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E076-D696-EB6E-94A9-19DB640F3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turf booking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EFB13-3B54-D81C-9C96-ACE7B371C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6297" y="3602037"/>
            <a:ext cx="5690434" cy="21335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        </a:t>
            </a:r>
          </a:p>
          <a:p>
            <a:r>
              <a:rPr lang="en-US" dirty="0"/>
              <a:t>By </a:t>
            </a:r>
          </a:p>
          <a:p>
            <a:r>
              <a:rPr lang="en-US" dirty="0"/>
              <a:t>Sivinash N</a:t>
            </a:r>
          </a:p>
          <a:p>
            <a:r>
              <a:rPr lang="en-US" dirty="0"/>
              <a:t>Vinolan Martin D</a:t>
            </a:r>
          </a:p>
          <a:p>
            <a:r>
              <a:rPr lang="en-US" dirty="0"/>
              <a:t>Sanjay kanna 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878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C1D7-9B41-7A49-BEFD-8B4F2D5CE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9EF74D-A5AC-783F-42C1-DF8F41052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8122" y="2095500"/>
            <a:ext cx="4586230" cy="3695700"/>
          </a:xfrm>
        </p:spPr>
      </p:pic>
    </p:spTree>
    <p:extLst>
      <p:ext uri="{BB962C8B-B14F-4D97-AF65-F5344CB8AC3E}">
        <p14:creationId xmlns:p14="http://schemas.microsoft.com/office/powerpoint/2010/main" val="3182925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44E3-AF0A-F1F3-B3CE-2A1BC5A5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1061884"/>
          </a:xfrm>
        </p:spPr>
        <p:txBody>
          <a:bodyPr/>
          <a:lstStyle/>
          <a:p>
            <a:pPr algn="l"/>
            <a:r>
              <a:rPr lang="en-US" dirty="0"/>
              <a:t>CODE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87428F-E353-55AF-105F-8795AD116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5837" y="1771650"/>
            <a:ext cx="7670800" cy="4314825"/>
          </a:xfrm>
        </p:spPr>
      </p:pic>
    </p:spTree>
    <p:extLst>
      <p:ext uri="{BB962C8B-B14F-4D97-AF65-F5344CB8AC3E}">
        <p14:creationId xmlns:p14="http://schemas.microsoft.com/office/powerpoint/2010/main" val="229946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999C12-F766-D99D-D535-F5F2634E3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7493" y="1455738"/>
            <a:ext cx="7707488" cy="4335462"/>
          </a:xfrm>
        </p:spPr>
      </p:pic>
    </p:spTree>
    <p:extLst>
      <p:ext uri="{BB962C8B-B14F-4D97-AF65-F5344CB8AC3E}">
        <p14:creationId xmlns:p14="http://schemas.microsoft.com/office/powerpoint/2010/main" val="1573577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3E7E-F379-C70D-3F93-9CE32226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3333085" cy="1076960"/>
          </a:xfrm>
        </p:spPr>
        <p:txBody>
          <a:bodyPr/>
          <a:lstStyle/>
          <a:p>
            <a:pPr algn="l"/>
            <a:r>
              <a:rPr lang="en-US" dirty="0"/>
              <a:t>OUTPUT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BF0107-7554-FFF9-F986-051575FF88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2215189"/>
            <a:ext cx="5105400" cy="344838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A9BCCC-66DA-9614-87FA-F0ADBE736F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28903" y="2087563"/>
            <a:ext cx="4584057" cy="3703637"/>
          </a:xfrm>
        </p:spPr>
      </p:pic>
    </p:spTree>
    <p:extLst>
      <p:ext uri="{BB962C8B-B14F-4D97-AF65-F5344CB8AC3E}">
        <p14:creationId xmlns:p14="http://schemas.microsoft.com/office/powerpoint/2010/main" val="3796885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8BAD-2A83-DF29-003B-39DDF467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3871565" cy="1076960"/>
          </a:xfrm>
        </p:spPr>
        <p:txBody>
          <a:bodyPr/>
          <a:lstStyle/>
          <a:p>
            <a:pPr algn="l"/>
            <a:r>
              <a:rPr lang="en-US" dirty="0"/>
              <a:t>OUTPUT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89C287-8623-B859-694D-13C4F0A180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481" y="2087563"/>
            <a:ext cx="4647238" cy="370363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D82A605-6E58-06A5-4658-820574B0D9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087563"/>
            <a:ext cx="5527040" cy="3703637"/>
          </a:xfrm>
        </p:spPr>
      </p:pic>
    </p:spTree>
    <p:extLst>
      <p:ext uri="{BB962C8B-B14F-4D97-AF65-F5344CB8AC3E}">
        <p14:creationId xmlns:p14="http://schemas.microsoft.com/office/powerpoint/2010/main" val="2668556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D71B-46E9-E460-70DA-D5B01BD0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061A4-4D83-FD2C-07F2-16DD37A91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Online Sports Turf Playground Booking System this project Sends message reminders to managers and users whenever slots are booked, canceled or rescheduled.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And your users can easily and securely authenticate themselves by linking their existing service by using a password.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307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CDA5-CB79-66E8-9EAA-CCD79D967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68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87AD-8734-07A9-B834-24736434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966CA-787C-4B43-9EA5-2194E01A1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935921"/>
            <a:ext cx="10353762" cy="415233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 Turf  Booking  System is an easy to use for booking sports  fields . IT helps players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Teams, and events organizers reserve turf, manage schedule, and make payments .</a:t>
            </a:r>
          </a:p>
          <a:p>
            <a:pPr marL="0" indent="0">
              <a:buNone/>
            </a:pPr>
            <a:r>
              <a:rPr lang="en-IN" dirty="0"/>
              <a:t> With features like real time availability and secure transactions, it makes booking</a:t>
            </a:r>
          </a:p>
          <a:p>
            <a:pPr marL="0" indent="0">
              <a:buNone/>
            </a:pPr>
            <a:r>
              <a:rPr lang="en-IN" dirty="0"/>
              <a:t> sports facilities simple and convenient for everyone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2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0380-E52D-9B26-A4F6-4B6143C0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69700-D899-1700-3AA8-AE0F1B989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The Turf booking System is a digital  platform  that simplifies booking sports fields</a:t>
            </a:r>
          </a:p>
          <a:p>
            <a:pPr marL="0" indent="0">
              <a:buNone/>
            </a:pPr>
            <a:r>
              <a:rPr lang="en-US" dirty="0"/>
              <a:t>   for users and helps turf owners manage their facilities . it offers real time  availability,</a:t>
            </a:r>
          </a:p>
          <a:p>
            <a:pPr marL="0" indent="0">
              <a:buNone/>
            </a:pPr>
            <a:r>
              <a:rPr lang="en-US" dirty="0"/>
              <a:t>   secure payments, and automated notifications through user friendly web and mobile  </a:t>
            </a:r>
          </a:p>
          <a:p>
            <a:pPr marL="0" indent="0">
              <a:buNone/>
            </a:pPr>
            <a:r>
              <a:rPr lang="en-US" dirty="0"/>
              <a:t>  apps. With strong security and scalability, it enhances turf usage and improves the </a:t>
            </a:r>
          </a:p>
          <a:p>
            <a:pPr marL="0" indent="0">
              <a:buNone/>
            </a:pPr>
            <a:r>
              <a:rPr lang="en-US" dirty="0"/>
              <a:t>  customer experience  by automated the booking process.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984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8FC3-4F15-246C-2539-FE53DF3C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137557"/>
          </a:xfrm>
        </p:spPr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A7224-B288-DEB2-6A0C-678D9BEF0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251" y="1747157"/>
            <a:ext cx="10353762" cy="49415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USER  MANAGEMENT  MODULE</a:t>
            </a:r>
          </a:p>
          <a:p>
            <a:pPr marL="0" indent="0">
              <a:buNone/>
            </a:pPr>
            <a:r>
              <a:rPr lang="en-US" sz="2400" dirty="0"/>
              <a:t>Functionality</a:t>
            </a:r>
          </a:p>
          <a:p>
            <a:pPr>
              <a:buFontTx/>
              <a:buChar char="-"/>
            </a:pPr>
            <a:r>
              <a:rPr lang="en-US" sz="2400" dirty="0"/>
              <a:t>User registration and login (email, phone, or social media).</a:t>
            </a:r>
          </a:p>
          <a:p>
            <a:pPr>
              <a:buFontTx/>
              <a:buChar char="-"/>
            </a:pPr>
            <a:r>
              <a:rPr lang="en-IN" sz="2400" dirty="0"/>
              <a:t>Role – based access control (user, admin / manager).</a:t>
            </a:r>
          </a:p>
          <a:p>
            <a:pPr>
              <a:buFontTx/>
              <a:buChar char="-"/>
            </a:pPr>
            <a:r>
              <a:rPr lang="en-IN" sz="2400" dirty="0"/>
              <a:t>Profile management (update personal details, change password).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Features</a:t>
            </a:r>
          </a:p>
          <a:p>
            <a:pPr>
              <a:buFontTx/>
              <a:buChar char="-"/>
            </a:pPr>
            <a:r>
              <a:rPr lang="en-IN" sz="2400" dirty="0"/>
              <a:t>Authentication (OAuth, JWT)</a:t>
            </a:r>
          </a:p>
          <a:p>
            <a:pPr>
              <a:buFontTx/>
              <a:buChar char="-"/>
            </a:pPr>
            <a:r>
              <a:rPr lang="en-IN" sz="2400" dirty="0"/>
              <a:t>Forgot password and account recovery</a:t>
            </a:r>
          </a:p>
          <a:p>
            <a:pPr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580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2DB0-8C03-8C69-C5AB-5EAC31C6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Turf Management Module</a:t>
            </a:r>
            <a:br>
              <a:rPr lang="en-IN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BF5D7-E75C-D3F0-A639-38857C8CE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FUNCTIONALITY</a:t>
            </a:r>
          </a:p>
          <a:p>
            <a:pPr marL="0" indent="0">
              <a:buNone/>
            </a:pPr>
            <a:r>
              <a:rPr lang="en-US" dirty="0"/>
              <a:t>- Add , update, and delete turf details (name , location , size ,price , photos ).</a:t>
            </a:r>
          </a:p>
          <a:p>
            <a:pPr>
              <a:buFontTx/>
              <a:buChar char="-"/>
            </a:pPr>
            <a:r>
              <a:rPr lang="en-US" dirty="0"/>
              <a:t>categorize turfs by sport type (football , cricket , tennis ,etc.).</a:t>
            </a:r>
          </a:p>
          <a:p>
            <a:pPr>
              <a:buFontTx/>
              <a:buChar char="-"/>
            </a:pPr>
            <a:r>
              <a:rPr lang="en-US" dirty="0"/>
              <a:t>Set availability schedules and pricing.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FEATURES</a:t>
            </a:r>
          </a:p>
          <a:p>
            <a:pPr marL="0" indent="0">
              <a:buNone/>
            </a:pPr>
            <a:r>
              <a:rPr lang="en-US" dirty="0"/>
              <a:t>- Turf Search and filtering (by location, sport, price, availability).</a:t>
            </a:r>
          </a:p>
          <a:p>
            <a:pPr marL="0" indent="0">
              <a:buNone/>
            </a:pPr>
            <a:r>
              <a:rPr lang="en-US" dirty="0"/>
              <a:t>- Turf details page with reviews and ratings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806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BD33-2ACA-E9C8-8C6A-11A24FDD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Payment Module</a:t>
            </a:r>
            <a:br>
              <a:rPr lang="en-I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F7AED-E134-AB93-0D33-6A449C50C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kern="100" dirty="0">
                <a:effectLst/>
                <a:ea typeface="Calibri" panose="020F0502020204030204" pitchFamily="34" charset="0"/>
              </a:rPr>
              <a:t>Functionality</a:t>
            </a:r>
          </a:p>
          <a:p>
            <a:pPr>
              <a:buFontTx/>
              <a:buChar char="-"/>
            </a:pPr>
            <a:r>
              <a:rPr lang="en-IN" sz="1800" u="none" strike="noStrike" kern="100" dirty="0">
                <a:effectLst/>
                <a:uFill>
                  <a:solidFill>
                    <a:srgbClr val="000000"/>
                  </a:solidFill>
                </a:uFill>
                <a:ea typeface="Calibri" panose="020F0502020204030204" pitchFamily="34" charset="0"/>
                <a:cs typeface="Calibri" panose="020F0502020204030204" pitchFamily="34" charset="0"/>
              </a:rPr>
              <a:t>secure payment </a:t>
            </a:r>
            <a:r>
              <a:rPr lang="en-IN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Rockwell" panose="020606030202050204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processing for bookings</a:t>
            </a:r>
            <a:r>
              <a:rPr lang="en-IN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>
              <a:buFontTx/>
              <a:buChar char="-"/>
            </a:pPr>
            <a:r>
              <a:rPr lang="en-IN" sz="1800" u="none" strike="noStrike" kern="100" dirty="0">
                <a:effectLst/>
                <a:uFill>
                  <a:solidFill>
                    <a:srgbClr val="000000"/>
                  </a:solidFill>
                </a:uFill>
                <a:ea typeface="Calibri" panose="020F0502020204030204" pitchFamily="34" charset="0"/>
                <a:cs typeface="Calibri" panose="020F0502020204030204" pitchFamily="34" charset="0"/>
              </a:rPr>
              <a:t>management fop cancellations,</a:t>
            </a:r>
          </a:p>
          <a:p>
            <a:pPr>
              <a:buFontTx/>
              <a:buChar char="-"/>
            </a:pPr>
            <a:endParaRPr lang="en-IN" sz="1800" u="none" strike="noStrike" kern="100" dirty="0">
              <a:effectLst/>
              <a:uFill>
                <a:solidFill>
                  <a:srgbClr val="000000"/>
                </a:solidFill>
              </a:u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kern="100" dirty="0">
                <a:effectLst/>
                <a:latin typeface="Rockwell" panose="02060603020205020403" pitchFamily="18" charset="0"/>
                <a:ea typeface="Calibri" panose="020F0502020204030204" pitchFamily="34" charset="0"/>
              </a:rPr>
              <a:t>Features</a:t>
            </a:r>
          </a:p>
          <a:p>
            <a:pPr>
              <a:buFontTx/>
              <a:buChar char="-"/>
            </a:pPr>
            <a:r>
              <a:rPr lang="en-IN" sz="1800" dirty="0">
                <a:effectLst/>
                <a:latin typeface="Rockwell" panose="02060603020205020403" pitchFamily="18" charset="0"/>
                <a:ea typeface="Calibri" panose="020F0502020204030204" pitchFamily="34" charset="0"/>
              </a:rPr>
              <a:t>Integration with payment gateways (stripe, Razorpay, PayPal),</a:t>
            </a:r>
          </a:p>
          <a:p>
            <a:pPr marL="0" marR="658495" lvl="0" indent="0" fontAlgn="base">
              <a:lnSpc>
                <a:spcPct val="107000"/>
              </a:lnSpc>
              <a:spcAft>
                <a:spcPts val="1080"/>
              </a:spcAft>
              <a:buClr>
                <a:srgbClr val="000000"/>
              </a:buClr>
              <a:buSzPts val="2200"/>
              <a:buNone/>
            </a:pPr>
            <a:r>
              <a:rPr lang="en-IN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Rockwell" panose="020606030202050204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- Multiple payment options (credit/debit cards, UPI, wallets),</a:t>
            </a:r>
          </a:p>
          <a:p>
            <a:pPr marL="0" marR="658495" lvl="0" indent="0" fontAlgn="base">
              <a:lnSpc>
                <a:spcPct val="107000"/>
              </a:lnSpc>
              <a:spcAft>
                <a:spcPts val="1080"/>
              </a:spcAft>
              <a:buClr>
                <a:srgbClr val="000000"/>
              </a:buClr>
              <a:buSzPts val="2200"/>
              <a:buNone/>
            </a:pPr>
            <a:r>
              <a:rPr lang="en-IN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Rockwell" panose="020606030202050204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- payment history and invoices,</a:t>
            </a:r>
          </a:p>
          <a:p>
            <a:pPr>
              <a:buFontTx/>
              <a:buChar char="-"/>
            </a:pPr>
            <a:endParaRPr lang="en-IN" kern="100" dirty="0">
              <a:effectLst/>
              <a:latin typeface="Rockwell" panose="02060603020205020403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IN" sz="1800" u="none" strike="noStrike" kern="100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618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B9EC-3428-2B68-665F-C4220C094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kern="100" dirty="0">
                <a:effectLst/>
                <a:ea typeface="Calibri" panose="020F0502020204030204" pitchFamily="34" charset="0"/>
              </a:rPr>
              <a:t>Manager Dashboard Module</a:t>
            </a:r>
            <a:br>
              <a:rPr lang="en-IN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E588-AEB6-3CA3-313A-FF0DB9D92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kern="100" dirty="0">
                <a:effectLst/>
                <a:ea typeface="Calibri" panose="020F0502020204030204" pitchFamily="34" charset="0"/>
              </a:rPr>
              <a:t>Functionality</a:t>
            </a:r>
          </a:p>
          <a:p>
            <a:pPr>
              <a:buFontTx/>
              <a:buChar char="-"/>
            </a:pPr>
            <a:r>
              <a:rPr lang="en-IN" sz="1800" kern="100" dirty="0">
                <a:effectLst/>
                <a:ea typeface="Calibri" panose="020F0502020204030204" pitchFamily="34" charset="0"/>
              </a:rPr>
              <a:t>Add turf and managing turfs.</a:t>
            </a:r>
          </a:p>
          <a:p>
            <a:pPr>
              <a:buFontTx/>
              <a:buChar char="-"/>
            </a:pPr>
            <a:r>
              <a:rPr lang="en-IN" sz="1800" kern="100" dirty="0">
                <a:effectLst/>
                <a:ea typeface="Calibri" panose="020F0502020204030204" pitchFamily="34" charset="0"/>
              </a:rPr>
              <a:t>Monitoring bookings, payments, and revenue.</a:t>
            </a:r>
          </a:p>
          <a:p>
            <a:pPr>
              <a:buFontTx/>
              <a:buChar char="-"/>
            </a:pPr>
            <a:r>
              <a:rPr lang="en-IN" sz="1800" kern="100" dirty="0">
                <a:effectLst/>
                <a:ea typeface="Calibri" panose="020F0502020204030204" pitchFamily="34" charset="0"/>
              </a:rPr>
              <a:t>Generate reports and analytics.</a:t>
            </a:r>
          </a:p>
          <a:p>
            <a:pPr marL="0" indent="0">
              <a:buNone/>
            </a:pPr>
            <a:r>
              <a:rPr lang="en-IN" sz="1800" kern="100" dirty="0">
                <a:effectLst/>
                <a:latin typeface="Rockwell" panose="02060603020205020403" pitchFamily="18" charset="0"/>
                <a:ea typeface="Calibri" panose="020F0502020204030204" pitchFamily="34" charset="0"/>
              </a:rPr>
              <a:t>Features</a:t>
            </a:r>
          </a:p>
          <a:p>
            <a:pPr>
              <a:buFontTx/>
              <a:buChar char="-"/>
            </a:pPr>
            <a:r>
              <a:rPr lang="en-IN" sz="1800" kern="100" dirty="0">
                <a:effectLst/>
                <a:latin typeface="Rockwell" panose="02060603020205020403" pitchFamily="18" charset="0"/>
                <a:ea typeface="Calibri" panose="020F0502020204030204" pitchFamily="34" charset="0"/>
              </a:rPr>
              <a:t>Centralized control panel.</a:t>
            </a:r>
          </a:p>
          <a:p>
            <a:pPr>
              <a:buFontTx/>
              <a:buChar char="-"/>
            </a:pPr>
            <a:r>
              <a:rPr lang="en-IN" sz="1800" kern="100" dirty="0">
                <a:effectLst/>
                <a:latin typeface="Rockwell" panose="02060603020205020403" pitchFamily="18" charset="0"/>
                <a:ea typeface="Calibri" panose="020F0502020204030204" pitchFamily="34" charset="0"/>
              </a:rPr>
              <a:t>Exportable reports (bookings, revenue,  user activity).</a:t>
            </a:r>
          </a:p>
          <a:p>
            <a:pPr>
              <a:buFontTx/>
              <a:buChar char="-"/>
            </a:pPr>
            <a:endParaRPr lang="en-IN" sz="1800" kern="100" dirty="0">
              <a:effectLst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67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C4AE-E4E9-A765-8659-7B5CD4C9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3B60-5983-52B3-88B8-430B924B6F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SOFTWARE</a:t>
            </a:r>
          </a:p>
          <a:p>
            <a:pPr>
              <a:buFontTx/>
              <a:buChar char="-"/>
            </a:pPr>
            <a:r>
              <a:rPr lang="en-US" dirty="0"/>
              <a:t>Html</a:t>
            </a:r>
          </a:p>
          <a:p>
            <a:pPr>
              <a:buFontTx/>
              <a:buChar char="-"/>
            </a:pPr>
            <a:r>
              <a:rPr lang="en-US" dirty="0"/>
              <a:t>CSS</a:t>
            </a:r>
          </a:p>
          <a:p>
            <a:pPr>
              <a:buFontTx/>
              <a:buChar char="-"/>
            </a:pPr>
            <a:r>
              <a:rPr lang="en-US" dirty="0"/>
              <a:t>JavaScript</a:t>
            </a:r>
          </a:p>
          <a:p>
            <a:pPr>
              <a:buFontTx/>
              <a:buChar char="-"/>
            </a:pPr>
            <a:r>
              <a:rPr lang="en-US" dirty="0"/>
              <a:t>My SQL</a:t>
            </a:r>
          </a:p>
          <a:p>
            <a:pPr>
              <a:buFontTx/>
              <a:buChar char="-"/>
            </a:pPr>
            <a:r>
              <a:rPr lang="en-US" dirty="0"/>
              <a:t> Python(Flask)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20171-94C3-8A26-62E8-4A21577B25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HARDWARE</a:t>
            </a:r>
          </a:p>
          <a:p>
            <a:pPr>
              <a:buFontTx/>
              <a:buChar char="-"/>
            </a:pPr>
            <a:r>
              <a:rPr lang="en-US" dirty="0"/>
              <a:t>2.5GHz dual-processor</a:t>
            </a:r>
          </a:p>
          <a:p>
            <a:pPr>
              <a:buFontTx/>
              <a:buChar char="-"/>
            </a:pPr>
            <a:r>
              <a:rPr lang="en-US" dirty="0"/>
              <a:t>500 storage</a:t>
            </a:r>
          </a:p>
          <a:p>
            <a:pPr>
              <a:buFontTx/>
              <a:buChar char="-"/>
            </a:pPr>
            <a:r>
              <a:rPr lang="en-US" dirty="0"/>
              <a:t>Server with 4 GB RAM </a:t>
            </a:r>
          </a:p>
          <a:p>
            <a:pPr>
              <a:buFontTx/>
              <a:buChar char="-"/>
            </a:pPr>
            <a:r>
              <a:rPr lang="en-US" dirty="0"/>
              <a:t>Reliable internet connectivity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3787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EF5F-EB99-3DB5-3F53-B692289D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3BC364-E1FB-104B-20FA-7C96272F7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637" y="2147887"/>
            <a:ext cx="8839200" cy="3590925"/>
          </a:xfrm>
        </p:spPr>
      </p:pic>
    </p:spTree>
    <p:extLst>
      <p:ext uri="{BB962C8B-B14F-4D97-AF65-F5344CB8AC3E}">
        <p14:creationId xmlns:p14="http://schemas.microsoft.com/office/powerpoint/2010/main" val="2329725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100</TotalTime>
  <Words>426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Bookman Old Style</vt:lpstr>
      <vt:lpstr>Calibri</vt:lpstr>
      <vt:lpstr>Rockwell</vt:lpstr>
      <vt:lpstr>Damask</vt:lpstr>
      <vt:lpstr>Online turf booking system</vt:lpstr>
      <vt:lpstr>INTRODUCTION</vt:lpstr>
      <vt:lpstr>ABSTRACT</vt:lpstr>
      <vt:lpstr>MODULES</vt:lpstr>
      <vt:lpstr>Turf Management Module </vt:lpstr>
      <vt:lpstr>Payment Module </vt:lpstr>
      <vt:lpstr>Manager Dashboard Module </vt:lpstr>
      <vt:lpstr>REQUIREMENTS</vt:lpstr>
      <vt:lpstr>Data flow diagram</vt:lpstr>
      <vt:lpstr>UML DIAGRAM</vt:lpstr>
      <vt:lpstr>CODE</vt:lpstr>
      <vt:lpstr>PowerPoint Presentation</vt:lpstr>
      <vt:lpstr>OUTPUT</vt:lpstr>
      <vt:lpstr>OUTPUT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sanjay kanna k</dc:creator>
  <cp:lastModifiedBy>sanjay kanna k</cp:lastModifiedBy>
  <cp:revision>1</cp:revision>
  <dcterms:created xsi:type="dcterms:W3CDTF">2025-04-01T14:47:50Z</dcterms:created>
  <dcterms:modified xsi:type="dcterms:W3CDTF">2025-04-01T16:28:11Z</dcterms:modified>
</cp:coreProperties>
</file>