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4" r:id="rId3"/>
    <p:sldId id="305" r:id="rId4"/>
    <p:sldId id="306" r:id="rId5"/>
    <p:sldId id="307" r:id="rId6"/>
    <p:sldId id="327" r:id="rId7"/>
    <p:sldId id="308" r:id="rId8"/>
    <p:sldId id="328" r:id="rId9"/>
    <p:sldId id="309" r:id="rId10"/>
    <p:sldId id="329" r:id="rId11"/>
    <p:sldId id="310" r:id="rId12"/>
    <p:sldId id="323" r:id="rId13"/>
    <p:sldId id="311" r:id="rId14"/>
    <p:sldId id="312" r:id="rId15"/>
    <p:sldId id="326" r:id="rId16"/>
    <p:sldId id="324" r:id="rId17"/>
    <p:sldId id="313" r:id="rId18"/>
    <p:sldId id="280" r:id="rId19"/>
    <p:sldId id="281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</p:sldIdLst>
  <p:sldSz cx="9144000" cy="6858000" type="screen4x3"/>
  <p:notesSz cx="6997700" cy="9271000"/>
  <p:embeddedFontLst>
    <p:embeddedFont>
      <p:font typeface="Monotype Corsiva" panose="03010101010201010101" pitchFamily="66" charset="0"/>
      <p:regular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FFFF"/>
    <a:srgbClr val="FFFF00"/>
    <a:srgbClr val="33CC33"/>
    <a:srgbClr val="006600"/>
    <a:srgbClr val="CCFF33"/>
    <a:srgbClr val="99FF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26" y="-58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42C642F-3A5E-470C-910C-9F9BCC1B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42" tIns="47073" rIns="94142" bIns="47073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898954A-41A4-4556-A4A3-3588FBA19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4EB75-A05D-4B0C-A52E-331163FE06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3B07D-4932-4A15-BAD0-0E23FC7F51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3EBAA-103E-45F3-9D85-3763BF5AD3EE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41902-02F3-4480-8D86-1505651C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ADB8-D38D-4D60-BFE2-D8FEDCA1B762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EEF07-D2D8-4505-876A-D367F6BA0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2952D-47FE-437E-9103-7D8E65D16D6C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BAD43-9238-4B6D-9B34-15B179AA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66634-EA81-4E3A-92A8-0BAD0D2BE18D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DA2E6-ABF3-4371-934D-6A0E9039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3BD9-46C2-4FC8-A43E-B4B9BFDCA6DE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43205-6650-421B-A45A-C6157691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2E766-AB7C-496B-ADDA-242E58C20B54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AD0E3-E753-47DF-8A73-B54D3350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38FB-A0C0-48A5-A655-B0CC2BE79C8B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D07A9-3A87-4C99-9E65-3778A6A0F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7941-2047-4C6F-B0F4-E2335FBF90F8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7AA3-AD94-4E0E-A1B4-AB1B6ED73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09CF9-E18A-499E-BD2E-7D7A3412F542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9F009-9F0D-42D1-A838-1EC184E1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9641-7332-4F6F-8FE5-9A22CC616C5C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4602F-9E61-46A8-AD8B-3CEF1D3C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6AE97-364F-4FEB-B5D8-2D5496525BD0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A39B0-87AD-4078-B89C-79CCDA311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639F2B60-1240-4897-BF87-A6F376A5E134}" type="datetime1">
              <a:rPr lang="en-US"/>
              <a:pPr>
                <a:defRPr/>
              </a:pPr>
              <a:t>1/31/20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3D69781-7DBE-4E39-B384-A87BA4FC4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5225"/>
            <a:ext cx="502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CS4331/6331/GW/Vora/Block Ciphers Some pictures and text from paper by Heys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r.mun.ca/~howard/PAPERS/ldc_tutorial.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9144000" cy="3276600"/>
          </a:xfrm>
          <a:solidFill>
            <a:schemeClr val="bg1"/>
          </a:solidFill>
        </p:spPr>
        <p:txBody>
          <a:bodyPr/>
          <a:lstStyle/>
          <a:p>
            <a:r>
              <a:rPr lang="en-US" i="1" dirty="0"/>
              <a:t>CSCI 6331/4331</a:t>
            </a:r>
          </a:p>
          <a:p>
            <a:r>
              <a:rPr lang="en-US" i="1" dirty="0"/>
              <a:t>GW</a:t>
            </a:r>
          </a:p>
          <a:p>
            <a:r>
              <a:rPr lang="en-US" sz="1800" i="1" dirty="0"/>
              <a:t>Some of this slide set is from Section 2,</a:t>
            </a:r>
            <a:endParaRPr lang="en-US" i="1" dirty="0"/>
          </a:p>
          <a:p>
            <a:r>
              <a:rPr lang="en-US" sz="1800" dirty="0">
                <a:solidFill>
                  <a:srgbClr val="000000"/>
                </a:solidFill>
              </a:rPr>
              <a:t>H. M. </a:t>
            </a:r>
            <a:r>
              <a:rPr lang="en-US" sz="1800" dirty="0" err="1">
                <a:solidFill>
                  <a:srgbClr val="000000"/>
                </a:solidFill>
              </a:rPr>
              <a:t>Heys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>
                <a:solidFill>
                  <a:srgbClr val="000000"/>
                </a:solidFill>
                <a:hlinkClick r:id="rId3"/>
              </a:rPr>
              <a:t>"A Tutorial on Linear and Differential Cryptanalysis",</a:t>
            </a:r>
            <a:r>
              <a:rPr lang="en-US" sz="1800" dirty="0">
                <a:solidFill>
                  <a:srgbClr val="000000"/>
                </a:solidFill>
              </a:rPr>
              <a:t> Technical Report CORR 2001-17, Centre for Applied Cryptographic Research, Department of </a:t>
            </a:r>
            <a:r>
              <a:rPr lang="en-US" sz="1800" dirty="0" err="1">
                <a:solidFill>
                  <a:srgbClr val="000000"/>
                </a:solidFill>
              </a:rPr>
              <a:t>Combinatorics</a:t>
            </a:r>
            <a:r>
              <a:rPr lang="en-US" sz="1800" dirty="0">
                <a:solidFill>
                  <a:srgbClr val="000000"/>
                </a:solidFill>
              </a:rPr>
              <a:t> and Optimization, University of Waterloo, Mar. 2001. (Also appears in </a:t>
            </a:r>
            <a:r>
              <a:rPr lang="en-US" sz="1800" dirty="0" err="1">
                <a:solidFill>
                  <a:srgbClr val="000000"/>
                </a:solidFill>
              </a:rPr>
              <a:t>Cryptologia</a:t>
            </a:r>
            <a:r>
              <a:rPr lang="en-US" sz="1800" dirty="0">
                <a:solidFill>
                  <a:srgbClr val="000000"/>
                </a:solidFill>
              </a:rPr>
              <a:t>, vol. XXVI, no. 3, pp. 189-221, 2002.)</a:t>
            </a:r>
            <a:r>
              <a:rPr lang="en-US" sz="2800" dirty="0"/>
              <a:t> </a:t>
            </a:r>
          </a:p>
          <a:p>
            <a:r>
              <a:rPr lang="en-US" sz="2000" b="1" dirty="0">
                <a:solidFill>
                  <a:schemeClr val="hlink"/>
                </a:solidFill>
              </a:rPr>
              <a:t>The </a:t>
            </a:r>
            <a:r>
              <a:rPr lang="en-US" sz="2000" b="1" dirty="0" err="1">
                <a:solidFill>
                  <a:schemeClr val="hlink"/>
                </a:solidFill>
              </a:rPr>
              <a:t>Heys</a:t>
            </a:r>
            <a:r>
              <a:rPr lang="en-US" sz="2000" b="1" dirty="0">
                <a:solidFill>
                  <a:schemeClr val="hlink"/>
                </a:solidFill>
              </a:rPr>
              <a:t>’ reference is considered indispensable for this lecture, i.e., it is compulsory reading</a:t>
            </a:r>
            <a:endParaRPr lang="en-US" sz="2000" b="1" i="1" dirty="0">
              <a:solidFill>
                <a:schemeClr val="hlink"/>
              </a:solidFill>
            </a:endParaRPr>
          </a:p>
          <a:p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/>
              <a:t>Block Ciphers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4B83126-084A-4DEE-9F32-7CD33C0E67EB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88656B-9BC7-4A33-A211-37A1C2206AF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Encryption and Decryption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BF5D38C-0CBA-49F2-A557-205E7B7B50D8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03A2E0-F5A6-4214-9B63-E50530653B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Iterated Block Cipher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Plaintext is divided into blocks of size </a:t>
            </a:r>
            <a:r>
              <a:rPr lang="en-US" i="1"/>
              <a:t>n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single key </a:t>
            </a:r>
            <a:r>
              <a:rPr lang="en-US" i="1"/>
              <a:t>K</a:t>
            </a:r>
            <a:r>
              <a:rPr lang="en-US"/>
              <a:t> is used to generate </a:t>
            </a:r>
            <a:r>
              <a:rPr lang="en-US" i="1"/>
              <a:t>N</a:t>
            </a:r>
            <a:r>
              <a:rPr lang="en-US" i="1" baseline="-25000"/>
              <a:t>r</a:t>
            </a:r>
            <a:r>
              <a:rPr lang="en-US"/>
              <a:t> keys: K</a:t>
            </a:r>
            <a:r>
              <a:rPr lang="en-US" baseline="30000"/>
              <a:t>(1)</a:t>
            </a:r>
            <a:r>
              <a:rPr lang="en-US"/>
              <a:t>, K</a:t>
            </a:r>
            <a:r>
              <a:rPr lang="en-US" baseline="30000"/>
              <a:t>(2)</a:t>
            </a:r>
            <a:r>
              <a:rPr lang="en-US"/>
              <a:t>, … K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/>
              <a:t> through a </a:t>
            </a:r>
            <a:r>
              <a:rPr lang="en-US" i="1"/>
              <a:t>key schedule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</a:t>
            </a:r>
            <a:r>
              <a:rPr lang="en-US" i="1"/>
              <a:t>round function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, is used to repeatedly encrypt the plaintext </a:t>
            </a:r>
            <a:r>
              <a:rPr lang="en-US" i="1"/>
              <a:t>N</a:t>
            </a:r>
            <a:r>
              <a:rPr lang="en-US" i="1" baseline="-25000"/>
              <a:t>r</a:t>
            </a:r>
            <a:r>
              <a:rPr lang="en-US"/>
              <a:t> times, each time using a key generated by the key schedule</a:t>
            </a:r>
          </a:p>
          <a:p>
            <a:pPr>
              <a:buFontTx/>
              <a:buNone/>
            </a:pPr>
            <a:endParaRPr 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E96256E-8CFF-4292-93D8-36962B26E5A0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89FC88-CB06-441F-868A-30AB38747BF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Iterated Block Cipher:</a:t>
            </a:r>
            <a:br>
              <a:rPr lang="en-US"/>
            </a:br>
            <a:r>
              <a:rPr lang="en-US"/>
              <a:t>More Formally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P, C </a:t>
            </a:r>
            <a:r>
              <a:rPr lang="en-US" i="1">
                <a:sym typeface="Symbol" pitchFamily="18" charset="2"/>
              </a:rPr>
              <a:t> </a:t>
            </a:r>
            <a:r>
              <a:rPr lang="en-US" i="1" baseline="30000">
                <a:sym typeface="Symbol" pitchFamily="18" charset="2"/>
              </a:rPr>
              <a:t>n </a:t>
            </a:r>
            <a:r>
              <a:rPr lang="en-US" i="1">
                <a:sym typeface="Symbol" pitchFamily="18" charset="2"/>
              </a:rPr>
              <a:t>where  = {0, 1}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>
                <a:sym typeface="Symbol" pitchFamily="18" charset="2"/>
              </a:rPr>
              <a:t>KeySchedule(K) = </a:t>
            </a:r>
            <a:r>
              <a:rPr lang="en-US"/>
              <a:t>K</a:t>
            </a:r>
            <a:r>
              <a:rPr lang="en-US" baseline="30000"/>
              <a:t>(1)</a:t>
            </a:r>
            <a:r>
              <a:rPr lang="en-US"/>
              <a:t>, K</a:t>
            </a:r>
            <a:r>
              <a:rPr lang="en-US" baseline="30000"/>
              <a:t>(2)</a:t>
            </a:r>
            <a:r>
              <a:rPr lang="en-US"/>
              <a:t>, … K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i="1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i="1" baseline="30000"/>
              <a:t>0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P</a:t>
            </a:r>
            <a:r>
              <a:rPr lang="en-US"/>
              <a:t>, plaintext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i="1" baseline="30000"/>
              <a:t>1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g(w</a:t>
            </a:r>
            <a:r>
              <a:rPr lang="en-US" i="1" baseline="30000"/>
              <a:t>0</a:t>
            </a:r>
            <a:r>
              <a:rPr lang="en-US" i="1"/>
              <a:t>, K</a:t>
            </a:r>
            <a:r>
              <a:rPr lang="en-US" i="1" baseline="30000"/>
              <a:t>(1)</a:t>
            </a:r>
            <a:r>
              <a:rPr lang="en-US" i="1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i="1" baseline="30000"/>
              <a:t>i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g(w</a:t>
            </a:r>
            <a:r>
              <a:rPr lang="en-US" i="1" baseline="30000"/>
              <a:t>i-1</a:t>
            </a:r>
            <a:r>
              <a:rPr lang="en-US" i="1"/>
              <a:t>, K</a:t>
            </a:r>
            <a:r>
              <a:rPr lang="en-US" i="1" baseline="30000"/>
              <a:t>(i)</a:t>
            </a:r>
            <a:r>
              <a:rPr lang="en-US" i="1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g(w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-1)</a:t>
            </a:r>
            <a:r>
              <a:rPr lang="en-US" i="1"/>
              <a:t>, </a:t>
            </a:r>
            <a:r>
              <a:rPr lang="en-US"/>
              <a:t>K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/>
              <a:t>) = </a:t>
            </a:r>
            <a:r>
              <a:rPr lang="en-US" i="1"/>
              <a:t>C</a:t>
            </a:r>
            <a:r>
              <a:rPr lang="en-US"/>
              <a:t>, ciphertext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CAAB548-5079-48A2-A765-00A87925805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086989-F687-4C3F-9B3F-6C2E0CA542A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of Iterated Block Cipher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The </a:t>
            </a:r>
            <a:r>
              <a:rPr lang="en-US" i="1"/>
              <a:t>round function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, should be invertible, i.e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pitchFamily="18" charset="2"/>
              </a:rPr>
              <a:t> g</a:t>
            </a:r>
            <a:r>
              <a:rPr lang="en-US" baseline="30000">
                <a:sym typeface="Symbol" pitchFamily="18" charset="2"/>
              </a:rPr>
              <a:t>-1 </a:t>
            </a:r>
            <a:r>
              <a:rPr lang="en-US">
                <a:sym typeface="Symbol" pitchFamily="18" charset="2"/>
              </a:rPr>
              <a:t>such that g</a:t>
            </a:r>
            <a:r>
              <a:rPr lang="en-US" baseline="30000">
                <a:sym typeface="Symbol" pitchFamily="18" charset="2"/>
              </a:rPr>
              <a:t>-1 </a:t>
            </a:r>
            <a:r>
              <a:rPr lang="en-US">
                <a:sym typeface="Symbol" pitchFamily="18" charset="2"/>
              </a:rPr>
              <a:t>(g(x, K) K) =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The decryption should be computed as follows: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C</a:t>
            </a:r>
            <a:r>
              <a:rPr lang="en-US"/>
              <a:t>, ciphertext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-1)</a:t>
            </a:r>
            <a:r>
              <a:rPr lang="en-US" i="1" baseline="30000"/>
              <a:t>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</a:t>
            </a:r>
            <a:r>
              <a:rPr lang="en-US" i="1" baseline="30000"/>
              <a:t>-1</a:t>
            </a:r>
            <a:r>
              <a:rPr lang="en-US" i="1"/>
              <a:t>(w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 i="1"/>
              <a:t>, </a:t>
            </a:r>
            <a:r>
              <a:rPr lang="en-US"/>
              <a:t>K</a:t>
            </a:r>
            <a:r>
              <a:rPr lang="en-US" baseline="30000"/>
              <a:t>(N</a:t>
            </a:r>
            <a:r>
              <a:rPr lang="en-US" baseline="14000"/>
              <a:t>r</a:t>
            </a:r>
            <a:r>
              <a:rPr lang="en-US" baseline="30000"/>
              <a:t>)</a:t>
            </a:r>
            <a:r>
              <a:rPr lang="en-US"/>
              <a:t>)</a:t>
            </a:r>
            <a:endParaRPr lang="en-US" i="1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i="1" baseline="30000"/>
              <a:t>i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</a:t>
            </a:r>
            <a:r>
              <a:rPr lang="en-US" i="1" baseline="30000"/>
              <a:t>-1</a:t>
            </a:r>
            <a:r>
              <a:rPr lang="en-US" i="1"/>
              <a:t>(w</a:t>
            </a:r>
            <a:r>
              <a:rPr lang="en-US" i="1" baseline="30000"/>
              <a:t>i+1</a:t>
            </a:r>
            <a:r>
              <a:rPr lang="en-US" i="1"/>
              <a:t>, K</a:t>
            </a:r>
            <a:r>
              <a:rPr lang="en-US" i="1" baseline="30000"/>
              <a:t>(i+1)</a:t>
            </a:r>
            <a:r>
              <a:rPr lang="en-US" i="1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w</a:t>
            </a:r>
            <a:r>
              <a:rPr lang="en-US" baseline="30000"/>
              <a:t>(0)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←</a:t>
            </a:r>
            <a:r>
              <a:rPr lang="en-US" i="1"/>
              <a:t> g</a:t>
            </a:r>
            <a:r>
              <a:rPr lang="en-US" i="1" baseline="30000"/>
              <a:t>-1</a:t>
            </a:r>
            <a:r>
              <a:rPr lang="en-US" i="1"/>
              <a:t>(w</a:t>
            </a:r>
            <a:r>
              <a:rPr lang="en-US" baseline="30000"/>
              <a:t>(1)</a:t>
            </a:r>
            <a:r>
              <a:rPr lang="en-US" i="1"/>
              <a:t>, </a:t>
            </a:r>
            <a:r>
              <a:rPr lang="en-US"/>
              <a:t>K</a:t>
            </a:r>
            <a:r>
              <a:rPr lang="en-US" baseline="30000"/>
              <a:t>(1)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/>
              <a:t>, plaintext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1B1220-9307-49A2-AABC-330C65AF2AE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6E178B-4A5B-49A8-A361-EAC7329B07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SPN is an Iterated Block Cipher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i="1"/>
              <a:t>g</a:t>
            </a:r>
            <a:r>
              <a:rPr lang="en-US" sz="2000"/>
              <a:t> is the composition of a substitution, permutation and an XOR with the round key: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g(x, K) = </a:t>
            </a:r>
            <a:r>
              <a:rPr lang="en-US" sz="2000" baseline="-25000">
                <a:sym typeface="Symbol" pitchFamily="18" charset="2"/>
              </a:rPr>
              <a:t>K</a:t>
            </a:r>
            <a:r>
              <a:rPr lang="en-US" sz="2000">
                <a:sym typeface="Symbol" pitchFamily="18" charset="2"/>
              </a:rPr>
              <a:t></a:t>
            </a:r>
            <a:r>
              <a:rPr lang="en-US" sz="2000" baseline="-25000">
                <a:sym typeface="Symbol" pitchFamily="18" charset="2"/>
              </a:rPr>
              <a:t>P </a:t>
            </a:r>
            <a:r>
              <a:rPr lang="en-US" sz="2000">
                <a:sym typeface="Symbol" pitchFamily="18" charset="2"/>
              </a:rPr>
              <a:t></a:t>
            </a:r>
            <a:r>
              <a:rPr lang="en-US" sz="2000" baseline="-25000">
                <a:sym typeface="Symbol" pitchFamily="18" charset="2"/>
              </a:rPr>
              <a:t>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Except for first and last rounds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where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baseline="-25000">
                <a:sym typeface="Symbol" pitchFamily="18" charset="2"/>
              </a:rPr>
              <a:t>S </a:t>
            </a:r>
            <a:r>
              <a:rPr lang="en-US" sz="2000">
                <a:sym typeface="Symbol" pitchFamily="18" charset="2"/>
              </a:rPr>
              <a:t>is the S-box – a look-up table/substitution cipher, taking 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bits to 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bits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baseline="-25000">
                <a:latin typeface="Monotype Corsiva" pitchFamily="66" charset="0"/>
                <a:sym typeface="Symbol" pitchFamily="18" charset="2"/>
              </a:rPr>
              <a:t>P </a:t>
            </a:r>
            <a:r>
              <a:rPr lang="en-US" sz="2000">
                <a:sym typeface="Symbol" pitchFamily="18" charset="2"/>
              </a:rPr>
              <a:t>is a permutation taking </a:t>
            </a:r>
            <a:r>
              <a:rPr lang="en-US" sz="2000" i="1">
                <a:sym typeface="Symbol" pitchFamily="18" charset="2"/>
              </a:rPr>
              <a:t>n=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lm</a:t>
            </a:r>
            <a:r>
              <a:rPr lang="en-US" sz="2000">
                <a:sym typeface="Symbol" pitchFamily="18" charset="2"/>
              </a:rPr>
              <a:t> bits to </a:t>
            </a:r>
            <a:r>
              <a:rPr lang="en-US" sz="2000" i="1">
                <a:sym typeface="Symbol" pitchFamily="18" charset="2"/>
              </a:rPr>
              <a:t>n=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lm</a:t>
            </a:r>
            <a:r>
              <a:rPr lang="en-US" sz="2000">
                <a:sym typeface="Symbol" pitchFamily="18" charset="2"/>
              </a:rPr>
              <a:t> bits</a:t>
            </a:r>
            <a:endParaRPr lang="en-US" sz="2000" baseline="3000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</a:t>
            </a:r>
            <a:r>
              <a:rPr lang="en-US" sz="2000" baseline="-25000">
                <a:sym typeface="Symbol" pitchFamily="18" charset="2"/>
              </a:rPr>
              <a:t>K </a:t>
            </a:r>
            <a:r>
              <a:rPr lang="en-US" sz="2000">
                <a:sym typeface="Symbol" pitchFamily="18" charset="2"/>
              </a:rPr>
              <a:t>is a pad, taking 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lm</a:t>
            </a:r>
            <a:r>
              <a:rPr lang="en-US" sz="2000">
                <a:sym typeface="Symbol" pitchFamily="18" charset="2"/>
              </a:rPr>
              <a:t> bits to 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lm</a:t>
            </a:r>
            <a:r>
              <a:rPr lang="en-US" sz="2000">
                <a:sym typeface="Symbol" pitchFamily="18" charset="2"/>
              </a:rPr>
              <a:t> bits</a:t>
            </a:r>
            <a:endParaRPr lang="en-US" sz="2000" baseline="3000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ym typeface="Symbol" pitchFamily="18" charset="2"/>
              </a:rPr>
              <a:t>There are </a:t>
            </a:r>
            <a:r>
              <a:rPr lang="en-US" sz="2000" i="1">
                <a:sym typeface="Symbol" pitchFamily="18" charset="2"/>
              </a:rPr>
              <a:t>m</a:t>
            </a:r>
            <a:r>
              <a:rPr lang="en-US" sz="2000">
                <a:sym typeface="Symbol" pitchFamily="18" charset="2"/>
              </a:rPr>
              <a:t> S-boxes in each layer, and a total of </a:t>
            </a:r>
            <a:r>
              <a:rPr lang="en-US" sz="2000" i="1">
                <a:sym typeface="Symbol" pitchFamily="18" charset="2"/>
              </a:rPr>
              <a:t>n=</a:t>
            </a:r>
            <a:r>
              <a:rPr lang="en-US" sz="2000">
                <a:latin typeface="Monotype Corsiva" pitchFamily="66" charset="0"/>
                <a:sym typeface="Symbol" pitchFamily="18" charset="2"/>
              </a:rPr>
              <a:t>lm</a:t>
            </a:r>
            <a:r>
              <a:rPr lang="en-US" sz="2000">
                <a:sym typeface="Symbol" pitchFamily="18" charset="2"/>
              </a:rPr>
              <a:t> bits in each block</a:t>
            </a:r>
            <a:endParaRPr lang="en-US" sz="2000" baseline="30000">
              <a:latin typeface="Monotype Corsiva" pitchFamily="66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2000" baseline="30000">
              <a:latin typeface="Monotype Corsiva" pitchFamily="66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C8624D-066E-4036-A1B4-C4312117509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AE5294-80C5-4EF2-B57B-744B38C2FC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SPN is an Iterated Block Cipher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: 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  </a:t>
            </a:r>
            <a:r>
              <a:rPr lang="en-US">
                <a:latin typeface="Monotype Corsiva" pitchFamily="66" charset="0"/>
                <a:sym typeface="Symbol" pitchFamily="18" charset="2"/>
              </a:rPr>
              <a:t> </a:t>
            </a:r>
            <a:r>
              <a:rPr lang="en-US">
                <a:sym typeface="Symbol" pitchFamily="18" charset="2"/>
              </a:rPr>
              <a:t>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 </a:t>
            </a:r>
            <a:r>
              <a:rPr lang="en-US">
                <a:latin typeface="Monotype Corsiva" pitchFamily="66" charset="0"/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S-box</a:t>
            </a:r>
          </a:p>
          <a:p>
            <a:pPr algn="ctr">
              <a:buFontTx/>
              <a:buNone/>
            </a:pPr>
            <a:endParaRPr lang="en-US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X = (x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x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.. x</a:t>
            </a:r>
            <a:r>
              <a:rPr lang="en-US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)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where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 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 </a:t>
            </a:r>
            <a:endParaRPr lang="en-US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is transformed to</a:t>
            </a:r>
            <a:r>
              <a:rPr lang="en-US">
                <a:latin typeface="Monotype Corsiva" pitchFamily="66" charset="0"/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(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</a:t>
            </a:r>
            <a:r>
              <a:rPr lang="en-US" baseline="-25000">
                <a:sym typeface="Symbol" pitchFamily="18" charset="2"/>
              </a:rPr>
              <a:t> ,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(x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  <a:r>
              <a:rPr lang="en-US" baseline="-25000">
                <a:sym typeface="Symbol" pitchFamily="18" charset="2"/>
              </a:rPr>
              <a:t> , …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(x</a:t>
            </a:r>
            <a:r>
              <a:rPr lang="en-US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))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</a:p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: 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lm=n  </a:t>
            </a:r>
            <a:r>
              <a:rPr lang="en-US">
                <a:latin typeface="Monotype Corsiva" pitchFamily="66" charset="0"/>
                <a:sym typeface="Symbol" pitchFamily="18" charset="2"/>
              </a:rPr>
              <a:t> </a:t>
            </a:r>
            <a:r>
              <a:rPr lang="en-US">
                <a:sym typeface="Symbol" pitchFamily="18" charset="2"/>
              </a:rPr>
              <a:t>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lm  </a:t>
            </a:r>
            <a:r>
              <a:rPr lang="en-US">
                <a:sym typeface="Symbol" pitchFamily="18" charset="2"/>
              </a:rPr>
              <a:t>  permutation</a:t>
            </a:r>
          </a:p>
          <a:p>
            <a:pPr algn="ctr">
              <a:buFontTx/>
              <a:buNone/>
            </a:pPr>
            <a:endParaRPr lang="en-US" baseline="30000"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: 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lm  </a:t>
            </a:r>
            <a:r>
              <a:rPr lang="en-US">
                <a:latin typeface="Monotype Corsiva" pitchFamily="66" charset="0"/>
                <a:sym typeface="Symbol" pitchFamily="18" charset="2"/>
              </a:rPr>
              <a:t> </a:t>
            </a:r>
            <a:r>
              <a:rPr lang="en-US">
                <a:sym typeface="Symbol" pitchFamily="18" charset="2"/>
              </a:rPr>
              <a:t>{0, 1}</a:t>
            </a:r>
            <a:r>
              <a:rPr lang="en-US" baseline="30000">
                <a:latin typeface="Monotype Corsiva" pitchFamily="66" charset="0"/>
                <a:sym typeface="Symbol" pitchFamily="18" charset="2"/>
              </a:rPr>
              <a:t>lm  </a:t>
            </a:r>
            <a:r>
              <a:rPr lang="en-US">
                <a:sym typeface="Symbol" pitchFamily="18" charset="2"/>
              </a:rPr>
              <a:t>  pad</a:t>
            </a:r>
            <a:endParaRPr lang="en-US" baseline="30000">
              <a:sym typeface="Symbol" pitchFamily="18" charset="2"/>
            </a:endParaRPr>
          </a:p>
          <a:p>
            <a:pPr algn="ctr">
              <a:buFontTx/>
              <a:buNone/>
            </a:pPr>
            <a:endParaRPr lang="en-US" baseline="30000">
              <a:sym typeface="Symbol" pitchFamily="18" charset="2"/>
            </a:endParaRPr>
          </a:p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D8BA223-34A5-4A87-A355-8C5299F5330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20F854-2E24-481E-9A8D-D973FBC255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textbook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Both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and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P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are referred to as “permutations” The author means that both of these permute the elements of the set of all possible inputs, i.e. they are both one to one functions.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However,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P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scrambles the bits, and is hence a permutation of the bits themselves, while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is a substitution. 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Hence for a b-bit input string,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defined by </a:t>
            </a:r>
            <a:r>
              <a:rPr lang="en-US" i="1">
                <a:sym typeface="Symbol" pitchFamily="18" charset="2"/>
              </a:rPr>
              <a:t>2</a:t>
            </a:r>
            <a:r>
              <a:rPr lang="en-US" i="1" baseline="30000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-1</a:t>
            </a:r>
            <a:r>
              <a:rPr lang="en-US" baseline="30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values, while 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P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/>
              <a:t>is defined by </a:t>
            </a:r>
            <a:r>
              <a:rPr lang="en-US" i="1"/>
              <a:t>b</a:t>
            </a:r>
            <a:r>
              <a:rPr lang="en-US"/>
              <a:t> values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328E624-9AE3-440E-A352-286AEFB4D83D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A97EA7-3C91-4C24-963E-654F0B26E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SPN is an Iterated Block Cipher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(x) = </a:t>
            </a:r>
          </a:p>
          <a:p>
            <a:pPr algn="ctr">
              <a:buFont typeface="Symbol" pitchFamily="18" charset="2"/>
              <a:buChar char="p"/>
            </a:pPr>
            <a:r>
              <a:rPr lang="en-US" baseline="-25000">
                <a:sym typeface="Symbol" pitchFamily="18" charset="2"/>
              </a:rPr>
              <a:t>K</a:t>
            </a:r>
            <a:r>
              <a:rPr lang="en-US" baseline="-40000">
                <a:sym typeface="Symbol" pitchFamily="18" charset="2"/>
              </a:rPr>
              <a:t>N</a:t>
            </a:r>
            <a:r>
              <a:rPr lang="en-US" baseline="-52000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 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(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40000">
                <a:sym typeface="Symbol" pitchFamily="18" charset="2"/>
              </a:rPr>
              <a:t>N</a:t>
            </a:r>
            <a:r>
              <a:rPr lang="en-US" baseline="-52000">
                <a:sym typeface="Symbol" pitchFamily="18" charset="2"/>
              </a:rPr>
              <a:t>r</a:t>
            </a:r>
            <a:r>
              <a:rPr lang="en-US" baseline="-40000">
                <a:sym typeface="Symbol" pitchFamily="18" charset="2"/>
              </a:rPr>
              <a:t>-1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P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) 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 … 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(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40000">
                <a:sym typeface="Symbol" pitchFamily="18" charset="2"/>
              </a:rPr>
              <a:t>2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P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)(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40000">
                <a:sym typeface="Symbol" pitchFamily="18" charset="2"/>
              </a:rPr>
              <a:t>1</a:t>
            </a:r>
            <a:r>
              <a:rPr lang="en-US" baseline="-25000">
                <a:sym typeface="Symbol" pitchFamily="18" charset="2"/>
              </a:rPr>
              <a:t>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P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latin typeface="Monotype Corsiva" pitchFamily="66" charset="0"/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)</a:t>
            </a:r>
            <a:r>
              <a:rPr lang="en-US" baseline="-25000">
                <a:sym typeface="Symbol" pitchFamily="18" charset="2"/>
              </a:rPr>
              <a:t> </a:t>
            </a:r>
            <a:r>
              <a:rPr lang="en-US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40000">
                <a:sym typeface="Symbol" pitchFamily="18" charset="2"/>
              </a:rPr>
              <a:t>0</a:t>
            </a:r>
          </a:p>
          <a:p>
            <a:pPr algn="ctr">
              <a:buFont typeface="Symbol" pitchFamily="18" charset="2"/>
              <a:buChar char="p"/>
            </a:pPr>
            <a:endParaRPr lang="en-US" baseline="-25000"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>
                <a:sym typeface="Symbol" pitchFamily="18" charset="2"/>
              </a:rPr>
              <a:t>In general, </a:t>
            </a:r>
          </a:p>
          <a:p>
            <a:r>
              <a:rPr lang="en-US">
                <a:sym typeface="Symbol" pitchFamily="18" charset="2"/>
              </a:rPr>
              <a:t>u</a:t>
            </a:r>
            <a:r>
              <a:rPr lang="en-US" baseline="3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the input to the i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layer of S-boxes, </a:t>
            </a:r>
          </a:p>
          <a:p>
            <a:r>
              <a:rPr lang="en-US">
                <a:sym typeface="Symbol" pitchFamily="18" charset="2"/>
              </a:rPr>
              <a:t>v</a:t>
            </a:r>
            <a:r>
              <a:rPr lang="en-US" baseline="3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the output, and </a:t>
            </a:r>
          </a:p>
          <a:p>
            <a:r>
              <a:rPr lang="en-US">
                <a:sym typeface="Symbol" pitchFamily="18" charset="2"/>
              </a:rPr>
              <a:t>w</a:t>
            </a:r>
            <a:r>
              <a:rPr lang="en-US" baseline="3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the output of the i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permutation layer</a:t>
            </a:r>
          </a:p>
          <a:p>
            <a:pPr>
              <a:buFontTx/>
              <a:buNone/>
            </a:pPr>
            <a:endParaRPr lang="en-US">
              <a:sym typeface="Symbol" pitchFamily="18" charset="2"/>
            </a:endParaRPr>
          </a:p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  <a:p>
            <a:pPr algn="ctr">
              <a:buFontTx/>
              <a:buNone/>
            </a:pPr>
            <a:endParaRPr lang="en-US" baseline="30000">
              <a:latin typeface="Monotype Corsiva" pitchFamily="66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D16D16-3066-444B-B0F5-B7319D3E9712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523F7B-E43D-4E26-B226-47F68874CB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One round of DES: Feistel Cipher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2133600" y="1905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2803525" y="2020888"/>
            <a:ext cx="57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4267200" y="4876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4267200" y="1905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4191000" y="4953000"/>
            <a:ext cx="230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 </a:t>
            </a:r>
            <a:r>
              <a:rPr lang="en-US"/>
              <a:t>= L</a:t>
            </a:r>
            <a:r>
              <a:rPr lang="en-US" baseline="30000"/>
              <a:t>i-1</a:t>
            </a:r>
            <a:r>
              <a:rPr lang="en-US">
                <a:sym typeface="Symbol" pitchFamily="18" charset="2"/>
              </a:rPr>
              <a:t>f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5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(R</a:t>
            </a:r>
            <a:r>
              <a:rPr lang="en-US" baseline="30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19468" name="Rectangle 9"/>
          <p:cNvSpPr>
            <a:spLocks noChangeArrowheads="1"/>
          </p:cNvSpPr>
          <p:nvPr/>
        </p:nvSpPr>
        <p:spPr bwMode="auto">
          <a:xfrm>
            <a:off x="2133600" y="4876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0"/>
          <p:cNvSpPr txBox="1">
            <a:spLocks noChangeArrowheads="1"/>
          </p:cNvSpPr>
          <p:nvPr/>
        </p:nvSpPr>
        <p:spPr bwMode="auto">
          <a:xfrm>
            <a:off x="2803525" y="4992688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 </a:t>
            </a:r>
            <a:r>
              <a:rPr lang="en-US"/>
              <a:t>= 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 flipH="1">
            <a:off x="3124200" y="2590800"/>
            <a:ext cx="2133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52578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5257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5257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Oval 15"/>
          <p:cNvSpPr>
            <a:spLocks noChangeArrowheads="1"/>
          </p:cNvSpPr>
          <p:nvPr/>
        </p:nvSpPr>
        <p:spPr bwMode="auto">
          <a:xfrm>
            <a:off x="50292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Text Box 16"/>
          <p:cNvSpPr txBox="1">
            <a:spLocks noChangeArrowheads="1"/>
          </p:cNvSpPr>
          <p:nvPr/>
        </p:nvSpPr>
        <p:spPr bwMode="auto">
          <a:xfrm>
            <a:off x="5105400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19476" name="AutoShape 17"/>
          <p:cNvSpPr>
            <a:spLocks noChangeArrowheads="1"/>
          </p:cNvSpPr>
          <p:nvPr/>
        </p:nvSpPr>
        <p:spPr bwMode="auto">
          <a:xfrm>
            <a:off x="5029200" y="3962400"/>
            <a:ext cx="381000" cy="3810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>
            <a:off x="3200400" y="2590800"/>
            <a:ext cx="1981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 flipH="1">
            <a:off x="3886200" y="1828800"/>
            <a:ext cx="31242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 flipH="1">
            <a:off x="5715000" y="1828800"/>
            <a:ext cx="1295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1"/>
          <p:cNvSpPr txBox="1">
            <a:spLocks noChangeArrowheads="1"/>
          </p:cNvSpPr>
          <p:nvPr/>
        </p:nvSpPr>
        <p:spPr bwMode="auto">
          <a:xfrm>
            <a:off x="7010400" y="1524000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length</a:t>
            </a:r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 flipH="1">
            <a:off x="53340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23"/>
          <p:cNvSpPr>
            <a:spLocks noChangeArrowheads="1"/>
          </p:cNvSpPr>
          <p:nvPr/>
        </p:nvSpPr>
        <p:spPr bwMode="auto">
          <a:xfrm>
            <a:off x="6400800" y="2971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4"/>
          <p:cNvSpPr txBox="1">
            <a:spLocks noChangeArrowheads="1"/>
          </p:cNvSpPr>
          <p:nvPr/>
        </p:nvSpPr>
        <p:spPr bwMode="auto">
          <a:xfrm>
            <a:off x="71628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  <a:r>
              <a:rPr lang="en-US" baseline="30000"/>
              <a:t>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D6DC5A-7949-4E8D-83E9-0780DE3CB980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738712-DD36-4538-AB85-1010482AD8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Feistel Cipher Inverse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133600" y="32004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4419600" y="5334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4267200" y="32004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5029200" y="5410200"/>
            <a:ext cx="57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2286000" y="5334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H="1">
            <a:off x="3352800" y="3886200"/>
            <a:ext cx="1905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5257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>
            <a:off x="52578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51816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Oval 12"/>
          <p:cNvSpPr>
            <a:spLocks noChangeArrowheads="1"/>
          </p:cNvSpPr>
          <p:nvPr/>
        </p:nvSpPr>
        <p:spPr bwMode="auto">
          <a:xfrm>
            <a:off x="50292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AutoShape 13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3200400" y="38862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 flipH="1">
            <a:off x="5334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Rectangle 16"/>
          <p:cNvSpPr>
            <a:spLocks noChangeArrowheads="1"/>
          </p:cNvSpPr>
          <p:nvPr/>
        </p:nvSpPr>
        <p:spPr bwMode="auto">
          <a:xfrm>
            <a:off x="6400800" y="42672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7"/>
          <p:cNvSpPr txBox="1">
            <a:spLocks noChangeArrowheads="1"/>
          </p:cNvSpPr>
          <p:nvPr/>
        </p:nvSpPr>
        <p:spPr bwMode="auto">
          <a:xfrm>
            <a:off x="7162800" y="4419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  <a:r>
              <a:rPr lang="en-US" baseline="30000"/>
              <a:t>i</a:t>
            </a:r>
            <a:endParaRPr lang="en-US"/>
          </a:p>
        </p:txBody>
      </p:sp>
      <p:sp>
        <p:nvSpPr>
          <p:cNvPr id="20501" name="Text Box 18"/>
          <p:cNvSpPr txBox="1">
            <a:spLocks noChangeArrowheads="1"/>
          </p:cNvSpPr>
          <p:nvPr/>
        </p:nvSpPr>
        <p:spPr bwMode="auto">
          <a:xfrm>
            <a:off x="5105400" y="4038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502" name="Rectangle 19"/>
          <p:cNvSpPr>
            <a:spLocks noChangeArrowheads="1"/>
          </p:cNvSpPr>
          <p:nvPr/>
        </p:nvSpPr>
        <p:spPr bwMode="auto">
          <a:xfrm>
            <a:off x="4267200" y="1828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0"/>
          <p:cNvSpPr>
            <a:spLocks noChangeArrowheads="1"/>
          </p:cNvSpPr>
          <p:nvPr/>
        </p:nvSpPr>
        <p:spPr bwMode="auto">
          <a:xfrm>
            <a:off x="2133600" y="1828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>
            <a:off x="3124200" y="25146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22"/>
          <p:cNvSpPr>
            <a:spLocks noChangeShapeType="1"/>
          </p:cNvSpPr>
          <p:nvPr/>
        </p:nvSpPr>
        <p:spPr bwMode="auto">
          <a:xfrm flipH="1">
            <a:off x="3200400" y="25146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2514600" y="1905000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 </a:t>
            </a:r>
            <a:r>
              <a:rPr lang="en-US"/>
              <a:t>= 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20507" name="Text Box 24"/>
          <p:cNvSpPr txBox="1">
            <a:spLocks noChangeArrowheads="1"/>
          </p:cNvSpPr>
          <p:nvPr/>
        </p:nvSpPr>
        <p:spPr bwMode="auto">
          <a:xfrm>
            <a:off x="4724400" y="3276600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 </a:t>
            </a:r>
            <a:r>
              <a:rPr lang="en-US"/>
              <a:t>= 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20508" name="Text Box 25"/>
          <p:cNvSpPr txBox="1">
            <a:spLocks noChangeArrowheads="1"/>
          </p:cNvSpPr>
          <p:nvPr/>
        </p:nvSpPr>
        <p:spPr bwMode="auto">
          <a:xfrm>
            <a:off x="2667000" y="5410200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20509" name="Text Box 26"/>
          <p:cNvSpPr txBox="1">
            <a:spLocks noChangeArrowheads="1"/>
          </p:cNvSpPr>
          <p:nvPr/>
        </p:nvSpPr>
        <p:spPr bwMode="auto">
          <a:xfrm>
            <a:off x="4191000" y="1981200"/>
            <a:ext cx="230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 </a:t>
            </a:r>
            <a:r>
              <a:rPr lang="en-US"/>
              <a:t>= L</a:t>
            </a:r>
            <a:r>
              <a:rPr lang="en-US" baseline="30000"/>
              <a:t>i-1</a:t>
            </a:r>
            <a:r>
              <a:rPr lang="en-US">
                <a:sym typeface="Symbol" pitchFamily="18" charset="2"/>
              </a:rPr>
              <a:t>f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5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(R</a:t>
            </a:r>
            <a:r>
              <a:rPr lang="en-US" baseline="30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20510" name="Text Box 27"/>
          <p:cNvSpPr txBox="1">
            <a:spLocks noChangeArrowheads="1"/>
          </p:cNvSpPr>
          <p:nvPr/>
        </p:nvSpPr>
        <p:spPr bwMode="auto">
          <a:xfrm>
            <a:off x="2057400" y="3276600"/>
            <a:ext cx="230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 </a:t>
            </a:r>
            <a:r>
              <a:rPr lang="en-US"/>
              <a:t>= L</a:t>
            </a:r>
            <a:r>
              <a:rPr lang="en-US" baseline="30000"/>
              <a:t>i-1</a:t>
            </a:r>
            <a:r>
              <a:rPr lang="en-US">
                <a:sym typeface="Symbol" pitchFamily="18" charset="2"/>
              </a:rPr>
              <a:t>f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5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(R</a:t>
            </a:r>
            <a:r>
              <a:rPr lang="en-US" baseline="30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536CF0E-813C-41CD-B8F4-C0DCE6FD895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075" name="Footer Placeholder 4"/>
          <p:cNvSpPr txBox="1">
            <a:spLocks noGrp="1"/>
          </p:cNvSpPr>
          <p:nvPr/>
        </p:nvSpPr>
        <p:spPr bwMode="auto">
          <a:xfrm>
            <a:off x="2209800" y="6248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>
              <a:latin typeface="Times New Roman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BE0A63-281D-4194-9151-1A36E07931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Substitution-Permutation Networks (SPNs)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Basic building block of several symmetric-key block ciphers (AES):</a:t>
            </a:r>
          </a:p>
          <a:p>
            <a:pPr lvl="1"/>
            <a:r>
              <a:rPr lang="en-US" sz="2400"/>
              <a:t>A substitution</a:t>
            </a:r>
          </a:p>
          <a:p>
            <a:pPr lvl="1"/>
            <a:r>
              <a:rPr lang="en-US" sz="2400"/>
              <a:t>A permutation</a:t>
            </a:r>
          </a:p>
          <a:p>
            <a:pPr lvl="1"/>
            <a:r>
              <a:rPr lang="en-US" sz="2400"/>
              <a:t>A pad with key</a:t>
            </a:r>
          </a:p>
          <a:p>
            <a:pPr lvl="1"/>
            <a:r>
              <a:rPr lang="en-US" sz="2400"/>
              <a:t>Repeated over many “rounds”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/>
              <a:t>Block Ciphers Standards: AES and DES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7386D0-0514-41BF-AE0F-45437BAE376D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45F288-59CC-4C6B-B37C-98D97E803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Chosen for security, efficiency, implementation</a:t>
            </a:r>
          </a:p>
          <a:p>
            <a:endParaRPr lang="en-US"/>
          </a:p>
          <a:p>
            <a:r>
              <a:rPr lang="en-US"/>
              <a:t>Key lengths: </a:t>
            </a:r>
          </a:p>
          <a:p>
            <a:pPr lvl="1"/>
            <a:r>
              <a:rPr lang="en-US"/>
              <a:t>128 bits (10 rounds)</a:t>
            </a:r>
          </a:p>
          <a:p>
            <a:pPr lvl="1"/>
            <a:r>
              <a:rPr lang="en-US"/>
              <a:t>192 bits (12 rounds) </a:t>
            </a:r>
          </a:p>
          <a:p>
            <a:pPr lvl="1"/>
            <a:r>
              <a:rPr lang="en-US"/>
              <a:t>256 bits (14 rounds)</a:t>
            </a:r>
          </a:p>
          <a:p>
            <a:endParaRPr lang="en-US"/>
          </a:p>
          <a:p>
            <a:r>
              <a:rPr lang="en-US"/>
              <a:t>Consists of: XOR with key, S-box substitution, permutation, mixcolumns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C350721-0693-45E9-8103-B7465FAADBD6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16BC10-7177-4977-A392-0AA8B1B8479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AES </a:t>
            </a:r>
            <a:br>
              <a:rPr lang="en-US"/>
            </a:br>
            <a:r>
              <a:rPr lang="en-US"/>
              <a:t>(all byte operations, 1 round shown)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676400" y="2057400"/>
            <a:ext cx="563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2971800" y="2057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XOR with key</a:t>
            </a:r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41910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3505200" y="28956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3657600" y="30480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S-box</a:t>
            </a:r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>
            <a:off x="41910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41910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3429000" y="4038600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3505200" y="41910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Shift Rows</a:t>
            </a:r>
          </a:p>
        </p:txBody>
      </p:sp>
      <p:sp>
        <p:nvSpPr>
          <p:cNvPr id="23567" name="Rectangle 12"/>
          <p:cNvSpPr>
            <a:spLocks noChangeArrowheads="1"/>
          </p:cNvSpPr>
          <p:nvPr/>
        </p:nvSpPr>
        <p:spPr bwMode="auto">
          <a:xfrm>
            <a:off x="3352800" y="51816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3352800" y="54102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Mix Columns</a:t>
            </a:r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48768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Text Box 15"/>
          <p:cNvSpPr txBox="1">
            <a:spLocks noChangeArrowheads="1"/>
          </p:cNvSpPr>
          <p:nvPr/>
        </p:nvSpPr>
        <p:spPr bwMode="auto">
          <a:xfrm>
            <a:off x="6248400" y="27432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S-box is an algebraic operation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A638030-BF92-42B1-8F9F-AEF91BDC0DDB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C6B2FB-11F4-4238-8C86-1B5DB349CA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620000" cy="457200"/>
          </a:xfrm>
        </p:spPr>
        <p:txBody>
          <a:bodyPr/>
          <a:lstStyle/>
          <a:p>
            <a:r>
              <a:rPr lang="en-US"/>
              <a:t>AES S-box</a:t>
            </a:r>
          </a:p>
        </p:txBody>
      </p:sp>
      <p:pic>
        <p:nvPicPr>
          <p:cNvPr id="24582" name="Picture 3" descr="AES_S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6106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Cut and paste From: </a:t>
            </a:r>
            <a:r>
              <a:rPr lang="en-US" sz="1800" b="1"/>
              <a:t>Federal Information Processing Standards Publication 197</a:t>
            </a:r>
          </a:p>
          <a:p>
            <a:r>
              <a:rPr lang="en-US" sz="1800" b="1"/>
              <a:t>November 26, 2001 </a:t>
            </a:r>
          </a:p>
          <a:p>
            <a:r>
              <a:rPr lang="en-US" sz="1800" b="1"/>
              <a:t>http://csrc.nist.gov/publications/fips/fips197/fips-197.pdf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DDED15B-8C18-4883-AA9F-F5AFF082FB5D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FA144E-B824-4DC3-8FCE-860D8E6F0A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S-box is an algebraic operation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Treat 8-bit input to S-box as a polynomial of degree 7</a:t>
            </a:r>
          </a:p>
          <a:p>
            <a:pPr>
              <a:buFontTx/>
              <a:buNone/>
            </a:pPr>
            <a:r>
              <a:rPr lang="en-US"/>
              <a:t>Find inverse of the polynomial in the field of polynomials over Z</a:t>
            </a:r>
            <a:r>
              <a:rPr lang="en-US" baseline="-25000"/>
              <a:t>2 </a:t>
            </a:r>
            <a:r>
              <a:rPr lang="en-US"/>
              <a:t>such that x</a:t>
            </a:r>
            <a:r>
              <a:rPr lang="en-US" baseline="30000"/>
              <a:t>8 </a:t>
            </a:r>
            <a:r>
              <a:rPr lang="en-US"/>
              <a:t>+ x</a:t>
            </a:r>
            <a:r>
              <a:rPr lang="en-US" baseline="30000"/>
              <a:t>4 </a:t>
            </a:r>
            <a:r>
              <a:rPr lang="en-US"/>
              <a:t>+ x</a:t>
            </a:r>
            <a:r>
              <a:rPr lang="en-US" baseline="30000"/>
              <a:t>3</a:t>
            </a:r>
            <a:r>
              <a:rPr lang="en-US"/>
              <a:t> + x</a:t>
            </a:r>
            <a:r>
              <a:rPr lang="en-US" baseline="30000"/>
              <a:t>1</a:t>
            </a:r>
            <a:r>
              <a:rPr lang="en-US"/>
              <a:t> + 1 = 0</a:t>
            </a:r>
          </a:p>
          <a:p>
            <a:pPr>
              <a:buFontTx/>
              <a:buNone/>
            </a:pPr>
            <a:r>
              <a:rPr lang="en-US"/>
              <a:t>This gives 8 bits, say a</a:t>
            </a:r>
            <a:r>
              <a:rPr lang="en-US" baseline="-25000"/>
              <a:t>7</a:t>
            </a:r>
            <a:r>
              <a:rPr lang="en-US"/>
              <a:t> a</a:t>
            </a:r>
            <a:r>
              <a:rPr lang="en-US" baseline="-25000"/>
              <a:t>6</a:t>
            </a:r>
            <a:r>
              <a:rPr lang="en-US"/>
              <a:t> a</a:t>
            </a:r>
            <a:r>
              <a:rPr lang="en-US" baseline="-25000"/>
              <a:t>5</a:t>
            </a:r>
            <a:r>
              <a:rPr lang="en-US"/>
              <a:t> a</a:t>
            </a:r>
            <a:r>
              <a:rPr lang="en-US" baseline="-25000"/>
              <a:t>4</a:t>
            </a:r>
            <a:r>
              <a:rPr lang="en-US"/>
              <a:t> a</a:t>
            </a:r>
            <a:r>
              <a:rPr lang="en-US" baseline="-25000"/>
              <a:t>3</a:t>
            </a:r>
            <a:r>
              <a:rPr lang="en-US"/>
              <a:t> a</a:t>
            </a:r>
            <a:r>
              <a:rPr lang="en-US" baseline="-25000"/>
              <a:t>2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 a</a:t>
            </a:r>
            <a:r>
              <a:rPr lang="en-US" baseline="-25000"/>
              <a:t>0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The output is 8 bits: b</a:t>
            </a:r>
            <a:r>
              <a:rPr lang="en-US" baseline="-25000"/>
              <a:t>7</a:t>
            </a:r>
            <a:r>
              <a:rPr lang="en-US"/>
              <a:t> b</a:t>
            </a:r>
            <a:r>
              <a:rPr lang="en-US" baseline="-25000"/>
              <a:t>6</a:t>
            </a:r>
            <a:r>
              <a:rPr lang="en-US"/>
              <a:t> b</a:t>
            </a:r>
            <a:r>
              <a:rPr lang="en-US" baseline="-25000"/>
              <a:t>5</a:t>
            </a:r>
            <a:r>
              <a:rPr lang="en-US"/>
              <a:t> b</a:t>
            </a:r>
            <a:r>
              <a:rPr lang="en-US" baseline="-25000"/>
              <a:t>4</a:t>
            </a:r>
            <a:r>
              <a:rPr lang="en-US"/>
              <a:t> b</a:t>
            </a:r>
            <a:r>
              <a:rPr lang="en-US" baseline="-25000"/>
              <a:t>3</a:t>
            </a:r>
            <a:r>
              <a:rPr lang="en-US"/>
              <a:t> b</a:t>
            </a:r>
            <a:r>
              <a:rPr lang="en-US" baseline="-25000"/>
              <a:t>2</a:t>
            </a:r>
            <a:r>
              <a:rPr lang="en-US"/>
              <a:t> b</a:t>
            </a:r>
            <a:r>
              <a:rPr lang="en-US" baseline="-25000"/>
              <a:t>1</a:t>
            </a:r>
            <a:r>
              <a:rPr lang="en-US"/>
              <a:t> b</a:t>
            </a:r>
            <a:r>
              <a:rPr lang="en-US" baseline="-25000"/>
              <a:t>0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Such that b</a:t>
            </a:r>
            <a:r>
              <a:rPr lang="en-US" baseline="-25000"/>
              <a:t>i</a:t>
            </a:r>
            <a:r>
              <a:rPr lang="en-US"/>
              <a:t> = a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a</a:t>
            </a:r>
            <a:r>
              <a:rPr lang="en-US" baseline="-25000"/>
              <a:t>i+4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a</a:t>
            </a:r>
            <a:r>
              <a:rPr lang="en-US" baseline="-25000"/>
              <a:t>i+5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a</a:t>
            </a:r>
            <a:r>
              <a:rPr lang="en-US" baseline="-25000"/>
              <a:t>i+6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a</a:t>
            </a:r>
            <a:r>
              <a:rPr lang="en-US" baseline="-25000"/>
              <a:t>i+7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</a:t>
            </a:r>
            <a:r>
              <a:rPr lang="en-US"/>
              <a:t>c</a:t>
            </a:r>
            <a:r>
              <a:rPr lang="en-US" baseline="-25000"/>
              <a:t>i</a:t>
            </a:r>
            <a:endParaRPr lang="en-US"/>
          </a:p>
          <a:p>
            <a:pPr>
              <a:buFontTx/>
              <a:buNone/>
            </a:pPr>
            <a:r>
              <a:rPr lang="en-US"/>
              <a:t>For some constant vector c = c</a:t>
            </a:r>
            <a:r>
              <a:rPr lang="en-US" baseline="-25000"/>
              <a:t>7</a:t>
            </a:r>
            <a:r>
              <a:rPr lang="en-US"/>
              <a:t> c</a:t>
            </a:r>
            <a:r>
              <a:rPr lang="en-US" baseline="-25000"/>
              <a:t>6</a:t>
            </a:r>
            <a:r>
              <a:rPr lang="en-US"/>
              <a:t> c</a:t>
            </a:r>
            <a:r>
              <a:rPr lang="en-US" baseline="-25000"/>
              <a:t>5</a:t>
            </a:r>
            <a:r>
              <a:rPr lang="en-US"/>
              <a:t> c</a:t>
            </a:r>
            <a:r>
              <a:rPr lang="en-US" baseline="-25000"/>
              <a:t>4</a:t>
            </a:r>
            <a:r>
              <a:rPr lang="en-US"/>
              <a:t> c</a:t>
            </a:r>
            <a:r>
              <a:rPr lang="en-US" baseline="-25000"/>
              <a:t>3</a:t>
            </a:r>
            <a:r>
              <a:rPr lang="en-US"/>
              <a:t> c</a:t>
            </a:r>
            <a:r>
              <a:rPr lang="en-US" baseline="-25000"/>
              <a:t>2</a:t>
            </a:r>
            <a:r>
              <a:rPr lang="en-US"/>
              <a:t> c</a:t>
            </a:r>
            <a:r>
              <a:rPr lang="en-US" baseline="-25000"/>
              <a:t>1</a:t>
            </a:r>
            <a:r>
              <a:rPr lang="en-US"/>
              <a:t> c</a:t>
            </a:r>
            <a:r>
              <a:rPr lang="en-US" baseline="-25000"/>
              <a:t>0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19820F-BC2B-4D05-87A2-B54C74406715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8F6BBB-FFFB-47D5-9DC6-485A76A628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Rows</a:t>
            </a:r>
          </a:p>
        </p:txBody>
      </p:sp>
      <p:graphicFrame>
        <p:nvGraphicFramePr>
          <p:cNvPr id="747523" name="Group 3"/>
          <p:cNvGraphicFramePr>
            <a:graphicFrameLocks noGrp="1"/>
          </p:cNvGraphicFramePr>
          <p:nvPr/>
        </p:nvGraphicFramePr>
        <p:xfrm>
          <a:off x="5181600" y="2667000"/>
          <a:ext cx="3048000" cy="203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7550" name="Group 30"/>
          <p:cNvGraphicFramePr>
            <a:graphicFrameLocks noGrp="1"/>
          </p:cNvGraphicFramePr>
          <p:nvPr/>
        </p:nvGraphicFramePr>
        <p:xfrm>
          <a:off x="1295400" y="2667000"/>
          <a:ext cx="3048000" cy="203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84" name="Line 57"/>
          <p:cNvSpPr>
            <a:spLocks noChangeShapeType="1"/>
          </p:cNvSpPr>
          <p:nvPr/>
        </p:nvSpPr>
        <p:spPr bwMode="auto">
          <a:xfrm>
            <a:off x="45720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TextBox 60"/>
          <p:cNvSpPr txBox="1">
            <a:spLocks noChangeArrowheads="1"/>
          </p:cNvSpPr>
          <p:nvPr/>
        </p:nvSpPr>
        <p:spPr bwMode="auto">
          <a:xfrm>
            <a:off x="1524000" y="1752600"/>
            <a:ext cx="663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Plaintext consists of 16 bytes for block size 128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E07068C-6C18-41F9-814F-DD3E1944290B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3D7325-D808-43A0-81EF-10ABFB09C4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 Columns</a:t>
            </a:r>
          </a:p>
        </p:txBody>
      </p:sp>
      <p:graphicFrame>
        <p:nvGraphicFramePr>
          <p:cNvPr id="748547" name="Group 3"/>
          <p:cNvGraphicFramePr>
            <a:graphicFrameLocks noGrp="1"/>
          </p:cNvGraphicFramePr>
          <p:nvPr/>
        </p:nvGraphicFramePr>
        <p:xfrm>
          <a:off x="1447800" y="2514600"/>
          <a:ext cx="3048000" cy="203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1" name="Line 30"/>
          <p:cNvSpPr>
            <a:spLocks noChangeShapeType="1"/>
          </p:cNvSpPr>
          <p:nvPr/>
        </p:nvSpPr>
        <p:spPr bwMode="auto">
          <a:xfrm>
            <a:off x="44958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48575" name="Group 31"/>
          <p:cNvGraphicFramePr>
            <a:graphicFrameLocks noGrp="1"/>
          </p:cNvGraphicFramePr>
          <p:nvPr/>
        </p:nvGraphicFramePr>
        <p:xfrm>
          <a:off x="5410200" y="2514600"/>
          <a:ext cx="3048000" cy="203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(Aa)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(Ad)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(Aa)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(Ad)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(Aa)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(Ad)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(Aa)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(Ad)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8602" name="Group 58"/>
          <p:cNvGraphicFramePr>
            <a:graphicFrameLocks noGrp="1"/>
          </p:cNvGraphicFramePr>
          <p:nvPr/>
        </p:nvGraphicFramePr>
        <p:xfrm>
          <a:off x="1447800" y="1752600"/>
          <a:ext cx="3048000" cy="3962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21" name="Text Box 70"/>
          <p:cNvSpPr txBox="1">
            <a:spLocks noChangeArrowheads="1"/>
          </p:cNvSpPr>
          <p:nvPr/>
        </p:nvSpPr>
        <p:spPr bwMode="auto">
          <a:xfrm>
            <a:off x="304800" y="510540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Multiplication by A is a multiplication in the finite field of polynomials described earlier, and not a regular multiplication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A6FEB0-77C1-4254-9290-7150829B1804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430878-A976-44FE-8458-21F6BB7288A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Schedule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 key is 4 words; each word is 4 bytes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The key has to generate 10 other keys to get a total of 11 for a 10-round AES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The 11 keys are represented by 44 words: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w[0, ..43]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7725004-64E6-4234-BF36-B601CD52EAF2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571F89-E917-4007-8AD2-24AFA99A221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4.6 in the book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First 4 words = given key; </a:t>
            </a:r>
          </a:p>
          <a:p>
            <a:pPr>
              <a:buFontTx/>
              <a:buNone/>
            </a:pPr>
            <a:r>
              <a:rPr lang="en-US" dirty="0"/>
              <a:t>i.e. first round key = given key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for </a:t>
            </a:r>
            <a:r>
              <a:rPr lang="en-US" sz="2400" dirty="0" err="1">
                <a:solidFill>
                  <a:schemeClr val="hlink"/>
                </a:solidFill>
              </a:rPr>
              <a:t>i</a:t>
            </a:r>
            <a:r>
              <a:rPr lang="en-US" sz="2400" dirty="0">
                <a:solidFill>
                  <a:schemeClr val="hlink"/>
                </a:solidFill>
              </a:rPr>
              <a:t>=0 to 3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w[</a:t>
            </a:r>
            <a:r>
              <a:rPr lang="en-US" sz="2400" dirty="0" err="1">
                <a:solidFill>
                  <a:schemeClr val="hlink"/>
                </a:solidFill>
              </a:rPr>
              <a:t>i</a:t>
            </a:r>
            <a:r>
              <a:rPr lang="en-US" sz="2400" dirty="0">
                <a:solidFill>
                  <a:schemeClr val="hlink"/>
                </a:solidFill>
              </a:rPr>
              <a:t>] = (key[4i], key[4i+1], key[4i + 2], key[4i +3])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dirty="0"/>
              <a:t>Thereafter, if word is not first word in key, i.e.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/>
              <a:t>0 mod4</a:t>
            </a:r>
          </a:p>
          <a:p>
            <a:pPr>
              <a:buFontTx/>
              <a:buNone/>
            </a:pPr>
            <a:r>
              <a:rPr lang="en-US" dirty="0"/>
              <a:t>word = corresponding word in previous key </a:t>
            </a:r>
            <a:r>
              <a:rPr lang="en-US" dirty="0">
                <a:sym typeface="Symbol" pitchFamily="18" charset="2"/>
              </a:rPr>
              <a:t> previous word</a:t>
            </a:r>
            <a:r>
              <a:rPr lang="en-US" dirty="0"/>
              <a:t> 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w[</a:t>
            </a:r>
            <a:r>
              <a:rPr lang="en-US" sz="2400" dirty="0" err="1">
                <a:solidFill>
                  <a:schemeClr val="hlink"/>
                </a:solidFill>
              </a:rPr>
              <a:t>i</a:t>
            </a:r>
            <a:r>
              <a:rPr lang="en-US" sz="2400" dirty="0">
                <a:solidFill>
                  <a:schemeClr val="hlink"/>
                </a:solidFill>
              </a:rPr>
              <a:t>] = w[i-4]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w[i-1]</a:t>
            </a:r>
          </a:p>
          <a:p>
            <a:pPr>
              <a:buFontTx/>
              <a:buNone/>
            </a:pPr>
            <a:endParaRPr lang="en-US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581D87D-85F8-4E67-8B5C-EA623AFBE915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0723" name="Footer Placeholder 4"/>
          <p:cNvSpPr txBox="1">
            <a:spLocks noGrp="1"/>
          </p:cNvSpPr>
          <p:nvPr/>
        </p:nvSpPr>
        <p:spPr bwMode="auto">
          <a:xfrm>
            <a:off x="2209800" y="62484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Times New Roman" pitchFamily="18" charset="0"/>
              </a:rPr>
              <a:t>CS284-162/Spring10/GW/Vora/Block Ciphers.                                     Some figures and accompanying text from Heys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088109-9D47-4C47-9B32-E1BD353A6B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word is first word of key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word = first word of previous key </a:t>
            </a:r>
            <a:r>
              <a:rPr lang="en-US">
                <a:sym typeface="Symbol" pitchFamily="18" charset="2"/>
              </a:rPr>
              <a:t> stuff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w[i] = w[i-4]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SUBWORD(ROTWORD(w[i-1])Rcon[</a:t>
            </a:r>
            <a:r>
              <a:rPr lang="en-US">
                <a:solidFill>
                  <a:schemeClr val="hlink"/>
                </a:solidFill>
              </a:rPr>
              <a:t>i/4]</a:t>
            </a:r>
          </a:p>
          <a:p>
            <a:pPr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SUBWORD: </a:t>
            </a:r>
            <a:r>
              <a:rPr lang="en-US"/>
              <a:t>AES S-box to each byte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ROTWORD: </a:t>
            </a:r>
            <a:r>
              <a:rPr lang="en-US"/>
              <a:t>rotate word to left</a:t>
            </a:r>
          </a:p>
          <a:p>
            <a:pPr>
              <a:buFontTx/>
              <a:buNone/>
            </a:pPr>
            <a:r>
              <a:rPr lang="en-US"/>
              <a:t>Rcon: constant array of 10 words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1981200" y="2438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>
            <a:off x="4876800" y="2362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572D143-773D-4905-9DC2-08CECE6FB558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050CD3-F392-44CD-A229-8D0F334BE0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SP block</a:t>
            </a:r>
          </a:p>
        </p:txBody>
      </p:sp>
      <p:pic>
        <p:nvPicPr>
          <p:cNvPr id="4102" name="Picture 3" descr="one_b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276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From: Heys’ paper, part of Figure 1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 flipV="1">
            <a:off x="914400" y="3810000"/>
            <a:ext cx="10668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 flipV="1">
            <a:off x="914400" y="3810000"/>
            <a:ext cx="23622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7"/>
          <p:cNvSpPr>
            <a:spLocks noChangeShapeType="1"/>
          </p:cNvSpPr>
          <p:nvPr/>
        </p:nvSpPr>
        <p:spPr bwMode="auto">
          <a:xfrm flipV="1">
            <a:off x="914400" y="3810000"/>
            <a:ext cx="42672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8"/>
          <p:cNvSpPr>
            <a:spLocks noChangeShapeType="1"/>
          </p:cNvSpPr>
          <p:nvPr/>
        </p:nvSpPr>
        <p:spPr bwMode="auto">
          <a:xfrm flipV="1">
            <a:off x="914400" y="3886200"/>
            <a:ext cx="52578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228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“S” box</a:t>
            </a:r>
          </a:p>
        </p:txBody>
      </p:sp>
      <p:sp>
        <p:nvSpPr>
          <p:cNvPr id="4109" name="Oval 10"/>
          <p:cNvSpPr>
            <a:spLocks noChangeArrowheads="1"/>
          </p:cNvSpPr>
          <p:nvPr/>
        </p:nvSpPr>
        <p:spPr bwMode="auto">
          <a:xfrm>
            <a:off x="1752600" y="4191000"/>
            <a:ext cx="5105400" cy="9906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>
            <a:off x="6705600" y="48768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Text Box 12"/>
          <p:cNvSpPr txBox="1">
            <a:spLocks noChangeArrowheads="1"/>
          </p:cNvSpPr>
          <p:nvPr/>
        </p:nvSpPr>
        <p:spPr bwMode="auto">
          <a:xfrm>
            <a:off x="6934200" y="5105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permutations</a:t>
            </a:r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H="1">
            <a:off x="6019800" y="2133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Text Box 14"/>
          <p:cNvSpPr txBox="1">
            <a:spLocks noChangeArrowheads="1"/>
          </p:cNvSpPr>
          <p:nvPr/>
        </p:nvSpPr>
        <p:spPr bwMode="auto">
          <a:xfrm>
            <a:off x="7467600" y="1447800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part of key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A8BC1DA-FEFA-4453-8963-80FD65C7909F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F73646-B8F3-4FC3-9BFD-13F8D58EEDF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One round of DES: Feistel Cipher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2133600" y="1905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803525" y="2020888"/>
            <a:ext cx="57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4267200" y="4876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4267200" y="1905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4191000" y="4953000"/>
            <a:ext cx="230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i </a:t>
            </a:r>
            <a:r>
              <a:rPr lang="en-US"/>
              <a:t>= L</a:t>
            </a:r>
            <a:r>
              <a:rPr lang="en-US" baseline="30000"/>
              <a:t>i-1</a:t>
            </a:r>
            <a:r>
              <a:rPr lang="en-US">
                <a:sym typeface="Symbol" pitchFamily="18" charset="2"/>
              </a:rPr>
              <a:t>f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 baseline="-50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(R</a:t>
            </a:r>
            <a:r>
              <a:rPr lang="en-US" baseline="30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2133600" y="4876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0"/>
          <p:cNvSpPr txBox="1">
            <a:spLocks noChangeArrowheads="1"/>
          </p:cNvSpPr>
          <p:nvPr/>
        </p:nvSpPr>
        <p:spPr bwMode="auto">
          <a:xfrm>
            <a:off x="2803525" y="4992688"/>
            <a:ext cx="116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30000"/>
              <a:t>i </a:t>
            </a:r>
            <a:r>
              <a:rPr lang="en-US"/>
              <a:t>= R</a:t>
            </a:r>
            <a:r>
              <a:rPr lang="en-US" baseline="30000"/>
              <a:t>i-1</a:t>
            </a:r>
            <a:endParaRPr lang="en-US"/>
          </a:p>
        </p:txBody>
      </p:sp>
      <p:sp>
        <p:nvSpPr>
          <p:cNvPr id="31758" name="Line 11"/>
          <p:cNvSpPr>
            <a:spLocks noChangeShapeType="1"/>
          </p:cNvSpPr>
          <p:nvPr/>
        </p:nvSpPr>
        <p:spPr bwMode="auto">
          <a:xfrm flipH="1">
            <a:off x="3124200" y="2590800"/>
            <a:ext cx="2133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2"/>
          <p:cNvSpPr>
            <a:spLocks noChangeShapeType="1"/>
          </p:cNvSpPr>
          <p:nvPr/>
        </p:nvSpPr>
        <p:spPr bwMode="auto">
          <a:xfrm>
            <a:off x="52578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5257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4"/>
          <p:cNvSpPr>
            <a:spLocks noChangeShapeType="1"/>
          </p:cNvSpPr>
          <p:nvPr/>
        </p:nvSpPr>
        <p:spPr bwMode="auto">
          <a:xfrm>
            <a:off x="5257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Oval 15"/>
          <p:cNvSpPr>
            <a:spLocks noChangeArrowheads="1"/>
          </p:cNvSpPr>
          <p:nvPr/>
        </p:nvSpPr>
        <p:spPr bwMode="auto">
          <a:xfrm>
            <a:off x="50292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5105400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</a:t>
            </a:r>
          </a:p>
        </p:txBody>
      </p:sp>
      <p:sp>
        <p:nvSpPr>
          <p:cNvPr id="31764" name="AutoShape 17"/>
          <p:cNvSpPr>
            <a:spLocks noChangeArrowheads="1"/>
          </p:cNvSpPr>
          <p:nvPr/>
        </p:nvSpPr>
        <p:spPr bwMode="auto">
          <a:xfrm>
            <a:off x="5029200" y="3962400"/>
            <a:ext cx="381000" cy="3810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18"/>
          <p:cNvSpPr>
            <a:spLocks noChangeShapeType="1"/>
          </p:cNvSpPr>
          <p:nvPr/>
        </p:nvSpPr>
        <p:spPr bwMode="auto">
          <a:xfrm>
            <a:off x="3200400" y="2590800"/>
            <a:ext cx="1981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19"/>
          <p:cNvSpPr>
            <a:spLocks noChangeShapeType="1"/>
          </p:cNvSpPr>
          <p:nvPr/>
        </p:nvSpPr>
        <p:spPr bwMode="auto">
          <a:xfrm flipH="1">
            <a:off x="3886200" y="1828800"/>
            <a:ext cx="31242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0"/>
          <p:cNvSpPr>
            <a:spLocks noChangeShapeType="1"/>
          </p:cNvSpPr>
          <p:nvPr/>
        </p:nvSpPr>
        <p:spPr bwMode="auto">
          <a:xfrm flipH="1">
            <a:off x="5715000" y="1828800"/>
            <a:ext cx="1295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Text Box 21"/>
          <p:cNvSpPr txBox="1">
            <a:spLocks noChangeArrowheads="1"/>
          </p:cNvSpPr>
          <p:nvPr/>
        </p:nvSpPr>
        <p:spPr bwMode="auto">
          <a:xfrm>
            <a:off x="7010400" y="1524000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length</a:t>
            </a:r>
          </a:p>
        </p:txBody>
      </p:sp>
      <p:sp>
        <p:nvSpPr>
          <p:cNvPr id="31769" name="Line 22"/>
          <p:cNvSpPr>
            <a:spLocks noChangeShapeType="1"/>
          </p:cNvSpPr>
          <p:nvPr/>
        </p:nvSpPr>
        <p:spPr bwMode="auto">
          <a:xfrm flipH="1">
            <a:off x="53340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23"/>
          <p:cNvSpPr>
            <a:spLocks noChangeArrowheads="1"/>
          </p:cNvSpPr>
          <p:nvPr/>
        </p:nvSpPr>
        <p:spPr bwMode="auto">
          <a:xfrm>
            <a:off x="6400800" y="2971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4"/>
          <p:cNvSpPr txBox="1">
            <a:spLocks noChangeArrowheads="1"/>
          </p:cNvSpPr>
          <p:nvPr/>
        </p:nvSpPr>
        <p:spPr bwMode="auto">
          <a:xfrm>
            <a:off x="71628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  <a:r>
              <a:rPr lang="en-US" baseline="30000"/>
              <a:t>i</a:t>
            </a:r>
            <a:endParaRPr lang="en-US"/>
          </a:p>
        </p:txBody>
      </p:sp>
      <p:sp>
        <p:nvSpPr>
          <p:cNvPr id="31772" name="Text Box 25"/>
          <p:cNvSpPr txBox="1">
            <a:spLocks noChangeArrowheads="1"/>
          </p:cNvSpPr>
          <p:nvPr/>
        </p:nvSpPr>
        <p:spPr bwMode="auto">
          <a:xfrm>
            <a:off x="5105400" y="2971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83ACA66-382E-4F13-B54A-76AFC7D3EC26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AD524-73EA-4E25-9934-10D5DAD895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in DES</a:t>
            </a:r>
          </a:p>
        </p:txBody>
      </p:sp>
      <p:pic>
        <p:nvPicPr>
          <p:cNvPr id="32774" name="Picture 3" descr="DES_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4699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Line 4"/>
          <p:cNvSpPr>
            <a:spLocks noChangeShapeType="1"/>
          </p:cNvSpPr>
          <p:nvPr/>
        </p:nvSpPr>
        <p:spPr bwMode="auto">
          <a:xfrm>
            <a:off x="1447800" y="3200400"/>
            <a:ext cx="12954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 flipH="1">
            <a:off x="1828800" y="4495800"/>
            <a:ext cx="9144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762000" y="2743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 6 bits</a:t>
            </a: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457200" y="5257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4 bits</a:t>
            </a:r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 flipH="1" flipV="1">
            <a:off x="4800600" y="5029200"/>
            <a:ext cx="1524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Text Box 10"/>
          <p:cNvSpPr txBox="1">
            <a:spLocks noChangeArrowheads="1"/>
          </p:cNvSpPr>
          <p:nvPr/>
        </p:nvSpPr>
        <p:spPr bwMode="auto">
          <a:xfrm>
            <a:off x="6172200" y="5181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permutation</a:t>
            </a:r>
          </a:p>
        </p:txBody>
      </p:sp>
      <p:sp>
        <p:nvSpPr>
          <p:cNvPr id="32782" name="Line 11"/>
          <p:cNvSpPr>
            <a:spLocks noChangeShapeType="1"/>
          </p:cNvSpPr>
          <p:nvPr/>
        </p:nvSpPr>
        <p:spPr bwMode="auto">
          <a:xfrm flipH="1">
            <a:off x="3429000" y="2514600"/>
            <a:ext cx="1143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4800600" y="220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Expansion</a:t>
            </a:r>
          </a:p>
        </p:txBody>
      </p:sp>
      <p:sp>
        <p:nvSpPr>
          <p:cNvPr id="32784" name="Text Box 13"/>
          <p:cNvSpPr txBox="1">
            <a:spLocks noChangeArrowheads="1"/>
          </p:cNvSpPr>
          <p:nvPr/>
        </p:nvSpPr>
        <p:spPr bwMode="auto">
          <a:xfrm>
            <a:off x="0" y="228600"/>
            <a:ext cx="693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Diagram from: </a:t>
            </a:r>
            <a:r>
              <a:rPr lang="en-US" sz="1800" b="1"/>
              <a:t>FIPS PUB 46-2, 30 Dec 1993,  </a:t>
            </a:r>
            <a:r>
              <a:rPr lang="en-US" sz="1800"/>
              <a:t>http://www.itl.nist.gov/fipspubs/fip46-2.htm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371667-1BF1-4C73-932D-076A2F241DF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72DF5-BD89-4112-B566-7C9DDB09D0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3797" name="Picture 2" descr="D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228600"/>
            <a:ext cx="5562600" cy="5945188"/>
          </a:xfrm>
          <a:noFill/>
        </p:spPr>
      </p:pic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0" y="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Diagram from: </a:t>
            </a:r>
            <a:r>
              <a:rPr lang="en-US" sz="1800" b="1"/>
              <a:t>FIPS PUB 46-2, 30 Dec 1993,  </a:t>
            </a:r>
            <a:r>
              <a:rPr lang="en-US" sz="1800"/>
              <a:t>http://www.itl.nist.gov/fipspubs/fip46-2.htm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06E926-2336-4435-A18D-2E75FE25EC46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087211-5486-4BD7-A615-6AA0B510AED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Cipher Modes</a:t>
            </a:r>
            <a:br>
              <a:rPr lang="en-US"/>
            </a:br>
            <a:r>
              <a:rPr lang="en-US"/>
              <a:t>as originally developed for DES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Electronic Codebook (ECB) Mode</a:t>
            </a:r>
          </a:p>
          <a:p>
            <a:pPr lvl="1"/>
            <a:r>
              <a:rPr lang="en-US"/>
              <a:t>Regular, each 64-bit plaintext encrypted with the same key</a:t>
            </a:r>
          </a:p>
          <a:p>
            <a:pPr lvl="1"/>
            <a:endParaRPr lang="en-US"/>
          </a:p>
          <a:p>
            <a:r>
              <a:rPr lang="en-US"/>
              <a:t>Cipher Block Chaining (CBC) Mode</a:t>
            </a:r>
          </a:p>
          <a:p>
            <a:pPr lvl="1"/>
            <a:r>
              <a:rPr lang="en-US"/>
              <a:t>64-bit ciphertext XORed with next plaintext, then encrypted</a:t>
            </a:r>
          </a:p>
          <a:p>
            <a:pPr lvl="1"/>
            <a:r>
              <a:rPr lang="en-US"/>
              <a:t>y</a:t>
            </a:r>
            <a:r>
              <a:rPr lang="en-US" baseline="-25000"/>
              <a:t>i</a:t>
            </a:r>
            <a:r>
              <a:rPr lang="en-US"/>
              <a:t> = e</a:t>
            </a:r>
            <a:r>
              <a:rPr lang="en-US" baseline="-25000"/>
              <a:t>K</a:t>
            </a:r>
            <a:r>
              <a:rPr lang="en-US"/>
              <a:t>(y</a:t>
            </a:r>
            <a:r>
              <a:rPr lang="en-US" baseline="-25000"/>
              <a:t>i-1</a:t>
            </a:r>
            <a:r>
              <a:rPr lang="en-US">
                <a:sym typeface="Symbol" pitchFamily="18" charset="2"/>
              </a:rPr>
              <a:t>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Stream Cipher Modes: y</a:t>
            </a:r>
            <a:r>
              <a:rPr lang="en-US" baseline="-25000"/>
              <a:t>i</a:t>
            </a:r>
            <a:r>
              <a:rPr lang="en-US"/>
              <a:t> = x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 z</a:t>
            </a:r>
            <a:r>
              <a:rPr lang="en-US" baseline="-25000">
                <a:sym typeface="Symbol" pitchFamily="18" charset="2"/>
              </a:rPr>
              <a:t>i</a:t>
            </a:r>
          </a:p>
          <a:p>
            <a:pPr lvl="1"/>
            <a:r>
              <a:rPr lang="en-US">
                <a:sym typeface="Symbol" pitchFamily="18" charset="2"/>
              </a:rPr>
              <a:t>Output Feedback (OFB) Mode: z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= e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(z</a:t>
            </a:r>
            <a:r>
              <a:rPr lang="en-US" baseline="-25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r>
              <a:rPr lang="en-US">
                <a:sym typeface="Symbol" pitchFamily="18" charset="2"/>
              </a:rPr>
              <a:t>Cipher Feedback (CFB) Mode: z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= e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(y</a:t>
            </a:r>
            <a:r>
              <a:rPr lang="en-US" baseline="-25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49DA8B5-B5B4-4726-85A9-5BCD7877B76D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251345-2528-48D0-8917-92BAD2EBA2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"/>
            <a:ext cx="3810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Example S-box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0 A 	8 E</a:t>
            </a:r>
          </a:p>
          <a:p>
            <a:pPr>
              <a:buFontTx/>
              <a:buNone/>
            </a:pPr>
            <a:r>
              <a:rPr lang="en-US"/>
              <a:t>1 F 	9 0</a:t>
            </a:r>
          </a:p>
          <a:p>
            <a:pPr>
              <a:buFontTx/>
              <a:buNone/>
            </a:pPr>
            <a:r>
              <a:rPr lang="en-US"/>
              <a:t>2 3 	A C</a:t>
            </a:r>
          </a:p>
          <a:p>
            <a:pPr>
              <a:buFontTx/>
              <a:buNone/>
            </a:pPr>
            <a:r>
              <a:rPr lang="en-US"/>
              <a:t>3 9 	B 1</a:t>
            </a:r>
          </a:p>
          <a:p>
            <a:pPr>
              <a:buFontTx/>
              <a:buNone/>
            </a:pPr>
            <a:r>
              <a:rPr lang="en-US"/>
              <a:t>4 B 	C 5</a:t>
            </a:r>
          </a:p>
          <a:p>
            <a:pPr>
              <a:buFontTx/>
              <a:buNone/>
            </a:pPr>
            <a:r>
              <a:rPr lang="en-US"/>
              <a:t>5 8 	D 6 </a:t>
            </a:r>
          </a:p>
          <a:p>
            <a:pPr>
              <a:buFontTx/>
              <a:buNone/>
            </a:pPr>
            <a:r>
              <a:rPr lang="en-US"/>
              <a:t>6 2 	E D</a:t>
            </a:r>
          </a:p>
          <a:p>
            <a:pPr>
              <a:buFontTx/>
              <a:buNone/>
            </a:pPr>
            <a:r>
              <a:rPr lang="en-US"/>
              <a:t>7 4 	F 7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"/>
            <a:ext cx="3810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0000 </a:t>
            </a:r>
            <a:r>
              <a:rPr lang="en-US">
                <a:sym typeface="Symbol" pitchFamily="18" charset="2"/>
              </a:rPr>
              <a:t> 1010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0001  1111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0010  0011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DC1AD4-A03B-4F71-9B33-605DB38DA81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8D5320-7342-43C0-9650-4EFB156220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76800" y="533400"/>
            <a:ext cx="3810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1011 0101 0100 0110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1000 0111 1001 1100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609600"/>
            <a:ext cx="3810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Example Permutation</a:t>
            </a:r>
          </a:p>
          <a:p>
            <a:pPr>
              <a:buFontTx/>
              <a:buNone/>
            </a:pPr>
            <a:r>
              <a:rPr lang="en-US"/>
              <a:t>(Table 2, Heys’ paper)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0 0	8 2</a:t>
            </a:r>
          </a:p>
          <a:p>
            <a:pPr>
              <a:buFontTx/>
              <a:buNone/>
            </a:pPr>
            <a:r>
              <a:rPr lang="en-US"/>
              <a:t>1 4	9 6</a:t>
            </a:r>
          </a:p>
          <a:p>
            <a:pPr>
              <a:buFontTx/>
              <a:buNone/>
            </a:pPr>
            <a:r>
              <a:rPr lang="en-US"/>
              <a:t>2 8	A A</a:t>
            </a:r>
          </a:p>
          <a:p>
            <a:pPr>
              <a:buFontTx/>
              <a:buNone/>
            </a:pPr>
            <a:r>
              <a:rPr lang="en-US"/>
              <a:t>3 C	B E</a:t>
            </a:r>
          </a:p>
          <a:p>
            <a:pPr>
              <a:buFontTx/>
              <a:buNone/>
            </a:pPr>
            <a:r>
              <a:rPr lang="en-US"/>
              <a:t>4 1	C 3</a:t>
            </a:r>
          </a:p>
          <a:p>
            <a:pPr>
              <a:buFontTx/>
              <a:buNone/>
            </a:pPr>
            <a:r>
              <a:rPr lang="en-US"/>
              <a:t>5 5	D 7</a:t>
            </a:r>
          </a:p>
          <a:p>
            <a:pPr>
              <a:buFontTx/>
              <a:buNone/>
            </a:pPr>
            <a:r>
              <a:rPr lang="en-US"/>
              <a:t>6 9	E B</a:t>
            </a:r>
          </a:p>
          <a:p>
            <a:pPr>
              <a:buFontTx/>
              <a:buNone/>
            </a:pPr>
            <a:r>
              <a:rPr lang="en-US"/>
              <a:t>7 D	F F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2934B30-3359-4D70-900C-EA44CA8B637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A803D1-E9D0-4755-9F25-1C828DFB0C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ABA395A-4F5C-4CD3-A035-A5B33042EE67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9B9358-3784-4DA1-A758-5241CB7E88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Invert single box? </a:t>
            </a:r>
          </a:p>
        </p:txBody>
      </p:sp>
      <p:pic>
        <p:nvPicPr>
          <p:cNvPr id="8198" name="Picture 3" descr="one_b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76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From: Heys’ paper, part of Figure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68B29D8-95C7-4899-BF75-5BA2DE8D4D95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02326E-1389-4A4B-97D4-5462B7B674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/>
              <a:t>CS4331/6331/GW/Vora/Block Ciphers Some pictures and text from paper by Heys</a:t>
            </a:r>
          </a:p>
        </p:txBody>
      </p:sp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97B4C27-402C-43B6-80DC-FFB84D81B86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EDCC95-CB3A-445C-86F4-305D447ADEA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5" name="Picture 2" descr="diag"/>
          <p:cNvPicPr>
            <a:picLocks noChangeAspect="1" noChangeArrowheads="1"/>
          </p:cNvPicPr>
          <p:nvPr/>
        </p:nvPicPr>
        <p:blipFill>
          <a:blip r:embed="rId2" cstate="print"/>
          <a:srcRect b="9091"/>
          <a:stretch>
            <a:fillRect/>
          </a:stretch>
        </p:blipFill>
        <p:spPr bwMode="auto">
          <a:xfrm>
            <a:off x="685800" y="762000"/>
            <a:ext cx="7772400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4 Rounds</a:t>
            </a: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2362200" y="5257800"/>
            <a:ext cx="3429000" cy="2286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6934200" y="4114800"/>
            <a:ext cx="1905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Inversion: No permutation before mixing</a:t>
            </a:r>
          </a:p>
        </p:txBody>
      </p:sp>
      <p:sp>
        <p:nvSpPr>
          <p:cNvPr id="10249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289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From: Heys’ paper, Figure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AAFF"/>
      </a:accent5>
      <a:accent6>
        <a:srgbClr val="2D2DB9"/>
      </a:accent6>
      <a:hlink>
        <a:srgbClr val="FF0000"/>
      </a:hlink>
      <a:folHlink>
        <a:srgbClr val="00FFC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2298</Words>
  <Application>Microsoft Macintosh PowerPoint</Application>
  <PresentationFormat>On-screen Show (4:3)</PresentationFormat>
  <Paragraphs>382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Monotype Corsiva</vt:lpstr>
      <vt:lpstr>Symbol</vt:lpstr>
      <vt:lpstr>Times New Roman</vt:lpstr>
      <vt:lpstr>Arial</vt:lpstr>
      <vt:lpstr>Default Design</vt:lpstr>
      <vt:lpstr>Block Ciphers</vt:lpstr>
      <vt:lpstr>Substitution-Permutation Networks (SPNs)</vt:lpstr>
      <vt:lpstr>Single SP block</vt:lpstr>
      <vt:lpstr>PowerPoint Presentation</vt:lpstr>
      <vt:lpstr>PowerPoint Presentation</vt:lpstr>
      <vt:lpstr>Example</vt:lpstr>
      <vt:lpstr>Invert single box? </vt:lpstr>
      <vt:lpstr>Example</vt:lpstr>
      <vt:lpstr>4 Rounds</vt:lpstr>
      <vt:lpstr>Example Encryption and Decryption</vt:lpstr>
      <vt:lpstr>General Iterated Block Cipher</vt:lpstr>
      <vt:lpstr>General Iterated Block Cipher: More Formally</vt:lpstr>
      <vt:lpstr>Inverse of Iterated Block Cipher</vt:lpstr>
      <vt:lpstr>An SPN is an Iterated Block Cipher</vt:lpstr>
      <vt:lpstr>An SPN is an Iterated Block Cipher</vt:lpstr>
      <vt:lpstr>In the textbook</vt:lpstr>
      <vt:lpstr>An SPN is an Iterated Block Cipher</vt:lpstr>
      <vt:lpstr>One round of DES: Feistel Cipher</vt:lpstr>
      <vt:lpstr>Feistel Cipher Inverse</vt:lpstr>
      <vt:lpstr>Block Ciphers Standards: AES and DES</vt:lpstr>
      <vt:lpstr>AES</vt:lpstr>
      <vt:lpstr>High-level AES  (all byte operations, 1 round shown)</vt:lpstr>
      <vt:lpstr>AES S-box</vt:lpstr>
      <vt:lpstr>AES S-box is an algebraic operation</vt:lpstr>
      <vt:lpstr>Shift Rows</vt:lpstr>
      <vt:lpstr>Mix Columns</vt:lpstr>
      <vt:lpstr>Key Schedule</vt:lpstr>
      <vt:lpstr>Algorithm 4.6 in the book</vt:lpstr>
      <vt:lpstr>When word is first word of key</vt:lpstr>
      <vt:lpstr>One round of DES: Feistel Cipher</vt:lpstr>
      <vt:lpstr>f in DES</vt:lpstr>
      <vt:lpstr>PowerPoint Presentation</vt:lpstr>
      <vt:lpstr>Block Cipher Modes as originally developed for DES</vt:lpstr>
    </vt:vector>
  </TitlesOfParts>
  <Company>HP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Crypto-2</dc:title>
  <dc:creator>poorvi</dc:creator>
  <cp:lastModifiedBy>Microsoft Office User</cp:lastModifiedBy>
  <cp:revision>752</cp:revision>
  <cp:lastPrinted>1999-08-13T01:38:00Z</cp:lastPrinted>
  <dcterms:created xsi:type="dcterms:W3CDTF">1997-10-14T21:28:29Z</dcterms:created>
  <dcterms:modified xsi:type="dcterms:W3CDTF">2020-01-31T14:07:50Z</dcterms:modified>
</cp:coreProperties>
</file>