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62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1C2F68-E385-46CF-81C1-E33605DC8AA0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586E9-A6F8-4BB0-A937-874D8F850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85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example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586E9-A6F8-4BB0-A937-874D8F850C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20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586E9-A6F8-4BB0-A937-874D8F850C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91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586E9-A6F8-4BB0-A937-874D8F850C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75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https://github.com/labstreaminglayer/pylsl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586E9-A6F8-4BB0-A937-874D8F850C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32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646D1-FAA6-75D4-55A5-ED46ACE0E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A00587-F8FB-193F-E172-115273DC0B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16302-5380-C0E8-23A4-86828991F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3886-16A7-446B-A264-7699298E7057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CC371-C423-382B-7722-67DE1D5A8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E6922-FC96-D705-2728-6852C1466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E426-C487-4213-AF62-45C8C929B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506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6FACF-5AC2-811C-63D9-773DA0A17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56F37-BBB5-E2C6-D3A4-9099FC5ED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F53BB-8B12-B3ED-BA76-6E7CAA15B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3886-16A7-446B-A264-7699298E7057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2847A-E3F8-17BE-169C-78171B226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5A61E-6A2C-B4A7-9241-91017D40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E426-C487-4213-AF62-45C8C929B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76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A158DE-C080-C4F0-2AB5-F1A1DB31B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4E8E24-3E7C-13B8-E95B-F347C298A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08B5A-E9AA-A89A-6270-EA7CFF1CF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3886-16A7-446B-A264-7699298E7057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8D7D4-BE83-3209-39AD-9E615D033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16561-1996-FEF1-EF08-1B9F07C72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E426-C487-4213-AF62-45C8C929B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05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854BA-558E-C361-03EA-F7F7E8A27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B15E6-EF68-825F-9836-CCCF158CD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932B4-B3A7-9215-D489-3BFCB97FE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3886-16A7-446B-A264-7699298E7057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3BC6B-4E41-5EA7-3F52-8CE492CA6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A3E99-1EF9-0D5A-92C0-65B40673F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E426-C487-4213-AF62-45C8C929B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28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AFDC4-16E4-FA95-A33D-4F12EBFDA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F1967-5A8F-C889-085F-AC785F75C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034C7-2634-0BAC-994F-93863C360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3886-16A7-446B-A264-7699298E7057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D1EDD-EB4A-39E4-D797-E43A56E79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A8379-B122-F4AE-3163-F23A494CB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E426-C487-4213-AF62-45C8C929B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4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60884-DF81-522A-7DF9-6EDA87571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A67DA-D655-F24B-5EC5-43F11D6DD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ADBDD-1AA9-E1D6-1D77-28CBA585B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69289-D18A-B800-F437-7C32F6785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3886-16A7-446B-A264-7699298E7057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F6124-3086-17A3-975B-9BC42AF52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9AF37-B5C9-0C90-F76A-131A1EE07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E426-C487-4213-AF62-45C8C929B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58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20954-BFE4-7BE4-A078-4C98F2BF4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809C4-ECB0-D00B-7B14-06A6BBDC7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DC0490-5C72-CDBF-C7AA-C2C47FDF6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00A6F8-0565-EECA-C006-63E8EBF0F7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6E1560-75B6-5D94-B457-51D4CA88C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D44C0C-9D58-EE79-8784-12F7AAD0A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3886-16A7-446B-A264-7699298E7057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357E19-87DC-AB6E-EC36-39210E9A9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512DC3-C42C-400A-91A5-591224FB3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E426-C487-4213-AF62-45C8C929B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35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340C0-5679-5BA3-47A1-3EC5623BB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846FC9-8EE0-28DC-D7F7-8A1EE94E8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3886-16A7-446B-A264-7699298E7057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BB86AF-EFDC-945A-68DE-C425443D3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D8046-BD1C-4685-58B0-3E192EFC5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E426-C487-4213-AF62-45C8C929B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32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DBCE19-1C50-16FD-D2D0-83D613ADA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3886-16A7-446B-A264-7699298E7057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3392E7-18C8-E0BC-7AF0-63B453E3F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5E33C-555D-4AE1-4F43-16D2B4776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E426-C487-4213-AF62-45C8C929B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72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BF498-4D98-46BB-EDD0-7CB5176D0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9685A-6C42-094F-202D-85D9B1D9F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78081-2C3D-4452-3871-ED4956C0A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8E7EC-AE55-F0BE-563D-18206957E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3886-16A7-446B-A264-7699298E7057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167F4-66B7-C548-1882-67196AA03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671F3-5C2D-A695-4F00-7D8D25914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E426-C487-4213-AF62-45C8C929B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62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FEEB9-C404-4A7D-FC5F-BF07C5B6D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D47A2B-A237-526C-2BBD-368B9B856A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14844-8953-78B6-40DB-0C5CBDC33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6992B9-6B9C-726F-62AE-8B1D0DF17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3886-16A7-446B-A264-7699298E7057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B223E-E638-332F-7675-D26A4F230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6DAD8-7864-B149-552D-CEA466CE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E426-C487-4213-AF62-45C8C929B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7457EA-9DF0-9079-2DC7-2C31C5A22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6B391-5C24-0638-EDCF-BB7340A57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CF63C-D035-08CC-0EE2-70659D746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963886-16A7-446B-A264-7699298E7057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224B4-660C-736F-DAE2-DCE52F563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FD4DC-3BE7-0AC4-C978-254E2818A6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CBE426-C487-4213-AF62-45C8C929B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57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E8C2A-2BF8-F811-6098-7E1B66F96B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Chapter 8 Computing Innovations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D691BA-6A73-E3F9-0A43-4A875A3389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5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AE11A-2794-6A10-0B5A-77756846B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Citizenscience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1D6F1-9792-E8AC-F7FB-36B1F9FEB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Citizenscience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refers to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participation of the general public in scientific research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Ex: Creating data labels for computer vision algorithms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Ex2: Volunteer computing</a:t>
            </a:r>
          </a:p>
        </p:txBody>
      </p:sp>
    </p:spTree>
    <p:extLst>
      <p:ext uri="{BB962C8B-B14F-4D97-AF65-F5344CB8AC3E}">
        <p14:creationId xmlns:p14="http://schemas.microsoft.com/office/powerpoint/2010/main" val="2251193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1EB82-BDC8-14A7-CD85-452C86C74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Monitoring Innovation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C5D4B-F69D-2659-7D1F-8F4CC0C3D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Sensors: A sensor is </a:t>
            </a:r>
            <a:r>
              <a:rPr lang="en-US" b="1" dirty="0"/>
              <a:t>a device that detects and responds to some type of input from the physical environment</a:t>
            </a:r>
            <a:r>
              <a:rPr lang="en-US" dirty="0"/>
              <a:t>. The input can be light, heat, motion, moisture, pressure or any number of other environmental phenomena</a:t>
            </a:r>
          </a:p>
        </p:txBody>
      </p:sp>
      <p:pic>
        <p:nvPicPr>
          <p:cNvPr id="5" name="Picture 4" descr="A collection of electronic components&#10;&#10;Description automatically generated">
            <a:extLst>
              <a:ext uri="{FF2B5EF4-FFF2-40B4-BE49-F238E27FC236}">
                <a16:creationId xmlns:a16="http://schemas.microsoft.com/office/drawing/2014/main" id="{F7CE1F5A-56BB-A427-3771-0519F4867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210" y="3540634"/>
            <a:ext cx="3575067" cy="312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9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997D8-77C4-3F46-F5BD-9ADC66DBC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CF807-14A1-A36C-985C-AC554A442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33A7B1-3BEA-AFD2-AECB-75D4237C9566}"/>
              </a:ext>
            </a:extLst>
          </p:cNvPr>
          <p:cNvSpPr txBox="1"/>
          <p:nvPr/>
        </p:nvSpPr>
        <p:spPr>
          <a:xfrm>
            <a:off x="10256363" y="6458195"/>
            <a:ext cx="1841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End of Chapter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396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2371A-1C84-E390-96F4-543FAED86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Copyright, legal and ethical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9469F-00F0-0914-2526-166E4641F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majority of creative works are </a:t>
            </a:r>
            <a:r>
              <a:rPr lang="en-US" b="1" dirty="0"/>
              <a:t>copyrighted</a:t>
            </a:r>
            <a:r>
              <a:rPr lang="en-US" dirty="0"/>
              <a:t>, which means they are the intellectual property of the creator. Copyright gives the creator legal rights to determine whether their work can be copied and under what conditions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343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0AF1D-15B3-D602-C84B-4EF9443FA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Creative commons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853F5-7A3C-7B16-10A7-092709275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Creative commons: </a:t>
            </a:r>
            <a:r>
              <a:rPr lang="en-US" dirty="0" err="1"/>
              <a:t>apubliccopyrightlicense</a:t>
            </a:r>
            <a:r>
              <a:rPr lang="en-US" dirty="0"/>
              <a:t> that enables the </a:t>
            </a:r>
            <a:r>
              <a:rPr lang="en-US" b="1" dirty="0"/>
              <a:t>free distribution</a:t>
            </a:r>
            <a:r>
              <a:rPr lang="en-US" dirty="0"/>
              <a:t> of an otherwise copyrighted work. </a:t>
            </a:r>
          </a:p>
        </p:txBody>
      </p:sp>
      <p:pic>
        <p:nvPicPr>
          <p:cNvPr id="5" name="Picture 4" descr="A close-up of a chart&#10;&#10;Description automatically generated">
            <a:extLst>
              <a:ext uri="{FF2B5EF4-FFF2-40B4-BE49-F238E27FC236}">
                <a16:creationId xmlns:a16="http://schemas.microsoft.com/office/drawing/2014/main" id="{B9F79780-1DC9-F0A1-E09F-A8840BD39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176" y="3261912"/>
            <a:ext cx="3988422" cy="332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26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86FE8-2CA7-8E5B-473B-BA229EE25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248A2-35EB-81DA-04BA-DF2A78EC6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programmer wants to make their code reusable, they publish it online under an </a:t>
            </a:r>
            <a:r>
              <a:rPr lang="en-US" b="1" dirty="0"/>
              <a:t>open source license</a:t>
            </a:r>
            <a:r>
              <a:rPr lang="en-US" dirty="0"/>
              <a:t>. That license enables other programmers to bring the code into their own projects, and it may be redistributed and modified</a:t>
            </a:r>
          </a:p>
        </p:txBody>
      </p:sp>
      <p:pic>
        <p:nvPicPr>
          <p:cNvPr id="5" name="Picture 4" descr="A logo of a cat&#10;&#10;Description automatically generated">
            <a:extLst>
              <a:ext uri="{FF2B5EF4-FFF2-40B4-BE49-F238E27FC236}">
                <a16:creationId xmlns:a16="http://schemas.microsoft.com/office/drawing/2014/main" id="{9CD143A8-3464-043A-40F2-1DBD4EF97F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488" y="4182269"/>
            <a:ext cx="4126082" cy="231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80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6A24A-BCC4-9F18-D3BB-EBF6D276D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5F587-DEE3-B0FE-DA41-44150C902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research output (journals) that is free to distribute and download</a:t>
            </a:r>
          </a:p>
        </p:txBody>
      </p:sp>
    </p:spTree>
    <p:extLst>
      <p:ext uri="{BB962C8B-B14F-4D97-AF65-F5344CB8AC3E}">
        <p14:creationId xmlns:p14="http://schemas.microsoft.com/office/powerpoint/2010/main" val="2292349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956CB-43D5-9BF7-5953-0B30DFF22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Computing Innovations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2AD4A-C465-F040-9E4E-BFFD299D7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Communication Innovation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Collaboration Innovation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Crowdsourcing Innovation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Monitoring Innovation</a:t>
            </a:r>
          </a:p>
        </p:txBody>
      </p:sp>
    </p:spTree>
    <p:extLst>
      <p:ext uri="{BB962C8B-B14F-4D97-AF65-F5344CB8AC3E}">
        <p14:creationId xmlns:p14="http://schemas.microsoft.com/office/powerpoint/2010/main" val="246114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ACD53-6D7A-7E5D-5424-C04DA8B95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Innovation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93225-8B1F-0C09-C4DF-22C4DBF74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1950s, people only had a few options for communicating with each other over long distances: a telephone call, a telegram, or a mailed letter</a:t>
            </a:r>
          </a:p>
          <a:p>
            <a:r>
              <a:rPr lang="en-US" dirty="0"/>
              <a:t>But then computers, the Internet, and mobile phones happened. Nowadays, we can send an email, write a short text message, post on social media, or use any one of many popular messaging apps</a:t>
            </a:r>
          </a:p>
          <a:p>
            <a:endParaRPr lang="en-US" dirty="0"/>
          </a:p>
        </p:txBody>
      </p:sp>
      <p:pic>
        <p:nvPicPr>
          <p:cNvPr id="5" name="Picture 4" descr="A envelope with writing on it&#10;&#10;Description automatically generated">
            <a:extLst>
              <a:ext uri="{FF2B5EF4-FFF2-40B4-BE49-F238E27FC236}">
                <a16:creationId xmlns:a16="http://schemas.microsoft.com/office/drawing/2014/main" id="{FE5C20D5-18BA-BCC0-26DC-951163797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918" y="4806890"/>
            <a:ext cx="2857500" cy="1600200"/>
          </a:xfrm>
          <a:prstGeom prst="rect">
            <a:avLst/>
          </a:prstGeom>
        </p:spPr>
      </p:pic>
      <p:pic>
        <p:nvPicPr>
          <p:cNvPr id="7" name="Picture 6" descr="A white chat bubbles on a green background&#10;&#10;Description automatically generated">
            <a:extLst>
              <a:ext uri="{FF2B5EF4-FFF2-40B4-BE49-F238E27FC236}">
                <a16:creationId xmlns:a16="http://schemas.microsoft.com/office/drawing/2014/main" id="{9D82D8E0-26DA-C818-6742-9B52C65EDC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894" y="4704742"/>
            <a:ext cx="1804496" cy="1804496"/>
          </a:xfrm>
          <a:prstGeom prst="rect">
            <a:avLst/>
          </a:prstGeom>
        </p:spPr>
      </p:pic>
      <p:pic>
        <p:nvPicPr>
          <p:cNvPr id="9" name="Picture 8" descr="An envelope with an arrow and a piece of paper&#10;&#10;Description automatically generated">
            <a:extLst>
              <a:ext uri="{FF2B5EF4-FFF2-40B4-BE49-F238E27FC236}">
                <a16:creationId xmlns:a16="http://schemas.microsoft.com/office/drawing/2014/main" id="{FA1C6DE0-BA65-67DC-AB44-148A166445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183" y="4762994"/>
            <a:ext cx="1972915" cy="1644096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ACB54B3-6721-A20D-C183-09B1D1341CB8}"/>
              </a:ext>
            </a:extLst>
          </p:cNvPr>
          <p:cNvCxnSpPr/>
          <p:nvPr/>
        </p:nvCxnSpPr>
        <p:spPr>
          <a:xfrm>
            <a:off x="4430598" y="5448693"/>
            <a:ext cx="25169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77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8DC2F-22F9-891F-BC58-92BC6DC59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E7B0D-3B0B-7D80-94BB-17F37F407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Privacy Concern: Emails can be shared to other parties </a:t>
            </a:r>
            <a:r>
              <a:rPr lang="en-US" b="1" dirty="0"/>
              <a:t>without the sender’s consent </a:t>
            </a:r>
            <a:r>
              <a:rPr lang="en-US" dirty="0"/>
              <a:t> by forwarding, </a:t>
            </a:r>
            <a:r>
              <a:rPr lang="en-US" dirty="0" err="1"/>
              <a:t>CC’ing</a:t>
            </a:r>
            <a:r>
              <a:rPr lang="en-US" dirty="0"/>
              <a:t>, </a:t>
            </a:r>
            <a:r>
              <a:rPr lang="en-US" dirty="0" err="1"/>
              <a:t>BCC’ing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23227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A2075-68EA-F72F-E653-A4BC12752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F06BB-E0A3-F560-8402-11C0E10C5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Privacy Concerns:</a:t>
            </a:r>
          </a:p>
          <a:p>
            <a:pPr lvl="1"/>
            <a:r>
              <a:rPr lang="en-US" dirty="0"/>
              <a:t>Information placed online can be very hard to delete</a:t>
            </a:r>
          </a:p>
          <a:p>
            <a:pPr lvl="1"/>
            <a:r>
              <a:rPr lang="en-US" dirty="0"/>
              <a:t>Information placed online can be misused</a:t>
            </a:r>
          </a:p>
          <a:p>
            <a:pPr lvl="1"/>
            <a:r>
              <a:rPr lang="en-US" dirty="0"/>
              <a:t>Information posted on social media services could be used along with other information to identify you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87CE009-446F-D902-48EE-4D5731B3C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6391" y="4184727"/>
            <a:ext cx="3580944" cy="2332162"/>
          </a:xfrm>
          <a:prstGeom prst="rect">
            <a:avLst/>
          </a:prstGeom>
        </p:spPr>
      </p:pic>
      <p:pic>
        <p:nvPicPr>
          <p:cNvPr id="9" name="Picture 8" descr="A social media post of a person's face&#10;&#10;Description automatically generated">
            <a:extLst>
              <a:ext uri="{FF2B5EF4-FFF2-40B4-BE49-F238E27FC236}">
                <a16:creationId xmlns:a16="http://schemas.microsoft.com/office/drawing/2014/main" id="{A8215CAA-3D29-6DF8-8B18-456FB42F48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469" y="4080546"/>
            <a:ext cx="3547842" cy="254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09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9611C-F548-69DB-70F8-21E8E7A1B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 Innovation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1A868-BAA2-ECEA-9803-EE0AD1217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Chat</a:t>
            </a:r>
          </a:p>
          <a:p>
            <a:r>
              <a:rPr lang="en-US" dirty="0"/>
              <a:t>Video Conferencing </a:t>
            </a:r>
          </a:p>
          <a:p>
            <a:r>
              <a:rPr lang="en-US" dirty="0"/>
              <a:t>Collaborative software</a:t>
            </a:r>
          </a:p>
        </p:txBody>
      </p:sp>
    </p:spTree>
    <p:extLst>
      <p:ext uri="{BB962C8B-B14F-4D97-AF65-F5344CB8AC3E}">
        <p14:creationId xmlns:p14="http://schemas.microsoft.com/office/powerpoint/2010/main" val="221300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9DFAD-B9E5-FD4B-5C5E-A180034AB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307B1-DADD-1B8E-4165-D15C66496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multiple people are working on the same digital artifact, they can </a:t>
            </a:r>
            <a:r>
              <a:rPr lang="en-US" b="1" dirty="0"/>
              <a:t>work more quickly and build on each other's ideas</a:t>
            </a:r>
            <a:r>
              <a:rPr lang="en-US" dirty="0"/>
              <a:t>—but they might </a:t>
            </a:r>
            <a:r>
              <a:rPr lang="en-US" b="1" dirty="0"/>
              <a:t>accidentally overwrite each other's contributions</a:t>
            </a:r>
            <a:r>
              <a:rPr lang="en-US" dirty="0"/>
              <a:t>. That's why most collaborative software also includes revision history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01E4BCA-8C11-C9DE-4D0A-C711CBD33E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745" y="4393806"/>
            <a:ext cx="4303498" cy="2099069"/>
          </a:xfrm>
          <a:prstGeom prst="rect">
            <a:avLst/>
          </a:prstGeom>
        </p:spPr>
      </p:pic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29BA0B5F-CF03-F5F2-B5AE-CF78FF934F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863" y="4493692"/>
            <a:ext cx="461962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73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6135F-DBF9-E673-1188-5520E2753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Crowdsourcing Innovations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CD3C1-D7AC-F90A-968A-6E41FE6C5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Crowdsourcing is the practice of </a:t>
            </a:r>
            <a:r>
              <a:rPr lang="en-US" b="1" dirty="0"/>
              <a:t>obtaining input or information from a large number of people via the internet</a:t>
            </a:r>
          </a:p>
          <a:p>
            <a:r>
              <a:rPr lang="en-US" dirty="0"/>
              <a:t>Examples of crowdsourcing include:</a:t>
            </a:r>
          </a:p>
          <a:p>
            <a:pPr lvl="1"/>
            <a:r>
              <a:rPr lang="en-US" dirty="0"/>
              <a:t>Crowdfunding</a:t>
            </a:r>
          </a:p>
          <a:p>
            <a:pPr lvl="1"/>
            <a:r>
              <a:rPr lang="en-US" dirty="0" err="1"/>
              <a:t>Citizenscience</a:t>
            </a:r>
            <a:r>
              <a:rPr lang="en-US" dirty="0"/>
              <a:t> </a:t>
            </a:r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CC540788-0BD4-0217-14BD-85C3E25ACFFB}"/>
              </a:ext>
            </a:extLst>
          </p:cNvPr>
          <p:cNvSpPr/>
          <p:nvPr/>
        </p:nvSpPr>
        <p:spPr>
          <a:xfrm>
            <a:off x="7192650" y="489318"/>
            <a:ext cx="1178351" cy="1077176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563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EC355-9912-A309-2242-E0C1561A7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Crowdfunding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35702-509D-7FAD-0495-B3EB95A3F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Crowdfunding is a way to raise money for an individual or organization by collecting donations through family, friends, friends of friends, strangers, businesses, and more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https://www.kickstarter.com/?country=US</a:t>
            </a:r>
          </a:p>
        </p:txBody>
      </p:sp>
    </p:spTree>
    <p:extLst>
      <p:ext uri="{BB962C8B-B14F-4D97-AF65-F5344CB8AC3E}">
        <p14:creationId xmlns:p14="http://schemas.microsoft.com/office/powerpoint/2010/main" val="1057250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475</Words>
  <Application>Microsoft Office PowerPoint</Application>
  <PresentationFormat>Widescreen</PresentationFormat>
  <Paragraphs>51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Office Theme</vt:lpstr>
      <vt:lpstr>Chapter 8 Computing Innovations</vt:lpstr>
      <vt:lpstr>Computing Innovations</vt:lpstr>
      <vt:lpstr>Communication Innovation</vt:lpstr>
      <vt:lpstr>Email</vt:lpstr>
      <vt:lpstr>Social Media</vt:lpstr>
      <vt:lpstr>Collaboration Innovation</vt:lpstr>
      <vt:lpstr>Collaborative software</vt:lpstr>
      <vt:lpstr>Crowdsourcing Innovations</vt:lpstr>
      <vt:lpstr>Crowdfunding </vt:lpstr>
      <vt:lpstr>Citizenscience</vt:lpstr>
      <vt:lpstr>Monitoring Innovation</vt:lpstr>
      <vt:lpstr>PowerPoint Presentation</vt:lpstr>
      <vt:lpstr>Copyright, legal and ethical concerns</vt:lpstr>
      <vt:lpstr>Creative commons</vt:lpstr>
      <vt:lpstr>Open Source</vt:lpstr>
      <vt:lpstr>Open access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 </dc:title>
  <dc:creator>Siwen Wang</dc:creator>
  <cp:lastModifiedBy>SiwenWork</cp:lastModifiedBy>
  <cp:revision>66</cp:revision>
  <dcterms:created xsi:type="dcterms:W3CDTF">2024-03-03T12:35:29Z</dcterms:created>
  <dcterms:modified xsi:type="dcterms:W3CDTF">2024-03-08T03:02:53Z</dcterms:modified>
</cp:coreProperties>
</file>