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8" r:id="rId4"/>
    <p:sldId id="258" r:id="rId5"/>
    <p:sldId id="279" r:id="rId6"/>
    <p:sldId id="260" r:id="rId7"/>
    <p:sldId id="261" r:id="rId8"/>
    <p:sldId id="262" r:id="rId9"/>
    <p:sldId id="263" r:id="rId10"/>
    <p:sldId id="264" r:id="rId11"/>
    <p:sldId id="28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77" r:id="rId26"/>
    <p:sldId id="282" r:id="rId27"/>
    <p:sldId id="283" r:id="rId28"/>
    <p:sldId id="284" r:id="rId29"/>
    <p:sldId id="286" r:id="rId30"/>
    <p:sldId id="285" r:id="rId31"/>
    <p:sldId id="293" r:id="rId32"/>
    <p:sldId id="287" r:id="rId33"/>
    <p:sldId id="289" r:id="rId34"/>
    <p:sldId id="288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57844-4526-4715-A060-833ED11F48B3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914DE-7807-42E2-A775-B9D0C0782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914DE-7807-42E2-A775-B9D0C0782A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https://www.khanacademy.org/computing/ap-computer-science-principles/x2d2f703b37b450a3:online-data-security/x2d2f703b37b450a3:data-encryption/a/public-key-encryption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914DE-7807-42E2-A775-B9D0C0782A6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914DE-7807-42E2-A775-B9D0C0782A6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9770-E69D-E560-0C16-59B629D1F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C4F96-7E05-4CAC-F9C6-B56F1BFB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E5266-8351-6854-AEBF-294B520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25F1-C057-F368-EB61-14F4306D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0B7D-6EC7-894B-AD14-27018BFC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519A-F454-7A72-E81C-CDC3E648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1408D-340C-3A51-9E39-5A90A73DB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6F0F-0348-DBFA-5390-EA8F3147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E584-9B59-BC3B-A426-787766BA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78529-F63F-C69D-CDE3-A38769A1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91F24-F966-517A-243B-5F3D937BD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E6556-1730-249E-6222-65859AD3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221DC-B8AD-7882-83BF-D58AAB3E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AB2D-18CC-128A-3BC2-80C007E8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39ED-1BB7-9638-C32C-EDF2E678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DC53-9349-00B9-3368-D9C2F052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C861-A0D2-3104-FA84-C3E87CF2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125C-342A-55CC-3792-0DF83738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3B8DB-D608-F395-D534-DD40A31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F6AE-4E34-B2A6-56F1-F78C5657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2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3806-3A88-9A0A-247C-F38CE25E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603AF-6E90-D93E-6AFB-95F82C7BB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F66F-7701-F747-993D-D2B1CB71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3427-D903-2CBB-1F8F-21863F27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1333-8D99-9C2A-52AE-1F8744A5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26F7-C9E0-FF4D-5F94-8F81370B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460F-FEA7-7071-7F55-C33B300C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A6D11-F054-2130-BFC0-B56FB808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6B0FD-E350-52A4-DFE1-D4CCD712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CCBD-4D5A-FBFE-2BFB-6AD2A77B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1A8C-86DD-167E-D527-C3B9C477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7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569F-E664-3E06-091E-4FDD9ED5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00CC-4E95-5933-9430-CAAFD562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AC5C-5741-0E10-BCF2-CA9DA8475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E3947-A7A2-4FA7-BD4A-A522D9C4F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32FE0-326D-F5ED-B4AD-197EB0C2E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72874-BD58-80F8-D6EB-AFE931CB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D869A-B7B0-A6E9-9FCC-C384389E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39159-0E6C-23C3-711D-3FA9962B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8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160C-6CA0-9AB4-E4BE-B8DCA91E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514B9-3D51-EAD6-EC13-87E23B05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42C45-B137-89F0-85BD-48BA2A7B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E62F9-B1A2-CED7-5C24-B2E6FB1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D06C8-91EA-A752-870F-B4B42CA9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C0E4B-6692-5FF0-BF85-E3F58321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D519C-5876-35C5-D8C5-C21F49ED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CC45-6716-B026-DEEA-0EE7D1CA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079B-25F7-AFB2-12AD-73664535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8546A-7085-638D-A641-0D1D633E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E64E-2F2A-82BA-D7B6-BDBCCAAE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18C31-EE9A-FEAA-6EF7-D84A365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83117-EA9D-62C9-4790-B74FCDDB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BCD3-68B1-C542-67EC-499F385C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0E508-BD93-172B-5645-B0A1E8C5C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7ADFB-0EDD-24DD-D2A4-2D9F672C3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666A5-C0C5-F17C-6E0F-73D8D0F4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EA81B-F077-2929-5D19-40229916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E5DA9-BDD6-490A-B7A9-D422BB6B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4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3D9D6-6BB7-DBC0-2805-F7C300F5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24DCD-A3E1-9ECC-432D-5B527C23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1772-E374-55AB-E824-944EA038C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2EBF6-AE0E-4C19-B135-7F8C8B788A0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240C-AFF7-50F9-9D6C-19C98E1B5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DD637-0A3D-6030-72FD-9ACFE9FB4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E2F8-B389-474F-9B8D-6C6142E6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6D2-ABD7-078C-2289-E508EC89F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Chapter7 Online Data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75038-4E49-E2D4-5430-E2676E70E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688-B738-3CEF-BC5F-C3BDED56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3AF5-7191-AEBD-8733-EDC1F0FF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such as Google map, Baidu Map etc. can </a:t>
            </a:r>
            <a:r>
              <a:rPr lang="en-US" b="1" dirty="0"/>
              <a:t>store users’ current, work and home address</a:t>
            </a:r>
            <a:r>
              <a:rPr lang="en-US" dirty="0"/>
              <a:t> through the Global positioning system (GPS), which could be used as PII to identify an individual</a:t>
            </a:r>
          </a:p>
          <a:p>
            <a:endParaRPr lang="en-US" dirty="0"/>
          </a:p>
        </p:txBody>
      </p:sp>
      <p:pic>
        <p:nvPicPr>
          <p:cNvPr id="5" name="Picture 4" descr="A map of a forest&#10;&#10;Description automatically generated">
            <a:extLst>
              <a:ext uri="{FF2B5EF4-FFF2-40B4-BE49-F238E27FC236}">
                <a16:creationId xmlns:a16="http://schemas.microsoft.com/office/drawing/2014/main" id="{007AC446-FA91-0C0F-2704-98D177F0B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45171"/>
            <a:ext cx="5224441" cy="28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2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A3D1A-5720-0404-A0DD-CD16F49B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8CCC-C74C-DD74-EF92-2D2A8FDD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270A-8A11-F91A-BB1B-2246162A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 identifiable information (PII) </a:t>
            </a:r>
          </a:p>
          <a:p>
            <a:r>
              <a:rPr lang="en-US" dirty="0"/>
              <a:t>User data tracking</a:t>
            </a:r>
          </a:p>
          <a:p>
            <a:r>
              <a:rPr lang="en-US" b="1" dirty="0"/>
              <a:t>Cyber attacks</a:t>
            </a:r>
          </a:p>
        </p:txBody>
      </p:sp>
    </p:spTree>
    <p:extLst>
      <p:ext uri="{BB962C8B-B14F-4D97-AF65-F5344CB8AC3E}">
        <p14:creationId xmlns:p14="http://schemas.microsoft.com/office/powerpoint/2010/main" val="14490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75E5-46E8-67BD-55D4-1FBFD9B6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F0E4-4FE2-E40B-6E8A-D1B433E3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Phishing attacks</a:t>
            </a:r>
          </a:p>
          <a:p>
            <a:r>
              <a:rPr lang="en-US" dirty="0"/>
              <a:t>Rogue access point</a:t>
            </a:r>
          </a:p>
          <a:p>
            <a:r>
              <a:rPr lang="en-US" dirty="0"/>
              <a:t>Computer malware</a:t>
            </a:r>
          </a:p>
        </p:txBody>
      </p:sp>
    </p:spTree>
    <p:extLst>
      <p:ext uri="{BB962C8B-B14F-4D97-AF65-F5344CB8AC3E}">
        <p14:creationId xmlns:p14="http://schemas.microsoft.com/office/powerpoint/2010/main" val="33859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B65B-A126-EBDE-91CE-D6403BA1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D613-B96D-1BDA-6B91-A37C3B56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“Phishing” refers to an </a:t>
            </a:r>
            <a:r>
              <a:rPr lang="en-US" b="1" dirty="0"/>
              <a:t>attempt to steal sensitive information</a:t>
            </a:r>
            <a:r>
              <a:rPr lang="en-US" dirty="0"/>
              <a:t>, typically in the form of usernames, passwords, credit card numbers etc. By </a:t>
            </a:r>
            <a:r>
              <a:rPr lang="en-US" b="1" dirty="0"/>
              <a:t>masking as a reputable source </a:t>
            </a:r>
            <a:r>
              <a:rPr lang="en-US" dirty="0"/>
              <a:t>with an enticing request, an attacker lures in the victim to trick them, similarly to how a fisherman uses bait to catch a fish.</a:t>
            </a:r>
          </a:p>
        </p:txBody>
      </p:sp>
      <p:pic>
        <p:nvPicPr>
          <p:cNvPr id="5" name="Picture 4" descr="A computer screen with a fishing rod&#10;&#10;Description automatically generated">
            <a:extLst>
              <a:ext uri="{FF2B5EF4-FFF2-40B4-BE49-F238E27FC236}">
                <a16:creationId xmlns:a16="http://schemas.microsoft.com/office/drawing/2014/main" id="{0618016F-98F1-5C31-B082-B3590DD19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61" y="3828437"/>
            <a:ext cx="3744681" cy="28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4FF9-7A67-3F26-CC16-2DCB3691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attack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D844-D392-D94D-9583-43F865E8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617"/>
            <a:ext cx="10515600" cy="4351338"/>
          </a:xfrm>
        </p:spPr>
        <p:txBody>
          <a:bodyPr/>
          <a:lstStyle/>
          <a:p>
            <a:r>
              <a:rPr lang="en-US" dirty="0"/>
              <a:t>A phishing attack typically starts with an email that claims to be from a legitimate website, like a banking website or online store</a:t>
            </a:r>
          </a:p>
          <a:p>
            <a:r>
              <a:rPr lang="en-US" dirty="0"/>
              <a:t>Then it asks you to enter sensitive information such as credit card number</a:t>
            </a:r>
          </a:p>
        </p:txBody>
      </p:sp>
      <p:pic>
        <p:nvPicPr>
          <p:cNvPr id="5" name="Picture 4" descr="A screenshot of a email&#10;&#10;Description automatically generated">
            <a:extLst>
              <a:ext uri="{FF2B5EF4-FFF2-40B4-BE49-F238E27FC236}">
                <a16:creationId xmlns:a16="http://schemas.microsoft.com/office/drawing/2014/main" id="{7BBE99A5-D7D7-B7C2-3EC5-FD1F34E9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5" y="3741416"/>
            <a:ext cx="4417979" cy="275145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1662262-765D-A50C-A099-294E76753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822" y="3741416"/>
            <a:ext cx="4417978" cy="282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DEBE-844B-5A84-9660-89437C6E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of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A3E-DB6B-91D3-0E80-BC49E1CA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Suspicious email address</a:t>
            </a:r>
          </a:p>
          <a:p>
            <a:r>
              <a:rPr lang="en-US" dirty="0"/>
              <a:t>Urgency and Scare tactic</a:t>
            </a:r>
          </a:p>
          <a:p>
            <a:r>
              <a:rPr lang="en-US" dirty="0"/>
              <a:t>Suspicious URL</a:t>
            </a:r>
          </a:p>
          <a:p>
            <a:r>
              <a:rPr lang="en-US" dirty="0"/>
              <a:t>Non-secured HTTP connections</a:t>
            </a:r>
          </a:p>
          <a:p>
            <a:r>
              <a:rPr lang="en-US" dirty="0"/>
              <a:t>Requests for sensitive information</a:t>
            </a:r>
          </a:p>
          <a:p>
            <a:endParaRPr lang="en-US" dirty="0"/>
          </a:p>
        </p:txBody>
      </p:sp>
      <p:pic>
        <p:nvPicPr>
          <p:cNvPr id="4" name="Picture 3" descr="A screenshot of a email&#10;&#10;Description automatically generated">
            <a:extLst>
              <a:ext uri="{FF2B5EF4-FFF2-40B4-BE49-F238E27FC236}">
                <a16:creationId xmlns:a16="http://schemas.microsoft.com/office/drawing/2014/main" id="{9EDD6D1A-EC58-911A-E130-2494F285F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967" y="1371600"/>
            <a:ext cx="5357510" cy="33365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9B4F5BF-A363-A016-8BA2-6256403B2DCA}"/>
              </a:ext>
            </a:extLst>
          </p:cNvPr>
          <p:cNvSpPr/>
          <p:nvPr/>
        </p:nvSpPr>
        <p:spPr>
          <a:xfrm>
            <a:off x="6730738" y="1806771"/>
            <a:ext cx="1517716" cy="2671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80758CD-0C53-E278-EB79-009B6800C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468" y="3131972"/>
            <a:ext cx="5552507" cy="354743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8B2AEF-FAD9-BB0B-F2FF-8A1F52734EF8}"/>
              </a:ext>
            </a:extLst>
          </p:cNvPr>
          <p:cNvSpPr/>
          <p:nvPr/>
        </p:nvSpPr>
        <p:spPr>
          <a:xfrm>
            <a:off x="7410253" y="2468901"/>
            <a:ext cx="3033860" cy="462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06168C-FCCC-8DC4-DD92-E099CFA6A0E5}"/>
              </a:ext>
            </a:extLst>
          </p:cNvPr>
          <p:cNvSpPr/>
          <p:nvPr/>
        </p:nvSpPr>
        <p:spPr>
          <a:xfrm>
            <a:off x="7948366" y="3429000"/>
            <a:ext cx="1638693" cy="383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38975D-AAEF-2E8F-B81B-6E51A87514BF}"/>
              </a:ext>
            </a:extLst>
          </p:cNvPr>
          <p:cNvSpPr/>
          <p:nvPr/>
        </p:nvSpPr>
        <p:spPr>
          <a:xfrm>
            <a:off x="7230359" y="3429000"/>
            <a:ext cx="925397" cy="3657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580A1A-2F66-532E-80AD-2D8F388181D8}"/>
              </a:ext>
            </a:extLst>
          </p:cNvPr>
          <p:cNvSpPr/>
          <p:nvPr/>
        </p:nvSpPr>
        <p:spPr>
          <a:xfrm>
            <a:off x="7109382" y="4247873"/>
            <a:ext cx="4061381" cy="17413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E0C4-92B1-9980-CD7E-BDFA9F5C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Rogue access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C446-BE60-4CB4-8799-8DD19868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0166" cy="4351338"/>
          </a:xfrm>
        </p:spPr>
        <p:txBody>
          <a:bodyPr/>
          <a:lstStyle/>
          <a:p>
            <a:r>
              <a:rPr lang="en-US" dirty="0"/>
              <a:t>A rogue access point is a </a:t>
            </a:r>
            <a:r>
              <a:rPr lang="en-US" b="1" dirty="0"/>
              <a:t>wireless access point that has been installed on a secure network without the permission of the network owner</a:t>
            </a:r>
            <a:r>
              <a:rPr lang="en-US" dirty="0"/>
              <a:t>. If an attacker owns the access point, they can intercept the data (e.g. PII) flowing through the network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0FC169-326C-D192-C9B7-CFF9F8C4F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089" y="3697244"/>
            <a:ext cx="4892202" cy="29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C5B3-A724-680F-FCA7-46141139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5EF-73C7-4936-C190-A356814E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is </a:t>
            </a:r>
            <a:r>
              <a:rPr lang="en-US" b="1" dirty="0"/>
              <a:t>malicious software that's unknowingly installed onto a computer</a:t>
            </a:r>
            <a:r>
              <a:rPr lang="en-US" dirty="0"/>
              <a:t>. Once installed, malware often tries to steal personal data or make money off from the user.</a:t>
            </a:r>
          </a:p>
        </p:txBody>
      </p:sp>
      <p:pic>
        <p:nvPicPr>
          <p:cNvPr id="5" name="Picture 4" descr="A computer with icons on the screen&#10;&#10;Description automatically generated">
            <a:extLst>
              <a:ext uri="{FF2B5EF4-FFF2-40B4-BE49-F238E27FC236}">
                <a16:creationId xmlns:a16="http://schemas.microsoft.com/office/drawing/2014/main" id="{35548917-7719-57F6-C563-82AE8CE2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82" y="3082601"/>
            <a:ext cx="4720780" cy="35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7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7607-6F92-701A-C47B-9F03DA41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8D2A-3ABF-F144-BB76-32EB146C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Trogan</a:t>
            </a:r>
            <a:r>
              <a:rPr lang="en-US" dirty="0"/>
              <a:t> horse</a:t>
            </a:r>
          </a:p>
          <a:p>
            <a:r>
              <a:rPr lang="en-US" dirty="0"/>
              <a:t>Virus </a:t>
            </a:r>
          </a:p>
          <a:p>
            <a:r>
              <a:rPr lang="en-US" dirty="0"/>
              <a:t>Worm</a:t>
            </a:r>
          </a:p>
          <a:p>
            <a:r>
              <a:rPr lang="en-US" dirty="0"/>
              <a:t>Spyware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omputer with icons on the screen&#10;&#10;Description automatically generated">
            <a:extLst>
              <a:ext uri="{FF2B5EF4-FFF2-40B4-BE49-F238E27FC236}">
                <a16:creationId xmlns:a16="http://schemas.microsoft.com/office/drawing/2014/main" id="{0289309F-8D4F-7E47-98E0-54EDF5E7A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69" y="3139162"/>
            <a:ext cx="4720780" cy="35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8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90F3-1AB1-5F78-8BC2-48CDD213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Trogan</a:t>
            </a:r>
            <a:r>
              <a:rPr lang="en-US" dirty="0"/>
              <a:t> Horse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A119-6902-773D-C94A-4A2B5709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trojan horse </a:t>
            </a:r>
            <a:r>
              <a:rPr lang="en-US" dirty="0"/>
              <a:t>is a harmful program that </a:t>
            </a:r>
            <a:r>
              <a:rPr lang="en-US" b="1" dirty="0"/>
              <a:t>masquerades as a legitimate program</a:t>
            </a:r>
            <a:r>
              <a:rPr lang="en-US" dirty="0"/>
              <a:t>, and is often downloaded onto computers by unknowing users. Once the user runs the program, it can start inflicting its damage.</a:t>
            </a:r>
          </a:p>
        </p:txBody>
      </p:sp>
      <p:pic>
        <p:nvPicPr>
          <p:cNvPr id="5" name="Picture 4" descr="A group of people standing around a statue of a horse&#10;&#10;Description automatically generated">
            <a:extLst>
              <a:ext uri="{FF2B5EF4-FFF2-40B4-BE49-F238E27FC236}">
                <a16:creationId xmlns:a16="http://schemas.microsoft.com/office/drawing/2014/main" id="{F7CDFBDD-64C1-0B61-AC4B-5F5B462B2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45" y="3630670"/>
            <a:ext cx="4301127" cy="286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4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12D-E202-6837-4608-CC5C4060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3E65-C3E3-15F1-D5C6-E668D3DC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 identifiable information (PII) </a:t>
            </a:r>
          </a:p>
          <a:p>
            <a:r>
              <a:rPr lang="en-US" dirty="0"/>
              <a:t>User data tracking</a:t>
            </a:r>
          </a:p>
          <a:p>
            <a:r>
              <a:rPr lang="en-US" dirty="0"/>
              <a:t>Cyber attacks</a:t>
            </a:r>
          </a:p>
          <a:p>
            <a:r>
              <a:rPr lang="en-US" dirty="0"/>
              <a:t>Data encryption techniques</a:t>
            </a:r>
          </a:p>
          <a:p>
            <a:r>
              <a:rPr lang="en-US" dirty="0"/>
              <a:t>Secure internet protocols</a:t>
            </a:r>
          </a:p>
          <a:p>
            <a:r>
              <a:rPr lang="en-US" dirty="0"/>
              <a:t>User authentication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1552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551-4069-2498-FE46-D09ACCF6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FEFB-0892-9165-257A-F3FF1F65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virus</a:t>
            </a:r>
            <a:r>
              <a:rPr lang="en-US" dirty="0"/>
              <a:t> is self-replicating: it contains code that </a:t>
            </a:r>
            <a:r>
              <a:rPr lang="en-US" b="1" dirty="0"/>
              <a:t>copies itself into other files on the system</a:t>
            </a:r>
            <a:r>
              <a:rPr lang="en-US" dirty="0"/>
              <a:t>. Viruses may hide in the code of a legitimate program.</a:t>
            </a:r>
          </a:p>
        </p:txBody>
      </p:sp>
      <p:pic>
        <p:nvPicPr>
          <p:cNvPr id="5" name="Picture 4" descr="A panda holding sticks in front of its face&#10;&#10;Description automatically generated">
            <a:extLst>
              <a:ext uri="{FF2B5EF4-FFF2-40B4-BE49-F238E27FC236}">
                <a16:creationId xmlns:a16="http://schemas.microsoft.com/office/drawing/2014/main" id="{D609A330-9A9C-4A10-672A-178259EA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50" y="3677055"/>
            <a:ext cx="4300668" cy="29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5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853B-9CC9-02D2-BF77-A63FF017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A1E5-F793-38F8-261C-5BFDDF23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worm</a:t>
            </a:r>
            <a:r>
              <a:rPr lang="en-US" dirty="0"/>
              <a:t> is also self-replicating, but it </a:t>
            </a:r>
            <a:r>
              <a:rPr lang="en-US" b="1" dirty="0"/>
              <a:t>copies itself into entirely different computers within the network</a:t>
            </a:r>
            <a:r>
              <a:rPr lang="en-US" dirty="0"/>
              <a:t>. It can travel along networked protocols such as email, file sharing, or instant messaging.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09C1F9-765D-6578-0590-6DCC979D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3602" y="3957265"/>
            <a:ext cx="5793165" cy="25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AA04-F5A3-ED04-1FDB-9BD45919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C356-3A1D-1417-453D-049A0CDB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Spyware</a:t>
            </a:r>
            <a:r>
              <a:rPr lang="en-US" dirty="0"/>
              <a:t> steals data and sends it back to the malware creators. A common form of spyware are </a:t>
            </a:r>
            <a:r>
              <a:rPr lang="en-US" b="1" dirty="0"/>
              <a:t>keyloggers</a:t>
            </a:r>
            <a:r>
              <a:rPr lang="en-US" dirty="0"/>
              <a:t>, programs that monitor everything a user types including, of course, their many passwords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7D62087-7255-E477-605B-62CEC649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6012" y="3635375"/>
            <a:ext cx="6286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4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7C91-68D5-5945-1FC7-52D6B409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C7A8B-262E-ABFC-ED73-0095BA70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Security patch is </a:t>
            </a:r>
            <a:r>
              <a:rPr lang="en-US" dirty="0"/>
              <a:t>an </a:t>
            </a:r>
            <a:r>
              <a:rPr lang="en-US" b="1" dirty="0"/>
              <a:t>update to the code of an application or the entire operating system</a:t>
            </a:r>
            <a:r>
              <a:rPr lang="en-US" dirty="0"/>
              <a:t>, and often fixes a bug that's been exploited by malware</a:t>
            </a:r>
          </a:p>
          <a:p>
            <a:r>
              <a:rPr lang="en-US" b="1" dirty="0"/>
              <a:t>Firewall</a:t>
            </a:r>
            <a:r>
              <a:rPr lang="en-US" dirty="0"/>
              <a:t> is a system that </a:t>
            </a:r>
            <a:r>
              <a:rPr lang="en-US" b="1" dirty="0"/>
              <a:t>monitors incoming and outgoing network traffic </a:t>
            </a:r>
            <a:r>
              <a:rPr lang="en-US" dirty="0"/>
              <a:t>to a computer or internal network, and determines what traffic to allow</a:t>
            </a:r>
          </a:p>
          <a:p>
            <a:r>
              <a:rPr lang="en-US" b="1" dirty="0"/>
              <a:t>Antivirus software</a:t>
            </a:r>
            <a:r>
              <a:rPr lang="en-US" dirty="0"/>
              <a:t> protects an individual computer by constantly scanning files and identifying malware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FE51-F753-A517-5ABE-1941B365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81F5-4010-1D50-AC43-DF4891B7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957F-9E25-3F8E-8DAE-009FDEAA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 identifiable information (PII) </a:t>
            </a:r>
          </a:p>
          <a:p>
            <a:r>
              <a:rPr lang="en-US" dirty="0"/>
              <a:t>User data tracking</a:t>
            </a:r>
          </a:p>
          <a:p>
            <a:r>
              <a:rPr lang="en-US" dirty="0"/>
              <a:t>Cyber attacks</a:t>
            </a:r>
          </a:p>
          <a:p>
            <a:r>
              <a:rPr lang="en-US" b="1" dirty="0"/>
              <a:t>Data encryption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99021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375D-A5C2-4D92-4E09-83EC457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725F-1009-592B-4D4E-393A3BBA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data encryption</a:t>
            </a:r>
          </a:p>
          <a:p>
            <a:r>
              <a:rPr lang="en-US" dirty="0"/>
              <a:t>Symmetric encryption</a:t>
            </a:r>
          </a:p>
          <a:p>
            <a:r>
              <a:rPr lang="en-US" dirty="0"/>
              <a:t>Asymmetric encryption (Public key encryption) </a:t>
            </a:r>
          </a:p>
        </p:txBody>
      </p:sp>
    </p:spTree>
    <p:extLst>
      <p:ext uri="{BB962C8B-B14F-4D97-AF65-F5344CB8AC3E}">
        <p14:creationId xmlns:p14="http://schemas.microsoft.com/office/powerpoint/2010/main" val="7975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897D-DB94-CF0A-DEE3-39B5BC56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encrypt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08AE-1735-54E5-7728-F50BD4FA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Encryption</a:t>
            </a:r>
            <a:r>
              <a:rPr lang="en-US" dirty="0"/>
              <a:t>: the process of encoding data to prevent unauthorized access</a:t>
            </a:r>
          </a:p>
          <a:p>
            <a:r>
              <a:rPr lang="en-US" b="1" dirty="0"/>
              <a:t>Decryption:</a:t>
            </a:r>
            <a:r>
              <a:rPr lang="en-US" dirty="0"/>
              <a:t> the process of decoding the data.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8F53B2-03F9-8238-F5D9-1D6C22D9C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42" y="4046707"/>
            <a:ext cx="5406892" cy="183461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873084-8431-55CA-6224-DAC5DE964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3867" y="3858372"/>
            <a:ext cx="4951795" cy="2022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1C288D-31FC-599D-8BF1-D35D03F3AA65}"/>
              </a:ext>
            </a:extLst>
          </p:cNvPr>
          <p:cNvSpPr txBox="1"/>
          <p:nvPr/>
        </p:nvSpPr>
        <p:spPr>
          <a:xfrm>
            <a:off x="1898514" y="6127234"/>
            <a:ext cx="311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Unencrypted data transmission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247CC-C0EC-9F8B-5AD2-0754A6CA5FB3}"/>
              </a:ext>
            </a:extLst>
          </p:cNvPr>
          <p:cNvSpPr txBox="1"/>
          <p:nvPr/>
        </p:nvSpPr>
        <p:spPr>
          <a:xfrm>
            <a:off x="7818157" y="6108614"/>
            <a:ext cx="284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 transmission</a:t>
            </a:r>
          </a:p>
        </p:txBody>
      </p:sp>
    </p:spTree>
    <p:extLst>
      <p:ext uri="{BB962C8B-B14F-4D97-AF65-F5344CB8AC3E}">
        <p14:creationId xmlns:p14="http://schemas.microsoft.com/office/powerpoint/2010/main" val="117350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6D5F-A907-906E-30F6-D2174E9B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 techniques – 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8B16-9DA9-B12C-E7A2-95BD25F0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symmetric encryption</a:t>
            </a:r>
            <a:r>
              <a:rPr lang="en-US" dirty="0"/>
              <a:t> is any technique where the </a:t>
            </a:r>
            <a:r>
              <a:rPr lang="en-US" b="1" dirty="0"/>
              <a:t>same key </a:t>
            </a:r>
            <a:r>
              <a:rPr lang="en-US" dirty="0"/>
              <a:t>is used to both encrypt and decrypt the data</a:t>
            </a:r>
          </a:p>
          <a:p>
            <a:r>
              <a:rPr lang="en-US" dirty="0"/>
              <a:t>Problem: The process of secret key exchange could be monitored 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1C61860-B969-9A43-C87F-8AF2CB13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05" y="3353282"/>
            <a:ext cx="6461289" cy="32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2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F8A6-BBF7-AD76-9FEE-A08DB683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 techniques – public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3509-ADE2-C9F3-3DCB-F3A80A0A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 key encryption</a:t>
            </a:r>
            <a:r>
              <a:rPr lang="en-US" dirty="0"/>
              <a:t> is an </a:t>
            </a:r>
            <a:r>
              <a:rPr lang="en-US" b="1" dirty="0"/>
              <a:t>asymmetric encryption </a:t>
            </a:r>
            <a:r>
              <a:rPr lang="en-US" dirty="0"/>
              <a:t>technique which uses </a:t>
            </a:r>
            <a:r>
              <a:rPr lang="en-US" b="1" i="1" dirty="0"/>
              <a:t>different keys</a:t>
            </a:r>
            <a:r>
              <a:rPr lang="en-US" b="1" dirty="0"/>
              <a:t> for encryption and decryption</a:t>
            </a:r>
            <a:r>
              <a:rPr lang="en-US" dirty="0"/>
              <a:t>, allowing computers over the Internet to securely communicate with each other</a:t>
            </a:r>
          </a:p>
          <a:p>
            <a:r>
              <a:rPr lang="en-US" dirty="0"/>
              <a:t>There are 5 steps involved in public key encryption:</a:t>
            </a:r>
          </a:p>
          <a:p>
            <a:pPr lvl="1"/>
            <a:r>
              <a:rPr lang="en-US" dirty="0"/>
              <a:t>Step 1: Public and private key generation</a:t>
            </a:r>
          </a:p>
          <a:p>
            <a:pPr lvl="1"/>
            <a:r>
              <a:rPr lang="en-US" dirty="0"/>
              <a:t>Step 2: Key exchange</a:t>
            </a:r>
          </a:p>
          <a:p>
            <a:pPr lvl="1"/>
            <a:r>
              <a:rPr lang="en-US" dirty="0"/>
              <a:t>Step 3: Encryption</a:t>
            </a:r>
          </a:p>
          <a:p>
            <a:pPr lvl="1"/>
            <a:r>
              <a:rPr lang="en-US" dirty="0"/>
              <a:t>Step 4: Sending encrypted data</a:t>
            </a:r>
          </a:p>
          <a:p>
            <a:pPr lvl="1"/>
            <a:r>
              <a:rPr lang="en-US" dirty="0"/>
              <a:t>Step 5: Decryption</a:t>
            </a:r>
          </a:p>
        </p:txBody>
      </p:sp>
    </p:spTree>
    <p:extLst>
      <p:ext uri="{BB962C8B-B14F-4D97-AF65-F5344CB8AC3E}">
        <p14:creationId xmlns:p14="http://schemas.microsoft.com/office/powerpoint/2010/main" val="39899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D70EA-FF56-47A1-A391-15DE77CBB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277F-91DD-153A-DF94-681EDB74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B065-C5C1-133E-ADE9-CE2EB2F6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 identifiable information (PII) </a:t>
            </a:r>
          </a:p>
          <a:p>
            <a:r>
              <a:rPr lang="en-US" dirty="0"/>
              <a:t>User data tracking</a:t>
            </a:r>
          </a:p>
          <a:p>
            <a:r>
              <a:rPr lang="en-US" dirty="0"/>
              <a:t>Cyber attacks</a:t>
            </a:r>
          </a:p>
          <a:p>
            <a:r>
              <a:rPr lang="en-US" dirty="0"/>
              <a:t>Data encryption techniques</a:t>
            </a:r>
          </a:p>
          <a:p>
            <a:r>
              <a:rPr lang="en-US" b="1" dirty="0"/>
              <a:t>Secure internet protocols</a:t>
            </a:r>
          </a:p>
        </p:txBody>
      </p:sp>
    </p:spTree>
    <p:extLst>
      <p:ext uri="{BB962C8B-B14F-4D97-AF65-F5344CB8AC3E}">
        <p14:creationId xmlns:p14="http://schemas.microsoft.com/office/powerpoint/2010/main" val="230096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0D25A-9DA6-5A02-72D2-B176F9ACC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5662-2F94-CB50-A20A-8E50CE18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77BE1-AC51-B5E3-88CE-28FF6342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 identifiable information (PII) </a:t>
            </a:r>
          </a:p>
        </p:txBody>
      </p:sp>
    </p:spTree>
    <p:extLst>
      <p:ext uri="{BB962C8B-B14F-4D97-AF65-F5344CB8AC3E}">
        <p14:creationId xmlns:p14="http://schemas.microsoft.com/office/powerpoint/2010/main" val="40354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82CE-F4E2-89B2-9B6C-7E9A58D0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754D-4FE9-F617-A134-4380125CF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Certificate authorities issue </a:t>
            </a:r>
            <a:r>
              <a:rPr lang="en-US" b="1" dirty="0"/>
              <a:t>digital certificates </a:t>
            </a:r>
            <a:r>
              <a:rPr lang="en-US" dirty="0"/>
              <a:t>that </a:t>
            </a:r>
            <a:r>
              <a:rPr lang="en-US" b="1" dirty="0"/>
              <a:t>validate the ownership of encryption keys</a:t>
            </a:r>
            <a:r>
              <a:rPr lang="en-US" dirty="0"/>
              <a:t> used in secure communications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4DF7B-689C-7605-20CA-9FF13767F513}"/>
              </a:ext>
            </a:extLst>
          </p:cNvPr>
          <p:cNvSpPr/>
          <p:nvPr/>
        </p:nvSpPr>
        <p:spPr>
          <a:xfrm>
            <a:off x="5120326" y="4381271"/>
            <a:ext cx="1951348" cy="21116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EE0DA-AF66-D750-4221-8E728296F960}"/>
              </a:ext>
            </a:extLst>
          </p:cNvPr>
          <p:cNvCxnSpPr/>
          <p:nvPr/>
        </p:nvCxnSpPr>
        <p:spPr>
          <a:xfrm>
            <a:off x="7637282" y="5220256"/>
            <a:ext cx="18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283ECE-1EEE-87CC-2024-F03C03F19C26}"/>
              </a:ext>
            </a:extLst>
          </p:cNvPr>
          <p:cNvSpPr/>
          <p:nvPr/>
        </p:nvSpPr>
        <p:spPr>
          <a:xfrm>
            <a:off x="10041115" y="4370175"/>
            <a:ext cx="1951348" cy="211160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94DEB-B911-1C0E-37E0-812C9AD1330B}"/>
              </a:ext>
            </a:extLst>
          </p:cNvPr>
          <p:cNvSpPr txBox="1"/>
          <p:nvPr/>
        </p:nvSpPr>
        <p:spPr>
          <a:xfrm>
            <a:off x="5733016" y="65455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7BA57-6ED7-0B42-746D-728E10C99E62}"/>
              </a:ext>
            </a:extLst>
          </p:cNvPr>
          <p:cNvSpPr txBox="1"/>
          <p:nvPr/>
        </p:nvSpPr>
        <p:spPr>
          <a:xfrm>
            <a:off x="10623957" y="6498698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53D1A-C0FE-8DC7-CE4F-43AE8CC3C7F3}"/>
              </a:ext>
            </a:extLst>
          </p:cNvPr>
          <p:cNvSpPr txBox="1"/>
          <p:nvPr/>
        </p:nvSpPr>
        <p:spPr>
          <a:xfrm>
            <a:off x="7602822" y="4766536"/>
            <a:ext cx="19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Certificate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C8C40-162F-EB5A-D5D9-0663706EC8C8}"/>
              </a:ext>
            </a:extLst>
          </p:cNvPr>
          <p:cNvCxnSpPr>
            <a:cxnSpLocks/>
          </p:cNvCxnSpPr>
          <p:nvPr/>
        </p:nvCxnSpPr>
        <p:spPr>
          <a:xfrm flipH="1">
            <a:off x="7602822" y="5693168"/>
            <a:ext cx="1844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EA131A-47E5-5EAF-47EE-D6858E41C9BE}"/>
              </a:ext>
            </a:extLst>
          </p:cNvPr>
          <p:cNvSpPr txBox="1"/>
          <p:nvPr/>
        </p:nvSpPr>
        <p:spPr>
          <a:xfrm>
            <a:off x="7700127" y="5321082"/>
            <a:ext cx="160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Certificate sent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3D4556-7121-80FD-F474-CF23A430416A}"/>
              </a:ext>
            </a:extLst>
          </p:cNvPr>
          <p:cNvCxnSpPr/>
          <p:nvPr/>
        </p:nvCxnSpPr>
        <p:spPr>
          <a:xfrm>
            <a:off x="7582344" y="6371897"/>
            <a:ext cx="1885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1A1E01-2D4A-1285-F569-578786B64DA9}"/>
              </a:ext>
            </a:extLst>
          </p:cNvPr>
          <p:cNvSpPr txBox="1"/>
          <p:nvPr/>
        </p:nvSpPr>
        <p:spPr>
          <a:xfrm>
            <a:off x="8092911" y="5960153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72638-EE0B-2860-21F2-9FD3DAD227FF}"/>
              </a:ext>
            </a:extLst>
          </p:cNvPr>
          <p:cNvSpPr txBox="1"/>
          <p:nvPr/>
        </p:nvSpPr>
        <p:spPr>
          <a:xfrm>
            <a:off x="5496473" y="5135868"/>
            <a:ext cx="125438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Certificate </a:t>
            </a:r>
          </a:p>
          <a:p>
            <a:r>
              <a:rPr lang="en-US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128345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E13E-1AB6-1B13-648F-604E6A44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digital certificate necessary?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FDFAF-4E15-BF5F-E13F-0B037C53D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812" y="1932090"/>
            <a:ext cx="7500986" cy="4560785"/>
          </a:xfrm>
        </p:spPr>
      </p:pic>
      <p:pic>
        <p:nvPicPr>
          <p:cNvPr id="17" name="Picture 16" descr="A certificate of authenticity&#10;&#10;Description automatically generated">
            <a:extLst>
              <a:ext uri="{FF2B5EF4-FFF2-40B4-BE49-F238E27FC236}">
                <a16:creationId xmlns:a16="http://schemas.microsoft.com/office/drawing/2014/main" id="{27556765-B1FD-3E55-123C-B21473A21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573" y="4675057"/>
            <a:ext cx="3713512" cy="21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64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B077-0672-7EE9-2C01-D69EE533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 trust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E7E9-05D5-ADB7-EECC-085BE077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you be sure that the server with digital certificate is 100% legit?</a:t>
            </a:r>
          </a:p>
          <a:p>
            <a:r>
              <a:rPr lang="en-US" dirty="0"/>
              <a:t>You can’t, it’s based on trust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F2F4031-CCCF-324D-4EF5-71937700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6826" y="4182269"/>
            <a:ext cx="7707087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65ADE-6006-79DF-0980-C07B376CC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9F72-2C39-1065-955E-94C420F0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D0F7-069C-41CB-58E8-9A131B21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 identifiable information (PII) </a:t>
            </a:r>
          </a:p>
          <a:p>
            <a:r>
              <a:rPr lang="en-US" dirty="0"/>
              <a:t>User data tracking</a:t>
            </a:r>
          </a:p>
          <a:p>
            <a:r>
              <a:rPr lang="en-US" dirty="0"/>
              <a:t>Cyber attacks</a:t>
            </a:r>
          </a:p>
          <a:p>
            <a:r>
              <a:rPr lang="en-US" dirty="0"/>
              <a:t>Data encryption techniques</a:t>
            </a:r>
          </a:p>
          <a:p>
            <a:r>
              <a:rPr lang="en-US" dirty="0"/>
              <a:t>Secure internet protocols</a:t>
            </a:r>
          </a:p>
          <a:p>
            <a:r>
              <a:rPr lang="en-US" b="1" dirty="0"/>
              <a:t>User authentication method</a:t>
            </a:r>
          </a:p>
        </p:txBody>
      </p:sp>
    </p:spTree>
    <p:extLst>
      <p:ext uri="{BB962C8B-B14F-4D97-AF65-F5344CB8AC3E}">
        <p14:creationId xmlns:p14="http://schemas.microsoft.com/office/powerpoint/2010/main" val="3707621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C7C9-05F2-90DD-7E46-3A83A555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E101-9775-BBC1-75D2-AC6BC772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password is a form of authentication; a way of proving that yes, this is the user that owns this account</a:t>
            </a:r>
          </a:p>
          <a:p>
            <a:r>
              <a:rPr lang="en-US" dirty="0"/>
              <a:t>To defend against the attacks of guessing, brute-forcing, and stuffing (where attackers find the credentials for one service and try them on another service), users need a strong password</a:t>
            </a:r>
          </a:p>
          <a:p>
            <a:r>
              <a:rPr lang="en-US" dirty="0"/>
              <a:t>Features of a strong password:</a:t>
            </a:r>
          </a:p>
          <a:p>
            <a:pPr lvl="1"/>
            <a:r>
              <a:rPr lang="en-US" b="1" dirty="0"/>
              <a:t>Irregular</a:t>
            </a:r>
          </a:p>
          <a:p>
            <a:pPr lvl="1"/>
            <a:r>
              <a:rPr lang="en-US" b="1" dirty="0"/>
              <a:t>Complex</a:t>
            </a:r>
          </a:p>
          <a:p>
            <a:pPr lvl="1"/>
            <a:r>
              <a:rPr lang="en-US" b="1" dirty="0"/>
              <a:t>Single-use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058E-4E40-3BFF-FE71-464DB4BE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Multi-factor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CC69-A572-84D1-0BC6-8CD1FCD8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514540"/>
            <a:ext cx="10515600" cy="4351338"/>
          </a:xfrm>
        </p:spPr>
        <p:txBody>
          <a:bodyPr/>
          <a:lstStyle/>
          <a:p>
            <a:r>
              <a:rPr lang="en-US" dirty="0"/>
              <a:t>A more secure way to protect unwanted access to private data is </a:t>
            </a:r>
            <a:r>
              <a:rPr lang="en-US" b="1" dirty="0"/>
              <a:t>multi-factor authentication</a:t>
            </a:r>
            <a:r>
              <a:rPr lang="en-US" dirty="0"/>
              <a:t>, which requires </a:t>
            </a:r>
            <a:r>
              <a:rPr lang="en-US" b="1" dirty="0"/>
              <a:t>multiple pieces of information to authenticate</a:t>
            </a:r>
          </a:p>
          <a:p>
            <a:r>
              <a:rPr lang="en-US" dirty="0"/>
              <a:t>Authentication requires you to present evidence to prove your identity. This evidence comes in three common forms:</a:t>
            </a:r>
          </a:p>
          <a:p>
            <a:pPr lvl="1"/>
            <a:r>
              <a:rPr lang="en-US" dirty="0"/>
              <a:t>1. Knowledge, i.e. something you know, such as password</a:t>
            </a:r>
          </a:p>
          <a:p>
            <a:pPr lvl="1"/>
            <a:r>
              <a:rPr lang="en-US" dirty="0"/>
              <a:t>2. Possession, </a:t>
            </a:r>
            <a:r>
              <a:rPr lang="en-US" dirty="0" err="1"/>
              <a:t>i.e</a:t>
            </a:r>
            <a:r>
              <a:rPr lang="en-US" dirty="0"/>
              <a:t> something you have, such as a physical credit card</a:t>
            </a:r>
          </a:p>
          <a:p>
            <a:pPr lvl="1"/>
            <a:r>
              <a:rPr lang="en-US" dirty="0"/>
              <a:t>3. Inherence, i.e. biometrics, such as fingerprints 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D5891D8-087F-B663-6D78-D77D59424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78" y="3701353"/>
            <a:ext cx="2673586" cy="3071653"/>
          </a:xfrm>
          <a:prstGeom prst="rect">
            <a:avLst/>
          </a:prstGeom>
        </p:spPr>
      </p:pic>
      <p:pic>
        <p:nvPicPr>
          <p:cNvPr id="7" name="Picture 6" descr="A screenshot of a login&#10;&#10;Description automatically generated">
            <a:extLst>
              <a:ext uri="{FF2B5EF4-FFF2-40B4-BE49-F238E27FC236}">
                <a16:creationId xmlns:a16="http://schemas.microsoft.com/office/drawing/2014/main" id="{854A1AF8-C2DC-80C9-D111-B338F3C42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304" y="3701353"/>
            <a:ext cx="2802628" cy="30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4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1213-7186-E725-DA4F-5937B0E4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47A6-3BC7-069E-C7E7-453AD46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03CBF-2524-D0F6-4832-DDD77F65EBC2}"/>
              </a:ext>
            </a:extLst>
          </p:cNvPr>
          <p:cNvSpPr txBox="1"/>
          <p:nvPr/>
        </p:nvSpPr>
        <p:spPr>
          <a:xfrm>
            <a:off x="10275216" y="6448768"/>
            <a:ext cx="17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Chapter 7</a:t>
            </a:r>
          </a:p>
        </p:txBody>
      </p:sp>
    </p:spTree>
    <p:extLst>
      <p:ext uri="{BB962C8B-B14F-4D97-AF65-F5344CB8AC3E}">
        <p14:creationId xmlns:p14="http://schemas.microsoft.com/office/powerpoint/2010/main" val="424153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181D-A0F3-C531-86FA-71031B24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Personally identifiable information (PII)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D973-0845-4CF9-E21D-30C2AEB6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Personally identifiable information (PII)</a:t>
            </a:r>
            <a:r>
              <a:rPr lang="en-US" dirty="0"/>
              <a:t> refers to data that can </a:t>
            </a:r>
            <a:r>
              <a:rPr lang="en-US" b="1" dirty="0"/>
              <a:t>directly or indirectly </a:t>
            </a:r>
            <a:r>
              <a:rPr lang="en-US" dirty="0"/>
              <a:t>identify individuals. </a:t>
            </a:r>
          </a:p>
        </p:txBody>
      </p:sp>
      <p:pic>
        <p:nvPicPr>
          <p:cNvPr id="5" name="Picture 4" descr="A computer screen shot of a person&#10;&#10;Description automatically generated">
            <a:extLst>
              <a:ext uri="{FF2B5EF4-FFF2-40B4-BE49-F238E27FC236}">
                <a16:creationId xmlns:a16="http://schemas.microsoft.com/office/drawing/2014/main" id="{3818C3CD-F67B-4F86-9409-3481EA63D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06" y="3118698"/>
            <a:ext cx="5900394" cy="35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6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96DB3-FDBC-80B6-8BFD-552856809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A71B-01A5-2FC0-0122-AEAC9335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D795-B177-C849-F97A-9055875D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Personally identifiable information (PII) </a:t>
            </a:r>
          </a:p>
          <a:p>
            <a:r>
              <a:rPr lang="en-US" b="1" dirty="0"/>
              <a:t>User data tracking</a:t>
            </a:r>
          </a:p>
        </p:txBody>
      </p:sp>
    </p:spTree>
    <p:extLst>
      <p:ext uri="{BB962C8B-B14F-4D97-AF65-F5344CB8AC3E}">
        <p14:creationId xmlns:p14="http://schemas.microsoft.com/office/powerpoint/2010/main" val="38669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DA16-5674-A692-55A5-AEB113BB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2716-7579-A2CC-DF89-090974D8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cookies</a:t>
            </a:r>
          </a:p>
          <a:p>
            <a:r>
              <a:rPr lang="en-US" dirty="0"/>
              <a:t>Search history</a:t>
            </a:r>
          </a:p>
          <a:p>
            <a:r>
              <a:rPr lang="en-US" dirty="0"/>
              <a:t>Browsing history</a:t>
            </a:r>
          </a:p>
          <a:p>
            <a:r>
              <a:rPr lang="en-US" dirty="0"/>
              <a:t>Geolocation</a:t>
            </a:r>
          </a:p>
        </p:txBody>
      </p:sp>
    </p:spTree>
    <p:extLst>
      <p:ext uri="{BB962C8B-B14F-4D97-AF65-F5344CB8AC3E}">
        <p14:creationId xmlns:p14="http://schemas.microsoft.com/office/powerpoint/2010/main" val="201788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914C-3AF2-C4D7-59FF-7D644200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576"/>
            <a:ext cx="10515600" cy="1325563"/>
          </a:xfrm>
        </p:spPr>
        <p:txBody>
          <a:bodyPr/>
          <a:lstStyle/>
          <a:p>
            <a:r>
              <a:rPr lang="en-US" dirty="0"/>
              <a:t>Web cookies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87E0-5741-BF9D-6080-2BD0C6E2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74"/>
            <a:ext cx="105156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cookie</a:t>
            </a:r>
            <a:r>
              <a:rPr lang="en-US" dirty="0"/>
              <a:t> is a small amount of text that helps a website </a:t>
            </a:r>
            <a:r>
              <a:rPr lang="en-US" b="1" dirty="0"/>
              <a:t>track information about a user across multiple pages</a:t>
            </a:r>
            <a:r>
              <a:rPr lang="en-US" dirty="0"/>
              <a:t> of the website and personalize the user's experience on the website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36AED21-160A-A13F-BFBE-62027A131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95" y="2529191"/>
            <a:ext cx="3404899" cy="420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81DC-7AC6-1B78-63E9-8ABAD67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91"/>
            <a:ext cx="10515600" cy="1325563"/>
          </a:xfrm>
        </p:spPr>
        <p:txBody>
          <a:bodyPr/>
          <a:lstStyle/>
          <a:p>
            <a:r>
              <a:rPr lang="en-US" dirty="0"/>
              <a:t>Search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FE69-CC00-05A2-78C8-1FB149E1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54"/>
            <a:ext cx="10515600" cy="4351338"/>
          </a:xfrm>
        </p:spPr>
        <p:txBody>
          <a:bodyPr/>
          <a:lstStyle/>
          <a:p>
            <a:r>
              <a:rPr lang="en-US" dirty="0"/>
              <a:t>Search engines such as Google, Microsoft Bing, Baidu etc. can </a:t>
            </a:r>
            <a:r>
              <a:rPr lang="en-US" b="1" dirty="0"/>
              <a:t>store users’ search queries</a:t>
            </a:r>
            <a:r>
              <a:rPr lang="en-US" dirty="0"/>
              <a:t>, which could be used as Personally identifiable information to identify a user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AC5891-5B10-CC61-F686-5D2E297B0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1" y="2874454"/>
            <a:ext cx="4408739" cy="3554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9F58D-B024-2E73-0389-E05FF78B43B2}"/>
              </a:ext>
            </a:extLst>
          </p:cNvPr>
          <p:cNvSpPr txBox="1"/>
          <p:nvPr/>
        </p:nvSpPr>
        <p:spPr>
          <a:xfrm>
            <a:off x="7550084" y="6379137"/>
            <a:ext cx="4076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queries stored in Mozilla database</a:t>
            </a:r>
          </a:p>
        </p:txBody>
      </p:sp>
    </p:spTree>
    <p:extLst>
      <p:ext uri="{BB962C8B-B14F-4D97-AF65-F5344CB8AC3E}">
        <p14:creationId xmlns:p14="http://schemas.microsoft.com/office/powerpoint/2010/main" val="10705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0D85-B5B2-2961-3A37-B219797D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9102-7F9A-5D13-C67A-7354DAA32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130"/>
            <a:ext cx="10515600" cy="4351338"/>
          </a:xfrm>
        </p:spPr>
        <p:txBody>
          <a:bodyPr/>
          <a:lstStyle/>
          <a:p>
            <a:r>
              <a:rPr lang="en-US" dirty="0"/>
              <a:t>Browsers such as Chrome, Firefox, Microsoft edge etc. can </a:t>
            </a:r>
            <a:r>
              <a:rPr lang="en-US" b="1" dirty="0"/>
              <a:t>store users’ browsing history</a:t>
            </a:r>
            <a:endParaRPr lang="en-US" dirty="0"/>
          </a:p>
          <a:p>
            <a:r>
              <a:rPr lang="en-US" dirty="0"/>
              <a:t>Many browsers also provide an </a:t>
            </a:r>
            <a:r>
              <a:rPr lang="en-US" b="1" dirty="0"/>
              <a:t>incognito </a:t>
            </a:r>
            <a:r>
              <a:rPr lang="en-US" dirty="0"/>
              <a:t>browsing mode, a new browser window that will not store browsing history at all. </a:t>
            </a:r>
          </a:p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33FB262-7B23-2A96-590B-BD6A046B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5" y="3630711"/>
            <a:ext cx="4295383" cy="2862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7975EC-A904-B157-8B1E-11608ABF09D3}"/>
              </a:ext>
            </a:extLst>
          </p:cNvPr>
          <p:cNvSpPr txBox="1"/>
          <p:nvPr/>
        </p:nvSpPr>
        <p:spPr>
          <a:xfrm>
            <a:off x="1575063" y="6492875"/>
            <a:ext cx="407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Browsing history stored in Firefox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7FBA40-ED40-5BD6-6E11-6C15B43D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50" y="3630711"/>
            <a:ext cx="4984996" cy="28621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7E7C30B-8761-4CB3-4E19-504A32E00C64}"/>
              </a:ext>
            </a:extLst>
          </p:cNvPr>
          <p:cNvSpPr/>
          <p:nvPr/>
        </p:nvSpPr>
        <p:spPr>
          <a:xfrm>
            <a:off x="8343071" y="5269583"/>
            <a:ext cx="2132341" cy="1223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02D34-3901-25B5-C47C-998BCEB0A8FD}"/>
              </a:ext>
            </a:extLst>
          </p:cNvPr>
          <p:cNvSpPr txBox="1"/>
          <p:nvPr/>
        </p:nvSpPr>
        <p:spPr>
          <a:xfrm>
            <a:off x="7618099" y="6477486"/>
            <a:ext cx="2109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Incognito browsing </a:t>
            </a:r>
          </a:p>
        </p:txBody>
      </p:sp>
    </p:spTree>
    <p:extLst>
      <p:ext uri="{BB962C8B-B14F-4D97-AF65-F5344CB8AC3E}">
        <p14:creationId xmlns:p14="http://schemas.microsoft.com/office/powerpoint/2010/main" val="15940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1147</Words>
  <Application>Microsoft Office PowerPoint</Application>
  <PresentationFormat>Widescreen</PresentationFormat>
  <Paragraphs>144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Arial</vt:lpstr>
      <vt:lpstr>Calibri</vt:lpstr>
      <vt:lpstr>Calibri Light</vt:lpstr>
      <vt:lpstr>Office Theme</vt:lpstr>
      <vt:lpstr>Chapter7 Online Data Security</vt:lpstr>
      <vt:lpstr>Online data security</vt:lpstr>
      <vt:lpstr>Online data security</vt:lpstr>
      <vt:lpstr>Personally identifiable information (PII)</vt:lpstr>
      <vt:lpstr>Online data security</vt:lpstr>
      <vt:lpstr>User data tracking</vt:lpstr>
      <vt:lpstr>Web cookies </vt:lpstr>
      <vt:lpstr>Search history</vt:lpstr>
      <vt:lpstr>Browsing History</vt:lpstr>
      <vt:lpstr>Geolocation</vt:lpstr>
      <vt:lpstr>Online data security</vt:lpstr>
      <vt:lpstr>Cyber attacks</vt:lpstr>
      <vt:lpstr>Phishing attacks</vt:lpstr>
      <vt:lpstr>Phishing attack examples</vt:lpstr>
      <vt:lpstr>Signs of phishing attacks</vt:lpstr>
      <vt:lpstr>Rogue access points</vt:lpstr>
      <vt:lpstr>Computer malware</vt:lpstr>
      <vt:lpstr>Types of malware</vt:lpstr>
      <vt:lpstr>Trogan Horse</vt:lpstr>
      <vt:lpstr>Virus </vt:lpstr>
      <vt:lpstr>Worm</vt:lpstr>
      <vt:lpstr>Spyware</vt:lpstr>
      <vt:lpstr>Malware protection</vt:lpstr>
      <vt:lpstr>Online data security</vt:lpstr>
      <vt:lpstr>Data encryption techniques</vt:lpstr>
      <vt:lpstr>Why do we need to encrypt data?</vt:lpstr>
      <vt:lpstr>Data encryption techniques – Symmetric encryption</vt:lpstr>
      <vt:lpstr>Data encryption techniques – public key encryption</vt:lpstr>
      <vt:lpstr>Online data security</vt:lpstr>
      <vt:lpstr>Digital Certificate </vt:lpstr>
      <vt:lpstr>Why is digital certificate necessary?</vt:lpstr>
      <vt:lpstr>Digital certificate trust model</vt:lpstr>
      <vt:lpstr>Online data security</vt:lpstr>
      <vt:lpstr>Strong password</vt:lpstr>
      <vt:lpstr>Multi-factor authentication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 Online Data Security</dc:title>
  <dc:creator>SiwenWork</dc:creator>
  <cp:lastModifiedBy>SiwenWork</cp:lastModifiedBy>
  <cp:revision>113</cp:revision>
  <dcterms:created xsi:type="dcterms:W3CDTF">2024-01-22T01:43:37Z</dcterms:created>
  <dcterms:modified xsi:type="dcterms:W3CDTF">2024-03-01T03:32:38Z</dcterms:modified>
</cp:coreProperties>
</file>