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7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3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Worst Case Scenario Operation Counts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14</c:v>
                </c:pt>
                <c:pt idx="4">
                  <c:v>15</c:v>
                </c:pt>
                <c:pt idx="5">
                  <c:v>16</c:v>
                </c:pt>
                <c:pt idx="6">
                  <c:v>17</c:v>
                </c:pt>
                <c:pt idx="7">
                  <c:v>18</c:v>
                </c:pt>
                <c:pt idx="8">
                  <c:v>19</c:v>
                </c:pt>
                <c:pt idx="9">
                  <c:v>20</c:v>
                </c:pt>
                <c:pt idx="10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1F-4DA1-A112-487B80E3D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4639216"/>
        <c:axId val="584639936"/>
      </c:scatterChart>
      <c:valAx>
        <c:axId val="58463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Length of </a:t>
                </a:r>
                <a:r>
                  <a:rPr lang="en-US" baseline="0"/>
                  <a:t>list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2395002854690111"/>
              <c:y val="0.910089993167815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39936"/>
        <c:crosses val="autoZero"/>
        <c:crossBetween val="midCat"/>
      </c:valAx>
      <c:valAx>
        <c:axId val="584639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Worst Case Scenario Operation Counts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6392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3E1CB-5B94-4C3C-A118-36B0D6D41670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B08C-86D8-4168-8F49-6A90D2B23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82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https://pamelafox.github.io/parallel-demo/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EB08C-86D8-4168-8F49-6A90D2B235E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5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C781A-0F91-A70A-977F-C50912CFF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E2786-45A4-9E9F-5AF7-3007DE00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BB33-0DBA-5AB3-E690-9CCBC6FD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78BD5-291D-E908-2909-E6628D22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CD07-16D3-0AE9-369D-E6A8C6D6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02F05-7030-6D20-E594-312E1460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8DE8C-5972-5960-DB43-96DEBE645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42635-E5B1-E800-0774-F181693D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79B42-807F-639C-786F-340EE8B0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18A7-65E1-5647-421C-2CB28604E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FA866-8520-7CF3-A361-CFF39FFA0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78770-C431-A2E5-A15B-799A381B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D7DE2-DA99-596D-7EB4-ADEE55B5E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A2A2-835F-21AF-747F-6AE292E2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CA63-34DC-18D7-1803-E57DED59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6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71A0-D594-9137-363E-318C8E41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72FA-ED02-1616-A396-484EB1297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B272E-7C3E-92FF-41AC-0A7C7021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097F1-4360-ED6A-E571-A98806CA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AEA6-5B85-3A0C-4D92-653F46B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7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70B3-6AD1-0D1F-1312-4D31C6F46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CCF9A-AEA9-2A61-D29D-7A68C5132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5961-2213-0B2B-9730-BC07F9E7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8B45F-E7BC-1777-C72E-C93668BE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D2AAF-58A2-1BE3-9618-ADAFAC37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2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3DCE-2DE6-1E4B-FFCD-18D6FF2B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0857A-13E5-C8A6-BE82-2EBE0B47D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F5778-2E12-1799-20B4-151C9A87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9B908-F266-958C-0EC0-A9CCE46B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0F27E-652A-88D1-A532-6F5A76EA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92313-AD11-0E9B-EB54-1DBAF0E0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7B77-F947-03C3-51F7-36F05E9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E971-FD8D-D394-BA0D-473FBC742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50638-D0FA-0D40-6B90-77233CE21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9642-0BF8-75E8-27AC-E4A591B1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2A1FC-4D98-DA5F-9A43-C4AB9716D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93080-AE5F-DA44-0B1B-6BF4220B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59DBA-C317-117B-9346-C1D2E407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4F602-1344-836D-82EA-64FF203E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0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ECC6B-04B9-D172-D1FC-38478B43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DB1BB-7439-8D48-2C01-2F0AC6DF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DD7BD-06A0-B66D-848E-77B4DC24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D0617-3491-8248-D9F9-24780714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7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6ED42-B01C-6537-A217-7F10D4E8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B6CA4-17D5-5B3B-DC9E-6A773EB0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24FE4-776E-224C-6EA6-9C04B006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E59-6E8D-DC9B-1CB2-B596A2E8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A5B21-75E2-C75B-C3D4-4C1F2429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71CD5-1E59-6024-2C9E-04435DE4A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B2057-A3C3-EF88-8B29-1A9609A7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3BE9-1132-32DB-A6B7-96A616C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BF282-BF18-84D7-07B8-E9491F611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8320-835B-B622-F58F-3B56F98D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64830-F367-E562-9E98-9C93B9D25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20E7-4C61-E69C-2A23-06DEDCB76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B515E-FE7B-1579-62E3-7CC4FA93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D9BC1-3085-E123-9D3F-2EB329B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F4765-CC25-1643-C9CA-C0FD0093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2AEC-F735-EA42-F726-67FC6343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7F848-6C57-4967-8E33-8D6DD827B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063D7-257F-545A-3687-77F1D5D16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4DC0-FF5F-45EB-9E80-9B7CA99DD4E4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CBEEE-EBEC-1AE1-6FC2-D408B03F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FC569-AADA-2654-1492-37EBBD46F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E487-91EB-4956-A6F5-10737C67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h.libretexts.org/Bookshelves/Combinatorics_and_Discrete_Mathematics/A_Spiral_Workbook_for_Discrete_Mathematics_(Kwong)/03%3A_Proof_Techniques/3.04%3A_Mathematical_Induction_-_An_Introduc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43A3-238F-A78A-DB65-FE72BB8C8C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BD5A-8035-301A-E74D-8FFC586ECE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8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B695-102B-158B-176A-75518E3B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3A7EEF2-F230-597E-A24F-194472C67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93" y="256389"/>
            <a:ext cx="9726860" cy="6345221"/>
          </a:xfrm>
        </p:spPr>
      </p:pic>
    </p:spTree>
    <p:extLst>
      <p:ext uri="{BB962C8B-B14F-4D97-AF65-F5344CB8AC3E}">
        <p14:creationId xmlns:p14="http://schemas.microsoft.com/office/powerpoint/2010/main" val="382040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1ECA-89FC-8BAE-4859-D1E96420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C1F38-6798-8C12-264F-513B147F0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 is a </a:t>
            </a:r>
            <a:r>
              <a:rPr lang="en-US" b="1" dirty="0"/>
              <a:t>set of instructions </a:t>
            </a:r>
            <a:r>
              <a:rPr lang="en-US" dirty="0"/>
              <a:t>programmer write to </a:t>
            </a:r>
            <a:r>
              <a:rPr lang="en-US" b="1" dirty="0"/>
              <a:t>communicate</a:t>
            </a:r>
            <a:r>
              <a:rPr lang="en-US" dirty="0"/>
              <a:t> with a computer</a:t>
            </a:r>
          </a:p>
          <a:p>
            <a:endParaRPr lang="en-US" dirty="0"/>
          </a:p>
          <a:p>
            <a:r>
              <a:rPr lang="en-US" dirty="0"/>
              <a:t>Python    print(“I love AP CSP”)</a:t>
            </a:r>
          </a:p>
          <a:p>
            <a:r>
              <a:rPr lang="en-US" dirty="0"/>
              <a:t>Java         </a:t>
            </a:r>
            <a:r>
              <a:rPr lang="en-US" dirty="0" err="1"/>
              <a:t>System.out.println</a:t>
            </a:r>
            <a:r>
              <a:rPr lang="en-US" dirty="0"/>
              <a:t>(“I love AP CSP”);</a:t>
            </a:r>
          </a:p>
          <a:p>
            <a:r>
              <a:rPr lang="en-US" dirty="0"/>
              <a:t>C              </a:t>
            </a:r>
            <a:r>
              <a:rPr lang="en-US" dirty="0" err="1"/>
              <a:t>printf</a:t>
            </a:r>
            <a:r>
              <a:rPr lang="en-US" dirty="0"/>
              <a:t>(“I love AP CSP”);</a:t>
            </a:r>
          </a:p>
          <a:p>
            <a:r>
              <a:rPr lang="en-US" dirty="0"/>
              <a:t>C++	        </a:t>
            </a:r>
            <a:r>
              <a:rPr lang="en-US" dirty="0" err="1"/>
              <a:t>cout</a:t>
            </a:r>
            <a:r>
              <a:rPr lang="en-US" dirty="0"/>
              <a:t> &lt;&lt; “I love AP CSP”;</a:t>
            </a:r>
          </a:p>
        </p:txBody>
      </p:sp>
    </p:spTree>
    <p:extLst>
      <p:ext uri="{BB962C8B-B14F-4D97-AF65-F5344CB8AC3E}">
        <p14:creationId xmlns:p14="http://schemas.microsoft.com/office/powerpoint/2010/main" val="504293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51-6990-76B4-0885-E318623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C60B-8D51-6FB2-5A65-3DC53FEB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algorithms</a:t>
            </a:r>
          </a:p>
          <a:p>
            <a:r>
              <a:rPr lang="en-US" b="1" dirty="0"/>
              <a:t>Evaluating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71624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7093-8700-B3B2-8094-DEAD132E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Verifying the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54ED5-2B06-B2C7-7AAC-6C09520AF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important aspect of any algorithm is that it is </a:t>
            </a:r>
            <a:r>
              <a:rPr lang="en-US" b="1" dirty="0"/>
              <a:t>correct</a:t>
            </a:r>
            <a:r>
              <a:rPr lang="en-US" dirty="0"/>
              <a:t>: it always produces the expected output for the range of inputs and it eventually </a:t>
            </a:r>
            <a:r>
              <a:rPr lang="en-US" b="1" dirty="0"/>
              <a:t>terminates</a:t>
            </a:r>
          </a:p>
          <a:p>
            <a:r>
              <a:rPr lang="en-US" dirty="0"/>
              <a:t>How do we determine if an algorithm is correct?</a:t>
            </a:r>
          </a:p>
          <a:p>
            <a:pPr lvl="1"/>
            <a:r>
              <a:rPr lang="en-US" dirty="0"/>
              <a:t>Empirical Analysis</a:t>
            </a:r>
          </a:p>
          <a:p>
            <a:pPr lvl="1"/>
            <a:r>
              <a:rPr lang="en-US" dirty="0"/>
              <a:t>Formal reasoning (to prove total correctness)</a:t>
            </a:r>
          </a:p>
        </p:txBody>
      </p:sp>
    </p:spTree>
    <p:extLst>
      <p:ext uri="{BB962C8B-B14F-4D97-AF65-F5344CB8AC3E}">
        <p14:creationId xmlns:p14="http://schemas.microsoft.com/office/powerpoint/2010/main" val="6018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0D7C-5F2C-6EF0-B2BC-6830FF7E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850D-CC55-99F6-59A8-E0B653727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"empirical" analysis is one based on </a:t>
            </a:r>
            <a:r>
              <a:rPr lang="en-US" b="1" dirty="0"/>
              <a:t>actual experimentation and observation of the results</a:t>
            </a:r>
          </a:p>
          <a:p>
            <a:r>
              <a:rPr lang="en-US" dirty="0"/>
              <a:t>All the codes you wrote in </a:t>
            </a:r>
            <a:r>
              <a:rPr lang="en-US" dirty="0" err="1"/>
              <a:t>CodeHS</a:t>
            </a:r>
            <a:r>
              <a:rPr lang="en-US" dirty="0"/>
              <a:t> are tested using empirical analysis</a:t>
            </a:r>
          </a:p>
          <a:p>
            <a:endParaRPr lang="en-US" b="1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04AD47D-DE7D-79E5-DB28-1BB563A50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58" y="3586905"/>
            <a:ext cx="9445959" cy="290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6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4B6-59E9-83D0-E228-BC87562D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reasoning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61AD-A8FA-FC80-1B28-C75036EAD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way to prove the correctness of an algorithm over all possible inputs is by reasoning formally or mathematically about it</a:t>
            </a:r>
          </a:p>
          <a:p>
            <a:r>
              <a:rPr lang="en-US" dirty="0"/>
              <a:t>Formal reasoning example: </a:t>
            </a:r>
            <a:r>
              <a:rPr lang="en-US" dirty="0">
                <a:hlinkClick r:id="rId2"/>
              </a:rPr>
              <a:t>Mathematical Induction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5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F8EE-AFA7-6205-A046-32E6DA3D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an algorithm’s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B5E-2CD7-00BD-CFFF-5324F5B61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efficient algorithm is one that takes the </a:t>
            </a:r>
            <a:r>
              <a:rPr lang="en-US" b="1" dirty="0"/>
              <a:t>least amount of execution time</a:t>
            </a:r>
            <a:r>
              <a:rPr lang="en-US" dirty="0"/>
              <a:t> and </a:t>
            </a:r>
            <a:r>
              <a:rPr lang="en-US" b="1" dirty="0"/>
              <a:t>memory usage </a:t>
            </a:r>
            <a:r>
              <a:rPr lang="en-US" dirty="0"/>
              <a:t>possible while still yielding a </a:t>
            </a:r>
            <a:r>
              <a:rPr lang="en-US" b="1" dirty="0"/>
              <a:t>correct answer</a:t>
            </a:r>
            <a:r>
              <a:rPr lang="en-US" dirty="0"/>
              <a:t>.</a:t>
            </a:r>
          </a:p>
          <a:p>
            <a:r>
              <a:rPr lang="en-US" dirty="0"/>
              <a:t>In this class, we are only going to talk about </a:t>
            </a:r>
            <a:r>
              <a:rPr lang="en-US" b="1" dirty="0"/>
              <a:t>time efficiency</a:t>
            </a:r>
          </a:p>
        </p:txBody>
      </p:sp>
    </p:spTree>
    <p:extLst>
      <p:ext uri="{BB962C8B-B14F-4D97-AF65-F5344CB8AC3E}">
        <p14:creationId xmlns:p14="http://schemas.microsoft.com/office/powerpoint/2010/main" val="352672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24F3-0682-E678-D407-EBAA52AE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- linear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FC07B-543C-0925-3E79-985D16E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[2,3,5,7,8,15,24,158,350,351,1000]</a:t>
            </a:r>
          </a:p>
          <a:p>
            <a:r>
              <a:rPr lang="en-US" dirty="0"/>
              <a:t>What is the index of 350 in the list? (index starts at 1)</a:t>
            </a:r>
          </a:p>
          <a:p>
            <a:r>
              <a:rPr lang="en-US" dirty="0"/>
              <a:t>How many numbers did you look through to get the correct answer?</a:t>
            </a:r>
          </a:p>
          <a:p>
            <a:r>
              <a:rPr lang="en-US" dirty="0"/>
              <a:t>Best case scenario: 1 operation </a:t>
            </a:r>
          </a:p>
          <a:p>
            <a:r>
              <a:rPr lang="en-US" dirty="0"/>
              <a:t>Average case scenario: 6 operations</a:t>
            </a:r>
          </a:p>
          <a:p>
            <a:r>
              <a:rPr lang="en-US" dirty="0"/>
              <a:t>Worst case scenario: 11 operations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B0CA37-E1DC-D2E2-4461-34F401CBDF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277354"/>
              </p:ext>
            </p:extLst>
          </p:nvPr>
        </p:nvGraphicFramePr>
        <p:xfrm>
          <a:off x="7130474" y="3623310"/>
          <a:ext cx="4869180" cy="3234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1188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EE8-D3AE-FF88-1F00-3ACBFB53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– Binary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DDB0-2D82-C659-E026-C0CCBA3B1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406"/>
                <a:ext cx="10515600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[2,3,5,7,8,15,24,158,350,351,1000]</a:t>
                </a:r>
              </a:p>
              <a:p>
                <a:r>
                  <a:rPr lang="en-US" dirty="0"/>
                  <a:t>What is the index of 1000 in the list? (index starts at 1)</a:t>
                </a:r>
              </a:p>
              <a:p>
                <a:r>
                  <a:rPr lang="en-US" dirty="0"/>
                  <a:t>How many searches will you make using the binary search method?</a:t>
                </a:r>
              </a:p>
              <a:p>
                <a:pPr lvl="1"/>
                <a:r>
                  <a:rPr lang="en-US" dirty="0"/>
                  <a:t>[2,3,5,7,8,15,24,158,350,351,1000]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[24, 158, 350, 351, 1000]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[351, 1000]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[1000]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For the worst case scenario, how many searches will you make to search for a number in a list with 1000 elements?</a:t>
                </a:r>
              </a:p>
              <a:p>
                <a:r>
                  <a:rPr lang="en-US" dirty="0"/>
                  <a:t>Worst case scenario operation count: int(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DDB0-2D82-C659-E026-C0CCBA3B1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406"/>
                <a:ext cx="10515600" cy="5032375"/>
              </a:xfrm>
              <a:blipFill>
                <a:blip r:embed="rId2"/>
                <a:stretch>
                  <a:fillRect l="-928" t="-3027" b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2C4DCE-8A65-FFE1-E8CE-2E33AF1EEA66}"/>
              </a:ext>
            </a:extLst>
          </p:cNvPr>
          <p:cNvCxnSpPr>
            <a:cxnSpLocks/>
          </p:cNvCxnSpPr>
          <p:nvPr/>
        </p:nvCxnSpPr>
        <p:spPr>
          <a:xfrm flipV="1">
            <a:off x="2912882" y="2976514"/>
            <a:ext cx="0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A32894-804B-5B6D-3062-DEFBCED04917}"/>
              </a:ext>
            </a:extLst>
          </p:cNvPr>
          <p:cNvCxnSpPr>
            <a:cxnSpLocks/>
          </p:cNvCxnSpPr>
          <p:nvPr/>
        </p:nvCxnSpPr>
        <p:spPr>
          <a:xfrm flipV="1">
            <a:off x="2931735" y="3571973"/>
            <a:ext cx="0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9A24F-2372-7F9D-4039-12B1DEE61C2A}"/>
              </a:ext>
            </a:extLst>
          </p:cNvPr>
          <p:cNvCxnSpPr>
            <a:cxnSpLocks/>
          </p:cNvCxnSpPr>
          <p:nvPr/>
        </p:nvCxnSpPr>
        <p:spPr>
          <a:xfrm flipV="1">
            <a:off x="1897929" y="4158006"/>
            <a:ext cx="0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E9E242-374E-7A0E-8583-359BBA26AD3C}"/>
              </a:ext>
            </a:extLst>
          </p:cNvPr>
          <p:cNvCxnSpPr>
            <a:cxnSpLocks/>
          </p:cNvCxnSpPr>
          <p:nvPr/>
        </p:nvCxnSpPr>
        <p:spPr>
          <a:xfrm flipV="1">
            <a:off x="1901070" y="4788031"/>
            <a:ext cx="0" cy="263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1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EE8-D3AE-FF88-1F00-3ACBFB53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85" y="252919"/>
            <a:ext cx="10515600" cy="1325563"/>
          </a:xfrm>
        </p:spPr>
        <p:txBody>
          <a:bodyPr/>
          <a:lstStyle/>
          <a:p>
            <a:r>
              <a:rPr lang="en-US" dirty="0"/>
              <a:t>Case study – Binary Search (10min)</a:t>
            </a:r>
          </a:p>
        </p:txBody>
      </p:sp>
      <p:pic>
        <p:nvPicPr>
          <p:cNvPr id="9" name="Content Placeholder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62074B9-14A6-4BDA-F162-EAEB787B7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71" y="1505863"/>
            <a:ext cx="6696786" cy="50992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928A2-C9DB-4EBD-E857-B59AB77C72DA}"/>
              </a:ext>
            </a:extLst>
          </p:cNvPr>
          <p:cNvSpPr txBox="1"/>
          <p:nvPr/>
        </p:nvSpPr>
        <p:spPr>
          <a:xfrm>
            <a:off x="7985445" y="1477660"/>
            <a:ext cx="411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[2,3,5,7,8,15,24,158,350,351,1000]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01150F-C314-DA86-A91D-73560AD2CD84}"/>
              </a:ext>
            </a:extLst>
          </p:cNvPr>
          <p:cNvCxnSpPr>
            <a:cxnSpLocks/>
          </p:cNvCxnSpPr>
          <p:nvPr/>
        </p:nvCxnSpPr>
        <p:spPr>
          <a:xfrm>
            <a:off x="8673910" y="877470"/>
            <a:ext cx="0" cy="4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EA6F068-8916-A12A-FE2D-65F54D5E8135}"/>
              </a:ext>
            </a:extLst>
          </p:cNvPr>
          <p:cNvSpPr txBox="1"/>
          <p:nvPr/>
        </p:nvSpPr>
        <p:spPr>
          <a:xfrm>
            <a:off x="8145688" y="508138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minIndex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6A6C29-4610-2181-6029-B1A2B72FDE5E}"/>
              </a:ext>
            </a:extLst>
          </p:cNvPr>
          <p:cNvCxnSpPr>
            <a:cxnSpLocks/>
          </p:cNvCxnSpPr>
          <p:nvPr/>
        </p:nvCxnSpPr>
        <p:spPr>
          <a:xfrm>
            <a:off x="11541229" y="963882"/>
            <a:ext cx="0" cy="4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AE02A0F-3DC4-F339-6CCD-BDE1917F6CC2}"/>
              </a:ext>
            </a:extLst>
          </p:cNvPr>
          <p:cNvSpPr txBox="1"/>
          <p:nvPr/>
        </p:nvSpPr>
        <p:spPr>
          <a:xfrm>
            <a:off x="11013007" y="544147"/>
            <a:ext cx="10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maxIndex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3DF93-5CBE-80C6-6933-5B39DC9A1F2F}"/>
              </a:ext>
            </a:extLst>
          </p:cNvPr>
          <p:cNvSpPr txBox="1"/>
          <p:nvPr/>
        </p:nvSpPr>
        <p:spPr>
          <a:xfrm>
            <a:off x="7430679" y="3870806"/>
            <a:ext cx="411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[2,3,5,7,8,15,24,158,350,351,1000]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59D09B-BAF4-EB82-8644-B79830CAE0EA}"/>
              </a:ext>
            </a:extLst>
          </p:cNvPr>
          <p:cNvCxnSpPr>
            <a:cxnSpLocks/>
          </p:cNvCxnSpPr>
          <p:nvPr/>
        </p:nvCxnSpPr>
        <p:spPr>
          <a:xfrm>
            <a:off x="9891540" y="913479"/>
            <a:ext cx="0" cy="4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BCA45E9-52BF-5CB2-D2FF-BB3B422E0748}"/>
              </a:ext>
            </a:extLst>
          </p:cNvPr>
          <p:cNvSpPr txBox="1"/>
          <p:nvPr/>
        </p:nvSpPr>
        <p:spPr>
          <a:xfrm>
            <a:off x="9218246" y="509797"/>
            <a:ext cx="134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middleIndex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C5C1873-DA50-793F-CEE3-66BC0F46EE5F}"/>
              </a:ext>
            </a:extLst>
          </p:cNvPr>
          <p:cNvCxnSpPr>
            <a:cxnSpLocks/>
          </p:cNvCxnSpPr>
          <p:nvPr/>
        </p:nvCxnSpPr>
        <p:spPr>
          <a:xfrm>
            <a:off x="9645191" y="3465304"/>
            <a:ext cx="0" cy="4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94EEE7A-7D1A-966A-F450-9C0335AD2572}"/>
              </a:ext>
            </a:extLst>
          </p:cNvPr>
          <p:cNvSpPr txBox="1"/>
          <p:nvPr/>
        </p:nvSpPr>
        <p:spPr>
          <a:xfrm>
            <a:off x="9116969" y="3095972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minIndex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89C24B-8ED8-AC57-FA38-0854996EA288}"/>
              </a:ext>
            </a:extLst>
          </p:cNvPr>
          <p:cNvCxnSpPr>
            <a:cxnSpLocks/>
          </p:cNvCxnSpPr>
          <p:nvPr/>
        </p:nvCxnSpPr>
        <p:spPr>
          <a:xfrm>
            <a:off x="10948648" y="3515707"/>
            <a:ext cx="0" cy="464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3FA1295-A818-B6E0-E834-FD62B330A50F}"/>
              </a:ext>
            </a:extLst>
          </p:cNvPr>
          <p:cNvSpPr txBox="1"/>
          <p:nvPr/>
        </p:nvSpPr>
        <p:spPr>
          <a:xfrm>
            <a:off x="10420426" y="3095972"/>
            <a:ext cx="10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maxIndex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21373E-249A-3264-85FB-E304DE75B6AE}"/>
              </a:ext>
            </a:extLst>
          </p:cNvPr>
          <p:cNvCxnSpPr>
            <a:cxnSpLocks/>
          </p:cNvCxnSpPr>
          <p:nvPr/>
        </p:nvCxnSpPr>
        <p:spPr>
          <a:xfrm flipV="1">
            <a:off x="9202131" y="4964569"/>
            <a:ext cx="0" cy="54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FF3A18-04AD-0B66-2A83-743D8FDB9A45}"/>
              </a:ext>
            </a:extLst>
          </p:cNvPr>
          <p:cNvSpPr txBox="1"/>
          <p:nvPr/>
        </p:nvSpPr>
        <p:spPr>
          <a:xfrm>
            <a:off x="7707078" y="5443171"/>
            <a:ext cx="105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minIndex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6567CF-CB9A-E07D-4733-62210ED21BDB}"/>
              </a:ext>
            </a:extLst>
          </p:cNvPr>
          <p:cNvCxnSpPr>
            <a:cxnSpLocks/>
          </p:cNvCxnSpPr>
          <p:nvPr/>
        </p:nvCxnSpPr>
        <p:spPr>
          <a:xfrm flipV="1">
            <a:off x="8235300" y="4982806"/>
            <a:ext cx="0" cy="52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0CE2DA1-65C4-FEED-9891-6A43A7649931}"/>
              </a:ext>
            </a:extLst>
          </p:cNvPr>
          <p:cNvSpPr txBox="1"/>
          <p:nvPr/>
        </p:nvSpPr>
        <p:spPr>
          <a:xfrm>
            <a:off x="7559975" y="4613474"/>
            <a:ext cx="411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[2,3,5,7,8,15,24,158,350,351,1000]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D90905-41D7-C6A4-7CD2-AB27782716F9}"/>
              </a:ext>
            </a:extLst>
          </p:cNvPr>
          <p:cNvSpPr txBox="1"/>
          <p:nvPr/>
        </p:nvSpPr>
        <p:spPr>
          <a:xfrm>
            <a:off x="8763521" y="5443171"/>
            <a:ext cx="108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7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2" grpId="0"/>
      <p:bldP spid="13" grpId="0"/>
      <p:bldP spid="16" grpId="0"/>
      <p:bldP spid="18" grpId="0"/>
      <p:bldP spid="20" grpId="0"/>
      <p:bldP spid="22" grpId="0"/>
      <p:bldP spid="25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51-6990-76B4-0885-E318623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C60B-8D51-6FB2-5A65-3DC53FEB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algorithms</a:t>
            </a:r>
          </a:p>
          <a:p>
            <a:r>
              <a:rPr lang="en-US" dirty="0"/>
              <a:t>Evaluating algorithms</a:t>
            </a:r>
          </a:p>
          <a:p>
            <a:r>
              <a:rPr lang="en-US" dirty="0"/>
              <a:t>Solving hard problems</a:t>
            </a:r>
          </a:p>
          <a:p>
            <a:r>
              <a:rPr lang="en-US" dirty="0"/>
              <a:t>Parallel and distributed computing</a:t>
            </a:r>
          </a:p>
        </p:txBody>
      </p:sp>
    </p:spTree>
    <p:extLst>
      <p:ext uri="{BB962C8B-B14F-4D97-AF65-F5344CB8AC3E}">
        <p14:creationId xmlns:p14="http://schemas.microsoft.com/office/powerpoint/2010/main" val="11212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0D72-66A1-E327-B988-446615E9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number of steps in the worst case scenario	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03BB-D32E-9FD4-792F-791C31763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/>
                  <a:t>Ceil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hlinkClick r:id="rId2"/>
                  </a:rPr>
                  <a:t>https://www.desmos.com/calculator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B903BB-D32E-9FD4-792F-791C31763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7AD9216-ED87-EE6F-AD1C-7882A6428A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08" y="2589195"/>
            <a:ext cx="4160245" cy="6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9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0C9-1D0C-53E0-6C09-49EE7528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111C-3FD8-AC2C-13C3-867051ADA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the </a:t>
            </a:r>
            <a:r>
              <a:rPr lang="en-US" b="1" dirty="0"/>
              <a:t>actual running time </a:t>
            </a:r>
            <a:r>
              <a:rPr lang="en-US" dirty="0"/>
              <a:t>of an algorithm on a computer</a:t>
            </a:r>
          </a:p>
          <a:p>
            <a:r>
              <a:rPr lang="en-US" dirty="0"/>
              <a:t>This kind of measurement is </a:t>
            </a:r>
            <a:r>
              <a:rPr lang="en-US" b="1" dirty="0"/>
              <a:t>rarely used </a:t>
            </a:r>
            <a:r>
              <a:rPr lang="en-US" dirty="0"/>
              <a:t>to measure the efficiency of algorithms because it is </a:t>
            </a:r>
            <a:r>
              <a:rPr lang="en-US" b="1" dirty="0"/>
              <a:t>dependent on many different factors </a:t>
            </a:r>
            <a:r>
              <a:rPr lang="en-US" dirty="0"/>
              <a:t>such as speed of the computer and the programming language</a:t>
            </a:r>
          </a:p>
          <a:p>
            <a:r>
              <a:rPr lang="en-US" dirty="0" err="1"/>
              <a:t>Jupyter</a:t>
            </a:r>
            <a:r>
              <a:rPr lang="en-US" dirty="0"/>
              <a:t> Notebook Example</a:t>
            </a:r>
          </a:p>
        </p:txBody>
      </p:sp>
      <p:pic>
        <p:nvPicPr>
          <p:cNvPr id="5" name="Picture 4" descr="A black and white stopwatch&#10;&#10;Description automatically generated">
            <a:extLst>
              <a:ext uri="{FF2B5EF4-FFF2-40B4-BE49-F238E27FC236}">
                <a16:creationId xmlns:a16="http://schemas.microsoft.com/office/drawing/2014/main" id="{5F3CAD42-B5B9-8B41-AEFF-D7EB9DD4D9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51"/>
          <a:stretch/>
        </p:blipFill>
        <p:spPr>
          <a:xfrm>
            <a:off x="7187881" y="3644620"/>
            <a:ext cx="1690688" cy="1520768"/>
          </a:xfrm>
          <a:prstGeom prst="rect">
            <a:avLst/>
          </a:prstGeom>
        </p:spPr>
      </p:pic>
      <p:pic>
        <p:nvPicPr>
          <p:cNvPr id="7" name="Picture 6" descr="A close-up of a number&#10;&#10;Description automatically generated">
            <a:extLst>
              <a:ext uri="{FF2B5EF4-FFF2-40B4-BE49-F238E27FC236}">
                <a16:creationId xmlns:a16="http://schemas.microsoft.com/office/drawing/2014/main" id="{5126A926-3849-B0B8-9101-7694D43D2B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"/>
          <a:stretch/>
        </p:blipFill>
        <p:spPr>
          <a:xfrm>
            <a:off x="9005028" y="4001294"/>
            <a:ext cx="2681843" cy="26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3006-8488-B93C-CCA8-BCF45CC9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Categorizing run time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FE86B-5D93-7ACD-C6C8-4723055BE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Constant time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Logarithmic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Linear time	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Quadratic time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Exponential time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Factorial time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FE86B-5D93-7ACD-C6C8-4723055BE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of a graph with lines and numbers&#10;&#10;Description automatically generated">
            <a:extLst>
              <a:ext uri="{FF2B5EF4-FFF2-40B4-BE49-F238E27FC236}">
                <a16:creationId xmlns:a16="http://schemas.microsoft.com/office/drawing/2014/main" id="{737C39C0-982B-0843-EE6D-5AB34292D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414" y="1543363"/>
            <a:ext cx="6501804" cy="333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56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1023-A02D-6B2B-4565-3E99C469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Superpolynomial</a:t>
            </a:r>
            <a:r>
              <a:rPr lang="en-US" dirty="0"/>
              <a:t> run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77841-02BC-985F-C692-774E4711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96134" cy="4351338"/>
              </a:xfrm>
            </p:spPr>
            <p:txBody>
              <a:bodyPr/>
              <a:lstStyle/>
              <a:p>
                <a:r>
                  <a:rPr lang="en-US" dirty="0"/>
                  <a:t>Polynomial time describes any run time that </a:t>
                </a:r>
                <a:r>
                  <a:rPr lang="en-US" b="1" dirty="0"/>
                  <a:t>does not increase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dirty="0"/>
                  <a:t> , which includes constant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, logarithmic time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, linear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, quadratic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US" dirty="0"/>
                  <a:t>and other higher degree polynomials (like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 err="1"/>
                  <a:t>Superpolynomial</a:t>
                </a:r>
                <a:r>
                  <a:rPr lang="en-US" dirty="0"/>
                  <a:t> time describes any run time that </a:t>
                </a:r>
                <a:r>
                  <a:rPr lang="en-US" b="1" dirty="0"/>
                  <a:t>does increase faster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includes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exponential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time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, factorial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 , and anything else faster </a:t>
                </a:r>
              </a:p>
              <a:p>
                <a:r>
                  <a:rPr lang="en-US" dirty="0"/>
                  <a:t>We think </a:t>
                </a:r>
                <a:r>
                  <a:rPr lang="en-US" b="1" dirty="0"/>
                  <a:t>polynomial</a:t>
                </a:r>
                <a:r>
                  <a:rPr lang="en-US" dirty="0"/>
                  <a:t> running time as </a:t>
                </a:r>
                <a:r>
                  <a:rPr lang="en-US" b="1" dirty="0"/>
                  <a:t>reasonable</a:t>
                </a:r>
                <a:r>
                  <a:rPr lang="en-US" dirty="0"/>
                  <a:t> and </a:t>
                </a:r>
                <a:r>
                  <a:rPr lang="en-US" b="1" dirty="0" err="1"/>
                  <a:t>superpolynomial</a:t>
                </a:r>
                <a:r>
                  <a:rPr lang="en-US" dirty="0"/>
                  <a:t> time as </a:t>
                </a:r>
                <a:r>
                  <a:rPr lang="en-US" b="1" dirty="0"/>
                  <a:t>unreasonable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477841-02BC-985F-C692-774E4711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96134" cy="4351338"/>
              </a:xfrm>
              <a:blipFill>
                <a:blip r:embed="rId2"/>
                <a:stretch>
                  <a:fillRect l="-989" t="-2241" r="-1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5 Points 3">
            <a:extLst>
              <a:ext uri="{FF2B5EF4-FFF2-40B4-BE49-F238E27FC236}">
                <a16:creationId xmlns:a16="http://schemas.microsoft.com/office/drawing/2014/main" id="{4A1F87CD-42D0-DE3B-DDC2-63CEFF08383F}"/>
              </a:ext>
            </a:extLst>
          </p:cNvPr>
          <p:cNvSpPr/>
          <p:nvPr/>
        </p:nvSpPr>
        <p:spPr>
          <a:xfrm>
            <a:off x="257666" y="4658043"/>
            <a:ext cx="848412" cy="810706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56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51-6990-76B4-0885-E318623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C60B-8D51-6FB2-5A65-3DC53FEB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algorithms</a:t>
            </a:r>
          </a:p>
          <a:p>
            <a:r>
              <a:rPr lang="en-US" dirty="0"/>
              <a:t>Evaluating algorithms</a:t>
            </a:r>
          </a:p>
          <a:p>
            <a:r>
              <a:rPr lang="en-US" b="1" dirty="0"/>
              <a:t>Solving hard problems</a:t>
            </a:r>
          </a:p>
        </p:txBody>
      </p:sp>
    </p:spTree>
    <p:extLst>
      <p:ext uri="{BB962C8B-B14F-4D97-AF65-F5344CB8AC3E}">
        <p14:creationId xmlns:p14="http://schemas.microsoft.com/office/powerpoint/2010/main" val="69815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4FFF-2EC6-5E88-8A08-DFA67E1D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hard problems in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E7084-7368-87DE-8242-2B3DF3E8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problems are the ones that cannot be solved in </a:t>
            </a:r>
            <a:r>
              <a:rPr lang="en-US" b="1" dirty="0"/>
              <a:t>polynomial time</a:t>
            </a:r>
          </a:p>
        </p:txBody>
      </p:sp>
      <p:pic>
        <p:nvPicPr>
          <p:cNvPr id="5" name="Picture 4" descr="A schedule with drawings on it&#10;&#10;Description automatically generated">
            <a:extLst>
              <a:ext uri="{FF2B5EF4-FFF2-40B4-BE49-F238E27FC236}">
                <a16:creationId xmlns:a16="http://schemas.microsoft.com/office/drawing/2014/main" id="{7B14C8AA-45BD-E214-D30E-5C77C89AB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655" y="3910724"/>
            <a:ext cx="3434305" cy="2378574"/>
          </a:xfrm>
          <a:prstGeom prst="rect">
            <a:avLst/>
          </a:prstGeom>
        </p:spPr>
      </p:pic>
      <p:pic>
        <p:nvPicPr>
          <p:cNvPr id="7" name="Picture 6" descr="A cartoon of a person holding a briefcase and looking at a map&#10;&#10;Description automatically generated">
            <a:extLst>
              <a:ext uri="{FF2B5EF4-FFF2-40B4-BE49-F238E27FC236}">
                <a16:creationId xmlns:a16="http://schemas.microsoft.com/office/drawing/2014/main" id="{6FA44395-3DB3-3D1B-906B-D07B8ED05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268" y="3673100"/>
            <a:ext cx="3357884" cy="28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3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18AB-366B-F387-4262-671B2CC2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59032-CD53-69E1-E996-D8BAB57E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mathematical optimization and computer science, </a:t>
            </a:r>
            <a:r>
              <a:rPr lang="en-US" b="1" dirty="0"/>
              <a:t>heuristic</a:t>
            </a:r>
            <a:r>
              <a:rPr lang="en-US" dirty="0"/>
              <a:t> is a technique designed for problem solving more </a:t>
            </a:r>
            <a:r>
              <a:rPr lang="en-US" b="1" dirty="0"/>
              <a:t>quickly</a:t>
            </a:r>
            <a:r>
              <a:rPr lang="en-US" dirty="0"/>
              <a:t> when classic methods are too slow for finding an exact solution. This is achieved by </a:t>
            </a:r>
            <a:r>
              <a:rPr lang="en-US" b="1" dirty="0"/>
              <a:t>trading optimality for speed </a:t>
            </a:r>
            <a:r>
              <a:rPr lang="en-US" dirty="0"/>
              <a:t>(Wikipedia)</a:t>
            </a:r>
          </a:p>
        </p:txBody>
      </p:sp>
    </p:spTree>
    <p:extLst>
      <p:ext uri="{BB962C8B-B14F-4D97-AF65-F5344CB8AC3E}">
        <p14:creationId xmlns:p14="http://schemas.microsoft.com/office/powerpoint/2010/main" val="136084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2702-E57F-AD27-C975-4BC7E8A2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6134" cy="1325563"/>
          </a:xfrm>
        </p:spPr>
        <p:txBody>
          <a:bodyPr/>
          <a:lstStyle/>
          <a:p>
            <a:r>
              <a:rPr lang="en-US" dirty="0"/>
              <a:t>Case Study – Traveling Salesman Problem (TSP)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AD312-10BB-8792-06FA-9120FA386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definition: </a:t>
            </a:r>
          </a:p>
          <a:p>
            <a:pPr lvl="1"/>
            <a:r>
              <a:rPr lang="en-US" dirty="0"/>
              <a:t>Given a list of cities and the distances between each pair of cities, what is the </a:t>
            </a:r>
            <a:r>
              <a:rPr lang="en-US" b="1" dirty="0"/>
              <a:t>shortest</a:t>
            </a:r>
            <a:r>
              <a:rPr lang="en-US" dirty="0"/>
              <a:t> possible route that visits each city </a:t>
            </a:r>
            <a:r>
              <a:rPr lang="en-US" b="1" dirty="0"/>
              <a:t>exactly once</a:t>
            </a:r>
            <a:r>
              <a:rPr lang="en-US" dirty="0"/>
              <a:t> and returns to the origin city?</a:t>
            </a:r>
          </a:p>
          <a:p>
            <a:pPr lvl="1"/>
            <a:endParaRPr lang="en-US" dirty="0"/>
          </a:p>
        </p:txBody>
      </p:sp>
      <p:pic>
        <p:nvPicPr>
          <p:cNvPr id="5" name="Picture 4" descr="A diagram of a problem&#10;&#10;Description automatically generated">
            <a:extLst>
              <a:ext uri="{FF2B5EF4-FFF2-40B4-BE49-F238E27FC236}">
                <a16:creationId xmlns:a16="http://schemas.microsoft.com/office/drawing/2014/main" id="{DBD6CD81-579F-0E34-CB3D-EE1D24AB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21" y="3429000"/>
            <a:ext cx="3800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ED775-FF54-2F36-9316-C4E84224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</p:spPr>
        <p:txBody>
          <a:bodyPr/>
          <a:lstStyle/>
          <a:p>
            <a:r>
              <a:rPr lang="en-US" dirty="0"/>
              <a:t>TSP Solution – The brute force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5B3C0-1A97-7393-F4E0-EF586B675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7948" y="1253331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The Brute Force approach, calculates and compares </a:t>
                </a:r>
                <a:r>
                  <a:rPr lang="en-US" b="1" dirty="0"/>
                  <a:t>all possible permutations</a:t>
                </a:r>
                <a:r>
                  <a:rPr lang="en-US" dirty="0"/>
                  <a:t> of routes or paths to determine the shortest unique solution.</a:t>
                </a:r>
              </a:p>
              <a:p>
                <a:r>
                  <a:rPr lang="en-US" dirty="0"/>
                  <a:t>Advantage: </a:t>
                </a:r>
                <a:r>
                  <a:rPr lang="en-US" b="1" dirty="0"/>
                  <a:t>Optimality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Disadvantage: </a:t>
                </a:r>
                <a:r>
                  <a:rPr lang="en-US" b="1" dirty="0" err="1"/>
                  <a:t>Superpolynomial</a:t>
                </a:r>
                <a:r>
                  <a:rPr lang="en-US" b="1" dirty="0"/>
                  <a:t> running time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The computer would need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sup>
                    </m:sSup>
                  </m:oMath>
                </a14:m>
                <a:r>
                  <a:rPr lang="en-US" dirty="0"/>
                  <a:t> milliseconds to compute the paths for 46 cities. That's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/>
                  <a:t> years, way longer than the universe has even been in existence.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55B3C0-1A97-7393-F4E0-EF586B675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7948" y="1253331"/>
                <a:ext cx="10515600" cy="4351338"/>
              </a:xfrm>
              <a:blipFill>
                <a:blip r:embed="rId2"/>
                <a:stretch>
                  <a:fillRect l="-1043" t="-2384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problem&#10;&#10;Description automatically generated">
            <a:extLst>
              <a:ext uri="{FF2B5EF4-FFF2-40B4-BE49-F238E27FC236}">
                <a16:creationId xmlns:a16="http://schemas.microsoft.com/office/drawing/2014/main" id="{737A5008-C05C-B07B-0DA4-3B0531471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986" y="4292210"/>
            <a:ext cx="2886610" cy="245253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A763E690-A0B2-E7F8-9DF8-F345771753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5596" y="4262494"/>
            <a:ext cx="2262433" cy="251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8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3EAB-77B6-C450-BF7D-B1D67B48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TSP Solution – 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15BD-4448-6929-B91E-8F7CE03B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B7E0B-2166-C654-0FD6-3796BA436BC6}"/>
              </a:ext>
            </a:extLst>
          </p:cNvPr>
          <p:cNvSpPr txBox="1"/>
          <p:nvPr/>
        </p:nvSpPr>
        <p:spPr>
          <a:xfrm>
            <a:off x="10850251" y="112991"/>
            <a:ext cx="1163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Optional</a:t>
            </a:r>
          </a:p>
        </p:txBody>
      </p:sp>
    </p:spTree>
    <p:extLst>
      <p:ext uri="{BB962C8B-B14F-4D97-AF65-F5344CB8AC3E}">
        <p14:creationId xmlns:p14="http://schemas.microsoft.com/office/powerpoint/2010/main" val="27204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51-6990-76B4-0885-E318623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C60B-8D51-6FB2-5A65-3DC53FEB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223610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9AAE-5720-5D80-319A-598F893A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TSP Solution – Using </a:t>
            </a:r>
            <a:r>
              <a:rPr lang="en-US" b="1" dirty="0"/>
              <a:t>Heuristics</a:t>
            </a:r>
            <a:r>
              <a:rPr lang="en-US" dirty="0"/>
              <a:t> (Nearest Neighbor)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588C0-3DC8-D6E9-3BD9-F6D98DDEE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Nearest Neighbor algorithm</a:t>
                </a:r>
              </a:p>
              <a:p>
                <a:pPr lvl="1"/>
                <a:r>
                  <a:rPr lang="en-US" b="1" dirty="0"/>
                  <a:t>Step 1.</a:t>
                </a:r>
                <a:r>
                  <a:rPr lang="en-US" dirty="0"/>
                  <a:t> Start with any node as the </a:t>
                </a:r>
                <a:r>
                  <a:rPr lang="en-US" b="1" dirty="0"/>
                  <a:t>beginning node </a:t>
                </a:r>
              </a:p>
              <a:p>
                <a:pPr lvl="1"/>
                <a:r>
                  <a:rPr lang="en-US" b="1" dirty="0"/>
                  <a:t>Step 2.</a:t>
                </a:r>
                <a:r>
                  <a:rPr lang="en-US" dirty="0"/>
                  <a:t> Find the </a:t>
                </a:r>
                <a:r>
                  <a:rPr lang="en-US" b="1" dirty="0"/>
                  <a:t>unvisited node closest </a:t>
                </a:r>
                <a:r>
                  <a:rPr lang="en-US" dirty="0"/>
                  <a:t>to the last node added to the path. Add this node to the path. </a:t>
                </a:r>
              </a:p>
              <a:p>
                <a:pPr lvl="1"/>
                <a:r>
                  <a:rPr lang="en-US" b="1" dirty="0"/>
                  <a:t>Step 3.</a:t>
                </a:r>
                <a:r>
                  <a:rPr lang="en-US" dirty="0"/>
                  <a:t> </a:t>
                </a:r>
                <a:r>
                  <a:rPr lang="en-US" b="1" dirty="0"/>
                  <a:t>Repeat</a:t>
                </a:r>
                <a:r>
                  <a:rPr lang="en-US" dirty="0"/>
                  <a:t> Step 2 until all nodes are contained in the path. Then join the first and last nodes. </a:t>
                </a:r>
              </a:p>
              <a:p>
                <a:pPr marL="457200" lvl="1" indent="0">
                  <a:buNone/>
                </a:pPr>
                <a:r>
                  <a:rPr lang="en-US" dirty="0"/>
                  <a:t>   </a:t>
                </a:r>
                <a:r>
                  <a:rPr lang="en-US" i="1" dirty="0"/>
                  <a:t>(</a:t>
                </a:r>
                <a:r>
                  <a:rPr lang="en-US" i="1" dirty="0" err="1"/>
                  <a:t>Rosenkrantz</a:t>
                </a:r>
                <a:r>
                  <a:rPr lang="en-US" i="1" dirty="0"/>
                  <a:t>, Stearns, Lewis, 1974)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Advantages: </a:t>
                </a:r>
                <a:r>
                  <a:rPr lang="en-US" b="1" dirty="0"/>
                  <a:t>Fast</a:t>
                </a:r>
                <a:r>
                  <a:rPr lang="en-US" dirty="0"/>
                  <a:t>, time complexity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Disadvantages: </a:t>
                </a:r>
                <a:r>
                  <a:rPr lang="en-US" b="1" dirty="0"/>
                  <a:t>Unable to obtain optimal answer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588C0-3DC8-D6E9-3BD9-F6D98DDEE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problem&#10;&#10;Description automatically generated">
            <a:extLst>
              <a:ext uri="{FF2B5EF4-FFF2-40B4-BE49-F238E27FC236}">
                <a16:creationId xmlns:a16="http://schemas.microsoft.com/office/drawing/2014/main" id="{C00DB5DD-BFE6-D78D-799C-50803F843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358" y="4273356"/>
            <a:ext cx="2886610" cy="24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3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4C8D-8FBB-8F3A-96A5-1987B77E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Interesting heuristic algorithms - 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90784-2A56-DCA2-14B2-004FDD95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https://www.youtube.com/watch?v=XP2sFzp2Rig</a:t>
            </a:r>
          </a:p>
        </p:txBody>
      </p:sp>
    </p:spTree>
    <p:extLst>
      <p:ext uri="{BB962C8B-B14F-4D97-AF65-F5344CB8AC3E}">
        <p14:creationId xmlns:p14="http://schemas.microsoft.com/office/powerpoint/2010/main" val="1227432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0031-02C0-1DDA-55F2-63E88C95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674C4-5795-067E-3649-F9A2C1CC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undecidable problem</a:t>
            </a:r>
            <a:r>
              <a:rPr lang="en-US" dirty="0"/>
              <a:t> is a type of computational problem that requires a yes/no answer, but yet </a:t>
            </a:r>
            <a:r>
              <a:rPr lang="en-US" b="1" dirty="0"/>
              <a:t>no algorithm exists </a:t>
            </a:r>
            <a:r>
              <a:rPr lang="en-US" dirty="0"/>
              <a:t>that can </a:t>
            </a:r>
            <a:r>
              <a:rPr lang="en-US" b="1" dirty="0"/>
              <a:t>answer correctly on all inputs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6088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8125-9111-E9EE-E206-46A79629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Undecidable Problem example – The Halting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6FEC-54FD-DB11-107F-0A386901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https://www.youtube.com/watch?v=92WHN-pAFCs</a:t>
            </a:r>
          </a:p>
        </p:txBody>
      </p:sp>
    </p:spTree>
    <p:extLst>
      <p:ext uri="{BB962C8B-B14F-4D97-AF65-F5344CB8AC3E}">
        <p14:creationId xmlns:p14="http://schemas.microsoft.com/office/powerpoint/2010/main" val="2140757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B251-6990-76B4-0885-E318623B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4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C60B-8D51-6FB2-5A65-3DC53FEB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algorithms</a:t>
            </a:r>
          </a:p>
          <a:p>
            <a:r>
              <a:rPr lang="en-US" dirty="0"/>
              <a:t>Evaluating algorithms</a:t>
            </a:r>
          </a:p>
          <a:p>
            <a:r>
              <a:rPr lang="en-US" dirty="0"/>
              <a:t>Solving hard problems</a:t>
            </a:r>
          </a:p>
          <a:p>
            <a:r>
              <a:rPr lang="en-US" b="1" dirty="0"/>
              <a:t>Parallel and Distributed computing </a:t>
            </a:r>
          </a:p>
        </p:txBody>
      </p:sp>
    </p:spTree>
    <p:extLst>
      <p:ext uri="{BB962C8B-B14F-4D97-AF65-F5344CB8AC3E}">
        <p14:creationId xmlns:p14="http://schemas.microsoft.com/office/powerpoint/2010/main" val="290695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20B0-0ACA-2DDA-E510-E19C24A9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</a:t>
            </a:r>
            <a:r>
              <a:rPr lang="en-US" dirty="0" err="1"/>
              <a:t>v.s</a:t>
            </a:r>
            <a:r>
              <a:rPr lang="en-US" dirty="0"/>
              <a:t>. Parallel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6481-AD3D-D089-8C25-4046411F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7627" cy="4351338"/>
          </a:xfrm>
        </p:spPr>
        <p:txBody>
          <a:bodyPr/>
          <a:lstStyle/>
          <a:p>
            <a:r>
              <a:rPr lang="en-US" b="1" dirty="0"/>
              <a:t>Sequential computing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computer executes each operation of the program in order, </a:t>
            </a:r>
            <a:r>
              <a:rPr lang="en-US" b="1" dirty="0"/>
              <a:t>one at a time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CB8DAC-3DE0-9679-7A30-362A96AF67A3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46576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Parallel Computing: </a:t>
            </a:r>
          </a:p>
          <a:p>
            <a:pPr lvl="1"/>
            <a:r>
              <a:rPr lang="en-US" dirty="0"/>
              <a:t>Parallel computing is a type of computation in which many calculations or processes are carried out </a:t>
            </a:r>
            <a:r>
              <a:rPr lang="en-US" b="1" dirty="0"/>
              <a:t>simultaneously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2BA4EB8-A577-4905-28E7-CF81DEA65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455" y="5470230"/>
            <a:ext cx="4657628" cy="70673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B003774-6849-CFAE-4D0A-98B7C5723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64067" y="3910864"/>
            <a:ext cx="1962980" cy="2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3C49-D9BB-D3A4-5DCE-FF8F5F65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speedup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BDAC1-31D8-2B32-F179-82AFBFF02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Speedup: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𝑠𝑒𝑞𝑢𝑒𝑛𝑡𝑖𝑎𝑙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𝑝𝑎𝑟𝑎𝑙𝑙𝑒𝑙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BDAC1-31D8-2B32-F179-82AFBFF02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>
            <a:extLst>
              <a:ext uri="{FF2B5EF4-FFF2-40B4-BE49-F238E27FC236}">
                <a16:creationId xmlns:a16="http://schemas.microsoft.com/office/drawing/2014/main" id="{1934A986-4C09-51A0-B460-EA1959215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6791" y="1775435"/>
            <a:ext cx="6329745" cy="96045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CCD12D3-2992-E294-0F60-EEAF6997A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6791" y="2647538"/>
            <a:ext cx="1962980" cy="25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4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2D9B7B58-ADCB-2AFC-269A-287B2874A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386" y="4075890"/>
            <a:ext cx="5724189" cy="3219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A2DF8-015A-BCBB-9057-6888F20BD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Hyperthreading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D58D-B41E-09EB-2223-A86BF185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Intel® Hyper-Threading Technology is a hardware innovation that allows more than one thread to run on each core. More threads means </a:t>
            </a:r>
            <a:r>
              <a:rPr lang="en-US" b="1" dirty="0"/>
              <a:t>more work can be done in parallel</a:t>
            </a:r>
            <a:r>
              <a:rPr lang="en-US" dirty="0"/>
              <a:t>.</a:t>
            </a:r>
          </a:p>
          <a:p>
            <a:r>
              <a:rPr lang="en-US" dirty="0"/>
              <a:t>Two logical cores can work through tasks </a:t>
            </a:r>
            <a:r>
              <a:rPr lang="en-US" b="1" dirty="0"/>
              <a:t>more efficiently</a:t>
            </a:r>
            <a:r>
              <a:rPr lang="en-US" dirty="0"/>
              <a:t> than a traditional single-threaded core. By taking advantage of </a:t>
            </a:r>
            <a:r>
              <a:rPr lang="en-US" b="1" dirty="0"/>
              <a:t>idle time </a:t>
            </a:r>
            <a:r>
              <a:rPr lang="en-US" dirty="0"/>
              <a:t>when the core would formerly be waiting for other tasks to complete, Intel® Hyper-Threading Technology improves CPU throughput.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B720B-A7E9-D49A-39E9-DF13D6F608FA}"/>
              </a:ext>
            </a:extLst>
          </p:cNvPr>
          <p:cNvSpPr txBox="1"/>
          <p:nvPr/>
        </p:nvSpPr>
        <p:spPr>
          <a:xfrm>
            <a:off x="10831398" y="112991"/>
            <a:ext cx="12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Optional </a:t>
            </a:r>
          </a:p>
        </p:txBody>
      </p:sp>
    </p:spTree>
    <p:extLst>
      <p:ext uri="{BB962C8B-B14F-4D97-AF65-F5344CB8AC3E}">
        <p14:creationId xmlns:p14="http://schemas.microsoft.com/office/powerpoint/2010/main" val="10858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6B29-406E-E0BA-D014-80EC697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EAE1-EDDB-5E8C-A30D-314DFA17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computing is the method of making </a:t>
            </a:r>
            <a:r>
              <a:rPr lang="en-US" b="1" dirty="0"/>
              <a:t>multiple computers work together</a:t>
            </a:r>
            <a:r>
              <a:rPr lang="en-US" dirty="0"/>
              <a:t> to solve a common problem.</a:t>
            </a:r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E5F10EE-E907-9E1D-0C25-89E7A3D8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15" y="3330287"/>
            <a:ext cx="4318266" cy="32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26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70B2-D81D-4F79-0811-C6C04D8E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0BFB-6268-8518-1C8F-0DCCA3C9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766E5-9CA7-B456-ECE0-63488689C8B3}"/>
              </a:ext>
            </a:extLst>
          </p:cNvPr>
          <p:cNvSpPr txBox="1"/>
          <p:nvPr/>
        </p:nvSpPr>
        <p:spPr>
          <a:xfrm>
            <a:off x="9294829" y="6400800"/>
            <a:ext cx="282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Chapter 4 Algorithms</a:t>
            </a:r>
          </a:p>
        </p:txBody>
      </p:sp>
    </p:spTree>
    <p:extLst>
      <p:ext uri="{BB962C8B-B14F-4D97-AF65-F5344CB8AC3E}">
        <p14:creationId xmlns:p14="http://schemas.microsoft.com/office/powerpoint/2010/main" val="476223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C6A3-F7C8-DD56-A2FB-01C60DED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F507-0302-0253-8AA7-F00D972F8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Algorithm: An algorithm is a </a:t>
            </a:r>
            <a:r>
              <a:rPr lang="en-US" b="1" dirty="0"/>
              <a:t>step-by-step process </a:t>
            </a:r>
            <a:r>
              <a:rPr lang="en-US" dirty="0"/>
              <a:t>to solve a problem</a:t>
            </a:r>
          </a:p>
          <a:p>
            <a:pPr lvl="1"/>
            <a:r>
              <a:rPr lang="en-US" b="1" dirty="0"/>
              <a:t>Sequencing:</a:t>
            </a:r>
            <a:r>
              <a:rPr lang="en-US" dirty="0"/>
              <a:t> An algorithm is a step-by-step process, and the </a:t>
            </a:r>
            <a:r>
              <a:rPr lang="en-US" b="1" dirty="0"/>
              <a:t>order</a:t>
            </a:r>
            <a:r>
              <a:rPr lang="en-US" dirty="0"/>
              <a:t> of those steps are crucial to ensuring the correctness of an algorithm</a:t>
            </a:r>
          </a:p>
          <a:p>
            <a:pPr lvl="1"/>
            <a:r>
              <a:rPr lang="en-US" b="1" dirty="0"/>
              <a:t>Selection</a:t>
            </a:r>
            <a:r>
              <a:rPr lang="en-US" dirty="0"/>
              <a:t>: Algorithms can use selection to determine a different set of steps to execute based on a </a:t>
            </a:r>
            <a:r>
              <a:rPr lang="en-US" b="1" dirty="0"/>
              <a:t>Boolean expression</a:t>
            </a:r>
            <a:r>
              <a:rPr lang="en-US" dirty="0"/>
              <a:t>. </a:t>
            </a:r>
          </a:p>
          <a:p>
            <a:pPr lvl="1"/>
            <a:r>
              <a:rPr lang="en-US" b="1" dirty="0"/>
              <a:t>Iteration</a:t>
            </a:r>
            <a:r>
              <a:rPr lang="en-US" dirty="0"/>
              <a:t>: Algorithms often use </a:t>
            </a:r>
            <a:r>
              <a:rPr lang="en-US" b="1" dirty="0"/>
              <a:t>repetition</a:t>
            </a:r>
            <a:r>
              <a:rPr lang="en-US" dirty="0"/>
              <a:t> to execute steps a certain number of times or until a certain condition is met. </a:t>
            </a:r>
          </a:p>
        </p:txBody>
      </p:sp>
    </p:spTree>
    <p:extLst>
      <p:ext uri="{BB962C8B-B14F-4D97-AF65-F5344CB8AC3E}">
        <p14:creationId xmlns:p14="http://schemas.microsoft.com/office/powerpoint/2010/main" val="352077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8CCB-7B7F-2AA0-B9EB-573B47FB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131C-DDDF-17E4-15C5-7BD3A0D9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Languages (English, Chinese, Korean etc.)</a:t>
            </a:r>
          </a:p>
          <a:p>
            <a:r>
              <a:rPr lang="en-US" dirty="0"/>
              <a:t>Flow Chart</a:t>
            </a:r>
          </a:p>
          <a:p>
            <a:r>
              <a:rPr lang="en-US" dirty="0"/>
              <a:t>Pseudocode</a:t>
            </a:r>
          </a:p>
          <a:p>
            <a:r>
              <a:rPr lang="en-US" dirty="0"/>
              <a:t>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71288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D71C-BBC1-2C70-0949-BFF2A58B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6DE35-18AD-B347-8593-63898364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flowchart is a type of diagram that represents a </a:t>
            </a:r>
            <a:r>
              <a:rPr lang="en-US" b="1" dirty="0"/>
              <a:t>workflow or process</a:t>
            </a:r>
            <a:r>
              <a:rPr lang="en-US" dirty="0"/>
              <a:t>. The flowchart shows the steps as boxes of various kinds, and their order by connecting the boxes with </a:t>
            </a:r>
            <a:r>
              <a:rPr lang="en-US" b="1" dirty="0"/>
              <a:t>arrows </a:t>
            </a:r>
            <a:r>
              <a:rPr lang="en-US" dirty="0"/>
              <a:t>(Wikipedia).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9F1A-EA19-B52F-3322-0EF2AD436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2FAB9D8D-1EE0-B7E8-79B9-1EC4FA211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400597" cy="6579909"/>
          </a:xfrm>
        </p:spPr>
      </p:pic>
    </p:spTree>
    <p:extLst>
      <p:ext uri="{BB962C8B-B14F-4D97-AF65-F5344CB8AC3E}">
        <p14:creationId xmlns:p14="http://schemas.microsoft.com/office/powerpoint/2010/main" val="2399924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98A3-577E-890F-4F33-EC1294E5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936E9D8C-242D-4D04-A0C9-FEE3E878D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9" y="612784"/>
            <a:ext cx="7921265" cy="563243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C48075-A17E-F3DF-D4D4-F1EF519D4553}"/>
              </a:ext>
            </a:extLst>
          </p:cNvPr>
          <p:cNvSpPr txBox="1"/>
          <p:nvPr/>
        </p:nvSpPr>
        <p:spPr>
          <a:xfrm>
            <a:off x="7684851" y="3428999"/>
            <a:ext cx="330740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sz="3200" dirty="0"/>
              <a:t>5</a:t>
            </a:r>
          </a:p>
          <a:p>
            <a:pPr marL="342900" indent="-342900">
              <a:buAutoNum type="alphaUcPeriod"/>
            </a:pPr>
            <a:r>
              <a:rPr lang="en-US" sz="3200" dirty="0"/>
              <a:t>15</a:t>
            </a:r>
          </a:p>
          <a:p>
            <a:pPr marL="342900" indent="-342900">
              <a:buAutoNum type="alphaUcPeriod"/>
            </a:pPr>
            <a:r>
              <a:rPr lang="en-US" sz="3200" dirty="0"/>
              <a:t>1 2 3 4</a:t>
            </a:r>
          </a:p>
          <a:p>
            <a:pPr marL="342900" indent="-342900">
              <a:buAutoNum type="alphaUcPeriod"/>
            </a:pPr>
            <a:r>
              <a:rPr lang="en-US" sz="3200" dirty="0"/>
              <a:t>1 2 3 4 5</a:t>
            </a:r>
          </a:p>
          <a:p>
            <a:pPr marL="342900" indent="-342900"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6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27F7-4157-B2D6-582C-9092C7AD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6A73-EF6F-E26C-84E4-6F122EE71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Pseudocode uses all the constructs of a programming language, but </a:t>
            </a:r>
            <a:r>
              <a:rPr lang="en-US" b="1" dirty="0"/>
              <a:t>doesn't actually run anywhere</a:t>
            </a:r>
            <a:r>
              <a:rPr lang="en-US" dirty="0"/>
              <a:t>. It allows computer scientists a </a:t>
            </a:r>
            <a:r>
              <a:rPr lang="en-US" b="1" dirty="0"/>
              <a:t>language-independent</a:t>
            </a:r>
            <a:r>
              <a:rPr lang="en-US" dirty="0"/>
              <a:t> way to express an algorithm, so that programmers from any language can come along, read the pseudo-code, and translate it into their language of choice.</a:t>
            </a:r>
          </a:p>
        </p:txBody>
      </p:sp>
    </p:spTree>
    <p:extLst>
      <p:ext uri="{BB962C8B-B14F-4D97-AF65-F5344CB8AC3E}">
        <p14:creationId xmlns:p14="http://schemas.microsoft.com/office/powerpoint/2010/main" val="67439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1338</Words>
  <Application>Microsoft Office PowerPoint</Application>
  <PresentationFormat>Widescreen</PresentationFormat>
  <Paragraphs>160</Paragraphs>
  <Slides>39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Chapter 4 Algorithms</vt:lpstr>
      <vt:lpstr>Chapter 4 outline</vt:lpstr>
      <vt:lpstr>Chapter 4 outline</vt:lpstr>
      <vt:lpstr>Building algorithms</vt:lpstr>
      <vt:lpstr>Expressing an algorithm </vt:lpstr>
      <vt:lpstr>Flowchart</vt:lpstr>
      <vt:lpstr>PowerPoint Presentation</vt:lpstr>
      <vt:lpstr>PowerPoint Presentation</vt:lpstr>
      <vt:lpstr>Pseudocode</vt:lpstr>
      <vt:lpstr>PowerPoint Presentation</vt:lpstr>
      <vt:lpstr>Programming language</vt:lpstr>
      <vt:lpstr>Chapter 4 outline</vt:lpstr>
      <vt:lpstr>Verifying the algorithm </vt:lpstr>
      <vt:lpstr>Empirical analysis</vt:lpstr>
      <vt:lpstr>Formal reasoning</vt:lpstr>
      <vt:lpstr>Measuring an algorithm’s efficiency</vt:lpstr>
      <vt:lpstr>Case study - linear search</vt:lpstr>
      <vt:lpstr>Case study – Binary Search</vt:lpstr>
      <vt:lpstr>Case study – Binary Search (10min)</vt:lpstr>
      <vt:lpstr>Binary Search number of steps in the worst case scenario  </vt:lpstr>
      <vt:lpstr>Empirical Measurement</vt:lpstr>
      <vt:lpstr>Categorizing run time efficiency</vt:lpstr>
      <vt:lpstr>Polynomial v.s. Superpolynomial run time</vt:lpstr>
      <vt:lpstr>Chapter 4 outline</vt:lpstr>
      <vt:lpstr>What are hard problems in computer science?</vt:lpstr>
      <vt:lpstr>Heuristics</vt:lpstr>
      <vt:lpstr>Case Study – Traveling Salesman Problem (TSP)</vt:lpstr>
      <vt:lpstr>TSP Solution – The brute force approach</vt:lpstr>
      <vt:lpstr>TSP Solution – Dynamic Programming</vt:lpstr>
      <vt:lpstr>TSP Solution – Using Heuristics (Nearest Neighbor)</vt:lpstr>
      <vt:lpstr>Another Interesting heuristic algorithms -  Genetic Algorithms</vt:lpstr>
      <vt:lpstr>Undecidable problems</vt:lpstr>
      <vt:lpstr>Undecidable Problem example – The Halting problem</vt:lpstr>
      <vt:lpstr>Chapter 4 outline</vt:lpstr>
      <vt:lpstr>Sequential v.s. Parallel Computing</vt:lpstr>
      <vt:lpstr>Calculating speedup</vt:lpstr>
      <vt:lpstr>Hyperthreading </vt:lpstr>
      <vt:lpstr>Distributed Computing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Algorithms</dc:title>
  <dc:creator>SiwenWork</dc:creator>
  <cp:lastModifiedBy>SiwenWork</cp:lastModifiedBy>
  <cp:revision>154</cp:revision>
  <dcterms:created xsi:type="dcterms:W3CDTF">2023-11-07T07:38:18Z</dcterms:created>
  <dcterms:modified xsi:type="dcterms:W3CDTF">2023-12-31T02:53:13Z</dcterms:modified>
</cp:coreProperties>
</file>