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9" r:id="rId2"/>
    <p:sldId id="260" r:id="rId3"/>
    <p:sldId id="261" r:id="rId4"/>
    <p:sldId id="257" r:id="rId5"/>
    <p:sldId id="258"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DD05A-984D-4D1E-9D60-BE6A789698C3}" type="datetimeFigureOut">
              <a:rPr lang="en-US" smtClean="0"/>
              <a:t>4/2/2025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94CCC-CD69-4059-A7A8-8834CEC0F93E}" type="slidenum">
              <a:rPr lang="en-US" smtClean="0"/>
              <a:t>‹#›</a:t>
            </a:fld>
            <a:endParaRPr lang="en-US"/>
          </a:p>
        </p:txBody>
      </p:sp>
    </p:spTree>
    <p:extLst>
      <p:ext uri="{BB962C8B-B14F-4D97-AF65-F5344CB8AC3E}">
        <p14:creationId xmlns:p14="http://schemas.microsoft.com/office/powerpoint/2010/main" val="3775403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https://rollbar.com/blog/python-runtime-error/#</a:t>
            </a:r>
          </a:p>
        </p:txBody>
      </p:sp>
      <p:sp>
        <p:nvSpPr>
          <p:cNvPr id="4" name="Slide Number Placeholder 3"/>
          <p:cNvSpPr>
            <a:spLocks noGrp="1"/>
          </p:cNvSpPr>
          <p:nvPr>
            <p:ph type="sldNum" sz="quarter" idx="5"/>
          </p:nvPr>
        </p:nvSpPr>
        <p:spPr/>
        <p:txBody>
          <a:bodyPr/>
          <a:lstStyle/>
          <a:p>
            <a:fld id="{26194CCC-CD69-4059-A7A8-8834CEC0F93E}" type="slidenum">
              <a:rPr lang="en-US" smtClean="0"/>
              <a:t>4</a:t>
            </a:fld>
            <a:endParaRPr lang="en-US"/>
          </a:p>
        </p:txBody>
      </p:sp>
    </p:spTree>
    <p:extLst>
      <p:ext uri="{BB962C8B-B14F-4D97-AF65-F5344CB8AC3E}">
        <p14:creationId xmlns:p14="http://schemas.microsoft.com/office/powerpoint/2010/main" val="3730522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8940-AB03-6B49-07A2-34A535F7E7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61987C-EC7D-6780-3B76-31AAD1583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1765DD-1360-9692-2231-84D5916CF94A}"/>
              </a:ext>
            </a:extLst>
          </p:cNvPr>
          <p:cNvSpPr>
            <a:spLocks noGrp="1"/>
          </p:cNvSpPr>
          <p:nvPr>
            <p:ph type="dt" sz="half" idx="10"/>
          </p:nvPr>
        </p:nvSpPr>
        <p:spPr/>
        <p:txBody>
          <a:bodyPr/>
          <a:lstStyle/>
          <a:p>
            <a:fld id="{F23BF712-B38A-4433-A310-E6D1FD0F38F7}" type="datetimeFigureOut">
              <a:rPr lang="en-US" smtClean="0"/>
              <a:t>4/2/2025</a:t>
            </a:fld>
            <a:endParaRPr lang="en-US"/>
          </a:p>
        </p:txBody>
      </p:sp>
      <p:sp>
        <p:nvSpPr>
          <p:cNvPr id="5" name="Footer Placeholder 4">
            <a:extLst>
              <a:ext uri="{FF2B5EF4-FFF2-40B4-BE49-F238E27FC236}">
                <a16:creationId xmlns:a16="http://schemas.microsoft.com/office/drawing/2014/main" id="{FE64A4CA-F13A-9529-E820-7A70F2B1E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D75B4-1CF8-9690-C9B1-EDADB10B5720}"/>
              </a:ext>
            </a:extLst>
          </p:cNvPr>
          <p:cNvSpPr>
            <a:spLocks noGrp="1"/>
          </p:cNvSpPr>
          <p:nvPr>
            <p:ph type="sldNum" sz="quarter" idx="12"/>
          </p:nvPr>
        </p:nvSpPr>
        <p:spPr/>
        <p:txBody>
          <a:bodyPr/>
          <a:lstStyle/>
          <a:p>
            <a:fld id="{85D145C5-24A7-42A3-B719-3D6CBEAA5748}" type="slidenum">
              <a:rPr lang="en-US" smtClean="0"/>
              <a:t>‹#›</a:t>
            </a:fld>
            <a:endParaRPr lang="en-US"/>
          </a:p>
        </p:txBody>
      </p:sp>
    </p:spTree>
    <p:extLst>
      <p:ext uri="{BB962C8B-B14F-4D97-AF65-F5344CB8AC3E}">
        <p14:creationId xmlns:p14="http://schemas.microsoft.com/office/powerpoint/2010/main" val="237671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A0B3-90DB-46D3-0C97-D6B92ADE25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BE4FAB-BDB9-0EBE-1DDB-23B592B9E9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3509C-D379-3CD2-1F9C-4E635622B724}"/>
              </a:ext>
            </a:extLst>
          </p:cNvPr>
          <p:cNvSpPr>
            <a:spLocks noGrp="1"/>
          </p:cNvSpPr>
          <p:nvPr>
            <p:ph type="dt" sz="half" idx="10"/>
          </p:nvPr>
        </p:nvSpPr>
        <p:spPr/>
        <p:txBody>
          <a:bodyPr/>
          <a:lstStyle/>
          <a:p>
            <a:fld id="{F23BF712-B38A-4433-A310-E6D1FD0F38F7}" type="datetimeFigureOut">
              <a:rPr lang="en-US" smtClean="0"/>
              <a:t>4/2/2025</a:t>
            </a:fld>
            <a:endParaRPr lang="en-US"/>
          </a:p>
        </p:txBody>
      </p:sp>
      <p:sp>
        <p:nvSpPr>
          <p:cNvPr id="5" name="Footer Placeholder 4">
            <a:extLst>
              <a:ext uri="{FF2B5EF4-FFF2-40B4-BE49-F238E27FC236}">
                <a16:creationId xmlns:a16="http://schemas.microsoft.com/office/drawing/2014/main" id="{DD8A7BA3-4569-5D6C-3414-AAFCEEB37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83504C-D9E6-FF80-44CD-9750DBD65964}"/>
              </a:ext>
            </a:extLst>
          </p:cNvPr>
          <p:cNvSpPr>
            <a:spLocks noGrp="1"/>
          </p:cNvSpPr>
          <p:nvPr>
            <p:ph type="sldNum" sz="quarter" idx="12"/>
          </p:nvPr>
        </p:nvSpPr>
        <p:spPr/>
        <p:txBody>
          <a:bodyPr/>
          <a:lstStyle/>
          <a:p>
            <a:fld id="{85D145C5-24A7-42A3-B719-3D6CBEAA5748}" type="slidenum">
              <a:rPr lang="en-US" smtClean="0"/>
              <a:t>‹#›</a:t>
            </a:fld>
            <a:endParaRPr lang="en-US"/>
          </a:p>
        </p:txBody>
      </p:sp>
    </p:spTree>
    <p:extLst>
      <p:ext uri="{BB962C8B-B14F-4D97-AF65-F5344CB8AC3E}">
        <p14:creationId xmlns:p14="http://schemas.microsoft.com/office/powerpoint/2010/main" val="342707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7B2EE1-17A6-2BBF-817C-642257EA15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FA5115-7E5C-80BF-17FC-783299F02A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C6973-D904-DC9D-8D05-FF7A2D4B5037}"/>
              </a:ext>
            </a:extLst>
          </p:cNvPr>
          <p:cNvSpPr>
            <a:spLocks noGrp="1"/>
          </p:cNvSpPr>
          <p:nvPr>
            <p:ph type="dt" sz="half" idx="10"/>
          </p:nvPr>
        </p:nvSpPr>
        <p:spPr/>
        <p:txBody>
          <a:bodyPr/>
          <a:lstStyle/>
          <a:p>
            <a:fld id="{F23BF712-B38A-4433-A310-E6D1FD0F38F7}" type="datetimeFigureOut">
              <a:rPr lang="en-US" smtClean="0"/>
              <a:t>4/2/2025</a:t>
            </a:fld>
            <a:endParaRPr lang="en-US"/>
          </a:p>
        </p:txBody>
      </p:sp>
      <p:sp>
        <p:nvSpPr>
          <p:cNvPr id="5" name="Footer Placeholder 4">
            <a:extLst>
              <a:ext uri="{FF2B5EF4-FFF2-40B4-BE49-F238E27FC236}">
                <a16:creationId xmlns:a16="http://schemas.microsoft.com/office/drawing/2014/main" id="{2AB5C159-E736-D5F3-135C-92CEAEC0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E0AD7-A992-CE5E-6B66-770AB52E549E}"/>
              </a:ext>
            </a:extLst>
          </p:cNvPr>
          <p:cNvSpPr>
            <a:spLocks noGrp="1"/>
          </p:cNvSpPr>
          <p:nvPr>
            <p:ph type="sldNum" sz="quarter" idx="12"/>
          </p:nvPr>
        </p:nvSpPr>
        <p:spPr/>
        <p:txBody>
          <a:bodyPr/>
          <a:lstStyle/>
          <a:p>
            <a:fld id="{85D145C5-24A7-42A3-B719-3D6CBEAA5748}" type="slidenum">
              <a:rPr lang="en-US" smtClean="0"/>
              <a:t>‹#›</a:t>
            </a:fld>
            <a:endParaRPr lang="en-US"/>
          </a:p>
        </p:txBody>
      </p:sp>
    </p:spTree>
    <p:extLst>
      <p:ext uri="{BB962C8B-B14F-4D97-AF65-F5344CB8AC3E}">
        <p14:creationId xmlns:p14="http://schemas.microsoft.com/office/powerpoint/2010/main" val="1209244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AAA1-CD97-D1FE-98AF-1171D330C9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DA0FD6-31AE-7C0C-C1C3-F99DACBC69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1F74B-EC8E-38D3-CFFA-65AAE0716836}"/>
              </a:ext>
            </a:extLst>
          </p:cNvPr>
          <p:cNvSpPr>
            <a:spLocks noGrp="1"/>
          </p:cNvSpPr>
          <p:nvPr>
            <p:ph type="dt" sz="half" idx="10"/>
          </p:nvPr>
        </p:nvSpPr>
        <p:spPr/>
        <p:txBody>
          <a:bodyPr/>
          <a:lstStyle/>
          <a:p>
            <a:fld id="{F23BF712-B38A-4433-A310-E6D1FD0F38F7}" type="datetimeFigureOut">
              <a:rPr lang="en-US" smtClean="0"/>
              <a:t>4/2/2025</a:t>
            </a:fld>
            <a:endParaRPr lang="en-US"/>
          </a:p>
        </p:txBody>
      </p:sp>
      <p:sp>
        <p:nvSpPr>
          <p:cNvPr id="5" name="Footer Placeholder 4">
            <a:extLst>
              <a:ext uri="{FF2B5EF4-FFF2-40B4-BE49-F238E27FC236}">
                <a16:creationId xmlns:a16="http://schemas.microsoft.com/office/drawing/2014/main" id="{73D0A6D0-01A0-A88C-356A-A7C22F9A1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30894-18A4-6FC6-72D3-4ED6B7EE0346}"/>
              </a:ext>
            </a:extLst>
          </p:cNvPr>
          <p:cNvSpPr>
            <a:spLocks noGrp="1"/>
          </p:cNvSpPr>
          <p:nvPr>
            <p:ph type="sldNum" sz="quarter" idx="12"/>
          </p:nvPr>
        </p:nvSpPr>
        <p:spPr/>
        <p:txBody>
          <a:bodyPr/>
          <a:lstStyle/>
          <a:p>
            <a:fld id="{85D145C5-24A7-42A3-B719-3D6CBEAA5748}" type="slidenum">
              <a:rPr lang="en-US" smtClean="0"/>
              <a:t>‹#›</a:t>
            </a:fld>
            <a:endParaRPr lang="en-US"/>
          </a:p>
        </p:txBody>
      </p:sp>
    </p:spTree>
    <p:extLst>
      <p:ext uri="{BB962C8B-B14F-4D97-AF65-F5344CB8AC3E}">
        <p14:creationId xmlns:p14="http://schemas.microsoft.com/office/powerpoint/2010/main" val="2510451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0817-F5B1-DCE4-F1A7-0AA3B329BC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9B8F50-DDEE-555D-4E89-9E22A593B0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43D751-13B0-2DAD-C891-78AE713C656E}"/>
              </a:ext>
            </a:extLst>
          </p:cNvPr>
          <p:cNvSpPr>
            <a:spLocks noGrp="1"/>
          </p:cNvSpPr>
          <p:nvPr>
            <p:ph type="dt" sz="half" idx="10"/>
          </p:nvPr>
        </p:nvSpPr>
        <p:spPr/>
        <p:txBody>
          <a:bodyPr/>
          <a:lstStyle/>
          <a:p>
            <a:fld id="{F23BF712-B38A-4433-A310-E6D1FD0F38F7}" type="datetimeFigureOut">
              <a:rPr lang="en-US" smtClean="0"/>
              <a:t>4/2/2025</a:t>
            </a:fld>
            <a:endParaRPr lang="en-US"/>
          </a:p>
        </p:txBody>
      </p:sp>
      <p:sp>
        <p:nvSpPr>
          <p:cNvPr id="5" name="Footer Placeholder 4">
            <a:extLst>
              <a:ext uri="{FF2B5EF4-FFF2-40B4-BE49-F238E27FC236}">
                <a16:creationId xmlns:a16="http://schemas.microsoft.com/office/drawing/2014/main" id="{C1EA4038-BF26-F2DB-9A05-75EE6021F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5A6F3-DB8F-3306-DAE1-B778F0E941E2}"/>
              </a:ext>
            </a:extLst>
          </p:cNvPr>
          <p:cNvSpPr>
            <a:spLocks noGrp="1"/>
          </p:cNvSpPr>
          <p:nvPr>
            <p:ph type="sldNum" sz="quarter" idx="12"/>
          </p:nvPr>
        </p:nvSpPr>
        <p:spPr/>
        <p:txBody>
          <a:bodyPr/>
          <a:lstStyle/>
          <a:p>
            <a:fld id="{85D145C5-24A7-42A3-B719-3D6CBEAA5748}" type="slidenum">
              <a:rPr lang="en-US" smtClean="0"/>
              <a:t>‹#›</a:t>
            </a:fld>
            <a:endParaRPr lang="en-US"/>
          </a:p>
        </p:txBody>
      </p:sp>
    </p:spTree>
    <p:extLst>
      <p:ext uri="{BB962C8B-B14F-4D97-AF65-F5344CB8AC3E}">
        <p14:creationId xmlns:p14="http://schemas.microsoft.com/office/powerpoint/2010/main" val="1054506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1055-1196-0044-2EA2-9726689E6A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C2625-F79D-E714-F643-EE2F573B64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852380-AB6C-8D26-B546-B8EE49CD13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EC176B-679C-71F6-D209-3D1F870740BF}"/>
              </a:ext>
            </a:extLst>
          </p:cNvPr>
          <p:cNvSpPr>
            <a:spLocks noGrp="1"/>
          </p:cNvSpPr>
          <p:nvPr>
            <p:ph type="dt" sz="half" idx="10"/>
          </p:nvPr>
        </p:nvSpPr>
        <p:spPr/>
        <p:txBody>
          <a:bodyPr/>
          <a:lstStyle/>
          <a:p>
            <a:fld id="{F23BF712-B38A-4433-A310-E6D1FD0F38F7}" type="datetimeFigureOut">
              <a:rPr lang="en-US" smtClean="0"/>
              <a:t>4/2/2025</a:t>
            </a:fld>
            <a:endParaRPr lang="en-US"/>
          </a:p>
        </p:txBody>
      </p:sp>
      <p:sp>
        <p:nvSpPr>
          <p:cNvPr id="6" name="Footer Placeholder 5">
            <a:extLst>
              <a:ext uri="{FF2B5EF4-FFF2-40B4-BE49-F238E27FC236}">
                <a16:creationId xmlns:a16="http://schemas.microsoft.com/office/drawing/2014/main" id="{619E74C4-6296-9815-E9BA-D639FE6D8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BD806-0103-9310-0EF2-CB1E798CA5F5}"/>
              </a:ext>
            </a:extLst>
          </p:cNvPr>
          <p:cNvSpPr>
            <a:spLocks noGrp="1"/>
          </p:cNvSpPr>
          <p:nvPr>
            <p:ph type="sldNum" sz="quarter" idx="12"/>
          </p:nvPr>
        </p:nvSpPr>
        <p:spPr/>
        <p:txBody>
          <a:bodyPr/>
          <a:lstStyle/>
          <a:p>
            <a:fld id="{85D145C5-24A7-42A3-B719-3D6CBEAA5748}" type="slidenum">
              <a:rPr lang="en-US" smtClean="0"/>
              <a:t>‹#›</a:t>
            </a:fld>
            <a:endParaRPr lang="en-US"/>
          </a:p>
        </p:txBody>
      </p:sp>
    </p:spTree>
    <p:extLst>
      <p:ext uri="{BB962C8B-B14F-4D97-AF65-F5344CB8AC3E}">
        <p14:creationId xmlns:p14="http://schemas.microsoft.com/office/powerpoint/2010/main" val="2586542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AB6E-5170-2A91-EEFE-53C919DF96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651302-EE5C-D205-C9ED-892BBABA4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39EEDF-0695-D116-A96F-B46E5B8147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F0C7DB-EA8E-6E12-985F-CC2AB6AE83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572477-0EDC-6089-258F-590779AD66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8658D0-5402-D6B1-5AEF-4DF473C13232}"/>
              </a:ext>
            </a:extLst>
          </p:cNvPr>
          <p:cNvSpPr>
            <a:spLocks noGrp="1"/>
          </p:cNvSpPr>
          <p:nvPr>
            <p:ph type="dt" sz="half" idx="10"/>
          </p:nvPr>
        </p:nvSpPr>
        <p:spPr/>
        <p:txBody>
          <a:bodyPr/>
          <a:lstStyle/>
          <a:p>
            <a:fld id="{F23BF712-B38A-4433-A310-E6D1FD0F38F7}" type="datetimeFigureOut">
              <a:rPr lang="en-US" smtClean="0"/>
              <a:t>4/2/2025</a:t>
            </a:fld>
            <a:endParaRPr lang="en-US"/>
          </a:p>
        </p:txBody>
      </p:sp>
      <p:sp>
        <p:nvSpPr>
          <p:cNvPr id="8" name="Footer Placeholder 7">
            <a:extLst>
              <a:ext uri="{FF2B5EF4-FFF2-40B4-BE49-F238E27FC236}">
                <a16:creationId xmlns:a16="http://schemas.microsoft.com/office/drawing/2014/main" id="{A59543A6-383C-7E52-2268-2F4FD7930F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4363EE-1E39-50FC-587B-AC4373058832}"/>
              </a:ext>
            </a:extLst>
          </p:cNvPr>
          <p:cNvSpPr>
            <a:spLocks noGrp="1"/>
          </p:cNvSpPr>
          <p:nvPr>
            <p:ph type="sldNum" sz="quarter" idx="12"/>
          </p:nvPr>
        </p:nvSpPr>
        <p:spPr/>
        <p:txBody>
          <a:bodyPr/>
          <a:lstStyle/>
          <a:p>
            <a:fld id="{85D145C5-24A7-42A3-B719-3D6CBEAA5748}" type="slidenum">
              <a:rPr lang="en-US" smtClean="0"/>
              <a:t>‹#›</a:t>
            </a:fld>
            <a:endParaRPr lang="en-US"/>
          </a:p>
        </p:txBody>
      </p:sp>
    </p:spTree>
    <p:extLst>
      <p:ext uri="{BB962C8B-B14F-4D97-AF65-F5344CB8AC3E}">
        <p14:creationId xmlns:p14="http://schemas.microsoft.com/office/powerpoint/2010/main" val="373918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D0D6-B998-AC9E-E179-BF27389975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8922E3-8E47-6074-4DBC-0EA00A78A163}"/>
              </a:ext>
            </a:extLst>
          </p:cNvPr>
          <p:cNvSpPr>
            <a:spLocks noGrp="1"/>
          </p:cNvSpPr>
          <p:nvPr>
            <p:ph type="dt" sz="half" idx="10"/>
          </p:nvPr>
        </p:nvSpPr>
        <p:spPr/>
        <p:txBody>
          <a:bodyPr/>
          <a:lstStyle/>
          <a:p>
            <a:fld id="{F23BF712-B38A-4433-A310-E6D1FD0F38F7}" type="datetimeFigureOut">
              <a:rPr lang="en-US" smtClean="0"/>
              <a:t>4/2/2025</a:t>
            </a:fld>
            <a:endParaRPr lang="en-US"/>
          </a:p>
        </p:txBody>
      </p:sp>
      <p:sp>
        <p:nvSpPr>
          <p:cNvPr id="4" name="Footer Placeholder 3">
            <a:extLst>
              <a:ext uri="{FF2B5EF4-FFF2-40B4-BE49-F238E27FC236}">
                <a16:creationId xmlns:a16="http://schemas.microsoft.com/office/drawing/2014/main" id="{24E6A017-B263-E6DF-402B-4361ACD0C1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AD225A-32E0-637B-A358-3990117249E6}"/>
              </a:ext>
            </a:extLst>
          </p:cNvPr>
          <p:cNvSpPr>
            <a:spLocks noGrp="1"/>
          </p:cNvSpPr>
          <p:nvPr>
            <p:ph type="sldNum" sz="quarter" idx="12"/>
          </p:nvPr>
        </p:nvSpPr>
        <p:spPr/>
        <p:txBody>
          <a:bodyPr/>
          <a:lstStyle/>
          <a:p>
            <a:fld id="{85D145C5-24A7-42A3-B719-3D6CBEAA5748}" type="slidenum">
              <a:rPr lang="en-US" smtClean="0"/>
              <a:t>‹#›</a:t>
            </a:fld>
            <a:endParaRPr lang="en-US"/>
          </a:p>
        </p:txBody>
      </p:sp>
    </p:spTree>
    <p:extLst>
      <p:ext uri="{BB962C8B-B14F-4D97-AF65-F5344CB8AC3E}">
        <p14:creationId xmlns:p14="http://schemas.microsoft.com/office/powerpoint/2010/main" val="318739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6B296-0AE7-967B-49FC-E70E7D4D14B5}"/>
              </a:ext>
            </a:extLst>
          </p:cNvPr>
          <p:cNvSpPr>
            <a:spLocks noGrp="1"/>
          </p:cNvSpPr>
          <p:nvPr>
            <p:ph type="dt" sz="half" idx="10"/>
          </p:nvPr>
        </p:nvSpPr>
        <p:spPr/>
        <p:txBody>
          <a:bodyPr/>
          <a:lstStyle/>
          <a:p>
            <a:fld id="{F23BF712-B38A-4433-A310-E6D1FD0F38F7}" type="datetimeFigureOut">
              <a:rPr lang="en-US" smtClean="0"/>
              <a:t>4/2/2025</a:t>
            </a:fld>
            <a:endParaRPr lang="en-US"/>
          </a:p>
        </p:txBody>
      </p:sp>
      <p:sp>
        <p:nvSpPr>
          <p:cNvPr id="3" name="Footer Placeholder 2">
            <a:extLst>
              <a:ext uri="{FF2B5EF4-FFF2-40B4-BE49-F238E27FC236}">
                <a16:creationId xmlns:a16="http://schemas.microsoft.com/office/drawing/2014/main" id="{7CCB9021-1F84-C04F-C6EC-BFB92A310F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4C3E60-D9B3-BE9C-0C55-FF27B09F7DA5}"/>
              </a:ext>
            </a:extLst>
          </p:cNvPr>
          <p:cNvSpPr>
            <a:spLocks noGrp="1"/>
          </p:cNvSpPr>
          <p:nvPr>
            <p:ph type="sldNum" sz="quarter" idx="12"/>
          </p:nvPr>
        </p:nvSpPr>
        <p:spPr/>
        <p:txBody>
          <a:bodyPr/>
          <a:lstStyle/>
          <a:p>
            <a:fld id="{85D145C5-24A7-42A3-B719-3D6CBEAA5748}" type="slidenum">
              <a:rPr lang="en-US" smtClean="0"/>
              <a:t>‹#›</a:t>
            </a:fld>
            <a:endParaRPr lang="en-US"/>
          </a:p>
        </p:txBody>
      </p:sp>
    </p:spTree>
    <p:extLst>
      <p:ext uri="{BB962C8B-B14F-4D97-AF65-F5344CB8AC3E}">
        <p14:creationId xmlns:p14="http://schemas.microsoft.com/office/powerpoint/2010/main" val="2047918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C45B-93BC-B128-5E17-4028E375C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952A71-FCF9-73FD-CA1F-5F7C467008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9C2C19-D305-27AC-5890-354150A125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F6C30A-1E4C-F27F-6356-8C4CE5D2D91D}"/>
              </a:ext>
            </a:extLst>
          </p:cNvPr>
          <p:cNvSpPr>
            <a:spLocks noGrp="1"/>
          </p:cNvSpPr>
          <p:nvPr>
            <p:ph type="dt" sz="half" idx="10"/>
          </p:nvPr>
        </p:nvSpPr>
        <p:spPr/>
        <p:txBody>
          <a:bodyPr/>
          <a:lstStyle/>
          <a:p>
            <a:fld id="{F23BF712-B38A-4433-A310-E6D1FD0F38F7}" type="datetimeFigureOut">
              <a:rPr lang="en-US" smtClean="0"/>
              <a:t>4/2/2025</a:t>
            </a:fld>
            <a:endParaRPr lang="en-US"/>
          </a:p>
        </p:txBody>
      </p:sp>
      <p:sp>
        <p:nvSpPr>
          <p:cNvPr id="6" name="Footer Placeholder 5">
            <a:extLst>
              <a:ext uri="{FF2B5EF4-FFF2-40B4-BE49-F238E27FC236}">
                <a16:creationId xmlns:a16="http://schemas.microsoft.com/office/drawing/2014/main" id="{AEF65B57-FF01-4C56-C9E7-465A3A4B08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5F2E69-54A8-DDF9-06A1-9946FA070287}"/>
              </a:ext>
            </a:extLst>
          </p:cNvPr>
          <p:cNvSpPr>
            <a:spLocks noGrp="1"/>
          </p:cNvSpPr>
          <p:nvPr>
            <p:ph type="sldNum" sz="quarter" idx="12"/>
          </p:nvPr>
        </p:nvSpPr>
        <p:spPr/>
        <p:txBody>
          <a:bodyPr/>
          <a:lstStyle/>
          <a:p>
            <a:fld id="{85D145C5-24A7-42A3-B719-3D6CBEAA5748}" type="slidenum">
              <a:rPr lang="en-US" smtClean="0"/>
              <a:t>‹#›</a:t>
            </a:fld>
            <a:endParaRPr lang="en-US"/>
          </a:p>
        </p:txBody>
      </p:sp>
    </p:spTree>
    <p:extLst>
      <p:ext uri="{BB962C8B-B14F-4D97-AF65-F5344CB8AC3E}">
        <p14:creationId xmlns:p14="http://schemas.microsoft.com/office/powerpoint/2010/main" val="3532813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8877-2DC8-EAB8-EABA-64D6BB7B82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3E4912-64B6-76C6-A4BD-BC5FED920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65F7EF-97C5-E8C1-6140-D91993BB0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9A80B5-3AD7-498A-AB78-4298C5BA3408}"/>
              </a:ext>
            </a:extLst>
          </p:cNvPr>
          <p:cNvSpPr>
            <a:spLocks noGrp="1"/>
          </p:cNvSpPr>
          <p:nvPr>
            <p:ph type="dt" sz="half" idx="10"/>
          </p:nvPr>
        </p:nvSpPr>
        <p:spPr/>
        <p:txBody>
          <a:bodyPr/>
          <a:lstStyle/>
          <a:p>
            <a:fld id="{F23BF712-B38A-4433-A310-E6D1FD0F38F7}" type="datetimeFigureOut">
              <a:rPr lang="en-US" smtClean="0"/>
              <a:t>4/2/2025</a:t>
            </a:fld>
            <a:endParaRPr lang="en-US"/>
          </a:p>
        </p:txBody>
      </p:sp>
      <p:sp>
        <p:nvSpPr>
          <p:cNvPr id="6" name="Footer Placeholder 5">
            <a:extLst>
              <a:ext uri="{FF2B5EF4-FFF2-40B4-BE49-F238E27FC236}">
                <a16:creationId xmlns:a16="http://schemas.microsoft.com/office/drawing/2014/main" id="{B01806D3-69ED-7970-3417-AE9A450821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B96632-BCC6-F6BA-7B3E-8C9B47498B61}"/>
              </a:ext>
            </a:extLst>
          </p:cNvPr>
          <p:cNvSpPr>
            <a:spLocks noGrp="1"/>
          </p:cNvSpPr>
          <p:nvPr>
            <p:ph type="sldNum" sz="quarter" idx="12"/>
          </p:nvPr>
        </p:nvSpPr>
        <p:spPr/>
        <p:txBody>
          <a:bodyPr/>
          <a:lstStyle/>
          <a:p>
            <a:fld id="{85D145C5-24A7-42A3-B719-3D6CBEAA5748}" type="slidenum">
              <a:rPr lang="en-US" smtClean="0"/>
              <a:t>‹#›</a:t>
            </a:fld>
            <a:endParaRPr lang="en-US"/>
          </a:p>
        </p:txBody>
      </p:sp>
    </p:spTree>
    <p:extLst>
      <p:ext uri="{BB962C8B-B14F-4D97-AF65-F5344CB8AC3E}">
        <p14:creationId xmlns:p14="http://schemas.microsoft.com/office/powerpoint/2010/main" val="802489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78F2DF-253E-6326-AC34-6943F97C0A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1AF983-E47A-70AC-2FE3-A98F986615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78198-262D-BCE3-1F44-4EC07C6BB8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3BF712-B38A-4433-A310-E6D1FD0F38F7}" type="datetimeFigureOut">
              <a:rPr lang="en-US" smtClean="0"/>
              <a:t>4/2/2025</a:t>
            </a:fld>
            <a:endParaRPr lang="en-US"/>
          </a:p>
        </p:txBody>
      </p:sp>
      <p:sp>
        <p:nvSpPr>
          <p:cNvPr id="5" name="Footer Placeholder 4">
            <a:extLst>
              <a:ext uri="{FF2B5EF4-FFF2-40B4-BE49-F238E27FC236}">
                <a16:creationId xmlns:a16="http://schemas.microsoft.com/office/drawing/2014/main" id="{66FCCC49-A597-B5F6-8385-490AF89D0E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5D60443-C503-4F84-350C-01BCFE7A96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D145C5-24A7-42A3-B719-3D6CBEAA5748}" type="slidenum">
              <a:rPr lang="en-US" smtClean="0"/>
              <a:t>‹#›</a:t>
            </a:fld>
            <a:endParaRPr lang="en-US"/>
          </a:p>
        </p:txBody>
      </p:sp>
    </p:spTree>
    <p:extLst>
      <p:ext uri="{BB962C8B-B14F-4D97-AF65-F5344CB8AC3E}">
        <p14:creationId xmlns:p14="http://schemas.microsoft.com/office/powerpoint/2010/main" val="118650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004B-12C7-4635-BA23-0069C5C49866}"/>
              </a:ext>
            </a:extLst>
          </p:cNvPr>
          <p:cNvSpPr>
            <a:spLocks noGrp="1"/>
          </p:cNvSpPr>
          <p:nvPr>
            <p:ph type="ctrTitle"/>
          </p:nvPr>
        </p:nvSpPr>
        <p:spPr/>
        <p:txBody>
          <a:bodyPr/>
          <a:lstStyle/>
          <a:p>
            <a:r>
              <a:rPr lang="en-US" dirty="0"/>
              <a:t>APCSP FRQ Common Questions </a:t>
            </a:r>
            <a:r>
              <a:rPr lang="en-US"/>
              <a:t>and Feedback    </a:t>
            </a:r>
            <a:endParaRPr lang="en-US" dirty="0"/>
          </a:p>
        </p:txBody>
      </p:sp>
      <p:sp>
        <p:nvSpPr>
          <p:cNvPr id="3" name="Subtitle 2">
            <a:extLst>
              <a:ext uri="{FF2B5EF4-FFF2-40B4-BE49-F238E27FC236}">
                <a16:creationId xmlns:a16="http://schemas.microsoft.com/office/drawing/2014/main" id="{21A12C1B-7AE8-4F48-EB91-46EE84F3ACD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22991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8009-E46B-35C9-37A2-ED65434D3BEB}"/>
              </a:ext>
            </a:extLst>
          </p:cNvPr>
          <p:cNvSpPr>
            <a:spLocks noGrp="1"/>
          </p:cNvSpPr>
          <p:nvPr>
            <p:ph type="title"/>
          </p:nvPr>
        </p:nvSpPr>
        <p:spPr>
          <a:xfrm>
            <a:off x="838200" y="515954"/>
            <a:ext cx="10515600" cy="1325563"/>
          </a:xfrm>
        </p:spPr>
        <p:txBody>
          <a:bodyPr>
            <a:noAutofit/>
          </a:bodyPr>
          <a:lstStyle/>
          <a:p>
            <a:r>
              <a:rPr lang="en-US" sz="2800" dirty="0">
                <a:latin typeface="Times New Roman" panose="02020603050405020304" pitchFamily="18" charset="0"/>
                <a:cs typeface="Times New Roman" panose="02020603050405020304" pitchFamily="18" charset="0"/>
              </a:rPr>
              <a:t>Prompt 3: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Consider the procedure included in part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of the Procedure section of your Personalized Project Reference. Describe a change to your procedure that will result in a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run-time error</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Explain why this change will result in a run-time error</a:t>
            </a:r>
            <a:b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8576AB-8708-BE8D-3D44-E452CE302933}"/>
              </a:ext>
            </a:extLst>
          </p:cNvPr>
          <p:cNvSpPr>
            <a:spLocks noGrp="1"/>
          </p:cNvSpPr>
          <p:nvPr>
            <p:ph idx="1"/>
          </p:nvPr>
        </p:nvSpPr>
        <p:spPr>
          <a:xfrm>
            <a:off x="838200" y="2045616"/>
            <a:ext cx="11114988" cy="4131347"/>
          </a:xfrm>
        </p:spPr>
        <p:txBody>
          <a:bodyPr/>
          <a:lstStyle/>
          <a:p>
            <a:r>
              <a:rPr lang="en-US" dirty="0"/>
              <a:t>Do not let the equation total counts = total_counts_week1+total_counts_week2. </a:t>
            </a:r>
            <a:r>
              <a:rPr lang="en-US" dirty="0">
                <a:solidFill>
                  <a:srgbClr val="FF0000"/>
                </a:solidFill>
              </a:rPr>
              <a:t>If there was no this equation, the total counts is not defined. So the “return </a:t>
            </a:r>
            <a:r>
              <a:rPr lang="en-US" dirty="0" err="1">
                <a:solidFill>
                  <a:srgbClr val="FF0000"/>
                </a:solidFill>
              </a:rPr>
              <a:t>total_counts</a:t>
            </a:r>
            <a:r>
              <a:rPr lang="en-US" dirty="0">
                <a:solidFill>
                  <a:srgbClr val="FF0000"/>
                </a:solidFill>
              </a:rPr>
              <a:t>” would be invalid</a:t>
            </a:r>
          </a:p>
          <a:p>
            <a:r>
              <a:rPr lang="en-US" dirty="0">
                <a:solidFill>
                  <a:srgbClr val="FF0000"/>
                </a:solidFill>
              </a:rPr>
              <a:t>If I change the result from “count” to “percent”, which is equal to “count” divided by the number of question x and I called the function using a parameter of 0, the procedure will result in a run-time error. This is because the calculation of percent has x on its denominator, and dividing by 0 will cause a run-time error</a:t>
            </a:r>
          </a:p>
          <a:p>
            <a:endParaRPr lang="en-US" dirty="0"/>
          </a:p>
        </p:txBody>
      </p:sp>
    </p:spTree>
    <p:extLst>
      <p:ext uri="{BB962C8B-B14F-4D97-AF65-F5344CB8AC3E}">
        <p14:creationId xmlns:p14="http://schemas.microsoft.com/office/powerpoint/2010/main" val="112256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1AFDE-095F-A5C9-6533-D9EB3173A25C}"/>
              </a:ext>
            </a:extLst>
          </p:cNvPr>
          <p:cNvSpPr>
            <a:spLocks noGrp="1"/>
          </p:cNvSpPr>
          <p:nvPr>
            <p:ph type="title"/>
          </p:nvPr>
        </p:nvSpPr>
        <p:spPr>
          <a:xfrm>
            <a:off x="838200" y="850721"/>
            <a:ext cx="10515600" cy="2057564"/>
          </a:xfrm>
        </p:spPr>
        <p:txBody>
          <a:bodyPr>
            <a:noAutofit/>
          </a:bodyPr>
          <a:lstStyle/>
          <a:p>
            <a:r>
              <a:rPr lang="en-US" sz="2800" dirty="0">
                <a:latin typeface="Times New Roman" panose="02020603050405020304" pitchFamily="18" charset="0"/>
                <a:cs typeface="Times New Roman" panose="02020603050405020304" pitchFamily="18" charset="0"/>
              </a:rPr>
              <a:t>Prompt 4: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Suppose you are provided with a procedure called </a:t>
            </a:r>
            <a:r>
              <a:rPr lang="en-US" sz="2800" b="1" dirty="0" err="1">
                <a:effectLst/>
                <a:latin typeface="Times New Roman" panose="02020603050405020304" pitchFamily="18" charset="0"/>
                <a:ea typeface="等线 Light" panose="02010600030101010101" pitchFamily="2" charset="-122"/>
                <a:cs typeface="Times New Roman" panose="02020603050405020304" pitchFamily="18" charset="0"/>
              </a:rPr>
              <a:t>isEqual</a:t>
            </a:r>
            <a:r>
              <a:rPr lang="en-US" sz="2800" b="1" dirty="0">
                <a:effectLst/>
                <a:latin typeface="Times New Roman" panose="02020603050405020304" pitchFamily="18" charset="0"/>
                <a:ea typeface="等线 Light" panose="02010600030101010101" pitchFamily="2" charset="-122"/>
                <a:cs typeface="Times New Roman" panose="02020603050405020304" pitchFamily="18" charset="0"/>
              </a:rPr>
              <a:t> (value1, value2)</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The procedure returns </a:t>
            </a:r>
            <a:r>
              <a:rPr lang="en-US" sz="2800" b="1" dirty="0">
                <a:effectLst/>
                <a:latin typeface="Times New Roman" panose="02020603050405020304" pitchFamily="18" charset="0"/>
                <a:ea typeface="等线 Light" panose="02010600030101010101" pitchFamily="2" charset="-122"/>
                <a:cs typeface="Times New Roman" panose="02020603050405020304" pitchFamily="18" charset="0"/>
              </a:rPr>
              <a:t>true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if the two parameters </a:t>
            </a:r>
            <a:r>
              <a:rPr lang="en-US" sz="2800" b="1" dirty="0">
                <a:effectLst/>
                <a:latin typeface="Times New Roman" panose="02020603050405020304" pitchFamily="18" charset="0"/>
                <a:ea typeface="等线 Light" panose="02010600030101010101" pitchFamily="2" charset="-122"/>
                <a:cs typeface="Times New Roman" panose="02020603050405020304" pitchFamily="18" charset="0"/>
              </a:rPr>
              <a:t>value1</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800" b="1" dirty="0">
                <a:effectLst/>
                <a:latin typeface="Times New Roman" panose="02020603050405020304" pitchFamily="18" charset="0"/>
                <a:ea typeface="等线 Light" panose="02010600030101010101" pitchFamily="2" charset="-122"/>
                <a:cs typeface="Times New Roman" panose="02020603050405020304" pitchFamily="18" charset="0"/>
              </a:rPr>
              <a:t>value2</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are equal in value and returns </a:t>
            </a:r>
            <a:r>
              <a:rPr lang="en-US" sz="2800" b="1" dirty="0">
                <a:effectLst/>
                <a:latin typeface="Times New Roman" panose="02020603050405020304" pitchFamily="18" charset="0"/>
                <a:ea typeface="等线 Light" panose="02010600030101010101" pitchFamily="2" charset="-122"/>
                <a:cs typeface="Times New Roman" panose="02020603050405020304" pitchFamily="18" charset="0"/>
              </a:rPr>
              <a:t>false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otherwise. Using the list you identified in the List section of your Personalized Project Reference, explain in detailed steps an algorithm that uses </a:t>
            </a:r>
            <a:r>
              <a:rPr lang="en-US" sz="2800" b="1" dirty="0" err="1">
                <a:effectLst/>
                <a:latin typeface="Times New Roman" panose="02020603050405020304" pitchFamily="18" charset="0"/>
                <a:ea typeface="等线 Light" panose="02010600030101010101" pitchFamily="2" charset="-122"/>
                <a:cs typeface="Times New Roman" panose="02020603050405020304" pitchFamily="18" charset="0"/>
              </a:rPr>
              <a:t>isEqual</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to count the number of times a certain value appears in your list. Your explanation must be detailed enough for someone else to write the program code.</a:t>
            </a:r>
            <a:b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B087B1-259A-B586-DBC0-C0733ADFABEB}"/>
              </a:ext>
            </a:extLst>
          </p:cNvPr>
          <p:cNvSpPr>
            <a:spLocks noGrp="1"/>
          </p:cNvSpPr>
          <p:nvPr>
            <p:ph idx="1"/>
          </p:nvPr>
        </p:nvSpPr>
        <p:spPr>
          <a:xfrm>
            <a:off x="611956" y="3429000"/>
            <a:ext cx="10515600" cy="3264031"/>
          </a:xfrm>
        </p:spPr>
        <p:txBody>
          <a:bodyPr/>
          <a:lstStyle/>
          <a:p>
            <a:r>
              <a:rPr lang="en-US" dirty="0">
                <a:solidFill>
                  <a:srgbClr val="FF0000"/>
                </a:solidFill>
              </a:rPr>
              <a:t>To count the number of times a specific value appears in a list using the </a:t>
            </a:r>
            <a:r>
              <a:rPr lang="en-US" dirty="0" err="1">
                <a:solidFill>
                  <a:srgbClr val="FF0000"/>
                </a:solidFill>
              </a:rPr>
              <a:t>isEqual</a:t>
            </a:r>
            <a:r>
              <a:rPr lang="en-US" dirty="0">
                <a:solidFill>
                  <a:srgbClr val="FF0000"/>
                </a:solidFill>
              </a:rPr>
              <a:t> procedure, you can initialize a variable called count and set it to 0. Then, iterate through the list using a loop and for each element, use the </a:t>
            </a:r>
            <a:r>
              <a:rPr lang="en-US" dirty="0" err="1">
                <a:solidFill>
                  <a:srgbClr val="FF0000"/>
                </a:solidFill>
              </a:rPr>
              <a:t>isEqual</a:t>
            </a:r>
            <a:r>
              <a:rPr lang="en-US" dirty="0">
                <a:solidFill>
                  <a:srgbClr val="FF0000"/>
                </a:solidFill>
              </a:rPr>
              <a:t> procedure to check if it matches the target value. If the </a:t>
            </a:r>
            <a:r>
              <a:rPr lang="en-US" dirty="0" err="1">
                <a:solidFill>
                  <a:srgbClr val="FF0000"/>
                </a:solidFill>
              </a:rPr>
              <a:t>isEqual</a:t>
            </a:r>
            <a:r>
              <a:rPr lang="en-US" dirty="0">
                <a:solidFill>
                  <a:srgbClr val="FF0000"/>
                </a:solidFill>
              </a:rPr>
              <a:t> procedure returns true, increment the count variable by 1. After iterating through the entire list, the count variable will contain the total number of occurrences of the target value in the list.</a:t>
            </a:r>
          </a:p>
        </p:txBody>
      </p:sp>
    </p:spTree>
    <p:extLst>
      <p:ext uri="{BB962C8B-B14F-4D97-AF65-F5344CB8AC3E}">
        <p14:creationId xmlns:p14="http://schemas.microsoft.com/office/powerpoint/2010/main" val="217142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CDAE-A775-A41B-F162-D7142496C057}"/>
              </a:ext>
            </a:extLst>
          </p:cNvPr>
          <p:cNvSpPr>
            <a:spLocks noGrp="1"/>
          </p:cNvSpPr>
          <p:nvPr>
            <p:ph type="title"/>
          </p:nvPr>
        </p:nvSpPr>
        <p:spPr/>
        <p:txBody>
          <a:bodyPr/>
          <a:lstStyle/>
          <a:p>
            <a:r>
              <a:rPr lang="en-US" dirty="0"/>
              <a:t>Logic error</a:t>
            </a:r>
          </a:p>
        </p:txBody>
      </p:sp>
      <p:sp>
        <p:nvSpPr>
          <p:cNvPr id="3" name="Content Placeholder 2">
            <a:extLst>
              <a:ext uri="{FF2B5EF4-FFF2-40B4-BE49-F238E27FC236}">
                <a16:creationId xmlns:a16="http://schemas.microsoft.com/office/drawing/2014/main" id="{80E2D34A-8EFD-83C3-C66F-D45C344005C3}"/>
              </a:ext>
            </a:extLst>
          </p:cNvPr>
          <p:cNvSpPr>
            <a:spLocks noGrp="1"/>
          </p:cNvSpPr>
          <p:nvPr>
            <p:ph idx="1"/>
          </p:nvPr>
        </p:nvSpPr>
        <p:spPr/>
        <p:txBody>
          <a:bodyPr/>
          <a:lstStyle/>
          <a:p>
            <a:r>
              <a:rPr lang="en-US" dirty="0"/>
              <a:t>A mistake in the algorithm or program that causes it to behave incorrectly or unexpectedly</a:t>
            </a:r>
          </a:p>
        </p:txBody>
      </p:sp>
      <p:pic>
        <p:nvPicPr>
          <p:cNvPr id="5" name="Picture 4" descr="A screenshot of a computer program&#10;&#10;Description automatically generated">
            <a:extLst>
              <a:ext uri="{FF2B5EF4-FFF2-40B4-BE49-F238E27FC236}">
                <a16:creationId xmlns:a16="http://schemas.microsoft.com/office/drawing/2014/main" id="{F4EECAD0-2F88-F9A2-82C8-278EE363C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3127" y="3202671"/>
            <a:ext cx="7468247" cy="3109229"/>
          </a:xfrm>
          <a:prstGeom prst="rect">
            <a:avLst/>
          </a:prstGeom>
        </p:spPr>
      </p:pic>
    </p:spTree>
    <p:extLst>
      <p:ext uri="{BB962C8B-B14F-4D97-AF65-F5344CB8AC3E}">
        <p14:creationId xmlns:p14="http://schemas.microsoft.com/office/powerpoint/2010/main" val="88937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A91D-0F11-AF76-C862-E6285F16F4A1}"/>
              </a:ext>
            </a:extLst>
          </p:cNvPr>
          <p:cNvSpPr>
            <a:spLocks noGrp="1"/>
          </p:cNvSpPr>
          <p:nvPr>
            <p:ph type="title"/>
          </p:nvPr>
        </p:nvSpPr>
        <p:spPr/>
        <p:txBody>
          <a:bodyPr/>
          <a:lstStyle/>
          <a:p>
            <a:r>
              <a:rPr lang="en-US" dirty="0"/>
              <a:t>Syntax error</a:t>
            </a:r>
          </a:p>
        </p:txBody>
      </p:sp>
      <p:sp>
        <p:nvSpPr>
          <p:cNvPr id="3" name="Content Placeholder 2">
            <a:extLst>
              <a:ext uri="{FF2B5EF4-FFF2-40B4-BE49-F238E27FC236}">
                <a16:creationId xmlns:a16="http://schemas.microsoft.com/office/drawing/2014/main" id="{98A3092A-10BB-E632-7909-590BF345DE16}"/>
              </a:ext>
            </a:extLst>
          </p:cNvPr>
          <p:cNvSpPr>
            <a:spLocks noGrp="1"/>
          </p:cNvSpPr>
          <p:nvPr>
            <p:ph idx="1"/>
          </p:nvPr>
        </p:nvSpPr>
        <p:spPr/>
        <p:txBody>
          <a:bodyPr/>
          <a:lstStyle/>
          <a:p>
            <a:r>
              <a:rPr lang="en-US" dirty="0"/>
              <a:t>A mistake in the program where the rules of the programming language are not followed</a:t>
            </a:r>
          </a:p>
        </p:txBody>
      </p:sp>
      <p:pic>
        <p:nvPicPr>
          <p:cNvPr id="5" name="Picture 4" descr="A screenshot of a computer&#10;&#10;Description automatically generated">
            <a:extLst>
              <a:ext uri="{FF2B5EF4-FFF2-40B4-BE49-F238E27FC236}">
                <a16:creationId xmlns:a16="http://schemas.microsoft.com/office/drawing/2014/main" id="{16723FDC-ADEA-1147-358A-87BE6FAEF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79" y="3200629"/>
            <a:ext cx="11772800" cy="1731294"/>
          </a:xfrm>
          <a:prstGeom prst="rect">
            <a:avLst/>
          </a:prstGeom>
        </p:spPr>
      </p:pic>
    </p:spTree>
    <p:extLst>
      <p:ext uri="{BB962C8B-B14F-4D97-AF65-F5344CB8AC3E}">
        <p14:creationId xmlns:p14="http://schemas.microsoft.com/office/powerpoint/2010/main" val="249531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E698-672B-7D33-8B8A-6C2146B84672}"/>
              </a:ext>
            </a:extLst>
          </p:cNvPr>
          <p:cNvSpPr>
            <a:spLocks noGrp="1"/>
          </p:cNvSpPr>
          <p:nvPr>
            <p:ph type="title"/>
          </p:nvPr>
        </p:nvSpPr>
        <p:spPr/>
        <p:txBody>
          <a:bodyPr/>
          <a:lstStyle/>
          <a:p>
            <a:r>
              <a:rPr lang="en-US" dirty="0"/>
              <a:t>Common Python run-time errors</a:t>
            </a:r>
          </a:p>
        </p:txBody>
      </p:sp>
      <p:sp>
        <p:nvSpPr>
          <p:cNvPr id="3" name="Content Placeholder 2">
            <a:extLst>
              <a:ext uri="{FF2B5EF4-FFF2-40B4-BE49-F238E27FC236}">
                <a16:creationId xmlns:a16="http://schemas.microsoft.com/office/drawing/2014/main" id="{518E1BD2-4B24-3D57-3604-5FD0A02397EC}"/>
              </a:ext>
            </a:extLst>
          </p:cNvPr>
          <p:cNvSpPr>
            <a:spLocks noGrp="1"/>
          </p:cNvSpPr>
          <p:nvPr>
            <p:ph idx="1"/>
          </p:nvPr>
        </p:nvSpPr>
        <p:spPr>
          <a:xfrm>
            <a:off x="838200" y="1825625"/>
            <a:ext cx="10515600" cy="4876732"/>
          </a:xfrm>
        </p:spPr>
        <p:txBody>
          <a:bodyPr>
            <a:normAutofit/>
          </a:bodyPr>
          <a:lstStyle/>
          <a:p>
            <a:r>
              <a:rPr lang="en-US" dirty="0"/>
              <a:t>Division by 0 </a:t>
            </a:r>
          </a:p>
          <a:p>
            <a:endParaRPr lang="en-US" dirty="0"/>
          </a:p>
          <a:p>
            <a:endParaRPr lang="en-US" dirty="0"/>
          </a:p>
          <a:p>
            <a:endParaRPr lang="en-US" dirty="0"/>
          </a:p>
          <a:p>
            <a:endParaRPr lang="en-US" dirty="0"/>
          </a:p>
          <a:p>
            <a:r>
              <a:rPr lang="en-US" dirty="0"/>
              <a:t>Using a undefine variable or function name</a:t>
            </a:r>
          </a:p>
          <a:p>
            <a:endParaRPr lang="en-US" dirty="0"/>
          </a:p>
          <a:p>
            <a:endParaRPr lang="en-US" dirty="0"/>
          </a:p>
          <a:p>
            <a:endParaRPr lang="en-US" dirty="0"/>
          </a:p>
          <a:p>
            <a:endParaRPr lang="en-US" dirty="0"/>
          </a:p>
          <a:p>
            <a:endParaRPr lang="en-US" dirty="0"/>
          </a:p>
        </p:txBody>
      </p:sp>
      <p:pic>
        <p:nvPicPr>
          <p:cNvPr id="5" name="Picture 4" descr="A blue screen with white text&#10;&#10;Description automatically generated">
            <a:extLst>
              <a:ext uri="{FF2B5EF4-FFF2-40B4-BE49-F238E27FC236}">
                <a16:creationId xmlns:a16="http://schemas.microsoft.com/office/drawing/2014/main" id="{3FEC9211-A7D9-E855-F5AD-CCF43541EE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503" y="2462679"/>
            <a:ext cx="8059863" cy="1374030"/>
          </a:xfrm>
          <a:prstGeom prst="rect">
            <a:avLst/>
          </a:prstGeom>
        </p:spPr>
      </p:pic>
      <p:pic>
        <p:nvPicPr>
          <p:cNvPr id="7" name="Picture 6" descr="A blue background with white text&#10;&#10;Description automatically generated">
            <a:extLst>
              <a:ext uri="{FF2B5EF4-FFF2-40B4-BE49-F238E27FC236}">
                <a16:creationId xmlns:a16="http://schemas.microsoft.com/office/drawing/2014/main" id="{C7F7E099-38E7-4283-3201-D4E22E3850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503" y="4976919"/>
            <a:ext cx="8126606" cy="1414788"/>
          </a:xfrm>
          <a:prstGeom prst="rect">
            <a:avLst/>
          </a:prstGeom>
        </p:spPr>
      </p:pic>
    </p:spTree>
    <p:extLst>
      <p:ext uri="{BB962C8B-B14F-4D97-AF65-F5344CB8AC3E}">
        <p14:creationId xmlns:p14="http://schemas.microsoft.com/office/powerpoint/2010/main" val="238178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FFB7AF-61A0-F82F-83D2-4056E8217CF2}"/>
              </a:ext>
            </a:extLst>
          </p:cNvPr>
          <p:cNvSpPr>
            <a:spLocks noGrp="1"/>
          </p:cNvSpPr>
          <p:nvPr>
            <p:ph idx="1"/>
          </p:nvPr>
        </p:nvSpPr>
        <p:spPr>
          <a:xfrm>
            <a:off x="838199" y="483208"/>
            <a:ext cx="10515600" cy="4351338"/>
          </a:xfrm>
        </p:spPr>
        <p:txBody>
          <a:bodyPr/>
          <a:lstStyle/>
          <a:p>
            <a:r>
              <a:rPr lang="en-US" dirty="0"/>
              <a:t>Performing an operation on incompatible types</a:t>
            </a:r>
          </a:p>
          <a:p>
            <a:endParaRPr lang="en-US" dirty="0"/>
          </a:p>
          <a:p>
            <a:endParaRPr lang="en-US" dirty="0"/>
          </a:p>
          <a:p>
            <a:endParaRPr lang="en-US" dirty="0"/>
          </a:p>
          <a:p>
            <a:endParaRPr lang="en-US" dirty="0"/>
          </a:p>
          <a:p>
            <a:pPr marL="0" indent="0">
              <a:buNone/>
            </a:pPr>
            <a:endParaRPr lang="en-US" dirty="0"/>
          </a:p>
          <a:p>
            <a:r>
              <a:rPr lang="fr-FR" dirty="0" err="1"/>
              <a:t>Accessing</a:t>
            </a:r>
            <a:r>
              <a:rPr lang="fr-FR" dirty="0"/>
              <a:t> a non-existent </a:t>
            </a:r>
            <a:r>
              <a:rPr lang="fr-FR" dirty="0" err="1"/>
              <a:t>list</a:t>
            </a:r>
            <a:r>
              <a:rPr lang="fr-FR" dirty="0"/>
              <a:t> </a:t>
            </a:r>
            <a:r>
              <a:rPr lang="fr-FR" dirty="0" err="1"/>
              <a:t>element</a:t>
            </a:r>
            <a:endParaRPr lang="fr-FR" dirty="0"/>
          </a:p>
        </p:txBody>
      </p:sp>
      <p:pic>
        <p:nvPicPr>
          <p:cNvPr id="5" name="Picture 4" descr="A blue rectangle with white text&#10;&#10;Description automatically generated">
            <a:extLst>
              <a:ext uri="{FF2B5EF4-FFF2-40B4-BE49-F238E27FC236}">
                <a16:creationId xmlns:a16="http://schemas.microsoft.com/office/drawing/2014/main" id="{BEB1FA7A-A2DD-F40E-0837-F3B7AA8E1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763" y="979423"/>
            <a:ext cx="7407282" cy="1044030"/>
          </a:xfrm>
          <a:prstGeom prst="rect">
            <a:avLst/>
          </a:prstGeom>
        </p:spPr>
      </p:pic>
      <p:pic>
        <p:nvPicPr>
          <p:cNvPr id="7" name="Picture 6" descr="A computer code with colorful text&#10;&#10;Description automatically generated">
            <a:extLst>
              <a:ext uri="{FF2B5EF4-FFF2-40B4-BE49-F238E27FC236}">
                <a16:creationId xmlns:a16="http://schemas.microsoft.com/office/drawing/2014/main" id="{B0E71B1C-A71A-28B9-97A8-DDEB316F1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3" y="2251607"/>
            <a:ext cx="7376799" cy="1051651"/>
          </a:xfrm>
          <a:prstGeom prst="rect">
            <a:avLst/>
          </a:prstGeom>
        </p:spPr>
      </p:pic>
      <p:pic>
        <p:nvPicPr>
          <p:cNvPr id="9" name="Picture 8">
            <a:extLst>
              <a:ext uri="{FF2B5EF4-FFF2-40B4-BE49-F238E27FC236}">
                <a16:creationId xmlns:a16="http://schemas.microsoft.com/office/drawing/2014/main" id="{82E0854D-D2EE-5744-A209-BCA1092E2F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521" y="4220249"/>
            <a:ext cx="7392041" cy="815411"/>
          </a:xfrm>
          <a:prstGeom prst="rect">
            <a:avLst/>
          </a:prstGeom>
        </p:spPr>
      </p:pic>
      <p:pic>
        <p:nvPicPr>
          <p:cNvPr id="11" name="Picture 10" descr="A blue background with white text&#10;&#10;Description automatically generated">
            <a:extLst>
              <a:ext uri="{FF2B5EF4-FFF2-40B4-BE49-F238E27FC236}">
                <a16:creationId xmlns:a16="http://schemas.microsoft.com/office/drawing/2014/main" id="{708AC02B-377E-5E95-17A3-A6681C0992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2521" y="5108927"/>
            <a:ext cx="7369179" cy="1303133"/>
          </a:xfrm>
          <a:prstGeom prst="rect">
            <a:avLst/>
          </a:prstGeom>
        </p:spPr>
      </p:pic>
    </p:spTree>
    <p:extLst>
      <p:ext uri="{BB962C8B-B14F-4D97-AF65-F5344CB8AC3E}">
        <p14:creationId xmlns:p14="http://schemas.microsoft.com/office/powerpoint/2010/main" val="30863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D2B6-3BDB-A0DB-7D99-5F85A5689723}"/>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4678A5F2-04AD-4C24-F8C1-2EB4FDF0372B}"/>
              </a:ext>
            </a:extLst>
          </p:cNvPr>
          <p:cNvSpPr>
            <a:spLocks noGrp="1"/>
          </p:cNvSpPr>
          <p:nvPr>
            <p:ph idx="1"/>
          </p:nvPr>
        </p:nvSpPr>
        <p:spPr/>
        <p:txBody>
          <a:bodyPr/>
          <a:lstStyle/>
          <a:p>
            <a:r>
              <a:rPr lang="en-US" dirty="0"/>
              <a:t>In the development process, </a:t>
            </a:r>
            <a:r>
              <a:rPr lang="en-US" i="1" dirty="0"/>
              <a:t>testing</a:t>
            </a:r>
            <a:r>
              <a:rPr lang="en-US" dirty="0"/>
              <a:t> uses defined inputs to ensure that an algorithm or program is producing the expected outcomes</a:t>
            </a:r>
          </a:p>
          <a:p>
            <a:r>
              <a:rPr lang="en-US" dirty="0"/>
              <a:t>Defined inputs used to test a program should demonstrate the different expected outcomes that are </a:t>
            </a:r>
            <a:r>
              <a:rPr lang="en-US" b="1" dirty="0"/>
              <a:t>at or just beyond the extremes (minimum and maximum)</a:t>
            </a:r>
            <a:r>
              <a:rPr lang="en-US" dirty="0"/>
              <a:t> of input data</a:t>
            </a:r>
          </a:p>
        </p:txBody>
      </p:sp>
    </p:spTree>
    <p:extLst>
      <p:ext uri="{BB962C8B-B14F-4D97-AF65-F5344CB8AC3E}">
        <p14:creationId xmlns:p14="http://schemas.microsoft.com/office/powerpoint/2010/main" val="157167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64E8-B6E7-5859-1C55-F5EEBEAAA0CE}"/>
              </a:ext>
            </a:extLst>
          </p:cNvPr>
          <p:cNvSpPr>
            <a:spLocks noGrp="1"/>
          </p:cNvSpPr>
          <p:nvPr>
            <p:ph type="title"/>
          </p:nvPr>
        </p:nvSpPr>
        <p:spPr/>
        <p:txBody>
          <a:bodyPr/>
          <a:lstStyle/>
          <a:p>
            <a:r>
              <a:rPr lang="en-US" dirty="0"/>
              <a:t>Written prompt common problems </a:t>
            </a:r>
          </a:p>
        </p:txBody>
      </p:sp>
      <p:sp>
        <p:nvSpPr>
          <p:cNvPr id="3" name="Content Placeholder 2">
            <a:extLst>
              <a:ext uri="{FF2B5EF4-FFF2-40B4-BE49-F238E27FC236}">
                <a16:creationId xmlns:a16="http://schemas.microsoft.com/office/drawing/2014/main" id="{64B329FB-D48A-079C-4DEF-BB35928196FE}"/>
              </a:ext>
            </a:extLst>
          </p:cNvPr>
          <p:cNvSpPr>
            <a:spLocks noGrp="1"/>
          </p:cNvSpPr>
          <p:nvPr>
            <p:ph idx="1"/>
          </p:nvPr>
        </p:nvSpPr>
        <p:spPr/>
        <p:txBody>
          <a:bodyPr/>
          <a:lstStyle/>
          <a:p>
            <a:r>
              <a:rPr lang="en-US" dirty="0"/>
              <a:t>Did not to use complete sentences</a:t>
            </a:r>
          </a:p>
          <a:p>
            <a:r>
              <a:rPr lang="en-US" dirty="0"/>
              <a:t>Did not explicitly answer the question</a:t>
            </a:r>
          </a:p>
          <a:p>
            <a:pPr lvl="1"/>
            <a:endParaRPr lang="en-US" dirty="0"/>
          </a:p>
          <a:p>
            <a:endParaRPr lang="en-US" dirty="0"/>
          </a:p>
          <a:p>
            <a:endParaRPr lang="en-US" dirty="0"/>
          </a:p>
        </p:txBody>
      </p:sp>
    </p:spTree>
    <p:extLst>
      <p:ext uri="{BB962C8B-B14F-4D97-AF65-F5344CB8AC3E}">
        <p14:creationId xmlns:p14="http://schemas.microsoft.com/office/powerpoint/2010/main" val="44575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C5BB-E541-1385-7B0D-6C5149602731}"/>
              </a:ext>
            </a:extLst>
          </p:cNvPr>
          <p:cNvSpPr>
            <a:spLocks noGrp="1"/>
          </p:cNvSpPr>
          <p:nvPr>
            <p:ph type="title"/>
          </p:nvPr>
        </p:nvSpPr>
        <p:spPr>
          <a:xfrm>
            <a:off x="838200" y="610222"/>
            <a:ext cx="11114988" cy="1325563"/>
          </a:xfrm>
        </p:spPr>
        <p:txBody>
          <a:bodyPr>
            <a:noAutofit/>
          </a:bodyPr>
          <a:lstStyle/>
          <a:p>
            <a:pPr marL="0" marR="0"/>
            <a:r>
              <a:rPr lang="en-US" sz="3200" dirty="0">
                <a:latin typeface="Times New Roman" panose="02020603050405020304" pitchFamily="18" charset="0"/>
                <a:cs typeface="Times New Roman" panose="02020603050405020304" pitchFamily="18" charset="0"/>
              </a:rPr>
              <a:t>Prompt 1: </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Identify an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expected user </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of your program. Describe one way your program’s design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meets the needs </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of this user. </a:t>
            </a:r>
            <a:b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FE28A4-9BAA-CB49-4672-3225E241A1B1}"/>
              </a:ext>
            </a:extLst>
          </p:cNvPr>
          <p:cNvSpPr>
            <a:spLocks noGrp="1"/>
          </p:cNvSpPr>
          <p:nvPr>
            <p:ph idx="1"/>
          </p:nvPr>
        </p:nvSpPr>
        <p:spPr/>
        <p:txBody>
          <a:bodyPr>
            <a:normAutofit fontScale="92500" lnSpcReduction="20000"/>
          </a:bodyPr>
          <a:lstStyle/>
          <a:p>
            <a:r>
              <a:rPr lang="en-US" dirty="0"/>
              <a:t>A user that hopes hone vocabularies can use my program. Users need to have a memory of the spelling of the words in the wordlist in order to win the game, thus strengthening the user’s ability to user their words in their life</a:t>
            </a:r>
          </a:p>
          <a:p>
            <a:r>
              <a:rPr lang="en-US" dirty="0">
                <a:solidFill>
                  <a:srgbClr val="FF0000"/>
                </a:solidFill>
              </a:rPr>
              <a:t>My program is a vocabulary-guessing game. One expected user of my program could be someone who wishes to learn and practice customized vocabulary sets in fun and interactive way. My program meets the need of the user by allowing the user to choose and import any sets of vocabularies he would like to practice, and the game provides feedback to the user’s learning with the update to the HP point of the in-game character---the stick man. By spelling the word correctly, the users can save the stick man, enabling users to learn vocabularies in an entertaining fashion</a:t>
            </a:r>
          </a:p>
        </p:txBody>
      </p:sp>
    </p:spTree>
    <p:extLst>
      <p:ext uri="{BB962C8B-B14F-4D97-AF65-F5344CB8AC3E}">
        <p14:creationId xmlns:p14="http://schemas.microsoft.com/office/powerpoint/2010/main" val="301455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84D6B-ABF4-064D-225D-22BB20595881}"/>
              </a:ext>
            </a:extLst>
          </p:cNvPr>
          <p:cNvSpPr>
            <a:spLocks noGrp="1"/>
          </p:cNvSpPr>
          <p:nvPr>
            <p:ph type="title"/>
          </p:nvPr>
        </p:nvSpPr>
        <p:spPr>
          <a:xfrm>
            <a:off x="838200" y="1090603"/>
            <a:ext cx="10515600" cy="1325563"/>
          </a:xfrm>
        </p:spPr>
        <p:txBody>
          <a:bodyPr>
            <a:noAutofit/>
          </a:bodyPr>
          <a:lstStyle/>
          <a:p>
            <a:r>
              <a:rPr lang="en-US" sz="2800" dirty="0">
                <a:latin typeface="Times New Roman" panose="02020603050405020304" pitchFamily="18" charset="0"/>
                <a:cs typeface="Times New Roman" panose="02020603050405020304" pitchFamily="18" charset="0"/>
              </a:rPr>
              <a:t>Prompt 2: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Consider the first iteration statement included in the Procedure section of your Personalized Project Reference.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Identify the number of times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the body of your iteration statement will execute.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Describe a condition or error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that would cause your iteration statement to not terminate and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cause an infinite loop.</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If no such condition or error exists, explain how the loop could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be modified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to cause an infinite loop.</a:t>
            </a:r>
            <a:b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28E77A-9120-D57B-3C6C-86274B022A95}"/>
              </a:ext>
            </a:extLst>
          </p:cNvPr>
          <p:cNvSpPr>
            <a:spLocks noGrp="1"/>
          </p:cNvSpPr>
          <p:nvPr>
            <p:ph idx="1"/>
          </p:nvPr>
        </p:nvSpPr>
        <p:spPr>
          <a:xfrm>
            <a:off x="715651" y="3073138"/>
            <a:ext cx="10515600" cy="3412503"/>
          </a:xfrm>
        </p:spPr>
        <p:txBody>
          <a:bodyPr/>
          <a:lstStyle/>
          <a:p>
            <a:r>
              <a:rPr lang="en-US" dirty="0">
                <a:solidFill>
                  <a:srgbClr val="FF0000"/>
                </a:solidFill>
              </a:rPr>
              <a:t>The procedure will </a:t>
            </a:r>
            <a:r>
              <a:rPr lang="en-US" b="1" dirty="0">
                <a:solidFill>
                  <a:srgbClr val="FF0000"/>
                </a:solidFill>
              </a:rPr>
              <a:t>keep running </a:t>
            </a:r>
            <a:r>
              <a:rPr lang="en-US" dirty="0">
                <a:solidFill>
                  <a:srgbClr val="FF0000"/>
                </a:solidFill>
              </a:rPr>
              <a:t>until the time when user inputs the correct number – “stake”. The number of times </a:t>
            </a:r>
            <a:r>
              <a:rPr lang="en-US" b="1" dirty="0">
                <a:solidFill>
                  <a:srgbClr val="FF0000"/>
                </a:solidFill>
              </a:rPr>
              <a:t>depends on user’s input. If the user always inputs a number less than 0 or bigger than their fund, the statement will cause an infinite loop . </a:t>
            </a:r>
            <a:r>
              <a:rPr lang="en-US" dirty="0">
                <a:solidFill>
                  <a:srgbClr val="FF0000"/>
                </a:solidFill>
              </a:rPr>
              <a:t>Vice versa, if the user inputs a number bigger than 0 and less than their fund, the loop will stop. </a:t>
            </a:r>
          </a:p>
        </p:txBody>
      </p:sp>
    </p:spTree>
    <p:extLst>
      <p:ext uri="{BB962C8B-B14F-4D97-AF65-F5344CB8AC3E}">
        <p14:creationId xmlns:p14="http://schemas.microsoft.com/office/powerpoint/2010/main" val="62565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707</TotalTime>
  <Words>816</Words>
  <Application>Microsoft Office PowerPoint</Application>
  <PresentationFormat>Widescreen</PresentationFormat>
  <Paragraphs>41</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Times New Roman</vt:lpstr>
      <vt:lpstr>Office Theme</vt:lpstr>
      <vt:lpstr>APCSP FRQ Common Questions and Feedback    </vt:lpstr>
      <vt:lpstr>Logic error</vt:lpstr>
      <vt:lpstr>Syntax error</vt:lpstr>
      <vt:lpstr>Common Python run-time errors</vt:lpstr>
      <vt:lpstr>PowerPoint Presentation</vt:lpstr>
      <vt:lpstr>Testing</vt:lpstr>
      <vt:lpstr>Written prompt common problems </vt:lpstr>
      <vt:lpstr>Prompt 1: Identify an expected user of your program. Describe one way your program’s design meets the needs of this user.  </vt:lpstr>
      <vt:lpstr>Prompt 2:  Consider the first iteration statement included in the Procedure section of your Personalized Project Reference. Identify the number of times the body of your iteration statement will execute. Describe a condition or error that would cause your iteration statement to not terminate and cause an infinite loop. If no such condition or error exists, explain how the loop could be modified to cause an infinite loop. </vt:lpstr>
      <vt:lpstr>Prompt 3: Consider the procedure included in part (i) of the Procedure section of your Personalized Project Reference. Describe a change to your procedure that will result in a run-time error. Explain why this change will result in a run-time error </vt:lpstr>
      <vt:lpstr>Prompt 4: Suppose you are provided with a procedure called isEqual (value1, value2). The procedure returns true if the two parameters value1 and value2 are equal in value and returns false otherwise. Using the list you identified in the List section of your Personalized Project Reference, explain in detailed steps an algorithm that uses isEqual to count the number of times a certain value appears in your list. Your explanation must be detailed enough for someone else to write the program code.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SiwenWork</dc:creator>
  <cp:lastModifiedBy>Wang, Siwen</cp:lastModifiedBy>
  <cp:revision>42</cp:revision>
  <dcterms:created xsi:type="dcterms:W3CDTF">2024-03-25T11:24:35Z</dcterms:created>
  <dcterms:modified xsi:type="dcterms:W3CDTF">2025-04-02T03:16:34Z</dcterms:modified>
</cp:coreProperties>
</file>