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1C7A-6740-5404-87E4-DB8CEC3C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D7E49-0BC1-B792-69AF-E6DFEB957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1DD27-C694-8B90-9A8C-A66C670E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20FD-8ACF-F704-0154-C9BA183E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5342F-7406-E45F-8D71-A2F88B9B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04C-5627-DE6D-488A-3ACF97F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AA49A-C9FB-9DE5-D714-8F6AB4228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2A23-E365-CBE5-920C-E4A16463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CA3D-29A8-5E50-5746-AF24E5F3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316C-9DF2-5808-4F2B-969581FD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C65B9-EEF9-0438-F9E2-3FC990CB8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7A816-855E-F6E9-E6AE-B0514DF8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DDD4-E9FF-7E72-9A50-34E13ABD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97AD-C031-EF0D-9F1C-5277598B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4233-64E8-8137-B015-012EB55A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ACFC-C18D-AA11-C105-24F37890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AF24-E3BA-49B4-67F4-2489E1D6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1FCB-4593-1C65-AB2C-234F9F7E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F5B9-66A1-9FDE-2024-7CB0A3F5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86AE-4EFD-A2F1-53B0-2E9FC29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0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6A66-F9A2-D0CB-100D-34AD0064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867F-F02A-C123-9846-2CB44E67C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F6050-B793-3658-EA04-D6084D10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26A7-B302-DB78-682C-946F061B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2BBB-6E34-234F-1025-629D4893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9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599B-D143-FF3F-7975-D28865D5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2408-6EF2-5E26-3344-3E74A0061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76F0D-BDB3-4139-7609-36ADAF370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D9913-6945-D3E6-2483-7D82CBD7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BB31-1765-ACDD-C3A8-81EF44A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C18C9-E68B-C7F0-4980-5A906AF3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3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56AE-78B4-2E26-ECC9-18E7613D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B0C85-37A5-08EE-F07F-993325839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D462-3F8A-641F-D928-8853870A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6258C-8DED-800F-E51D-F4D2A9B8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B8A5-62BD-5D1D-F407-519DB65B7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22C80-9169-076D-02D6-827AC249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AED62-A093-5166-543E-63DDB4B9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3D8D8-348D-322E-8847-C9D6D45A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34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E30A-8C8D-111B-DB0C-3200D60E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CA3BB-206B-7144-5378-665A9E2E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3A8A8-3349-9AAE-C536-78892801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C6498-B28C-5A6E-1853-952C384F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8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6042C-1837-831B-978B-CE3CD157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0E16C-FBD8-DDB2-A868-EE4BF597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20E4D-7D83-D716-C976-F2D0C49B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7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512D-B261-542E-62B8-0D908022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5BD7-B3E6-D809-8A63-96F15383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67583-4668-73E9-B2AB-0C8FC33D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ECBF-CB78-A36B-9B84-DBC23EFB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AE8E-5057-86ED-6103-0C316105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A819-14CD-0F07-C1C8-F0F65495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3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458E-FCE8-6BC4-D3BC-2EBB8B0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87D0D-0DCC-9D77-A625-6A8E85824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DC4EE-13EF-ECB6-18D5-847CDB6EE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D85F-3563-422F-1F83-F4B98E89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374F6-04D0-4697-A73C-1EF1CC0E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0A0F0-6A3E-18D1-8DFC-3B62EC45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139C5-23D9-6F9B-4AF9-FFECBA1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8F171-FD73-41C1-4C15-33D190571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1445-C276-CEAC-542F-4E6DA34A5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AD519-81F5-4540-8005-B099802AD96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CA5F-0E4C-1C51-5E80-380E11CD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4685-5F4B-A05A-917B-164FCA5AA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D1A9D-B871-4BB4-9CB3-CF7AF9A27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8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418A-82D8-7279-169B-2340718E8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5908D-B2B9-8FD2-3149-FA97BDF61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7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077B-AE29-B17F-8158-241AABD9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Arithmetic Expressions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6220-B570-DBDC-F328-2347F755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do basic mathematical operation in Java, and the order of operation is the same as what you learned in your math class</a:t>
            </a:r>
          </a:p>
          <a:p>
            <a:pPr lvl="1"/>
            <a:r>
              <a:rPr lang="en-US" altLang="zh-CN" dirty="0"/>
              <a:t>+ </a:t>
            </a:r>
          </a:p>
          <a:p>
            <a:pPr lvl="1"/>
            <a:r>
              <a:rPr lang="en-US" altLang="zh-CN" dirty="0"/>
              <a:t>-</a:t>
            </a:r>
          </a:p>
          <a:p>
            <a:pPr lvl="1"/>
            <a:r>
              <a:rPr lang="en-US" altLang="zh-CN" dirty="0"/>
              <a:t>*</a:t>
            </a:r>
          </a:p>
          <a:p>
            <a:pPr lvl="1"/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46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1E51-07ED-997E-9BA2-F2B9106C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 Division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0E80-75CD-7BA7-0307-D26F80103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5/2 = ?</a:t>
            </a:r>
          </a:p>
          <a:p>
            <a:r>
              <a:rPr lang="en-US" altLang="zh-CN" dirty="0"/>
              <a:t>5.0/2 = ?</a:t>
            </a:r>
          </a:p>
          <a:p>
            <a:r>
              <a:rPr lang="en-US" altLang="zh-CN" dirty="0"/>
              <a:t>5/2.0 = ?</a:t>
            </a:r>
          </a:p>
          <a:p>
            <a:r>
              <a:rPr lang="en-US" altLang="zh-CN" dirty="0"/>
              <a:t>int a = 5.0/2 ?</a:t>
            </a:r>
          </a:p>
          <a:p>
            <a:r>
              <a:rPr lang="en-US" altLang="zh-CN" dirty="0"/>
              <a:t>double a=5/2?</a:t>
            </a:r>
          </a:p>
          <a:p>
            <a:r>
              <a:rPr lang="en-US" altLang="zh-CN" dirty="0"/>
              <a:t>int a=2.0*2?</a:t>
            </a:r>
          </a:p>
          <a:p>
            <a:r>
              <a:rPr lang="en-US" altLang="zh-CN" dirty="0"/>
              <a:t>int a=2*2.5?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2A4FE5D6-AD0D-FCF8-14A5-56E01AB54A6E}"/>
              </a:ext>
            </a:extLst>
          </p:cNvPr>
          <p:cNvSpPr/>
          <p:nvPr/>
        </p:nvSpPr>
        <p:spPr>
          <a:xfrm>
            <a:off x="10284542" y="78658"/>
            <a:ext cx="1592826" cy="140601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99AA9-C9E7-77D4-5712-D7D30B8FA4FA}"/>
              </a:ext>
            </a:extLst>
          </p:cNvPr>
          <p:cNvSpPr txBox="1"/>
          <p:nvPr/>
        </p:nvSpPr>
        <p:spPr>
          <a:xfrm>
            <a:off x="4709652" y="2515899"/>
            <a:ext cx="63713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Any time you see a double datatype in the operation, the result type must also be a double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00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6534-1BCB-4A36-EE76-67DB1BD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Compound Assignment Operator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FFE9-BA07-B612-4139-E77A424D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short cut to rewrite long pieces of code:</a:t>
            </a:r>
          </a:p>
          <a:p>
            <a:pPr lvl="1"/>
            <a:r>
              <a:rPr lang="en-US" altLang="zh-CN" dirty="0"/>
              <a:t>X = X + Y; X+=Y</a:t>
            </a:r>
          </a:p>
          <a:p>
            <a:pPr lvl="1"/>
            <a:r>
              <a:rPr lang="en-US" altLang="zh-CN" dirty="0"/>
              <a:t>X = X* Y; X *= Y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2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0FD1-755A-E2CB-7C8F-4FA68232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special shortcut for adding and subtracting 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C9CA-14E4-FA39-578E-5EE4D20B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X= X+1; X++;</a:t>
            </a:r>
          </a:p>
          <a:p>
            <a:r>
              <a:rPr lang="en-US" altLang="zh-CN" dirty="0"/>
              <a:t>X=X-1; X--;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4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B904-021A-F79D-D18B-E7967B32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User Input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6EED-8E11-5ACF-97B7-86D1A32A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 until this point, we only learned how to </a:t>
            </a:r>
            <a:r>
              <a:rPr lang="en-US" altLang="zh-CN" b="1" dirty="0"/>
              <a:t>output</a:t>
            </a:r>
            <a:r>
              <a:rPr lang="en-US" altLang="zh-CN" dirty="0"/>
              <a:t> stuff</a:t>
            </a:r>
          </a:p>
          <a:p>
            <a:r>
              <a:rPr lang="en-US" altLang="zh-CN" dirty="0"/>
              <a:t>Here, we will learn how to interact with the users (i.e. </a:t>
            </a:r>
            <a:r>
              <a:rPr lang="en-US" altLang="zh-CN" b="1" dirty="0"/>
              <a:t>input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Picture 4" descr="A video game screen shot&#10;&#10;AI-generated content may be incorrect.">
            <a:extLst>
              <a:ext uri="{FF2B5EF4-FFF2-40B4-BE49-F238E27FC236}">
                <a16:creationId xmlns:a16="http://schemas.microsoft.com/office/drawing/2014/main" id="{21BC51EF-60D8-C5B4-B646-0283CCB2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396" y="3035300"/>
            <a:ext cx="4762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3FD5-A785-5D82-DAAF-86AF6046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template</a:t>
            </a:r>
            <a:endParaRPr lang="zh-CN" alt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A73544-80C4-5186-6F44-70F3FE43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0"/>
          <a:stretch>
            <a:fillRect/>
          </a:stretch>
        </p:blipFill>
        <p:spPr>
          <a:xfrm>
            <a:off x="1665907" y="1503680"/>
            <a:ext cx="10060356" cy="52120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C825FF-ABAC-4256-985D-1E856B145947}"/>
              </a:ext>
            </a:extLst>
          </p:cNvPr>
          <p:cNvSpPr/>
          <p:nvPr/>
        </p:nvSpPr>
        <p:spPr>
          <a:xfrm>
            <a:off x="1952359" y="1415189"/>
            <a:ext cx="3058160" cy="711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2A8591-8DD6-BBCB-86C7-952BBB4B06C8}"/>
              </a:ext>
            </a:extLst>
          </p:cNvPr>
          <p:cNvSpPr/>
          <p:nvPr/>
        </p:nvSpPr>
        <p:spPr>
          <a:xfrm>
            <a:off x="2655364" y="3927331"/>
            <a:ext cx="5131783" cy="711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6F2F-910E-D723-7CD4-82C868C0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Getting User Input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0F94-01FF-207B-2FBA-C8785646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datatype must match!	</a:t>
            </a:r>
          </a:p>
          <a:p>
            <a:pPr lvl="1"/>
            <a:r>
              <a:rPr lang="en-US" altLang="zh-CN" dirty="0"/>
              <a:t>String name = </a:t>
            </a:r>
            <a:r>
              <a:rPr lang="en-US" altLang="zh-CN" dirty="0" err="1"/>
              <a:t>input.nextLine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int number = </a:t>
            </a:r>
            <a:r>
              <a:rPr lang="en-US" altLang="zh-CN" dirty="0" err="1"/>
              <a:t>input.nextInt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/>
              <a:t>double decimal = </a:t>
            </a:r>
            <a:r>
              <a:rPr lang="en-US" altLang="zh-CN" dirty="0" err="1"/>
              <a:t>input.nextDouble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bool = </a:t>
            </a:r>
            <a:r>
              <a:rPr lang="en-US" altLang="zh-CN" dirty="0" err="1"/>
              <a:t>input.nextBoolean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54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83C-B714-DD79-6E9D-222DDFF3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Warning: Be careful with using </a:t>
            </a:r>
            <a:r>
              <a:rPr lang="en-US" altLang="zh-CN" dirty="0" err="1"/>
              <a:t>nextLine</a:t>
            </a:r>
            <a:r>
              <a:rPr lang="en-US" altLang="zh-CN" dirty="0"/>
              <a:t>() after </a:t>
            </a:r>
            <a:r>
              <a:rPr lang="en-US" altLang="zh-CN" dirty="0" err="1"/>
              <a:t>nextInt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8E87-E820-2C9B-50E1-89652CCD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nextInt</a:t>
            </a:r>
            <a:r>
              <a:rPr lang="en-US" altLang="zh-CN" dirty="0"/>
              <a:t>() only absorbs the int which the user typed, but when user hit “enter”, a newline character(\n) is created. </a:t>
            </a:r>
          </a:p>
          <a:p>
            <a:r>
              <a:rPr lang="en-US" altLang="zh-CN" dirty="0"/>
              <a:t>You must use an empty </a:t>
            </a:r>
            <a:r>
              <a:rPr lang="en-US" altLang="zh-CN" dirty="0" err="1"/>
              <a:t>input.nextLine</a:t>
            </a:r>
            <a:r>
              <a:rPr lang="en-US" altLang="zh-CN" dirty="0"/>
              <a:t>() to absorb this \n character before moving to the actual String input you ask the user to type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094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20DD-7CF0-9D23-E0DF-EAA37FD7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Casting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FF7AC-A3C9-7B43-2343-2D98E5CB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Casting means convert between different data types, you only need to know </a:t>
            </a:r>
            <a:r>
              <a:rPr lang="en-US" altLang="zh-CN" b="1" dirty="0"/>
              <a:t>double </a:t>
            </a:r>
            <a:r>
              <a:rPr lang="en-US" altLang="zh-CN" dirty="0"/>
              <a:t>and</a:t>
            </a:r>
            <a:r>
              <a:rPr lang="en-US" altLang="zh-CN" b="1" dirty="0"/>
              <a:t> int </a:t>
            </a:r>
            <a:r>
              <a:rPr lang="en-US" altLang="zh-CN" dirty="0"/>
              <a:t>casting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54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C54F-12F3-A610-E994-48F8C2A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example of using it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3996E-AC69-157B-B5A2-10E1913C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int total = 100;    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numPeople</a:t>
            </a:r>
            <a:r>
              <a:rPr lang="en-US" altLang="zh-CN" dirty="0"/>
              <a:t> = 40;        </a:t>
            </a:r>
          </a:p>
          <a:p>
            <a:pPr marL="0" indent="0">
              <a:buNone/>
            </a:pPr>
            <a:r>
              <a:rPr lang="en-US" altLang="zh-CN" dirty="0"/>
              <a:t>double average = total / </a:t>
            </a:r>
            <a:r>
              <a:rPr lang="en-US" altLang="zh-CN" dirty="0" err="1"/>
              <a:t>numPeople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51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4DFC-6C65-8DB6-C70E-A78C56D5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Java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856F-5AAF-8596-F392-6838DA89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is a </a:t>
            </a:r>
            <a:r>
              <a:rPr lang="en-US" altLang="zh-CN" b="1" dirty="0"/>
              <a:t>programming language. </a:t>
            </a:r>
            <a:r>
              <a:rPr lang="en-US" altLang="zh-CN" dirty="0"/>
              <a:t>Programming language is a special language we use to </a:t>
            </a:r>
            <a:r>
              <a:rPr lang="en-US" altLang="zh-CN" b="1" dirty="0"/>
              <a:t>give instructions </a:t>
            </a:r>
            <a:r>
              <a:rPr lang="en-US" altLang="zh-CN" dirty="0"/>
              <a:t>to a computer. </a:t>
            </a:r>
            <a:endParaRPr lang="zh-CN" altLang="en-US" b="1" dirty="0"/>
          </a:p>
        </p:txBody>
      </p:sp>
      <p:pic>
        <p:nvPicPr>
          <p:cNvPr id="5" name="Picture 4" descr="A video game cover with a cartoon character&#10;&#10;AI-generated content may be incorrect.">
            <a:extLst>
              <a:ext uri="{FF2B5EF4-FFF2-40B4-BE49-F238E27FC236}">
                <a16:creationId xmlns:a16="http://schemas.microsoft.com/office/drawing/2014/main" id="{B6D84026-2F90-F789-CAB1-66384B4F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01" y="3634976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FA0-A6AA-FB19-0AA6-C6A5E0FD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Maximum and Minimum Integer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C90E-E5F2-E545-8C93-AF55ADCF7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Integer.MIN_VALUE</a:t>
            </a:r>
            <a:endParaRPr lang="en-US" altLang="zh-CN" dirty="0"/>
          </a:p>
          <a:p>
            <a:r>
              <a:rPr lang="en-US" altLang="zh-CN" dirty="0" err="1"/>
              <a:t>Integer.MAX_VALUE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309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678E-7E4F-D8B2-8FD5-B9DA7702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Things You need to know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5CED-625B-F9F4-3444-84FBB222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8161" cy="4351338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Compiler</a:t>
            </a:r>
            <a:r>
              <a:rPr lang="en-US" altLang="zh-CN" dirty="0"/>
              <a:t>: Translated human readable Java code into machine code. It checks for error before the running the program</a:t>
            </a:r>
          </a:p>
          <a:p>
            <a:r>
              <a:rPr lang="en-US" altLang="zh-CN" dirty="0"/>
              <a:t>Programming errors:</a:t>
            </a:r>
          </a:p>
          <a:p>
            <a:pPr lvl="1"/>
            <a:r>
              <a:rPr lang="en-US" altLang="zh-CN" b="1" dirty="0"/>
              <a:t>Syntax error</a:t>
            </a:r>
            <a:r>
              <a:rPr lang="en-US" altLang="zh-CN" dirty="0"/>
              <a:t>: A mistake in the program where the </a:t>
            </a:r>
            <a:r>
              <a:rPr lang="en-US" altLang="zh-CN" b="1" dirty="0"/>
              <a:t>rules of the programming language </a:t>
            </a:r>
            <a:r>
              <a:rPr lang="en-US" altLang="zh-CN" dirty="0"/>
              <a:t>are not followed. These errors are detected by the compiler</a:t>
            </a:r>
          </a:p>
          <a:p>
            <a:pPr lvl="1"/>
            <a:r>
              <a:rPr lang="en-US" altLang="zh-CN" b="1" dirty="0"/>
              <a:t>Logic error</a:t>
            </a:r>
            <a:r>
              <a:rPr lang="en-US" altLang="zh-CN" dirty="0"/>
              <a:t>: mistake in the algorithm or program that causes it to behave incorrectly or unexpectedly</a:t>
            </a:r>
          </a:p>
          <a:p>
            <a:pPr lvl="1"/>
            <a:r>
              <a:rPr lang="en-US" altLang="zh-CN" b="1" dirty="0"/>
              <a:t>Run-time errors</a:t>
            </a:r>
            <a:r>
              <a:rPr lang="en-US" altLang="zh-CN" dirty="0"/>
              <a:t>: a mistake in the program that occurs during the execution of a program</a:t>
            </a:r>
          </a:p>
          <a:p>
            <a:pPr lvl="2"/>
            <a:r>
              <a:rPr lang="en-US" altLang="zh-CN" dirty="0"/>
              <a:t>Exception: </a:t>
            </a:r>
            <a:r>
              <a:rPr lang="en-US" altLang="zh-CN" dirty="0" err="1"/>
              <a:t>Atypeofrun-timeerrorthat</a:t>
            </a:r>
            <a:r>
              <a:rPr lang="en-US" altLang="zh-CN" dirty="0"/>
              <a:t> occurs as a result of an unexpected error that</a:t>
            </a:r>
          </a:p>
          <a:p>
            <a:pPr lvl="2"/>
            <a:r>
              <a:rPr lang="en-US" altLang="zh-CN" dirty="0"/>
              <a:t>was not detected by the compiler.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94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12A5-593E-AFB5-841E-130756A4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Java the only programming language?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1DE6A-E370-0DFE-4FD6-A69D26E0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Absolutely Not! We have over 8000 programming languages in the world! (Gemini) </a:t>
            </a:r>
            <a:endParaRPr lang="zh-CN" altLang="en-US" dirty="0"/>
          </a:p>
        </p:txBody>
      </p:sp>
      <p:pic>
        <p:nvPicPr>
          <p:cNvPr id="5" name="Picture 4" descr="A logo of a python company&#10;&#10;AI-generated content may be incorrect.">
            <a:extLst>
              <a:ext uri="{FF2B5EF4-FFF2-40B4-BE49-F238E27FC236}">
                <a16:creationId xmlns:a16="http://schemas.microsoft.com/office/drawing/2014/main" id="{D715712A-62C7-BE27-DB66-44F63F02B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168" y="4478814"/>
            <a:ext cx="3273368" cy="18330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28B583E-2620-0C70-7C2B-3B85174CD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6360" y="3759677"/>
            <a:ext cx="2768600" cy="2768600"/>
          </a:xfrm>
          <a:prstGeom prst="rect">
            <a:avLst/>
          </a:prstGeom>
        </p:spPr>
      </p:pic>
      <p:pic>
        <p:nvPicPr>
          <p:cNvPr id="9" name="Picture 8" descr="A blue hexagon with white letters and white text&#10;&#10;AI-generated content may be incorrect.">
            <a:extLst>
              <a:ext uri="{FF2B5EF4-FFF2-40B4-BE49-F238E27FC236}">
                <a16:creationId xmlns:a16="http://schemas.microsoft.com/office/drawing/2014/main" id="{6B4FBB1B-14CD-25BB-E400-4D00E6C1B9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40" y="4353243"/>
            <a:ext cx="2115820" cy="21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A49E-F6CB-C087-8F98-5610A0FC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write Java: Lesson 0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1336-9ED5-776E-0933-B61BCB27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skeleton</a:t>
            </a:r>
            <a:endParaRPr lang="zh-CN" alt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013E44-6EBA-7D13-7E64-9942259A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05" y="2393853"/>
            <a:ext cx="9762477" cy="343798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3CFB9B-2690-28E0-C518-FDF8EC276F05}"/>
              </a:ext>
            </a:extLst>
          </p:cNvPr>
          <p:cNvSpPr/>
          <p:nvPr/>
        </p:nvSpPr>
        <p:spPr>
          <a:xfrm>
            <a:off x="4429760" y="3352800"/>
            <a:ext cx="660400" cy="39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4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1E63-3287-D774-A1FF-2E72D8E5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Printing in Java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9244-78D4-32CD-CE18-7C03D38D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System.out.println</a:t>
            </a:r>
            <a:r>
              <a:rPr lang="en-US" altLang="zh-CN" dirty="0"/>
              <a:t>(“ “);</a:t>
            </a:r>
          </a:p>
          <a:p>
            <a:r>
              <a:rPr lang="en-US" altLang="zh-CN" dirty="0" err="1"/>
              <a:t>System.out.print</a:t>
            </a:r>
            <a:r>
              <a:rPr lang="en-US" altLang="zh-CN" dirty="0"/>
              <a:t>(“ “);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60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5207-9430-A289-E76B-7E148E0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Data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8BDF-B692-856B-D5C5-ADF902FE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 data types:</a:t>
            </a:r>
          </a:p>
          <a:p>
            <a:pPr lvl="1"/>
            <a:r>
              <a:rPr lang="en-US" altLang="zh-CN" dirty="0"/>
              <a:t>int (2)</a:t>
            </a:r>
          </a:p>
          <a:p>
            <a:pPr lvl="1"/>
            <a:r>
              <a:rPr lang="en-US" altLang="zh-CN" dirty="0"/>
              <a:t>double (2.5)</a:t>
            </a:r>
          </a:p>
          <a:p>
            <a:pPr lvl="1"/>
            <a:r>
              <a:rPr lang="en-US" altLang="zh-CN" dirty="0"/>
              <a:t>char (‘a’)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(true/false)</a:t>
            </a:r>
          </a:p>
          <a:p>
            <a:pPr lvl="1"/>
            <a:r>
              <a:rPr lang="en-US" altLang="zh-CN" dirty="0"/>
              <a:t>String (“</a:t>
            </a:r>
            <a:r>
              <a:rPr lang="en-US" altLang="zh-CN" dirty="0" err="1"/>
              <a:t>xyz</a:t>
            </a:r>
            <a:r>
              <a:rPr lang="en-US" altLang="zh-CN" dirty="0"/>
              <a:t>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44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62AE9-A9A9-6D41-3583-D8222EF3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37ED-5572-6CE5-6EB9-F1EF542D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variable</a:t>
            </a:r>
            <a:r>
              <a:rPr lang="en-US" altLang="zh-CN" dirty="0"/>
              <a:t> is a placeholder for a value that can change. Think of it as a labeled box where you can store information</a:t>
            </a:r>
          </a:p>
          <a:p>
            <a:r>
              <a:rPr lang="en-US" altLang="zh-CN" dirty="0"/>
              <a:t>Variable Naming:</a:t>
            </a:r>
          </a:p>
          <a:p>
            <a:pPr lvl="1"/>
            <a:r>
              <a:rPr lang="en-US" altLang="zh-CN" dirty="0"/>
              <a:t>Descriptive</a:t>
            </a:r>
          </a:p>
          <a:p>
            <a:pPr lvl="1"/>
            <a:r>
              <a:rPr lang="en-US" altLang="zh-CN" dirty="0"/>
              <a:t>Use lower camelCase</a:t>
            </a:r>
          </a:p>
          <a:p>
            <a:pPr lvl="1"/>
            <a:r>
              <a:rPr lang="en-US" altLang="zh-CN" dirty="0"/>
              <a:t>Cannot start with number (e.g. int 5a = 10;)</a:t>
            </a:r>
          </a:p>
          <a:p>
            <a:r>
              <a:rPr lang="en-US" altLang="zh-CN" dirty="0"/>
              <a:t>Variable type must match</a:t>
            </a:r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Picture 4" descr="A blue rectangular with yellow arrows&#10;&#10;AI-generated content may be incorrect.">
            <a:extLst>
              <a:ext uri="{FF2B5EF4-FFF2-40B4-BE49-F238E27FC236}">
                <a16:creationId xmlns:a16="http://schemas.microsoft.com/office/drawing/2014/main" id="{970C21E2-5ACF-B0B6-EEA6-C29D4406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74" y="4527233"/>
            <a:ext cx="6324600" cy="207645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9062C225-DE03-BE88-7AE0-631A0D9B057D}"/>
              </a:ext>
            </a:extLst>
          </p:cNvPr>
          <p:cNvSpPr/>
          <p:nvPr/>
        </p:nvSpPr>
        <p:spPr>
          <a:xfrm>
            <a:off x="5140960" y="3756343"/>
            <a:ext cx="2458720" cy="7721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FB69-7854-D06A-59AC-27EB07A7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Changing variable value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07DD-6E2A-8330-C218-88981975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a=10;</a:t>
            </a:r>
          </a:p>
          <a:p>
            <a:r>
              <a:rPr lang="en-US" altLang="zh-CN" dirty="0"/>
              <a:t>How do I change the value of a to 20?</a:t>
            </a:r>
          </a:p>
        </p:txBody>
      </p:sp>
    </p:spTree>
    <p:extLst>
      <p:ext uri="{BB962C8B-B14F-4D97-AF65-F5344CB8AC3E}">
        <p14:creationId xmlns:p14="http://schemas.microsoft.com/office/powerpoint/2010/main" val="73794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F0B6-B80B-ED05-1E39-E6C945EF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final</a:t>
            </a:r>
            <a:r>
              <a:rPr lang="en-US" altLang="zh-CN" dirty="0"/>
              <a:t> key word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E301-C95A-F956-0786-F5222999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prevent from accidental changes made to the variable</a:t>
            </a:r>
          </a:p>
          <a:p>
            <a:r>
              <a:rPr lang="en-US" altLang="zh-CN" dirty="0"/>
              <a:t>final int a=10;</a:t>
            </a:r>
          </a:p>
          <a:p>
            <a:r>
              <a:rPr lang="en-US" altLang="zh-CN" dirty="0"/>
              <a:t>a=20; What will happen?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87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637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Theme</vt:lpstr>
      <vt:lpstr>PowerPoint Presentation</vt:lpstr>
      <vt:lpstr>What is Java</vt:lpstr>
      <vt:lpstr>Is Java the only programming language?</vt:lpstr>
      <vt:lpstr>How to write Java: Lesson 0</vt:lpstr>
      <vt:lpstr>Printing in Java</vt:lpstr>
      <vt:lpstr>1.2 Data Types</vt:lpstr>
      <vt:lpstr>Variables </vt:lpstr>
      <vt:lpstr>Changing variable value</vt:lpstr>
      <vt:lpstr>The final key word</vt:lpstr>
      <vt:lpstr>1.3 Arithmetic Expressions</vt:lpstr>
      <vt:lpstr>Integer Division</vt:lpstr>
      <vt:lpstr>1.4 Compound Assignment Operator</vt:lpstr>
      <vt:lpstr>A special shortcut for adding and subtracting 1</vt:lpstr>
      <vt:lpstr>1.5 User Input</vt:lpstr>
      <vt:lpstr>The template</vt:lpstr>
      <vt:lpstr>Getting User Input</vt:lpstr>
      <vt:lpstr>Warning: Be careful with using nextLine() after nextInt()</vt:lpstr>
      <vt:lpstr>1.6 Casting</vt:lpstr>
      <vt:lpstr>One example of using it</vt:lpstr>
      <vt:lpstr>Java Maximum and Minimum Integer</vt:lpstr>
      <vt:lpstr>Other Things You need to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Siwen</dc:creator>
  <cp:lastModifiedBy>Wang, Siwen</cp:lastModifiedBy>
  <cp:revision>100</cp:revision>
  <dcterms:created xsi:type="dcterms:W3CDTF">2025-09-03T06:48:58Z</dcterms:created>
  <dcterms:modified xsi:type="dcterms:W3CDTF">2025-09-11T07:21:43Z</dcterms:modified>
</cp:coreProperties>
</file>