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1138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4F71AE-FACE-4DB9-B871-AC14F33069FF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D018F3-F7D3-4D26-8124-82D90CDA057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311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18F3-F7D3-4D26-8124-82D90CDA057F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7292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A44CA-6E18-1A87-D3DC-1D4C360BE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238830-174D-CA25-AAD8-4B4770C6BA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196030-4D79-10F9-3817-2BB92D85BF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C34232-F05B-9A3C-8454-01E597632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18F3-F7D3-4D26-8124-82D90CDA057F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32427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D018F3-F7D3-4D26-8124-82D90CDA057F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9409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91B7-B6D4-FA94-29D6-26242F1968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4ABFC1-F7F9-760A-DE30-E5AD287D5F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/>
              <a:t>Click to edit Master subtitle style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670CF-A4AD-8D93-3D6D-56062299A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7CC-E1EA-4EDB-A11B-9EBE68CA3B7D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08926D-1477-B65B-72FB-39A541104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86327-C60F-06AC-0132-5DFB319E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3928-B95B-4E78-BB9C-8623FABC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906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C9FB-D3C8-C867-8048-5CC64C269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1C29F-07DE-4ED8-0E6F-556C72A265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458051-51DE-1F71-3726-29D3F6CC7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7CC-E1EA-4EDB-A11B-9EBE68CA3B7D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00120-1C52-853D-0480-419A561F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52FDC-2AAD-C46A-5B9F-27C14D85F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3928-B95B-4E78-BB9C-8623FABC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3230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3C80F5-7B70-9777-1163-850477DB1A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584B1E-2C8F-D224-F9AA-5CBE492F05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C8154-194F-87C9-1FDB-ECC4011EC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7CC-E1EA-4EDB-A11B-9EBE68CA3B7D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FB8D8-0C01-4A3E-E986-A9ED60B0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6797DA-FF3E-4828-C2D5-2E86A5170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3928-B95B-4E78-BB9C-8623FABC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247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53454-65DA-9CED-D73D-17E57990CB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926B4-CD0B-248C-BA6B-CD3ADD7A5B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1B92A-DF2E-8F1B-B25E-C56EF23FD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7CC-E1EA-4EDB-A11B-9EBE68CA3B7D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7F6A3D-36CD-5F96-FA69-99675E5B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11DCD-F4C1-1E8B-9326-B97527FFA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3928-B95B-4E78-BB9C-8623FABC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451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AB638-26D8-D905-79C2-254BB2839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A2893F-FFD4-5F2B-2335-DA9F8F5E69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4D82F-1770-6FAE-F691-2F2A666DE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7CC-E1EA-4EDB-A11B-9EBE68CA3B7D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86CBE-6A70-DA1D-6853-D76D7C267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6F826-C9C5-BBC7-B30E-2289C2114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3928-B95B-4E78-BB9C-8623FABC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55458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864EC-C7D9-5966-4B35-5F4AC0E51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D25D-B265-BFF8-25F7-83BA3E1AD7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420DF-5428-E381-46E5-B9EF4DF435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EFA2D-0FBB-A8F7-3CAE-D547C4322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7CC-E1EA-4EDB-A11B-9EBE68CA3B7D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D07F09-DE95-8753-8FB2-B2E8A9A9F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67D9E4-5649-CAD5-5A90-74F82D3AC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3928-B95B-4E78-BB9C-8623FABC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100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77B73-0673-E231-841D-ACFA690D2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70B6A-9D50-ACCB-8E58-DBAD35D03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BB5D7-C644-523F-CAA9-04268F954C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69AC4B-B483-A19D-F862-A07D058584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BC0552-6786-4DA8-9493-B63B89AF4E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1AF427-E765-4F31-C876-6A7A36C50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7CC-E1EA-4EDB-A11B-9EBE68CA3B7D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867DDA0-A588-D491-85F5-D572A0EE4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4C8A11-321E-A120-935E-195A86C4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3928-B95B-4E78-BB9C-8623FABC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3783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300C-62ED-9CBB-8CC9-BBFBAC054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5974353-EE99-2027-A22E-32202DBF5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7CC-E1EA-4EDB-A11B-9EBE68CA3B7D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66E541-3E28-F082-52A7-0F7B9BE75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387A2-A7DA-1F82-1864-EE664B33A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3928-B95B-4E78-BB9C-8623FABC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5444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87978A-66C2-68BE-33A2-85E121135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7CC-E1EA-4EDB-A11B-9EBE68CA3B7D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B16A6C-E2D7-D0F2-283E-E7B383E9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74429-FE97-7394-0680-56684F522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3928-B95B-4E78-BB9C-8623FABC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669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CE21-F67F-DD3C-4C71-131EFE476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4B935-B52D-15D7-5A21-7C44A39E16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98860E-7456-FC08-2626-F9618A2D48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1B8AA7-C58D-C728-FFA8-7EC4C4459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7CC-E1EA-4EDB-A11B-9EBE68CA3B7D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CC66F4-E7AB-5097-4F50-7E4E9E83D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D739EB-93E1-005D-8CE5-3FFA1972B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3928-B95B-4E78-BB9C-8623FABC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7239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2A08D-7E9D-366C-44A5-F517F8E23B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5DD85D-2036-A3C3-83FB-5C522C5E218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7E35DB-DA64-1DB8-25A4-019A765FC2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99B455-FF14-B7F0-32E4-6242B2D35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2E7CC-E1EA-4EDB-A11B-9EBE68CA3B7D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CB56D6-0BC1-DB3C-F09A-018BA19E0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4C7382-3B35-B5B1-C143-BE37E5AFD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B3928-B95B-4E78-BB9C-8623FABC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4343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014764-92F1-33C6-350E-7BEFD61A55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A0947C-CBD9-4A51-AD5B-CC81F208F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DC894C-B298-9FDD-F440-47CA3DCBE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22E7CC-E1EA-4EDB-A11B-9EBE68CA3B7D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8BD1B-2D96-4AE4-0BFA-8A47B4CA1B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6E1FA4-3A0F-738C-8806-0B5E513055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EB3928-B95B-4E78-BB9C-8623FABCE9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9842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606F0-5639-F839-048C-FBC845B142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5083AC-BC69-7BC1-B61D-D60AEFDC2E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52920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65EAE-88FE-0A70-989B-51E071074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Unit 2 Overview	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7F64-D105-9379-8081-AB5A47C25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Object-Oriented Programming </a:t>
            </a:r>
            <a:r>
              <a:rPr lang="en-US" altLang="zh-CN" dirty="0"/>
              <a:t>(OOP): A core feature of Java, which you can created digital blueprint called </a:t>
            </a:r>
            <a:r>
              <a:rPr lang="en-US" altLang="zh-CN" b="1" dirty="0"/>
              <a:t>classes</a:t>
            </a:r>
            <a:r>
              <a:rPr lang="en-US" altLang="zh-CN" dirty="0"/>
              <a:t> for various things, such as cars, bank account etc. An </a:t>
            </a:r>
            <a:r>
              <a:rPr lang="en-US" altLang="zh-CN" b="1" dirty="0"/>
              <a:t>object</a:t>
            </a:r>
            <a:r>
              <a:rPr lang="en-US" altLang="zh-CN" dirty="0"/>
              <a:t> is an instance of a class.</a:t>
            </a:r>
          </a:p>
          <a:p>
            <a:r>
              <a:rPr lang="en-US" altLang="zh-CN" b="1" dirty="0"/>
              <a:t>Classes: </a:t>
            </a:r>
            <a:r>
              <a:rPr lang="en-US" altLang="zh-CN" dirty="0"/>
              <a:t>A template or blueprint </a:t>
            </a:r>
          </a:p>
          <a:p>
            <a:r>
              <a:rPr lang="en-US" altLang="zh-CN" b="1" dirty="0"/>
              <a:t>Objects: </a:t>
            </a:r>
            <a:r>
              <a:rPr lang="en-US" altLang="zh-CN" dirty="0"/>
              <a:t>Instances of a class</a:t>
            </a:r>
            <a:endParaRPr lang="zh-CN" altLang="en-US" dirty="0"/>
          </a:p>
        </p:txBody>
      </p:sp>
      <p:pic>
        <p:nvPicPr>
          <p:cNvPr id="5" name="Picture 4" descr="A diagram of a car&#10;&#10;AI-generated content may be incorrect.">
            <a:extLst>
              <a:ext uri="{FF2B5EF4-FFF2-40B4-BE49-F238E27FC236}">
                <a16:creationId xmlns:a16="http://schemas.microsoft.com/office/drawing/2014/main" id="{1969D12F-98CD-0DC2-129C-A7B0EED71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395" y="3545840"/>
            <a:ext cx="5221045" cy="2947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3390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537EC-8B69-35E1-5CFA-3EFAAC322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Structure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4EA647-2FE5-A143-49A1-F855B6276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class consists of:</a:t>
            </a:r>
          </a:p>
          <a:p>
            <a:pPr lvl="1"/>
            <a:r>
              <a:rPr lang="en-US" altLang="zh-CN" dirty="0"/>
              <a:t>State (Instance Variables)</a:t>
            </a:r>
          </a:p>
          <a:p>
            <a:pPr lvl="1"/>
            <a:r>
              <a:rPr lang="en-US" altLang="zh-CN" dirty="0"/>
              <a:t>Constructor (Initialize state value)</a:t>
            </a:r>
          </a:p>
          <a:p>
            <a:pPr lvl="1"/>
            <a:r>
              <a:rPr lang="en-US" altLang="zh-CN" dirty="0"/>
              <a:t>Behavior (methods)</a:t>
            </a:r>
            <a:endParaRPr lang="zh-CN" altLang="en-US" dirty="0"/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D3FB65D7-53CE-69BA-6DDF-3E58A58DF9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161980"/>
            <a:ext cx="5906012" cy="3696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522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203D4-E7F3-2E0C-FAA6-95B1284E7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2.2 Creating and Storing Objects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F5193-A271-4599-9644-BF1B0718A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Class: A template or blueprint </a:t>
            </a:r>
          </a:p>
          <a:p>
            <a:r>
              <a:rPr lang="en-US" altLang="zh-CN" dirty="0"/>
              <a:t>Objects: Instance of a class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519623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34746-6D56-6660-EE04-D1FBD3B675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D1105-D06D-3A56-08FC-C5D25B84C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 Structure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FC743-76E8-3A95-16FF-1494A0540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class consists of:</a:t>
            </a:r>
          </a:p>
          <a:p>
            <a:pPr lvl="1"/>
            <a:r>
              <a:rPr lang="en-US" altLang="zh-CN" dirty="0"/>
              <a:t>State (Instance Variables)</a:t>
            </a:r>
          </a:p>
          <a:p>
            <a:pPr lvl="1"/>
            <a:r>
              <a:rPr lang="en-US" altLang="zh-CN" dirty="0"/>
              <a:t>Constructor (Initialize state value)</a:t>
            </a:r>
          </a:p>
          <a:p>
            <a:pPr lvl="1"/>
            <a:r>
              <a:rPr lang="en-US" altLang="zh-CN" dirty="0"/>
              <a:t>Behavior (methods)</a:t>
            </a:r>
            <a:endParaRPr lang="zh-CN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60ED2-A8D5-3EB1-90A8-B9B8ED29F8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231012"/>
            <a:ext cx="5763811" cy="440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0333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201B3A-7A27-BB6B-3CCE-A0BFDAF5EC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97" y="259972"/>
            <a:ext cx="7930599" cy="60595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A6D2BD-7F5D-6A09-7789-12732C129C5C}"/>
              </a:ext>
            </a:extLst>
          </p:cNvPr>
          <p:cNvSpPr txBox="1"/>
          <p:nvPr/>
        </p:nvSpPr>
        <p:spPr>
          <a:xfrm>
            <a:off x="8727440" y="345440"/>
            <a:ext cx="3098800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Key things to remember:</a:t>
            </a:r>
          </a:p>
          <a:p>
            <a:endParaRPr lang="en-US" altLang="zh-CN" dirty="0"/>
          </a:p>
          <a:p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Class name must match file name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Constructor name must match class name, all instance variables should be initialized with a value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FontTx/>
              <a:buAutoNum type="arabicPeriod"/>
            </a:pPr>
            <a:endParaRPr lang="en-US" altLang="zh-CN" dirty="0"/>
          </a:p>
          <a:p>
            <a:pPr marL="342900" indent="-342900">
              <a:buFontTx/>
              <a:buAutoNum type="arabicPeriod"/>
            </a:pPr>
            <a:r>
              <a:rPr lang="en-US" altLang="zh-CN" dirty="0" err="1"/>
              <a:t>toString</a:t>
            </a:r>
            <a:r>
              <a:rPr lang="en-US" altLang="zh-CN" dirty="0"/>
              <a:t> method is used to print out the desired information about the current object</a:t>
            </a:r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pPr marL="342900" indent="-342900">
              <a:buAutoNum type="arabicPeriod"/>
            </a:pP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235105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E74EE-D714-6031-E6C8-3E6FD3B44A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instantiate Object</a:t>
            </a:r>
            <a:endParaRPr lang="zh-CN" alt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CAB5BF-C2BD-0BD3-3446-FD2FBE2FE3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53" y="1690688"/>
            <a:ext cx="9147665" cy="1007698"/>
          </a:xfr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3B28D39-604E-3210-9AAC-908AB841EB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880" y="3210012"/>
            <a:ext cx="4428676" cy="33838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3447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7DF0-8135-BF96-0860-FC1DDFF7D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2.3 Method Overloading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AFDCA-E2C7-1E85-2228-9F6B860A9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Overload means having </a:t>
            </a:r>
            <a:r>
              <a:rPr lang="en-US" altLang="zh-CN" b="1" dirty="0"/>
              <a:t>multiple constructors with the same name but different parameters</a:t>
            </a:r>
          </a:p>
          <a:p>
            <a:r>
              <a:rPr lang="en-US" altLang="zh-CN" dirty="0"/>
              <a:t>Gives more freedom to object declaration, makes code writing more convenient </a:t>
            </a:r>
          </a:p>
          <a:p>
            <a:endParaRPr lang="zh-CN" altLang="en-US" dirty="0"/>
          </a:p>
        </p:txBody>
      </p:sp>
      <p:pic>
        <p:nvPicPr>
          <p:cNvPr id="10" name="Picture 9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4688CE2A-C63E-A9DF-0415-F0179E9671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5176" y="3429000"/>
            <a:ext cx="6286824" cy="335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50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4F2C2-56D0-04E0-6496-491A9A3DE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Memory Storage 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CDB9C-C7FF-C99D-6E5B-82BAE8D9B1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Primitive Types </a:t>
            </a:r>
            <a:r>
              <a:rPr lang="en-US" altLang="zh-CN" dirty="0"/>
              <a:t>(int, double, char, Boolean) stores the exact </a:t>
            </a:r>
            <a:r>
              <a:rPr lang="en-US" altLang="zh-CN" b="1" dirty="0"/>
              <a:t>value</a:t>
            </a:r>
          </a:p>
          <a:p>
            <a:r>
              <a:rPr lang="en-US" altLang="zh-CN" b="1" dirty="0"/>
              <a:t>Reference Types </a:t>
            </a:r>
            <a:r>
              <a:rPr lang="en-US" altLang="zh-CN" dirty="0"/>
              <a:t>(classes) stores the </a:t>
            </a:r>
            <a:r>
              <a:rPr lang="en-US" altLang="zh-CN" b="1" dirty="0"/>
              <a:t>address</a:t>
            </a:r>
          </a:p>
          <a:p>
            <a:pPr lvl="1"/>
            <a:r>
              <a:rPr lang="en-US" altLang="zh-CN" b="1" dirty="0"/>
              <a:t>null</a:t>
            </a:r>
            <a:r>
              <a:rPr lang="en-US" altLang="zh-CN" dirty="0"/>
              <a:t> means the absence of an object</a:t>
            </a:r>
            <a:endParaRPr lang="en-US" altLang="zh-CN" b="1" dirty="0"/>
          </a:p>
          <a:p>
            <a:r>
              <a:rPr lang="en-US" altLang="zh-CN" b="1" dirty="0"/>
              <a:t>Example:</a:t>
            </a:r>
          </a:p>
          <a:p>
            <a:pPr lvl="1"/>
            <a:r>
              <a:rPr lang="en-US" altLang="zh-CN" b="1" dirty="0"/>
              <a:t>int a=5;</a:t>
            </a:r>
          </a:p>
          <a:p>
            <a:pPr lvl="1"/>
            <a:r>
              <a:rPr lang="en-US" altLang="zh-CN" b="1" dirty="0"/>
              <a:t>rectangle r1=new rectangle(5,10);</a:t>
            </a:r>
          </a:p>
          <a:p>
            <a:pPr lvl="1"/>
            <a:r>
              <a:rPr lang="en-US" altLang="zh-CN" b="1" dirty="0"/>
              <a:t>rectangle r2= null;</a:t>
            </a:r>
            <a:endParaRPr lang="zh-CN" altLang="en-US"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501D9C-3A43-9822-22D0-09BD3D4F38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69585"/>
              </p:ext>
            </p:extLst>
          </p:nvPr>
        </p:nvGraphicFramePr>
        <p:xfrm>
          <a:off x="3860800" y="5465838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83045474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4612013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a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96685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x05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7452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R2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null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0805837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6C913A5-CAF1-3A78-656D-234725DBE04B}"/>
              </a:ext>
            </a:extLst>
          </p:cNvPr>
          <p:cNvSpPr txBox="1"/>
          <p:nvPr/>
        </p:nvSpPr>
        <p:spPr>
          <a:xfrm>
            <a:off x="5246914" y="5096506"/>
            <a:ext cx="984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Address</a:t>
            </a:r>
            <a:endParaRPr lang="zh-CN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3D7E53-707D-AE76-4887-9480D9C698E4}"/>
              </a:ext>
            </a:extLst>
          </p:cNvPr>
          <p:cNvSpPr txBox="1"/>
          <p:nvPr/>
        </p:nvSpPr>
        <p:spPr>
          <a:xfrm>
            <a:off x="9503228" y="5096506"/>
            <a:ext cx="647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Data</a:t>
            </a:r>
            <a:endParaRPr lang="zh-CN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B5EF750-ACB4-D0DD-C88C-DDCC0CDAEBF4}"/>
              </a:ext>
            </a:extLst>
          </p:cNvPr>
          <p:cNvSpPr txBox="1"/>
          <p:nvPr/>
        </p:nvSpPr>
        <p:spPr>
          <a:xfrm>
            <a:off x="3011639" y="5465838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x01</a:t>
            </a:r>
            <a:endParaRPr lang="zh-CN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A776D-E087-0F47-42DC-8CC32B36C145}"/>
              </a:ext>
            </a:extLst>
          </p:cNvPr>
          <p:cNvSpPr txBox="1"/>
          <p:nvPr/>
        </p:nvSpPr>
        <p:spPr>
          <a:xfrm>
            <a:off x="3011639" y="5859177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x02</a:t>
            </a:r>
            <a:endParaRPr lang="zh-CN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C32D3E-6DFE-5CD3-AD4D-AF65E731915A}"/>
              </a:ext>
            </a:extLst>
          </p:cNvPr>
          <p:cNvSpPr txBox="1"/>
          <p:nvPr/>
        </p:nvSpPr>
        <p:spPr>
          <a:xfrm>
            <a:off x="3011639" y="6209026"/>
            <a:ext cx="529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x03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2195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185</TotalTime>
  <Words>255</Words>
  <Application>Microsoft Office PowerPoint</Application>
  <PresentationFormat>Widescreen</PresentationFormat>
  <Paragraphs>60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等线</vt:lpstr>
      <vt:lpstr>等线 Light</vt:lpstr>
      <vt:lpstr>Arial</vt:lpstr>
      <vt:lpstr>Office Theme</vt:lpstr>
      <vt:lpstr>PowerPoint Presentation</vt:lpstr>
      <vt:lpstr>Unit 2 Overview </vt:lpstr>
      <vt:lpstr>Class Structure</vt:lpstr>
      <vt:lpstr>2.2 Creating and Storing Objects</vt:lpstr>
      <vt:lpstr>Class Structure</vt:lpstr>
      <vt:lpstr>PowerPoint Presentation</vt:lpstr>
      <vt:lpstr>How to instantiate Object</vt:lpstr>
      <vt:lpstr>2.3 Method Overloading</vt:lpstr>
      <vt:lpstr>Memory Storage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Wang, Siwen</dc:creator>
  <cp:lastModifiedBy>Wang, Siwen</cp:lastModifiedBy>
  <cp:revision>51</cp:revision>
  <dcterms:created xsi:type="dcterms:W3CDTF">2025-09-15T01:26:47Z</dcterms:created>
  <dcterms:modified xsi:type="dcterms:W3CDTF">2025-09-18T07:56:34Z</dcterms:modified>
</cp:coreProperties>
</file>