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3" r:id="rId3"/>
    <p:sldId id="258" r:id="rId4"/>
    <p:sldId id="268" r:id="rId5"/>
    <p:sldId id="269" r:id="rId6"/>
    <p:sldId id="257" r:id="rId7"/>
    <p:sldId id="270" r:id="rId8"/>
    <p:sldId id="272" r:id="rId9"/>
    <p:sldId id="271" r:id="rId10"/>
    <p:sldId id="259" r:id="rId11"/>
    <p:sldId id="260" r:id="rId12"/>
    <p:sldId id="261" r:id="rId13"/>
    <p:sldId id="262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8CB2FF-9C26-4DF8-9A57-800372CA69DB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8B5CD-6A85-4334-A291-3B56E749A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20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https://en.wikipedia.org/wiki/Transistor_count#/media/File:Moore's_Law_Transistor_Count_1970-2020.png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https://www.101computing.net/from-transistors-to-micro-processors/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8B5CD-6A85-4334-A291-3B56E749A9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68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38599-AD5E-046D-E19C-5C9FA9F3F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61399B-FE14-02CF-EBBB-D033DF09E8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DDC59-1891-6DD6-8048-57CD28FD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A0D1-8891-417E-A9EE-2A590265697E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40A05-AA04-B289-CD16-5D603F096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E743A-1138-5C0C-FFE5-79A8F6D91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9F0F-C63D-409B-90B5-27D15613B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1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A5A3E-9CC5-EE78-39A1-3227E44F7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379051-7644-13CD-399B-95CBED2DC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1A151-2F8B-37AF-5FA4-6FD2F8DCE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A0D1-8891-417E-A9EE-2A590265697E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AC2E7-A09E-9641-AC46-686473E7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5631E-CEB9-8569-812D-97AD623DC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9F0F-C63D-409B-90B5-27D15613B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84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F5B271-4168-35CC-DA38-75497F5A1A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CE347-D82A-1E1C-10E7-A081CCF94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39AC-3C09-5D95-11D1-AB7E7EF48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A0D1-8891-417E-A9EE-2A590265697E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574EC-C6EA-D4CC-E733-46A1B0A66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BE7F3-BCB4-71D3-644E-97EB4B71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9F0F-C63D-409B-90B5-27D15613B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5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5DCA8-50E5-49A8-EDAC-A388C30E1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FD77A-D9C5-0004-FFC6-75441F227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56849-182B-44C3-91C6-80B3F3877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A0D1-8891-417E-A9EE-2A590265697E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B4412-E9E9-58CC-23E0-F516272BD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9690D-5B60-331C-1A8A-DEA81903A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9F0F-C63D-409B-90B5-27D15613B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17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3E6A4-78C2-2131-61F4-E74C26F02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0D45A-8DED-9D30-4DC6-832B1F729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39B24-9799-C419-14C1-AD60C3146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A0D1-8891-417E-A9EE-2A590265697E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36880-4625-A2D0-0A04-A88027CAA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41FAE-DBD5-283F-4692-D65BF02C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9F0F-C63D-409B-90B5-27D15613B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52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5E9CF-EFC5-BB9D-3E18-8413B4B0F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9F820-0C62-18A8-AF7C-C982B5D8DB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CDD376-B6D5-ACCA-1945-00976B76E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73A27-B00F-786C-D495-E2A2ECD4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A0D1-8891-417E-A9EE-2A590265697E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932AF-E513-2FF0-0DE2-157CADD88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A0321-BCD6-6741-DF83-E15B59CC7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9F0F-C63D-409B-90B5-27D15613B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73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1E4B7-30EB-A176-3A30-A3B1057A9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CD096-CE15-F0B9-09AE-B65D11CAE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177B9D-05D2-2F6C-02D5-134D16EDC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8121A7-7371-8EC7-1D1F-E7532C44E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85225D-903E-FFCB-7630-78CECB6569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27C1CF-18CA-4A84-2FFD-8930A8BDE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A0D1-8891-417E-A9EE-2A590265697E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E427AD-0EA5-2095-CBC6-BB198357D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354BCE-F3E7-67FF-A34F-84D442313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9F0F-C63D-409B-90B5-27D15613B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82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8932A-C447-BC53-8E22-AF32FBDC6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138461-61B4-C0C3-6FB3-D501F977F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A0D1-8891-417E-A9EE-2A590265697E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C29E46-FA6F-9F52-B3E5-95D45C7CF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66F49A-D50E-3978-093D-91D27D8C4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9F0F-C63D-409B-90B5-27D15613B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0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BA9380-61B1-2E2C-BC14-29C230C33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A0D1-8891-417E-A9EE-2A590265697E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D05098-199D-BFA2-0129-FDC909418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08651-5BE0-94B9-222E-13C79CD96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9F0F-C63D-409B-90B5-27D15613B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48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DEE87-505C-638F-0BCF-202EBA391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438DA-F465-3E9C-89AA-179391688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47134-E64A-ECEE-4D98-D8D2B1C2F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EDFA0-4FF8-0CF1-4667-2A8B450D8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A0D1-8891-417E-A9EE-2A590265697E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793F7-C466-334C-CCD1-DD8399EF7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916DA-219E-4D4F-EF47-0812F8738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9F0F-C63D-409B-90B5-27D15613B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80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E7707-6026-6C85-5563-FB7C6E3AD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64B8B8-FF77-93E2-5124-E68936C134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CCBBF3-9930-5CF3-E5DB-C39665AC80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DD109-F81A-90D8-AE42-B260E0245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A0D1-8891-417E-A9EE-2A590265697E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C0A57-38F9-4BC5-86A4-CB625A9FA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7D7C3-C4C5-27E8-43D3-CBC407228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9F0F-C63D-409B-90B5-27D15613B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36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6AE3C8-9937-6435-F3BC-BECBA5E67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F8594-FA05-90F3-75D8-5B4F6444D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D64CB-E876-3D76-5EC5-2FBB4F4099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0A0D1-8891-417E-A9EE-2A590265697E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DBB34-3608-6074-A253-EEBB24E076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F3A70-79E4-2677-C3A3-722594EA7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89F0F-C63D-409B-90B5-27D15613B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7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earnpython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81F44-589B-2C5D-6EF1-F5D67D101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1 Introduction to Computers and Programming Languages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0FDDE4-33E8-29A4-C478-93CF5E985B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98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EA048-1118-716C-C0E7-F7289125B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Computer Language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61BF4-F27B-7B96-230E-73EE357F2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Low Level</a:t>
            </a:r>
          </a:p>
          <a:p>
            <a:pPr lvl="1"/>
            <a:r>
              <a:rPr lang="en-US" dirty="0"/>
              <a:t>Machine Language </a:t>
            </a:r>
          </a:p>
          <a:p>
            <a:pPr lvl="2"/>
            <a:r>
              <a:rPr lang="en-US" dirty="0"/>
              <a:t>0000 0101 1100 0010</a:t>
            </a:r>
          </a:p>
          <a:p>
            <a:r>
              <a:rPr lang="en-US" dirty="0"/>
              <a:t>Middle Level</a:t>
            </a:r>
          </a:p>
          <a:p>
            <a:pPr lvl="1"/>
            <a:r>
              <a:rPr lang="en-US" dirty="0"/>
              <a:t>Assembly Language </a:t>
            </a:r>
          </a:p>
          <a:p>
            <a:pPr lvl="2"/>
            <a:r>
              <a:rPr lang="en-US" dirty="0"/>
              <a:t>Add 2 3 Result</a:t>
            </a:r>
          </a:p>
          <a:p>
            <a:r>
              <a:rPr lang="en-US" b="1" dirty="0"/>
              <a:t>High Level </a:t>
            </a:r>
          </a:p>
          <a:p>
            <a:pPr lvl="1"/>
            <a:r>
              <a:rPr lang="en-US" b="1" dirty="0"/>
              <a:t>C, C++, Python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C8BADB-DFEA-687E-1A4D-A0DF3967BB89}"/>
              </a:ext>
            </a:extLst>
          </p:cNvPr>
          <p:cNvSpPr txBox="1"/>
          <p:nvPr/>
        </p:nvSpPr>
        <p:spPr>
          <a:xfrm>
            <a:off x="5606223" y="5570487"/>
            <a:ext cx="60945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https://www.freecodecamp.org/news/what-are-assembly-languages/</a:t>
            </a:r>
          </a:p>
        </p:txBody>
      </p:sp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72952197-10A2-D298-A18A-A829FDD0AE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17"/>
          <a:stretch/>
        </p:blipFill>
        <p:spPr>
          <a:xfrm>
            <a:off x="4828200" y="1564849"/>
            <a:ext cx="6872543" cy="392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86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D69FE-0BDB-8ED3-6E70-9BBA9371A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C5DB3-6D02-6C4A-C27E-C9BB6A018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939"/>
            <a:ext cx="10515600" cy="4351338"/>
          </a:xfrm>
        </p:spPr>
        <p:txBody>
          <a:bodyPr/>
          <a:lstStyle/>
          <a:p>
            <a:r>
              <a:rPr lang="en-US" dirty="0"/>
              <a:t>C, C++</a:t>
            </a:r>
          </a:p>
          <a:p>
            <a:pPr lvl="1"/>
            <a:r>
              <a:rPr lang="en-US" dirty="0"/>
              <a:t>Application: Embedded systems, Game development</a:t>
            </a:r>
          </a:p>
          <a:p>
            <a:pPr lvl="1"/>
            <a:r>
              <a:rPr lang="en-US" dirty="0"/>
              <a:t>Advantage: Faster speed, better hardware control </a:t>
            </a:r>
          </a:p>
          <a:p>
            <a:pPr lvl="1"/>
            <a:r>
              <a:rPr lang="en-US" dirty="0"/>
              <a:t>Disadvantage: Steep learning curve</a:t>
            </a:r>
          </a:p>
          <a:p>
            <a:endParaRPr lang="en-US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3E8BB8B-2E0A-B1AF-D4AB-89ED45F67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020" y="3611925"/>
            <a:ext cx="6010676" cy="24749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82DE86-2859-A142-41CC-70B2F25B77DE}"/>
              </a:ext>
            </a:extLst>
          </p:cNvPr>
          <p:cNvSpPr txBox="1"/>
          <p:nvPr/>
        </p:nvSpPr>
        <p:spPr>
          <a:xfrm>
            <a:off x="5782601" y="6362070"/>
            <a:ext cx="747148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https://www.brainvire.com/blog/everything-you-need-to-know-about-embedded-system-programming/</a:t>
            </a:r>
          </a:p>
        </p:txBody>
      </p:sp>
    </p:spTree>
    <p:extLst>
      <p:ext uri="{BB962C8B-B14F-4D97-AF65-F5344CB8AC3E}">
        <p14:creationId xmlns:p14="http://schemas.microsoft.com/office/powerpoint/2010/main" val="4061577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63A72-A406-52E4-8493-572C9B271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DCFB3-7CC8-435A-FEEF-5D53BC8CC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527"/>
            <a:ext cx="10515600" cy="4351338"/>
          </a:xfrm>
        </p:spPr>
        <p:txBody>
          <a:bodyPr/>
          <a:lstStyle/>
          <a:p>
            <a:r>
              <a:rPr lang="en-US" b="1" dirty="0"/>
              <a:t>Python</a:t>
            </a:r>
            <a:r>
              <a:rPr lang="en-US" dirty="0"/>
              <a:t> (My Favorite!)</a:t>
            </a:r>
          </a:p>
          <a:p>
            <a:pPr lvl="1"/>
            <a:r>
              <a:rPr lang="en-US" dirty="0"/>
              <a:t>Application: Machine learning, Data analysis &amp; visualization</a:t>
            </a:r>
          </a:p>
          <a:p>
            <a:pPr lvl="1"/>
            <a:r>
              <a:rPr lang="en-US" dirty="0"/>
              <a:t>Advantage: Easy to learn, lots of ready-to-use libraries</a:t>
            </a:r>
          </a:p>
          <a:p>
            <a:pPr lvl="1"/>
            <a:r>
              <a:rPr lang="en-US" dirty="0"/>
              <a:t>Disadvantage: Less hardware control capability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9DAC4-B48B-9677-98C6-168EE992C34E}"/>
              </a:ext>
            </a:extLst>
          </p:cNvPr>
          <p:cNvSpPr txBox="1"/>
          <p:nvPr/>
        </p:nvSpPr>
        <p:spPr>
          <a:xfrm>
            <a:off x="6968764" y="6582577"/>
            <a:ext cx="60944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https://www.springboard.com/blog/data-science/what-is-python-used-for/</a:t>
            </a:r>
          </a:p>
        </p:txBody>
      </p:sp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DA60A97D-3E12-FE10-3F32-762A7F57A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243" y="3332523"/>
            <a:ext cx="5242022" cy="325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79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69466-1CC7-2187-9B68-E001A0D51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Integrated Development Environment (IDE)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5574B-66F0-3545-1C9D-1D8AA306E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418"/>
            <a:ext cx="10515600" cy="4351338"/>
          </a:xfrm>
        </p:spPr>
        <p:txBody>
          <a:bodyPr/>
          <a:lstStyle/>
          <a:p>
            <a:r>
              <a:rPr lang="en-US" dirty="0"/>
              <a:t>An integrated development environment is a software application that provides comprehensive facilities to computer programmers for software development (Wikipedia)</a:t>
            </a:r>
          </a:p>
          <a:p>
            <a:r>
              <a:rPr lang="en-US" dirty="0"/>
              <a:t>In simple words, </a:t>
            </a:r>
            <a:r>
              <a:rPr lang="en-US" b="1" dirty="0"/>
              <a:t>IDE is often what you use to write, compile and debug your codes. Each IDE has slightly different user interface, but they achieve the same thing. 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C3F9BE3-891E-3990-0C93-764E6DE21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680" y="3793408"/>
            <a:ext cx="3536272" cy="277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476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E362D-BCA8-8F48-2F3C-1F1E67EA0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 –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95A59-C54E-9E07-5521-9CC496E38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3216"/>
            <a:ext cx="10515600" cy="4351338"/>
          </a:xfrm>
        </p:spPr>
        <p:txBody>
          <a:bodyPr/>
          <a:lstStyle/>
          <a:p>
            <a:r>
              <a:rPr lang="en-US" dirty="0"/>
              <a:t>Free, friendly UI, Interactive, supports over 40 programming languages including Python and R</a:t>
            </a:r>
          </a:p>
          <a:p>
            <a:pPr lvl="1"/>
            <a:r>
              <a:rPr lang="en-US" dirty="0"/>
              <a:t>Data Science</a:t>
            </a:r>
          </a:p>
          <a:p>
            <a:pPr lvl="1"/>
            <a:r>
              <a:rPr lang="en-US" dirty="0"/>
              <a:t>Machine Learning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E872EE-DC82-68BC-E254-3F026E0741C2}"/>
              </a:ext>
            </a:extLst>
          </p:cNvPr>
          <p:cNvSpPr txBox="1"/>
          <p:nvPr/>
        </p:nvSpPr>
        <p:spPr>
          <a:xfrm>
            <a:off x="4716191" y="6387029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https://realpython.com/jupyter-notebook-introduction/</a:t>
            </a:r>
          </a:p>
        </p:txBody>
      </p:sp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330BEBF-8769-D0BC-4A9B-F63EED239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464" y="2723376"/>
            <a:ext cx="6426720" cy="358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871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5B7CF-2684-C2AB-05F5-65E2A5662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 Live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64072-C698-E246-B74F-0788A7E6F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56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E06D0-C65D-F3BA-D620-0071AA776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5718A-D7BE-3F29-3AAB-0FDCBC644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https://www.learnpython.org/</a:t>
            </a:r>
            <a:endParaRPr lang="en-US" dirty="0"/>
          </a:p>
          <a:p>
            <a:r>
              <a:rPr lang="en-US"/>
              <a:t>https://www.w3schools.com/python/default.asp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147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D740B-4AE2-45C1-E824-9C6C77E2D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9EE9F-2761-7D82-EA07-D411C41D0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electronic device that manipulates </a:t>
            </a:r>
            <a:r>
              <a:rPr lang="en-US" b="1" dirty="0"/>
              <a:t>data </a:t>
            </a:r>
            <a:r>
              <a:rPr lang="en-US" dirty="0"/>
              <a:t>based on a given set of </a:t>
            </a:r>
            <a:r>
              <a:rPr lang="en-US" b="1" dirty="0"/>
              <a:t>instructions</a:t>
            </a:r>
            <a:r>
              <a:rPr lang="en-US" dirty="0"/>
              <a:t>. 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A1DB79B1-A14F-8962-B702-24CF7E0DB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48" y="3020261"/>
            <a:ext cx="3801132" cy="21351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492EA3-35E6-165F-7642-992FB867413C}"/>
              </a:ext>
            </a:extLst>
          </p:cNvPr>
          <p:cNvSpPr txBox="1"/>
          <p:nvPr/>
        </p:nvSpPr>
        <p:spPr>
          <a:xfrm>
            <a:off x="1449208" y="5273749"/>
            <a:ext cx="6094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https://www.cnet.com/tech/mobile/best-phone-to-buy/</a:t>
            </a:r>
          </a:p>
        </p:txBody>
      </p:sp>
      <p:pic>
        <p:nvPicPr>
          <p:cNvPr id="9" name="Picture 8" descr="A picture containing text, electronics, computer, computer&#10;&#10;Description automatically generated">
            <a:extLst>
              <a:ext uri="{FF2B5EF4-FFF2-40B4-BE49-F238E27FC236}">
                <a16:creationId xmlns:a16="http://schemas.microsoft.com/office/drawing/2014/main" id="{CA6753FB-879F-ACAE-C82B-99EB8EDCC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657" y="3702477"/>
            <a:ext cx="3863999" cy="26265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D91D51D-96F9-E9C1-AE33-F217B0D110A5}"/>
              </a:ext>
            </a:extLst>
          </p:cNvPr>
          <p:cNvSpPr txBox="1"/>
          <p:nvPr/>
        </p:nvSpPr>
        <p:spPr>
          <a:xfrm>
            <a:off x="6181078" y="6050290"/>
            <a:ext cx="60945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https://www.notebookcheck.net/Microsoft-Surface-Laptop-4-13-Ryzen-5.541951.0.html</a:t>
            </a:r>
          </a:p>
        </p:txBody>
      </p:sp>
    </p:spTree>
    <p:extLst>
      <p:ext uri="{BB962C8B-B14F-4D97-AF65-F5344CB8AC3E}">
        <p14:creationId xmlns:p14="http://schemas.microsoft.com/office/powerpoint/2010/main" val="3912581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9654D-0ECC-6636-0EDA-0050F392F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Computers - Abstraction</a:t>
            </a:r>
          </a:p>
        </p:txBody>
      </p:sp>
      <p:pic>
        <p:nvPicPr>
          <p:cNvPr id="4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CB4485A7-2FA2-1329-BBAF-0A6B759903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161" y="1473227"/>
            <a:ext cx="8967875" cy="5019648"/>
          </a:xfrm>
        </p:spPr>
      </p:pic>
    </p:spTree>
    <p:extLst>
      <p:ext uri="{BB962C8B-B14F-4D97-AF65-F5344CB8AC3E}">
        <p14:creationId xmlns:p14="http://schemas.microsoft.com/office/powerpoint/2010/main" val="4121179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40979-2328-A69F-4E6F-83A2BAD40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Problem/Tasks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BE7CB-F48C-3505-B17A-3783CF439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Stated in Human Language</a:t>
            </a:r>
          </a:p>
          <a:p>
            <a:pPr lvl="1"/>
            <a:r>
              <a:rPr lang="en-US" dirty="0"/>
              <a:t>What does 25+30 equal to?</a:t>
            </a:r>
          </a:p>
          <a:p>
            <a:pPr lvl="1"/>
            <a:r>
              <a:rPr lang="en-US" dirty="0"/>
              <a:t>Please buy </a:t>
            </a:r>
            <a:r>
              <a:rPr lang="en-US" b="1" dirty="0"/>
              <a:t>a few </a:t>
            </a:r>
            <a:r>
              <a:rPr lang="en-US" dirty="0"/>
              <a:t>apples when you go to the market this afternoon. If you saw a watermelon, </a:t>
            </a:r>
            <a:r>
              <a:rPr lang="en-US" b="1" dirty="0"/>
              <a:t>buy one</a:t>
            </a:r>
            <a:r>
              <a:rPr lang="en-US" dirty="0"/>
              <a:t>. </a:t>
            </a:r>
          </a:p>
          <a:p>
            <a:pPr lvl="2"/>
            <a:r>
              <a:rPr lang="en-US" dirty="0"/>
              <a:t>Q: How many apples would you buy? How many watermelons?</a:t>
            </a:r>
          </a:p>
          <a:p>
            <a:r>
              <a:rPr lang="en-US" dirty="0"/>
              <a:t>Problem with human language: Ambiguity</a:t>
            </a:r>
          </a:p>
          <a:p>
            <a:pPr lvl="2"/>
            <a:endParaRPr lang="en-US" dirty="0"/>
          </a:p>
        </p:txBody>
      </p:sp>
      <p:pic>
        <p:nvPicPr>
          <p:cNvPr id="4" name="Picture 3" descr="Chart, bubble chart&#10;&#10;Description automatically generated">
            <a:extLst>
              <a:ext uri="{FF2B5EF4-FFF2-40B4-BE49-F238E27FC236}">
                <a16:creationId xmlns:a16="http://schemas.microsoft.com/office/drawing/2014/main" id="{0BD1CCB9-9AEA-C4F9-ADF8-627E747D3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982" y="4147827"/>
            <a:ext cx="3679032" cy="246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534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EDFB2-9D9E-62BD-E759-1BC27E543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2F8EE-F6D9-E5B4-714D-BAEEDB019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64" y="1758156"/>
            <a:ext cx="10515600" cy="4351338"/>
          </a:xfrm>
        </p:spPr>
        <p:txBody>
          <a:bodyPr/>
          <a:lstStyle/>
          <a:p>
            <a:r>
              <a:rPr lang="en-US" dirty="0"/>
              <a:t>A step-by-step process to solve a problem</a:t>
            </a:r>
          </a:p>
          <a:p>
            <a:r>
              <a:rPr lang="en-US" dirty="0"/>
              <a:t>Requires </a:t>
            </a:r>
            <a:r>
              <a:rPr lang="en-US" b="1" dirty="0"/>
              <a:t>three</a:t>
            </a:r>
            <a:r>
              <a:rPr lang="en-US" dirty="0"/>
              <a:t> things:</a:t>
            </a:r>
          </a:p>
          <a:p>
            <a:pPr lvl="1"/>
            <a:r>
              <a:rPr lang="en-US" dirty="0"/>
              <a:t>Definiteness (no ambiguity)</a:t>
            </a:r>
          </a:p>
          <a:p>
            <a:pPr lvl="1"/>
            <a:r>
              <a:rPr lang="en-US" dirty="0"/>
              <a:t>Effective computability</a:t>
            </a:r>
          </a:p>
          <a:p>
            <a:pPr marL="457200" lvl="1" indent="0">
              <a:buNone/>
            </a:pPr>
            <a:r>
              <a:rPr lang="en-US" dirty="0"/>
              <a:t>   (each step simple enough for a computer)</a:t>
            </a:r>
          </a:p>
          <a:p>
            <a:pPr lvl="1"/>
            <a:r>
              <a:rPr lang="en-US" dirty="0"/>
              <a:t>Finiteness (finishes)</a:t>
            </a:r>
          </a:p>
          <a:p>
            <a:r>
              <a:rPr lang="en-US" dirty="0"/>
              <a:t>Example: Recipes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C6D90-5F97-9555-2C62-E1A752EF3E18}"/>
              </a:ext>
            </a:extLst>
          </p:cNvPr>
          <p:cNvSpPr txBox="1"/>
          <p:nvPr/>
        </p:nvSpPr>
        <p:spPr>
          <a:xfrm>
            <a:off x="9468049" y="6403975"/>
            <a:ext cx="272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ECE 120, Steven S. </a:t>
            </a:r>
            <a:r>
              <a:rPr lang="en-US" dirty="0" err="1"/>
              <a:t>Lumetta</a:t>
            </a:r>
            <a:endParaRPr lang="en-US" dirty="0"/>
          </a:p>
        </p:txBody>
      </p:sp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2AE7F0B-C314-3EDC-0640-80D218C4F5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73" t="1771" r="11022" b="-1771"/>
          <a:stretch/>
        </p:blipFill>
        <p:spPr>
          <a:xfrm>
            <a:off x="7418895" y="748506"/>
            <a:ext cx="3482418" cy="556859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B80BF25-703A-F1F2-C823-DC343E090F1E}"/>
              </a:ext>
            </a:extLst>
          </p:cNvPr>
          <p:cNvSpPr/>
          <p:nvPr/>
        </p:nvSpPr>
        <p:spPr>
          <a:xfrm>
            <a:off x="7871381" y="1470581"/>
            <a:ext cx="2705493" cy="77299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30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picture containing text, computer, computer, person&#10;&#10;Description automatically generated">
            <a:extLst>
              <a:ext uri="{FF2B5EF4-FFF2-40B4-BE49-F238E27FC236}">
                <a16:creationId xmlns:a16="http://schemas.microsoft.com/office/drawing/2014/main" id="{BAB786DA-133C-11AE-2B99-35C764327E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8" r="8243"/>
          <a:stretch/>
        </p:blipFill>
        <p:spPr>
          <a:xfrm>
            <a:off x="4948266" y="3022720"/>
            <a:ext cx="2178728" cy="15640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120448-3E23-0E93-914B-89AB1825F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computer language?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4ECE6C9-6E65-89D8-28DF-91B718C45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4820"/>
            <a:ext cx="10515600" cy="4351338"/>
          </a:xfrm>
        </p:spPr>
        <p:txBody>
          <a:bodyPr/>
          <a:lstStyle/>
          <a:p>
            <a:r>
              <a:rPr lang="en-US"/>
              <a:t>In simple terms, it’s the language we use to give computer instructions</a:t>
            </a:r>
            <a:endParaRPr lang="en-US" dirty="0"/>
          </a:p>
        </p:txBody>
      </p:sp>
      <p:pic>
        <p:nvPicPr>
          <p:cNvPr id="9" name="Picture 8" descr="Chart, bubble chart&#10;&#10;Description automatically generated">
            <a:extLst>
              <a:ext uri="{FF2B5EF4-FFF2-40B4-BE49-F238E27FC236}">
                <a16:creationId xmlns:a16="http://schemas.microsoft.com/office/drawing/2014/main" id="{4A9B75DF-CF3A-E1B7-4B0B-C4C5445134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37" y="2846286"/>
            <a:ext cx="4200432" cy="28189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5CC1340-A8B4-D800-A4DF-13FB50198498}"/>
              </a:ext>
            </a:extLst>
          </p:cNvPr>
          <p:cNvSpPr txBox="1"/>
          <p:nvPr/>
        </p:nvSpPr>
        <p:spPr>
          <a:xfrm>
            <a:off x="490420" y="5915353"/>
            <a:ext cx="6094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https://researchoutreach.org/articles/trans-actional-autopoiesis-relational-view-human-language/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5D3BD7-7678-3EB0-BBCD-DE02F9E5B4E2}"/>
              </a:ext>
            </a:extLst>
          </p:cNvPr>
          <p:cNvSpPr txBox="1"/>
          <p:nvPr/>
        </p:nvSpPr>
        <p:spPr>
          <a:xfrm>
            <a:off x="6584798" y="5623876"/>
            <a:ext cx="60945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https://www.codecademy.com/resources/blog/programming-languages/</a:t>
            </a:r>
          </a:p>
        </p:txBody>
      </p:sp>
      <p:pic>
        <p:nvPicPr>
          <p:cNvPr id="15" name="Picture 14" descr="Graphical user interface&#10;&#10;Description automatically generated">
            <a:extLst>
              <a:ext uri="{FF2B5EF4-FFF2-40B4-BE49-F238E27FC236}">
                <a16:creationId xmlns:a16="http://schemas.microsoft.com/office/drawing/2014/main" id="{DBDEAE7A-208C-ECE9-92E7-615C822979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09" t="41670" r="21841" b="10935"/>
          <a:stretch/>
        </p:blipFill>
        <p:spPr>
          <a:xfrm>
            <a:off x="7533647" y="3174306"/>
            <a:ext cx="1706750" cy="1260842"/>
          </a:xfrm>
          <a:prstGeom prst="rect">
            <a:avLst/>
          </a:prstGeom>
        </p:spPr>
      </p:pic>
      <p:pic>
        <p:nvPicPr>
          <p:cNvPr id="16" name="Picture 15" descr="Graphical user interface&#10;&#10;Description automatically generated">
            <a:extLst>
              <a:ext uri="{FF2B5EF4-FFF2-40B4-BE49-F238E27FC236}">
                <a16:creationId xmlns:a16="http://schemas.microsoft.com/office/drawing/2014/main" id="{56B2A726-9E78-05AB-5781-ACBABA168C9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9" t="10625" r="50268" b="41403"/>
          <a:stretch/>
        </p:blipFill>
        <p:spPr>
          <a:xfrm>
            <a:off x="10392648" y="3158315"/>
            <a:ext cx="1648208" cy="126084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90D8100-1F65-E7A2-91A5-A64E3ED6F880}"/>
              </a:ext>
            </a:extLst>
          </p:cNvPr>
          <p:cNvSpPr txBox="1"/>
          <p:nvPr/>
        </p:nvSpPr>
        <p:spPr>
          <a:xfrm>
            <a:off x="6407420" y="5935918"/>
            <a:ext cx="609452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https://www.freepik.com/premium-vector/laptop-hands-typing-keyboard-human-working-laptop_19876781.htm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EFDBDE4-DACE-F976-6DF3-3FD084F6BF6A}"/>
              </a:ext>
            </a:extLst>
          </p:cNvPr>
          <p:cNvCxnSpPr/>
          <p:nvPr/>
        </p:nvCxnSpPr>
        <p:spPr>
          <a:xfrm>
            <a:off x="6802959" y="3769402"/>
            <a:ext cx="64807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4A1AE0D-BDCB-F8CB-859E-04B167013378}"/>
              </a:ext>
            </a:extLst>
          </p:cNvPr>
          <p:cNvCxnSpPr/>
          <p:nvPr/>
        </p:nvCxnSpPr>
        <p:spPr>
          <a:xfrm>
            <a:off x="9518738" y="3788736"/>
            <a:ext cx="64807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B595E6C-993C-71B4-A12F-FD438D27415D}"/>
              </a:ext>
            </a:extLst>
          </p:cNvPr>
          <p:cNvSpPr txBox="1"/>
          <p:nvPr/>
        </p:nvSpPr>
        <p:spPr>
          <a:xfrm>
            <a:off x="9259120" y="2827835"/>
            <a:ext cx="11673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Compiler</a:t>
            </a:r>
          </a:p>
          <a:p>
            <a:pPr algn="ctr"/>
            <a:r>
              <a:rPr lang="en-US" dirty="0"/>
              <a:t>+</a:t>
            </a:r>
          </a:p>
          <a:p>
            <a:pPr algn="ctr"/>
            <a:r>
              <a:rPr lang="en-US" dirty="0"/>
              <a:t>Assembler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557AF9-E9DB-6A9A-0D9A-B66BDBEEEFD0}"/>
              </a:ext>
            </a:extLst>
          </p:cNvPr>
          <p:cNvSpPr txBox="1"/>
          <p:nvPr/>
        </p:nvSpPr>
        <p:spPr>
          <a:xfrm>
            <a:off x="7410033" y="4570561"/>
            <a:ext cx="200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C++, C , Python etc.</a:t>
            </a:r>
          </a:p>
        </p:txBody>
      </p:sp>
    </p:spTree>
    <p:extLst>
      <p:ext uri="{BB962C8B-B14F-4D97-AF65-F5344CB8AC3E}">
        <p14:creationId xmlns:p14="http://schemas.microsoft.com/office/powerpoint/2010/main" val="2727180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B2294-0538-C254-47CB-2104D8C5F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Set Architecture (ISA)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56D7D-8EB9-1486-19C9-88DCC1053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Interface</a:t>
            </a:r>
            <a:r>
              <a:rPr lang="en-US" dirty="0"/>
              <a:t> between software and hardware</a:t>
            </a:r>
          </a:p>
        </p:txBody>
      </p:sp>
      <p:pic>
        <p:nvPicPr>
          <p:cNvPr id="4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10D845F5-7325-7E13-E17B-FA33800855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73" t="1771" r="11022" b="-1771"/>
          <a:stretch/>
        </p:blipFill>
        <p:spPr>
          <a:xfrm>
            <a:off x="8535570" y="681037"/>
            <a:ext cx="3482418" cy="55685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645F98-8592-EDF7-69D8-7349A30113B3}"/>
              </a:ext>
            </a:extLst>
          </p:cNvPr>
          <p:cNvSpPr txBox="1"/>
          <p:nvPr/>
        </p:nvSpPr>
        <p:spPr>
          <a:xfrm>
            <a:off x="9294037" y="6384566"/>
            <a:ext cx="272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ECE 120, Steven S. </a:t>
            </a:r>
            <a:r>
              <a:rPr lang="en-US" dirty="0" err="1"/>
              <a:t>Lumetta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3F0E6DD-8D6B-08C8-E662-EE0B91DCFC8C}"/>
              </a:ext>
            </a:extLst>
          </p:cNvPr>
          <p:cNvSpPr/>
          <p:nvPr/>
        </p:nvSpPr>
        <p:spPr>
          <a:xfrm>
            <a:off x="8636457" y="2855360"/>
            <a:ext cx="3407923" cy="9338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FF2BA1-D402-3CD6-0104-E10210A4CF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08" y="2472235"/>
            <a:ext cx="6748252" cy="383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182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FB4DE-9388-1F8E-F281-2B688A6C1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AE0D6-FF96-3380-F04D-56B97D754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building block of a computer (i.e. transistors)</a:t>
            </a:r>
          </a:p>
          <a:p>
            <a:r>
              <a:rPr lang="en-US" dirty="0"/>
              <a:t>More transistors, more computing power</a:t>
            </a:r>
          </a:p>
        </p:txBody>
      </p:sp>
      <p:pic>
        <p:nvPicPr>
          <p:cNvPr id="4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95B950B-F20E-B82F-564A-4117EDAE16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73" t="1771" r="11022" b="-1771"/>
          <a:stretch/>
        </p:blipFill>
        <p:spPr>
          <a:xfrm>
            <a:off x="8851272" y="734423"/>
            <a:ext cx="3194995" cy="5108985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C6554777-1308-6349-4C2F-6222F432DB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97975"/>
            <a:ext cx="3036217" cy="1806638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26122C18-6D68-C4F6-661E-42582D4314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329" y="2963833"/>
            <a:ext cx="4128940" cy="3054771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E21D82BC-BB44-3D7C-D8EF-D1BA894B9520}"/>
              </a:ext>
            </a:extLst>
          </p:cNvPr>
          <p:cNvSpPr/>
          <p:nvPr/>
        </p:nvSpPr>
        <p:spPr>
          <a:xfrm>
            <a:off x="8927184" y="4918049"/>
            <a:ext cx="3119083" cy="87669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44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23BFA-DAAE-C500-E653-BC6B0E339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A02DF-F3C1-D2AE-ED1F-DA28E3F9A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19417" cy="4351338"/>
          </a:xfrm>
        </p:spPr>
        <p:txBody>
          <a:bodyPr/>
          <a:lstStyle/>
          <a:p>
            <a:r>
              <a:rPr lang="en-US" dirty="0"/>
              <a:t>An electronic circuit is composed of individual electronic components, such as resistors, transistors, capacitors, inductors and diodes, connected by conductive wires or traces through which electric current can flow. (Wikipedia)</a:t>
            </a:r>
          </a:p>
        </p:txBody>
      </p:sp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CE58CB0-A551-5A44-E20A-3E3204195C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73" t="1771" r="11022" b="-1771"/>
          <a:stretch/>
        </p:blipFill>
        <p:spPr>
          <a:xfrm>
            <a:off x="8657617" y="1027906"/>
            <a:ext cx="3194995" cy="510898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FDC7E45-4F19-0C96-FB6C-9F89BC145D56}"/>
              </a:ext>
            </a:extLst>
          </p:cNvPr>
          <p:cNvSpPr/>
          <p:nvPr/>
        </p:nvSpPr>
        <p:spPr>
          <a:xfrm>
            <a:off x="8966093" y="4548398"/>
            <a:ext cx="2639005" cy="73372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88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579</Words>
  <Application>Microsoft Office PowerPoint</Application>
  <PresentationFormat>Widescreen</PresentationFormat>
  <Paragraphs>77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Lecture 1 Introduction to Computers and Programming Languages</vt:lpstr>
      <vt:lpstr>Computers</vt:lpstr>
      <vt:lpstr>Computers - Abstraction</vt:lpstr>
      <vt:lpstr>Problem/Tasks </vt:lpstr>
      <vt:lpstr>Algorithms </vt:lpstr>
      <vt:lpstr>What is computer language?</vt:lpstr>
      <vt:lpstr>Instruction Set Architecture (ISA)</vt:lpstr>
      <vt:lpstr>Device</vt:lpstr>
      <vt:lpstr>Circuits</vt:lpstr>
      <vt:lpstr>Levels of Computer Language </vt:lpstr>
      <vt:lpstr>Popular Programming Languages</vt:lpstr>
      <vt:lpstr>Popular Programming Languages</vt:lpstr>
      <vt:lpstr>Integrated Development Environment (IDE)</vt:lpstr>
      <vt:lpstr>IDE – Jupyter Notebook</vt:lpstr>
      <vt:lpstr>Jupyter Notebook Live Demonstration</vt:lpstr>
      <vt:lpstr>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Introduction to Computer Language</dc:title>
  <dc:creator>Siwen Wang</dc:creator>
  <cp:lastModifiedBy>SiwenWork</cp:lastModifiedBy>
  <cp:revision>68</cp:revision>
  <dcterms:created xsi:type="dcterms:W3CDTF">2022-12-24T06:06:27Z</dcterms:created>
  <dcterms:modified xsi:type="dcterms:W3CDTF">2023-02-21T09:11:18Z</dcterms:modified>
</cp:coreProperties>
</file>