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9" r:id="rId2"/>
    <p:sldId id="256" r:id="rId3"/>
    <p:sldId id="257" r:id="rId4"/>
    <p:sldId id="259" r:id="rId5"/>
    <p:sldId id="258" r:id="rId6"/>
    <p:sldId id="265" r:id="rId7"/>
    <p:sldId id="260" r:id="rId8"/>
    <p:sldId id="272" r:id="rId9"/>
    <p:sldId id="276" r:id="rId10"/>
    <p:sldId id="277" r:id="rId11"/>
    <p:sldId id="266" r:id="rId12"/>
    <p:sldId id="269" r:id="rId13"/>
    <p:sldId id="270" r:id="rId14"/>
    <p:sldId id="271" r:id="rId15"/>
    <p:sldId id="273" r:id="rId16"/>
    <p:sldId id="274" r:id="rId17"/>
    <p:sldId id="275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7EB4-BB1F-43EA-966E-B17CE4E09C4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C21EE-622C-4A3A-8687-36578BE2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https://byjus.com/biology/neurons/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C21EE-622C-4A3A-8687-36578BE20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2C21EE-622C-4A3A-8687-36578BE205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84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E9B1-B49C-9D1D-0E62-F9B478086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CB753-C277-E851-4460-95EC673D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A5C1-535E-5D31-A356-363051A3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B19CF-752A-65D4-3AFB-133FE2F1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F731-192F-ACF9-74D6-7D50D991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8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A694-925B-6D3B-48A3-34C698AB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583F2-FBDB-07F6-D4C8-042253C1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0FC9D-0A53-BBA5-7EE8-67EF8C7B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912-AF9C-3ECE-99BA-FE55E72D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F693-C31B-0EEE-A552-A9016007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7A5C1-29C7-CF0E-5A54-B91CAECB2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DD85A-AACF-F883-C01D-B31349C1C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6C59-F92E-C1A2-DF52-2811A4F4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A840-CD15-354D-A1AA-C93E8C62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ED28-021D-EE94-5972-0CC21EAC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BD47-FD03-1F23-6267-FA524A57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B53DE-1E87-BEDC-4CC0-49C7E903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9540-4439-1284-D35C-CE89D976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9D09-CFE5-C0D2-8E6E-6DF97FDE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467F-BB4C-4416-E9C1-C20B6BA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0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2E64-C813-AABB-BD91-B00B8F57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7914A-A3C9-D4B2-B579-113B4D55B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E47D-FCBC-99C0-88A4-7DA540B8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506A-618A-1C27-6BFD-664646C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DD0C-3168-F604-9058-96AF4F2D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B8B3-6817-8875-21AC-0845D0EB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E1D5-5186-B5CA-02E6-E9AD0B04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32AB1-C2E2-0DAF-D529-807D4838A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16005-5766-EC62-620B-234631D0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5C77-EAB8-C10E-0F35-838B7872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922B2-45AA-2603-25CE-1A3D5C46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6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8631-B927-91F2-52DB-788F427A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5073-485D-4D1D-6E7E-ABDA37A3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4AD9-81D8-002D-E901-7DCC4DEC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833C-C9EB-F0B0-1ECD-043960C7A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8C99-5E97-10AD-BC96-86DB32FD2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AC0C7-A96A-509E-5C75-ADF7D6F3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BA675-3EDF-882E-02B4-66163223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493C-D405-18FE-0AC0-7E4F810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1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47B1-057D-80D8-C687-B3F634D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EFC69-1BD6-57F9-06AE-F8F52C2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C2A4D-59C3-0C39-A93F-1D84621F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A197E-E402-DF3B-C441-9A91D0EB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3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507A-83BB-BDAC-0C07-6849F82B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CD103-BB4A-F470-12CC-608A6E92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BC7C-3CFA-893B-2427-026B6D26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46D1-7698-9210-8D6D-3BC26B15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0313-965B-DC11-F672-E991DA8B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394E3-9772-E5E5-90F4-E89C56847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39C2-C30C-9FE9-89E4-3E6282C5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8B054-FEE4-951B-13E2-F2A0B2DC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E080-102E-DF4B-B5CA-BBEBF3FD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73FD-3052-6EE8-98BF-B150F3AC3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9EE62-3D88-3F0B-ACB8-EBE90EBC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12B56-7FFB-A825-2C50-AEE5932BB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6574-9D56-81AF-4FE0-5F4265F9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0043-8FC0-DA24-D205-787E565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CA11B-ABD0-BE66-316E-5B828804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A08B9-2D08-2DD4-BE6F-05A73F5F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66CEA-5379-CFD0-E2ED-9E62086A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FCC5-399E-CE3C-429E-89C6413DC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7FBF-64AE-4010-BE93-7B892C2D0BD5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0134-711B-5C1D-AE16-20ADE511E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D8A22-9F2A-CB3F-832D-BB60543DC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22A0-00F3-46B5-B762-22603FA6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7WHqDNckI8?feature=oembed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AC87-80D4-0B25-09B0-0628183AD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6405-DD29-0394-2BFB-7FD34A934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HTC Vive Modified With Neurable Reads Your Mind At SIGGRAPH">
            <a:hlinkClick r:id="" action="ppaction://media"/>
            <a:extLst>
              <a:ext uri="{FF2B5EF4-FFF2-40B4-BE49-F238E27FC236}">
                <a16:creationId xmlns:a16="http://schemas.microsoft.com/office/drawing/2014/main" id="{50FEE58D-5CC5-4BEB-7843-9C6C66F5EA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74713" y="255242"/>
            <a:ext cx="10793826" cy="60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C60F-0270-F413-09B9-CFA44E343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Biomarker Frontal Alpha Asymmetry </a:t>
            </a:r>
          </a:p>
        </p:txBody>
      </p:sp>
      <p:pic>
        <p:nvPicPr>
          <p:cNvPr id="15" name="Content Placeholder 14" descr="A picture containing text&#10;&#10;Description automatically generated">
            <a:extLst>
              <a:ext uri="{FF2B5EF4-FFF2-40B4-BE49-F238E27FC236}">
                <a16:creationId xmlns:a16="http://schemas.microsoft.com/office/drawing/2014/main" id="{7CB4AADF-F14F-A4FD-D605-CE7475D4F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649"/>
            <a:ext cx="10298389" cy="4214688"/>
          </a:xfrm>
        </p:spPr>
      </p:pic>
    </p:spTree>
    <p:extLst>
      <p:ext uri="{BB962C8B-B14F-4D97-AF65-F5344CB8AC3E}">
        <p14:creationId xmlns:p14="http://schemas.microsoft.com/office/powerpoint/2010/main" val="17091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A76D-2D58-1900-7BD1-BB5835A6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FFFC972-73BC-975C-0C67-79F500C73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" y="365125"/>
            <a:ext cx="11793007" cy="6453502"/>
          </a:xfrm>
        </p:spPr>
      </p:pic>
    </p:spTree>
    <p:extLst>
      <p:ext uri="{BB962C8B-B14F-4D97-AF65-F5344CB8AC3E}">
        <p14:creationId xmlns:p14="http://schemas.microsoft.com/office/powerpoint/2010/main" val="272889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0F7B-B126-B095-CDCB-C2F0961A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5CA015-4EFD-737A-04E9-6200D9DEC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2" y="248801"/>
            <a:ext cx="11587355" cy="6609199"/>
          </a:xfrm>
        </p:spPr>
      </p:pic>
    </p:spTree>
    <p:extLst>
      <p:ext uri="{BB962C8B-B14F-4D97-AF65-F5344CB8AC3E}">
        <p14:creationId xmlns:p14="http://schemas.microsoft.com/office/powerpoint/2010/main" val="412847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ED6B-9C69-8EB9-97FA-B3187122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4ABD0-3F84-59ED-E018-84259E9C0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08" y="230289"/>
            <a:ext cx="11521011" cy="6262586"/>
          </a:xfrm>
        </p:spPr>
      </p:pic>
    </p:spTree>
    <p:extLst>
      <p:ext uri="{BB962C8B-B14F-4D97-AF65-F5344CB8AC3E}">
        <p14:creationId xmlns:p14="http://schemas.microsoft.com/office/powerpoint/2010/main" val="318915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B979-B88A-CFDD-CC4E-E7087E1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196A351-7A72-5A47-2E18-730F0F307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54" y="198731"/>
            <a:ext cx="11800209" cy="6460537"/>
          </a:xfrm>
        </p:spPr>
      </p:pic>
    </p:spTree>
    <p:extLst>
      <p:ext uri="{BB962C8B-B14F-4D97-AF65-F5344CB8AC3E}">
        <p14:creationId xmlns:p14="http://schemas.microsoft.com/office/powerpoint/2010/main" val="83848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A11A-A0AA-B112-B77D-77B40022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7AFBFE-DC0A-1194-E02C-3C30F6C82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1" y="184550"/>
            <a:ext cx="11927017" cy="6673450"/>
          </a:xfrm>
        </p:spPr>
      </p:pic>
    </p:spTree>
    <p:extLst>
      <p:ext uri="{BB962C8B-B14F-4D97-AF65-F5344CB8AC3E}">
        <p14:creationId xmlns:p14="http://schemas.microsoft.com/office/powerpoint/2010/main" val="353985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6DD3-FF34-9E62-C54D-5F2BD6E0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B651EA-4D66-21C2-75EF-883792B1E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9" y="365125"/>
            <a:ext cx="11869961" cy="6433158"/>
          </a:xfrm>
        </p:spPr>
      </p:pic>
    </p:spTree>
    <p:extLst>
      <p:ext uri="{BB962C8B-B14F-4D97-AF65-F5344CB8AC3E}">
        <p14:creationId xmlns:p14="http://schemas.microsoft.com/office/powerpoint/2010/main" val="367843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947E-AC02-D409-8459-313BD42B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AC319AF-FEFA-3543-4433-9ACA4E15D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5" y="251145"/>
            <a:ext cx="11349480" cy="6355709"/>
          </a:xfrm>
        </p:spPr>
      </p:pic>
    </p:spTree>
    <p:extLst>
      <p:ext uri="{BB962C8B-B14F-4D97-AF65-F5344CB8AC3E}">
        <p14:creationId xmlns:p14="http://schemas.microsoft.com/office/powerpoint/2010/main" val="88374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9DB7-83AF-9340-1994-60AFEEF4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6599691C-BDEB-C4ED-F4BF-C06A09E1F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1" y="138109"/>
            <a:ext cx="11570078" cy="6581781"/>
          </a:xfrm>
        </p:spPr>
      </p:pic>
    </p:spTree>
    <p:extLst>
      <p:ext uri="{BB962C8B-B14F-4D97-AF65-F5344CB8AC3E}">
        <p14:creationId xmlns:p14="http://schemas.microsoft.com/office/powerpoint/2010/main" val="332793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C1C-7B30-F981-4F51-5E5539231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 Basic Neuroscience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9A9D-3CF8-565E-3376-36F8D9FF3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45F3-14B2-A477-DF13-BEFEF95B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1B5C-716D-66F9-B051-D54C6FB54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Structure</a:t>
            </a:r>
          </a:p>
          <a:p>
            <a:pPr lvl="1"/>
            <a:r>
              <a:rPr lang="en-US" dirty="0"/>
              <a:t>Properties </a:t>
            </a:r>
          </a:p>
          <a:p>
            <a:r>
              <a:rPr lang="en-US" dirty="0"/>
              <a:t>Brain Mapping and Functionality by region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A429-B0D4-4693-A811-9C7FA119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2D0E-C415-447E-96A3-4BBC0E6A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</a:t>
            </a:r>
            <a:r>
              <a:rPr lang="en-US" b="1" dirty="0"/>
              <a:t>the fundamental units of the </a:t>
            </a:r>
            <a:r>
              <a:rPr lang="en-US" b="1" dirty="0">
                <a:effectLst/>
              </a:rPr>
              <a:t>brain and nervous system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14C0677-3113-4214-85C7-0488A0A70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31" y="2687566"/>
            <a:ext cx="6922604" cy="36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BE3F-251F-4F67-BBF7-7361C257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9D3D-889C-B9A4-1A5D-89AA6BCB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690688"/>
            <a:ext cx="10515600" cy="4351338"/>
          </a:xfrm>
        </p:spPr>
        <p:txBody>
          <a:bodyPr/>
          <a:lstStyle/>
          <a:p>
            <a:r>
              <a:rPr lang="en-US" dirty="0"/>
              <a:t>Dendrite: Receives message from other neurons and allow the transmission of messages to the cell body.</a:t>
            </a:r>
          </a:p>
          <a:p>
            <a:r>
              <a:rPr lang="en-US" dirty="0"/>
              <a:t>Cell Body: Each neuron has a cell body with a nucleus, Golgi body, endoplasmic reticulum, mitochondria and other components.</a:t>
            </a:r>
          </a:p>
          <a:p>
            <a:r>
              <a:rPr lang="en-US" dirty="0"/>
              <a:t>Axon: Axon is a tube-like structure that carries electrical impulse from the cell body to the axon terminals that pass the impulse to another neuron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5B453F1-3997-9259-8D8F-0E241879C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890" y="4270343"/>
            <a:ext cx="4694853" cy="24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E747-86C7-4704-AEF3-85EBCC21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0956"/>
            <a:ext cx="10515600" cy="1325563"/>
          </a:xfrm>
        </p:spPr>
        <p:txBody>
          <a:bodyPr/>
          <a:lstStyle/>
          <a:p>
            <a:r>
              <a:rPr lang="en-US" dirty="0"/>
              <a:t>How does neurons decide when to fire?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1D3E0DC-5912-4727-8E5F-AE73724E6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43" y="72478"/>
            <a:ext cx="2547513" cy="235752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B8A419-8158-49C8-A800-195EA3F989AC}"/>
              </a:ext>
            </a:extLst>
          </p:cNvPr>
          <p:cNvSpPr txBox="1">
            <a:spLocks/>
          </p:cNvSpPr>
          <p:nvPr/>
        </p:nvSpPr>
        <p:spPr>
          <a:xfrm>
            <a:off x="518604" y="20324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5. Resting membrane potential: usually </a:t>
            </a:r>
            <a:r>
              <a:rPr lang="en-US" dirty="0">
                <a:latin typeface="SymbolStd"/>
              </a:rPr>
              <a:t>−</a:t>
            </a:r>
            <a:r>
              <a:rPr lang="en-US" dirty="0">
                <a:latin typeface="MinionPro-Regular"/>
              </a:rPr>
              <a:t>60 mV  to </a:t>
            </a:r>
            <a:r>
              <a:rPr lang="en-US" dirty="0">
                <a:latin typeface="SymbolStd"/>
              </a:rPr>
              <a:t>−</a:t>
            </a:r>
            <a:r>
              <a:rPr lang="en-US" dirty="0">
                <a:latin typeface="MinionPro-Regular"/>
              </a:rPr>
              <a:t>70 mV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 Once a stimulus is received and exceeds the threshold, voltage-gated ion channels open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Sodium (Na</a:t>
            </a:r>
            <a:r>
              <a:rPr lang="en-US" baseline="30000" dirty="0"/>
              <a:t>+</a:t>
            </a:r>
            <a:r>
              <a:rPr lang="en-US" dirty="0"/>
              <a:t>) or Calcium Ions (Ca</a:t>
            </a:r>
            <a:r>
              <a:rPr lang="en-US" baseline="30000" dirty="0"/>
              <a:t>2+</a:t>
            </a:r>
            <a:r>
              <a:rPr lang="en-US" dirty="0"/>
              <a:t>) rushes into the cell, causing </a:t>
            </a:r>
            <a:r>
              <a:rPr lang="en-US" b="1" dirty="0"/>
              <a:t>depolarization. </a:t>
            </a:r>
            <a:r>
              <a:rPr lang="en-US" dirty="0"/>
              <a:t>Neuron Fires!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After firing, sodium channels closes, stopping the inward rush of positive ions. Then potassium (K</a:t>
            </a:r>
            <a:r>
              <a:rPr lang="en-US" baseline="30000" dirty="0"/>
              <a:t>+</a:t>
            </a:r>
            <a:r>
              <a:rPr lang="en-US" dirty="0"/>
              <a:t>) channels open, potassium ions flow out of the cell, causing </a:t>
            </a:r>
            <a:r>
              <a:rPr lang="en-US" b="1" dirty="0"/>
              <a:t>repolarization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4. The potassium channels open for a little longer than needed, causing </a:t>
            </a:r>
            <a:r>
              <a:rPr lang="en-US" b="1" dirty="0"/>
              <a:t>hyperpolarization</a:t>
            </a:r>
          </a:p>
        </p:txBody>
      </p:sp>
    </p:spTree>
    <p:extLst>
      <p:ext uri="{BB962C8B-B14F-4D97-AF65-F5344CB8AC3E}">
        <p14:creationId xmlns:p14="http://schemas.microsoft.com/office/powerpoint/2010/main" val="9780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9500-6CF3-CD7C-F83D-5AB0942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Synapse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E4B60F7-6753-387D-C59E-0B864ADCA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59" y="2624366"/>
            <a:ext cx="7219227" cy="394633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83CCB7-64CA-A8D3-70BD-FC9BDC6FA4C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F96D5E-225A-8E7F-A5A9-A41578B4D302}"/>
              </a:ext>
            </a:extLst>
          </p:cNvPr>
          <p:cNvSpPr txBox="1">
            <a:spLocks/>
          </p:cNvSpPr>
          <p:nvPr/>
        </p:nvSpPr>
        <p:spPr>
          <a:xfrm>
            <a:off x="777059" y="15855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chemical junction between the terminal of one neuron and the dendrites of another neuron.</a:t>
            </a:r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60F7D9E-477D-11E3-A3E6-BB0864FEA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427" y="4137962"/>
            <a:ext cx="4152296" cy="217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8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81DB-45DE-99E0-16F2-13D2667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Cortexes and their functions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43B9-4C4A-94C6-1550-577489F96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Prefrontal Cortex</a:t>
            </a:r>
          </a:p>
          <a:p>
            <a:r>
              <a:rPr lang="en-US" dirty="0"/>
              <a:t>Somatosensory cortex</a:t>
            </a:r>
          </a:p>
          <a:p>
            <a:r>
              <a:rPr lang="en-US" dirty="0"/>
              <a:t>Motor Cortex</a:t>
            </a:r>
          </a:p>
          <a:p>
            <a:r>
              <a:rPr lang="en-US" dirty="0"/>
              <a:t>Visual Cortex</a:t>
            </a:r>
          </a:p>
        </p:txBody>
      </p:sp>
    </p:spTree>
    <p:extLst>
      <p:ext uri="{BB962C8B-B14F-4D97-AF65-F5344CB8AC3E}">
        <p14:creationId xmlns:p14="http://schemas.microsoft.com/office/powerpoint/2010/main" val="199271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A856-19A9-0D91-935F-204C36B0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Prefrontal Cortex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527B9E-0F1B-DBB7-C764-681A967C2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441" y="3269463"/>
            <a:ext cx="4835118" cy="322341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587E32-2A8D-892E-7CBC-9AA479A237A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Prefrontal Cortex regulates high level cognitive behaviors such as planning, memory, emotion, thoughts and language</a:t>
            </a:r>
          </a:p>
        </p:txBody>
      </p:sp>
    </p:spTree>
    <p:extLst>
      <p:ext uri="{BB962C8B-B14F-4D97-AF65-F5344CB8AC3E}">
        <p14:creationId xmlns:p14="http://schemas.microsoft.com/office/powerpoint/2010/main" val="16257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275</Words>
  <Application>Microsoft Office PowerPoint</Application>
  <PresentationFormat>Widescreen</PresentationFormat>
  <Paragraphs>35</Paragraphs>
  <Slides>18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MinionPro-Regular</vt:lpstr>
      <vt:lpstr>SymbolStd</vt:lpstr>
      <vt:lpstr>Arial</vt:lpstr>
      <vt:lpstr>Calibri</vt:lpstr>
      <vt:lpstr>Calibri Light</vt:lpstr>
      <vt:lpstr>Office Theme</vt:lpstr>
      <vt:lpstr>PowerPoint Presentation</vt:lpstr>
      <vt:lpstr>Lecture 2 Basic Neuroscience</vt:lpstr>
      <vt:lpstr>Overview </vt:lpstr>
      <vt:lpstr>Definition</vt:lpstr>
      <vt:lpstr>Structure </vt:lpstr>
      <vt:lpstr>How does neurons decide when to fire?</vt:lpstr>
      <vt:lpstr>Synapse </vt:lpstr>
      <vt:lpstr>Cortexes and their functions </vt:lpstr>
      <vt:lpstr>Prefrontal Cortex</vt:lpstr>
      <vt:lpstr>Biomarker Frontal Alpha Asymmetry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Basic Neuroscience</dc:title>
  <dc:creator>Siwen Wang</dc:creator>
  <cp:lastModifiedBy>SiwenWork</cp:lastModifiedBy>
  <cp:revision>26</cp:revision>
  <dcterms:created xsi:type="dcterms:W3CDTF">2023-01-08T02:25:09Z</dcterms:created>
  <dcterms:modified xsi:type="dcterms:W3CDTF">2024-03-06T04:33:33Z</dcterms:modified>
</cp:coreProperties>
</file>