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69" r:id="rId5"/>
    <p:sldId id="268" r:id="rId6"/>
    <p:sldId id="270" r:id="rId7"/>
    <p:sldId id="266" r:id="rId8"/>
    <p:sldId id="267" r:id="rId9"/>
    <p:sldId id="257" r:id="rId10"/>
    <p:sldId id="263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88B14-C647-40E2-86E6-CEDD180F119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B2A9-B700-47DB-98F4-9A5C9CA5F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0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B2A9-B700-47DB-98F4-9A5C9CA5F7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https://www.electronicsforu.com/technology-trends/learn-electronics/signal-processing</a:t>
            </a:r>
          </a:p>
          <a:p>
            <a:r>
              <a:rPr lang="en-US" dirty="0"/>
              <a:t>https://www.einfochips.com/blog/speech-processing-model-in-embedded-media-processing/</a:t>
            </a:r>
          </a:p>
          <a:p>
            <a:r>
              <a:rPr lang="en-US" dirty="0"/>
              <a:t>https://engineering.nyu.edu/academics/programs/financial-engineering-ms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B2A9-B700-47DB-98F4-9A5C9CA5F7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1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https://www.mathsisfun.com/algebra/amplitude-period-frequency-phase-shift.html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B2A9-B700-47DB-98F4-9A5C9CA5F7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https://www.freepik.com/free-photos-vectors/yes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B2A9-B700-47DB-98F4-9A5C9CA5F7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5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https://www.pasco.com/products/guides/sound-waves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B2A9-B700-47DB-98F4-9A5C9CA5F7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https://mixbutton.com/wp-content/uploads/2021/08/Music-Note-To-Frequency-Chart-01-2-1024x516.jpg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B2A9-B700-47DB-98F4-9A5C9CA5F7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B2A9-B700-47DB-98F4-9A5C9CA5F7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https://www.allaboutcircuits.com/technical-articles/understanding-transfer-functions-for-low-pass-filters/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B2A9-B700-47DB-98F4-9A5C9CA5F7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5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https://www.elprocus.com/what-is-a-high-pass-filter-circuit-diagram-characteristics-and-applications/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B2A9-B700-47DB-98F4-9A5C9CA5F7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DE52-5BF1-C371-B7E9-F69E4DCA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D2811-4207-F126-74FD-AAC13513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0C2A-B414-3396-F8E0-A084386A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2E06-5848-144C-E936-5FB92909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CEDB0-0E24-A7EE-F82F-92024695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237F-B294-D7C5-EBB3-B3C5CB9D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6124A-C463-313A-2974-0A5591D23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96E8-5CBF-B6E7-6448-0AE01B1C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E84BC-7685-62A9-0260-4D622AC5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D54F6-19A9-5CDC-591D-1E1B1ECD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EC67B-ED3B-B4C4-162C-85D513263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06E7-C8C8-B4E5-4C45-76B9C4491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FAED8-2153-A48B-32BF-2A67644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38FAB-A627-FA16-F334-F85CFE32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44A3-AA87-8E0F-B495-AA84AB2A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485D-B786-E537-8211-99964EEF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6267-ECF3-6E39-9B0A-8714531A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DB0-7B28-745D-61FB-84633744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A29E-752E-F56F-8C7A-5B870D1E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AFDC-FEF3-1DA4-EA81-315941B1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F04-5946-51AF-8528-FECE85D5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7F30A-19D4-31AE-E82D-BE3AE66C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A6D3-F34C-2C4B-165A-63F34C35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876B-881C-9AAB-4F65-51B86359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0B352-FDED-62CB-C1DD-82BBAFC0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0C77-B372-92F6-E9C6-4E0F7A9F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3314-2B3F-5F0A-9E54-0BD3AED4F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1F526-AA59-1022-285A-709E3D59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22E90-17DC-C917-4110-D84B2EFB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E05D0-AFFA-BDDE-86BE-3547E94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73139-4C3A-6AE6-12B7-FACD3585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4004-F4A9-2CC2-F8BE-1BF1DD41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E883D-6246-2EAF-3BD8-39B3867B4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6F31B-A57E-073F-010C-3CE2DA44A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A6D87-8312-CBFB-E14A-FAE29CE5C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A4AEA-8853-E14F-DB76-C225571D7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737A6-1E70-FF0D-3DC1-A2E423C9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31E3E-0E80-ADCE-7384-CEEE1731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E5CB1-15A7-2959-0F23-A02B74DC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3B0-BB90-AA72-568C-8A877B5B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49A80-7F3E-370F-2535-30B1078D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C0BA8-2973-576A-F8EB-FE852461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616DE-1BC4-7213-C65B-DC08B51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D6E2E-17E5-6500-F614-3A695780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2EBF3-FB98-06F4-4F3B-AE925F71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BC055-9627-C812-C095-CBDDFD09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6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84F5-B28A-E279-12C3-34AA1D1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D823-72A9-926A-8684-6470B4BF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9A4AA-0362-DC1B-53F0-D2A10221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8118B-DEE2-400C-0A6C-DDAF87AD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8CC9-D11D-E086-11A3-5BBA9649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8D65D-120B-DAC9-2862-83876E03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FB3B-34A4-6B02-FF68-9CF88A1D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385D6-9FA2-6C9A-1F28-3F683E018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3C856-0F27-43D5-B854-2F673850B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3E26C-FB58-2FBF-B040-16B36F19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8DD61-2BC5-8668-E437-083FE146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6A1CA-173A-1DA2-8021-271E6421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1554A-45FE-2C4B-CA3A-D4B8024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C025-10C6-30B6-D262-82888861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9B9E-516B-F511-E083-DB85567E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B167B-5C2B-4FDA-A16D-67C8A83935E2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3870-B678-F4B4-E27F-EBFD943AA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D7E8-C903-7343-6FE6-70F81396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241B-8E7B-445E-8E90-10ED5BE99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AF9A-5AF3-B413-3FFA-8CF0C1D7C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 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5AE8F-D5DD-D538-8064-1D99B6D0A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4112FD5-FD1F-3038-9F1B-EBC30784F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28" y="546116"/>
            <a:ext cx="11442144" cy="5765768"/>
          </a:xfrm>
        </p:spPr>
      </p:pic>
    </p:spTree>
    <p:extLst>
      <p:ext uri="{BB962C8B-B14F-4D97-AF65-F5344CB8AC3E}">
        <p14:creationId xmlns:p14="http://schemas.microsoft.com/office/powerpoint/2010/main" val="22472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30F7-2F9A-D420-10A0-380D328E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music!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2F2F-3606-539A-FEE8-C4AC37F9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https://onlinetonegenerator.com/multiple-tone-generator.html</a:t>
            </a:r>
          </a:p>
        </p:txBody>
      </p:sp>
    </p:spTree>
    <p:extLst>
      <p:ext uri="{BB962C8B-B14F-4D97-AF65-F5344CB8AC3E}">
        <p14:creationId xmlns:p14="http://schemas.microsoft.com/office/powerpoint/2010/main" val="222875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1244-6705-C80A-EBA9-FB7909AB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BC58-E2C4-D6B1-A653-D03FA0EE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In signal processing, a </a:t>
            </a:r>
            <a:r>
              <a:rPr lang="en-US" b="1" dirty="0"/>
              <a:t>filter</a:t>
            </a:r>
            <a:r>
              <a:rPr lang="en-US" dirty="0"/>
              <a:t> is a device or process that removes some unwanted components or features from a signal.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A92142-3084-1B52-CC9D-19B054252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" y="3429000"/>
            <a:ext cx="9964491" cy="24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E566-5E00-AB1D-349F-A79B756E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Low-pass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ED2A-6BAB-3216-6276-9D6D1BE2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low-pass filter is a filter that passes signals with a frequency lower than a selected </a:t>
            </a:r>
            <a:r>
              <a:rPr lang="en-US" b="1" dirty="0"/>
              <a:t>cutoff frequency </a:t>
            </a:r>
            <a:r>
              <a:rPr lang="en-US" dirty="0"/>
              <a:t>and attenuates signals with frequencies higher than the cutoff frequency. </a:t>
            </a: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1518A0E-4CCB-E6AE-349C-8414A0E65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70" y="3034488"/>
            <a:ext cx="7452360" cy="3749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EDE8B5-72C2-71D8-E67B-C32156AB60C7}"/>
              </a:ext>
            </a:extLst>
          </p:cNvPr>
          <p:cNvSpPr txBox="1"/>
          <p:nvPr/>
        </p:nvSpPr>
        <p:spPr>
          <a:xfrm>
            <a:off x="838200" y="3618680"/>
            <a:ext cx="254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First-order low-pass filter</a:t>
            </a:r>
          </a:p>
          <a:p>
            <a:pPr algn="ctr"/>
            <a:r>
              <a:rPr lang="en-US" dirty="0"/>
              <a:t> 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71ED61-6911-A0E4-250B-3588AE34C4E4}"/>
                  </a:ext>
                </a:extLst>
              </p:cNvPr>
              <p:cNvSpPr txBox="1"/>
              <p:nvPr/>
            </p:nvSpPr>
            <p:spPr>
              <a:xfrm>
                <a:off x="970203" y="4463629"/>
                <a:ext cx="2353465" cy="1167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Cutoff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frequency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71ED61-6911-A0E4-250B-3588AE34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03" y="4463629"/>
                <a:ext cx="2353465" cy="1167756"/>
              </a:xfrm>
              <a:prstGeom prst="rect">
                <a:avLst/>
              </a:prstGeom>
              <a:blipFill>
                <a:blip r:embed="rId4"/>
                <a:stretch>
                  <a:fillRect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9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1E7E-1096-1874-1BE1-CF02FA4A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High-pass filters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2D7F-1793-57DA-9188-425D0481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high-pass filter is an electronic filter that passes signals with a frequency higher than a certain </a:t>
            </a:r>
            <a:r>
              <a:rPr lang="en-US" b="1" dirty="0"/>
              <a:t>cutoff frequency </a:t>
            </a:r>
            <a:r>
              <a:rPr lang="en-US" dirty="0"/>
              <a:t>and attenuates signals with frequencies lower than the cutoff frequency.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BDDE60-458A-24CE-BE92-491B4E0C3226}"/>
                  </a:ext>
                </a:extLst>
              </p:cNvPr>
              <p:cNvSpPr txBox="1"/>
              <p:nvPr/>
            </p:nvSpPr>
            <p:spPr>
              <a:xfrm>
                <a:off x="970203" y="4463629"/>
                <a:ext cx="2353465" cy="1167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Cutoff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frequency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BDDE60-458A-24CE-BE92-491B4E0C3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03" y="4463629"/>
                <a:ext cx="2353465" cy="1167692"/>
              </a:xfrm>
              <a:prstGeom prst="rect">
                <a:avLst/>
              </a:prstGeom>
              <a:blipFill>
                <a:blip r:embed="rId3"/>
                <a:stretch>
                  <a:fillRect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1CD395-31D9-B4E9-0707-94924DCB4CE1}"/>
              </a:ext>
            </a:extLst>
          </p:cNvPr>
          <p:cNvSpPr txBox="1"/>
          <p:nvPr/>
        </p:nvSpPr>
        <p:spPr>
          <a:xfrm>
            <a:off x="793668" y="3618680"/>
            <a:ext cx="2633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First-order High-pass filter</a:t>
            </a:r>
          </a:p>
          <a:p>
            <a:pPr algn="ctr"/>
            <a:r>
              <a:rPr lang="en-US" dirty="0"/>
              <a:t> transfer function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E916122-A329-8A47-48D5-3A7DDAFF4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69" y="2988097"/>
            <a:ext cx="5678079" cy="3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2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0421-3146-2B50-FF92-59366E8D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Band-pass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5FB10-FADB-D88E-C10D-42362851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band-pass filter or bandpass filter is a device that passes frequencies within a certain range and rejects frequencies outside that range (Wikipedia). </a:t>
            </a:r>
          </a:p>
          <a:p>
            <a:r>
              <a:rPr lang="en-US" dirty="0"/>
              <a:t>A bandpass filter can be implemented by putting a high-pass and low-pass filter in series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EC1193-B03D-5C96-7A52-57C840A99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583366"/>
            <a:ext cx="4615187" cy="32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3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A4EC-5B4E-C3A2-B88C-5F3D4928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Notch/Band-stop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CA99-B36D-419E-56B0-6460FAB27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filters reject/attenuate signals in a specific frequency band called the stop band frequency range and pass the signals above and below this band.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E82F29-DE03-F2A5-DC6B-699E763A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44" y="3065741"/>
            <a:ext cx="4828091" cy="34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005A-D36B-5CC3-ACF6-14ADFE7B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signal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8CEE-88BD-FD78-DA9F-32020DA6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 processing is an electrical engineering subfield that focuses on analyzing, modifying and synthesizing signals, such as sound, images, potential fields, seismic signals, altimetry processing, and scientific measurements (Wikipedia)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7B6D9C5-DE90-9BAD-D173-13556D7E4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982" y="3673475"/>
            <a:ext cx="433753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73EB-725D-9BEA-9CBF-DEB06AB6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that use signal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217B-DAD7-73E9-95AC-A3B89D89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Telecommunication</a:t>
            </a:r>
          </a:p>
          <a:p>
            <a:r>
              <a:rPr lang="en-US" dirty="0"/>
              <a:t>Audio and video processing</a:t>
            </a:r>
          </a:p>
          <a:p>
            <a:r>
              <a:rPr lang="en-US" dirty="0"/>
              <a:t>Image processing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Biomedical Engineering</a:t>
            </a:r>
          </a:p>
          <a:p>
            <a:r>
              <a:rPr lang="en-US" dirty="0"/>
              <a:t>Financial Engineering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5A288-FA04-4F16-D340-5550AAEB7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20" y="1422400"/>
            <a:ext cx="2865120" cy="1910080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F7909458-A7AF-B5BD-2B0A-F13E12209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127" y="2028186"/>
            <a:ext cx="3524952" cy="163798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F4AE626-B2A9-6856-BA18-B2CA74649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89" y="3429000"/>
            <a:ext cx="2657475" cy="171450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246AC6B-315E-6CF6-9CB5-8E467400A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104" y="428625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4652-53B7-65C8-E7F2-3CC00B21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4005"/>
            <a:ext cx="11496040" cy="1325563"/>
          </a:xfrm>
        </p:spPr>
        <p:txBody>
          <a:bodyPr/>
          <a:lstStyle/>
          <a:p>
            <a:r>
              <a:rPr lang="en-US" dirty="0"/>
              <a:t>Waves (Amplitude, period, phase shift, frequency)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C692948-DA4D-CF7B-16F2-AF2E8BF2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9" y="1823244"/>
            <a:ext cx="6450785" cy="3957796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782F167-3B8B-680D-3675-6748E334D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64" y="4333240"/>
            <a:ext cx="4584235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0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992B-0745-FFF4-F809-B5046741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 of waves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F9591E-BBFE-190B-E2A6-7F89556E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https://www.desmos.com/calculator</a:t>
            </a:r>
          </a:p>
        </p:txBody>
      </p:sp>
    </p:spTree>
    <p:extLst>
      <p:ext uri="{BB962C8B-B14F-4D97-AF65-F5344CB8AC3E}">
        <p14:creationId xmlns:p14="http://schemas.microsoft.com/office/powerpoint/2010/main" val="350949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EAB5-A507-986A-6357-E71F2CFB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reverse engineer the set of sine waves are superposed with each other?</a:t>
            </a:r>
          </a:p>
        </p:txBody>
      </p:sp>
      <p:pic>
        <p:nvPicPr>
          <p:cNvPr id="5" name="Content Placeholder 4" descr="Logo&#10;&#10;Description automatically generated with low confidence">
            <a:extLst>
              <a:ext uri="{FF2B5EF4-FFF2-40B4-BE49-F238E27FC236}">
                <a16:creationId xmlns:a16="http://schemas.microsoft.com/office/drawing/2014/main" id="{BEF39198-5713-467E-BDA2-078B1365B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32" y="2372915"/>
            <a:ext cx="5159787" cy="3433604"/>
          </a:xfrm>
        </p:spPr>
      </p:pic>
    </p:spTree>
    <p:extLst>
      <p:ext uri="{BB962C8B-B14F-4D97-AF65-F5344CB8AC3E}">
        <p14:creationId xmlns:p14="http://schemas.microsoft.com/office/powerpoint/2010/main" val="149142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136C-776B-657C-3021-F1BD6EE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C806-42ED-FEAD-546F-5D89FE8F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Fourier Transform: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mathematical method </a:t>
            </a:r>
            <a:r>
              <a:rPr lang="en-US" dirty="0"/>
              <a:t>to transform </a:t>
            </a:r>
            <a:r>
              <a:rPr lang="en-US" b="1" dirty="0"/>
              <a:t>any wave </a:t>
            </a:r>
            <a:r>
              <a:rPr lang="en-US" dirty="0"/>
              <a:t>from its </a:t>
            </a:r>
            <a:r>
              <a:rPr lang="en-US" b="1" dirty="0"/>
              <a:t>time domain representation</a:t>
            </a:r>
            <a:r>
              <a:rPr lang="en-US" dirty="0"/>
              <a:t> to its </a:t>
            </a:r>
            <a:r>
              <a:rPr lang="en-US" b="1" dirty="0"/>
              <a:t>frequency domain representation</a:t>
            </a:r>
            <a:r>
              <a:rPr lang="en-US" dirty="0"/>
              <a:t>. It is a method to study signals </a:t>
            </a:r>
            <a:r>
              <a:rPr lang="en-US" b="1" dirty="0"/>
              <a:t>from a different perspective</a:t>
            </a:r>
            <a:r>
              <a:rPr lang="en-US" dirty="0"/>
              <a:t>. (</a:t>
            </a:r>
            <a:r>
              <a:rPr lang="en-US" dirty="0" err="1"/>
              <a:t>Siwen</a:t>
            </a:r>
            <a:r>
              <a:rPr lang="en-US" dirty="0"/>
              <a:t>, 2023)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F1682CB-1814-DE6B-785C-536C91D99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67" y="3525741"/>
            <a:ext cx="4524127" cy="31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E521-1AFB-A8D1-7EA9-3D41872F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1: Signal processing for audio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F25E-5679-7751-4A25-D8BD449F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8E5C-BBD5-1C10-2A03-72868506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sound generated?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4EB8-1774-59EA-B7A9-E1499868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Sound is generated when an object </a:t>
            </a:r>
            <a:r>
              <a:rPr lang="en-US" b="1" dirty="0"/>
              <a:t>vibrates</a:t>
            </a:r>
            <a:r>
              <a:rPr lang="en-US" dirty="0"/>
              <a:t>, causing the molecules in the surrounding medium (usually air) to vibrate as well. These vibrations produce waves of pressure that travel through the medium, which our ears detect as sound (</a:t>
            </a:r>
            <a:r>
              <a:rPr lang="en-US" dirty="0" err="1"/>
              <a:t>ChatGPT</a:t>
            </a:r>
            <a:r>
              <a:rPr lang="en-US" dirty="0"/>
              <a:t>, 2023).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A16679A-0966-5117-2CCB-1ECFBD92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19" y="3429000"/>
            <a:ext cx="5976026" cy="29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527</Words>
  <Application>Microsoft Office PowerPoint</Application>
  <PresentationFormat>Widescreen</PresentationFormat>
  <Paragraphs>61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Lecture 4 Signal Processing</vt:lpstr>
      <vt:lpstr>What is signal processing?</vt:lpstr>
      <vt:lpstr>Applications that use signal processing</vt:lpstr>
      <vt:lpstr>Waves (Amplitude, period, phase shift, frequency)</vt:lpstr>
      <vt:lpstr>Superposition of waves</vt:lpstr>
      <vt:lpstr>Can we reverse engineer the set of sine waves are superposed with each other?</vt:lpstr>
      <vt:lpstr>Signal Processing Techniques</vt:lpstr>
      <vt:lpstr>Case study 1: Signal processing for audio data</vt:lpstr>
      <vt:lpstr>How is sound generated?</vt:lpstr>
      <vt:lpstr>PowerPoint Presentation</vt:lpstr>
      <vt:lpstr>Let’s make some music!</vt:lpstr>
      <vt:lpstr>Filters</vt:lpstr>
      <vt:lpstr>Low-pass Filters</vt:lpstr>
      <vt:lpstr>High-pass filters </vt:lpstr>
      <vt:lpstr>Band-pass filter</vt:lpstr>
      <vt:lpstr>Notch/Band-stop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Signal Processing</dc:title>
  <dc:creator>SiwenWork</dc:creator>
  <cp:lastModifiedBy>SiwenWork</cp:lastModifiedBy>
  <cp:revision>80</cp:revision>
  <dcterms:created xsi:type="dcterms:W3CDTF">2023-03-08T07:26:31Z</dcterms:created>
  <dcterms:modified xsi:type="dcterms:W3CDTF">2023-03-23T07:51:10Z</dcterms:modified>
</cp:coreProperties>
</file>