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0" r:id="rId5"/>
    <p:sldId id="354" r:id="rId6"/>
    <p:sldId id="325" r:id="rId7"/>
    <p:sldId id="351" r:id="rId8"/>
    <p:sldId id="326" r:id="rId9"/>
    <p:sldId id="352" r:id="rId10"/>
    <p:sldId id="327" r:id="rId11"/>
    <p:sldId id="259" r:id="rId12"/>
    <p:sldId id="257" r:id="rId13"/>
    <p:sldId id="30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3" r:id="rId22"/>
    <p:sldId id="390" r:id="rId23"/>
    <p:sldId id="392" r:id="rId24"/>
    <p:sldId id="27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B6B7"/>
    <a:srgbClr val="6E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3346" autoAdjust="0"/>
  </p:normalViewPr>
  <p:slideViewPr>
    <p:cSldViewPr snapToGrid="0">
      <p:cViewPr varScale="1">
        <p:scale>
          <a:sx n="106" d="100"/>
          <a:sy n="106" d="100"/>
        </p:scale>
        <p:origin x="582" y="96"/>
      </p:cViewPr>
      <p:guideLst>
        <p:guide orient="horz" pos="2071"/>
        <p:guide pos="38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6AEDC-9C1C-4043-8E7D-B973A72E16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D25E7-B398-4E19-B7E4-A3284E9522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25E7-B398-4E19-B7E4-A3284E9522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25E7-B398-4E19-B7E4-A3284E9522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25E7-B398-4E19-B7E4-A3284E9522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25E7-B398-4E19-B7E4-A3284E9522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25E7-B398-4E19-B7E4-A3284E9522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25E7-B398-4E19-B7E4-A3284E9522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25E7-B398-4E19-B7E4-A3284E9522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25E7-B398-4E19-B7E4-A3284E9522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25E7-B398-4E19-B7E4-A3284E9522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25E7-B398-4E19-B7E4-A3284E9522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25E7-B398-4E19-B7E4-A3284E9522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25E7-B398-4E19-B7E4-A3284E9522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25E7-B398-4E19-B7E4-A3284E9522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25E7-B398-4E19-B7E4-A3284E9522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25E7-B398-4E19-B7E4-A3284E9522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25E7-B398-4E19-B7E4-A3284E9522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25E7-B398-4E19-B7E4-A3284E9522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25E7-B398-4E19-B7E4-A3284E9522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25E7-B398-4E19-B7E4-A3284E9522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25E7-B398-4E19-B7E4-A3284E9522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25E7-B398-4E19-B7E4-A3284E9522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25E7-B398-4E19-B7E4-A3284E9522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1" Type="http://schemas.openxmlformats.org/officeDocument/2006/relationships/image" Target="../media/image3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1" Type="http://schemas.openxmlformats.org/officeDocument/2006/relationships/image" Target="../media/image35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8.png"/><Relationship Id="rId1" Type="http://schemas.openxmlformats.org/officeDocument/2006/relationships/image" Target="../media/image37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1" Type="http://schemas.openxmlformats.org/officeDocument/2006/relationships/image" Target="../media/image39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hyperlink" Target="&#23454;&#39564;&#25968;&#25454;.xlsx" TargetMode="External"/><Relationship Id="rId2" Type="http://schemas.openxmlformats.org/officeDocument/2006/relationships/image" Target="../media/image45.png"/><Relationship Id="rId1" Type="http://schemas.openxmlformats.org/officeDocument/2006/relationships/image" Target="../media/image44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7.png"/><Relationship Id="rId1" Type="http://schemas.openxmlformats.org/officeDocument/2006/relationships/image" Target="../media/image4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9"/>
          <p:cNvSpPr txBox="1"/>
          <p:nvPr/>
        </p:nvSpPr>
        <p:spPr>
          <a:xfrm>
            <a:off x="4692015" y="4303395"/>
            <a:ext cx="266128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cs"/>
              </a:rPr>
              <a:t>答辩人：胡思旺</a:t>
            </a:r>
            <a:endParaRPr kumimoji="0" lang="x-none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4827115" y="1562237"/>
            <a:ext cx="2265140" cy="578599"/>
            <a:chOff x="4583113" y="1965325"/>
            <a:chExt cx="2835276" cy="820738"/>
          </a:xfrm>
          <a:solidFill>
            <a:srgbClr val="3BB6B7"/>
          </a:solidFill>
        </p:grpSpPr>
        <p:sp>
          <p:nvSpPr>
            <p:cNvPr id="22" name="Freeform 5"/>
            <p:cNvSpPr/>
            <p:nvPr/>
          </p:nvSpPr>
          <p:spPr bwMode="auto">
            <a:xfrm>
              <a:off x="4583113" y="1995488"/>
              <a:ext cx="641350" cy="790575"/>
            </a:xfrm>
            <a:custGeom>
              <a:avLst/>
              <a:gdLst>
                <a:gd name="T0" fmla="*/ 4 w 110"/>
                <a:gd name="T1" fmla="*/ 160 h 205"/>
                <a:gd name="T2" fmla="*/ 14 w 110"/>
                <a:gd name="T3" fmla="*/ 140 h 205"/>
                <a:gd name="T4" fmla="*/ 29 w 110"/>
                <a:gd name="T5" fmla="*/ 119 h 205"/>
                <a:gd name="T6" fmla="*/ 46 w 110"/>
                <a:gd name="T7" fmla="*/ 99 h 205"/>
                <a:gd name="T8" fmla="*/ 75 w 110"/>
                <a:gd name="T9" fmla="*/ 67 h 205"/>
                <a:gd name="T10" fmla="*/ 84 w 110"/>
                <a:gd name="T11" fmla="*/ 45 h 205"/>
                <a:gd name="T12" fmla="*/ 75 w 110"/>
                <a:gd name="T13" fmla="*/ 34 h 205"/>
                <a:gd name="T14" fmla="*/ 63 w 110"/>
                <a:gd name="T15" fmla="*/ 28 h 205"/>
                <a:gd name="T16" fmla="*/ 35 w 110"/>
                <a:gd name="T17" fmla="*/ 31 h 205"/>
                <a:gd name="T18" fmla="*/ 18 w 110"/>
                <a:gd name="T19" fmla="*/ 42 h 205"/>
                <a:gd name="T20" fmla="*/ 22 w 110"/>
                <a:gd name="T21" fmla="*/ 60 h 205"/>
                <a:gd name="T22" fmla="*/ 34 w 110"/>
                <a:gd name="T23" fmla="*/ 65 h 205"/>
                <a:gd name="T24" fmla="*/ 38 w 110"/>
                <a:gd name="T25" fmla="*/ 69 h 205"/>
                <a:gd name="T26" fmla="*/ 40 w 110"/>
                <a:gd name="T27" fmla="*/ 76 h 205"/>
                <a:gd name="T28" fmla="*/ 24 w 110"/>
                <a:gd name="T29" fmla="*/ 83 h 205"/>
                <a:gd name="T30" fmla="*/ 5 w 110"/>
                <a:gd name="T31" fmla="*/ 71 h 205"/>
                <a:gd name="T32" fmla="*/ 1 w 110"/>
                <a:gd name="T33" fmla="*/ 56 h 205"/>
                <a:gd name="T34" fmla="*/ 1 w 110"/>
                <a:gd name="T35" fmla="*/ 55 h 205"/>
                <a:gd name="T36" fmla="*/ 5 w 110"/>
                <a:gd name="T37" fmla="*/ 35 h 205"/>
                <a:gd name="T38" fmla="*/ 29 w 110"/>
                <a:gd name="T39" fmla="*/ 9 h 205"/>
                <a:gd name="T40" fmla="*/ 56 w 110"/>
                <a:gd name="T41" fmla="*/ 0 h 205"/>
                <a:gd name="T42" fmla="*/ 68 w 110"/>
                <a:gd name="T43" fmla="*/ 2 h 205"/>
                <a:gd name="T44" fmla="*/ 88 w 110"/>
                <a:gd name="T45" fmla="*/ 13 h 205"/>
                <a:gd name="T46" fmla="*/ 104 w 110"/>
                <a:gd name="T47" fmla="*/ 39 h 205"/>
                <a:gd name="T48" fmla="*/ 108 w 110"/>
                <a:gd name="T49" fmla="*/ 68 h 205"/>
                <a:gd name="T50" fmla="*/ 100 w 110"/>
                <a:gd name="T51" fmla="*/ 94 h 205"/>
                <a:gd name="T52" fmla="*/ 79 w 110"/>
                <a:gd name="T53" fmla="*/ 122 h 205"/>
                <a:gd name="T54" fmla="*/ 57 w 110"/>
                <a:gd name="T55" fmla="*/ 145 h 205"/>
                <a:gd name="T56" fmla="*/ 48 w 110"/>
                <a:gd name="T57" fmla="*/ 157 h 205"/>
                <a:gd name="T58" fmla="*/ 42 w 110"/>
                <a:gd name="T59" fmla="*/ 167 h 205"/>
                <a:gd name="T60" fmla="*/ 64 w 110"/>
                <a:gd name="T61" fmla="*/ 172 h 205"/>
                <a:gd name="T62" fmla="*/ 87 w 110"/>
                <a:gd name="T63" fmla="*/ 181 h 205"/>
                <a:gd name="T64" fmla="*/ 98 w 110"/>
                <a:gd name="T65" fmla="*/ 184 h 205"/>
                <a:gd name="T66" fmla="*/ 106 w 110"/>
                <a:gd name="T67" fmla="*/ 183 h 205"/>
                <a:gd name="T68" fmla="*/ 109 w 110"/>
                <a:gd name="T69" fmla="*/ 193 h 205"/>
                <a:gd name="T70" fmla="*/ 109 w 110"/>
                <a:gd name="T71" fmla="*/ 194 h 205"/>
                <a:gd name="T72" fmla="*/ 106 w 110"/>
                <a:gd name="T73" fmla="*/ 204 h 205"/>
                <a:gd name="T74" fmla="*/ 102 w 110"/>
                <a:gd name="T75" fmla="*/ 205 h 205"/>
                <a:gd name="T76" fmla="*/ 84 w 110"/>
                <a:gd name="T77" fmla="*/ 201 h 205"/>
                <a:gd name="T78" fmla="*/ 50 w 110"/>
                <a:gd name="T79" fmla="*/ 192 h 205"/>
                <a:gd name="T80" fmla="*/ 30 w 110"/>
                <a:gd name="T81" fmla="*/ 188 h 205"/>
                <a:gd name="T82" fmla="*/ 10 w 110"/>
                <a:gd name="T83" fmla="*/ 187 h 205"/>
                <a:gd name="T84" fmla="*/ 5 w 110"/>
                <a:gd name="T85" fmla="*/ 186 h 205"/>
                <a:gd name="T86" fmla="*/ 1 w 110"/>
                <a:gd name="T87" fmla="*/ 180 h 205"/>
                <a:gd name="T88" fmla="*/ 4 w 110"/>
                <a:gd name="T89" fmla="*/ 16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0" h="205">
                  <a:moveTo>
                    <a:pt x="4" y="160"/>
                  </a:moveTo>
                  <a:cubicBezTo>
                    <a:pt x="6" y="154"/>
                    <a:pt x="10" y="147"/>
                    <a:pt x="14" y="140"/>
                  </a:cubicBezTo>
                  <a:cubicBezTo>
                    <a:pt x="18" y="133"/>
                    <a:pt x="23" y="126"/>
                    <a:pt x="29" y="119"/>
                  </a:cubicBezTo>
                  <a:cubicBezTo>
                    <a:pt x="35" y="112"/>
                    <a:pt x="40" y="105"/>
                    <a:pt x="46" y="99"/>
                  </a:cubicBezTo>
                  <a:cubicBezTo>
                    <a:pt x="57" y="87"/>
                    <a:pt x="67" y="76"/>
                    <a:pt x="75" y="67"/>
                  </a:cubicBezTo>
                  <a:cubicBezTo>
                    <a:pt x="83" y="57"/>
                    <a:pt x="86" y="50"/>
                    <a:pt x="84" y="45"/>
                  </a:cubicBezTo>
                  <a:cubicBezTo>
                    <a:pt x="82" y="40"/>
                    <a:pt x="79" y="36"/>
                    <a:pt x="75" y="34"/>
                  </a:cubicBezTo>
                  <a:cubicBezTo>
                    <a:pt x="72" y="31"/>
                    <a:pt x="68" y="29"/>
                    <a:pt x="63" y="28"/>
                  </a:cubicBezTo>
                  <a:cubicBezTo>
                    <a:pt x="54" y="26"/>
                    <a:pt x="44" y="27"/>
                    <a:pt x="35" y="31"/>
                  </a:cubicBezTo>
                  <a:cubicBezTo>
                    <a:pt x="25" y="35"/>
                    <a:pt x="20" y="39"/>
                    <a:pt x="18" y="42"/>
                  </a:cubicBezTo>
                  <a:cubicBezTo>
                    <a:pt x="16" y="48"/>
                    <a:pt x="17" y="54"/>
                    <a:pt x="22" y="60"/>
                  </a:cubicBezTo>
                  <a:cubicBezTo>
                    <a:pt x="27" y="66"/>
                    <a:pt x="31" y="68"/>
                    <a:pt x="34" y="65"/>
                  </a:cubicBezTo>
                  <a:cubicBezTo>
                    <a:pt x="35" y="66"/>
                    <a:pt x="37" y="67"/>
                    <a:pt x="38" y="69"/>
                  </a:cubicBezTo>
                  <a:cubicBezTo>
                    <a:pt x="39" y="71"/>
                    <a:pt x="40" y="73"/>
                    <a:pt x="40" y="76"/>
                  </a:cubicBezTo>
                  <a:cubicBezTo>
                    <a:pt x="37" y="81"/>
                    <a:pt x="32" y="83"/>
                    <a:pt x="24" y="83"/>
                  </a:cubicBezTo>
                  <a:cubicBezTo>
                    <a:pt x="15" y="82"/>
                    <a:pt x="9" y="78"/>
                    <a:pt x="5" y="71"/>
                  </a:cubicBezTo>
                  <a:cubicBezTo>
                    <a:pt x="2" y="67"/>
                    <a:pt x="1" y="62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49"/>
                    <a:pt x="2" y="42"/>
                    <a:pt x="5" y="35"/>
                  </a:cubicBezTo>
                  <a:cubicBezTo>
                    <a:pt x="9" y="25"/>
                    <a:pt x="17" y="16"/>
                    <a:pt x="29" y="9"/>
                  </a:cubicBezTo>
                  <a:cubicBezTo>
                    <a:pt x="38" y="3"/>
                    <a:pt x="47" y="0"/>
                    <a:pt x="56" y="0"/>
                  </a:cubicBezTo>
                  <a:cubicBezTo>
                    <a:pt x="60" y="0"/>
                    <a:pt x="64" y="1"/>
                    <a:pt x="68" y="2"/>
                  </a:cubicBezTo>
                  <a:cubicBezTo>
                    <a:pt x="75" y="3"/>
                    <a:pt x="82" y="7"/>
                    <a:pt x="88" y="13"/>
                  </a:cubicBezTo>
                  <a:cubicBezTo>
                    <a:pt x="94" y="19"/>
                    <a:pt x="100" y="27"/>
                    <a:pt x="104" y="39"/>
                  </a:cubicBezTo>
                  <a:cubicBezTo>
                    <a:pt x="108" y="49"/>
                    <a:pt x="110" y="58"/>
                    <a:pt x="108" y="68"/>
                  </a:cubicBezTo>
                  <a:cubicBezTo>
                    <a:pt x="107" y="77"/>
                    <a:pt x="104" y="86"/>
                    <a:pt x="100" y="94"/>
                  </a:cubicBezTo>
                  <a:cubicBezTo>
                    <a:pt x="94" y="104"/>
                    <a:pt x="88" y="113"/>
                    <a:pt x="79" y="122"/>
                  </a:cubicBezTo>
                  <a:cubicBezTo>
                    <a:pt x="71" y="130"/>
                    <a:pt x="64" y="138"/>
                    <a:pt x="57" y="145"/>
                  </a:cubicBezTo>
                  <a:cubicBezTo>
                    <a:pt x="54" y="149"/>
                    <a:pt x="51" y="153"/>
                    <a:pt x="48" y="157"/>
                  </a:cubicBezTo>
                  <a:cubicBezTo>
                    <a:pt x="45" y="160"/>
                    <a:pt x="43" y="164"/>
                    <a:pt x="42" y="167"/>
                  </a:cubicBezTo>
                  <a:cubicBezTo>
                    <a:pt x="48" y="167"/>
                    <a:pt x="55" y="169"/>
                    <a:pt x="64" y="172"/>
                  </a:cubicBezTo>
                  <a:cubicBezTo>
                    <a:pt x="72" y="176"/>
                    <a:pt x="80" y="179"/>
                    <a:pt x="87" y="181"/>
                  </a:cubicBezTo>
                  <a:cubicBezTo>
                    <a:pt x="91" y="182"/>
                    <a:pt x="95" y="183"/>
                    <a:pt x="98" y="184"/>
                  </a:cubicBezTo>
                  <a:cubicBezTo>
                    <a:pt x="101" y="184"/>
                    <a:pt x="104" y="184"/>
                    <a:pt x="106" y="183"/>
                  </a:cubicBezTo>
                  <a:cubicBezTo>
                    <a:pt x="108" y="186"/>
                    <a:pt x="109" y="189"/>
                    <a:pt x="109" y="193"/>
                  </a:cubicBezTo>
                  <a:cubicBezTo>
                    <a:pt x="109" y="193"/>
                    <a:pt x="109" y="194"/>
                    <a:pt x="109" y="194"/>
                  </a:cubicBezTo>
                  <a:cubicBezTo>
                    <a:pt x="109" y="197"/>
                    <a:pt x="108" y="201"/>
                    <a:pt x="106" y="204"/>
                  </a:cubicBezTo>
                  <a:cubicBezTo>
                    <a:pt x="105" y="205"/>
                    <a:pt x="103" y="205"/>
                    <a:pt x="102" y="205"/>
                  </a:cubicBezTo>
                  <a:cubicBezTo>
                    <a:pt x="98" y="205"/>
                    <a:pt x="92" y="204"/>
                    <a:pt x="84" y="201"/>
                  </a:cubicBezTo>
                  <a:cubicBezTo>
                    <a:pt x="74" y="198"/>
                    <a:pt x="62" y="195"/>
                    <a:pt x="50" y="192"/>
                  </a:cubicBezTo>
                  <a:cubicBezTo>
                    <a:pt x="43" y="190"/>
                    <a:pt x="36" y="189"/>
                    <a:pt x="30" y="188"/>
                  </a:cubicBezTo>
                  <a:cubicBezTo>
                    <a:pt x="23" y="187"/>
                    <a:pt x="16" y="187"/>
                    <a:pt x="10" y="187"/>
                  </a:cubicBezTo>
                  <a:cubicBezTo>
                    <a:pt x="8" y="188"/>
                    <a:pt x="6" y="187"/>
                    <a:pt x="5" y="186"/>
                  </a:cubicBezTo>
                  <a:cubicBezTo>
                    <a:pt x="3" y="185"/>
                    <a:pt x="2" y="183"/>
                    <a:pt x="1" y="180"/>
                  </a:cubicBezTo>
                  <a:cubicBezTo>
                    <a:pt x="0" y="174"/>
                    <a:pt x="1" y="167"/>
                    <a:pt x="4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5346701" y="1979613"/>
              <a:ext cx="808038" cy="763588"/>
            </a:xfrm>
            <a:custGeom>
              <a:avLst/>
              <a:gdLst>
                <a:gd name="T0" fmla="*/ 89 w 139"/>
                <a:gd name="T1" fmla="*/ 2 h 198"/>
                <a:gd name="T2" fmla="*/ 113 w 139"/>
                <a:gd name="T3" fmla="*/ 9 h 198"/>
                <a:gd name="T4" fmla="*/ 129 w 139"/>
                <a:gd name="T5" fmla="*/ 26 h 198"/>
                <a:gd name="T6" fmla="*/ 139 w 139"/>
                <a:gd name="T7" fmla="*/ 66 h 198"/>
                <a:gd name="T8" fmla="*/ 139 w 139"/>
                <a:gd name="T9" fmla="*/ 69 h 198"/>
                <a:gd name="T10" fmla="*/ 133 w 139"/>
                <a:gd name="T11" fmla="*/ 113 h 198"/>
                <a:gd name="T12" fmla="*/ 116 w 139"/>
                <a:gd name="T13" fmla="*/ 156 h 198"/>
                <a:gd name="T14" fmla="*/ 91 w 139"/>
                <a:gd name="T15" fmla="*/ 188 h 198"/>
                <a:gd name="T16" fmla="*/ 76 w 139"/>
                <a:gd name="T17" fmla="*/ 196 h 198"/>
                <a:gd name="T18" fmla="*/ 66 w 139"/>
                <a:gd name="T19" fmla="*/ 198 h 198"/>
                <a:gd name="T20" fmla="*/ 59 w 139"/>
                <a:gd name="T21" fmla="*/ 197 h 198"/>
                <a:gd name="T22" fmla="*/ 36 w 139"/>
                <a:gd name="T23" fmla="*/ 187 h 198"/>
                <a:gd name="T24" fmla="*/ 18 w 139"/>
                <a:gd name="T25" fmla="*/ 168 h 198"/>
                <a:gd name="T26" fmla="*/ 3 w 139"/>
                <a:gd name="T27" fmla="*/ 128 h 198"/>
                <a:gd name="T28" fmla="*/ 0 w 139"/>
                <a:gd name="T29" fmla="*/ 98 h 198"/>
                <a:gd name="T30" fmla="*/ 1 w 139"/>
                <a:gd name="T31" fmla="*/ 82 h 198"/>
                <a:gd name="T32" fmla="*/ 5 w 139"/>
                <a:gd name="T33" fmla="*/ 59 h 198"/>
                <a:gd name="T34" fmla="*/ 12 w 139"/>
                <a:gd name="T35" fmla="*/ 38 h 198"/>
                <a:gd name="T36" fmla="*/ 34 w 139"/>
                <a:gd name="T37" fmla="*/ 9 h 198"/>
                <a:gd name="T38" fmla="*/ 59 w 139"/>
                <a:gd name="T39" fmla="*/ 0 h 198"/>
                <a:gd name="T40" fmla="*/ 65 w 139"/>
                <a:gd name="T41" fmla="*/ 1 h 198"/>
                <a:gd name="T42" fmla="*/ 69 w 139"/>
                <a:gd name="T43" fmla="*/ 4 h 198"/>
                <a:gd name="T44" fmla="*/ 78 w 139"/>
                <a:gd name="T45" fmla="*/ 2 h 198"/>
                <a:gd name="T46" fmla="*/ 89 w 139"/>
                <a:gd name="T47" fmla="*/ 2 h 198"/>
                <a:gd name="T48" fmla="*/ 60 w 139"/>
                <a:gd name="T49" fmla="*/ 31 h 198"/>
                <a:gd name="T50" fmla="*/ 50 w 139"/>
                <a:gd name="T51" fmla="*/ 40 h 198"/>
                <a:gd name="T52" fmla="*/ 42 w 139"/>
                <a:gd name="T53" fmla="*/ 66 h 198"/>
                <a:gd name="T54" fmla="*/ 43 w 139"/>
                <a:gd name="T55" fmla="*/ 101 h 198"/>
                <a:gd name="T56" fmla="*/ 55 w 139"/>
                <a:gd name="T57" fmla="*/ 150 h 198"/>
                <a:gd name="T58" fmla="*/ 72 w 139"/>
                <a:gd name="T59" fmla="*/ 175 h 198"/>
                <a:gd name="T60" fmla="*/ 95 w 139"/>
                <a:gd name="T61" fmla="*/ 160 h 198"/>
                <a:gd name="T62" fmla="*/ 111 w 139"/>
                <a:gd name="T63" fmla="*/ 117 h 198"/>
                <a:gd name="T64" fmla="*/ 116 w 139"/>
                <a:gd name="T65" fmla="*/ 96 h 198"/>
                <a:gd name="T66" fmla="*/ 118 w 139"/>
                <a:gd name="T67" fmla="*/ 74 h 198"/>
                <a:gd name="T68" fmla="*/ 114 w 139"/>
                <a:gd name="T69" fmla="*/ 40 h 198"/>
                <a:gd name="T70" fmla="*/ 100 w 139"/>
                <a:gd name="T71" fmla="*/ 22 h 198"/>
                <a:gd name="T72" fmla="*/ 87 w 139"/>
                <a:gd name="T73" fmla="*/ 20 h 198"/>
                <a:gd name="T74" fmla="*/ 76 w 139"/>
                <a:gd name="T75" fmla="*/ 22 h 198"/>
                <a:gd name="T76" fmla="*/ 75 w 139"/>
                <a:gd name="T77" fmla="*/ 31 h 198"/>
                <a:gd name="T78" fmla="*/ 60 w 139"/>
                <a:gd name="T79" fmla="*/ 3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9" h="198">
                  <a:moveTo>
                    <a:pt x="89" y="2"/>
                  </a:moveTo>
                  <a:cubicBezTo>
                    <a:pt x="99" y="3"/>
                    <a:pt x="107" y="5"/>
                    <a:pt x="113" y="9"/>
                  </a:cubicBezTo>
                  <a:cubicBezTo>
                    <a:pt x="120" y="13"/>
                    <a:pt x="125" y="19"/>
                    <a:pt x="129" y="26"/>
                  </a:cubicBezTo>
                  <a:cubicBezTo>
                    <a:pt x="135" y="37"/>
                    <a:pt x="139" y="50"/>
                    <a:pt x="139" y="66"/>
                  </a:cubicBezTo>
                  <a:cubicBezTo>
                    <a:pt x="139" y="69"/>
                    <a:pt x="139" y="69"/>
                    <a:pt x="139" y="69"/>
                  </a:cubicBezTo>
                  <a:cubicBezTo>
                    <a:pt x="139" y="83"/>
                    <a:pt x="137" y="98"/>
                    <a:pt x="133" y="113"/>
                  </a:cubicBezTo>
                  <a:cubicBezTo>
                    <a:pt x="129" y="128"/>
                    <a:pt x="123" y="143"/>
                    <a:pt x="116" y="156"/>
                  </a:cubicBezTo>
                  <a:cubicBezTo>
                    <a:pt x="109" y="170"/>
                    <a:pt x="100" y="180"/>
                    <a:pt x="91" y="188"/>
                  </a:cubicBezTo>
                  <a:cubicBezTo>
                    <a:pt x="86" y="192"/>
                    <a:pt x="81" y="194"/>
                    <a:pt x="76" y="196"/>
                  </a:cubicBezTo>
                  <a:cubicBezTo>
                    <a:pt x="72" y="197"/>
                    <a:pt x="69" y="198"/>
                    <a:pt x="66" y="198"/>
                  </a:cubicBezTo>
                  <a:cubicBezTo>
                    <a:pt x="64" y="198"/>
                    <a:pt x="61" y="197"/>
                    <a:pt x="59" y="197"/>
                  </a:cubicBezTo>
                  <a:cubicBezTo>
                    <a:pt x="50" y="195"/>
                    <a:pt x="42" y="192"/>
                    <a:pt x="36" y="187"/>
                  </a:cubicBezTo>
                  <a:cubicBezTo>
                    <a:pt x="29" y="182"/>
                    <a:pt x="23" y="176"/>
                    <a:pt x="18" y="168"/>
                  </a:cubicBezTo>
                  <a:cubicBezTo>
                    <a:pt x="11" y="157"/>
                    <a:pt x="5" y="143"/>
                    <a:pt x="3" y="128"/>
                  </a:cubicBezTo>
                  <a:cubicBezTo>
                    <a:pt x="1" y="118"/>
                    <a:pt x="0" y="108"/>
                    <a:pt x="0" y="98"/>
                  </a:cubicBezTo>
                  <a:cubicBezTo>
                    <a:pt x="0" y="93"/>
                    <a:pt x="0" y="87"/>
                    <a:pt x="1" y="82"/>
                  </a:cubicBezTo>
                  <a:cubicBezTo>
                    <a:pt x="2" y="74"/>
                    <a:pt x="3" y="66"/>
                    <a:pt x="5" y="59"/>
                  </a:cubicBezTo>
                  <a:cubicBezTo>
                    <a:pt x="7" y="51"/>
                    <a:pt x="9" y="44"/>
                    <a:pt x="12" y="38"/>
                  </a:cubicBezTo>
                  <a:cubicBezTo>
                    <a:pt x="18" y="25"/>
                    <a:pt x="25" y="16"/>
                    <a:pt x="34" y="9"/>
                  </a:cubicBezTo>
                  <a:cubicBezTo>
                    <a:pt x="41" y="3"/>
                    <a:pt x="50" y="0"/>
                    <a:pt x="59" y="0"/>
                  </a:cubicBezTo>
                  <a:cubicBezTo>
                    <a:pt x="61" y="0"/>
                    <a:pt x="63" y="0"/>
                    <a:pt x="65" y="1"/>
                  </a:cubicBezTo>
                  <a:cubicBezTo>
                    <a:pt x="67" y="1"/>
                    <a:pt x="68" y="3"/>
                    <a:pt x="69" y="4"/>
                  </a:cubicBezTo>
                  <a:cubicBezTo>
                    <a:pt x="72" y="2"/>
                    <a:pt x="75" y="1"/>
                    <a:pt x="78" y="2"/>
                  </a:cubicBezTo>
                  <a:cubicBezTo>
                    <a:pt x="82" y="2"/>
                    <a:pt x="85" y="2"/>
                    <a:pt x="89" y="2"/>
                  </a:cubicBezTo>
                  <a:close/>
                  <a:moveTo>
                    <a:pt x="60" y="31"/>
                  </a:moveTo>
                  <a:cubicBezTo>
                    <a:pt x="56" y="33"/>
                    <a:pt x="52" y="36"/>
                    <a:pt x="50" y="40"/>
                  </a:cubicBezTo>
                  <a:cubicBezTo>
                    <a:pt x="45" y="47"/>
                    <a:pt x="43" y="55"/>
                    <a:pt x="42" y="66"/>
                  </a:cubicBezTo>
                  <a:cubicBezTo>
                    <a:pt x="41" y="77"/>
                    <a:pt x="41" y="89"/>
                    <a:pt x="43" y="101"/>
                  </a:cubicBezTo>
                  <a:cubicBezTo>
                    <a:pt x="45" y="119"/>
                    <a:pt x="49" y="135"/>
                    <a:pt x="55" y="150"/>
                  </a:cubicBezTo>
                  <a:cubicBezTo>
                    <a:pt x="61" y="166"/>
                    <a:pt x="66" y="174"/>
                    <a:pt x="72" y="175"/>
                  </a:cubicBezTo>
                  <a:cubicBezTo>
                    <a:pt x="80" y="177"/>
                    <a:pt x="88" y="172"/>
                    <a:pt x="95" y="160"/>
                  </a:cubicBezTo>
                  <a:cubicBezTo>
                    <a:pt x="102" y="148"/>
                    <a:pt x="107" y="134"/>
                    <a:pt x="111" y="117"/>
                  </a:cubicBezTo>
                  <a:cubicBezTo>
                    <a:pt x="113" y="110"/>
                    <a:pt x="115" y="103"/>
                    <a:pt x="116" y="96"/>
                  </a:cubicBezTo>
                  <a:cubicBezTo>
                    <a:pt x="117" y="88"/>
                    <a:pt x="117" y="81"/>
                    <a:pt x="118" y="74"/>
                  </a:cubicBezTo>
                  <a:cubicBezTo>
                    <a:pt x="118" y="61"/>
                    <a:pt x="117" y="50"/>
                    <a:pt x="114" y="40"/>
                  </a:cubicBezTo>
                  <a:cubicBezTo>
                    <a:pt x="111" y="30"/>
                    <a:pt x="106" y="24"/>
                    <a:pt x="100" y="22"/>
                  </a:cubicBezTo>
                  <a:cubicBezTo>
                    <a:pt x="97" y="21"/>
                    <a:pt x="93" y="20"/>
                    <a:pt x="87" y="20"/>
                  </a:cubicBezTo>
                  <a:cubicBezTo>
                    <a:pt x="82" y="20"/>
                    <a:pt x="79" y="21"/>
                    <a:pt x="76" y="22"/>
                  </a:cubicBezTo>
                  <a:cubicBezTo>
                    <a:pt x="77" y="26"/>
                    <a:pt x="77" y="29"/>
                    <a:pt x="75" y="31"/>
                  </a:cubicBezTo>
                  <a:cubicBezTo>
                    <a:pt x="69" y="30"/>
                    <a:pt x="64" y="30"/>
                    <a:pt x="60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Freeform 7"/>
            <p:cNvSpPr/>
            <p:nvPr/>
          </p:nvSpPr>
          <p:spPr bwMode="auto">
            <a:xfrm>
              <a:off x="6259513" y="1976438"/>
              <a:ext cx="484188" cy="788988"/>
            </a:xfrm>
            <a:custGeom>
              <a:avLst/>
              <a:gdLst>
                <a:gd name="T0" fmla="*/ 54 w 83"/>
                <a:gd name="T1" fmla="*/ 37 h 205"/>
                <a:gd name="T2" fmla="*/ 58 w 83"/>
                <a:gd name="T3" fmla="*/ 83 h 205"/>
                <a:gd name="T4" fmla="*/ 61 w 83"/>
                <a:gd name="T5" fmla="*/ 124 h 205"/>
                <a:gd name="T6" fmla="*/ 64 w 83"/>
                <a:gd name="T7" fmla="*/ 160 h 205"/>
                <a:gd name="T8" fmla="*/ 64 w 83"/>
                <a:gd name="T9" fmla="*/ 175 h 205"/>
                <a:gd name="T10" fmla="*/ 64 w 83"/>
                <a:gd name="T11" fmla="*/ 177 h 205"/>
                <a:gd name="T12" fmla="*/ 64 w 83"/>
                <a:gd name="T13" fmla="*/ 184 h 205"/>
                <a:gd name="T14" fmla="*/ 62 w 83"/>
                <a:gd name="T15" fmla="*/ 187 h 205"/>
                <a:gd name="T16" fmla="*/ 66 w 83"/>
                <a:gd name="T17" fmla="*/ 187 h 205"/>
                <a:gd name="T18" fmla="*/ 76 w 83"/>
                <a:gd name="T19" fmla="*/ 188 h 205"/>
                <a:gd name="T20" fmla="*/ 83 w 83"/>
                <a:gd name="T21" fmla="*/ 193 h 205"/>
                <a:gd name="T22" fmla="*/ 74 w 83"/>
                <a:gd name="T23" fmla="*/ 196 h 205"/>
                <a:gd name="T24" fmla="*/ 54 w 83"/>
                <a:gd name="T25" fmla="*/ 198 h 205"/>
                <a:gd name="T26" fmla="*/ 48 w 83"/>
                <a:gd name="T27" fmla="*/ 199 h 205"/>
                <a:gd name="T28" fmla="*/ 47 w 83"/>
                <a:gd name="T29" fmla="*/ 199 h 205"/>
                <a:gd name="T30" fmla="*/ 34 w 83"/>
                <a:gd name="T31" fmla="*/ 205 h 205"/>
                <a:gd name="T32" fmla="*/ 29 w 83"/>
                <a:gd name="T33" fmla="*/ 201 h 205"/>
                <a:gd name="T34" fmla="*/ 28 w 83"/>
                <a:gd name="T35" fmla="*/ 200 h 205"/>
                <a:gd name="T36" fmla="*/ 27 w 83"/>
                <a:gd name="T37" fmla="*/ 200 h 205"/>
                <a:gd name="T38" fmla="*/ 10 w 83"/>
                <a:gd name="T39" fmla="*/ 201 h 205"/>
                <a:gd name="T40" fmla="*/ 9 w 83"/>
                <a:gd name="T41" fmla="*/ 194 h 205"/>
                <a:gd name="T42" fmla="*/ 9 w 83"/>
                <a:gd name="T43" fmla="*/ 192 h 205"/>
                <a:gd name="T44" fmla="*/ 12 w 83"/>
                <a:gd name="T45" fmla="*/ 187 h 205"/>
                <a:gd name="T46" fmla="*/ 20 w 83"/>
                <a:gd name="T47" fmla="*/ 187 h 205"/>
                <a:gd name="T48" fmla="*/ 24 w 83"/>
                <a:gd name="T49" fmla="*/ 187 h 205"/>
                <a:gd name="T50" fmla="*/ 23 w 83"/>
                <a:gd name="T51" fmla="*/ 179 h 205"/>
                <a:gd name="T52" fmla="*/ 20 w 83"/>
                <a:gd name="T53" fmla="*/ 150 h 205"/>
                <a:gd name="T54" fmla="*/ 19 w 83"/>
                <a:gd name="T55" fmla="*/ 84 h 205"/>
                <a:gd name="T56" fmla="*/ 22 w 83"/>
                <a:gd name="T57" fmla="*/ 23 h 205"/>
                <a:gd name="T58" fmla="*/ 14 w 83"/>
                <a:gd name="T59" fmla="*/ 31 h 205"/>
                <a:gd name="T60" fmla="*/ 4 w 83"/>
                <a:gd name="T61" fmla="*/ 41 h 205"/>
                <a:gd name="T62" fmla="*/ 0 w 83"/>
                <a:gd name="T63" fmla="*/ 34 h 205"/>
                <a:gd name="T64" fmla="*/ 0 w 83"/>
                <a:gd name="T65" fmla="*/ 31 h 205"/>
                <a:gd name="T66" fmla="*/ 2 w 83"/>
                <a:gd name="T67" fmla="*/ 25 h 205"/>
                <a:gd name="T68" fmla="*/ 15 w 83"/>
                <a:gd name="T69" fmla="*/ 13 h 205"/>
                <a:gd name="T70" fmla="*/ 27 w 83"/>
                <a:gd name="T71" fmla="*/ 0 h 205"/>
                <a:gd name="T72" fmla="*/ 39 w 83"/>
                <a:gd name="T73" fmla="*/ 5 h 205"/>
                <a:gd name="T74" fmla="*/ 52 w 83"/>
                <a:gd name="T75" fmla="*/ 14 h 205"/>
                <a:gd name="T76" fmla="*/ 54 w 83"/>
                <a:gd name="T77" fmla="*/ 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3" h="205">
                  <a:moveTo>
                    <a:pt x="54" y="37"/>
                  </a:moveTo>
                  <a:cubicBezTo>
                    <a:pt x="55" y="51"/>
                    <a:pt x="57" y="66"/>
                    <a:pt x="58" y="83"/>
                  </a:cubicBezTo>
                  <a:cubicBezTo>
                    <a:pt x="59" y="97"/>
                    <a:pt x="60" y="111"/>
                    <a:pt x="61" y="124"/>
                  </a:cubicBezTo>
                  <a:cubicBezTo>
                    <a:pt x="62" y="138"/>
                    <a:pt x="63" y="150"/>
                    <a:pt x="64" y="160"/>
                  </a:cubicBezTo>
                  <a:cubicBezTo>
                    <a:pt x="64" y="166"/>
                    <a:pt x="64" y="171"/>
                    <a:pt x="64" y="175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64" y="180"/>
                    <a:pt x="64" y="182"/>
                    <a:pt x="64" y="184"/>
                  </a:cubicBezTo>
                  <a:cubicBezTo>
                    <a:pt x="64" y="185"/>
                    <a:pt x="63" y="186"/>
                    <a:pt x="62" y="187"/>
                  </a:cubicBezTo>
                  <a:cubicBezTo>
                    <a:pt x="63" y="187"/>
                    <a:pt x="65" y="187"/>
                    <a:pt x="66" y="187"/>
                  </a:cubicBezTo>
                  <a:cubicBezTo>
                    <a:pt x="68" y="188"/>
                    <a:pt x="72" y="188"/>
                    <a:pt x="76" y="188"/>
                  </a:cubicBezTo>
                  <a:cubicBezTo>
                    <a:pt x="80" y="187"/>
                    <a:pt x="83" y="189"/>
                    <a:pt x="83" y="193"/>
                  </a:cubicBezTo>
                  <a:cubicBezTo>
                    <a:pt x="83" y="194"/>
                    <a:pt x="80" y="195"/>
                    <a:pt x="74" y="196"/>
                  </a:cubicBezTo>
                  <a:cubicBezTo>
                    <a:pt x="68" y="197"/>
                    <a:pt x="62" y="198"/>
                    <a:pt x="54" y="198"/>
                  </a:cubicBezTo>
                  <a:cubicBezTo>
                    <a:pt x="48" y="199"/>
                    <a:pt x="48" y="199"/>
                    <a:pt x="48" y="199"/>
                  </a:cubicBezTo>
                  <a:cubicBezTo>
                    <a:pt x="47" y="199"/>
                    <a:pt x="47" y="199"/>
                    <a:pt x="47" y="199"/>
                  </a:cubicBezTo>
                  <a:cubicBezTo>
                    <a:pt x="42" y="203"/>
                    <a:pt x="37" y="205"/>
                    <a:pt x="34" y="205"/>
                  </a:cubicBezTo>
                  <a:cubicBezTo>
                    <a:pt x="32" y="205"/>
                    <a:pt x="30" y="204"/>
                    <a:pt x="29" y="201"/>
                  </a:cubicBezTo>
                  <a:cubicBezTo>
                    <a:pt x="28" y="201"/>
                    <a:pt x="28" y="201"/>
                    <a:pt x="28" y="200"/>
                  </a:cubicBezTo>
                  <a:cubicBezTo>
                    <a:pt x="27" y="200"/>
                    <a:pt x="27" y="200"/>
                    <a:pt x="27" y="200"/>
                  </a:cubicBezTo>
                  <a:cubicBezTo>
                    <a:pt x="18" y="201"/>
                    <a:pt x="12" y="201"/>
                    <a:pt x="10" y="201"/>
                  </a:cubicBezTo>
                  <a:cubicBezTo>
                    <a:pt x="11" y="199"/>
                    <a:pt x="10" y="197"/>
                    <a:pt x="9" y="194"/>
                  </a:cubicBezTo>
                  <a:cubicBezTo>
                    <a:pt x="9" y="193"/>
                    <a:pt x="9" y="193"/>
                    <a:pt x="9" y="192"/>
                  </a:cubicBezTo>
                  <a:cubicBezTo>
                    <a:pt x="9" y="190"/>
                    <a:pt x="10" y="189"/>
                    <a:pt x="12" y="187"/>
                  </a:cubicBezTo>
                  <a:cubicBezTo>
                    <a:pt x="14" y="188"/>
                    <a:pt x="16" y="188"/>
                    <a:pt x="20" y="187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4" y="185"/>
                    <a:pt x="24" y="182"/>
                    <a:pt x="23" y="179"/>
                  </a:cubicBezTo>
                  <a:cubicBezTo>
                    <a:pt x="22" y="170"/>
                    <a:pt x="21" y="161"/>
                    <a:pt x="20" y="150"/>
                  </a:cubicBezTo>
                  <a:cubicBezTo>
                    <a:pt x="19" y="129"/>
                    <a:pt x="19" y="107"/>
                    <a:pt x="19" y="84"/>
                  </a:cubicBezTo>
                  <a:cubicBezTo>
                    <a:pt x="20" y="60"/>
                    <a:pt x="21" y="40"/>
                    <a:pt x="22" y="23"/>
                  </a:cubicBezTo>
                  <a:cubicBezTo>
                    <a:pt x="19" y="26"/>
                    <a:pt x="17" y="29"/>
                    <a:pt x="14" y="31"/>
                  </a:cubicBezTo>
                  <a:cubicBezTo>
                    <a:pt x="11" y="35"/>
                    <a:pt x="8" y="38"/>
                    <a:pt x="4" y="41"/>
                  </a:cubicBezTo>
                  <a:cubicBezTo>
                    <a:pt x="3" y="40"/>
                    <a:pt x="1" y="38"/>
                    <a:pt x="0" y="34"/>
                  </a:cubicBezTo>
                  <a:cubicBezTo>
                    <a:pt x="0" y="33"/>
                    <a:pt x="0" y="32"/>
                    <a:pt x="0" y="31"/>
                  </a:cubicBezTo>
                  <a:cubicBezTo>
                    <a:pt x="0" y="29"/>
                    <a:pt x="0" y="27"/>
                    <a:pt x="2" y="25"/>
                  </a:cubicBezTo>
                  <a:cubicBezTo>
                    <a:pt x="5" y="23"/>
                    <a:pt x="10" y="19"/>
                    <a:pt x="15" y="13"/>
                  </a:cubicBezTo>
                  <a:cubicBezTo>
                    <a:pt x="21" y="8"/>
                    <a:pt x="25" y="3"/>
                    <a:pt x="27" y="0"/>
                  </a:cubicBezTo>
                  <a:cubicBezTo>
                    <a:pt x="29" y="3"/>
                    <a:pt x="33" y="4"/>
                    <a:pt x="39" y="5"/>
                  </a:cubicBezTo>
                  <a:cubicBezTo>
                    <a:pt x="46" y="5"/>
                    <a:pt x="50" y="8"/>
                    <a:pt x="52" y="14"/>
                  </a:cubicBezTo>
                  <a:cubicBezTo>
                    <a:pt x="52" y="16"/>
                    <a:pt x="53" y="24"/>
                    <a:pt x="5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5" name="Freeform 8"/>
            <p:cNvSpPr/>
            <p:nvPr/>
          </p:nvSpPr>
          <p:spPr bwMode="auto">
            <a:xfrm>
              <a:off x="6778626" y="1965325"/>
              <a:ext cx="639763" cy="800100"/>
            </a:xfrm>
            <a:custGeom>
              <a:avLst/>
              <a:gdLst>
                <a:gd name="T0" fmla="*/ 103 w 110"/>
                <a:gd name="T1" fmla="*/ 8 h 208"/>
                <a:gd name="T2" fmla="*/ 109 w 110"/>
                <a:gd name="T3" fmla="*/ 20 h 208"/>
                <a:gd name="T4" fmla="*/ 109 w 110"/>
                <a:gd name="T5" fmla="*/ 24 h 208"/>
                <a:gd name="T6" fmla="*/ 105 w 110"/>
                <a:gd name="T7" fmla="*/ 41 h 208"/>
                <a:gd name="T8" fmla="*/ 100 w 110"/>
                <a:gd name="T9" fmla="*/ 68 h 208"/>
                <a:gd name="T10" fmla="*/ 89 w 110"/>
                <a:gd name="T11" fmla="*/ 132 h 208"/>
                <a:gd name="T12" fmla="*/ 77 w 110"/>
                <a:gd name="T13" fmla="*/ 203 h 208"/>
                <a:gd name="T14" fmla="*/ 64 w 110"/>
                <a:gd name="T15" fmla="*/ 208 h 208"/>
                <a:gd name="T16" fmla="*/ 55 w 110"/>
                <a:gd name="T17" fmla="*/ 207 h 208"/>
                <a:gd name="T18" fmla="*/ 24 w 110"/>
                <a:gd name="T19" fmla="*/ 196 h 208"/>
                <a:gd name="T20" fmla="*/ 22 w 110"/>
                <a:gd name="T21" fmla="*/ 175 h 208"/>
                <a:gd name="T22" fmla="*/ 26 w 110"/>
                <a:gd name="T23" fmla="*/ 147 h 208"/>
                <a:gd name="T24" fmla="*/ 42 w 110"/>
                <a:gd name="T25" fmla="*/ 83 h 208"/>
                <a:gd name="T26" fmla="*/ 69 w 110"/>
                <a:gd name="T27" fmla="*/ 16 h 208"/>
                <a:gd name="T28" fmla="*/ 36 w 110"/>
                <a:gd name="T29" fmla="*/ 19 h 208"/>
                <a:gd name="T30" fmla="*/ 2 w 110"/>
                <a:gd name="T31" fmla="*/ 25 h 208"/>
                <a:gd name="T32" fmla="*/ 0 w 110"/>
                <a:gd name="T33" fmla="*/ 16 h 208"/>
                <a:gd name="T34" fmla="*/ 0 w 110"/>
                <a:gd name="T35" fmla="*/ 15 h 208"/>
                <a:gd name="T36" fmla="*/ 3 w 110"/>
                <a:gd name="T37" fmla="*/ 7 h 208"/>
                <a:gd name="T38" fmla="*/ 48 w 110"/>
                <a:gd name="T39" fmla="*/ 4 h 208"/>
                <a:gd name="T40" fmla="*/ 84 w 110"/>
                <a:gd name="T41" fmla="*/ 0 h 208"/>
                <a:gd name="T42" fmla="*/ 103 w 110"/>
                <a:gd name="T43" fmla="*/ 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" h="208">
                  <a:moveTo>
                    <a:pt x="103" y="8"/>
                  </a:moveTo>
                  <a:cubicBezTo>
                    <a:pt x="108" y="12"/>
                    <a:pt x="110" y="16"/>
                    <a:pt x="109" y="20"/>
                  </a:cubicBezTo>
                  <a:cubicBezTo>
                    <a:pt x="109" y="21"/>
                    <a:pt x="109" y="23"/>
                    <a:pt x="109" y="24"/>
                  </a:cubicBezTo>
                  <a:cubicBezTo>
                    <a:pt x="107" y="28"/>
                    <a:pt x="106" y="33"/>
                    <a:pt x="105" y="41"/>
                  </a:cubicBezTo>
                  <a:cubicBezTo>
                    <a:pt x="103" y="49"/>
                    <a:pt x="102" y="58"/>
                    <a:pt x="100" y="68"/>
                  </a:cubicBezTo>
                  <a:cubicBezTo>
                    <a:pt x="97" y="86"/>
                    <a:pt x="93" y="108"/>
                    <a:pt x="89" y="132"/>
                  </a:cubicBezTo>
                  <a:cubicBezTo>
                    <a:pt x="85" y="157"/>
                    <a:pt x="81" y="180"/>
                    <a:pt x="77" y="203"/>
                  </a:cubicBezTo>
                  <a:cubicBezTo>
                    <a:pt x="74" y="206"/>
                    <a:pt x="70" y="208"/>
                    <a:pt x="64" y="208"/>
                  </a:cubicBezTo>
                  <a:cubicBezTo>
                    <a:pt x="61" y="208"/>
                    <a:pt x="58" y="208"/>
                    <a:pt x="55" y="207"/>
                  </a:cubicBezTo>
                  <a:cubicBezTo>
                    <a:pt x="44" y="205"/>
                    <a:pt x="34" y="201"/>
                    <a:pt x="24" y="196"/>
                  </a:cubicBezTo>
                  <a:cubicBezTo>
                    <a:pt x="23" y="191"/>
                    <a:pt x="22" y="184"/>
                    <a:pt x="22" y="175"/>
                  </a:cubicBezTo>
                  <a:cubicBezTo>
                    <a:pt x="23" y="167"/>
                    <a:pt x="24" y="158"/>
                    <a:pt x="26" y="147"/>
                  </a:cubicBezTo>
                  <a:cubicBezTo>
                    <a:pt x="29" y="128"/>
                    <a:pt x="34" y="107"/>
                    <a:pt x="42" y="83"/>
                  </a:cubicBezTo>
                  <a:cubicBezTo>
                    <a:pt x="49" y="59"/>
                    <a:pt x="58" y="37"/>
                    <a:pt x="69" y="16"/>
                  </a:cubicBezTo>
                  <a:cubicBezTo>
                    <a:pt x="61" y="17"/>
                    <a:pt x="50" y="18"/>
                    <a:pt x="36" y="19"/>
                  </a:cubicBezTo>
                  <a:cubicBezTo>
                    <a:pt x="22" y="20"/>
                    <a:pt x="11" y="22"/>
                    <a:pt x="2" y="25"/>
                  </a:cubicBezTo>
                  <a:cubicBezTo>
                    <a:pt x="1" y="22"/>
                    <a:pt x="1" y="19"/>
                    <a:pt x="0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20" y="6"/>
                    <a:pt x="35" y="5"/>
                    <a:pt x="48" y="4"/>
                  </a:cubicBezTo>
                  <a:cubicBezTo>
                    <a:pt x="61" y="3"/>
                    <a:pt x="73" y="1"/>
                    <a:pt x="84" y="0"/>
                  </a:cubicBezTo>
                  <a:cubicBezTo>
                    <a:pt x="91" y="0"/>
                    <a:pt x="97" y="3"/>
                    <a:pt x="10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" name="PA_文本框 19"/>
          <p:cNvSpPr txBox="1"/>
          <p:nvPr/>
        </p:nvSpPr>
        <p:spPr>
          <a:xfrm>
            <a:off x="3041767" y="2588087"/>
            <a:ext cx="6097036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cs"/>
              </a:rPr>
              <a:t>南京航空航天大学</a:t>
            </a:r>
            <a:endParaRPr kumimoji="0" lang="x-none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sp>
        <p:nvSpPr>
          <p:cNvPr id="4" name="PA_文本框 19"/>
          <p:cNvSpPr txBox="1"/>
          <p:nvPr/>
        </p:nvSpPr>
        <p:spPr>
          <a:xfrm>
            <a:off x="4672965" y="4839335"/>
            <a:ext cx="26073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cs"/>
              </a:rPr>
              <a:t>指导老师：陈哲</a:t>
            </a:r>
            <a:endParaRPr kumimoji="0" lang="x-none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sp>
        <p:nvSpPr>
          <p:cNvPr id="5" name="PA_文本框 19"/>
          <p:cNvSpPr txBox="1"/>
          <p:nvPr/>
        </p:nvSpPr>
        <p:spPr>
          <a:xfrm>
            <a:off x="3061970" y="3589655"/>
            <a:ext cx="60763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cs"/>
              </a:rPr>
              <a:t>基于MPI和openMP的程序性能优化研究</a:t>
            </a:r>
            <a:endParaRPr kumimoji="0" lang="x-none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pic>
        <p:nvPicPr>
          <p:cNvPr id="7" name="Picture 6" descr="nu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865" y="5916930"/>
            <a:ext cx="3237865" cy="78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023360" y="1530814"/>
            <a:ext cx="3909819" cy="4162696"/>
            <a:chOff x="1380350" y="1226473"/>
            <a:chExt cx="4360862" cy="4981575"/>
          </a:xfrm>
        </p:grpSpPr>
        <p:sp>
          <p:nvSpPr>
            <p:cNvPr id="21" name="Freeform 5"/>
            <p:cNvSpPr/>
            <p:nvPr/>
          </p:nvSpPr>
          <p:spPr bwMode="auto">
            <a:xfrm>
              <a:off x="1669275" y="1851948"/>
              <a:ext cx="3795712" cy="4356100"/>
            </a:xfrm>
            <a:custGeom>
              <a:avLst/>
              <a:gdLst>
                <a:gd name="T0" fmla="*/ 2147483646 w 1045"/>
                <a:gd name="T1" fmla="*/ 2147483646 h 1279"/>
                <a:gd name="T2" fmla="*/ 2147483646 w 1045"/>
                <a:gd name="T3" fmla="*/ 2147483646 h 1279"/>
                <a:gd name="T4" fmla="*/ 2147483646 w 1045"/>
                <a:gd name="T5" fmla="*/ 2147483646 h 1279"/>
                <a:gd name="T6" fmla="*/ 2147483646 w 1045"/>
                <a:gd name="T7" fmla="*/ 2147483646 h 1279"/>
                <a:gd name="T8" fmla="*/ 2147483646 w 1045"/>
                <a:gd name="T9" fmla="*/ 2147483646 h 1279"/>
                <a:gd name="T10" fmla="*/ 0 w 1045"/>
                <a:gd name="T11" fmla="*/ 2147483646 h 1279"/>
                <a:gd name="T12" fmla="*/ 2147483646 w 1045"/>
                <a:gd name="T13" fmla="*/ 2147483646 h 1279"/>
                <a:gd name="T14" fmla="*/ 2147483646 w 1045"/>
                <a:gd name="T15" fmla="*/ 2147483646 h 1279"/>
                <a:gd name="T16" fmla="*/ 2147483646 w 1045"/>
                <a:gd name="T17" fmla="*/ 2147483646 h 1279"/>
                <a:gd name="T18" fmla="*/ 2147483646 w 1045"/>
                <a:gd name="T19" fmla="*/ 2147483646 h 1279"/>
                <a:gd name="T20" fmla="*/ 2147483646 w 1045"/>
                <a:gd name="T21" fmla="*/ 2147483646 h 1279"/>
                <a:gd name="T22" fmla="*/ 2147483646 w 1045"/>
                <a:gd name="T23" fmla="*/ 2147483646 h 1279"/>
                <a:gd name="T24" fmla="*/ 2147483646 w 1045"/>
                <a:gd name="T25" fmla="*/ 2147483646 h 1279"/>
                <a:gd name="T26" fmla="*/ 2147483646 w 1045"/>
                <a:gd name="T27" fmla="*/ 2147483646 h 1279"/>
                <a:gd name="T28" fmla="*/ 2147483646 w 1045"/>
                <a:gd name="T29" fmla="*/ 2147483646 h 1279"/>
                <a:gd name="T30" fmla="*/ 2147483646 w 1045"/>
                <a:gd name="T31" fmla="*/ 2147483646 h 1279"/>
                <a:gd name="T32" fmla="*/ 2147483646 w 1045"/>
                <a:gd name="T33" fmla="*/ 2147483646 h 1279"/>
                <a:gd name="T34" fmla="*/ 2147483646 w 1045"/>
                <a:gd name="T35" fmla="*/ 2147483646 h 1279"/>
                <a:gd name="T36" fmla="*/ 2147483646 w 1045"/>
                <a:gd name="T37" fmla="*/ 2147483646 h 1279"/>
                <a:gd name="T38" fmla="*/ 2147483646 w 1045"/>
                <a:gd name="T39" fmla="*/ 2147483646 h 1279"/>
                <a:gd name="T40" fmla="*/ 2147483646 w 1045"/>
                <a:gd name="T41" fmla="*/ 0 h 1279"/>
                <a:gd name="T42" fmla="*/ 2147483646 w 1045"/>
                <a:gd name="T43" fmla="*/ 2147483646 h 1279"/>
                <a:gd name="T44" fmla="*/ 2147483646 w 1045"/>
                <a:gd name="T45" fmla="*/ 2147483646 h 1279"/>
                <a:gd name="T46" fmla="*/ 2147483646 w 1045"/>
                <a:gd name="T47" fmla="*/ 2147483646 h 1279"/>
                <a:gd name="T48" fmla="*/ 2147483646 w 1045"/>
                <a:gd name="T49" fmla="*/ 2147483646 h 1279"/>
                <a:gd name="T50" fmla="*/ 2147483646 w 1045"/>
                <a:gd name="T51" fmla="*/ 2147483646 h 1279"/>
                <a:gd name="T52" fmla="*/ 2147483646 w 1045"/>
                <a:gd name="T53" fmla="*/ 2147483646 h 1279"/>
                <a:gd name="T54" fmla="*/ 2147483646 w 1045"/>
                <a:gd name="T55" fmla="*/ 2147483646 h 1279"/>
                <a:gd name="T56" fmla="*/ 2147483646 w 1045"/>
                <a:gd name="T57" fmla="*/ 2147483646 h 1279"/>
                <a:gd name="T58" fmla="*/ 2147483646 w 1045"/>
                <a:gd name="T59" fmla="*/ 2147483646 h 1279"/>
                <a:gd name="T60" fmla="*/ 2147483646 w 1045"/>
                <a:gd name="T61" fmla="*/ 2147483646 h 1279"/>
                <a:gd name="T62" fmla="*/ 2147483646 w 1045"/>
                <a:gd name="T63" fmla="*/ 2147483646 h 1279"/>
                <a:gd name="T64" fmla="*/ 2147483646 w 1045"/>
                <a:gd name="T65" fmla="*/ 2147483646 h 1279"/>
                <a:gd name="T66" fmla="*/ 2147483646 w 1045"/>
                <a:gd name="T67" fmla="*/ 2147483646 h 127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45" h="1279">
                  <a:moveTo>
                    <a:pt x="621" y="1278"/>
                  </a:moveTo>
                  <a:cubicBezTo>
                    <a:pt x="493" y="1279"/>
                    <a:pt x="493" y="1279"/>
                    <a:pt x="493" y="1279"/>
                  </a:cubicBezTo>
                  <a:cubicBezTo>
                    <a:pt x="480" y="1238"/>
                    <a:pt x="485" y="1193"/>
                    <a:pt x="491" y="1068"/>
                  </a:cubicBezTo>
                  <a:cubicBezTo>
                    <a:pt x="453" y="1033"/>
                    <a:pt x="408" y="998"/>
                    <a:pt x="362" y="961"/>
                  </a:cubicBezTo>
                  <a:cubicBezTo>
                    <a:pt x="310" y="963"/>
                    <a:pt x="280" y="960"/>
                    <a:pt x="239" y="952"/>
                  </a:cubicBezTo>
                  <a:cubicBezTo>
                    <a:pt x="153" y="935"/>
                    <a:pt x="123" y="906"/>
                    <a:pt x="0" y="832"/>
                  </a:cubicBezTo>
                  <a:cubicBezTo>
                    <a:pt x="134" y="888"/>
                    <a:pt x="210" y="930"/>
                    <a:pt x="322" y="928"/>
                  </a:cubicBezTo>
                  <a:cubicBezTo>
                    <a:pt x="244" y="861"/>
                    <a:pt x="168" y="787"/>
                    <a:pt x="117" y="696"/>
                  </a:cubicBezTo>
                  <a:cubicBezTo>
                    <a:pt x="236" y="800"/>
                    <a:pt x="263" y="854"/>
                    <a:pt x="430" y="953"/>
                  </a:cubicBezTo>
                  <a:cubicBezTo>
                    <a:pt x="448" y="964"/>
                    <a:pt x="467" y="976"/>
                    <a:pt x="494" y="997"/>
                  </a:cubicBezTo>
                  <a:cubicBezTo>
                    <a:pt x="494" y="993"/>
                    <a:pt x="494" y="993"/>
                    <a:pt x="494" y="993"/>
                  </a:cubicBezTo>
                  <a:cubicBezTo>
                    <a:pt x="497" y="887"/>
                    <a:pt x="467" y="762"/>
                    <a:pt x="469" y="687"/>
                  </a:cubicBezTo>
                  <a:cubicBezTo>
                    <a:pt x="371" y="661"/>
                    <a:pt x="303" y="619"/>
                    <a:pt x="248" y="580"/>
                  </a:cubicBezTo>
                  <a:cubicBezTo>
                    <a:pt x="105" y="480"/>
                    <a:pt x="40" y="342"/>
                    <a:pt x="11" y="217"/>
                  </a:cubicBezTo>
                  <a:cubicBezTo>
                    <a:pt x="94" y="400"/>
                    <a:pt x="163" y="479"/>
                    <a:pt x="275" y="548"/>
                  </a:cubicBezTo>
                  <a:cubicBezTo>
                    <a:pt x="285" y="525"/>
                    <a:pt x="324" y="475"/>
                    <a:pt x="320" y="398"/>
                  </a:cubicBezTo>
                  <a:cubicBezTo>
                    <a:pt x="315" y="314"/>
                    <a:pt x="306" y="285"/>
                    <a:pt x="316" y="246"/>
                  </a:cubicBezTo>
                  <a:cubicBezTo>
                    <a:pt x="332" y="334"/>
                    <a:pt x="354" y="416"/>
                    <a:pt x="349" y="460"/>
                  </a:cubicBezTo>
                  <a:cubicBezTo>
                    <a:pt x="345" y="497"/>
                    <a:pt x="340" y="510"/>
                    <a:pt x="328" y="580"/>
                  </a:cubicBezTo>
                  <a:cubicBezTo>
                    <a:pt x="394" y="614"/>
                    <a:pt x="436" y="623"/>
                    <a:pt x="471" y="633"/>
                  </a:cubicBezTo>
                  <a:cubicBezTo>
                    <a:pt x="480" y="526"/>
                    <a:pt x="544" y="250"/>
                    <a:pt x="547" y="0"/>
                  </a:cubicBezTo>
                  <a:cubicBezTo>
                    <a:pt x="602" y="287"/>
                    <a:pt x="501" y="515"/>
                    <a:pt x="529" y="678"/>
                  </a:cubicBezTo>
                  <a:cubicBezTo>
                    <a:pt x="546" y="776"/>
                    <a:pt x="564" y="812"/>
                    <a:pt x="576" y="875"/>
                  </a:cubicBezTo>
                  <a:cubicBezTo>
                    <a:pt x="617" y="825"/>
                    <a:pt x="645" y="811"/>
                    <a:pt x="741" y="730"/>
                  </a:cubicBezTo>
                  <a:cubicBezTo>
                    <a:pt x="723" y="598"/>
                    <a:pt x="730" y="473"/>
                    <a:pt x="809" y="374"/>
                  </a:cubicBezTo>
                  <a:cubicBezTo>
                    <a:pt x="738" y="537"/>
                    <a:pt x="772" y="588"/>
                    <a:pt x="791" y="687"/>
                  </a:cubicBezTo>
                  <a:cubicBezTo>
                    <a:pt x="841" y="647"/>
                    <a:pt x="874" y="615"/>
                    <a:pt x="903" y="571"/>
                  </a:cubicBezTo>
                  <a:cubicBezTo>
                    <a:pt x="937" y="523"/>
                    <a:pt x="988" y="442"/>
                    <a:pt x="1045" y="321"/>
                  </a:cubicBezTo>
                  <a:cubicBezTo>
                    <a:pt x="1027" y="404"/>
                    <a:pt x="992" y="483"/>
                    <a:pt x="958" y="545"/>
                  </a:cubicBezTo>
                  <a:cubicBezTo>
                    <a:pt x="854" y="740"/>
                    <a:pt x="738" y="767"/>
                    <a:pt x="616" y="966"/>
                  </a:cubicBezTo>
                  <a:cubicBezTo>
                    <a:pt x="614" y="992"/>
                    <a:pt x="612" y="1040"/>
                    <a:pt x="610" y="1095"/>
                  </a:cubicBezTo>
                  <a:cubicBezTo>
                    <a:pt x="698" y="1054"/>
                    <a:pt x="845" y="1010"/>
                    <a:pt x="939" y="888"/>
                  </a:cubicBezTo>
                  <a:cubicBezTo>
                    <a:pt x="901" y="979"/>
                    <a:pt x="728" y="1086"/>
                    <a:pt x="610" y="1140"/>
                  </a:cubicBezTo>
                  <a:cubicBezTo>
                    <a:pt x="613" y="1200"/>
                    <a:pt x="625" y="1222"/>
                    <a:pt x="621" y="127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3366312" y="1226473"/>
              <a:ext cx="522288" cy="565150"/>
            </a:xfrm>
            <a:custGeom>
              <a:avLst/>
              <a:gdLst>
                <a:gd name="T0" fmla="*/ 2147483646 w 259"/>
                <a:gd name="T1" fmla="*/ 0 h 299"/>
                <a:gd name="T2" fmla="*/ 2147483646 w 259"/>
                <a:gd name="T3" fmla="*/ 2147483646 h 299"/>
                <a:gd name="T4" fmla="*/ 2147483646 w 259"/>
                <a:gd name="T5" fmla="*/ 2147483646 h 299"/>
                <a:gd name="T6" fmla="*/ 2147483646 w 259"/>
                <a:gd name="T7" fmla="*/ 2147483646 h 299"/>
                <a:gd name="T8" fmla="*/ 2147483646 w 259"/>
                <a:gd name="T9" fmla="*/ 2147483646 h 299"/>
                <a:gd name="T10" fmla="*/ 2147483646 w 259"/>
                <a:gd name="T11" fmla="*/ 2147483646 h 299"/>
                <a:gd name="T12" fmla="*/ 2147483646 w 259"/>
                <a:gd name="T13" fmla="*/ 2147483646 h 299"/>
                <a:gd name="T14" fmla="*/ 2147483646 w 259"/>
                <a:gd name="T15" fmla="*/ 2147483646 h 299"/>
                <a:gd name="T16" fmla="*/ 0 w 259"/>
                <a:gd name="T17" fmla="*/ 2147483646 h 299"/>
                <a:gd name="T18" fmla="*/ 0 w 259"/>
                <a:gd name="T19" fmla="*/ 2147483646 h 299"/>
                <a:gd name="T20" fmla="*/ 0 w 259"/>
                <a:gd name="T21" fmla="*/ 2147483646 h 299"/>
                <a:gd name="T22" fmla="*/ 2147483646 w 259"/>
                <a:gd name="T23" fmla="*/ 2147483646 h 299"/>
                <a:gd name="T24" fmla="*/ 2147483646 w 259"/>
                <a:gd name="T25" fmla="*/ 0 h 299"/>
                <a:gd name="T26" fmla="*/ 2147483646 w 259"/>
                <a:gd name="T27" fmla="*/ 0 h 29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9" h="299">
                  <a:moveTo>
                    <a:pt x="129" y="0"/>
                  </a:moveTo>
                  <a:lnTo>
                    <a:pt x="194" y="38"/>
                  </a:lnTo>
                  <a:lnTo>
                    <a:pt x="259" y="74"/>
                  </a:lnTo>
                  <a:lnTo>
                    <a:pt x="259" y="149"/>
                  </a:lnTo>
                  <a:lnTo>
                    <a:pt x="259" y="223"/>
                  </a:lnTo>
                  <a:lnTo>
                    <a:pt x="194" y="261"/>
                  </a:lnTo>
                  <a:lnTo>
                    <a:pt x="129" y="299"/>
                  </a:lnTo>
                  <a:lnTo>
                    <a:pt x="64" y="261"/>
                  </a:lnTo>
                  <a:lnTo>
                    <a:pt x="0" y="223"/>
                  </a:lnTo>
                  <a:lnTo>
                    <a:pt x="0" y="149"/>
                  </a:lnTo>
                  <a:lnTo>
                    <a:pt x="0" y="74"/>
                  </a:lnTo>
                  <a:lnTo>
                    <a:pt x="64" y="3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5222100" y="2307560"/>
              <a:ext cx="519112" cy="561975"/>
            </a:xfrm>
            <a:custGeom>
              <a:avLst/>
              <a:gdLst>
                <a:gd name="T0" fmla="*/ 2147483646 w 257"/>
                <a:gd name="T1" fmla="*/ 0 h 297"/>
                <a:gd name="T2" fmla="*/ 2147483646 w 257"/>
                <a:gd name="T3" fmla="*/ 2147483646 h 297"/>
                <a:gd name="T4" fmla="*/ 2147483646 w 257"/>
                <a:gd name="T5" fmla="*/ 2147483646 h 297"/>
                <a:gd name="T6" fmla="*/ 2147483646 w 257"/>
                <a:gd name="T7" fmla="*/ 2147483646 h 297"/>
                <a:gd name="T8" fmla="*/ 2147483646 w 257"/>
                <a:gd name="T9" fmla="*/ 2147483646 h 297"/>
                <a:gd name="T10" fmla="*/ 2147483646 w 257"/>
                <a:gd name="T11" fmla="*/ 2147483646 h 297"/>
                <a:gd name="T12" fmla="*/ 2147483646 w 257"/>
                <a:gd name="T13" fmla="*/ 2147483646 h 297"/>
                <a:gd name="T14" fmla="*/ 2147483646 w 257"/>
                <a:gd name="T15" fmla="*/ 2147483646 h 297"/>
                <a:gd name="T16" fmla="*/ 0 w 257"/>
                <a:gd name="T17" fmla="*/ 2147483646 h 297"/>
                <a:gd name="T18" fmla="*/ 0 w 257"/>
                <a:gd name="T19" fmla="*/ 2147483646 h 297"/>
                <a:gd name="T20" fmla="*/ 0 w 257"/>
                <a:gd name="T21" fmla="*/ 2147483646 h 297"/>
                <a:gd name="T22" fmla="*/ 2147483646 w 257"/>
                <a:gd name="T23" fmla="*/ 2147483646 h 297"/>
                <a:gd name="T24" fmla="*/ 2147483646 w 257"/>
                <a:gd name="T25" fmla="*/ 0 h 297"/>
                <a:gd name="T26" fmla="*/ 2147483646 w 257"/>
                <a:gd name="T27" fmla="*/ 0 h 29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7" h="297">
                  <a:moveTo>
                    <a:pt x="128" y="0"/>
                  </a:moveTo>
                  <a:lnTo>
                    <a:pt x="192" y="36"/>
                  </a:lnTo>
                  <a:lnTo>
                    <a:pt x="257" y="74"/>
                  </a:lnTo>
                  <a:lnTo>
                    <a:pt x="257" y="148"/>
                  </a:lnTo>
                  <a:lnTo>
                    <a:pt x="257" y="224"/>
                  </a:lnTo>
                  <a:lnTo>
                    <a:pt x="192" y="261"/>
                  </a:lnTo>
                  <a:lnTo>
                    <a:pt x="128" y="297"/>
                  </a:lnTo>
                  <a:lnTo>
                    <a:pt x="63" y="261"/>
                  </a:lnTo>
                  <a:lnTo>
                    <a:pt x="0" y="224"/>
                  </a:lnTo>
                  <a:lnTo>
                    <a:pt x="0" y="148"/>
                  </a:lnTo>
                  <a:lnTo>
                    <a:pt x="0" y="74"/>
                  </a:lnTo>
                  <a:lnTo>
                    <a:pt x="63" y="36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4898250" y="4239548"/>
              <a:ext cx="523875" cy="565150"/>
            </a:xfrm>
            <a:custGeom>
              <a:avLst/>
              <a:gdLst>
                <a:gd name="T0" fmla="*/ 2147483646 w 260"/>
                <a:gd name="T1" fmla="*/ 0 h 299"/>
                <a:gd name="T2" fmla="*/ 2147483646 w 260"/>
                <a:gd name="T3" fmla="*/ 2147483646 h 299"/>
                <a:gd name="T4" fmla="*/ 2147483646 w 260"/>
                <a:gd name="T5" fmla="*/ 2147483646 h 299"/>
                <a:gd name="T6" fmla="*/ 2147483646 w 260"/>
                <a:gd name="T7" fmla="*/ 2147483646 h 299"/>
                <a:gd name="T8" fmla="*/ 2147483646 w 260"/>
                <a:gd name="T9" fmla="*/ 2147483646 h 299"/>
                <a:gd name="T10" fmla="*/ 2147483646 w 260"/>
                <a:gd name="T11" fmla="*/ 2147483646 h 299"/>
                <a:gd name="T12" fmla="*/ 2147483646 w 260"/>
                <a:gd name="T13" fmla="*/ 2147483646 h 299"/>
                <a:gd name="T14" fmla="*/ 2147483646 w 260"/>
                <a:gd name="T15" fmla="*/ 2147483646 h 299"/>
                <a:gd name="T16" fmla="*/ 0 w 260"/>
                <a:gd name="T17" fmla="*/ 2147483646 h 299"/>
                <a:gd name="T18" fmla="*/ 0 w 260"/>
                <a:gd name="T19" fmla="*/ 2147483646 h 299"/>
                <a:gd name="T20" fmla="*/ 0 w 260"/>
                <a:gd name="T21" fmla="*/ 2147483646 h 299"/>
                <a:gd name="T22" fmla="*/ 2147483646 w 260"/>
                <a:gd name="T23" fmla="*/ 2147483646 h 299"/>
                <a:gd name="T24" fmla="*/ 2147483646 w 260"/>
                <a:gd name="T25" fmla="*/ 0 h 299"/>
                <a:gd name="T26" fmla="*/ 2147483646 w 260"/>
                <a:gd name="T27" fmla="*/ 0 h 29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60" h="299">
                  <a:moveTo>
                    <a:pt x="130" y="0"/>
                  </a:moveTo>
                  <a:lnTo>
                    <a:pt x="195" y="38"/>
                  </a:lnTo>
                  <a:lnTo>
                    <a:pt x="260" y="76"/>
                  </a:lnTo>
                  <a:lnTo>
                    <a:pt x="260" y="150"/>
                  </a:lnTo>
                  <a:lnTo>
                    <a:pt x="260" y="224"/>
                  </a:lnTo>
                  <a:lnTo>
                    <a:pt x="195" y="261"/>
                  </a:lnTo>
                  <a:lnTo>
                    <a:pt x="130" y="299"/>
                  </a:lnTo>
                  <a:lnTo>
                    <a:pt x="65" y="261"/>
                  </a:lnTo>
                  <a:lnTo>
                    <a:pt x="0" y="224"/>
                  </a:lnTo>
                  <a:lnTo>
                    <a:pt x="0" y="150"/>
                  </a:lnTo>
                  <a:lnTo>
                    <a:pt x="0" y="76"/>
                  </a:lnTo>
                  <a:lnTo>
                    <a:pt x="65" y="3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2532875" y="2107535"/>
              <a:ext cx="520700" cy="565150"/>
            </a:xfrm>
            <a:custGeom>
              <a:avLst/>
              <a:gdLst>
                <a:gd name="T0" fmla="*/ 2147483646 w 258"/>
                <a:gd name="T1" fmla="*/ 0 h 299"/>
                <a:gd name="T2" fmla="*/ 2147483646 w 258"/>
                <a:gd name="T3" fmla="*/ 2147483646 h 299"/>
                <a:gd name="T4" fmla="*/ 2147483646 w 258"/>
                <a:gd name="T5" fmla="*/ 2147483646 h 299"/>
                <a:gd name="T6" fmla="*/ 2147483646 w 258"/>
                <a:gd name="T7" fmla="*/ 2147483646 h 299"/>
                <a:gd name="T8" fmla="*/ 2147483646 w 258"/>
                <a:gd name="T9" fmla="*/ 2147483646 h 299"/>
                <a:gd name="T10" fmla="*/ 2147483646 w 258"/>
                <a:gd name="T11" fmla="*/ 2147483646 h 299"/>
                <a:gd name="T12" fmla="*/ 2147483646 w 258"/>
                <a:gd name="T13" fmla="*/ 2147483646 h 299"/>
                <a:gd name="T14" fmla="*/ 2147483646 w 258"/>
                <a:gd name="T15" fmla="*/ 2147483646 h 299"/>
                <a:gd name="T16" fmla="*/ 0 w 258"/>
                <a:gd name="T17" fmla="*/ 2147483646 h 299"/>
                <a:gd name="T18" fmla="*/ 0 w 258"/>
                <a:gd name="T19" fmla="*/ 2147483646 h 299"/>
                <a:gd name="T20" fmla="*/ 0 w 258"/>
                <a:gd name="T21" fmla="*/ 2147483646 h 299"/>
                <a:gd name="T22" fmla="*/ 2147483646 w 258"/>
                <a:gd name="T23" fmla="*/ 2147483646 h 299"/>
                <a:gd name="T24" fmla="*/ 2147483646 w 258"/>
                <a:gd name="T25" fmla="*/ 0 h 299"/>
                <a:gd name="T26" fmla="*/ 2147483646 w 258"/>
                <a:gd name="T27" fmla="*/ 0 h 29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8" h="299">
                  <a:moveTo>
                    <a:pt x="128" y="0"/>
                  </a:moveTo>
                  <a:lnTo>
                    <a:pt x="193" y="38"/>
                  </a:lnTo>
                  <a:lnTo>
                    <a:pt x="258" y="76"/>
                  </a:lnTo>
                  <a:lnTo>
                    <a:pt x="258" y="150"/>
                  </a:lnTo>
                  <a:lnTo>
                    <a:pt x="258" y="223"/>
                  </a:lnTo>
                  <a:lnTo>
                    <a:pt x="193" y="261"/>
                  </a:lnTo>
                  <a:lnTo>
                    <a:pt x="128" y="299"/>
                  </a:lnTo>
                  <a:lnTo>
                    <a:pt x="63" y="261"/>
                  </a:lnTo>
                  <a:lnTo>
                    <a:pt x="0" y="223"/>
                  </a:lnTo>
                  <a:lnTo>
                    <a:pt x="0" y="150"/>
                  </a:lnTo>
                  <a:lnTo>
                    <a:pt x="0" y="76"/>
                  </a:lnTo>
                  <a:lnTo>
                    <a:pt x="63" y="3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1380350" y="4090323"/>
              <a:ext cx="520700" cy="560387"/>
            </a:xfrm>
            <a:custGeom>
              <a:avLst/>
              <a:gdLst>
                <a:gd name="T0" fmla="*/ 2147483646 w 258"/>
                <a:gd name="T1" fmla="*/ 0 h 297"/>
                <a:gd name="T2" fmla="*/ 2147483646 w 258"/>
                <a:gd name="T3" fmla="*/ 2147483646 h 297"/>
                <a:gd name="T4" fmla="*/ 2147483646 w 258"/>
                <a:gd name="T5" fmla="*/ 2147483646 h 297"/>
                <a:gd name="T6" fmla="*/ 2147483646 w 258"/>
                <a:gd name="T7" fmla="*/ 2147483646 h 297"/>
                <a:gd name="T8" fmla="*/ 2147483646 w 258"/>
                <a:gd name="T9" fmla="*/ 2147483646 h 297"/>
                <a:gd name="T10" fmla="*/ 2147483646 w 258"/>
                <a:gd name="T11" fmla="*/ 2147483646 h 297"/>
                <a:gd name="T12" fmla="*/ 2147483646 w 258"/>
                <a:gd name="T13" fmla="*/ 2147483646 h 297"/>
                <a:gd name="T14" fmla="*/ 2147483646 w 258"/>
                <a:gd name="T15" fmla="*/ 2147483646 h 297"/>
                <a:gd name="T16" fmla="*/ 0 w 258"/>
                <a:gd name="T17" fmla="*/ 2147483646 h 297"/>
                <a:gd name="T18" fmla="*/ 0 w 258"/>
                <a:gd name="T19" fmla="*/ 2147483646 h 297"/>
                <a:gd name="T20" fmla="*/ 0 w 258"/>
                <a:gd name="T21" fmla="*/ 2147483646 h 297"/>
                <a:gd name="T22" fmla="*/ 2147483646 w 258"/>
                <a:gd name="T23" fmla="*/ 2147483646 h 297"/>
                <a:gd name="T24" fmla="*/ 2147483646 w 258"/>
                <a:gd name="T25" fmla="*/ 0 h 297"/>
                <a:gd name="T26" fmla="*/ 2147483646 w 258"/>
                <a:gd name="T27" fmla="*/ 0 h 29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8" h="297">
                  <a:moveTo>
                    <a:pt x="130" y="0"/>
                  </a:moveTo>
                  <a:lnTo>
                    <a:pt x="193" y="36"/>
                  </a:lnTo>
                  <a:lnTo>
                    <a:pt x="258" y="74"/>
                  </a:lnTo>
                  <a:lnTo>
                    <a:pt x="258" y="148"/>
                  </a:lnTo>
                  <a:lnTo>
                    <a:pt x="258" y="223"/>
                  </a:lnTo>
                  <a:lnTo>
                    <a:pt x="193" y="261"/>
                  </a:lnTo>
                  <a:lnTo>
                    <a:pt x="130" y="297"/>
                  </a:lnTo>
                  <a:lnTo>
                    <a:pt x="65" y="261"/>
                  </a:lnTo>
                  <a:lnTo>
                    <a:pt x="0" y="223"/>
                  </a:lnTo>
                  <a:lnTo>
                    <a:pt x="0" y="148"/>
                  </a:lnTo>
                  <a:lnTo>
                    <a:pt x="0" y="74"/>
                  </a:lnTo>
                  <a:lnTo>
                    <a:pt x="65" y="3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Freeform 13"/>
            <p:cNvSpPr/>
            <p:nvPr/>
          </p:nvSpPr>
          <p:spPr bwMode="auto">
            <a:xfrm>
              <a:off x="4210862" y="4992023"/>
              <a:ext cx="290513" cy="314325"/>
            </a:xfrm>
            <a:custGeom>
              <a:avLst/>
              <a:gdLst>
                <a:gd name="T0" fmla="*/ 2147483646 w 144"/>
                <a:gd name="T1" fmla="*/ 0 h 166"/>
                <a:gd name="T2" fmla="*/ 2147483646 w 144"/>
                <a:gd name="T3" fmla="*/ 2147483646 h 166"/>
                <a:gd name="T4" fmla="*/ 2147483646 w 144"/>
                <a:gd name="T5" fmla="*/ 2147483646 h 166"/>
                <a:gd name="T6" fmla="*/ 2147483646 w 144"/>
                <a:gd name="T7" fmla="*/ 2147483646 h 166"/>
                <a:gd name="T8" fmla="*/ 2147483646 w 144"/>
                <a:gd name="T9" fmla="*/ 2147483646 h 166"/>
                <a:gd name="T10" fmla="*/ 2147483646 w 144"/>
                <a:gd name="T11" fmla="*/ 2147483646 h 166"/>
                <a:gd name="T12" fmla="*/ 2147483646 w 144"/>
                <a:gd name="T13" fmla="*/ 2147483646 h 166"/>
                <a:gd name="T14" fmla="*/ 2147483646 w 144"/>
                <a:gd name="T15" fmla="*/ 2147483646 h 166"/>
                <a:gd name="T16" fmla="*/ 0 w 144"/>
                <a:gd name="T17" fmla="*/ 2147483646 h 166"/>
                <a:gd name="T18" fmla="*/ 0 w 144"/>
                <a:gd name="T19" fmla="*/ 2147483646 h 166"/>
                <a:gd name="T20" fmla="*/ 0 w 144"/>
                <a:gd name="T21" fmla="*/ 2147483646 h 166"/>
                <a:gd name="T22" fmla="*/ 2147483646 w 144"/>
                <a:gd name="T23" fmla="*/ 2147483646 h 166"/>
                <a:gd name="T24" fmla="*/ 2147483646 w 144"/>
                <a:gd name="T25" fmla="*/ 0 h 166"/>
                <a:gd name="T26" fmla="*/ 2147483646 w 144"/>
                <a:gd name="T27" fmla="*/ 0 h 16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4" h="166">
                  <a:moveTo>
                    <a:pt x="72" y="0"/>
                  </a:moveTo>
                  <a:lnTo>
                    <a:pt x="108" y="22"/>
                  </a:lnTo>
                  <a:lnTo>
                    <a:pt x="144" y="42"/>
                  </a:lnTo>
                  <a:lnTo>
                    <a:pt x="144" y="83"/>
                  </a:lnTo>
                  <a:lnTo>
                    <a:pt x="144" y="124"/>
                  </a:lnTo>
                  <a:lnTo>
                    <a:pt x="108" y="144"/>
                  </a:lnTo>
                  <a:lnTo>
                    <a:pt x="72" y="166"/>
                  </a:lnTo>
                  <a:lnTo>
                    <a:pt x="36" y="144"/>
                  </a:lnTo>
                  <a:lnTo>
                    <a:pt x="0" y="124"/>
                  </a:lnTo>
                  <a:lnTo>
                    <a:pt x="0" y="83"/>
                  </a:lnTo>
                  <a:lnTo>
                    <a:pt x="0" y="42"/>
                  </a:lnTo>
                  <a:lnTo>
                    <a:pt x="36" y="2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Freeform 14"/>
            <p:cNvSpPr/>
            <p:nvPr/>
          </p:nvSpPr>
          <p:spPr bwMode="auto">
            <a:xfrm>
              <a:off x="2250300" y="3090198"/>
              <a:ext cx="285750" cy="314325"/>
            </a:xfrm>
            <a:custGeom>
              <a:avLst/>
              <a:gdLst>
                <a:gd name="T0" fmla="*/ 2147483646 w 142"/>
                <a:gd name="T1" fmla="*/ 0 h 166"/>
                <a:gd name="T2" fmla="*/ 2147483646 w 142"/>
                <a:gd name="T3" fmla="*/ 2147483646 h 166"/>
                <a:gd name="T4" fmla="*/ 2147483646 w 142"/>
                <a:gd name="T5" fmla="*/ 2147483646 h 166"/>
                <a:gd name="T6" fmla="*/ 2147483646 w 142"/>
                <a:gd name="T7" fmla="*/ 2147483646 h 166"/>
                <a:gd name="T8" fmla="*/ 2147483646 w 142"/>
                <a:gd name="T9" fmla="*/ 2147483646 h 166"/>
                <a:gd name="T10" fmla="*/ 2147483646 w 142"/>
                <a:gd name="T11" fmla="*/ 2147483646 h 166"/>
                <a:gd name="T12" fmla="*/ 2147483646 w 142"/>
                <a:gd name="T13" fmla="*/ 2147483646 h 166"/>
                <a:gd name="T14" fmla="*/ 2147483646 w 142"/>
                <a:gd name="T15" fmla="*/ 2147483646 h 166"/>
                <a:gd name="T16" fmla="*/ 0 w 142"/>
                <a:gd name="T17" fmla="*/ 2147483646 h 166"/>
                <a:gd name="T18" fmla="*/ 0 w 142"/>
                <a:gd name="T19" fmla="*/ 2147483646 h 166"/>
                <a:gd name="T20" fmla="*/ 0 w 142"/>
                <a:gd name="T21" fmla="*/ 2147483646 h 166"/>
                <a:gd name="T22" fmla="*/ 2147483646 w 142"/>
                <a:gd name="T23" fmla="*/ 2147483646 h 166"/>
                <a:gd name="T24" fmla="*/ 2147483646 w 142"/>
                <a:gd name="T25" fmla="*/ 0 h 166"/>
                <a:gd name="T26" fmla="*/ 2147483646 w 142"/>
                <a:gd name="T27" fmla="*/ 0 h 16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2" h="166">
                  <a:moveTo>
                    <a:pt x="70" y="0"/>
                  </a:moveTo>
                  <a:lnTo>
                    <a:pt x="106" y="22"/>
                  </a:lnTo>
                  <a:lnTo>
                    <a:pt x="142" y="42"/>
                  </a:lnTo>
                  <a:lnTo>
                    <a:pt x="142" y="83"/>
                  </a:lnTo>
                  <a:lnTo>
                    <a:pt x="142" y="125"/>
                  </a:lnTo>
                  <a:lnTo>
                    <a:pt x="106" y="144"/>
                  </a:lnTo>
                  <a:lnTo>
                    <a:pt x="70" y="166"/>
                  </a:lnTo>
                  <a:lnTo>
                    <a:pt x="34" y="144"/>
                  </a:lnTo>
                  <a:lnTo>
                    <a:pt x="0" y="125"/>
                  </a:lnTo>
                  <a:lnTo>
                    <a:pt x="0" y="83"/>
                  </a:lnTo>
                  <a:lnTo>
                    <a:pt x="0" y="42"/>
                  </a:lnTo>
                  <a:lnTo>
                    <a:pt x="34" y="2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15"/>
            <p:cNvSpPr/>
            <p:nvPr/>
          </p:nvSpPr>
          <p:spPr bwMode="auto">
            <a:xfrm>
              <a:off x="3226612" y="2613948"/>
              <a:ext cx="287338" cy="311150"/>
            </a:xfrm>
            <a:custGeom>
              <a:avLst/>
              <a:gdLst>
                <a:gd name="T0" fmla="*/ 2147483646 w 142"/>
                <a:gd name="T1" fmla="*/ 0 h 164"/>
                <a:gd name="T2" fmla="*/ 2147483646 w 142"/>
                <a:gd name="T3" fmla="*/ 2147483646 h 164"/>
                <a:gd name="T4" fmla="*/ 2147483646 w 142"/>
                <a:gd name="T5" fmla="*/ 2147483646 h 164"/>
                <a:gd name="T6" fmla="*/ 2147483646 w 142"/>
                <a:gd name="T7" fmla="*/ 2147483646 h 164"/>
                <a:gd name="T8" fmla="*/ 2147483646 w 142"/>
                <a:gd name="T9" fmla="*/ 2147483646 h 164"/>
                <a:gd name="T10" fmla="*/ 2147483646 w 142"/>
                <a:gd name="T11" fmla="*/ 2147483646 h 164"/>
                <a:gd name="T12" fmla="*/ 2147483646 w 142"/>
                <a:gd name="T13" fmla="*/ 2147483646 h 164"/>
                <a:gd name="T14" fmla="*/ 2147483646 w 142"/>
                <a:gd name="T15" fmla="*/ 2147483646 h 164"/>
                <a:gd name="T16" fmla="*/ 0 w 142"/>
                <a:gd name="T17" fmla="*/ 2147483646 h 164"/>
                <a:gd name="T18" fmla="*/ 0 w 142"/>
                <a:gd name="T19" fmla="*/ 2147483646 h 164"/>
                <a:gd name="T20" fmla="*/ 0 w 142"/>
                <a:gd name="T21" fmla="*/ 2147483646 h 164"/>
                <a:gd name="T22" fmla="*/ 2147483646 w 142"/>
                <a:gd name="T23" fmla="*/ 2147483646 h 164"/>
                <a:gd name="T24" fmla="*/ 2147483646 w 142"/>
                <a:gd name="T25" fmla="*/ 0 h 164"/>
                <a:gd name="T26" fmla="*/ 2147483646 w 142"/>
                <a:gd name="T27" fmla="*/ 0 h 1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2" h="164">
                  <a:moveTo>
                    <a:pt x="70" y="0"/>
                  </a:moveTo>
                  <a:lnTo>
                    <a:pt x="106" y="20"/>
                  </a:lnTo>
                  <a:lnTo>
                    <a:pt x="142" y="40"/>
                  </a:lnTo>
                  <a:lnTo>
                    <a:pt x="142" y="81"/>
                  </a:lnTo>
                  <a:lnTo>
                    <a:pt x="142" y="123"/>
                  </a:lnTo>
                  <a:lnTo>
                    <a:pt x="106" y="143"/>
                  </a:lnTo>
                  <a:lnTo>
                    <a:pt x="70" y="164"/>
                  </a:lnTo>
                  <a:lnTo>
                    <a:pt x="36" y="143"/>
                  </a:lnTo>
                  <a:lnTo>
                    <a:pt x="0" y="123"/>
                  </a:lnTo>
                  <a:lnTo>
                    <a:pt x="0" y="81"/>
                  </a:lnTo>
                  <a:lnTo>
                    <a:pt x="0" y="40"/>
                  </a:lnTo>
                  <a:lnTo>
                    <a:pt x="36" y="2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Freeform 16"/>
            <p:cNvSpPr/>
            <p:nvPr/>
          </p:nvSpPr>
          <p:spPr bwMode="auto">
            <a:xfrm>
              <a:off x="3804462" y="4230023"/>
              <a:ext cx="287338" cy="309562"/>
            </a:xfrm>
            <a:custGeom>
              <a:avLst/>
              <a:gdLst>
                <a:gd name="T0" fmla="*/ 2147483646 w 143"/>
                <a:gd name="T1" fmla="*/ 0 h 164"/>
                <a:gd name="T2" fmla="*/ 2147483646 w 143"/>
                <a:gd name="T3" fmla="*/ 2147483646 h 164"/>
                <a:gd name="T4" fmla="*/ 2147483646 w 143"/>
                <a:gd name="T5" fmla="*/ 2147483646 h 164"/>
                <a:gd name="T6" fmla="*/ 2147483646 w 143"/>
                <a:gd name="T7" fmla="*/ 2147483646 h 164"/>
                <a:gd name="T8" fmla="*/ 2147483646 w 143"/>
                <a:gd name="T9" fmla="*/ 2147483646 h 164"/>
                <a:gd name="T10" fmla="*/ 2147483646 w 143"/>
                <a:gd name="T11" fmla="*/ 2147483646 h 164"/>
                <a:gd name="T12" fmla="*/ 2147483646 w 143"/>
                <a:gd name="T13" fmla="*/ 2147483646 h 164"/>
                <a:gd name="T14" fmla="*/ 2147483646 w 143"/>
                <a:gd name="T15" fmla="*/ 2147483646 h 164"/>
                <a:gd name="T16" fmla="*/ 0 w 143"/>
                <a:gd name="T17" fmla="*/ 2147483646 h 164"/>
                <a:gd name="T18" fmla="*/ 0 w 143"/>
                <a:gd name="T19" fmla="*/ 2147483646 h 164"/>
                <a:gd name="T20" fmla="*/ 0 w 143"/>
                <a:gd name="T21" fmla="*/ 2147483646 h 164"/>
                <a:gd name="T22" fmla="*/ 2147483646 w 143"/>
                <a:gd name="T23" fmla="*/ 2147483646 h 164"/>
                <a:gd name="T24" fmla="*/ 2147483646 w 143"/>
                <a:gd name="T25" fmla="*/ 0 h 164"/>
                <a:gd name="T26" fmla="*/ 2147483646 w 143"/>
                <a:gd name="T27" fmla="*/ 0 h 1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3" h="164">
                  <a:moveTo>
                    <a:pt x="72" y="0"/>
                  </a:moveTo>
                  <a:lnTo>
                    <a:pt x="108" y="20"/>
                  </a:lnTo>
                  <a:lnTo>
                    <a:pt x="143" y="39"/>
                  </a:lnTo>
                  <a:lnTo>
                    <a:pt x="143" y="81"/>
                  </a:lnTo>
                  <a:lnTo>
                    <a:pt x="143" y="122"/>
                  </a:lnTo>
                  <a:lnTo>
                    <a:pt x="108" y="144"/>
                  </a:lnTo>
                  <a:lnTo>
                    <a:pt x="72" y="164"/>
                  </a:lnTo>
                  <a:lnTo>
                    <a:pt x="36" y="144"/>
                  </a:lnTo>
                  <a:lnTo>
                    <a:pt x="0" y="122"/>
                  </a:lnTo>
                  <a:lnTo>
                    <a:pt x="0" y="81"/>
                  </a:lnTo>
                  <a:lnTo>
                    <a:pt x="0" y="39"/>
                  </a:lnTo>
                  <a:lnTo>
                    <a:pt x="36" y="2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Freeform 17"/>
            <p:cNvSpPr/>
            <p:nvPr/>
          </p:nvSpPr>
          <p:spPr bwMode="auto">
            <a:xfrm>
              <a:off x="2093137" y="3936335"/>
              <a:ext cx="285750" cy="314325"/>
            </a:xfrm>
            <a:custGeom>
              <a:avLst/>
              <a:gdLst>
                <a:gd name="T0" fmla="*/ 2147483646 w 142"/>
                <a:gd name="T1" fmla="*/ 0 h 166"/>
                <a:gd name="T2" fmla="*/ 2147483646 w 142"/>
                <a:gd name="T3" fmla="*/ 2147483646 h 166"/>
                <a:gd name="T4" fmla="*/ 2147483646 w 142"/>
                <a:gd name="T5" fmla="*/ 2147483646 h 166"/>
                <a:gd name="T6" fmla="*/ 2147483646 w 142"/>
                <a:gd name="T7" fmla="*/ 2147483646 h 166"/>
                <a:gd name="T8" fmla="*/ 2147483646 w 142"/>
                <a:gd name="T9" fmla="*/ 2147483646 h 166"/>
                <a:gd name="T10" fmla="*/ 2147483646 w 142"/>
                <a:gd name="T11" fmla="*/ 2147483646 h 166"/>
                <a:gd name="T12" fmla="*/ 2147483646 w 142"/>
                <a:gd name="T13" fmla="*/ 2147483646 h 166"/>
                <a:gd name="T14" fmla="*/ 2147483646 w 142"/>
                <a:gd name="T15" fmla="*/ 2147483646 h 166"/>
                <a:gd name="T16" fmla="*/ 0 w 142"/>
                <a:gd name="T17" fmla="*/ 2147483646 h 166"/>
                <a:gd name="T18" fmla="*/ 0 w 142"/>
                <a:gd name="T19" fmla="*/ 2147483646 h 166"/>
                <a:gd name="T20" fmla="*/ 0 w 142"/>
                <a:gd name="T21" fmla="*/ 2147483646 h 166"/>
                <a:gd name="T22" fmla="*/ 2147483646 w 142"/>
                <a:gd name="T23" fmla="*/ 2147483646 h 166"/>
                <a:gd name="T24" fmla="*/ 2147483646 w 142"/>
                <a:gd name="T25" fmla="*/ 0 h 166"/>
                <a:gd name="T26" fmla="*/ 2147483646 w 142"/>
                <a:gd name="T27" fmla="*/ 0 h 16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2" h="166">
                  <a:moveTo>
                    <a:pt x="70" y="0"/>
                  </a:moveTo>
                  <a:lnTo>
                    <a:pt x="106" y="22"/>
                  </a:lnTo>
                  <a:lnTo>
                    <a:pt x="142" y="41"/>
                  </a:lnTo>
                  <a:lnTo>
                    <a:pt x="142" y="83"/>
                  </a:lnTo>
                  <a:lnTo>
                    <a:pt x="142" y="124"/>
                  </a:lnTo>
                  <a:lnTo>
                    <a:pt x="106" y="144"/>
                  </a:lnTo>
                  <a:lnTo>
                    <a:pt x="70" y="166"/>
                  </a:lnTo>
                  <a:lnTo>
                    <a:pt x="34" y="144"/>
                  </a:lnTo>
                  <a:lnTo>
                    <a:pt x="0" y="124"/>
                  </a:lnTo>
                  <a:lnTo>
                    <a:pt x="0" y="83"/>
                  </a:lnTo>
                  <a:lnTo>
                    <a:pt x="0" y="41"/>
                  </a:lnTo>
                  <a:lnTo>
                    <a:pt x="34" y="2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Freeform 18"/>
            <p:cNvSpPr/>
            <p:nvPr/>
          </p:nvSpPr>
          <p:spPr bwMode="auto">
            <a:xfrm>
              <a:off x="4823637" y="3214023"/>
              <a:ext cx="290513" cy="314325"/>
            </a:xfrm>
            <a:custGeom>
              <a:avLst/>
              <a:gdLst>
                <a:gd name="T0" fmla="*/ 2147483646 w 144"/>
                <a:gd name="T1" fmla="*/ 0 h 166"/>
                <a:gd name="T2" fmla="*/ 2147483646 w 144"/>
                <a:gd name="T3" fmla="*/ 2147483646 h 166"/>
                <a:gd name="T4" fmla="*/ 2147483646 w 144"/>
                <a:gd name="T5" fmla="*/ 2147483646 h 166"/>
                <a:gd name="T6" fmla="*/ 2147483646 w 144"/>
                <a:gd name="T7" fmla="*/ 2147483646 h 166"/>
                <a:gd name="T8" fmla="*/ 2147483646 w 144"/>
                <a:gd name="T9" fmla="*/ 2147483646 h 166"/>
                <a:gd name="T10" fmla="*/ 2147483646 w 144"/>
                <a:gd name="T11" fmla="*/ 2147483646 h 166"/>
                <a:gd name="T12" fmla="*/ 2147483646 w 144"/>
                <a:gd name="T13" fmla="*/ 2147483646 h 166"/>
                <a:gd name="T14" fmla="*/ 2147483646 w 144"/>
                <a:gd name="T15" fmla="*/ 2147483646 h 166"/>
                <a:gd name="T16" fmla="*/ 0 w 144"/>
                <a:gd name="T17" fmla="*/ 2147483646 h 166"/>
                <a:gd name="T18" fmla="*/ 0 w 144"/>
                <a:gd name="T19" fmla="*/ 2147483646 h 166"/>
                <a:gd name="T20" fmla="*/ 0 w 144"/>
                <a:gd name="T21" fmla="*/ 2147483646 h 166"/>
                <a:gd name="T22" fmla="*/ 2147483646 w 144"/>
                <a:gd name="T23" fmla="*/ 2147483646 h 166"/>
                <a:gd name="T24" fmla="*/ 2147483646 w 144"/>
                <a:gd name="T25" fmla="*/ 0 h 166"/>
                <a:gd name="T26" fmla="*/ 2147483646 w 144"/>
                <a:gd name="T27" fmla="*/ 0 h 16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4" h="166">
                  <a:moveTo>
                    <a:pt x="72" y="0"/>
                  </a:moveTo>
                  <a:lnTo>
                    <a:pt x="108" y="22"/>
                  </a:lnTo>
                  <a:lnTo>
                    <a:pt x="144" y="42"/>
                  </a:lnTo>
                  <a:lnTo>
                    <a:pt x="144" y="83"/>
                  </a:lnTo>
                  <a:lnTo>
                    <a:pt x="144" y="125"/>
                  </a:lnTo>
                  <a:lnTo>
                    <a:pt x="108" y="144"/>
                  </a:lnTo>
                  <a:lnTo>
                    <a:pt x="72" y="166"/>
                  </a:lnTo>
                  <a:lnTo>
                    <a:pt x="36" y="144"/>
                  </a:lnTo>
                  <a:lnTo>
                    <a:pt x="0" y="125"/>
                  </a:lnTo>
                  <a:lnTo>
                    <a:pt x="0" y="83"/>
                  </a:lnTo>
                  <a:lnTo>
                    <a:pt x="0" y="42"/>
                  </a:lnTo>
                  <a:lnTo>
                    <a:pt x="36" y="2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19"/>
            <p:cNvSpPr/>
            <p:nvPr/>
          </p:nvSpPr>
          <p:spPr bwMode="auto">
            <a:xfrm>
              <a:off x="2848787" y="4541173"/>
              <a:ext cx="287338" cy="314325"/>
            </a:xfrm>
            <a:custGeom>
              <a:avLst/>
              <a:gdLst>
                <a:gd name="T0" fmla="*/ 2147483646 w 142"/>
                <a:gd name="T1" fmla="*/ 0 h 166"/>
                <a:gd name="T2" fmla="*/ 2147483646 w 142"/>
                <a:gd name="T3" fmla="*/ 2147483646 h 166"/>
                <a:gd name="T4" fmla="*/ 2147483646 w 142"/>
                <a:gd name="T5" fmla="*/ 2147483646 h 166"/>
                <a:gd name="T6" fmla="*/ 2147483646 w 142"/>
                <a:gd name="T7" fmla="*/ 2147483646 h 166"/>
                <a:gd name="T8" fmla="*/ 2147483646 w 142"/>
                <a:gd name="T9" fmla="*/ 2147483646 h 166"/>
                <a:gd name="T10" fmla="*/ 2147483646 w 142"/>
                <a:gd name="T11" fmla="*/ 2147483646 h 166"/>
                <a:gd name="T12" fmla="*/ 2147483646 w 142"/>
                <a:gd name="T13" fmla="*/ 2147483646 h 166"/>
                <a:gd name="T14" fmla="*/ 2147483646 w 142"/>
                <a:gd name="T15" fmla="*/ 2147483646 h 166"/>
                <a:gd name="T16" fmla="*/ 0 w 142"/>
                <a:gd name="T17" fmla="*/ 2147483646 h 166"/>
                <a:gd name="T18" fmla="*/ 0 w 142"/>
                <a:gd name="T19" fmla="*/ 2147483646 h 166"/>
                <a:gd name="T20" fmla="*/ 0 w 142"/>
                <a:gd name="T21" fmla="*/ 2147483646 h 166"/>
                <a:gd name="T22" fmla="*/ 2147483646 w 142"/>
                <a:gd name="T23" fmla="*/ 2147483646 h 166"/>
                <a:gd name="T24" fmla="*/ 2147483646 w 142"/>
                <a:gd name="T25" fmla="*/ 0 h 166"/>
                <a:gd name="T26" fmla="*/ 2147483646 w 142"/>
                <a:gd name="T27" fmla="*/ 0 h 16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2" h="166">
                  <a:moveTo>
                    <a:pt x="72" y="0"/>
                  </a:moveTo>
                  <a:lnTo>
                    <a:pt x="108" y="22"/>
                  </a:lnTo>
                  <a:lnTo>
                    <a:pt x="142" y="42"/>
                  </a:lnTo>
                  <a:lnTo>
                    <a:pt x="142" y="83"/>
                  </a:lnTo>
                  <a:lnTo>
                    <a:pt x="142" y="125"/>
                  </a:lnTo>
                  <a:lnTo>
                    <a:pt x="108" y="145"/>
                  </a:lnTo>
                  <a:lnTo>
                    <a:pt x="72" y="166"/>
                  </a:lnTo>
                  <a:lnTo>
                    <a:pt x="36" y="145"/>
                  </a:lnTo>
                  <a:lnTo>
                    <a:pt x="0" y="125"/>
                  </a:lnTo>
                  <a:lnTo>
                    <a:pt x="0" y="83"/>
                  </a:lnTo>
                  <a:lnTo>
                    <a:pt x="0" y="42"/>
                  </a:lnTo>
                  <a:lnTo>
                    <a:pt x="36" y="2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20"/>
            <p:cNvSpPr/>
            <p:nvPr/>
          </p:nvSpPr>
          <p:spPr bwMode="auto">
            <a:xfrm>
              <a:off x="3674287" y="3293398"/>
              <a:ext cx="287338" cy="312737"/>
            </a:xfrm>
            <a:custGeom>
              <a:avLst/>
              <a:gdLst>
                <a:gd name="T0" fmla="*/ 2147483646 w 142"/>
                <a:gd name="T1" fmla="*/ 0 h 165"/>
                <a:gd name="T2" fmla="*/ 2147483646 w 142"/>
                <a:gd name="T3" fmla="*/ 2147483646 h 165"/>
                <a:gd name="T4" fmla="*/ 2147483646 w 142"/>
                <a:gd name="T5" fmla="*/ 2147483646 h 165"/>
                <a:gd name="T6" fmla="*/ 2147483646 w 142"/>
                <a:gd name="T7" fmla="*/ 2147483646 h 165"/>
                <a:gd name="T8" fmla="*/ 2147483646 w 142"/>
                <a:gd name="T9" fmla="*/ 2147483646 h 165"/>
                <a:gd name="T10" fmla="*/ 2147483646 w 142"/>
                <a:gd name="T11" fmla="*/ 2147483646 h 165"/>
                <a:gd name="T12" fmla="*/ 2147483646 w 142"/>
                <a:gd name="T13" fmla="*/ 2147483646 h 165"/>
                <a:gd name="T14" fmla="*/ 2147483646 w 142"/>
                <a:gd name="T15" fmla="*/ 2147483646 h 165"/>
                <a:gd name="T16" fmla="*/ 0 w 142"/>
                <a:gd name="T17" fmla="*/ 2147483646 h 165"/>
                <a:gd name="T18" fmla="*/ 0 w 142"/>
                <a:gd name="T19" fmla="*/ 2147483646 h 165"/>
                <a:gd name="T20" fmla="*/ 0 w 142"/>
                <a:gd name="T21" fmla="*/ 2147483646 h 165"/>
                <a:gd name="T22" fmla="*/ 2147483646 w 142"/>
                <a:gd name="T23" fmla="*/ 2147483646 h 165"/>
                <a:gd name="T24" fmla="*/ 2147483646 w 142"/>
                <a:gd name="T25" fmla="*/ 0 h 165"/>
                <a:gd name="T26" fmla="*/ 2147483646 w 142"/>
                <a:gd name="T27" fmla="*/ 0 h 1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2" h="165">
                  <a:moveTo>
                    <a:pt x="72" y="0"/>
                  </a:moveTo>
                  <a:lnTo>
                    <a:pt x="108" y="21"/>
                  </a:lnTo>
                  <a:lnTo>
                    <a:pt x="142" y="41"/>
                  </a:lnTo>
                  <a:lnTo>
                    <a:pt x="142" y="83"/>
                  </a:lnTo>
                  <a:lnTo>
                    <a:pt x="142" y="124"/>
                  </a:lnTo>
                  <a:lnTo>
                    <a:pt x="108" y="144"/>
                  </a:lnTo>
                  <a:lnTo>
                    <a:pt x="72" y="165"/>
                  </a:lnTo>
                  <a:lnTo>
                    <a:pt x="36" y="144"/>
                  </a:lnTo>
                  <a:lnTo>
                    <a:pt x="0" y="124"/>
                  </a:lnTo>
                  <a:lnTo>
                    <a:pt x="0" y="83"/>
                  </a:lnTo>
                  <a:lnTo>
                    <a:pt x="0" y="41"/>
                  </a:lnTo>
                  <a:lnTo>
                    <a:pt x="36" y="2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2494775" y="1307435"/>
              <a:ext cx="517525" cy="565150"/>
            </a:xfrm>
            <a:custGeom>
              <a:avLst/>
              <a:gdLst>
                <a:gd name="T0" fmla="*/ 2147483646 w 257"/>
                <a:gd name="T1" fmla="*/ 0 h 299"/>
                <a:gd name="T2" fmla="*/ 2147483646 w 257"/>
                <a:gd name="T3" fmla="*/ 2147483646 h 299"/>
                <a:gd name="T4" fmla="*/ 2147483646 w 257"/>
                <a:gd name="T5" fmla="*/ 2147483646 h 299"/>
                <a:gd name="T6" fmla="*/ 2147483646 w 257"/>
                <a:gd name="T7" fmla="*/ 2147483646 h 299"/>
                <a:gd name="T8" fmla="*/ 2147483646 w 257"/>
                <a:gd name="T9" fmla="*/ 2147483646 h 299"/>
                <a:gd name="T10" fmla="*/ 2147483646 w 257"/>
                <a:gd name="T11" fmla="*/ 2147483646 h 299"/>
                <a:gd name="T12" fmla="*/ 2147483646 w 257"/>
                <a:gd name="T13" fmla="*/ 2147483646 h 299"/>
                <a:gd name="T14" fmla="*/ 2147483646 w 257"/>
                <a:gd name="T15" fmla="*/ 2147483646 h 299"/>
                <a:gd name="T16" fmla="*/ 0 w 257"/>
                <a:gd name="T17" fmla="*/ 2147483646 h 299"/>
                <a:gd name="T18" fmla="*/ 0 w 257"/>
                <a:gd name="T19" fmla="*/ 2147483646 h 299"/>
                <a:gd name="T20" fmla="*/ 0 w 257"/>
                <a:gd name="T21" fmla="*/ 2147483646 h 299"/>
                <a:gd name="T22" fmla="*/ 2147483646 w 257"/>
                <a:gd name="T23" fmla="*/ 2147483646 h 299"/>
                <a:gd name="T24" fmla="*/ 2147483646 w 257"/>
                <a:gd name="T25" fmla="*/ 0 h 299"/>
                <a:gd name="T26" fmla="*/ 2147483646 w 257"/>
                <a:gd name="T27" fmla="*/ 0 h 29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7" h="299">
                  <a:moveTo>
                    <a:pt x="128" y="0"/>
                  </a:moveTo>
                  <a:lnTo>
                    <a:pt x="192" y="38"/>
                  </a:lnTo>
                  <a:lnTo>
                    <a:pt x="257" y="76"/>
                  </a:lnTo>
                  <a:lnTo>
                    <a:pt x="257" y="150"/>
                  </a:lnTo>
                  <a:lnTo>
                    <a:pt x="257" y="224"/>
                  </a:lnTo>
                  <a:lnTo>
                    <a:pt x="192" y="261"/>
                  </a:lnTo>
                  <a:lnTo>
                    <a:pt x="128" y="299"/>
                  </a:lnTo>
                  <a:lnTo>
                    <a:pt x="63" y="261"/>
                  </a:lnTo>
                  <a:lnTo>
                    <a:pt x="0" y="224"/>
                  </a:lnTo>
                  <a:lnTo>
                    <a:pt x="0" y="150"/>
                  </a:lnTo>
                  <a:lnTo>
                    <a:pt x="0" y="76"/>
                  </a:lnTo>
                  <a:lnTo>
                    <a:pt x="63" y="3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2"/>
            <p:cNvSpPr/>
            <p:nvPr/>
          </p:nvSpPr>
          <p:spPr bwMode="auto">
            <a:xfrm>
              <a:off x="4320400" y="2526635"/>
              <a:ext cx="520700" cy="561975"/>
            </a:xfrm>
            <a:custGeom>
              <a:avLst/>
              <a:gdLst>
                <a:gd name="T0" fmla="*/ 2147483646 w 258"/>
                <a:gd name="T1" fmla="*/ 0 h 297"/>
                <a:gd name="T2" fmla="*/ 2147483646 w 258"/>
                <a:gd name="T3" fmla="*/ 2147483646 h 297"/>
                <a:gd name="T4" fmla="*/ 2147483646 w 258"/>
                <a:gd name="T5" fmla="*/ 2147483646 h 297"/>
                <a:gd name="T6" fmla="*/ 2147483646 w 258"/>
                <a:gd name="T7" fmla="*/ 2147483646 h 297"/>
                <a:gd name="T8" fmla="*/ 2147483646 w 258"/>
                <a:gd name="T9" fmla="*/ 2147483646 h 297"/>
                <a:gd name="T10" fmla="*/ 2147483646 w 258"/>
                <a:gd name="T11" fmla="*/ 2147483646 h 297"/>
                <a:gd name="T12" fmla="*/ 2147483646 w 258"/>
                <a:gd name="T13" fmla="*/ 2147483646 h 297"/>
                <a:gd name="T14" fmla="*/ 2147483646 w 258"/>
                <a:gd name="T15" fmla="*/ 2147483646 h 297"/>
                <a:gd name="T16" fmla="*/ 0 w 258"/>
                <a:gd name="T17" fmla="*/ 2147483646 h 297"/>
                <a:gd name="T18" fmla="*/ 0 w 258"/>
                <a:gd name="T19" fmla="*/ 2147483646 h 297"/>
                <a:gd name="T20" fmla="*/ 0 w 258"/>
                <a:gd name="T21" fmla="*/ 2147483646 h 297"/>
                <a:gd name="T22" fmla="*/ 2147483646 w 258"/>
                <a:gd name="T23" fmla="*/ 2147483646 h 297"/>
                <a:gd name="T24" fmla="*/ 2147483646 w 258"/>
                <a:gd name="T25" fmla="*/ 0 h 297"/>
                <a:gd name="T26" fmla="*/ 2147483646 w 258"/>
                <a:gd name="T27" fmla="*/ 0 h 29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8" h="297">
                  <a:moveTo>
                    <a:pt x="130" y="0"/>
                  </a:moveTo>
                  <a:lnTo>
                    <a:pt x="195" y="36"/>
                  </a:lnTo>
                  <a:lnTo>
                    <a:pt x="258" y="73"/>
                  </a:lnTo>
                  <a:lnTo>
                    <a:pt x="258" y="147"/>
                  </a:lnTo>
                  <a:lnTo>
                    <a:pt x="258" y="223"/>
                  </a:lnTo>
                  <a:lnTo>
                    <a:pt x="195" y="259"/>
                  </a:lnTo>
                  <a:lnTo>
                    <a:pt x="130" y="297"/>
                  </a:lnTo>
                  <a:lnTo>
                    <a:pt x="65" y="259"/>
                  </a:lnTo>
                  <a:lnTo>
                    <a:pt x="0" y="223"/>
                  </a:lnTo>
                  <a:lnTo>
                    <a:pt x="0" y="147"/>
                  </a:lnTo>
                  <a:lnTo>
                    <a:pt x="0" y="73"/>
                  </a:lnTo>
                  <a:lnTo>
                    <a:pt x="65" y="3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" name="TextBox 35"/>
          <p:cNvSpPr txBox="1"/>
          <p:nvPr/>
        </p:nvSpPr>
        <p:spPr>
          <a:xfrm>
            <a:off x="1580515" y="2907030"/>
            <a:ext cx="169164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/>
              <a:t>我们需要将原任务划分成子任务并分配到不同CPU中运行</a:t>
            </a:r>
            <a:endParaRPr lang="x-none"/>
          </a:p>
        </p:txBody>
      </p:sp>
      <p:sp>
        <p:nvSpPr>
          <p:cNvPr id="38" name="文本框 37"/>
          <p:cNvSpPr txBox="1"/>
          <p:nvPr/>
        </p:nvSpPr>
        <p:spPr>
          <a:xfrm>
            <a:off x="2044814" y="2160703"/>
            <a:ext cx="1442434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sz="2400"/>
              <a:t>划分</a:t>
            </a:r>
            <a:endParaRPr lang="x-none" sz="2400"/>
          </a:p>
        </p:txBody>
      </p:sp>
      <p:sp>
        <p:nvSpPr>
          <p:cNvPr id="40" name="文本框 39"/>
          <p:cNvSpPr txBox="1"/>
          <p:nvPr/>
        </p:nvSpPr>
        <p:spPr>
          <a:xfrm>
            <a:off x="8903335" y="2311400"/>
            <a:ext cx="87757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sz="2400"/>
              <a:t>通信</a:t>
            </a:r>
            <a:endParaRPr lang="x-none" sz="2400"/>
          </a:p>
        </p:txBody>
      </p:sp>
      <p:sp>
        <p:nvSpPr>
          <p:cNvPr id="5" name="TextBox 35"/>
          <p:cNvSpPr txBox="1"/>
          <p:nvPr/>
        </p:nvSpPr>
        <p:spPr>
          <a:xfrm>
            <a:off x="8622030" y="3007995"/>
            <a:ext cx="1841500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/>
              <a:t>不同的CPU在执行子任务时需要获取运算数据</a:t>
            </a:r>
            <a:endParaRPr lang="x-none"/>
          </a:p>
        </p:txBody>
      </p:sp>
      <p:sp>
        <p:nvSpPr>
          <p:cNvPr id="6" name="PA_文本框 19"/>
          <p:cNvSpPr txBox="1"/>
          <p:nvPr/>
        </p:nvSpPr>
        <p:spPr>
          <a:xfrm>
            <a:off x="1144270" y="401320"/>
            <a:ext cx="839597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cs"/>
              </a:rPr>
              <a:t>着重需要解决的两个问题</a:t>
            </a:r>
            <a:endParaRPr kumimoji="0" lang="x-none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pic>
        <p:nvPicPr>
          <p:cNvPr id="7" name="Picture 6" descr="nu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865" y="5916930"/>
            <a:ext cx="3237865" cy="78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0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27380" y="223520"/>
            <a:ext cx="428625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800"/>
              <a:t>矩阵乘法划分</a:t>
            </a:r>
            <a:endParaRPr lang="x-none" altLang="en-US" sz="4800"/>
          </a:p>
        </p:txBody>
      </p:sp>
      <p:sp>
        <p:nvSpPr>
          <p:cNvPr id="3" name="Text Box 2"/>
          <p:cNvSpPr txBox="1"/>
          <p:nvPr/>
        </p:nvSpPr>
        <p:spPr>
          <a:xfrm>
            <a:off x="742950" y="1115695"/>
            <a:ext cx="3155950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为了实现并行计算的要求需要对相乘的矩阵进行数据的划分,我们定义一种这样的划分规则。以矩阵 M 的行数进行子计算任务的划分,假设矩阵 M 有 x行,MPI 计算进程数为 n,那么每个进程需要计算的行数为 x/n 行,将这些行数分配给 MPI 进程,让它们各个执行自己的计算任务。</a:t>
            </a:r>
            <a:endParaRPr lang="en-US" sz="2400"/>
          </a:p>
        </p:txBody>
      </p:sp>
      <p:pic>
        <p:nvPicPr>
          <p:cNvPr id="7" name="Picture 6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345" y="10795"/>
            <a:ext cx="7141210" cy="6664960"/>
          </a:xfrm>
          <a:prstGeom prst="rect">
            <a:avLst/>
          </a:prstGeom>
        </p:spPr>
      </p:pic>
      <p:pic>
        <p:nvPicPr>
          <p:cNvPr id="8" name="Picture 7" descr="nua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865" y="5916930"/>
            <a:ext cx="3237865" cy="78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28015" y="223520"/>
            <a:ext cx="483933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800"/>
              <a:t>求序列最值划分</a:t>
            </a:r>
            <a:endParaRPr lang="x-none" altLang="en-US" sz="4800"/>
          </a:p>
        </p:txBody>
      </p:sp>
      <p:sp>
        <p:nvSpPr>
          <p:cNvPr id="3" name="Text Box 2"/>
          <p:cNvSpPr txBox="1"/>
          <p:nvPr/>
        </p:nvSpPr>
        <p:spPr>
          <a:xfrm>
            <a:off x="742315" y="1115695"/>
            <a:ext cx="3394075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序列 L 中的数据量为 N,假设参与并行计算的 MPI 进程数为 n,则我们可以对序列 L 进行划分,划分的依据为进程数 n,这样每个进程处理的序列数据量缩减为 N/n。也就是说,每个MPI 进程求数据量 N/n 的序列最值,然后将所有 MPI 进程求出的最值交给主 MPI 进程,由主MPI 进程求出所有其他 MPI 进程最值中的最值,这样便求出整个序列 L 的最值。</a:t>
            </a:r>
            <a:r>
              <a:rPr lang="x-none" altLang="en-US" sz="2000"/>
              <a:t>这样</a:t>
            </a:r>
            <a:r>
              <a:rPr lang="en-US" sz="2000"/>
              <a:t>,我们便实现了求序列最值的并行化处理。</a:t>
            </a:r>
            <a:endParaRPr lang="en-US" sz="2000"/>
          </a:p>
        </p:txBody>
      </p:sp>
      <p:pic>
        <p:nvPicPr>
          <p:cNvPr id="8" name="Picture 7" descr="nu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865" y="5916930"/>
            <a:ext cx="3237865" cy="781050"/>
          </a:xfrm>
          <a:prstGeom prst="rect">
            <a:avLst/>
          </a:prstGeom>
        </p:spPr>
      </p:pic>
      <p:pic>
        <p:nvPicPr>
          <p:cNvPr id="5" name="Picture 4" descr="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459230"/>
            <a:ext cx="3852545" cy="7340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605780" y="914400"/>
            <a:ext cx="49015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假设对于任意给定的序列 L: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492115" y="2724785"/>
            <a:ext cx="5581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假设我们有两个 MPI 进程,则将序列 L 划分为:</a:t>
            </a:r>
            <a:endParaRPr lang="en-US"/>
          </a:p>
        </p:txBody>
      </p:sp>
      <p:pic>
        <p:nvPicPr>
          <p:cNvPr id="10" name="Picture 9" descr="L1L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275" y="3432175"/>
            <a:ext cx="6939915" cy="598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28015" y="223520"/>
            <a:ext cx="483933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800"/>
              <a:t>枚举排序划分</a:t>
            </a:r>
            <a:endParaRPr lang="x-none" altLang="en-US" sz="4800"/>
          </a:p>
        </p:txBody>
      </p:sp>
      <p:sp>
        <p:nvSpPr>
          <p:cNvPr id="3" name="Text Box 2"/>
          <p:cNvSpPr txBox="1"/>
          <p:nvPr/>
        </p:nvSpPr>
        <p:spPr>
          <a:xfrm>
            <a:off x="742315" y="1115695"/>
            <a:ext cx="345694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/>
              <a:t>假设 L 中元素个数为 N,MPI 进程个数为 n,则我们可以通过这样的操作来实现并行化,因为枚举排序的思路是通过比较 L 的每个元素与其他的元素,以此发现自己在有序序列中的位置,我们可以知道每个元素与其他元素比较是没有数据依赖的,也就是说它们是不相关的,这样便能实现并行化。将序列 L 划分为含有 N/n 个元素的子序列,每个 MPI 进程负责找到其中子序列元素在有序序列的位置。</a:t>
            </a:r>
            <a:endParaRPr sz="2000"/>
          </a:p>
        </p:txBody>
      </p:sp>
      <p:pic>
        <p:nvPicPr>
          <p:cNvPr id="8" name="Picture 7" descr="nu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865" y="5916930"/>
            <a:ext cx="3237865" cy="781050"/>
          </a:xfrm>
          <a:prstGeom prst="rect">
            <a:avLst/>
          </a:prstGeom>
        </p:spPr>
      </p:pic>
      <p:pic>
        <p:nvPicPr>
          <p:cNvPr id="5" name="Picture 4" descr="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459230"/>
            <a:ext cx="3852545" cy="7340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605780" y="914400"/>
            <a:ext cx="49015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假设对于任意给定的序列 L: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492115" y="2724785"/>
            <a:ext cx="5581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假设我们有两个 MPI 进程,则将序列 L 划分为:</a:t>
            </a:r>
            <a:endParaRPr lang="en-US"/>
          </a:p>
        </p:txBody>
      </p:sp>
      <p:pic>
        <p:nvPicPr>
          <p:cNvPr id="10" name="Picture 9" descr="L1L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275" y="3432175"/>
            <a:ext cx="6939915" cy="598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15315" y="210820"/>
            <a:ext cx="483933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800"/>
              <a:t>通信</a:t>
            </a:r>
            <a:endParaRPr lang="x-none" altLang="en-US" sz="4800"/>
          </a:p>
        </p:txBody>
      </p:sp>
      <p:pic>
        <p:nvPicPr>
          <p:cNvPr id="8" name="Picture 7" descr="nu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865" y="5916930"/>
            <a:ext cx="3237865" cy="7810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53110" y="1103630"/>
            <a:ext cx="9627870" cy="411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/>
              <a:t>在解决了划分的问题后，我们需要在解决不同CPU之间通信的问题</a:t>
            </a:r>
            <a:endParaRPr lang="x-none" altLang="en-US" sz="2400"/>
          </a:p>
          <a:p>
            <a:endParaRPr lang="x-none" altLang="en-US" sz="2400"/>
          </a:p>
          <a:p>
            <a:r>
              <a:rPr lang="x-none" altLang="en-US" sz="2400"/>
              <a:t>int MPI_Send(void* buf , int cout , MPI_Datatype datatype , int dest , int tag , MPI_Comm</a:t>
            </a:r>
            <a:endParaRPr lang="x-none" altLang="en-US" sz="2400"/>
          </a:p>
          <a:p>
            <a:r>
              <a:rPr lang="x-none" altLang="en-US" sz="2400"/>
              <a:t>comm)</a:t>
            </a:r>
            <a:endParaRPr lang="x-none" altLang="en-US" sz="2400"/>
          </a:p>
          <a:p>
            <a:r>
              <a:rPr lang="x-none" altLang="en-US" sz="2400"/>
              <a:t>	buf 发送缓冲区的起始地址(可选类型)</a:t>
            </a:r>
            <a:endParaRPr lang="x-none" altLang="en-US" sz="2400"/>
          </a:p>
          <a:p>
            <a:r>
              <a:rPr lang="x-none" altLang="en-US" sz="2400"/>
              <a:t>	count 将发送的数据个数(非负整数)</a:t>
            </a:r>
            <a:endParaRPr lang="x-none" altLang="en-US" sz="2400"/>
          </a:p>
          <a:p>
            <a:r>
              <a:rPr lang="x-none" altLang="en-US" sz="2400"/>
              <a:t>	datatype 发送数据的数据类型(句柄)</a:t>
            </a:r>
            <a:endParaRPr lang="x-none" altLang="en-US" sz="2400"/>
          </a:p>
          <a:p>
            <a:r>
              <a:rPr lang="x-none" altLang="en-US" sz="2400"/>
              <a:t>	dest 目的进程标识号(整型)</a:t>
            </a:r>
            <a:endParaRPr lang="x-none" altLang="en-US" sz="2400"/>
          </a:p>
          <a:p>
            <a:r>
              <a:rPr lang="x-none" altLang="en-US" sz="2400"/>
              <a:t>	tag 消息标志(整型)</a:t>
            </a:r>
            <a:endParaRPr lang="x-none" altLang="en-US" sz="2400"/>
          </a:p>
          <a:p>
            <a:r>
              <a:rPr lang="x-none" altLang="en-US" sz="2400"/>
              <a:t>	comm 通信域(句柄)</a:t>
            </a:r>
            <a:endParaRPr lang="x-none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28015" y="223520"/>
            <a:ext cx="483933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800"/>
              <a:t>通信</a:t>
            </a:r>
            <a:endParaRPr lang="x-none" altLang="en-US" sz="4800"/>
          </a:p>
        </p:txBody>
      </p:sp>
      <p:pic>
        <p:nvPicPr>
          <p:cNvPr id="8" name="Picture 7" descr="nu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865" y="5916930"/>
            <a:ext cx="3237865" cy="7810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53110" y="1103630"/>
            <a:ext cx="962787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/>
              <a:t>int MPI_Recv(void* buf , int count , MPI_Datatype datapyte , int source , int tag , MPI_Comm</a:t>
            </a:r>
            <a:endParaRPr lang="x-none" altLang="en-US" sz="2400"/>
          </a:p>
          <a:p>
            <a:r>
              <a:rPr lang="x-none" altLang="en-US" sz="2400"/>
              <a:t>comm , MPI_Status* status)</a:t>
            </a:r>
            <a:endParaRPr lang="x-none" altLang="en-US" sz="2400"/>
          </a:p>
          <a:p>
            <a:r>
              <a:rPr lang="x-none" altLang="en-US" sz="2400"/>
              <a:t>	buf 接收缓冲区的起始地址(可选类型)</a:t>
            </a:r>
            <a:endParaRPr lang="x-none" altLang="en-US" sz="2400"/>
          </a:p>
          <a:p>
            <a:r>
              <a:rPr lang="x-none" altLang="en-US" sz="2400"/>
              <a:t>	count 最多接收的数据个数(非负整数)</a:t>
            </a:r>
            <a:endParaRPr lang="x-none" altLang="en-US" sz="2400"/>
          </a:p>
          <a:p>
            <a:r>
              <a:rPr lang="x-none" altLang="en-US" sz="2400"/>
              <a:t>	datatype 接收数据的数据类型(句柄)</a:t>
            </a:r>
            <a:endParaRPr lang="x-none" altLang="en-US" sz="2400"/>
          </a:p>
          <a:p>
            <a:r>
              <a:rPr lang="x-none" altLang="en-US" sz="2400"/>
              <a:t>	source 接收数据的来源进程标识号(整型)</a:t>
            </a:r>
            <a:endParaRPr lang="x-none" altLang="en-US" sz="2400"/>
          </a:p>
          <a:p>
            <a:r>
              <a:rPr lang="x-none" altLang="en-US" sz="2400"/>
              <a:t>	tag 消息标识与相应的发送操作的表示相匹配(整型)</a:t>
            </a:r>
            <a:endParaRPr lang="x-none" altLang="en-US" sz="2400"/>
          </a:p>
          <a:p>
            <a:r>
              <a:rPr lang="x-none" altLang="en-US" sz="2400"/>
              <a:t>	comm 本进程和发送进程所在的通信域(句柄)</a:t>
            </a:r>
            <a:endParaRPr lang="x-none" altLang="en-US" sz="2400"/>
          </a:p>
          <a:p>
            <a:r>
              <a:rPr lang="x-none" altLang="en-US" sz="2400"/>
              <a:t>	status 返回状态(状态类型)</a:t>
            </a:r>
            <a:endParaRPr lang="x-none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15315" y="198755"/>
            <a:ext cx="483933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800"/>
              <a:t>示例</a:t>
            </a:r>
            <a:endParaRPr lang="x-none" altLang="en-US" sz="4800"/>
          </a:p>
        </p:txBody>
      </p:sp>
      <p:pic>
        <p:nvPicPr>
          <p:cNvPr id="8" name="Picture 7" descr="nu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865" y="5916930"/>
            <a:ext cx="3237865" cy="7810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53745" y="1103630"/>
            <a:ext cx="11172825" cy="4846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/>
              <a:t>我们通过矩阵乘法来说明划分和通信</a:t>
            </a:r>
            <a:endParaRPr lang="x-none" altLang="en-US" sz="2400"/>
          </a:p>
          <a:p>
            <a:r>
              <a:rPr lang="x-none" altLang="en-US" sz="2400"/>
              <a:t>if(rank==0)</a:t>
            </a:r>
            <a:endParaRPr lang="x-none" altLang="en-US" sz="2400"/>
          </a:p>
          <a:p>
            <a:r>
              <a:rPr lang="x-none" altLang="en-US" sz="2400"/>
              <a:t>{</a:t>
            </a:r>
            <a:endParaRPr lang="x-none" altLang="en-US" sz="2400"/>
          </a:p>
          <a:p>
            <a:r>
              <a:rPr lang="x-none" altLang="en-US" sz="2400"/>
              <a:t>	int dest,source,row,offset;</a:t>
            </a:r>
            <a:endParaRPr lang="x-none" altLang="en-US" sz="2400"/>
          </a:p>
          <a:p>
            <a:r>
              <a:rPr lang="x-none" altLang="en-US" sz="2400"/>
              <a:t>	source=0;</a:t>
            </a:r>
            <a:endParaRPr lang="x-none" altLang="en-US" sz="2400"/>
          </a:p>
          <a:p>
            <a:r>
              <a:rPr lang="x-none" altLang="en-US" sz="2400"/>
              <a:t>	for (dest = 1; dest &lt; size; dest++)</a:t>
            </a:r>
            <a:endParaRPr lang="x-none" altLang="en-US" sz="2400"/>
          </a:p>
          <a:p>
            <a:r>
              <a:rPr lang="x-none" altLang="en-US" sz="2400"/>
              <a:t>	{</a:t>
            </a:r>
            <a:endParaRPr lang="x-none" altLang="en-US" sz="2400"/>
          </a:p>
          <a:p>
            <a:r>
              <a:rPr lang="x-none" altLang="en-US" sz="2400"/>
              <a:t>		MPI_Send(&amp;offset, 1, MPI_INT, dest, 1, MPI_COMM_WORLD);</a:t>
            </a:r>
            <a:endParaRPr lang="x-none" altLang="en-US" sz="2400"/>
          </a:p>
          <a:p>
            <a:r>
              <a:rPr lang="x-none" altLang="en-US" sz="2400"/>
              <a:t>		MPI_Send(&amp;row, 1, MPI_INT, dest, 1, MPI_COMM_WORLD);</a:t>
            </a:r>
            <a:endParaRPr lang="x-none" altLang="en-US" sz="2400"/>
          </a:p>
          <a:p>
            <a:r>
              <a:rPr lang="x-none" altLang="en-US" sz="2400"/>
              <a:t>		offset = offset + row;</a:t>
            </a:r>
            <a:endParaRPr lang="x-none" altLang="en-US" sz="2400"/>
          </a:p>
          <a:p>
            <a:r>
              <a:rPr lang="x-none" altLang="en-US" sz="2400"/>
              <a:t>	}</a:t>
            </a:r>
            <a:endParaRPr lang="x-none" altLang="en-US" sz="2400"/>
          </a:p>
          <a:p>
            <a:r>
              <a:rPr lang="x-none" altLang="en-US" sz="2400"/>
              <a:t>	//执行分配的计算任务</a:t>
            </a:r>
            <a:endParaRPr lang="x-none" altLang="en-US" sz="2400"/>
          </a:p>
          <a:p>
            <a:r>
              <a:rPr lang="x-none" altLang="en-US" sz="2400"/>
              <a:t>}</a:t>
            </a:r>
            <a:endParaRPr lang="x-none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u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865" y="5916930"/>
            <a:ext cx="3237865" cy="7810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89915" y="374650"/>
            <a:ext cx="11172825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/>
              <a:t>if(rank&gt;0)</a:t>
            </a:r>
            <a:endParaRPr lang="x-none" altLang="en-US" sz="2400"/>
          </a:p>
          <a:p>
            <a:r>
              <a:rPr lang="x-none" altLang="en-US" sz="2400"/>
              <a:t>{</a:t>
            </a:r>
            <a:endParaRPr lang="x-none" altLang="en-US" sz="2400"/>
          </a:p>
          <a:p>
            <a:r>
              <a:rPr lang="x-none" altLang="en-US" sz="2400"/>
              <a:t>	MPI_Recv(&amp;offset, 1, MPI_INT, source, 1, MPI_COMM_WORLD, &amp;status);</a:t>
            </a:r>
            <a:endParaRPr lang="x-none" altLang="en-US" sz="2400"/>
          </a:p>
          <a:p>
            <a:r>
              <a:rPr lang="x-none" altLang="en-US" sz="2400"/>
              <a:t>	MPI_Recv(&amp;row, 1, MPI_INT, source, 1, MPI_COMM_WORLD, &amp;status);</a:t>
            </a:r>
            <a:endParaRPr lang="x-none" altLang="en-US" sz="2400"/>
          </a:p>
          <a:p>
            <a:r>
              <a:rPr lang="x-none" altLang="en-US" sz="2400"/>
              <a:t>	//执行分配的计算任务</a:t>
            </a:r>
            <a:endParaRPr lang="x-none" altLang="en-US" sz="2400"/>
          </a:p>
          <a:p>
            <a:r>
              <a:rPr lang="x-none" altLang="en-US" sz="2400"/>
              <a:t>}</a:t>
            </a:r>
            <a:endParaRPr lang="x-none" altLang="en-US" sz="2400"/>
          </a:p>
          <a:p>
            <a:endParaRPr lang="x-none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u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865" y="5916930"/>
            <a:ext cx="3237865" cy="7810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89915" y="374650"/>
            <a:ext cx="11172825" cy="557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>
                <a:sym typeface="+mn-ea"/>
              </a:rPr>
              <a:t>不同MPI进程执行计算任务代码</a:t>
            </a:r>
            <a:endParaRPr lang="x-none" altLang="en-US" sz="2400">
              <a:sym typeface="+mn-ea"/>
            </a:endParaRPr>
          </a:p>
          <a:p>
            <a:r>
              <a:rPr lang="x-none" altLang="en-US" sz="2400">
                <a:sym typeface="+mn-ea"/>
              </a:rPr>
              <a:t>for (int i = offset; i &lt; (offset+row); i++)</a:t>
            </a:r>
            <a:endParaRPr lang="x-none" altLang="en-US" sz="2400"/>
          </a:p>
          <a:p>
            <a:r>
              <a:rPr lang="x-none" altLang="en-US" sz="2400">
                <a:sym typeface="+mn-ea"/>
              </a:rPr>
              <a:t>{</a:t>
            </a:r>
            <a:endParaRPr lang="x-none" altLang="en-US" sz="2400"/>
          </a:p>
          <a:p>
            <a:r>
              <a:rPr lang="x-none" altLang="en-US" sz="2400">
                <a:sym typeface="+mn-ea"/>
              </a:rPr>
              <a:t>	for (int j = 0; j &lt; HIGH_N; j++)</a:t>
            </a:r>
            <a:endParaRPr lang="x-none" altLang="en-US" sz="2400"/>
          </a:p>
          <a:p>
            <a:r>
              <a:rPr lang="x-none" altLang="en-US" sz="2400">
                <a:sym typeface="+mn-ea"/>
              </a:rPr>
              <a:t>	{</a:t>
            </a:r>
            <a:endParaRPr lang="x-none" altLang="en-US" sz="2400"/>
          </a:p>
          <a:p>
            <a:r>
              <a:rPr lang="x-none" altLang="en-US" sz="2400">
                <a:sym typeface="+mn-ea"/>
              </a:rPr>
              <a:t>		int sum = 0;</a:t>
            </a:r>
            <a:endParaRPr lang="x-none" altLang="en-US" sz="2400"/>
          </a:p>
          <a:p>
            <a:r>
              <a:rPr lang="x-none" altLang="en-US" sz="2400">
                <a:sym typeface="+mn-ea"/>
              </a:rPr>
              <a:t>		for (int k = 0; k &lt; WIDTH_N; k++)</a:t>
            </a:r>
            <a:endParaRPr lang="x-none" altLang="en-US" sz="2400"/>
          </a:p>
          <a:p>
            <a:r>
              <a:rPr lang="x-none" altLang="en-US" sz="2400">
                <a:sym typeface="+mn-ea"/>
              </a:rPr>
              <a:t>		{</a:t>
            </a:r>
            <a:endParaRPr lang="x-none" altLang="en-US" sz="2400"/>
          </a:p>
          <a:p>
            <a:r>
              <a:rPr lang="x-none" altLang="en-US" sz="2400">
                <a:sym typeface="+mn-ea"/>
              </a:rPr>
              <a:t>			sum += (M.data[i][k]*N.data[k][j]);</a:t>
            </a:r>
            <a:endParaRPr lang="x-none" altLang="en-US" sz="2400"/>
          </a:p>
          <a:p>
            <a:r>
              <a:rPr lang="x-none" altLang="en-US" sz="2400">
                <a:sym typeface="+mn-ea"/>
              </a:rPr>
              <a:t>		}</a:t>
            </a:r>
            <a:endParaRPr lang="x-none" altLang="en-US" sz="2400"/>
          </a:p>
          <a:p>
            <a:r>
              <a:rPr lang="x-none" altLang="en-US" sz="2400">
                <a:sym typeface="+mn-ea"/>
              </a:rPr>
              <a:t>		result.data[i][j] = sum;</a:t>
            </a:r>
            <a:endParaRPr lang="x-none" altLang="en-US" sz="2400"/>
          </a:p>
          <a:p>
            <a:r>
              <a:rPr lang="x-none" altLang="en-US" sz="2400">
                <a:sym typeface="+mn-ea"/>
              </a:rPr>
              <a:t>	}</a:t>
            </a:r>
            <a:endParaRPr lang="x-none" altLang="en-US" sz="2400"/>
          </a:p>
          <a:p>
            <a:r>
              <a:rPr lang="x-none" altLang="en-US" sz="2400">
                <a:sym typeface="+mn-ea"/>
              </a:rPr>
              <a:t>}</a:t>
            </a:r>
            <a:endParaRPr lang="x-none" altLang="en-US" sz="2400"/>
          </a:p>
          <a:p>
            <a:endParaRPr lang="x-none" altLang="en-US" sz="2400"/>
          </a:p>
          <a:p>
            <a:endParaRPr lang="x-none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u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865" y="5916930"/>
            <a:ext cx="3237865" cy="7810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00990" y="123190"/>
            <a:ext cx="520255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800"/>
              <a:t>程序演示</a:t>
            </a:r>
            <a:endParaRPr lang="x-none" altLang="en-US" sz="4800"/>
          </a:p>
          <a:p>
            <a:endParaRPr lang="x-none" altLang="en-US" sz="2400"/>
          </a:p>
          <a:p>
            <a:endParaRPr lang="x-none" altLang="en-US" sz="2400"/>
          </a:p>
        </p:txBody>
      </p:sp>
      <p:pic>
        <p:nvPicPr>
          <p:cNvPr id="2" name="Picture 1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0" y="342265"/>
            <a:ext cx="6957060" cy="64408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27355" y="1152525"/>
            <a:ext cx="4260850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Matrix目录下包含有基于MPI openMP，MPI+openMP实现的矩阵乘法优化程序</a:t>
            </a:r>
            <a:endParaRPr lang="x-none" altLang="en-US"/>
          </a:p>
          <a:p>
            <a:endParaRPr lang="x-none" altLang="en-US"/>
          </a:p>
          <a:p>
            <a:r>
              <a:rPr lang="x-none" altLang="en-US">
                <a:sym typeface="+mn-ea"/>
              </a:rPr>
              <a:t>Max目录下包含有基于MPI openMP，MPI+openMP实现的求序列最值优化程序</a:t>
            </a:r>
            <a:endParaRPr lang="x-none" altLang="en-US"/>
          </a:p>
          <a:p>
            <a:endParaRPr lang="x-none" altLang="en-US"/>
          </a:p>
          <a:p>
            <a:r>
              <a:rPr lang="x-none" altLang="en-US">
                <a:sym typeface="+mn-ea"/>
              </a:rPr>
              <a:t>Sort目录下包含有基于MPI openMP，MPI+openMP实现的枚举排序优化程序</a:t>
            </a:r>
            <a:endParaRPr lang="x-none" altLang="en-US">
              <a:sym typeface="+mn-ea"/>
            </a:endParaRPr>
          </a:p>
          <a:p>
            <a:endParaRPr lang="x-none" altLang="en-US">
              <a:sym typeface="+mn-ea"/>
            </a:endParaRPr>
          </a:p>
          <a:p>
            <a:r>
              <a:rPr lang="x-none" altLang="en-US">
                <a:sym typeface="+mn-ea"/>
              </a:rPr>
              <a:t>UI目录下包含图形界面测试工具源代码</a:t>
            </a:r>
            <a:endParaRPr lang="x-none" altLang="en-US">
              <a:sym typeface="+mn-ea"/>
            </a:endParaRPr>
          </a:p>
          <a:p>
            <a:endParaRPr lang="x-none" altLang="en-US">
              <a:sym typeface="+mn-ea"/>
            </a:endParaRPr>
          </a:p>
          <a:p>
            <a:r>
              <a:rPr lang="x-none" altLang="en-US">
                <a:sym typeface="+mn-ea"/>
              </a:rPr>
              <a:t>run.sh是整个项目启动脚本</a:t>
            </a:r>
            <a:endParaRPr lang="x-none" altLang="en-US">
              <a:sym typeface="+mn-ea"/>
            </a:endParaRPr>
          </a:p>
          <a:p>
            <a:endParaRPr lang="x-none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19"/>
          <p:cNvSpPr txBox="1"/>
          <p:nvPr/>
        </p:nvSpPr>
        <p:spPr>
          <a:xfrm>
            <a:off x="1000760" y="541655"/>
            <a:ext cx="2653665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44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cs"/>
              </a:rPr>
              <a:t>毕业设计</a:t>
            </a:r>
            <a:endParaRPr kumimoji="0" lang="x-none" altLang="zh-CN" sz="44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94435" y="1656080"/>
            <a:ext cx="9765030" cy="291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en-US" sz="2400"/>
              <a:t>使用 MPI 与 openMP 编程的方式优化矩阵乘法,</a:t>
            </a:r>
            <a:r>
              <a:rPr lang="x-none" altLang="en-US" sz="2400"/>
              <a:t>枚举</a:t>
            </a:r>
            <a:r>
              <a:rPr lang="en-US" sz="2400"/>
              <a:t>排序,查找最值等数据问题,并设计将矩阵乘法,排序,查找最值问题串行转化为并行的</a:t>
            </a:r>
            <a:r>
              <a:rPr lang="x-none" altLang="en-US" sz="2400"/>
              <a:t>方法</a:t>
            </a:r>
            <a:r>
              <a:rPr lang="en-US" sz="2400"/>
              <a:t>。最终实现 MPI,openMP 与 MPI+openMP 混合编程的三种方法实现矩阵乘法,排序,查找最值的优化。</a:t>
            </a:r>
            <a:endParaRPr lang="en-US" sz="2400"/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endParaRPr lang="en-US" sz="2400"/>
          </a:p>
        </p:txBody>
      </p:sp>
      <p:pic>
        <p:nvPicPr>
          <p:cNvPr id="7" name="Picture 6" descr="nu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5942330"/>
            <a:ext cx="3237865" cy="78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u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865" y="5916930"/>
            <a:ext cx="3237865" cy="7810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90550" y="374650"/>
            <a:ext cx="202438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800"/>
              <a:t>实验</a:t>
            </a:r>
            <a:endParaRPr lang="x-none" altLang="en-US" sz="4800"/>
          </a:p>
          <a:p>
            <a:endParaRPr lang="x-none" altLang="en-US" sz="2400"/>
          </a:p>
        </p:txBody>
      </p:sp>
      <p:sp>
        <p:nvSpPr>
          <p:cNvPr id="2" name="Text Box 1"/>
          <p:cNvSpPr txBox="1"/>
          <p:nvPr/>
        </p:nvSpPr>
        <p:spPr>
          <a:xfrm>
            <a:off x="816610" y="1404620"/>
            <a:ext cx="927608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到目前为止我们采用 MPI,openMP,MPI 与 openMP 混合编程实现了矩阵乘法</a:t>
            </a:r>
            <a:r>
              <a:rPr lang="x-none" altLang="en-US" sz="2400"/>
              <a:t>，求序列最值，枚举排序</a:t>
            </a:r>
            <a:r>
              <a:rPr lang="en-US" sz="2400"/>
              <a:t>的并行优化</a:t>
            </a:r>
            <a:r>
              <a:rPr lang="x-none" altLang="en-US" sz="2400"/>
              <a:t>。</a:t>
            </a:r>
            <a:endParaRPr lang="x-none" altLang="en-US" sz="2400"/>
          </a:p>
          <a:p>
            <a:endParaRPr lang="x-none" altLang="en-US" sz="2400"/>
          </a:p>
        </p:txBody>
      </p:sp>
      <p:sp>
        <p:nvSpPr>
          <p:cNvPr id="3" name="Text Box 2"/>
          <p:cNvSpPr txBox="1"/>
          <p:nvPr/>
        </p:nvSpPr>
        <p:spPr>
          <a:xfrm>
            <a:off x="866140" y="2825750"/>
            <a:ext cx="825817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ym typeface="+mn-ea"/>
              </a:rPr>
              <a:t>实验环境为 ubuntu12.04 系统,linux 内核版本号为 Linux version 3.8.0-38-generic,处理器为 intel Xeon(R) E5620@2.4GHz*16。</a:t>
            </a:r>
            <a:endParaRPr lang="en-US" sz="2400"/>
          </a:p>
        </p:txBody>
      </p:sp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056640" y="4471670"/>
            <a:ext cx="2538095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>
                <a:sym typeface="+mn-ea"/>
                <a:hlinkClick r:id="rId3" action="ppaction://hlinkfile"/>
              </a:rPr>
              <a:t>原始实验数据</a:t>
            </a:r>
            <a:endParaRPr lang="x-none" altLang="en-US" sz="2400">
              <a:sym typeface="+mn-ea"/>
              <a:hlinkClick r:id="rId3" action="ppaction://hlinkfile"/>
            </a:endParaRP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u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865" y="5916930"/>
            <a:ext cx="3237865" cy="7810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90550" y="374650"/>
            <a:ext cx="184912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800"/>
              <a:t>结论</a:t>
            </a:r>
            <a:endParaRPr lang="x-none" altLang="en-US" sz="4800"/>
          </a:p>
          <a:p>
            <a:endParaRPr lang="x-none" alt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954405" y="1342390"/>
            <a:ext cx="1092327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第一,不论是采用 MPI还是采用 openMP 都可以提升程序的性能,缩短程序的运行时间。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941705" y="2398395"/>
            <a:ext cx="1102233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第二,随着并行程序的提高,采用openMP比采用MPI对于程序性能提升上效果更加的明显,在并行程度要求高时,推荐使用 openMP 来提升程序性能。</a:t>
            </a:r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916940" y="3679825"/>
            <a:ext cx="1050798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第三,采用 MPI 与 openMP 混合编程来提升程序运行性能比单独使用 MPI 或单独使用 openMP 效果更好,尤其是在操作的数据量大的情况下,这种性能提升更加的明显。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047482" y="2798272"/>
            <a:ext cx="60970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cs"/>
              </a:rPr>
              <a:t>再次衷心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cs"/>
              </a:rPr>
              <a:t>感谢</a:t>
            </a:r>
            <a:r>
              <a:rPr lang="zh-CN" altLang="en-US" sz="4400" b="1" noProof="0" dirty="0">
                <a:solidFill>
                  <a:srgbClr val="3BB6B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您的聆听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879185" y="1916567"/>
            <a:ext cx="2265140" cy="578599"/>
            <a:chOff x="4583113" y="1965325"/>
            <a:chExt cx="2835276" cy="820738"/>
          </a:xfrm>
          <a:solidFill>
            <a:srgbClr val="3BB6B7"/>
          </a:solidFill>
        </p:grpSpPr>
        <p:sp>
          <p:nvSpPr>
            <p:cNvPr id="22" name="Freeform 5"/>
            <p:cNvSpPr/>
            <p:nvPr/>
          </p:nvSpPr>
          <p:spPr bwMode="auto">
            <a:xfrm>
              <a:off x="4583113" y="1995488"/>
              <a:ext cx="641350" cy="790575"/>
            </a:xfrm>
            <a:custGeom>
              <a:avLst/>
              <a:gdLst>
                <a:gd name="T0" fmla="*/ 4 w 110"/>
                <a:gd name="T1" fmla="*/ 160 h 205"/>
                <a:gd name="T2" fmla="*/ 14 w 110"/>
                <a:gd name="T3" fmla="*/ 140 h 205"/>
                <a:gd name="T4" fmla="*/ 29 w 110"/>
                <a:gd name="T5" fmla="*/ 119 h 205"/>
                <a:gd name="T6" fmla="*/ 46 w 110"/>
                <a:gd name="T7" fmla="*/ 99 h 205"/>
                <a:gd name="T8" fmla="*/ 75 w 110"/>
                <a:gd name="T9" fmla="*/ 67 h 205"/>
                <a:gd name="T10" fmla="*/ 84 w 110"/>
                <a:gd name="T11" fmla="*/ 45 h 205"/>
                <a:gd name="T12" fmla="*/ 75 w 110"/>
                <a:gd name="T13" fmla="*/ 34 h 205"/>
                <a:gd name="T14" fmla="*/ 63 w 110"/>
                <a:gd name="T15" fmla="*/ 28 h 205"/>
                <a:gd name="T16" fmla="*/ 35 w 110"/>
                <a:gd name="T17" fmla="*/ 31 h 205"/>
                <a:gd name="T18" fmla="*/ 18 w 110"/>
                <a:gd name="T19" fmla="*/ 42 h 205"/>
                <a:gd name="T20" fmla="*/ 22 w 110"/>
                <a:gd name="T21" fmla="*/ 60 h 205"/>
                <a:gd name="T22" fmla="*/ 34 w 110"/>
                <a:gd name="T23" fmla="*/ 65 h 205"/>
                <a:gd name="T24" fmla="*/ 38 w 110"/>
                <a:gd name="T25" fmla="*/ 69 h 205"/>
                <a:gd name="T26" fmla="*/ 40 w 110"/>
                <a:gd name="T27" fmla="*/ 76 h 205"/>
                <a:gd name="T28" fmla="*/ 24 w 110"/>
                <a:gd name="T29" fmla="*/ 83 h 205"/>
                <a:gd name="T30" fmla="*/ 5 w 110"/>
                <a:gd name="T31" fmla="*/ 71 h 205"/>
                <a:gd name="T32" fmla="*/ 1 w 110"/>
                <a:gd name="T33" fmla="*/ 56 h 205"/>
                <a:gd name="T34" fmla="*/ 1 w 110"/>
                <a:gd name="T35" fmla="*/ 55 h 205"/>
                <a:gd name="T36" fmla="*/ 5 w 110"/>
                <a:gd name="T37" fmla="*/ 35 h 205"/>
                <a:gd name="T38" fmla="*/ 29 w 110"/>
                <a:gd name="T39" fmla="*/ 9 h 205"/>
                <a:gd name="T40" fmla="*/ 56 w 110"/>
                <a:gd name="T41" fmla="*/ 0 h 205"/>
                <a:gd name="T42" fmla="*/ 68 w 110"/>
                <a:gd name="T43" fmla="*/ 2 h 205"/>
                <a:gd name="T44" fmla="*/ 88 w 110"/>
                <a:gd name="T45" fmla="*/ 13 h 205"/>
                <a:gd name="T46" fmla="*/ 104 w 110"/>
                <a:gd name="T47" fmla="*/ 39 h 205"/>
                <a:gd name="T48" fmla="*/ 108 w 110"/>
                <a:gd name="T49" fmla="*/ 68 h 205"/>
                <a:gd name="T50" fmla="*/ 100 w 110"/>
                <a:gd name="T51" fmla="*/ 94 h 205"/>
                <a:gd name="T52" fmla="*/ 79 w 110"/>
                <a:gd name="T53" fmla="*/ 122 h 205"/>
                <a:gd name="T54" fmla="*/ 57 w 110"/>
                <a:gd name="T55" fmla="*/ 145 h 205"/>
                <a:gd name="T56" fmla="*/ 48 w 110"/>
                <a:gd name="T57" fmla="*/ 157 h 205"/>
                <a:gd name="T58" fmla="*/ 42 w 110"/>
                <a:gd name="T59" fmla="*/ 167 h 205"/>
                <a:gd name="T60" fmla="*/ 64 w 110"/>
                <a:gd name="T61" fmla="*/ 172 h 205"/>
                <a:gd name="T62" fmla="*/ 87 w 110"/>
                <a:gd name="T63" fmla="*/ 181 h 205"/>
                <a:gd name="T64" fmla="*/ 98 w 110"/>
                <a:gd name="T65" fmla="*/ 184 h 205"/>
                <a:gd name="T66" fmla="*/ 106 w 110"/>
                <a:gd name="T67" fmla="*/ 183 h 205"/>
                <a:gd name="T68" fmla="*/ 109 w 110"/>
                <a:gd name="T69" fmla="*/ 193 h 205"/>
                <a:gd name="T70" fmla="*/ 109 w 110"/>
                <a:gd name="T71" fmla="*/ 194 h 205"/>
                <a:gd name="T72" fmla="*/ 106 w 110"/>
                <a:gd name="T73" fmla="*/ 204 h 205"/>
                <a:gd name="T74" fmla="*/ 102 w 110"/>
                <a:gd name="T75" fmla="*/ 205 h 205"/>
                <a:gd name="T76" fmla="*/ 84 w 110"/>
                <a:gd name="T77" fmla="*/ 201 h 205"/>
                <a:gd name="T78" fmla="*/ 50 w 110"/>
                <a:gd name="T79" fmla="*/ 192 h 205"/>
                <a:gd name="T80" fmla="*/ 30 w 110"/>
                <a:gd name="T81" fmla="*/ 188 h 205"/>
                <a:gd name="T82" fmla="*/ 10 w 110"/>
                <a:gd name="T83" fmla="*/ 187 h 205"/>
                <a:gd name="T84" fmla="*/ 5 w 110"/>
                <a:gd name="T85" fmla="*/ 186 h 205"/>
                <a:gd name="T86" fmla="*/ 1 w 110"/>
                <a:gd name="T87" fmla="*/ 180 h 205"/>
                <a:gd name="T88" fmla="*/ 4 w 110"/>
                <a:gd name="T89" fmla="*/ 16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0" h="205">
                  <a:moveTo>
                    <a:pt x="4" y="160"/>
                  </a:moveTo>
                  <a:cubicBezTo>
                    <a:pt x="6" y="154"/>
                    <a:pt x="10" y="147"/>
                    <a:pt x="14" y="140"/>
                  </a:cubicBezTo>
                  <a:cubicBezTo>
                    <a:pt x="18" y="133"/>
                    <a:pt x="23" y="126"/>
                    <a:pt x="29" y="119"/>
                  </a:cubicBezTo>
                  <a:cubicBezTo>
                    <a:pt x="35" y="112"/>
                    <a:pt x="40" y="105"/>
                    <a:pt x="46" y="99"/>
                  </a:cubicBezTo>
                  <a:cubicBezTo>
                    <a:pt x="57" y="87"/>
                    <a:pt x="67" y="76"/>
                    <a:pt x="75" y="67"/>
                  </a:cubicBezTo>
                  <a:cubicBezTo>
                    <a:pt x="83" y="57"/>
                    <a:pt x="86" y="50"/>
                    <a:pt x="84" y="45"/>
                  </a:cubicBezTo>
                  <a:cubicBezTo>
                    <a:pt x="82" y="40"/>
                    <a:pt x="79" y="36"/>
                    <a:pt x="75" y="34"/>
                  </a:cubicBezTo>
                  <a:cubicBezTo>
                    <a:pt x="72" y="31"/>
                    <a:pt x="68" y="29"/>
                    <a:pt x="63" y="28"/>
                  </a:cubicBezTo>
                  <a:cubicBezTo>
                    <a:pt x="54" y="26"/>
                    <a:pt x="44" y="27"/>
                    <a:pt x="35" y="31"/>
                  </a:cubicBezTo>
                  <a:cubicBezTo>
                    <a:pt x="25" y="35"/>
                    <a:pt x="20" y="39"/>
                    <a:pt x="18" y="42"/>
                  </a:cubicBezTo>
                  <a:cubicBezTo>
                    <a:pt x="16" y="48"/>
                    <a:pt x="17" y="54"/>
                    <a:pt x="22" y="60"/>
                  </a:cubicBezTo>
                  <a:cubicBezTo>
                    <a:pt x="27" y="66"/>
                    <a:pt x="31" y="68"/>
                    <a:pt x="34" y="65"/>
                  </a:cubicBezTo>
                  <a:cubicBezTo>
                    <a:pt x="35" y="66"/>
                    <a:pt x="37" y="67"/>
                    <a:pt x="38" y="69"/>
                  </a:cubicBezTo>
                  <a:cubicBezTo>
                    <a:pt x="39" y="71"/>
                    <a:pt x="40" y="73"/>
                    <a:pt x="40" y="76"/>
                  </a:cubicBezTo>
                  <a:cubicBezTo>
                    <a:pt x="37" y="81"/>
                    <a:pt x="32" y="83"/>
                    <a:pt x="24" y="83"/>
                  </a:cubicBezTo>
                  <a:cubicBezTo>
                    <a:pt x="15" y="82"/>
                    <a:pt x="9" y="78"/>
                    <a:pt x="5" y="71"/>
                  </a:cubicBezTo>
                  <a:cubicBezTo>
                    <a:pt x="2" y="67"/>
                    <a:pt x="1" y="62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49"/>
                    <a:pt x="2" y="42"/>
                    <a:pt x="5" y="35"/>
                  </a:cubicBezTo>
                  <a:cubicBezTo>
                    <a:pt x="9" y="25"/>
                    <a:pt x="17" y="16"/>
                    <a:pt x="29" y="9"/>
                  </a:cubicBezTo>
                  <a:cubicBezTo>
                    <a:pt x="38" y="3"/>
                    <a:pt x="47" y="0"/>
                    <a:pt x="56" y="0"/>
                  </a:cubicBezTo>
                  <a:cubicBezTo>
                    <a:pt x="60" y="0"/>
                    <a:pt x="64" y="1"/>
                    <a:pt x="68" y="2"/>
                  </a:cubicBezTo>
                  <a:cubicBezTo>
                    <a:pt x="75" y="3"/>
                    <a:pt x="82" y="7"/>
                    <a:pt x="88" y="13"/>
                  </a:cubicBezTo>
                  <a:cubicBezTo>
                    <a:pt x="94" y="19"/>
                    <a:pt x="100" y="27"/>
                    <a:pt x="104" y="39"/>
                  </a:cubicBezTo>
                  <a:cubicBezTo>
                    <a:pt x="108" y="49"/>
                    <a:pt x="110" y="58"/>
                    <a:pt x="108" y="68"/>
                  </a:cubicBezTo>
                  <a:cubicBezTo>
                    <a:pt x="107" y="77"/>
                    <a:pt x="104" y="86"/>
                    <a:pt x="100" y="94"/>
                  </a:cubicBezTo>
                  <a:cubicBezTo>
                    <a:pt x="94" y="104"/>
                    <a:pt x="88" y="113"/>
                    <a:pt x="79" y="122"/>
                  </a:cubicBezTo>
                  <a:cubicBezTo>
                    <a:pt x="71" y="130"/>
                    <a:pt x="64" y="138"/>
                    <a:pt x="57" y="145"/>
                  </a:cubicBezTo>
                  <a:cubicBezTo>
                    <a:pt x="54" y="149"/>
                    <a:pt x="51" y="153"/>
                    <a:pt x="48" y="157"/>
                  </a:cubicBezTo>
                  <a:cubicBezTo>
                    <a:pt x="45" y="160"/>
                    <a:pt x="43" y="164"/>
                    <a:pt x="42" y="167"/>
                  </a:cubicBezTo>
                  <a:cubicBezTo>
                    <a:pt x="48" y="167"/>
                    <a:pt x="55" y="169"/>
                    <a:pt x="64" y="172"/>
                  </a:cubicBezTo>
                  <a:cubicBezTo>
                    <a:pt x="72" y="176"/>
                    <a:pt x="80" y="179"/>
                    <a:pt x="87" y="181"/>
                  </a:cubicBezTo>
                  <a:cubicBezTo>
                    <a:pt x="91" y="182"/>
                    <a:pt x="95" y="183"/>
                    <a:pt x="98" y="184"/>
                  </a:cubicBezTo>
                  <a:cubicBezTo>
                    <a:pt x="101" y="184"/>
                    <a:pt x="104" y="184"/>
                    <a:pt x="106" y="183"/>
                  </a:cubicBezTo>
                  <a:cubicBezTo>
                    <a:pt x="108" y="186"/>
                    <a:pt x="109" y="189"/>
                    <a:pt x="109" y="193"/>
                  </a:cubicBezTo>
                  <a:cubicBezTo>
                    <a:pt x="109" y="193"/>
                    <a:pt x="109" y="194"/>
                    <a:pt x="109" y="194"/>
                  </a:cubicBezTo>
                  <a:cubicBezTo>
                    <a:pt x="109" y="197"/>
                    <a:pt x="108" y="201"/>
                    <a:pt x="106" y="204"/>
                  </a:cubicBezTo>
                  <a:cubicBezTo>
                    <a:pt x="105" y="205"/>
                    <a:pt x="103" y="205"/>
                    <a:pt x="102" y="205"/>
                  </a:cubicBezTo>
                  <a:cubicBezTo>
                    <a:pt x="98" y="205"/>
                    <a:pt x="92" y="204"/>
                    <a:pt x="84" y="201"/>
                  </a:cubicBezTo>
                  <a:cubicBezTo>
                    <a:pt x="74" y="198"/>
                    <a:pt x="62" y="195"/>
                    <a:pt x="50" y="192"/>
                  </a:cubicBezTo>
                  <a:cubicBezTo>
                    <a:pt x="43" y="190"/>
                    <a:pt x="36" y="189"/>
                    <a:pt x="30" y="188"/>
                  </a:cubicBezTo>
                  <a:cubicBezTo>
                    <a:pt x="23" y="187"/>
                    <a:pt x="16" y="187"/>
                    <a:pt x="10" y="187"/>
                  </a:cubicBezTo>
                  <a:cubicBezTo>
                    <a:pt x="8" y="188"/>
                    <a:pt x="6" y="187"/>
                    <a:pt x="5" y="186"/>
                  </a:cubicBezTo>
                  <a:cubicBezTo>
                    <a:pt x="3" y="185"/>
                    <a:pt x="2" y="183"/>
                    <a:pt x="1" y="180"/>
                  </a:cubicBezTo>
                  <a:cubicBezTo>
                    <a:pt x="0" y="174"/>
                    <a:pt x="1" y="167"/>
                    <a:pt x="4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5346701" y="1979613"/>
              <a:ext cx="808038" cy="763588"/>
            </a:xfrm>
            <a:custGeom>
              <a:avLst/>
              <a:gdLst>
                <a:gd name="T0" fmla="*/ 89 w 139"/>
                <a:gd name="T1" fmla="*/ 2 h 198"/>
                <a:gd name="T2" fmla="*/ 113 w 139"/>
                <a:gd name="T3" fmla="*/ 9 h 198"/>
                <a:gd name="T4" fmla="*/ 129 w 139"/>
                <a:gd name="T5" fmla="*/ 26 h 198"/>
                <a:gd name="T6" fmla="*/ 139 w 139"/>
                <a:gd name="T7" fmla="*/ 66 h 198"/>
                <a:gd name="T8" fmla="*/ 139 w 139"/>
                <a:gd name="T9" fmla="*/ 69 h 198"/>
                <a:gd name="T10" fmla="*/ 133 w 139"/>
                <a:gd name="T11" fmla="*/ 113 h 198"/>
                <a:gd name="T12" fmla="*/ 116 w 139"/>
                <a:gd name="T13" fmla="*/ 156 h 198"/>
                <a:gd name="T14" fmla="*/ 91 w 139"/>
                <a:gd name="T15" fmla="*/ 188 h 198"/>
                <a:gd name="T16" fmla="*/ 76 w 139"/>
                <a:gd name="T17" fmla="*/ 196 h 198"/>
                <a:gd name="T18" fmla="*/ 66 w 139"/>
                <a:gd name="T19" fmla="*/ 198 h 198"/>
                <a:gd name="T20" fmla="*/ 59 w 139"/>
                <a:gd name="T21" fmla="*/ 197 h 198"/>
                <a:gd name="T22" fmla="*/ 36 w 139"/>
                <a:gd name="T23" fmla="*/ 187 h 198"/>
                <a:gd name="T24" fmla="*/ 18 w 139"/>
                <a:gd name="T25" fmla="*/ 168 h 198"/>
                <a:gd name="T26" fmla="*/ 3 w 139"/>
                <a:gd name="T27" fmla="*/ 128 h 198"/>
                <a:gd name="T28" fmla="*/ 0 w 139"/>
                <a:gd name="T29" fmla="*/ 98 h 198"/>
                <a:gd name="T30" fmla="*/ 1 w 139"/>
                <a:gd name="T31" fmla="*/ 82 h 198"/>
                <a:gd name="T32" fmla="*/ 5 w 139"/>
                <a:gd name="T33" fmla="*/ 59 h 198"/>
                <a:gd name="T34" fmla="*/ 12 w 139"/>
                <a:gd name="T35" fmla="*/ 38 h 198"/>
                <a:gd name="T36" fmla="*/ 34 w 139"/>
                <a:gd name="T37" fmla="*/ 9 h 198"/>
                <a:gd name="T38" fmla="*/ 59 w 139"/>
                <a:gd name="T39" fmla="*/ 0 h 198"/>
                <a:gd name="T40" fmla="*/ 65 w 139"/>
                <a:gd name="T41" fmla="*/ 1 h 198"/>
                <a:gd name="T42" fmla="*/ 69 w 139"/>
                <a:gd name="T43" fmla="*/ 4 h 198"/>
                <a:gd name="T44" fmla="*/ 78 w 139"/>
                <a:gd name="T45" fmla="*/ 2 h 198"/>
                <a:gd name="T46" fmla="*/ 89 w 139"/>
                <a:gd name="T47" fmla="*/ 2 h 198"/>
                <a:gd name="T48" fmla="*/ 60 w 139"/>
                <a:gd name="T49" fmla="*/ 31 h 198"/>
                <a:gd name="T50" fmla="*/ 50 w 139"/>
                <a:gd name="T51" fmla="*/ 40 h 198"/>
                <a:gd name="T52" fmla="*/ 42 w 139"/>
                <a:gd name="T53" fmla="*/ 66 h 198"/>
                <a:gd name="T54" fmla="*/ 43 w 139"/>
                <a:gd name="T55" fmla="*/ 101 h 198"/>
                <a:gd name="T56" fmla="*/ 55 w 139"/>
                <a:gd name="T57" fmla="*/ 150 h 198"/>
                <a:gd name="T58" fmla="*/ 72 w 139"/>
                <a:gd name="T59" fmla="*/ 175 h 198"/>
                <a:gd name="T60" fmla="*/ 95 w 139"/>
                <a:gd name="T61" fmla="*/ 160 h 198"/>
                <a:gd name="T62" fmla="*/ 111 w 139"/>
                <a:gd name="T63" fmla="*/ 117 h 198"/>
                <a:gd name="T64" fmla="*/ 116 w 139"/>
                <a:gd name="T65" fmla="*/ 96 h 198"/>
                <a:gd name="T66" fmla="*/ 118 w 139"/>
                <a:gd name="T67" fmla="*/ 74 h 198"/>
                <a:gd name="T68" fmla="*/ 114 w 139"/>
                <a:gd name="T69" fmla="*/ 40 h 198"/>
                <a:gd name="T70" fmla="*/ 100 w 139"/>
                <a:gd name="T71" fmla="*/ 22 h 198"/>
                <a:gd name="T72" fmla="*/ 87 w 139"/>
                <a:gd name="T73" fmla="*/ 20 h 198"/>
                <a:gd name="T74" fmla="*/ 76 w 139"/>
                <a:gd name="T75" fmla="*/ 22 h 198"/>
                <a:gd name="T76" fmla="*/ 75 w 139"/>
                <a:gd name="T77" fmla="*/ 31 h 198"/>
                <a:gd name="T78" fmla="*/ 60 w 139"/>
                <a:gd name="T79" fmla="*/ 3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9" h="198">
                  <a:moveTo>
                    <a:pt x="89" y="2"/>
                  </a:moveTo>
                  <a:cubicBezTo>
                    <a:pt x="99" y="3"/>
                    <a:pt x="107" y="5"/>
                    <a:pt x="113" y="9"/>
                  </a:cubicBezTo>
                  <a:cubicBezTo>
                    <a:pt x="120" y="13"/>
                    <a:pt x="125" y="19"/>
                    <a:pt x="129" y="26"/>
                  </a:cubicBezTo>
                  <a:cubicBezTo>
                    <a:pt x="135" y="37"/>
                    <a:pt x="139" y="50"/>
                    <a:pt x="139" y="66"/>
                  </a:cubicBezTo>
                  <a:cubicBezTo>
                    <a:pt x="139" y="69"/>
                    <a:pt x="139" y="69"/>
                    <a:pt x="139" y="69"/>
                  </a:cubicBezTo>
                  <a:cubicBezTo>
                    <a:pt x="139" y="83"/>
                    <a:pt x="137" y="98"/>
                    <a:pt x="133" y="113"/>
                  </a:cubicBezTo>
                  <a:cubicBezTo>
                    <a:pt x="129" y="128"/>
                    <a:pt x="123" y="143"/>
                    <a:pt x="116" y="156"/>
                  </a:cubicBezTo>
                  <a:cubicBezTo>
                    <a:pt x="109" y="170"/>
                    <a:pt x="100" y="180"/>
                    <a:pt x="91" y="188"/>
                  </a:cubicBezTo>
                  <a:cubicBezTo>
                    <a:pt x="86" y="192"/>
                    <a:pt x="81" y="194"/>
                    <a:pt x="76" y="196"/>
                  </a:cubicBezTo>
                  <a:cubicBezTo>
                    <a:pt x="72" y="197"/>
                    <a:pt x="69" y="198"/>
                    <a:pt x="66" y="198"/>
                  </a:cubicBezTo>
                  <a:cubicBezTo>
                    <a:pt x="64" y="198"/>
                    <a:pt x="61" y="197"/>
                    <a:pt x="59" y="197"/>
                  </a:cubicBezTo>
                  <a:cubicBezTo>
                    <a:pt x="50" y="195"/>
                    <a:pt x="42" y="192"/>
                    <a:pt x="36" y="187"/>
                  </a:cubicBezTo>
                  <a:cubicBezTo>
                    <a:pt x="29" y="182"/>
                    <a:pt x="23" y="176"/>
                    <a:pt x="18" y="168"/>
                  </a:cubicBezTo>
                  <a:cubicBezTo>
                    <a:pt x="11" y="157"/>
                    <a:pt x="5" y="143"/>
                    <a:pt x="3" y="128"/>
                  </a:cubicBezTo>
                  <a:cubicBezTo>
                    <a:pt x="1" y="118"/>
                    <a:pt x="0" y="108"/>
                    <a:pt x="0" y="98"/>
                  </a:cubicBezTo>
                  <a:cubicBezTo>
                    <a:pt x="0" y="93"/>
                    <a:pt x="0" y="87"/>
                    <a:pt x="1" y="82"/>
                  </a:cubicBezTo>
                  <a:cubicBezTo>
                    <a:pt x="2" y="74"/>
                    <a:pt x="3" y="66"/>
                    <a:pt x="5" y="59"/>
                  </a:cubicBezTo>
                  <a:cubicBezTo>
                    <a:pt x="7" y="51"/>
                    <a:pt x="9" y="44"/>
                    <a:pt x="12" y="38"/>
                  </a:cubicBezTo>
                  <a:cubicBezTo>
                    <a:pt x="18" y="25"/>
                    <a:pt x="25" y="16"/>
                    <a:pt x="34" y="9"/>
                  </a:cubicBezTo>
                  <a:cubicBezTo>
                    <a:pt x="41" y="3"/>
                    <a:pt x="50" y="0"/>
                    <a:pt x="59" y="0"/>
                  </a:cubicBezTo>
                  <a:cubicBezTo>
                    <a:pt x="61" y="0"/>
                    <a:pt x="63" y="0"/>
                    <a:pt x="65" y="1"/>
                  </a:cubicBezTo>
                  <a:cubicBezTo>
                    <a:pt x="67" y="1"/>
                    <a:pt x="68" y="3"/>
                    <a:pt x="69" y="4"/>
                  </a:cubicBezTo>
                  <a:cubicBezTo>
                    <a:pt x="72" y="2"/>
                    <a:pt x="75" y="1"/>
                    <a:pt x="78" y="2"/>
                  </a:cubicBezTo>
                  <a:cubicBezTo>
                    <a:pt x="82" y="2"/>
                    <a:pt x="85" y="2"/>
                    <a:pt x="89" y="2"/>
                  </a:cubicBezTo>
                  <a:close/>
                  <a:moveTo>
                    <a:pt x="60" y="31"/>
                  </a:moveTo>
                  <a:cubicBezTo>
                    <a:pt x="56" y="33"/>
                    <a:pt x="52" y="36"/>
                    <a:pt x="50" y="40"/>
                  </a:cubicBezTo>
                  <a:cubicBezTo>
                    <a:pt x="45" y="47"/>
                    <a:pt x="43" y="55"/>
                    <a:pt x="42" y="66"/>
                  </a:cubicBezTo>
                  <a:cubicBezTo>
                    <a:pt x="41" y="77"/>
                    <a:pt x="41" y="89"/>
                    <a:pt x="43" y="101"/>
                  </a:cubicBezTo>
                  <a:cubicBezTo>
                    <a:pt x="45" y="119"/>
                    <a:pt x="49" y="135"/>
                    <a:pt x="55" y="150"/>
                  </a:cubicBezTo>
                  <a:cubicBezTo>
                    <a:pt x="61" y="166"/>
                    <a:pt x="66" y="174"/>
                    <a:pt x="72" y="175"/>
                  </a:cubicBezTo>
                  <a:cubicBezTo>
                    <a:pt x="80" y="177"/>
                    <a:pt x="88" y="172"/>
                    <a:pt x="95" y="160"/>
                  </a:cubicBezTo>
                  <a:cubicBezTo>
                    <a:pt x="102" y="148"/>
                    <a:pt x="107" y="134"/>
                    <a:pt x="111" y="117"/>
                  </a:cubicBezTo>
                  <a:cubicBezTo>
                    <a:pt x="113" y="110"/>
                    <a:pt x="115" y="103"/>
                    <a:pt x="116" y="96"/>
                  </a:cubicBezTo>
                  <a:cubicBezTo>
                    <a:pt x="117" y="88"/>
                    <a:pt x="117" y="81"/>
                    <a:pt x="118" y="74"/>
                  </a:cubicBezTo>
                  <a:cubicBezTo>
                    <a:pt x="118" y="61"/>
                    <a:pt x="117" y="50"/>
                    <a:pt x="114" y="40"/>
                  </a:cubicBezTo>
                  <a:cubicBezTo>
                    <a:pt x="111" y="30"/>
                    <a:pt x="106" y="24"/>
                    <a:pt x="100" y="22"/>
                  </a:cubicBezTo>
                  <a:cubicBezTo>
                    <a:pt x="97" y="21"/>
                    <a:pt x="93" y="20"/>
                    <a:pt x="87" y="20"/>
                  </a:cubicBezTo>
                  <a:cubicBezTo>
                    <a:pt x="82" y="20"/>
                    <a:pt x="79" y="21"/>
                    <a:pt x="76" y="22"/>
                  </a:cubicBezTo>
                  <a:cubicBezTo>
                    <a:pt x="77" y="26"/>
                    <a:pt x="77" y="29"/>
                    <a:pt x="75" y="31"/>
                  </a:cubicBezTo>
                  <a:cubicBezTo>
                    <a:pt x="69" y="30"/>
                    <a:pt x="64" y="30"/>
                    <a:pt x="60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Freeform 7"/>
            <p:cNvSpPr/>
            <p:nvPr/>
          </p:nvSpPr>
          <p:spPr bwMode="auto">
            <a:xfrm>
              <a:off x="6259513" y="1976438"/>
              <a:ext cx="484188" cy="788988"/>
            </a:xfrm>
            <a:custGeom>
              <a:avLst/>
              <a:gdLst>
                <a:gd name="T0" fmla="*/ 54 w 83"/>
                <a:gd name="T1" fmla="*/ 37 h 205"/>
                <a:gd name="T2" fmla="*/ 58 w 83"/>
                <a:gd name="T3" fmla="*/ 83 h 205"/>
                <a:gd name="T4" fmla="*/ 61 w 83"/>
                <a:gd name="T5" fmla="*/ 124 h 205"/>
                <a:gd name="T6" fmla="*/ 64 w 83"/>
                <a:gd name="T7" fmla="*/ 160 h 205"/>
                <a:gd name="T8" fmla="*/ 64 w 83"/>
                <a:gd name="T9" fmla="*/ 175 h 205"/>
                <a:gd name="T10" fmla="*/ 64 w 83"/>
                <a:gd name="T11" fmla="*/ 177 h 205"/>
                <a:gd name="T12" fmla="*/ 64 w 83"/>
                <a:gd name="T13" fmla="*/ 184 h 205"/>
                <a:gd name="T14" fmla="*/ 62 w 83"/>
                <a:gd name="T15" fmla="*/ 187 h 205"/>
                <a:gd name="T16" fmla="*/ 66 w 83"/>
                <a:gd name="T17" fmla="*/ 187 h 205"/>
                <a:gd name="T18" fmla="*/ 76 w 83"/>
                <a:gd name="T19" fmla="*/ 188 h 205"/>
                <a:gd name="T20" fmla="*/ 83 w 83"/>
                <a:gd name="T21" fmla="*/ 193 h 205"/>
                <a:gd name="T22" fmla="*/ 74 w 83"/>
                <a:gd name="T23" fmla="*/ 196 h 205"/>
                <a:gd name="T24" fmla="*/ 54 w 83"/>
                <a:gd name="T25" fmla="*/ 198 h 205"/>
                <a:gd name="T26" fmla="*/ 48 w 83"/>
                <a:gd name="T27" fmla="*/ 199 h 205"/>
                <a:gd name="T28" fmla="*/ 47 w 83"/>
                <a:gd name="T29" fmla="*/ 199 h 205"/>
                <a:gd name="T30" fmla="*/ 34 w 83"/>
                <a:gd name="T31" fmla="*/ 205 h 205"/>
                <a:gd name="T32" fmla="*/ 29 w 83"/>
                <a:gd name="T33" fmla="*/ 201 h 205"/>
                <a:gd name="T34" fmla="*/ 28 w 83"/>
                <a:gd name="T35" fmla="*/ 200 h 205"/>
                <a:gd name="T36" fmla="*/ 27 w 83"/>
                <a:gd name="T37" fmla="*/ 200 h 205"/>
                <a:gd name="T38" fmla="*/ 10 w 83"/>
                <a:gd name="T39" fmla="*/ 201 h 205"/>
                <a:gd name="T40" fmla="*/ 9 w 83"/>
                <a:gd name="T41" fmla="*/ 194 h 205"/>
                <a:gd name="T42" fmla="*/ 9 w 83"/>
                <a:gd name="T43" fmla="*/ 192 h 205"/>
                <a:gd name="T44" fmla="*/ 12 w 83"/>
                <a:gd name="T45" fmla="*/ 187 h 205"/>
                <a:gd name="T46" fmla="*/ 20 w 83"/>
                <a:gd name="T47" fmla="*/ 187 h 205"/>
                <a:gd name="T48" fmla="*/ 24 w 83"/>
                <a:gd name="T49" fmla="*/ 187 h 205"/>
                <a:gd name="T50" fmla="*/ 23 w 83"/>
                <a:gd name="T51" fmla="*/ 179 h 205"/>
                <a:gd name="T52" fmla="*/ 20 w 83"/>
                <a:gd name="T53" fmla="*/ 150 h 205"/>
                <a:gd name="T54" fmla="*/ 19 w 83"/>
                <a:gd name="T55" fmla="*/ 84 h 205"/>
                <a:gd name="T56" fmla="*/ 22 w 83"/>
                <a:gd name="T57" fmla="*/ 23 h 205"/>
                <a:gd name="T58" fmla="*/ 14 w 83"/>
                <a:gd name="T59" fmla="*/ 31 h 205"/>
                <a:gd name="T60" fmla="*/ 4 w 83"/>
                <a:gd name="T61" fmla="*/ 41 h 205"/>
                <a:gd name="T62" fmla="*/ 0 w 83"/>
                <a:gd name="T63" fmla="*/ 34 h 205"/>
                <a:gd name="T64" fmla="*/ 0 w 83"/>
                <a:gd name="T65" fmla="*/ 31 h 205"/>
                <a:gd name="T66" fmla="*/ 2 w 83"/>
                <a:gd name="T67" fmla="*/ 25 h 205"/>
                <a:gd name="T68" fmla="*/ 15 w 83"/>
                <a:gd name="T69" fmla="*/ 13 h 205"/>
                <a:gd name="T70" fmla="*/ 27 w 83"/>
                <a:gd name="T71" fmla="*/ 0 h 205"/>
                <a:gd name="T72" fmla="*/ 39 w 83"/>
                <a:gd name="T73" fmla="*/ 5 h 205"/>
                <a:gd name="T74" fmla="*/ 52 w 83"/>
                <a:gd name="T75" fmla="*/ 14 h 205"/>
                <a:gd name="T76" fmla="*/ 54 w 83"/>
                <a:gd name="T77" fmla="*/ 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3" h="205">
                  <a:moveTo>
                    <a:pt x="54" y="37"/>
                  </a:moveTo>
                  <a:cubicBezTo>
                    <a:pt x="55" y="51"/>
                    <a:pt x="57" y="66"/>
                    <a:pt x="58" y="83"/>
                  </a:cubicBezTo>
                  <a:cubicBezTo>
                    <a:pt x="59" y="97"/>
                    <a:pt x="60" y="111"/>
                    <a:pt x="61" y="124"/>
                  </a:cubicBezTo>
                  <a:cubicBezTo>
                    <a:pt x="62" y="138"/>
                    <a:pt x="63" y="150"/>
                    <a:pt x="64" y="160"/>
                  </a:cubicBezTo>
                  <a:cubicBezTo>
                    <a:pt x="64" y="166"/>
                    <a:pt x="64" y="171"/>
                    <a:pt x="64" y="175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64" y="180"/>
                    <a:pt x="64" y="182"/>
                    <a:pt x="64" y="184"/>
                  </a:cubicBezTo>
                  <a:cubicBezTo>
                    <a:pt x="64" y="185"/>
                    <a:pt x="63" y="186"/>
                    <a:pt x="62" y="187"/>
                  </a:cubicBezTo>
                  <a:cubicBezTo>
                    <a:pt x="63" y="187"/>
                    <a:pt x="65" y="187"/>
                    <a:pt x="66" y="187"/>
                  </a:cubicBezTo>
                  <a:cubicBezTo>
                    <a:pt x="68" y="188"/>
                    <a:pt x="72" y="188"/>
                    <a:pt x="76" y="188"/>
                  </a:cubicBezTo>
                  <a:cubicBezTo>
                    <a:pt x="80" y="187"/>
                    <a:pt x="83" y="189"/>
                    <a:pt x="83" y="193"/>
                  </a:cubicBezTo>
                  <a:cubicBezTo>
                    <a:pt x="83" y="194"/>
                    <a:pt x="80" y="195"/>
                    <a:pt x="74" y="196"/>
                  </a:cubicBezTo>
                  <a:cubicBezTo>
                    <a:pt x="68" y="197"/>
                    <a:pt x="62" y="198"/>
                    <a:pt x="54" y="198"/>
                  </a:cubicBezTo>
                  <a:cubicBezTo>
                    <a:pt x="48" y="199"/>
                    <a:pt x="48" y="199"/>
                    <a:pt x="48" y="199"/>
                  </a:cubicBezTo>
                  <a:cubicBezTo>
                    <a:pt x="47" y="199"/>
                    <a:pt x="47" y="199"/>
                    <a:pt x="47" y="199"/>
                  </a:cubicBezTo>
                  <a:cubicBezTo>
                    <a:pt x="42" y="203"/>
                    <a:pt x="37" y="205"/>
                    <a:pt x="34" y="205"/>
                  </a:cubicBezTo>
                  <a:cubicBezTo>
                    <a:pt x="32" y="205"/>
                    <a:pt x="30" y="204"/>
                    <a:pt x="29" y="201"/>
                  </a:cubicBezTo>
                  <a:cubicBezTo>
                    <a:pt x="28" y="201"/>
                    <a:pt x="28" y="201"/>
                    <a:pt x="28" y="200"/>
                  </a:cubicBezTo>
                  <a:cubicBezTo>
                    <a:pt x="27" y="200"/>
                    <a:pt x="27" y="200"/>
                    <a:pt x="27" y="200"/>
                  </a:cubicBezTo>
                  <a:cubicBezTo>
                    <a:pt x="18" y="201"/>
                    <a:pt x="12" y="201"/>
                    <a:pt x="10" y="201"/>
                  </a:cubicBezTo>
                  <a:cubicBezTo>
                    <a:pt x="11" y="199"/>
                    <a:pt x="10" y="197"/>
                    <a:pt x="9" y="194"/>
                  </a:cubicBezTo>
                  <a:cubicBezTo>
                    <a:pt x="9" y="193"/>
                    <a:pt x="9" y="193"/>
                    <a:pt x="9" y="192"/>
                  </a:cubicBezTo>
                  <a:cubicBezTo>
                    <a:pt x="9" y="190"/>
                    <a:pt x="10" y="189"/>
                    <a:pt x="12" y="187"/>
                  </a:cubicBezTo>
                  <a:cubicBezTo>
                    <a:pt x="14" y="188"/>
                    <a:pt x="16" y="188"/>
                    <a:pt x="20" y="187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4" y="185"/>
                    <a:pt x="24" y="182"/>
                    <a:pt x="23" y="179"/>
                  </a:cubicBezTo>
                  <a:cubicBezTo>
                    <a:pt x="22" y="170"/>
                    <a:pt x="21" y="161"/>
                    <a:pt x="20" y="150"/>
                  </a:cubicBezTo>
                  <a:cubicBezTo>
                    <a:pt x="19" y="129"/>
                    <a:pt x="19" y="107"/>
                    <a:pt x="19" y="84"/>
                  </a:cubicBezTo>
                  <a:cubicBezTo>
                    <a:pt x="20" y="60"/>
                    <a:pt x="21" y="40"/>
                    <a:pt x="22" y="23"/>
                  </a:cubicBezTo>
                  <a:cubicBezTo>
                    <a:pt x="19" y="26"/>
                    <a:pt x="17" y="29"/>
                    <a:pt x="14" y="31"/>
                  </a:cubicBezTo>
                  <a:cubicBezTo>
                    <a:pt x="11" y="35"/>
                    <a:pt x="8" y="38"/>
                    <a:pt x="4" y="41"/>
                  </a:cubicBezTo>
                  <a:cubicBezTo>
                    <a:pt x="3" y="40"/>
                    <a:pt x="1" y="38"/>
                    <a:pt x="0" y="34"/>
                  </a:cubicBezTo>
                  <a:cubicBezTo>
                    <a:pt x="0" y="33"/>
                    <a:pt x="0" y="32"/>
                    <a:pt x="0" y="31"/>
                  </a:cubicBezTo>
                  <a:cubicBezTo>
                    <a:pt x="0" y="29"/>
                    <a:pt x="0" y="27"/>
                    <a:pt x="2" y="25"/>
                  </a:cubicBezTo>
                  <a:cubicBezTo>
                    <a:pt x="5" y="23"/>
                    <a:pt x="10" y="19"/>
                    <a:pt x="15" y="13"/>
                  </a:cubicBezTo>
                  <a:cubicBezTo>
                    <a:pt x="21" y="8"/>
                    <a:pt x="25" y="3"/>
                    <a:pt x="27" y="0"/>
                  </a:cubicBezTo>
                  <a:cubicBezTo>
                    <a:pt x="29" y="3"/>
                    <a:pt x="33" y="4"/>
                    <a:pt x="39" y="5"/>
                  </a:cubicBezTo>
                  <a:cubicBezTo>
                    <a:pt x="46" y="5"/>
                    <a:pt x="50" y="8"/>
                    <a:pt x="52" y="14"/>
                  </a:cubicBezTo>
                  <a:cubicBezTo>
                    <a:pt x="52" y="16"/>
                    <a:pt x="53" y="24"/>
                    <a:pt x="5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5" name="Freeform 8"/>
            <p:cNvSpPr/>
            <p:nvPr/>
          </p:nvSpPr>
          <p:spPr bwMode="auto">
            <a:xfrm>
              <a:off x="6778626" y="1965325"/>
              <a:ext cx="639763" cy="800100"/>
            </a:xfrm>
            <a:custGeom>
              <a:avLst/>
              <a:gdLst>
                <a:gd name="T0" fmla="*/ 103 w 110"/>
                <a:gd name="T1" fmla="*/ 8 h 208"/>
                <a:gd name="T2" fmla="*/ 109 w 110"/>
                <a:gd name="T3" fmla="*/ 20 h 208"/>
                <a:gd name="T4" fmla="*/ 109 w 110"/>
                <a:gd name="T5" fmla="*/ 24 h 208"/>
                <a:gd name="T6" fmla="*/ 105 w 110"/>
                <a:gd name="T7" fmla="*/ 41 h 208"/>
                <a:gd name="T8" fmla="*/ 100 w 110"/>
                <a:gd name="T9" fmla="*/ 68 h 208"/>
                <a:gd name="T10" fmla="*/ 89 w 110"/>
                <a:gd name="T11" fmla="*/ 132 h 208"/>
                <a:gd name="T12" fmla="*/ 77 w 110"/>
                <a:gd name="T13" fmla="*/ 203 h 208"/>
                <a:gd name="T14" fmla="*/ 64 w 110"/>
                <a:gd name="T15" fmla="*/ 208 h 208"/>
                <a:gd name="T16" fmla="*/ 55 w 110"/>
                <a:gd name="T17" fmla="*/ 207 h 208"/>
                <a:gd name="T18" fmla="*/ 24 w 110"/>
                <a:gd name="T19" fmla="*/ 196 h 208"/>
                <a:gd name="T20" fmla="*/ 22 w 110"/>
                <a:gd name="T21" fmla="*/ 175 h 208"/>
                <a:gd name="T22" fmla="*/ 26 w 110"/>
                <a:gd name="T23" fmla="*/ 147 h 208"/>
                <a:gd name="T24" fmla="*/ 42 w 110"/>
                <a:gd name="T25" fmla="*/ 83 h 208"/>
                <a:gd name="T26" fmla="*/ 69 w 110"/>
                <a:gd name="T27" fmla="*/ 16 h 208"/>
                <a:gd name="T28" fmla="*/ 36 w 110"/>
                <a:gd name="T29" fmla="*/ 19 h 208"/>
                <a:gd name="T30" fmla="*/ 2 w 110"/>
                <a:gd name="T31" fmla="*/ 25 h 208"/>
                <a:gd name="T32" fmla="*/ 0 w 110"/>
                <a:gd name="T33" fmla="*/ 16 h 208"/>
                <a:gd name="T34" fmla="*/ 0 w 110"/>
                <a:gd name="T35" fmla="*/ 15 h 208"/>
                <a:gd name="T36" fmla="*/ 3 w 110"/>
                <a:gd name="T37" fmla="*/ 7 h 208"/>
                <a:gd name="T38" fmla="*/ 48 w 110"/>
                <a:gd name="T39" fmla="*/ 4 h 208"/>
                <a:gd name="T40" fmla="*/ 84 w 110"/>
                <a:gd name="T41" fmla="*/ 0 h 208"/>
                <a:gd name="T42" fmla="*/ 103 w 110"/>
                <a:gd name="T43" fmla="*/ 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" h="208">
                  <a:moveTo>
                    <a:pt x="103" y="8"/>
                  </a:moveTo>
                  <a:cubicBezTo>
                    <a:pt x="108" y="12"/>
                    <a:pt x="110" y="16"/>
                    <a:pt x="109" y="20"/>
                  </a:cubicBezTo>
                  <a:cubicBezTo>
                    <a:pt x="109" y="21"/>
                    <a:pt x="109" y="23"/>
                    <a:pt x="109" y="24"/>
                  </a:cubicBezTo>
                  <a:cubicBezTo>
                    <a:pt x="107" y="28"/>
                    <a:pt x="106" y="33"/>
                    <a:pt x="105" y="41"/>
                  </a:cubicBezTo>
                  <a:cubicBezTo>
                    <a:pt x="103" y="49"/>
                    <a:pt x="102" y="58"/>
                    <a:pt x="100" y="68"/>
                  </a:cubicBezTo>
                  <a:cubicBezTo>
                    <a:pt x="97" y="86"/>
                    <a:pt x="93" y="108"/>
                    <a:pt x="89" y="132"/>
                  </a:cubicBezTo>
                  <a:cubicBezTo>
                    <a:pt x="85" y="157"/>
                    <a:pt x="81" y="180"/>
                    <a:pt x="77" y="203"/>
                  </a:cubicBezTo>
                  <a:cubicBezTo>
                    <a:pt x="74" y="206"/>
                    <a:pt x="70" y="208"/>
                    <a:pt x="64" y="208"/>
                  </a:cubicBezTo>
                  <a:cubicBezTo>
                    <a:pt x="61" y="208"/>
                    <a:pt x="58" y="208"/>
                    <a:pt x="55" y="207"/>
                  </a:cubicBezTo>
                  <a:cubicBezTo>
                    <a:pt x="44" y="205"/>
                    <a:pt x="34" y="201"/>
                    <a:pt x="24" y="196"/>
                  </a:cubicBezTo>
                  <a:cubicBezTo>
                    <a:pt x="23" y="191"/>
                    <a:pt x="22" y="184"/>
                    <a:pt x="22" y="175"/>
                  </a:cubicBezTo>
                  <a:cubicBezTo>
                    <a:pt x="23" y="167"/>
                    <a:pt x="24" y="158"/>
                    <a:pt x="26" y="147"/>
                  </a:cubicBezTo>
                  <a:cubicBezTo>
                    <a:pt x="29" y="128"/>
                    <a:pt x="34" y="107"/>
                    <a:pt x="42" y="83"/>
                  </a:cubicBezTo>
                  <a:cubicBezTo>
                    <a:pt x="49" y="59"/>
                    <a:pt x="58" y="37"/>
                    <a:pt x="69" y="16"/>
                  </a:cubicBezTo>
                  <a:cubicBezTo>
                    <a:pt x="61" y="17"/>
                    <a:pt x="50" y="18"/>
                    <a:pt x="36" y="19"/>
                  </a:cubicBezTo>
                  <a:cubicBezTo>
                    <a:pt x="22" y="20"/>
                    <a:pt x="11" y="22"/>
                    <a:pt x="2" y="25"/>
                  </a:cubicBezTo>
                  <a:cubicBezTo>
                    <a:pt x="1" y="22"/>
                    <a:pt x="1" y="19"/>
                    <a:pt x="0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20" y="6"/>
                    <a:pt x="35" y="5"/>
                    <a:pt x="48" y="4"/>
                  </a:cubicBezTo>
                  <a:cubicBezTo>
                    <a:pt x="61" y="3"/>
                    <a:pt x="73" y="1"/>
                    <a:pt x="84" y="0"/>
                  </a:cubicBezTo>
                  <a:cubicBezTo>
                    <a:pt x="91" y="0"/>
                    <a:pt x="97" y="3"/>
                    <a:pt x="10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047482" y="3557913"/>
            <a:ext cx="601239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Thank</a:t>
            </a:r>
            <a:r>
              <a:rPr lang="zh-CN" altLang="en-US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you</a:t>
            </a:r>
            <a:r>
              <a:rPr lang="zh-CN" altLang="en-US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for</a:t>
            </a:r>
            <a:r>
              <a:rPr lang="zh-CN" altLang="en-US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your</a:t>
            </a:r>
            <a:r>
              <a:rPr lang="zh-CN" altLang="en-US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listening</a:t>
            </a:r>
          </a:p>
        </p:txBody>
      </p:sp>
      <p:sp>
        <p:nvSpPr>
          <p:cNvPr id="2" name="PA_文本框 19"/>
          <p:cNvSpPr txBox="1"/>
          <p:nvPr/>
        </p:nvSpPr>
        <p:spPr>
          <a:xfrm>
            <a:off x="4692015" y="4403725"/>
            <a:ext cx="266128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cs"/>
              </a:rPr>
              <a:t>答辩人：胡思旺</a:t>
            </a:r>
            <a:endParaRPr kumimoji="0" lang="x-none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19"/>
          <p:cNvSpPr txBox="1"/>
          <p:nvPr/>
        </p:nvSpPr>
        <p:spPr>
          <a:xfrm>
            <a:off x="856615" y="553085"/>
            <a:ext cx="3683635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44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cs"/>
              </a:rPr>
              <a:t>什么是MPI?</a:t>
            </a:r>
            <a:endParaRPr kumimoji="0" lang="x-none" altLang="zh-CN" sz="44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36930" y="1604010"/>
            <a:ext cx="109524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x-none" altLang="en-US" sz="2400"/>
              <a:t>Massage Passing Interface:是消息传递函数库的标准规范，支持Fortran和C</a:t>
            </a:r>
            <a:endParaRPr lang="x-none" altLang="en-US" sz="2400"/>
          </a:p>
        </p:txBody>
      </p:sp>
      <p:pic>
        <p:nvPicPr>
          <p:cNvPr id="7" name="Picture 6" descr="nu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5942330"/>
            <a:ext cx="3237865" cy="7810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513205" y="2397760"/>
            <a:ext cx="813181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>
                <a:solidFill>
                  <a:schemeClr val="tx1"/>
                </a:solidFill>
                <a:uFillTx/>
              </a:rPr>
              <a:t>一.新的库描述,不是一种语言。有许多的函数调用接口，在Fortran和C语言中可以直接调用</a:t>
            </a:r>
            <a:endParaRPr lang="x-none" altLang="en-US" sz="2400">
              <a:solidFill>
                <a:schemeClr val="tx1"/>
              </a:solidFill>
              <a:uFillTx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67180" y="3262630"/>
            <a:ext cx="778065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>
                <a:solidFill>
                  <a:schemeClr val="tx1"/>
                </a:solidFill>
                <a:uFillTx/>
              </a:rPr>
              <a:t>二.MPI是一种消息传递编程模型，并成为这种编程模型的代表和事实上的标准</a:t>
            </a:r>
            <a:endParaRPr lang="x-none" altLang="en-US" sz="2400">
              <a:solidFill>
                <a:schemeClr val="tx1"/>
              </a:solidFill>
              <a:uFillTx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620520" y="4320540"/>
            <a:ext cx="736600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>
                <a:solidFill>
                  <a:schemeClr val="tx1"/>
                </a:solidFill>
                <a:uFillTx/>
              </a:rPr>
              <a:t>三.MPI是一种标准或规范的代表，而不是特指某一个对它的具体实现</a:t>
            </a:r>
            <a:endParaRPr lang="x-none" altLang="en-US" sz="24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19"/>
          <p:cNvSpPr txBox="1"/>
          <p:nvPr/>
        </p:nvSpPr>
        <p:spPr>
          <a:xfrm>
            <a:off x="1191260" y="617855"/>
            <a:ext cx="3683635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44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cs"/>
              </a:rPr>
              <a:t>MPI编程</a:t>
            </a:r>
            <a:endParaRPr kumimoji="0" lang="x-none" altLang="zh-CN" sz="44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83005" y="1329055"/>
            <a:ext cx="8559165" cy="5013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x-none" altLang="en-US" sz="2400"/>
              <a:t>#include &lt;stdio.h&gt;</a:t>
            </a:r>
            <a:endParaRPr lang="x-none" altLang="en-US" sz="2400"/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x-none" altLang="en-US" sz="2400"/>
              <a:t>#include &lt;mpi.h&gt; </a:t>
            </a:r>
            <a:r>
              <a:rPr lang="x-none" altLang="en-US" sz="2400">
                <a:sym typeface="+mn-ea"/>
              </a:rPr>
              <a:t>//包含 MPI 程序头文件</a:t>
            </a:r>
            <a:endParaRPr lang="x-none" altLang="en-US" sz="2400"/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x-none" altLang="en-US" sz="2400"/>
              <a:t>int main(int argc,char *argv[])</a:t>
            </a:r>
            <a:endParaRPr lang="x-none" altLang="en-US" sz="2400"/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x-none" altLang="en-US" sz="2400"/>
              <a:t>{</a:t>
            </a:r>
            <a:endParaRPr lang="x-none" altLang="en-US" sz="2400"/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x-none" altLang="en-US" sz="2400"/>
              <a:t>	MPI_Init(&amp;argc, &amp;argv);</a:t>
            </a:r>
            <a:endParaRPr lang="x-none" altLang="en-US" sz="2400"/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x-none" altLang="en-US" sz="2400"/>
              <a:t>	MPI_Comm_rank(MPI_COMM_WORLD, &amp;rank);</a:t>
            </a:r>
            <a:endParaRPr lang="x-none" altLang="en-US" sz="2400"/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x-none" altLang="en-US" sz="2400"/>
              <a:t>	MPI_Comm_size(MPI_COMM_WORLD, &amp;size);</a:t>
            </a:r>
            <a:endParaRPr lang="x-none" altLang="en-US" sz="2400"/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endParaRPr lang="x-none" altLang="en-US" sz="2400"/>
          </a:p>
        </p:txBody>
      </p:sp>
      <p:pic>
        <p:nvPicPr>
          <p:cNvPr id="7" name="Picture 6" descr="nu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5942330"/>
            <a:ext cx="3237865" cy="78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169670" y="-40640"/>
            <a:ext cx="9589135" cy="688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x-none" altLang="en-US" sz="2400">
                <a:sym typeface="+mn-ea"/>
              </a:rPr>
              <a:t>	if(rank==0)</a:t>
            </a:r>
            <a:endParaRPr lang="x-none" altLang="en-US" sz="2400"/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x-none" altLang="en-US" sz="2400">
                <a:sym typeface="+mn-ea"/>
              </a:rPr>
              <a:t>	{</a:t>
            </a:r>
            <a:endParaRPr lang="x-none" altLang="en-US" sz="2400"/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x-none" altLang="en-US" sz="2400">
                <a:sym typeface="+mn-ea"/>
              </a:rPr>
              <a:t>	//0 号 MPI 进程分配计算任务给 1 号到 size 号 MPI 进程</a:t>
            </a:r>
            <a:endParaRPr lang="x-none" altLang="en-US" sz="2400"/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x-none" altLang="en-US" sz="2400">
                <a:sym typeface="+mn-ea"/>
              </a:rPr>
              <a:t>	}</a:t>
            </a:r>
            <a:endParaRPr lang="x-none" altLang="en-US" sz="2400"/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x-none" altLang="en-US" sz="2400">
                <a:sym typeface="+mn-ea"/>
              </a:rPr>
              <a:t>	else</a:t>
            </a:r>
            <a:endParaRPr lang="x-none" altLang="en-US" sz="2400"/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x-none" altLang="en-US" sz="2400">
                <a:sym typeface="+mn-ea"/>
              </a:rPr>
              <a:t>	{</a:t>
            </a:r>
            <a:endParaRPr lang="x-none" altLang="en-US" sz="2400"/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x-none" altLang="en-US" sz="2400">
                <a:sym typeface="+mn-ea"/>
              </a:rPr>
              <a:t>	//1 号到 size 号 MPI 进程获取计算任务并执行子计算任务</a:t>
            </a:r>
            <a:endParaRPr lang="x-none" altLang="en-US" sz="2400"/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x-none" altLang="en-US" sz="2400">
                <a:sym typeface="+mn-ea"/>
              </a:rPr>
              <a:t>	}</a:t>
            </a:r>
            <a:endParaRPr lang="x-none" altLang="en-US" sz="2400"/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x-none" altLang="en-US" sz="2400">
                <a:sym typeface="+mn-ea"/>
              </a:rPr>
              <a:t>	MPI_Finalize();</a:t>
            </a:r>
            <a:endParaRPr lang="x-none" altLang="en-US" sz="2400"/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x-none" altLang="en-US" sz="2400">
                <a:sym typeface="+mn-ea"/>
              </a:rPr>
              <a:t>	return 0;</a:t>
            </a:r>
            <a:endParaRPr lang="x-none" altLang="en-US" sz="2400"/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x-none" altLang="en-US" sz="2400">
                <a:sym typeface="+mn-ea"/>
              </a:rPr>
              <a:t>}</a:t>
            </a:r>
            <a:endParaRPr lang="x-none" altLang="en-US" sz="2400"/>
          </a:p>
        </p:txBody>
      </p:sp>
      <p:pic>
        <p:nvPicPr>
          <p:cNvPr id="7" name="Picture 6" descr="nu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5942330"/>
            <a:ext cx="3237865" cy="78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19"/>
          <p:cNvSpPr txBox="1"/>
          <p:nvPr/>
        </p:nvSpPr>
        <p:spPr>
          <a:xfrm>
            <a:off x="1191895" y="617855"/>
            <a:ext cx="4512945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44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cs"/>
              </a:rPr>
              <a:t>什么是openMP？</a:t>
            </a:r>
            <a:endParaRPr kumimoji="0" lang="x-none" altLang="zh-CN" sz="44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81735" y="1505585"/>
            <a:ext cx="947547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en-US" sz="2400"/>
              <a:t>openMP</a:t>
            </a:r>
            <a:r>
              <a:rPr lang="x-none" altLang="en-US" sz="2400"/>
              <a:t>不同与MPI，它</a:t>
            </a:r>
            <a:r>
              <a:rPr lang="en-US" sz="2400"/>
              <a:t>并不是</a:t>
            </a:r>
            <a:r>
              <a:rPr lang="x-none" altLang="en-US" sz="2400"/>
              <a:t>采用传统的</a:t>
            </a:r>
            <a:r>
              <a:rPr lang="en-US" sz="2400"/>
              <a:t>函数编程接口</a:t>
            </a:r>
            <a:r>
              <a:rPr lang="x-none" altLang="en-US" sz="2400"/>
              <a:t>来开发并行程序</a:t>
            </a:r>
            <a:r>
              <a:rPr lang="en-US" sz="2400"/>
              <a:t>,</a:t>
            </a:r>
            <a:r>
              <a:rPr lang="x-none" altLang="en-US" sz="2400"/>
              <a:t>openMP</a:t>
            </a:r>
            <a:r>
              <a:rPr lang="en-US" sz="2400"/>
              <a:t>是一个诸多编译器支持的框架,所有实现了openMP 编程协议的编译器都可以编译 openMP 程序。基于 openMP 的并行程序不同与基于 MPI 的并行程序,openMP是以线程的方式来实现并行计算的,不同于进程实现方式,采用线程方式来实现并行计算可以在最大程度上节约操作系统资源</a:t>
            </a:r>
            <a:r>
              <a:rPr lang="x-none" altLang="en-US" sz="2400"/>
              <a:t>。</a:t>
            </a:r>
            <a:endParaRPr lang="x-none" altLang="en-US" sz="2400"/>
          </a:p>
        </p:txBody>
      </p:sp>
      <p:pic>
        <p:nvPicPr>
          <p:cNvPr id="7" name="Picture 6" descr="nu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5942330"/>
            <a:ext cx="3237865" cy="78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55040" y="1154430"/>
            <a:ext cx="9475470" cy="5013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sz="2400"/>
              <a:t>#pragma omp parallel for private(x)</a:t>
            </a:r>
            <a:endParaRPr sz="2400"/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sz="2400"/>
              <a:t>for(</a:t>
            </a:r>
            <a:r>
              <a:rPr lang="x-none" sz="2400"/>
              <a:t>int </a:t>
            </a:r>
            <a:r>
              <a:rPr sz="2400"/>
              <a:t>i=0;i&lt;</a:t>
            </a:r>
            <a:r>
              <a:rPr lang="x-none" sz="2400"/>
              <a:t>1</a:t>
            </a:r>
            <a:r>
              <a:rPr sz="2400"/>
              <a:t>0;i++)</a:t>
            </a:r>
            <a:endParaRPr sz="2400"/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sz="2400"/>
              <a:t>{</a:t>
            </a:r>
            <a:endParaRPr sz="2400"/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x-none" sz="2400"/>
              <a:t>	</a:t>
            </a:r>
            <a:r>
              <a:rPr sz="2400"/>
              <a:t>x=sin(i);</a:t>
            </a:r>
            <a:endParaRPr sz="2400"/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x-none" sz="2400"/>
              <a:t>	</a:t>
            </a:r>
            <a:r>
              <a:rPr sz="2400"/>
              <a:t>if(x&gt;0.6)</a:t>
            </a:r>
            <a:endParaRPr sz="2400"/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x-none" sz="2400"/>
              <a:t>		</a:t>
            </a:r>
            <a:r>
              <a:rPr sz="2400"/>
              <a:t>x=0.6;</a:t>
            </a:r>
            <a:endParaRPr sz="2400"/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x-none" sz="2400"/>
              <a:t>	</a:t>
            </a:r>
            <a:r>
              <a:rPr sz="2400"/>
              <a:t>printf("sin(%d)=%f\n",i,x); </a:t>
            </a:r>
            <a:endParaRPr sz="2400"/>
          </a:p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sz="2400"/>
              <a:t>}</a:t>
            </a:r>
            <a:endParaRPr sz="2400"/>
          </a:p>
        </p:txBody>
      </p:sp>
      <p:pic>
        <p:nvPicPr>
          <p:cNvPr id="7" name="Picture 6" descr="nu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5942330"/>
            <a:ext cx="3237865" cy="781050"/>
          </a:xfrm>
          <a:prstGeom prst="rect">
            <a:avLst/>
          </a:prstGeom>
        </p:spPr>
      </p:pic>
      <p:sp>
        <p:nvSpPr>
          <p:cNvPr id="3" name="PA_文本框 19"/>
          <p:cNvSpPr txBox="1"/>
          <p:nvPr/>
        </p:nvSpPr>
        <p:spPr>
          <a:xfrm>
            <a:off x="840105" y="241300"/>
            <a:ext cx="4512945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44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cs"/>
              </a:rPr>
              <a:t>openMP编程</a:t>
            </a:r>
            <a:endParaRPr kumimoji="0" lang="x-none" altLang="zh-CN" sz="44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19"/>
          <p:cNvSpPr txBox="1"/>
          <p:nvPr/>
        </p:nvSpPr>
        <p:spPr>
          <a:xfrm>
            <a:off x="1191260" y="617855"/>
            <a:ext cx="568198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44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cs"/>
              </a:rPr>
              <a:t>MPI+openMP混合编程</a:t>
            </a:r>
            <a:endParaRPr kumimoji="0" lang="x-none" altLang="zh-CN" sz="44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60475" y="1643380"/>
            <a:ext cx="4523740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spcBef>
                <a:spcPts val="600"/>
              </a:spcBef>
            </a:pPr>
            <a:r>
              <a:rPr lang="x-none" altLang="en-US" sz="2400"/>
              <a:t>MPI与openMP混合编程是指同时采用MPI与openMP技术来优化程序，以求达到程序的最佳计算性能</a:t>
            </a:r>
            <a:endParaRPr lang="x-none" altLang="en-US" sz="2400"/>
          </a:p>
          <a:p>
            <a:pPr algn="l"/>
            <a:endParaRPr lang="en-US" sz="2400"/>
          </a:p>
        </p:txBody>
      </p:sp>
      <p:pic>
        <p:nvPicPr>
          <p:cNvPr id="7" name="Picture 6" descr="nu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5942330"/>
            <a:ext cx="3237865" cy="781050"/>
          </a:xfrm>
          <a:prstGeom prst="rect">
            <a:avLst/>
          </a:prstGeom>
        </p:spPr>
      </p:pic>
      <p:pic>
        <p:nvPicPr>
          <p:cNvPr id="4" name="Picture 3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240" y="20955"/>
            <a:ext cx="5186680" cy="6803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773390" y="4449863"/>
            <a:ext cx="2932441" cy="470647"/>
          </a:xfrm>
          <a:prstGeom prst="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73391" y="3672246"/>
            <a:ext cx="2932441" cy="470647"/>
          </a:xfrm>
          <a:prstGeom prst="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73390" y="2892026"/>
            <a:ext cx="2932441" cy="470647"/>
          </a:xfrm>
          <a:prstGeom prst="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26833" y="2887579"/>
            <a:ext cx="6465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01</a:t>
            </a:r>
            <a:endParaRPr lang="zh-CN" altLang="en-US" sz="2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73390" y="2943841"/>
            <a:ext cx="3129566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x-none" altLang="zh-CN" sz="20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矩阵乘法</a:t>
            </a:r>
            <a:endParaRPr lang="x-none" altLang="zh-CN" sz="20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73390" y="3693823"/>
            <a:ext cx="3129566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x-none" altLang="zh-CN" sz="20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求序列最值</a:t>
            </a:r>
            <a:endParaRPr lang="x-none" altLang="zh-CN" sz="20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73390" y="4471188"/>
            <a:ext cx="3129566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x-none" altLang="zh-CN" sz="20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枚举排序</a:t>
            </a:r>
            <a:endParaRPr lang="x-none" altLang="zh-CN" sz="20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26832" y="3632268"/>
            <a:ext cx="6465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02</a:t>
            </a:r>
            <a:endParaRPr lang="zh-CN" altLang="en-US" sz="2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26831" y="4390480"/>
            <a:ext cx="6465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03</a:t>
            </a:r>
            <a:endParaRPr lang="zh-CN" altLang="en-US" sz="2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4126831" y="1878051"/>
            <a:ext cx="1337246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x-none" altLang="en-US" sz="32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任务</a:t>
            </a:r>
            <a:endParaRPr lang="x-none" altLang="en-US" sz="32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0" name="直接连接符 29"/>
          <p:cNvCxnSpPr>
            <a:cxnSpLocks noChangeShapeType="1"/>
          </p:cNvCxnSpPr>
          <p:nvPr/>
        </p:nvCxnSpPr>
        <p:spPr bwMode="auto">
          <a:xfrm>
            <a:off x="5154402" y="2012553"/>
            <a:ext cx="0" cy="315769"/>
          </a:xfrm>
          <a:prstGeom prst="line">
            <a:avLst/>
          </a:prstGeom>
          <a:noFill/>
          <a:ln w="6350" algn="ctr">
            <a:solidFill>
              <a:schemeClr val="accent3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5243127" y="1964164"/>
            <a:ext cx="94678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x-none" sz="2400"/>
              <a:t>TASK</a:t>
            </a:r>
            <a:endParaRPr lang="x-none" sz="2400"/>
          </a:p>
        </p:txBody>
      </p:sp>
      <p:pic>
        <p:nvPicPr>
          <p:cNvPr id="7" name="Picture 6" descr="nu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5942330"/>
            <a:ext cx="3237865" cy="78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9" grpId="0"/>
      <p:bldP spid="3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3497</Words>
  <Application>Kingsoft Office WPP</Application>
  <PresentationFormat>宽屏</PresentationFormat>
  <Paragraphs>218</Paragraphs>
  <Slides>22</Slides>
  <Notes>26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F4</dc:title>
  <dc:creator/>
  <cp:lastModifiedBy>siwanghu</cp:lastModifiedBy>
  <cp:revision>81</cp:revision>
  <dcterms:created xsi:type="dcterms:W3CDTF">2017-06-08T06:14:54Z</dcterms:created>
  <dcterms:modified xsi:type="dcterms:W3CDTF">2017-06-08T06:14:54Z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