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7" r:id="rId4"/>
    <p:sldId id="290" r:id="rId5"/>
    <p:sldId id="292" r:id="rId6"/>
    <p:sldId id="291" r:id="rId7"/>
    <p:sldId id="293" r:id="rId8"/>
    <p:sldId id="294" r:id="rId9"/>
    <p:sldId id="268" r:id="rId10"/>
    <p:sldId id="269" r:id="rId11"/>
    <p:sldId id="295" r:id="rId12"/>
    <p:sldId id="270" r:id="rId13"/>
    <p:sldId id="297" r:id="rId14"/>
    <p:sldId id="298" r:id="rId15"/>
    <p:sldId id="296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96F8"/>
    <a:srgbClr val="F3C0F7"/>
    <a:srgbClr val="328DF6"/>
    <a:srgbClr val="C20316"/>
    <a:srgbClr val="C7020C"/>
    <a:srgbClr val="FAEED8"/>
    <a:srgbClr val="FFF9D2"/>
    <a:srgbClr val="E90000"/>
    <a:srgbClr val="9E211B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0"/>
            <a:ext cx="12190726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2963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490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280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13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1523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6615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4796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639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xStyles>
    <p:titleStyle>
      <a:lvl1pPr algn="l" defTabSz="914380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5" indent="-228595" algn="l" defTabSz="914380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6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8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zh.wikipedia.org/wiki/%E5%BA%94%E7%94%A8%E7%A8%8B%E5%BA%8F%E6%8E%A5%E5%8F%A3" TargetMode="External"/><Relationship Id="rId7" Type="http://schemas.openxmlformats.org/officeDocument/2006/relationships/hyperlink" Target="https://www.khronos.org/opengles/" TargetMode="External"/><Relationship Id="rId2" Type="http://schemas.openxmlformats.org/officeDocument/2006/relationships/hyperlink" Target="https://zh.wikipedia.org/wiki/%E4%B8%89%E7%B6%AD%E5%9C%96%E5%BD%A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7%A7%91%E7%BA%B3%E6%96%AF%E7%BB%84%E7%BB%87" TargetMode="External"/><Relationship Id="rId5" Type="http://schemas.openxmlformats.org/officeDocument/2006/relationships/hyperlink" Target="https://zh.wikipedia.org/wiki/%E5%B5%8C%E5%85%A5%E5%BC%8F%E8%AE%BE%E5%A4%87" TargetMode="External"/><Relationship Id="rId4" Type="http://schemas.openxmlformats.org/officeDocument/2006/relationships/hyperlink" Target="https://zh.wikipedia.org/wiki/OpenG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bilibili.com/video/BV1ry4y1y7KZ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7012" y="56094"/>
            <a:ext cx="7525870" cy="561625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52237" y="1697660"/>
            <a:ext cx="68417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移动平台</a:t>
            </a:r>
            <a:r>
              <a:rPr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GPU</a:t>
            </a:r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渲染</a:t>
            </a:r>
          </a:p>
        </p:txBody>
      </p:sp>
    </p:spTree>
    <p:extLst>
      <p:ext uri="{BB962C8B-B14F-4D97-AF65-F5344CB8AC3E}">
        <p14:creationId xmlns:p14="http://schemas.microsoft.com/office/powerpoint/2010/main" val="206895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EF66A374-CE7E-43E2-8400-2E6975604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5BEF4BE-ED1C-4F8D-AA27-2064782D2F1A}"/>
              </a:ext>
            </a:extLst>
          </p:cNvPr>
          <p:cNvSpPr txBox="1"/>
          <p:nvPr/>
        </p:nvSpPr>
        <p:spPr>
          <a:xfrm>
            <a:off x="335559" y="45300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操作</a:t>
            </a:r>
            <a:r>
              <a:rPr lang="en-US" altLang="zh-CN" dirty="0">
                <a:solidFill>
                  <a:schemeClr val="bg1"/>
                </a:solidFill>
              </a:rPr>
              <a:t>GPU</a:t>
            </a:r>
            <a:r>
              <a:rPr lang="zh-CN" altLang="en-US" dirty="0">
                <a:solidFill>
                  <a:schemeClr val="bg1"/>
                </a:solidFill>
              </a:rPr>
              <a:t>的图形</a:t>
            </a:r>
            <a:r>
              <a:rPr lang="en-US" altLang="zh-CN" dirty="0">
                <a:solidFill>
                  <a:schemeClr val="bg1"/>
                </a:solidFill>
              </a:rPr>
              <a:t>API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61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/>
        </p:nvGrpSpPr>
        <p:grpSpPr>
          <a:xfrm>
            <a:off x="563449" y="407497"/>
            <a:ext cx="3263768" cy="654539"/>
            <a:chOff x="563449" y="407497"/>
            <a:chExt cx="3263768" cy="654539"/>
          </a:xfrm>
        </p:grpSpPr>
        <p:sp>
          <p:nvSpPr>
            <p:cNvPr id="18" name="矩形 17"/>
            <p:cNvSpPr/>
            <p:nvPr/>
          </p:nvSpPr>
          <p:spPr>
            <a:xfrm>
              <a:off x="563450" y="407497"/>
              <a:ext cx="2852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OpenGL-ES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F3E8810-8A50-4A53-B1C8-391FCFC3741D}"/>
                </a:ext>
              </a:extLst>
            </p:cNvPr>
            <p:cNvSpPr txBox="1"/>
            <p:nvPr/>
          </p:nvSpPr>
          <p:spPr>
            <a:xfrm>
              <a:off x="563449" y="807607"/>
              <a:ext cx="3263768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en-US" altLang="zh-CN" sz="1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060A15AF-BB35-4A4D-B6B8-C18CA7C707C9}"/>
              </a:ext>
            </a:extLst>
          </p:cNvPr>
          <p:cNvSpPr txBox="1"/>
          <p:nvPr/>
        </p:nvSpPr>
        <p:spPr>
          <a:xfrm>
            <a:off x="2803021" y="934821"/>
            <a:ext cx="925509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OpenGL ES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OpenGL for Embedded Systems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）是</a:t>
            </a:r>
            <a:r>
              <a:rPr lang="zh-CN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三维图形"/>
              </a:rPr>
              <a:t>三维图形</a:t>
            </a:r>
            <a:r>
              <a:rPr lang="zh-CN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应用程序接口"/>
              </a:rPr>
              <a:t>应用程序接口</a:t>
            </a:r>
            <a:r>
              <a:rPr lang="en-US" altLang="zh-C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OpenGL"/>
              </a:rPr>
              <a:t>OpenGL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的子集，针对手机、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PDA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和游戏主机等</a:t>
            </a:r>
            <a:r>
              <a:rPr lang="zh-CN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嵌入式设备"/>
              </a:rPr>
              <a:t>嵌入式设备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而设计。该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API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由</a:t>
            </a:r>
            <a:r>
              <a:rPr lang="zh-CN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科纳斯组织"/>
              </a:rPr>
              <a:t>科纳斯组织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定义推广，科纳斯是一个图形软硬件行业协会，该协会主要关注图形和多媒体方面的开放标准。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zh-CN" alt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OpenGL ES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是从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OpenGL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裁剪定制而来的，去除了</a:t>
            </a:r>
            <a:r>
              <a:rPr lang="en-US" altLang="zh-C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glBegin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altLang="zh-C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glEnd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，四边形（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GL_QUADS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）、多边形（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GL_POLYGONS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）等复杂图元等许多非绝对必要的特性。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zh-CN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经过多年发展，现在主要有两个版本，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OpenGL ES 1.x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针对固定管线硬件的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;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OpenGL ES 2.x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针对可编程管线硬件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;</a:t>
            </a:r>
          </a:p>
          <a:p>
            <a:pPr algn="l"/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OpenGL ES 3.0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于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2012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年公布，加入了大量新特性。</a:t>
            </a:r>
          </a:p>
        </p:txBody>
      </p:sp>
      <p:pic>
        <p:nvPicPr>
          <p:cNvPr id="11" name="图片 10">
            <a:hlinkClick r:id="rId7"/>
            <a:extLst>
              <a:ext uri="{FF2B5EF4-FFF2-40B4-BE49-F238E27FC236}">
                <a16:creationId xmlns:a16="http://schemas.microsoft.com/office/drawing/2014/main" id="{9E247976-9D34-4E97-800C-132A5121D9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28" y="934821"/>
            <a:ext cx="21431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8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563450" y="407497"/>
            <a:ext cx="23475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OpenGL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绘制流程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D8B6AA3-02B7-4F1E-84B7-69C403D26953}"/>
              </a:ext>
            </a:extLst>
          </p:cNvPr>
          <p:cNvSpPr/>
          <p:nvPr/>
        </p:nvSpPr>
        <p:spPr>
          <a:xfrm>
            <a:off x="1751808" y="1328467"/>
            <a:ext cx="643676" cy="544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8F3964A-6816-4C77-A7D9-B8A9CAC45413}"/>
              </a:ext>
            </a:extLst>
          </p:cNvPr>
          <p:cNvSpPr/>
          <p:nvPr/>
        </p:nvSpPr>
        <p:spPr>
          <a:xfrm>
            <a:off x="3321854" y="1328467"/>
            <a:ext cx="2042446" cy="74187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顶点缓冲区</a:t>
            </a:r>
            <a:r>
              <a:rPr lang="en-US" altLang="zh-CN" dirty="0"/>
              <a:t>/</a:t>
            </a:r>
            <a:r>
              <a:rPr lang="zh-CN" altLang="en-US" dirty="0"/>
              <a:t>数组对象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65ED94A-639F-4F54-837C-CBCFB544B52F}"/>
              </a:ext>
            </a:extLst>
          </p:cNvPr>
          <p:cNvCxnSpPr>
            <a:cxnSpLocks/>
          </p:cNvCxnSpPr>
          <p:nvPr/>
        </p:nvCxnSpPr>
        <p:spPr>
          <a:xfrm>
            <a:off x="2518913" y="1802921"/>
            <a:ext cx="612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278D314-BD4F-4D21-B034-AC473E739C84}"/>
              </a:ext>
            </a:extLst>
          </p:cNvPr>
          <p:cNvSpPr/>
          <p:nvPr/>
        </p:nvSpPr>
        <p:spPr>
          <a:xfrm>
            <a:off x="3321854" y="2548074"/>
            <a:ext cx="2042446" cy="8051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顶点着色器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69523C7-A155-427D-8DA7-2D525975ECDE}"/>
              </a:ext>
            </a:extLst>
          </p:cNvPr>
          <p:cNvSpPr/>
          <p:nvPr/>
        </p:nvSpPr>
        <p:spPr>
          <a:xfrm>
            <a:off x="6027674" y="1328467"/>
            <a:ext cx="2042446" cy="6893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变换反馈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CB1E0D7-67DD-4541-A63E-0FA62E27FE1B}"/>
              </a:ext>
            </a:extLst>
          </p:cNvPr>
          <p:cNvSpPr/>
          <p:nvPr/>
        </p:nvSpPr>
        <p:spPr>
          <a:xfrm>
            <a:off x="6036964" y="2548074"/>
            <a:ext cx="2042446" cy="8051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图元装配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5E18AC41-FFC3-43F6-9A8E-6C1F224F7312}"/>
              </a:ext>
            </a:extLst>
          </p:cNvPr>
          <p:cNvSpPr/>
          <p:nvPr/>
        </p:nvSpPr>
        <p:spPr>
          <a:xfrm>
            <a:off x="3321854" y="5064519"/>
            <a:ext cx="2042446" cy="8051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片段着色器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6C546A8-20A4-4ECB-AA2E-40BD2B01A24D}"/>
              </a:ext>
            </a:extLst>
          </p:cNvPr>
          <p:cNvSpPr/>
          <p:nvPr/>
        </p:nvSpPr>
        <p:spPr>
          <a:xfrm>
            <a:off x="3321854" y="3694153"/>
            <a:ext cx="2042446" cy="80513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04B60D5-4DF7-44B4-9976-D952540BD0F7}"/>
              </a:ext>
            </a:extLst>
          </p:cNvPr>
          <p:cNvSpPr/>
          <p:nvPr/>
        </p:nvSpPr>
        <p:spPr>
          <a:xfrm>
            <a:off x="6013474" y="5064519"/>
            <a:ext cx="2042446" cy="80513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逐片段操作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39910F5D-1D51-4462-B698-9F1B2832E928}"/>
              </a:ext>
            </a:extLst>
          </p:cNvPr>
          <p:cNvSpPr/>
          <p:nvPr/>
        </p:nvSpPr>
        <p:spPr>
          <a:xfrm>
            <a:off x="8701177" y="5064519"/>
            <a:ext cx="2042446" cy="8051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帧缓冲区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DF616C6-BA3A-4F29-A5D8-E618FDB06F6B}"/>
              </a:ext>
            </a:extLst>
          </p:cNvPr>
          <p:cNvSpPr/>
          <p:nvPr/>
        </p:nvSpPr>
        <p:spPr>
          <a:xfrm>
            <a:off x="8811992" y="2548074"/>
            <a:ext cx="1946010" cy="8051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光栅化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88570FF-149C-4BF8-9994-BCD061A23199}"/>
              </a:ext>
            </a:extLst>
          </p:cNvPr>
          <p:cNvCxnSpPr>
            <a:cxnSpLocks/>
          </p:cNvCxnSpPr>
          <p:nvPr/>
        </p:nvCxnSpPr>
        <p:spPr>
          <a:xfrm>
            <a:off x="2518913" y="2950640"/>
            <a:ext cx="612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064FF76-452E-4E27-BB61-938B5906BDBD}"/>
              </a:ext>
            </a:extLst>
          </p:cNvPr>
          <p:cNvCxnSpPr>
            <a:cxnSpLocks/>
          </p:cNvCxnSpPr>
          <p:nvPr/>
        </p:nvCxnSpPr>
        <p:spPr>
          <a:xfrm>
            <a:off x="2518913" y="4059744"/>
            <a:ext cx="612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663FB23-9C1B-4DAD-B620-C59C6A0FF87E}"/>
              </a:ext>
            </a:extLst>
          </p:cNvPr>
          <p:cNvCxnSpPr>
            <a:cxnSpLocks/>
          </p:cNvCxnSpPr>
          <p:nvPr/>
        </p:nvCxnSpPr>
        <p:spPr>
          <a:xfrm>
            <a:off x="2458528" y="5467085"/>
            <a:ext cx="67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5BD3FC8-B343-479B-8E15-8CCFD4449931}"/>
              </a:ext>
            </a:extLst>
          </p:cNvPr>
          <p:cNvCxnSpPr>
            <a:cxnSpLocks/>
          </p:cNvCxnSpPr>
          <p:nvPr/>
        </p:nvCxnSpPr>
        <p:spPr>
          <a:xfrm>
            <a:off x="5364300" y="5467085"/>
            <a:ext cx="51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744E601-FC99-43C5-BDB1-F947A849A15A}"/>
              </a:ext>
            </a:extLst>
          </p:cNvPr>
          <p:cNvCxnSpPr>
            <a:cxnSpLocks/>
          </p:cNvCxnSpPr>
          <p:nvPr/>
        </p:nvCxnSpPr>
        <p:spPr>
          <a:xfrm>
            <a:off x="8079410" y="5467085"/>
            <a:ext cx="51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47E4F94-684A-4722-9BA7-3BC7602E1D72}"/>
              </a:ext>
            </a:extLst>
          </p:cNvPr>
          <p:cNvCxnSpPr>
            <a:cxnSpLocks/>
          </p:cNvCxnSpPr>
          <p:nvPr/>
        </p:nvCxnSpPr>
        <p:spPr>
          <a:xfrm>
            <a:off x="5415198" y="2950640"/>
            <a:ext cx="51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25B45FF-0995-49C1-9E43-C34CC936B01C}"/>
              </a:ext>
            </a:extLst>
          </p:cNvPr>
          <p:cNvCxnSpPr>
            <a:cxnSpLocks/>
          </p:cNvCxnSpPr>
          <p:nvPr/>
        </p:nvCxnSpPr>
        <p:spPr>
          <a:xfrm>
            <a:off x="8190028" y="2950640"/>
            <a:ext cx="51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9F28666-E337-4E71-BD62-D5AA6DFA49EB}"/>
              </a:ext>
            </a:extLst>
          </p:cNvPr>
          <p:cNvCxnSpPr/>
          <p:nvPr/>
        </p:nvCxnSpPr>
        <p:spPr>
          <a:xfrm>
            <a:off x="4343077" y="4597879"/>
            <a:ext cx="0" cy="40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546099B-151A-4693-AF10-2370F40F01E6}"/>
              </a:ext>
            </a:extLst>
          </p:cNvPr>
          <p:cNvCxnSpPr/>
          <p:nvPr/>
        </p:nvCxnSpPr>
        <p:spPr>
          <a:xfrm>
            <a:off x="9784997" y="3528204"/>
            <a:ext cx="0" cy="1272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3F98099-6B9A-483F-9258-EFA56702C7F7}"/>
              </a:ext>
            </a:extLst>
          </p:cNvPr>
          <p:cNvCxnSpPr>
            <a:cxnSpLocks/>
          </p:cNvCxnSpPr>
          <p:nvPr/>
        </p:nvCxnSpPr>
        <p:spPr>
          <a:xfrm flipH="1">
            <a:off x="4343078" y="4800600"/>
            <a:ext cx="5441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923C5715-ED59-4D4F-8932-C3D464DF417B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9722400" y="5869651"/>
            <a:ext cx="0" cy="580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10C73343-4271-42E0-9F74-5A38661E943E}"/>
              </a:ext>
            </a:extLst>
          </p:cNvPr>
          <p:cNvCxnSpPr>
            <a:cxnSpLocks/>
          </p:cNvCxnSpPr>
          <p:nvPr/>
        </p:nvCxnSpPr>
        <p:spPr>
          <a:xfrm flipH="1">
            <a:off x="2518915" y="6450496"/>
            <a:ext cx="7203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5DB3AE3-7B9F-49C1-888F-434A8C1767F4}"/>
              </a:ext>
            </a:extLst>
          </p:cNvPr>
          <p:cNvCxnSpPr/>
          <p:nvPr/>
        </p:nvCxnSpPr>
        <p:spPr>
          <a:xfrm>
            <a:off x="4343077" y="2070337"/>
            <a:ext cx="0" cy="40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85A523F-8AF5-47D0-A71F-D15B350A5609}"/>
              </a:ext>
            </a:extLst>
          </p:cNvPr>
          <p:cNvCxnSpPr>
            <a:cxnSpLocks/>
          </p:cNvCxnSpPr>
          <p:nvPr/>
        </p:nvCxnSpPr>
        <p:spPr>
          <a:xfrm flipV="1">
            <a:off x="4297069" y="3429000"/>
            <a:ext cx="0" cy="38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56560A30-F9C2-4A1F-B0E0-7F8B41140998}"/>
              </a:ext>
            </a:extLst>
          </p:cNvPr>
          <p:cNvCxnSpPr>
            <a:cxnSpLocks/>
          </p:cNvCxnSpPr>
          <p:nvPr/>
        </p:nvCxnSpPr>
        <p:spPr>
          <a:xfrm flipV="1">
            <a:off x="5006452" y="1673118"/>
            <a:ext cx="1007022" cy="9727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10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563450" y="407497"/>
            <a:ext cx="23475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需要注意的点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EF4847-0FB1-4AE6-8342-7A03AA5BE2E4}"/>
              </a:ext>
            </a:extLst>
          </p:cNvPr>
          <p:cNvSpPr/>
          <p:nvPr/>
        </p:nvSpPr>
        <p:spPr>
          <a:xfrm>
            <a:off x="575266" y="1057031"/>
            <a:ext cx="3384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OpenGL</a:t>
            </a:r>
            <a:r>
              <a:rPr lang="zh-CN" altLang="en-US" dirty="0">
                <a:cs typeface="+mn-ea"/>
                <a:sym typeface="+mn-lt"/>
              </a:rPr>
              <a:t>的坐标系统是归一化的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并非是实际屏幕像素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080F94-A866-4AC0-9083-2D71107A62C6}"/>
              </a:ext>
            </a:extLst>
          </p:cNvPr>
          <p:cNvSpPr/>
          <p:nvPr/>
        </p:nvSpPr>
        <p:spPr>
          <a:xfrm>
            <a:off x="563450" y="4556638"/>
            <a:ext cx="2946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OpenGL</a:t>
            </a:r>
            <a:r>
              <a:rPr lang="zh-CN" altLang="en-US" dirty="0">
                <a:cs typeface="+mn-ea"/>
                <a:sym typeface="+mn-lt"/>
              </a:rPr>
              <a:t>内置向量是列向量</a:t>
            </a:r>
            <a:r>
              <a:rPr lang="en-US" altLang="zh-CN" dirty="0">
                <a:cs typeface="+mn-ea"/>
                <a:sym typeface="+mn-lt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4091052-891B-41BF-8E24-51EACF410F36}"/>
                  </a:ext>
                </a:extLst>
              </p:cNvPr>
              <p:cNvSpPr txBox="1"/>
              <p:nvPr/>
            </p:nvSpPr>
            <p:spPr>
              <a:xfrm>
                <a:off x="3510025" y="5134063"/>
                <a:ext cx="2274952" cy="282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pt-BR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4091052-891B-41BF-8E24-51EACF410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025" y="5134063"/>
                <a:ext cx="2274952" cy="282452"/>
              </a:xfrm>
              <a:prstGeom prst="rect">
                <a:avLst/>
              </a:prstGeom>
              <a:blipFill>
                <a:blip r:embed="rId2"/>
                <a:stretch>
                  <a:fillRect t="-2128" b="-3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50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/>
        </p:nvGrpSpPr>
        <p:grpSpPr>
          <a:xfrm>
            <a:off x="563449" y="407497"/>
            <a:ext cx="3263768" cy="654539"/>
            <a:chOff x="563449" y="407497"/>
            <a:chExt cx="3263768" cy="654539"/>
          </a:xfrm>
        </p:grpSpPr>
        <p:sp>
          <p:nvSpPr>
            <p:cNvPr id="18" name="矩形 17"/>
            <p:cNvSpPr/>
            <p:nvPr/>
          </p:nvSpPr>
          <p:spPr>
            <a:xfrm>
              <a:off x="563450" y="407497"/>
              <a:ext cx="2852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着色器</a:t>
              </a: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Shader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F3E8810-8A50-4A53-B1C8-391FCFC3741D}"/>
                </a:ext>
              </a:extLst>
            </p:cNvPr>
            <p:cNvSpPr txBox="1"/>
            <p:nvPr/>
          </p:nvSpPr>
          <p:spPr>
            <a:xfrm>
              <a:off x="563449" y="807607"/>
              <a:ext cx="3263768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endParaRPr lang="en-US" altLang="zh-CN" sz="1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1E8F985-16AD-4DCA-927C-445C51AEBD8F}"/>
              </a:ext>
            </a:extLst>
          </p:cNvPr>
          <p:cNvSpPr/>
          <p:nvPr/>
        </p:nvSpPr>
        <p:spPr>
          <a:xfrm>
            <a:off x="563449" y="3272579"/>
            <a:ext cx="60520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示例</a:t>
            </a:r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	1.</a:t>
            </a:r>
            <a:r>
              <a:rPr lang="zh-CN" altLang="en-US" dirty="0">
                <a:cs typeface="+mn-ea"/>
                <a:sym typeface="+mn-lt"/>
              </a:rPr>
              <a:t>画一个三角形</a:t>
            </a:r>
            <a:r>
              <a:rPr lang="en-US" altLang="zh-CN" dirty="0">
                <a:cs typeface="+mn-ea"/>
                <a:sym typeface="+mn-lt"/>
              </a:rPr>
              <a:t>(</a:t>
            </a:r>
            <a:r>
              <a:rPr lang="zh-CN" altLang="en-US" dirty="0">
                <a:cs typeface="+mn-ea"/>
                <a:sym typeface="+mn-lt"/>
              </a:rPr>
              <a:t>基本绘制流程，顶点数据送入</a:t>
            </a:r>
            <a:r>
              <a:rPr lang="en-US" altLang="zh-CN" dirty="0">
                <a:cs typeface="+mn-ea"/>
                <a:sym typeface="+mn-lt"/>
              </a:rPr>
              <a:t>)</a:t>
            </a:r>
          </a:p>
          <a:p>
            <a:r>
              <a:rPr lang="en-US" altLang="zh-CN" dirty="0">
                <a:cs typeface="+mn-ea"/>
                <a:sym typeface="+mn-lt"/>
              </a:rPr>
              <a:t>	2.</a:t>
            </a:r>
            <a:r>
              <a:rPr lang="zh-CN" altLang="en-US" dirty="0">
                <a:cs typeface="+mn-ea"/>
                <a:sym typeface="+mn-lt"/>
              </a:rPr>
              <a:t>显示一张图片</a:t>
            </a:r>
            <a:r>
              <a:rPr lang="en-US" altLang="zh-CN" dirty="0">
                <a:cs typeface="+mn-ea"/>
                <a:sym typeface="+mn-lt"/>
              </a:rPr>
              <a:t>(</a:t>
            </a:r>
            <a:r>
              <a:rPr lang="zh-CN" altLang="en-US" dirty="0">
                <a:cs typeface="+mn-ea"/>
                <a:sym typeface="+mn-lt"/>
              </a:rPr>
              <a:t>纹理</a:t>
            </a:r>
            <a:r>
              <a:rPr lang="en-US" altLang="zh-CN" dirty="0">
                <a:cs typeface="+mn-ea"/>
                <a:sym typeface="+mn-lt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44ADE1D-0934-4B85-9875-1743A3997692}"/>
              </a:ext>
            </a:extLst>
          </p:cNvPr>
          <p:cNvSpPr/>
          <p:nvPr/>
        </p:nvSpPr>
        <p:spPr>
          <a:xfrm>
            <a:off x="563449" y="1062036"/>
            <a:ext cx="60520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GPU</a:t>
            </a:r>
            <a:r>
              <a:rPr lang="zh-CN" altLang="en-US" dirty="0">
                <a:cs typeface="+mn-ea"/>
                <a:sym typeface="+mn-lt"/>
              </a:rPr>
              <a:t>的编程语言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通过</a:t>
            </a:r>
            <a:r>
              <a:rPr lang="en-US" altLang="zh-CN" dirty="0">
                <a:cs typeface="+mn-ea"/>
                <a:sym typeface="+mn-lt"/>
              </a:rPr>
              <a:t>GL</a:t>
            </a:r>
            <a:r>
              <a:rPr lang="zh-CN" altLang="en-US" dirty="0">
                <a:cs typeface="+mn-ea"/>
                <a:sym typeface="+mn-lt"/>
              </a:rPr>
              <a:t>送入</a:t>
            </a:r>
            <a:r>
              <a:rPr lang="en-US" altLang="zh-CN" dirty="0">
                <a:cs typeface="+mn-ea"/>
                <a:sym typeface="+mn-lt"/>
              </a:rPr>
              <a:t>GPU</a:t>
            </a:r>
            <a:r>
              <a:rPr lang="zh-CN" altLang="en-US" dirty="0">
                <a:cs typeface="+mn-ea"/>
                <a:sym typeface="+mn-lt"/>
              </a:rPr>
              <a:t>上运行</a:t>
            </a:r>
          </a:p>
          <a:p>
            <a:r>
              <a:rPr lang="en-US" altLang="zh-CN" dirty="0">
                <a:cs typeface="+mn-ea"/>
                <a:sym typeface="+mn-lt"/>
              </a:rPr>
              <a:t>es3.0</a:t>
            </a:r>
            <a:r>
              <a:rPr lang="zh-CN" altLang="en-US" dirty="0">
                <a:cs typeface="+mn-ea"/>
                <a:sym typeface="+mn-lt"/>
              </a:rPr>
              <a:t>语法  类</a:t>
            </a:r>
            <a:r>
              <a:rPr lang="en-US" altLang="zh-CN" dirty="0">
                <a:cs typeface="+mn-ea"/>
                <a:sym typeface="+mn-lt"/>
              </a:rPr>
              <a:t>C</a:t>
            </a:r>
            <a:r>
              <a:rPr lang="zh-CN" altLang="en-US" dirty="0">
                <a:cs typeface="+mn-ea"/>
                <a:sym typeface="+mn-lt"/>
              </a:rPr>
              <a:t>语言，包含大量矩阵，向量运算方法</a:t>
            </a:r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 err="1">
                <a:cs typeface="+mn-ea"/>
                <a:sym typeface="+mn-lt"/>
              </a:rPr>
              <a:t>OpenGLES</a:t>
            </a:r>
            <a:r>
              <a:rPr lang="zh-CN" altLang="en-US" dirty="0">
                <a:cs typeface="+mn-ea"/>
                <a:sym typeface="+mn-lt"/>
              </a:rPr>
              <a:t>提供了 顶点着色器 和 片段着色器</a:t>
            </a:r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598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563450" y="407497"/>
            <a:ext cx="23475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示例 实时视频滤镜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EF01AE-B6D3-4BA5-8EBE-D56E10A17C9B}"/>
              </a:ext>
            </a:extLst>
          </p:cNvPr>
          <p:cNvSpPr/>
          <p:nvPr/>
        </p:nvSpPr>
        <p:spPr>
          <a:xfrm>
            <a:off x="727665" y="1795921"/>
            <a:ext cx="9070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显示的图像添加滤镜效果，为了体现实时交互性，手机点击屏幕时，手指左边的画面为添加了滤镜的，右边的为原图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0B3D64-82FE-4792-AF3C-FFE59468EA00}"/>
              </a:ext>
            </a:extLst>
          </p:cNvPr>
          <p:cNvSpPr/>
          <p:nvPr/>
        </p:nvSpPr>
        <p:spPr>
          <a:xfrm>
            <a:off x="727666" y="1209431"/>
            <a:ext cx="60520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利用硬件解码一段视频 ，将每一帧渲染到屏幕上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00DFEE-1181-42DA-B8E8-AF9A950D845D}"/>
              </a:ext>
            </a:extLst>
          </p:cNvPr>
          <p:cNvSpPr/>
          <p:nvPr/>
        </p:nvSpPr>
        <p:spPr>
          <a:xfrm>
            <a:off x="727665" y="2659410"/>
            <a:ext cx="25020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滤镜种类</a:t>
            </a:r>
            <a:r>
              <a:rPr lang="en-US" altLang="zh-CN" dirty="0">
                <a:cs typeface="+mn-ea"/>
                <a:sym typeface="+mn-lt"/>
              </a:rPr>
              <a:t>:</a:t>
            </a:r>
          </a:p>
          <a:p>
            <a:r>
              <a:rPr lang="en-US" altLang="zh-CN" dirty="0">
                <a:cs typeface="+mn-ea"/>
                <a:sym typeface="+mn-lt"/>
              </a:rPr>
              <a:t>	1.</a:t>
            </a:r>
            <a:r>
              <a:rPr lang="zh-CN" altLang="en-US" dirty="0">
                <a:cs typeface="+mn-ea"/>
                <a:sym typeface="+mn-lt"/>
              </a:rPr>
              <a:t>灰度效果</a:t>
            </a:r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	2.</a:t>
            </a:r>
            <a:r>
              <a:rPr lang="zh-CN" altLang="en-US" dirty="0">
                <a:cs typeface="+mn-ea"/>
                <a:sym typeface="+mn-lt"/>
              </a:rPr>
              <a:t>马赛克效果</a:t>
            </a:r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	3.</a:t>
            </a:r>
            <a:r>
              <a:rPr lang="zh-CN" altLang="en-US" dirty="0">
                <a:cs typeface="+mn-ea"/>
                <a:sym typeface="+mn-lt"/>
              </a:rPr>
              <a:t>高斯模糊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895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69189" y="2897105"/>
            <a:ext cx="68417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THANK</a:t>
            </a:r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YOU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404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8001" y="499027"/>
            <a:ext cx="2622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</a:p>
        </p:txBody>
      </p:sp>
      <p:sp>
        <p:nvSpPr>
          <p:cNvPr id="4" name="矩形: 圆角 4"/>
          <p:cNvSpPr/>
          <p:nvPr/>
        </p:nvSpPr>
        <p:spPr>
          <a:xfrm>
            <a:off x="653677" y="1810659"/>
            <a:ext cx="5613400" cy="468789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渲染的基本流程</a:t>
            </a:r>
          </a:p>
        </p:txBody>
      </p:sp>
      <p:sp>
        <p:nvSpPr>
          <p:cNvPr id="5" name="任意多边形: 形状 5"/>
          <p:cNvSpPr/>
          <p:nvPr/>
        </p:nvSpPr>
        <p:spPr>
          <a:xfrm>
            <a:off x="801318" y="1810659"/>
            <a:ext cx="500060" cy="585038"/>
          </a:xfrm>
          <a:custGeom>
            <a:avLst/>
            <a:gdLst>
              <a:gd name="connsiteX0" fmla="*/ 0 w 688975"/>
              <a:gd name="connsiteY0" fmla="*/ 0 h 964751"/>
              <a:gd name="connsiteX1" fmla="*/ 688975 w 688975"/>
              <a:gd name="connsiteY1" fmla="*/ 0 h 964751"/>
              <a:gd name="connsiteX2" fmla="*/ 688975 w 688975"/>
              <a:gd name="connsiteY2" fmla="*/ 964751 h 964751"/>
              <a:gd name="connsiteX3" fmla="*/ 344487 w 688975"/>
              <a:gd name="connsiteY3" fmla="*/ 863100 h 964751"/>
              <a:gd name="connsiteX4" fmla="*/ 0 w 688975"/>
              <a:gd name="connsiteY4" fmla="*/ 964751 h 9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975" h="964751">
                <a:moveTo>
                  <a:pt x="0" y="0"/>
                </a:moveTo>
                <a:lnTo>
                  <a:pt x="688975" y="0"/>
                </a:lnTo>
                <a:lnTo>
                  <a:pt x="688975" y="964751"/>
                </a:lnTo>
                <a:lnTo>
                  <a:pt x="344487" y="863100"/>
                </a:lnTo>
                <a:lnTo>
                  <a:pt x="0" y="9647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328DF6"/>
                </a:solidFill>
                <a:latin typeface="Agency FB" panose="020B0503020202020204" pitchFamily="34" charset="0"/>
                <a:cs typeface="Aharoni" panose="02010803020104030203" pitchFamily="2" charset="-79"/>
                <a:sym typeface="+mn-lt"/>
              </a:rPr>
              <a:t>01</a:t>
            </a:r>
            <a:endParaRPr lang="zh-CN" altLang="en-US" sz="2400" dirty="0">
              <a:solidFill>
                <a:srgbClr val="328DF6"/>
              </a:solidFill>
              <a:latin typeface="Agency FB" panose="020B0503020202020204" pitchFamily="34" charset="0"/>
              <a:cs typeface="Aharoni" panose="02010803020104030203" pitchFamily="2" charset="-79"/>
              <a:sym typeface="+mn-lt"/>
            </a:endParaRPr>
          </a:p>
        </p:txBody>
      </p:sp>
      <p:sp>
        <p:nvSpPr>
          <p:cNvPr id="12" name="矩形: 圆角 4"/>
          <p:cNvSpPr/>
          <p:nvPr/>
        </p:nvSpPr>
        <p:spPr>
          <a:xfrm>
            <a:off x="653677" y="2532682"/>
            <a:ext cx="5613400" cy="468789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CPU vs GPU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任意多边形: 形状 5"/>
          <p:cNvSpPr/>
          <p:nvPr/>
        </p:nvSpPr>
        <p:spPr>
          <a:xfrm>
            <a:off x="801318" y="2553418"/>
            <a:ext cx="500060" cy="585038"/>
          </a:xfrm>
          <a:custGeom>
            <a:avLst/>
            <a:gdLst>
              <a:gd name="connsiteX0" fmla="*/ 0 w 688975"/>
              <a:gd name="connsiteY0" fmla="*/ 0 h 964751"/>
              <a:gd name="connsiteX1" fmla="*/ 688975 w 688975"/>
              <a:gd name="connsiteY1" fmla="*/ 0 h 964751"/>
              <a:gd name="connsiteX2" fmla="*/ 688975 w 688975"/>
              <a:gd name="connsiteY2" fmla="*/ 964751 h 964751"/>
              <a:gd name="connsiteX3" fmla="*/ 344487 w 688975"/>
              <a:gd name="connsiteY3" fmla="*/ 863100 h 964751"/>
              <a:gd name="connsiteX4" fmla="*/ 0 w 688975"/>
              <a:gd name="connsiteY4" fmla="*/ 964751 h 9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975" h="964751">
                <a:moveTo>
                  <a:pt x="0" y="0"/>
                </a:moveTo>
                <a:lnTo>
                  <a:pt x="688975" y="0"/>
                </a:lnTo>
                <a:lnTo>
                  <a:pt x="688975" y="964751"/>
                </a:lnTo>
                <a:lnTo>
                  <a:pt x="344487" y="863100"/>
                </a:lnTo>
                <a:lnTo>
                  <a:pt x="0" y="9647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28DF6"/>
                </a:solidFill>
                <a:latin typeface="Agency FB" panose="020B0503020202020204" pitchFamily="34" charset="0"/>
                <a:cs typeface="Aharoni" panose="02010803020104030203" pitchFamily="2" charset="-79"/>
                <a:sym typeface="+mn-lt"/>
              </a:rPr>
              <a:t>02</a:t>
            </a:r>
            <a:endParaRPr lang="zh-CN" altLang="en-US" sz="2000" dirty="0">
              <a:solidFill>
                <a:srgbClr val="328DF6"/>
              </a:solidFill>
              <a:latin typeface="Agency FB" panose="020B0503020202020204" pitchFamily="34" charset="0"/>
              <a:cs typeface="Aharoni" panose="02010803020104030203" pitchFamily="2" charset="-79"/>
              <a:sym typeface="+mn-lt"/>
            </a:endParaRPr>
          </a:p>
        </p:txBody>
      </p:sp>
      <p:sp>
        <p:nvSpPr>
          <p:cNvPr id="14" name="矩形: 圆角 4"/>
          <p:cNvSpPr/>
          <p:nvPr/>
        </p:nvSpPr>
        <p:spPr>
          <a:xfrm>
            <a:off x="653677" y="3312819"/>
            <a:ext cx="5613400" cy="468789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  <a:cs typeface="+mn-ea"/>
                <a:sym typeface="+mn-lt"/>
              </a:rPr>
              <a:t>OpenglES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渲染流程</a:t>
            </a:r>
          </a:p>
        </p:txBody>
      </p:sp>
      <p:sp>
        <p:nvSpPr>
          <p:cNvPr id="15" name="任意多边形: 形状 5"/>
          <p:cNvSpPr/>
          <p:nvPr/>
        </p:nvSpPr>
        <p:spPr>
          <a:xfrm>
            <a:off x="801318" y="3312819"/>
            <a:ext cx="500060" cy="585038"/>
          </a:xfrm>
          <a:custGeom>
            <a:avLst/>
            <a:gdLst>
              <a:gd name="connsiteX0" fmla="*/ 0 w 688975"/>
              <a:gd name="connsiteY0" fmla="*/ 0 h 964751"/>
              <a:gd name="connsiteX1" fmla="*/ 688975 w 688975"/>
              <a:gd name="connsiteY1" fmla="*/ 0 h 964751"/>
              <a:gd name="connsiteX2" fmla="*/ 688975 w 688975"/>
              <a:gd name="connsiteY2" fmla="*/ 964751 h 964751"/>
              <a:gd name="connsiteX3" fmla="*/ 344487 w 688975"/>
              <a:gd name="connsiteY3" fmla="*/ 863100 h 964751"/>
              <a:gd name="connsiteX4" fmla="*/ 0 w 688975"/>
              <a:gd name="connsiteY4" fmla="*/ 964751 h 9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975" h="964751">
                <a:moveTo>
                  <a:pt x="0" y="0"/>
                </a:moveTo>
                <a:lnTo>
                  <a:pt x="688975" y="0"/>
                </a:lnTo>
                <a:lnTo>
                  <a:pt x="688975" y="964751"/>
                </a:lnTo>
                <a:lnTo>
                  <a:pt x="344487" y="863100"/>
                </a:lnTo>
                <a:lnTo>
                  <a:pt x="0" y="9647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28DF6"/>
                </a:solidFill>
                <a:latin typeface="Agency FB" panose="020B0503020202020204" pitchFamily="34" charset="0"/>
                <a:cs typeface="Aharoni" panose="02010803020104030203" pitchFamily="2" charset="-79"/>
                <a:sym typeface="+mn-lt"/>
              </a:rPr>
              <a:t>03</a:t>
            </a:r>
            <a:endParaRPr lang="zh-CN" altLang="en-US" sz="2000" dirty="0">
              <a:solidFill>
                <a:srgbClr val="328DF6"/>
              </a:solidFill>
              <a:latin typeface="Agency FB" panose="020B0503020202020204" pitchFamily="34" charset="0"/>
              <a:cs typeface="Aharoni" panose="02010803020104030203" pitchFamily="2" charset="-79"/>
              <a:sym typeface="+mn-lt"/>
            </a:endParaRPr>
          </a:p>
        </p:txBody>
      </p:sp>
      <p:sp>
        <p:nvSpPr>
          <p:cNvPr id="16" name="矩形: 圆角 4"/>
          <p:cNvSpPr/>
          <p:nvPr/>
        </p:nvSpPr>
        <p:spPr>
          <a:xfrm>
            <a:off x="653677" y="4140099"/>
            <a:ext cx="5613400" cy="468789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着色器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Shader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任意多边形: 形状 5"/>
          <p:cNvSpPr/>
          <p:nvPr/>
        </p:nvSpPr>
        <p:spPr>
          <a:xfrm>
            <a:off x="801318" y="4978178"/>
            <a:ext cx="500060" cy="585038"/>
          </a:xfrm>
          <a:custGeom>
            <a:avLst/>
            <a:gdLst>
              <a:gd name="connsiteX0" fmla="*/ 0 w 688975"/>
              <a:gd name="connsiteY0" fmla="*/ 0 h 964751"/>
              <a:gd name="connsiteX1" fmla="*/ 688975 w 688975"/>
              <a:gd name="connsiteY1" fmla="*/ 0 h 964751"/>
              <a:gd name="connsiteX2" fmla="*/ 688975 w 688975"/>
              <a:gd name="connsiteY2" fmla="*/ 964751 h 964751"/>
              <a:gd name="connsiteX3" fmla="*/ 344487 w 688975"/>
              <a:gd name="connsiteY3" fmla="*/ 863100 h 964751"/>
              <a:gd name="connsiteX4" fmla="*/ 0 w 688975"/>
              <a:gd name="connsiteY4" fmla="*/ 964751 h 9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975" h="964751">
                <a:moveTo>
                  <a:pt x="0" y="0"/>
                </a:moveTo>
                <a:lnTo>
                  <a:pt x="688975" y="0"/>
                </a:lnTo>
                <a:lnTo>
                  <a:pt x="688975" y="964751"/>
                </a:lnTo>
                <a:lnTo>
                  <a:pt x="344487" y="863100"/>
                </a:lnTo>
                <a:lnTo>
                  <a:pt x="0" y="9647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28DF6"/>
                </a:solidFill>
                <a:latin typeface="Agency FB" panose="020B0503020202020204" pitchFamily="34" charset="0"/>
                <a:cs typeface="Aharoni" panose="02010803020104030203" pitchFamily="2" charset="-79"/>
                <a:sym typeface="+mn-lt"/>
              </a:rPr>
              <a:t>05</a:t>
            </a:r>
            <a:endParaRPr lang="zh-CN" altLang="en-US" sz="2000" dirty="0">
              <a:solidFill>
                <a:srgbClr val="328DF6"/>
              </a:solidFill>
              <a:latin typeface="Agency FB" panose="020B0503020202020204" pitchFamily="34" charset="0"/>
              <a:cs typeface="Aharoni" panose="02010803020104030203" pitchFamily="2" charset="-79"/>
              <a:sym typeface="+mn-lt"/>
            </a:endParaRPr>
          </a:p>
        </p:txBody>
      </p:sp>
      <p:sp>
        <p:nvSpPr>
          <p:cNvPr id="11" name="矩形: 圆角 4">
            <a:extLst>
              <a:ext uri="{FF2B5EF4-FFF2-40B4-BE49-F238E27FC236}">
                <a16:creationId xmlns:a16="http://schemas.microsoft.com/office/drawing/2014/main" id="{2B99CC02-0C60-4AAE-880F-3834578B17F3}"/>
              </a:ext>
            </a:extLst>
          </p:cNvPr>
          <p:cNvSpPr/>
          <p:nvPr/>
        </p:nvSpPr>
        <p:spPr>
          <a:xfrm>
            <a:off x="653677" y="4956388"/>
            <a:ext cx="5613400" cy="468789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案例</a:t>
            </a:r>
          </a:p>
        </p:txBody>
      </p:sp>
      <p:sp>
        <p:nvSpPr>
          <p:cNvPr id="18" name="任意多边形: 形状 5">
            <a:extLst>
              <a:ext uri="{FF2B5EF4-FFF2-40B4-BE49-F238E27FC236}">
                <a16:creationId xmlns:a16="http://schemas.microsoft.com/office/drawing/2014/main" id="{7D3B2AC9-32FF-4715-AB8E-7FDBBF68154A}"/>
              </a:ext>
            </a:extLst>
          </p:cNvPr>
          <p:cNvSpPr/>
          <p:nvPr/>
        </p:nvSpPr>
        <p:spPr>
          <a:xfrm>
            <a:off x="801318" y="4129108"/>
            <a:ext cx="500060" cy="585038"/>
          </a:xfrm>
          <a:custGeom>
            <a:avLst/>
            <a:gdLst>
              <a:gd name="connsiteX0" fmla="*/ 0 w 688975"/>
              <a:gd name="connsiteY0" fmla="*/ 0 h 964751"/>
              <a:gd name="connsiteX1" fmla="*/ 688975 w 688975"/>
              <a:gd name="connsiteY1" fmla="*/ 0 h 964751"/>
              <a:gd name="connsiteX2" fmla="*/ 688975 w 688975"/>
              <a:gd name="connsiteY2" fmla="*/ 964751 h 964751"/>
              <a:gd name="connsiteX3" fmla="*/ 344487 w 688975"/>
              <a:gd name="connsiteY3" fmla="*/ 863100 h 964751"/>
              <a:gd name="connsiteX4" fmla="*/ 0 w 688975"/>
              <a:gd name="connsiteY4" fmla="*/ 964751 h 9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975" h="964751">
                <a:moveTo>
                  <a:pt x="0" y="0"/>
                </a:moveTo>
                <a:lnTo>
                  <a:pt x="688975" y="0"/>
                </a:lnTo>
                <a:lnTo>
                  <a:pt x="688975" y="964751"/>
                </a:lnTo>
                <a:lnTo>
                  <a:pt x="344487" y="863100"/>
                </a:lnTo>
                <a:lnTo>
                  <a:pt x="0" y="9647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328DF6"/>
                </a:solidFill>
                <a:latin typeface="Agency FB" panose="020B0503020202020204" pitchFamily="34" charset="0"/>
                <a:cs typeface="Aharoni" panose="02010803020104030203" pitchFamily="2" charset="-79"/>
                <a:sym typeface="+mn-lt"/>
              </a:rPr>
              <a:t>04</a:t>
            </a:r>
            <a:endParaRPr lang="zh-CN" altLang="en-US" sz="2000" dirty="0">
              <a:solidFill>
                <a:srgbClr val="328DF6"/>
              </a:solidFill>
              <a:latin typeface="Agency FB" panose="020B0503020202020204" pitchFamily="34" charset="0"/>
              <a:cs typeface="Aharoni" panose="02010803020104030203" pitchFamily="2" charset="-79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111BB1-8046-4185-B121-887F1FA4811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7012" y="56094"/>
            <a:ext cx="7525870" cy="56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563450" y="407497"/>
            <a:ext cx="2852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早期的渲染流程 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F7610A-90B0-430C-9E7D-87DB657E38B0}"/>
              </a:ext>
            </a:extLst>
          </p:cNvPr>
          <p:cNvSpPr txBox="1"/>
          <p:nvPr/>
        </p:nvSpPr>
        <p:spPr>
          <a:xfrm>
            <a:off x="700755" y="1016950"/>
            <a:ext cx="563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渲染本质上是决定屏幕上一个像素点的颜色</a:t>
            </a:r>
            <a:r>
              <a:rPr lang="en-US" altLang="zh-CN" dirty="0"/>
              <a:t>  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3BAAEBD-5B4F-4C2C-B67C-571C12E37C41}"/>
              </a:ext>
            </a:extLst>
          </p:cNvPr>
          <p:cNvSpPr/>
          <p:nvPr/>
        </p:nvSpPr>
        <p:spPr>
          <a:xfrm>
            <a:off x="667172" y="2078763"/>
            <a:ext cx="1256174" cy="138387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D01C48D-7749-4F7A-9DE4-C25E599BEE87}"/>
              </a:ext>
            </a:extLst>
          </p:cNvPr>
          <p:cNvSpPr/>
          <p:nvPr/>
        </p:nvSpPr>
        <p:spPr>
          <a:xfrm>
            <a:off x="1989503" y="2541443"/>
            <a:ext cx="591328" cy="3693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DF6D6B-6969-400F-B826-FAD4A74829C8}"/>
              </a:ext>
            </a:extLst>
          </p:cNvPr>
          <p:cNvSpPr/>
          <p:nvPr/>
        </p:nvSpPr>
        <p:spPr>
          <a:xfrm>
            <a:off x="2688596" y="2078763"/>
            <a:ext cx="969004" cy="1367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</a:t>
            </a:r>
            <a:endParaRPr lang="en-US" altLang="zh-CN" dirty="0"/>
          </a:p>
          <a:p>
            <a:pPr algn="ctr"/>
            <a:r>
              <a:rPr lang="zh-CN" altLang="en-US" dirty="0"/>
              <a:t>处理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9E63EFA-E665-430B-AF83-9A6337F72178}"/>
              </a:ext>
            </a:extLst>
          </p:cNvPr>
          <p:cNvSpPr/>
          <p:nvPr/>
        </p:nvSpPr>
        <p:spPr>
          <a:xfrm>
            <a:off x="3765365" y="2541443"/>
            <a:ext cx="399992" cy="3693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B9CF26-3A7B-41D6-BB16-7029AC193F62}"/>
              </a:ext>
            </a:extLst>
          </p:cNvPr>
          <p:cNvSpPr/>
          <p:nvPr/>
        </p:nvSpPr>
        <p:spPr>
          <a:xfrm>
            <a:off x="4199178" y="2095583"/>
            <a:ext cx="1041643" cy="13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图元</a:t>
            </a:r>
            <a:endParaRPr lang="en-US" altLang="zh-CN" dirty="0"/>
          </a:p>
          <a:p>
            <a:pPr algn="ctr"/>
            <a:r>
              <a:rPr lang="zh-CN" altLang="en-US" dirty="0"/>
              <a:t>信息</a:t>
            </a:r>
            <a:endParaRPr lang="en-US" altLang="zh-CN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D303F6F0-EA8B-4130-B69E-986FAEA5803E}"/>
              </a:ext>
            </a:extLst>
          </p:cNvPr>
          <p:cNvSpPr/>
          <p:nvPr/>
        </p:nvSpPr>
        <p:spPr>
          <a:xfrm>
            <a:off x="5297386" y="2541443"/>
            <a:ext cx="371024" cy="3693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56249D-A91A-4521-B28B-DE0A0EBDFC54}"/>
              </a:ext>
            </a:extLst>
          </p:cNvPr>
          <p:cNvSpPr/>
          <p:nvPr/>
        </p:nvSpPr>
        <p:spPr>
          <a:xfrm>
            <a:off x="5724975" y="2095583"/>
            <a:ext cx="1041643" cy="13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光栅化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3D4E58C-5FF1-45A1-A23C-169D9B018D46}"/>
              </a:ext>
            </a:extLst>
          </p:cNvPr>
          <p:cNvSpPr/>
          <p:nvPr/>
        </p:nvSpPr>
        <p:spPr>
          <a:xfrm>
            <a:off x="7370029" y="2095584"/>
            <a:ext cx="1041643" cy="13502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帧缓冲区</a:t>
            </a:r>
            <a:endParaRPr lang="en-US" altLang="zh-CN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CD1FA47E-8C20-4CD5-9E5F-C7AD668221A8}"/>
              </a:ext>
            </a:extLst>
          </p:cNvPr>
          <p:cNvSpPr/>
          <p:nvPr/>
        </p:nvSpPr>
        <p:spPr>
          <a:xfrm>
            <a:off x="6879748" y="2577624"/>
            <a:ext cx="371024" cy="3693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9995572-9A35-472D-A1BA-EFCF65ECC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953" y="1945100"/>
            <a:ext cx="2414188" cy="1931350"/>
          </a:xfrm>
          <a:prstGeom prst="rect">
            <a:avLst/>
          </a:prstGeom>
        </p:spPr>
      </p:pic>
      <p:sp>
        <p:nvSpPr>
          <p:cNvPr id="24" name="箭头: 环形 23">
            <a:extLst>
              <a:ext uri="{FF2B5EF4-FFF2-40B4-BE49-F238E27FC236}">
                <a16:creationId xmlns:a16="http://schemas.microsoft.com/office/drawing/2014/main" id="{BF23FF5A-86AF-4249-919B-4BAD544C1F08}"/>
              </a:ext>
            </a:extLst>
          </p:cNvPr>
          <p:cNvSpPr/>
          <p:nvPr/>
        </p:nvSpPr>
        <p:spPr>
          <a:xfrm>
            <a:off x="8592954" y="2391136"/>
            <a:ext cx="588358" cy="68522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箭头: 环形 24">
            <a:extLst>
              <a:ext uri="{FF2B5EF4-FFF2-40B4-BE49-F238E27FC236}">
                <a16:creationId xmlns:a16="http://schemas.microsoft.com/office/drawing/2014/main" id="{62B28E41-6792-4629-9A6C-4DAA3E070D33}"/>
              </a:ext>
            </a:extLst>
          </p:cNvPr>
          <p:cNvSpPr/>
          <p:nvPr/>
        </p:nvSpPr>
        <p:spPr>
          <a:xfrm rot="10638233">
            <a:off x="8601647" y="2473946"/>
            <a:ext cx="588358" cy="68522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3869401-CB5B-4ADD-A730-B2843110C86D}"/>
              </a:ext>
            </a:extLst>
          </p:cNvPr>
          <p:cNvSpPr txBox="1"/>
          <p:nvPr/>
        </p:nvSpPr>
        <p:spPr>
          <a:xfrm>
            <a:off x="8627881" y="3876450"/>
            <a:ext cx="315575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80" dirty="0"/>
              <a:t>显示器以固定频率（</a:t>
            </a:r>
            <a:r>
              <a:rPr lang="en-US" altLang="zh-CN" sz="1480" dirty="0"/>
              <a:t>60fps</a:t>
            </a:r>
            <a:r>
              <a:rPr lang="zh-CN" altLang="en-US" sz="1480" dirty="0"/>
              <a:t>）从帧缓冲区中取出内容显示到屏幕上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49B50CE-35B6-4D1F-8F88-125D778E003D}"/>
              </a:ext>
            </a:extLst>
          </p:cNvPr>
          <p:cNvSpPr/>
          <p:nvPr/>
        </p:nvSpPr>
        <p:spPr>
          <a:xfrm>
            <a:off x="714145" y="3876450"/>
            <a:ext cx="7697527" cy="3016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31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0CA3E9D-C570-4F4D-BCBA-7017195FA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92" y="1284335"/>
            <a:ext cx="3814108" cy="238000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6786551-E7AC-42DD-B58B-977F5360E028}"/>
              </a:ext>
            </a:extLst>
          </p:cNvPr>
          <p:cNvSpPr txBox="1"/>
          <p:nvPr/>
        </p:nvSpPr>
        <p:spPr>
          <a:xfrm>
            <a:off x="283435" y="531180"/>
            <a:ext cx="661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早期的渲染任务几乎都由</a:t>
            </a:r>
            <a:r>
              <a:rPr lang="en-US" altLang="zh-CN" dirty="0"/>
              <a:t>CPU</a:t>
            </a:r>
            <a:r>
              <a:rPr lang="zh-CN" altLang="en-US" dirty="0"/>
              <a:t>完成，所以出现了性能上的瓶颈</a:t>
            </a:r>
            <a:r>
              <a:rPr lang="en-US" altLang="zh-CN" dirty="0"/>
              <a:t> 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51A54B-008B-4E43-A2D7-99478D66E1E4}"/>
              </a:ext>
            </a:extLst>
          </p:cNvPr>
          <p:cNvSpPr txBox="1"/>
          <p:nvPr/>
        </p:nvSpPr>
        <p:spPr>
          <a:xfrm>
            <a:off x="283435" y="953924"/>
            <a:ext cx="2615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早期</a:t>
            </a:r>
            <a:r>
              <a:rPr lang="en-US" altLang="zh-CN" sz="1200" dirty="0"/>
              <a:t>PC</a:t>
            </a:r>
            <a:r>
              <a:rPr lang="zh-CN" altLang="en-US" sz="1200" dirty="0"/>
              <a:t>上的</a:t>
            </a:r>
            <a:r>
              <a:rPr lang="en-US" altLang="zh-CN" sz="1200" dirty="0"/>
              <a:t>3A</a:t>
            </a:r>
            <a:r>
              <a:rPr lang="zh-CN" altLang="en-US" sz="1200" dirty="0"/>
              <a:t>级大作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6BD6C9F-547D-4E98-8CA8-C9D51C8A9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782" y="1284335"/>
            <a:ext cx="3742145" cy="2380004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59593796-22C3-414F-8916-06692F886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54" y="4048162"/>
            <a:ext cx="3808570" cy="226436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E07AC803-EC46-4895-BA40-36CFA5DB79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659" y="4042086"/>
            <a:ext cx="3613268" cy="225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2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A6786551-E7AC-42DD-B58B-977F5360E028}"/>
              </a:ext>
            </a:extLst>
          </p:cNvPr>
          <p:cNvSpPr txBox="1"/>
          <p:nvPr/>
        </p:nvSpPr>
        <p:spPr>
          <a:xfrm>
            <a:off x="291981" y="395517"/>
            <a:ext cx="6611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卡马克卷轴算法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C706EA-C97A-43DD-82C5-9F53F9138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91" y="854580"/>
            <a:ext cx="8159265" cy="45933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1D8E2C-AFDE-4D67-9E2C-55678E9B7C52}"/>
              </a:ext>
            </a:extLst>
          </p:cNvPr>
          <p:cNvSpPr txBox="1"/>
          <p:nvPr/>
        </p:nvSpPr>
        <p:spPr>
          <a:xfrm>
            <a:off x="232856" y="5602797"/>
            <a:ext cx="117262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/>
              <a:t>早期的计算机是无法横板卷轴类的游戏，因为人物在屏幕上的移动会导致整个画面所有像素点的移动，屏幕上所有像素点均需要重新计算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19D0CE-EB1B-4C2A-A3D4-908B880C9779}"/>
              </a:ext>
            </a:extLst>
          </p:cNvPr>
          <p:cNvSpPr txBox="1"/>
          <p:nvPr/>
        </p:nvSpPr>
        <p:spPr>
          <a:xfrm>
            <a:off x="232855" y="5925962"/>
            <a:ext cx="100139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/>
              <a:t>为了在</a:t>
            </a:r>
            <a:r>
              <a:rPr lang="en-US" altLang="zh-CN" sz="1500" dirty="0"/>
              <a:t>PC</a:t>
            </a:r>
            <a:r>
              <a:rPr lang="zh-CN" altLang="en-US" sz="1500" dirty="0"/>
              <a:t>上流畅运行任天堂的</a:t>
            </a:r>
            <a:r>
              <a:rPr lang="en-US" altLang="zh-CN" sz="1500" dirty="0"/>
              <a:t>《</a:t>
            </a:r>
            <a:r>
              <a:rPr lang="zh-CN" altLang="en-US" sz="1500" dirty="0"/>
              <a:t>超级马里奥兄弟</a:t>
            </a:r>
            <a:r>
              <a:rPr lang="en-US" altLang="zh-CN" sz="1500" dirty="0"/>
              <a:t>3》 </a:t>
            </a:r>
            <a:r>
              <a:rPr lang="zh-CN" altLang="en-US" sz="1500" dirty="0"/>
              <a:t>约翰卡马克提出并实现了卷轴算法，以此减少运算上的消耗</a:t>
            </a:r>
          </a:p>
        </p:txBody>
      </p:sp>
    </p:spTree>
    <p:extLst>
      <p:ext uri="{BB962C8B-B14F-4D97-AF65-F5344CB8AC3E}">
        <p14:creationId xmlns:p14="http://schemas.microsoft.com/office/powerpoint/2010/main" val="231839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A6786551-E7AC-42DD-B58B-977F5360E028}"/>
              </a:ext>
            </a:extLst>
          </p:cNvPr>
          <p:cNvSpPr txBox="1"/>
          <p:nvPr/>
        </p:nvSpPr>
        <p:spPr>
          <a:xfrm>
            <a:off x="283435" y="531180"/>
            <a:ext cx="661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为了使画面更加流畅 使用了许多算法上的优化</a:t>
            </a:r>
            <a:endParaRPr lang="en-US" altLang="zh-CN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63FCD50E-8BA9-4661-AC91-16A2A9783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64" y="1054887"/>
            <a:ext cx="4955566" cy="4875894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D9C6D80B-21ED-4A5E-BA84-97A61ABDB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23" y="1054887"/>
            <a:ext cx="6611597" cy="345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4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 rot="2700000">
            <a:off x="9248761" y="3306873"/>
            <a:ext cx="246839" cy="254501"/>
          </a:xfrm>
          <a:custGeom>
            <a:avLst/>
            <a:gdLst>
              <a:gd name="T0" fmla="*/ 1067 w 1161"/>
              <a:gd name="T1" fmla="*/ 0 h 1161"/>
              <a:gd name="T2" fmla="*/ 1161 w 1161"/>
              <a:gd name="T3" fmla="*/ 0 h 1161"/>
              <a:gd name="T4" fmla="*/ 1161 w 1161"/>
              <a:gd name="T5" fmla="*/ 1161 h 1161"/>
              <a:gd name="T6" fmla="*/ 0 w 1161"/>
              <a:gd name="T7" fmla="*/ 1161 h 1161"/>
              <a:gd name="T8" fmla="*/ 0 w 1161"/>
              <a:gd name="T9" fmla="*/ 1067 h 1161"/>
              <a:gd name="T10" fmla="*/ 94 w 1161"/>
              <a:gd name="T11" fmla="*/ 1067 h 1161"/>
              <a:gd name="T12" fmla="*/ 1003 w 1161"/>
              <a:gd name="T13" fmla="*/ 1067 h 1161"/>
              <a:gd name="T14" fmla="*/ 62 w 1161"/>
              <a:gd name="T15" fmla="*/ 126 h 1161"/>
              <a:gd name="T16" fmla="*/ 129 w 1161"/>
              <a:gd name="T17" fmla="*/ 59 h 1161"/>
              <a:gd name="T18" fmla="*/ 1067 w 1161"/>
              <a:gd name="T19" fmla="*/ 997 h 1161"/>
              <a:gd name="T20" fmla="*/ 1067 w 1161"/>
              <a:gd name="T21" fmla="*/ 94 h 1161"/>
              <a:gd name="T22" fmla="*/ 1067 w 1161"/>
              <a:gd name="T23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1" h="1161">
                <a:moveTo>
                  <a:pt x="1067" y="0"/>
                </a:moveTo>
                <a:lnTo>
                  <a:pt x="1161" y="0"/>
                </a:lnTo>
                <a:lnTo>
                  <a:pt x="1161" y="1161"/>
                </a:lnTo>
                <a:lnTo>
                  <a:pt x="0" y="1161"/>
                </a:lnTo>
                <a:lnTo>
                  <a:pt x="0" y="1067"/>
                </a:lnTo>
                <a:lnTo>
                  <a:pt x="94" y="1067"/>
                </a:lnTo>
                <a:lnTo>
                  <a:pt x="1003" y="1067"/>
                </a:lnTo>
                <a:lnTo>
                  <a:pt x="62" y="126"/>
                </a:lnTo>
                <a:lnTo>
                  <a:pt x="129" y="59"/>
                </a:lnTo>
                <a:lnTo>
                  <a:pt x="1067" y="997"/>
                </a:lnTo>
                <a:lnTo>
                  <a:pt x="1067" y="94"/>
                </a:lnTo>
                <a:lnTo>
                  <a:pt x="10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 dirty="0">
              <a:cs typeface="+mn-ea"/>
              <a:sym typeface="+mn-lt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 rot="2700000" flipH="1">
            <a:off x="4299982" y="3807571"/>
            <a:ext cx="246839" cy="254501"/>
          </a:xfrm>
          <a:custGeom>
            <a:avLst/>
            <a:gdLst>
              <a:gd name="T0" fmla="*/ 1067 w 1161"/>
              <a:gd name="T1" fmla="*/ 0 h 1161"/>
              <a:gd name="T2" fmla="*/ 1161 w 1161"/>
              <a:gd name="T3" fmla="*/ 0 h 1161"/>
              <a:gd name="T4" fmla="*/ 1161 w 1161"/>
              <a:gd name="T5" fmla="*/ 1161 h 1161"/>
              <a:gd name="T6" fmla="*/ 0 w 1161"/>
              <a:gd name="T7" fmla="*/ 1161 h 1161"/>
              <a:gd name="T8" fmla="*/ 0 w 1161"/>
              <a:gd name="T9" fmla="*/ 1067 h 1161"/>
              <a:gd name="T10" fmla="*/ 94 w 1161"/>
              <a:gd name="T11" fmla="*/ 1067 h 1161"/>
              <a:gd name="T12" fmla="*/ 1003 w 1161"/>
              <a:gd name="T13" fmla="*/ 1067 h 1161"/>
              <a:gd name="T14" fmla="*/ 62 w 1161"/>
              <a:gd name="T15" fmla="*/ 126 h 1161"/>
              <a:gd name="T16" fmla="*/ 129 w 1161"/>
              <a:gd name="T17" fmla="*/ 59 h 1161"/>
              <a:gd name="T18" fmla="*/ 1067 w 1161"/>
              <a:gd name="T19" fmla="*/ 997 h 1161"/>
              <a:gd name="T20" fmla="*/ 1067 w 1161"/>
              <a:gd name="T21" fmla="*/ 94 h 1161"/>
              <a:gd name="T22" fmla="*/ 1067 w 1161"/>
              <a:gd name="T23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1" h="1161">
                <a:moveTo>
                  <a:pt x="1067" y="0"/>
                </a:moveTo>
                <a:lnTo>
                  <a:pt x="1161" y="0"/>
                </a:lnTo>
                <a:lnTo>
                  <a:pt x="1161" y="1161"/>
                </a:lnTo>
                <a:lnTo>
                  <a:pt x="0" y="1161"/>
                </a:lnTo>
                <a:lnTo>
                  <a:pt x="0" y="1067"/>
                </a:lnTo>
                <a:lnTo>
                  <a:pt x="94" y="1067"/>
                </a:lnTo>
                <a:lnTo>
                  <a:pt x="1003" y="1067"/>
                </a:lnTo>
                <a:lnTo>
                  <a:pt x="62" y="126"/>
                </a:lnTo>
                <a:lnTo>
                  <a:pt x="129" y="59"/>
                </a:lnTo>
                <a:lnTo>
                  <a:pt x="1067" y="997"/>
                </a:lnTo>
                <a:lnTo>
                  <a:pt x="1067" y="94"/>
                </a:lnTo>
                <a:lnTo>
                  <a:pt x="10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19001" y="3334657"/>
            <a:ext cx="1960253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可以处理更多的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渲染任务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26035" y="2179729"/>
            <a:ext cx="26922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The user can demonstrate on a projector or computer, or presentation and make it</a:t>
            </a:r>
          </a:p>
        </p:txBody>
      </p:sp>
      <p:sp>
        <p:nvSpPr>
          <p:cNvPr id="18" name="矩形 17"/>
          <p:cNvSpPr/>
          <p:nvPr/>
        </p:nvSpPr>
        <p:spPr>
          <a:xfrm>
            <a:off x="526060" y="432664"/>
            <a:ext cx="2852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CPU vs GPU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8704EB-2A17-496C-AF4D-5B20EBD307D6}"/>
              </a:ext>
            </a:extLst>
          </p:cNvPr>
          <p:cNvSpPr txBox="1"/>
          <p:nvPr/>
        </p:nvSpPr>
        <p:spPr>
          <a:xfrm>
            <a:off x="526060" y="90827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架构与工作模式上的差别</a:t>
            </a:r>
          </a:p>
        </p:txBody>
      </p:sp>
      <p:pic>
        <p:nvPicPr>
          <p:cNvPr id="4" name="图片 3">
            <a:hlinkClick r:id="rId2"/>
            <a:extLst>
              <a:ext uri="{FF2B5EF4-FFF2-40B4-BE49-F238E27FC236}">
                <a16:creationId xmlns:a16="http://schemas.microsoft.com/office/drawing/2014/main" id="{18C02CE1-C5BC-4C81-BFA0-1B2D0DD4D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60" y="1508817"/>
            <a:ext cx="8508883" cy="482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4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563450" y="407497"/>
            <a:ext cx="2852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新渲染流程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3AC1C4C-0B24-4D59-855C-F1F111C31A8F}"/>
              </a:ext>
            </a:extLst>
          </p:cNvPr>
          <p:cNvSpPr/>
          <p:nvPr/>
        </p:nvSpPr>
        <p:spPr>
          <a:xfrm>
            <a:off x="667172" y="2078763"/>
            <a:ext cx="1256174" cy="138387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471A358E-3DDA-433F-BB80-618BF30C9002}"/>
              </a:ext>
            </a:extLst>
          </p:cNvPr>
          <p:cNvSpPr/>
          <p:nvPr/>
        </p:nvSpPr>
        <p:spPr>
          <a:xfrm>
            <a:off x="1989503" y="2541443"/>
            <a:ext cx="591328" cy="3693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1AFD81-5668-49E3-B3F7-E8BBA832C121}"/>
              </a:ext>
            </a:extLst>
          </p:cNvPr>
          <p:cNvSpPr/>
          <p:nvPr/>
        </p:nvSpPr>
        <p:spPr>
          <a:xfrm>
            <a:off x="2688596" y="2078763"/>
            <a:ext cx="969004" cy="1367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</a:t>
            </a:r>
            <a:endParaRPr lang="en-US" altLang="zh-CN" dirty="0"/>
          </a:p>
          <a:p>
            <a:pPr algn="ctr"/>
            <a:r>
              <a:rPr lang="zh-CN" altLang="en-US" dirty="0"/>
              <a:t>处理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B07BBB16-1EAF-4E74-8877-87643B059510}"/>
              </a:ext>
            </a:extLst>
          </p:cNvPr>
          <p:cNvSpPr/>
          <p:nvPr/>
        </p:nvSpPr>
        <p:spPr>
          <a:xfrm>
            <a:off x="3765365" y="2541443"/>
            <a:ext cx="399992" cy="3693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E99916-DE14-4D4F-83D2-26CA5BF16923}"/>
              </a:ext>
            </a:extLst>
          </p:cNvPr>
          <p:cNvSpPr/>
          <p:nvPr/>
        </p:nvSpPr>
        <p:spPr>
          <a:xfrm>
            <a:off x="4199178" y="2095583"/>
            <a:ext cx="1041643" cy="13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图元</a:t>
            </a:r>
            <a:endParaRPr lang="en-US" altLang="zh-CN" dirty="0"/>
          </a:p>
          <a:p>
            <a:pPr algn="ctr"/>
            <a:r>
              <a:rPr lang="zh-CN" altLang="en-US" dirty="0"/>
              <a:t>信息</a:t>
            </a:r>
            <a:endParaRPr lang="en-US" altLang="zh-CN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953E33E5-C27E-46FC-928F-6B7FD93A2063}"/>
              </a:ext>
            </a:extLst>
          </p:cNvPr>
          <p:cNvSpPr/>
          <p:nvPr/>
        </p:nvSpPr>
        <p:spPr>
          <a:xfrm>
            <a:off x="5297386" y="2541443"/>
            <a:ext cx="371024" cy="3693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25317F-0851-4D45-94E5-3DF600941FF4}"/>
              </a:ext>
            </a:extLst>
          </p:cNvPr>
          <p:cNvSpPr/>
          <p:nvPr/>
        </p:nvSpPr>
        <p:spPr>
          <a:xfrm>
            <a:off x="5724975" y="2095583"/>
            <a:ext cx="1041643" cy="135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光栅化</a:t>
            </a:r>
            <a:endParaRPr lang="en-US" altLang="zh-CN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53D6453-5482-4C42-B42C-E510D1512014}"/>
              </a:ext>
            </a:extLst>
          </p:cNvPr>
          <p:cNvSpPr/>
          <p:nvPr/>
        </p:nvSpPr>
        <p:spPr>
          <a:xfrm>
            <a:off x="7370029" y="2095584"/>
            <a:ext cx="1041643" cy="13502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帧缓冲区</a:t>
            </a:r>
            <a:endParaRPr lang="en-US" altLang="zh-CN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63F0F0E4-0802-4D35-B170-92C52D5F5BEF}"/>
              </a:ext>
            </a:extLst>
          </p:cNvPr>
          <p:cNvSpPr/>
          <p:nvPr/>
        </p:nvSpPr>
        <p:spPr>
          <a:xfrm>
            <a:off x="6879748" y="2577624"/>
            <a:ext cx="371024" cy="3693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742C3717-EC2A-46A2-A28F-4E20CC923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953" y="1945100"/>
            <a:ext cx="2414188" cy="1931350"/>
          </a:xfrm>
          <a:prstGeom prst="rect">
            <a:avLst/>
          </a:prstGeom>
        </p:spPr>
      </p:pic>
      <p:sp>
        <p:nvSpPr>
          <p:cNvPr id="32" name="箭头: 环形 31">
            <a:extLst>
              <a:ext uri="{FF2B5EF4-FFF2-40B4-BE49-F238E27FC236}">
                <a16:creationId xmlns:a16="http://schemas.microsoft.com/office/drawing/2014/main" id="{2911C9D9-D0B3-4F40-BBF9-2DD5931C1655}"/>
              </a:ext>
            </a:extLst>
          </p:cNvPr>
          <p:cNvSpPr/>
          <p:nvPr/>
        </p:nvSpPr>
        <p:spPr>
          <a:xfrm>
            <a:off x="8592954" y="2391136"/>
            <a:ext cx="588358" cy="68522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箭头: 环形 33">
            <a:extLst>
              <a:ext uri="{FF2B5EF4-FFF2-40B4-BE49-F238E27FC236}">
                <a16:creationId xmlns:a16="http://schemas.microsoft.com/office/drawing/2014/main" id="{3D9D68B3-25DB-4AEC-90C3-2D5D847D4454}"/>
              </a:ext>
            </a:extLst>
          </p:cNvPr>
          <p:cNvSpPr/>
          <p:nvPr/>
        </p:nvSpPr>
        <p:spPr>
          <a:xfrm rot="10638233">
            <a:off x="8601647" y="2473946"/>
            <a:ext cx="588358" cy="68522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082C87E-3039-4804-96BF-C8CD40007583}"/>
              </a:ext>
            </a:extLst>
          </p:cNvPr>
          <p:cNvSpPr txBox="1"/>
          <p:nvPr/>
        </p:nvSpPr>
        <p:spPr>
          <a:xfrm>
            <a:off x="8627881" y="3876450"/>
            <a:ext cx="315575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80" dirty="0"/>
              <a:t>显示器以固定频率（</a:t>
            </a:r>
            <a:r>
              <a:rPr lang="en-US" altLang="zh-CN" sz="1480" dirty="0"/>
              <a:t>60fps</a:t>
            </a:r>
            <a:r>
              <a:rPr lang="zh-CN" altLang="en-US" sz="1480" dirty="0"/>
              <a:t>）从帧缓冲区中取出内容显示到屏幕上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B71AA14-962E-40F5-ADB5-9B494DF0A6B3}"/>
              </a:ext>
            </a:extLst>
          </p:cNvPr>
          <p:cNvSpPr/>
          <p:nvPr/>
        </p:nvSpPr>
        <p:spPr>
          <a:xfrm>
            <a:off x="714145" y="3876450"/>
            <a:ext cx="2943455" cy="3016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5E775451-08D4-4A47-8A6E-794FF68F25F6}"/>
              </a:ext>
            </a:extLst>
          </p:cNvPr>
          <p:cNvSpPr/>
          <p:nvPr/>
        </p:nvSpPr>
        <p:spPr>
          <a:xfrm>
            <a:off x="3717737" y="3869103"/>
            <a:ext cx="4820491" cy="30897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10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 rot="2700000">
            <a:off x="9248761" y="3306873"/>
            <a:ext cx="246839" cy="254501"/>
          </a:xfrm>
          <a:custGeom>
            <a:avLst/>
            <a:gdLst>
              <a:gd name="T0" fmla="*/ 1067 w 1161"/>
              <a:gd name="T1" fmla="*/ 0 h 1161"/>
              <a:gd name="T2" fmla="*/ 1161 w 1161"/>
              <a:gd name="T3" fmla="*/ 0 h 1161"/>
              <a:gd name="T4" fmla="*/ 1161 w 1161"/>
              <a:gd name="T5" fmla="*/ 1161 h 1161"/>
              <a:gd name="T6" fmla="*/ 0 w 1161"/>
              <a:gd name="T7" fmla="*/ 1161 h 1161"/>
              <a:gd name="T8" fmla="*/ 0 w 1161"/>
              <a:gd name="T9" fmla="*/ 1067 h 1161"/>
              <a:gd name="T10" fmla="*/ 94 w 1161"/>
              <a:gd name="T11" fmla="*/ 1067 h 1161"/>
              <a:gd name="T12" fmla="*/ 1003 w 1161"/>
              <a:gd name="T13" fmla="*/ 1067 h 1161"/>
              <a:gd name="T14" fmla="*/ 62 w 1161"/>
              <a:gd name="T15" fmla="*/ 126 h 1161"/>
              <a:gd name="T16" fmla="*/ 129 w 1161"/>
              <a:gd name="T17" fmla="*/ 59 h 1161"/>
              <a:gd name="T18" fmla="*/ 1067 w 1161"/>
              <a:gd name="T19" fmla="*/ 997 h 1161"/>
              <a:gd name="T20" fmla="*/ 1067 w 1161"/>
              <a:gd name="T21" fmla="*/ 94 h 1161"/>
              <a:gd name="T22" fmla="*/ 1067 w 1161"/>
              <a:gd name="T23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1" h="1161">
                <a:moveTo>
                  <a:pt x="1067" y="0"/>
                </a:moveTo>
                <a:lnTo>
                  <a:pt x="1161" y="0"/>
                </a:lnTo>
                <a:lnTo>
                  <a:pt x="1161" y="1161"/>
                </a:lnTo>
                <a:lnTo>
                  <a:pt x="0" y="1161"/>
                </a:lnTo>
                <a:lnTo>
                  <a:pt x="0" y="1067"/>
                </a:lnTo>
                <a:lnTo>
                  <a:pt x="94" y="1067"/>
                </a:lnTo>
                <a:lnTo>
                  <a:pt x="1003" y="1067"/>
                </a:lnTo>
                <a:lnTo>
                  <a:pt x="62" y="126"/>
                </a:lnTo>
                <a:lnTo>
                  <a:pt x="129" y="59"/>
                </a:lnTo>
                <a:lnTo>
                  <a:pt x="1067" y="997"/>
                </a:lnTo>
                <a:lnTo>
                  <a:pt x="1067" y="94"/>
                </a:lnTo>
                <a:lnTo>
                  <a:pt x="10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 dirty="0">
              <a:cs typeface="+mn-ea"/>
              <a:sym typeface="+mn-lt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 rot="2700000" flipH="1">
            <a:off x="4299982" y="3807571"/>
            <a:ext cx="246839" cy="254501"/>
          </a:xfrm>
          <a:custGeom>
            <a:avLst/>
            <a:gdLst>
              <a:gd name="T0" fmla="*/ 1067 w 1161"/>
              <a:gd name="T1" fmla="*/ 0 h 1161"/>
              <a:gd name="T2" fmla="*/ 1161 w 1161"/>
              <a:gd name="T3" fmla="*/ 0 h 1161"/>
              <a:gd name="T4" fmla="*/ 1161 w 1161"/>
              <a:gd name="T5" fmla="*/ 1161 h 1161"/>
              <a:gd name="T6" fmla="*/ 0 w 1161"/>
              <a:gd name="T7" fmla="*/ 1161 h 1161"/>
              <a:gd name="T8" fmla="*/ 0 w 1161"/>
              <a:gd name="T9" fmla="*/ 1067 h 1161"/>
              <a:gd name="T10" fmla="*/ 94 w 1161"/>
              <a:gd name="T11" fmla="*/ 1067 h 1161"/>
              <a:gd name="T12" fmla="*/ 1003 w 1161"/>
              <a:gd name="T13" fmla="*/ 1067 h 1161"/>
              <a:gd name="T14" fmla="*/ 62 w 1161"/>
              <a:gd name="T15" fmla="*/ 126 h 1161"/>
              <a:gd name="T16" fmla="*/ 129 w 1161"/>
              <a:gd name="T17" fmla="*/ 59 h 1161"/>
              <a:gd name="T18" fmla="*/ 1067 w 1161"/>
              <a:gd name="T19" fmla="*/ 997 h 1161"/>
              <a:gd name="T20" fmla="*/ 1067 w 1161"/>
              <a:gd name="T21" fmla="*/ 94 h 1161"/>
              <a:gd name="T22" fmla="*/ 1067 w 1161"/>
              <a:gd name="T23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1" h="1161">
                <a:moveTo>
                  <a:pt x="1067" y="0"/>
                </a:moveTo>
                <a:lnTo>
                  <a:pt x="1161" y="0"/>
                </a:lnTo>
                <a:lnTo>
                  <a:pt x="1161" y="1161"/>
                </a:lnTo>
                <a:lnTo>
                  <a:pt x="0" y="1161"/>
                </a:lnTo>
                <a:lnTo>
                  <a:pt x="0" y="1067"/>
                </a:lnTo>
                <a:lnTo>
                  <a:pt x="94" y="1067"/>
                </a:lnTo>
                <a:lnTo>
                  <a:pt x="1003" y="1067"/>
                </a:lnTo>
                <a:lnTo>
                  <a:pt x="62" y="126"/>
                </a:lnTo>
                <a:lnTo>
                  <a:pt x="129" y="59"/>
                </a:lnTo>
                <a:lnTo>
                  <a:pt x="1067" y="997"/>
                </a:lnTo>
                <a:lnTo>
                  <a:pt x="1067" y="94"/>
                </a:lnTo>
                <a:lnTo>
                  <a:pt x="10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351" dirty="0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3450" y="964752"/>
            <a:ext cx="29465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CPU</a:t>
            </a:r>
            <a:r>
              <a:rPr lang="zh-CN" altLang="en-US" dirty="0">
                <a:cs typeface="+mn-ea"/>
                <a:sym typeface="+mn-lt"/>
              </a:rPr>
              <a:t>除了处理原有的程序逻辑，还需要完成图形 光栅化，帧缓冲区内存写入</a:t>
            </a:r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后期显卡将这一部分任务承担下来，形成了</a:t>
            </a:r>
            <a:r>
              <a:rPr lang="en-US" altLang="zh-CN" dirty="0">
                <a:cs typeface="+mn-ea"/>
                <a:sym typeface="+mn-lt"/>
              </a:rPr>
              <a:t>CPU + GPU</a:t>
            </a:r>
            <a:r>
              <a:rPr lang="zh-CN" altLang="en-US" dirty="0">
                <a:cs typeface="+mn-ea"/>
                <a:sym typeface="+mn-lt"/>
              </a:rPr>
              <a:t>的工作模式</a:t>
            </a:r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CPU </a:t>
            </a:r>
            <a:r>
              <a:rPr lang="zh-CN" altLang="en-US" dirty="0">
                <a:cs typeface="+mn-ea"/>
                <a:sym typeface="+mn-lt"/>
              </a:rPr>
              <a:t>： 业务，数据加载，计算出需要被渲染的图形数据</a:t>
            </a:r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GPU</a:t>
            </a:r>
            <a:r>
              <a:rPr lang="zh-CN" altLang="en-US" dirty="0">
                <a:cs typeface="+mn-ea"/>
                <a:sym typeface="+mn-lt"/>
              </a:rPr>
              <a:t>： 拿到图形数据后，送入图形渲染管线，最终结果写入</a:t>
            </a:r>
            <a:r>
              <a:rPr lang="en-US" altLang="zh-CN" dirty="0" err="1">
                <a:cs typeface="+mn-ea"/>
                <a:sym typeface="+mn-lt"/>
              </a:rPr>
              <a:t>FrameBuffer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19001" y="3334657"/>
            <a:ext cx="1960253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可以处理更多的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渲染任务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26035" y="2179729"/>
            <a:ext cx="26922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The user can demonstrate on a projector or computer, or presentation and make it</a:t>
            </a:r>
          </a:p>
        </p:txBody>
      </p:sp>
      <p:sp>
        <p:nvSpPr>
          <p:cNvPr id="18" name="矩形 17"/>
          <p:cNvSpPr/>
          <p:nvPr/>
        </p:nvSpPr>
        <p:spPr>
          <a:xfrm>
            <a:off x="563450" y="407497"/>
            <a:ext cx="2852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GPU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的加入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4128305-D9DE-46D9-8B58-2094D2A29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637" y="964752"/>
            <a:ext cx="2095500" cy="18288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673753D-919A-43C9-85E8-201F925441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637" y="2999098"/>
            <a:ext cx="6096000" cy="3429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7886247-ACFB-4330-A25E-13F4661E9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537" y="700498"/>
            <a:ext cx="3864100" cy="209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6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zil5a1to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1054</TotalTime>
  <Words>676</Words>
  <Application>Microsoft Office PowerPoint</Application>
  <PresentationFormat>宽屏</PresentationFormat>
  <Paragraphs>99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微软雅黑</vt:lpstr>
      <vt:lpstr>Agency FB</vt:lpstr>
      <vt:lpstr>Arial</vt:lpstr>
      <vt:lpstr>Calibri</vt:lpstr>
      <vt:lpstr>Cambria Math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第一PPT，www.1ppt.com</Manager>
  <Company>第一PPT，www.1ppt.com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</dc:title>
  <dc:creator>第一PPT</dc:creator>
  <cp:keywords>www.1ppt.com</cp:keywords>
  <dc:description>www.1ppt.com</dc:description>
  <cp:lastModifiedBy>Administrator</cp:lastModifiedBy>
  <cp:revision>332</cp:revision>
  <dcterms:created xsi:type="dcterms:W3CDTF">2017-08-18T03:02:00Z</dcterms:created>
  <dcterms:modified xsi:type="dcterms:W3CDTF">2020-09-30T09:10:18Z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