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90" r:id="rId5"/>
    <p:sldId id="292" r:id="rId6"/>
    <p:sldId id="291" r:id="rId7"/>
    <p:sldId id="293" r:id="rId8"/>
    <p:sldId id="294" r:id="rId9"/>
    <p:sldId id="268" r:id="rId10"/>
    <p:sldId id="269" r:id="rId11"/>
    <p:sldId id="295" r:id="rId12"/>
    <p:sldId id="270" r:id="rId13"/>
    <p:sldId id="297" r:id="rId14"/>
    <p:sldId id="298" r:id="rId15"/>
    <p:sldId id="29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6F8"/>
    <a:srgbClr val="F3C0F7"/>
    <a:srgbClr val="328DF6"/>
    <a:srgbClr val="C20316"/>
    <a:srgbClr val="C7020C"/>
    <a:srgbClr val="FAEED8"/>
    <a:srgbClr val="FFF9D2"/>
    <a:srgbClr val="E90000"/>
    <a:srgbClr val="9E211B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072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9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52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61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79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3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zh.wikipedia.org/wiki/%E5%BA%94%E7%94%A8%E7%A8%8B%E5%BA%8F%E6%8E%A5%E5%8F%A3" TargetMode="External"/><Relationship Id="rId7" Type="http://schemas.openxmlformats.org/officeDocument/2006/relationships/hyperlink" Target="https://www.khronos.org/opengles/" TargetMode="External"/><Relationship Id="rId2" Type="http://schemas.openxmlformats.org/officeDocument/2006/relationships/hyperlink" Target="https://zh.wikipedia.org/wiki/%E4%B8%89%E7%B6%AD%E5%9C%96%E5%BD%A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A7%91%E7%BA%B3%E6%96%AF%E7%BB%84%E7%BB%87" TargetMode="External"/><Relationship Id="rId5" Type="http://schemas.openxmlformats.org/officeDocument/2006/relationships/hyperlink" Target="https://zh.wikipedia.org/wiki/%E5%B5%8C%E5%85%A5%E5%BC%8F%E8%AE%BE%E5%A4%87" TargetMode="External"/><Relationship Id="rId4" Type="http://schemas.openxmlformats.org/officeDocument/2006/relationships/hyperlink" Target="https://zh.wikipedia.org/wiki/OpenG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bilibili.com/video/BV1ry4y1y7K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2237" y="1697660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移动平台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GPU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F66A374-CE7E-43E2-8400-2E697560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BEF4BE-ED1C-4F8D-AA27-2064782D2F1A}"/>
              </a:ext>
            </a:extLst>
          </p:cNvPr>
          <p:cNvSpPr txBox="1"/>
          <p:nvPr/>
        </p:nvSpPr>
        <p:spPr>
          <a:xfrm>
            <a:off x="335559" y="45300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操作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的图形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63449" y="407497"/>
            <a:ext cx="3263768" cy="654539"/>
            <a:chOff x="563449" y="407497"/>
            <a:chExt cx="3263768" cy="654539"/>
          </a:xfrm>
        </p:grpSpPr>
        <p:sp>
          <p:nvSpPr>
            <p:cNvPr id="18" name="矩形 17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OpenGL-ES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60A15AF-BB35-4A4D-B6B8-C18CA7C707C9}"/>
              </a:ext>
            </a:extLst>
          </p:cNvPr>
          <p:cNvSpPr txBox="1"/>
          <p:nvPr/>
        </p:nvSpPr>
        <p:spPr>
          <a:xfrm>
            <a:off x="2803021" y="934821"/>
            <a:ext cx="92550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for Embedded Systems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三维图形"/>
              </a:rPr>
              <a:t>三维图形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应用程序接口"/>
              </a:rPr>
              <a:t>应用程序接口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OpenGL"/>
              </a:rPr>
              <a:t>OpenGL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的子集，针对手机、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PDA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和游戏主机等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嵌入式设备"/>
              </a:rPr>
              <a:t>嵌入式设备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而设计。该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由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科纳斯组织"/>
              </a:rPr>
              <a:t>科纳斯组织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定义推广，科纳斯是一个图形软硬件行业协会，该协会主要关注图形和多媒体方面的开放标准。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裁剪定制而来的，去除了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glBegin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glEnd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，四边形（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GL_QUADS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）、多边形（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GL_POLYGONS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）等复杂图元等许多非绝对必要的特性。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经过多年发展，现在主要有两个版本，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1.x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针对固定管线硬件的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2.x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针对可编程管线硬件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3.0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年公布，加入了大量新特性。</a:t>
            </a:r>
          </a:p>
        </p:txBody>
      </p:sp>
      <p:pic>
        <p:nvPicPr>
          <p:cNvPr id="11" name="图片 10">
            <a:hlinkClick r:id="rId7"/>
            <a:extLst>
              <a:ext uri="{FF2B5EF4-FFF2-40B4-BE49-F238E27FC236}">
                <a16:creationId xmlns:a16="http://schemas.microsoft.com/office/drawing/2014/main" id="{9E247976-9D34-4E97-800C-132A5121D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" y="934821"/>
            <a:ext cx="2143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OpenGL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绘制流程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8B6AA3-02B7-4F1E-84B7-69C403D26953}"/>
              </a:ext>
            </a:extLst>
          </p:cNvPr>
          <p:cNvSpPr/>
          <p:nvPr/>
        </p:nvSpPr>
        <p:spPr>
          <a:xfrm>
            <a:off x="1751808" y="1328467"/>
            <a:ext cx="643676" cy="544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F3964A-6816-4C77-A7D9-B8A9CAC45413}"/>
              </a:ext>
            </a:extLst>
          </p:cNvPr>
          <p:cNvSpPr/>
          <p:nvPr/>
        </p:nvSpPr>
        <p:spPr>
          <a:xfrm>
            <a:off x="3321854" y="1328467"/>
            <a:ext cx="2042446" cy="74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顶点缓冲区</a:t>
            </a:r>
            <a:r>
              <a:rPr lang="en-US" altLang="zh-CN" dirty="0"/>
              <a:t>/</a:t>
            </a:r>
            <a:r>
              <a:rPr lang="zh-CN" altLang="en-US" dirty="0"/>
              <a:t>数组对象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ED94A-639F-4F54-837C-CBCFB544B52F}"/>
              </a:ext>
            </a:extLst>
          </p:cNvPr>
          <p:cNvCxnSpPr>
            <a:cxnSpLocks/>
          </p:cNvCxnSpPr>
          <p:nvPr/>
        </p:nvCxnSpPr>
        <p:spPr>
          <a:xfrm>
            <a:off x="2518913" y="1802921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78D314-BD4F-4D21-B034-AC473E739C84}"/>
              </a:ext>
            </a:extLst>
          </p:cNvPr>
          <p:cNvSpPr/>
          <p:nvPr/>
        </p:nvSpPr>
        <p:spPr>
          <a:xfrm>
            <a:off x="3321854" y="2548074"/>
            <a:ext cx="2042446" cy="8051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顶点着色器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69523C7-A155-427D-8DA7-2D525975ECDE}"/>
              </a:ext>
            </a:extLst>
          </p:cNvPr>
          <p:cNvSpPr/>
          <p:nvPr/>
        </p:nvSpPr>
        <p:spPr>
          <a:xfrm>
            <a:off x="6027674" y="1328467"/>
            <a:ext cx="2042446" cy="6893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变换反馈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CB1E0D7-67DD-4541-A63E-0FA62E27FE1B}"/>
              </a:ext>
            </a:extLst>
          </p:cNvPr>
          <p:cNvSpPr/>
          <p:nvPr/>
        </p:nvSpPr>
        <p:spPr>
          <a:xfrm>
            <a:off x="6036964" y="2548074"/>
            <a:ext cx="2042446" cy="8051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图元装配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E18AC41-FFC3-43F6-9A8E-6C1F224F7312}"/>
              </a:ext>
            </a:extLst>
          </p:cNvPr>
          <p:cNvSpPr/>
          <p:nvPr/>
        </p:nvSpPr>
        <p:spPr>
          <a:xfrm>
            <a:off x="3321854" y="5064519"/>
            <a:ext cx="2042446" cy="8051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片段着色器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6C546A8-20A4-4ECB-AA2E-40BD2B01A24D}"/>
              </a:ext>
            </a:extLst>
          </p:cNvPr>
          <p:cNvSpPr/>
          <p:nvPr/>
        </p:nvSpPr>
        <p:spPr>
          <a:xfrm>
            <a:off x="3321854" y="3694153"/>
            <a:ext cx="2042446" cy="8051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4B60D5-4DF7-44B4-9976-D952540BD0F7}"/>
              </a:ext>
            </a:extLst>
          </p:cNvPr>
          <p:cNvSpPr/>
          <p:nvPr/>
        </p:nvSpPr>
        <p:spPr>
          <a:xfrm>
            <a:off x="6013474" y="5064519"/>
            <a:ext cx="2042446" cy="8051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逐片段操作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9910F5D-1D51-4462-B698-9F1B2832E928}"/>
              </a:ext>
            </a:extLst>
          </p:cNvPr>
          <p:cNvSpPr/>
          <p:nvPr/>
        </p:nvSpPr>
        <p:spPr>
          <a:xfrm>
            <a:off x="8701177" y="5064519"/>
            <a:ext cx="2042446" cy="8051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DF616C6-BA3A-4F29-A5D8-E618FDB06F6B}"/>
              </a:ext>
            </a:extLst>
          </p:cNvPr>
          <p:cNvSpPr/>
          <p:nvPr/>
        </p:nvSpPr>
        <p:spPr>
          <a:xfrm>
            <a:off x="8811992" y="2548074"/>
            <a:ext cx="1946010" cy="805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88570FF-149C-4BF8-9994-BCD061A23199}"/>
              </a:ext>
            </a:extLst>
          </p:cNvPr>
          <p:cNvCxnSpPr>
            <a:cxnSpLocks/>
          </p:cNvCxnSpPr>
          <p:nvPr/>
        </p:nvCxnSpPr>
        <p:spPr>
          <a:xfrm>
            <a:off x="2518913" y="2950640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064FF76-452E-4E27-BB61-938B5906BDBD}"/>
              </a:ext>
            </a:extLst>
          </p:cNvPr>
          <p:cNvCxnSpPr>
            <a:cxnSpLocks/>
          </p:cNvCxnSpPr>
          <p:nvPr/>
        </p:nvCxnSpPr>
        <p:spPr>
          <a:xfrm>
            <a:off x="2518913" y="4059744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663FB23-9C1B-4DAD-B620-C59C6A0FF87E}"/>
              </a:ext>
            </a:extLst>
          </p:cNvPr>
          <p:cNvCxnSpPr>
            <a:cxnSpLocks/>
          </p:cNvCxnSpPr>
          <p:nvPr/>
        </p:nvCxnSpPr>
        <p:spPr>
          <a:xfrm>
            <a:off x="2458528" y="5467085"/>
            <a:ext cx="67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5BD3FC8-B343-479B-8E15-8CCFD4449931}"/>
              </a:ext>
            </a:extLst>
          </p:cNvPr>
          <p:cNvCxnSpPr>
            <a:cxnSpLocks/>
          </p:cNvCxnSpPr>
          <p:nvPr/>
        </p:nvCxnSpPr>
        <p:spPr>
          <a:xfrm>
            <a:off x="5364300" y="5467085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744E601-FC99-43C5-BDB1-F947A849A15A}"/>
              </a:ext>
            </a:extLst>
          </p:cNvPr>
          <p:cNvCxnSpPr>
            <a:cxnSpLocks/>
          </p:cNvCxnSpPr>
          <p:nvPr/>
        </p:nvCxnSpPr>
        <p:spPr>
          <a:xfrm>
            <a:off x="8079410" y="5467085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7E4F94-684A-4722-9BA7-3BC7602E1D72}"/>
              </a:ext>
            </a:extLst>
          </p:cNvPr>
          <p:cNvCxnSpPr>
            <a:cxnSpLocks/>
          </p:cNvCxnSpPr>
          <p:nvPr/>
        </p:nvCxnSpPr>
        <p:spPr>
          <a:xfrm>
            <a:off x="5415198" y="2950640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5B45FF-0995-49C1-9E43-C34CC936B01C}"/>
              </a:ext>
            </a:extLst>
          </p:cNvPr>
          <p:cNvCxnSpPr>
            <a:cxnSpLocks/>
          </p:cNvCxnSpPr>
          <p:nvPr/>
        </p:nvCxnSpPr>
        <p:spPr>
          <a:xfrm>
            <a:off x="8190028" y="2950640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9F28666-E337-4E71-BD62-D5AA6DFA49EB}"/>
              </a:ext>
            </a:extLst>
          </p:cNvPr>
          <p:cNvCxnSpPr/>
          <p:nvPr/>
        </p:nvCxnSpPr>
        <p:spPr>
          <a:xfrm>
            <a:off x="4343077" y="4597879"/>
            <a:ext cx="0" cy="4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46099B-151A-4693-AF10-2370F40F01E6}"/>
              </a:ext>
            </a:extLst>
          </p:cNvPr>
          <p:cNvCxnSpPr/>
          <p:nvPr/>
        </p:nvCxnSpPr>
        <p:spPr>
          <a:xfrm>
            <a:off x="9784997" y="3528204"/>
            <a:ext cx="0" cy="127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3F98099-6B9A-483F-9258-EFA56702C7F7}"/>
              </a:ext>
            </a:extLst>
          </p:cNvPr>
          <p:cNvCxnSpPr>
            <a:cxnSpLocks/>
          </p:cNvCxnSpPr>
          <p:nvPr/>
        </p:nvCxnSpPr>
        <p:spPr>
          <a:xfrm flipH="1">
            <a:off x="4343078" y="4800600"/>
            <a:ext cx="5441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23C5715-ED59-4D4F-8932-C3D464DF417B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722400" y="5869651"/>
            <a:ext cx="0" cy="58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0C73343-4271-42E0-9F74-5A38661E943E}"/>
              </a:ext>
            </a:extLst>
          </p:cNvPr>
          <p:cNvCxnSpPr>
            <a:cxnSpLocks/>
          </p:cNvCxnSpPr>
          <p:nvPr/>
        </p:nvCxnSpPr>
        <p:spPr>
          <a:xfrm flipH="1">
            <a:off x="2518915" y="6450496"/>
            <a:ext cx="720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DB3AE3-7B9F-49C1-888F-434A8C1767F4}"/>
              </a:ext>
            </a:extLst>
          </p:cNvPr>
          <p:cNvCxnSpPr/>
          <p:nvPr/>
        </p:nvCxnSpPr>
        <p:spPr>
          <a:xfrm>
            <a:off x="4343077" y="2070337"/>
            <a:ext cx="0" cy="4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85A523F-8AF5-47D0-A71F-D15B350A5609}"/>
              </a:ext>
            </a:extLst>
          </p:cNvPr>
          <p:cNvCxnSpPr>
            <a:cxnSpLocks/>
          </p:cNvCxnSpPr>
          <p:nvPr/>
        </p:nvCxnSpPr>
        <p:spPr>
          <a:xfrm flipV="1">
            <a:off x="4297069" y="3429000"/>
            <a:ext cx="0" cy="3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6560A30-F9C2-4A1F-B0E0-7F8B41140998}"/>
              </a:ext>
            </a:extLst>
          </p:cNvPr>
          <p:cNvCxnSpPr>
            <a:cxnSpLocks/>
          </p:cNvCxnSpPr>
          <p:nvPr/>
        </p:nvCxnSpPr>
        <p:spPr>
          <a:xfrm flipV="1">
            <a:off x="5006452" y="1673118"/>
            <a:ext cx="1007022" cy="97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需要注意的点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F4847-0FB1-4AE6-8342-7A03AA5BE2E4}"/>
              </a:ext>
            </a:extLst>
          </p:cNvPr>
          <p:cNvSpPr/>
          <p:nvPr/>
        </p:nvSpPr>
        <p:spPr>
          <a:xfrm>
            <a:off x="575266" y="1057031"/>
            <a:ext cx="3384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OpenGL</a:t>
            </a:r>
            <a:r>
              <a:rPr lang="zh-CN" altLang="en-US" dirty="0">
                <a:cs typeface="+mn-ea"/>
                <a:sym typeface="+mn-lt"/>
              </a:rPr>
              <a:t>的坐标系统是归一化的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并非是实际屏幕像素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080F94-A866-4AC0-9083-2D71107A62C6}"/>
              </a:ext>
            </a:extLst>
          </p:cNvPr>
          <p:cNvSpPr/>
          <p:nvPr/>
        </p:nvSpPr>
        <p:spPr>
          <a:xfrm>
            <a:off x="563450" y="4556638"/>
            <a:ext cx="294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OpenGL</a:t>
            </a:r>
            <a:r>
              <a:rPr lang="zh-CN" altLang="en-US" dirty="0">
                <a:cs typeface="+mn-ea"/>
                <a:sym typeface="+mn-lt"/>
              </a:rPr>
              <a:t>内置向量是列向量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091052-891B-41BF-8E24-51EACF410F36}"/>
                  </a:ext>
                </a:extLst>
              </p:cNvPr>
              <p:cNvSpPr txBox="1"/>
              <p:nvPr/>
            </p:nvSpPr>
            <p:spPr>
              <a:xfrm>
                <a:off x="3510025" y="5134063"/>
                <a:ext cx="2274952" cy="282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091052-891B-41BF-8E24-51EACF410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25" y="5134063"/>
                <a:ext cx="2274952" cy="282452"/>
              </a:xfrm>
              <a:prstGeom prst="rect">
                <a:avLst/>
              </a:prstGeom>
              <a:blipFill>
                <a:blip r:embed="rId2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D7EAA14-541C-4548-B245-4EEDECB84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6" y="1441485"/>
            <a:ext cx="7970704" cy="30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63449" y="407497"/>
            <a:ext cx="3263768" cy="654539"/>
            <a:chOff x="563449" y="407497"/>
            <a:chExt cx="3263768" cy="654539"/>
          </a:xfrm>
        </p:grpSpPr>
        <p:sp>
          <p:nvSpPr>
            <p:cNvPr id="18" name="矩形 17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着色器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Shader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1E8F985-16AD-4DCA-927C-445C51AEBD8F}"/>
              </a:ext>
            </a:extLst>
          </p:cNvPr>
          <p:cNvSpPr/>
          <p:nvPr/>
        </p:nvSpPr>
        <p:spPr>
          <a:xfrm>
            <a:off x="563449" y="3272579"/>
            <a:ext cx="6052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示例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1.</a:t>
            </a:r>
            <a:r>
              <a:rPr lang="zh-CN" altLang="en-US" dirty="0">
                <a:cs typeface="+mn-ea"/>
                <a:sym typeface="+mn-lt"/>
              </a:rPr>
              <a:t>画一个三角形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基本绘制流程，顶点数据送入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r>
              <a:rPr lang="en-US" altLang="zh-CN" dirty="0">
                <a:cs typeface="+mn-ea"/>
                <a:sym typeface="+mn-lt"/>
              </a:rPr>
              <a:t>	2.</a:t>
            </a:r>
            <a:r>
              <a:rPr lang="zh-CN" altLang="en-US" dirty="0">
                <a:cs typeface="+mn-ea"/>
                <a:sym typeface="+mn-lt"/>
              </a:rPr>
              <a:t>显示一张图片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纹理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4ADE1D-0934-4B85-9875-1743A3997692}"/>
              </a:ext>
            </a:extLst>
          </p:cNvPr>
          <p:cNvSpPr/>
          <p:nvPr/>
        </p:nvSpPr>
        <p:spPr>
          <a:xfrm>
            <a:off x="563449" y="1062036"/>
            <a:ext cx="6052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的编程语言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通过</a:t>
            </a:r>
            <a:r>
              <a:rPr lang="en-US" altLang="zh-CN" dirty="0">
                <a:cs typeface="+mn-ea"/>
                <a:sym typeface="+mn-lt"/>
              </a:rPr>
              <a:t>GL</a:t>
            </a:r>
            <a:r>
              <a:rPr lang="zh-CN" altLang="en-US" dirty="0">
                <a:cs typeface="+mn-ea"/>
                <a:sym typeface="+mn-lt"/>
              </a:rPr>
              <a:t>送入</a:t>
            </a:r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上运行</a:t>
            </a:r>
          </a:p>
          <a:p>
            <a:r>
              <a:rPr lang="en-US" altLang="zh-CN" dirty="0">
                <a:cs typeface="+mn-ea"/>
                <a:sym typeface="+mn-lt"/>
              </a:rPr>
              <a:t>es3.0</a:t>
            </a:r>
            <a:r>
              <a:rPr lang="zh-CN" altLang="en-US" dirty="0">
                <a:cs typeface="+mn-ea"/>
                <a:sym typeface="+mn-lt"/>
              </a:rPr>
              <a:t>语法  类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语言，包含大量矩阵，向量运算方法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OpenGLES</a:t>
            </a:r>
            <a:r>
              <a:rPr lang="zh-CN" altLang="en-US" dirty="0">
                <a:cs typeface="+mn-ea"/>
                <a:sym typeface="+mn-lt"/>
              </a:rPr>
              <a:t>提供了 顶点着色器 和 片段着色器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9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示例 实时视频滤镜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EF01AE-B6D3-4BA5-8EBE-D56E10A17C9B}"/>
              </a:ext>
            </a:extLst>
          </p:cNvPr>
          <p:cNvSpPr/>
          <p:nvPr/>
        </p:nvSpPr>
        <p:spPr>
          <a:xfrm>
            <a:off x="727665" y="1795921"/>
            <a:ext cx="907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显示的图像添加滤镜效果，为了体现实时交互性，手机点击屏幕时，手指左边的画面为添加了滤镜的，右边的为原图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0B3D64-82FE-4792-AF3C-FFE59468EA00}"/>
              </a:ext>
            </a:extLst>
          </p:cNvPr>
          <p:cNvSpPr/>
          <p:nvPr/>
        </p:nvSpPr>
        <p:spPr>
          <a:xfrm>
            <a:off x="727666" y="1209431"/>
            <a:ext cx="605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利用硬件解码一段视频 ，将每一帧渲染到屏幕上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00DFEE-1181-42DA-B8E8-AF9A950D845D}"/>
              </a:ext>
            </a:extLst>
          </p:cNvPr>
          <p:cNvSpPr/>
          <p:nvPr/>
        </p:nvSpPr>
        <p:spPr>
          <a:xfrm>
            <a:off x="727665" y="2659410"/>
            <a:ext cx="2502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滤镜种类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  <a:p>
            <a:r>
              <a:rPr lang="en-US" altLang="zh-CN" dirty="0">
                <a:cs typeface="+mn-ea"/>
                <a:sym typeface="+mn-lt"/>
              </a:rPr>
              <a:t>	1.</a:t>
            </a:r>
            <a:r>
              <a:rPr lang="zh-CN" altLang="en-US" dirty="0">
                <a:cs typeface="+mn-ea"/>
                <a:sym typeface="+mn-lt"/>
              </a:rPr>
              <a:t>灰度效果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2.</a:t>
            </a:r>
            <a:r>
              <a:rPr lang="zh-CN" altLang="en-US" dirty="0">
                <a:cs typeface="+mn-ea"/>
                <a:sym typeface="+mn-lt"/>
              </a:rPr>
              <a:t>马赛克效果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3.</a:t>
            </a:r>
            <a:r>
              <a:rPr lang="zh-CN" altLang="en-US" dirty="0">
                <a:cs typeface="+mn-ea"/>
                <a:sym typeface="+mn-lt"/>
              </a:rPr>
              <a:t>高斯模糊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9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189" y="2897105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0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001" y="499027"/>
            <a:ext cx="2622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4" name="矩形: 圆角 4"/>
          <p:cNvSpPr/>
          <p:nvPr/>
        </p:nvSpPr>
        <p:spPr>
          <a:xfrm>
            <a:off x="653677" y="181065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渲染的基本流程</a:t>
            </a:r>
          </a:p>
        </p:txBody>
      </p:sp>
      <p:sp>
        <p:nvSpPr>
          <p:cNvPr id="5" name="任意多边形: 形状 5"/>
          <p:cNvSpPr/>
          <p:nvPr/>
        </p:nvSpPr>
        <p:spPr>
          <a:xfrm>
            <a:off x="801318" y="181065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01</a:t>
            </a:r>
            <a:endParaRPr lang="zh-CN" altLang="en-US" sz="24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2" name="矩形: 圆角 4"/>
          <p:cNvSpPr/>
          <p:nvPr/>
        </p:nvSpPr>
        <p:spPr>
          <a:xfrm>
            <a:off x="653677" y="2532682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CPU vs GPU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5"/>
          <p:cNvSpPr/>
          <p:nvPr/>
        </p:nvSpPr>
        <p:spPr>
          <a:xfrm>
            <a:off x="801318" y="255341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02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653677" y="331281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OpenglES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渲染流程</a:t>
            </a:r>
          </a:p>
        </p:txBody>
      </p:sp>
      <p:sp>
        <p:nvSpPr>
          <p:cNvPr id="15" name="任意多边形: 形状 5"/>
          <p:cNvSpPr/>
          <p:nvPr/>
        </p:nvSpPr>
        <p:spPr>
          <a:xfrm>
            <a:off x="801318" y="331281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03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6" name="矩形: 圆角 4"/>
          <p:cNvSpPr/>
          <p:nvPr/>
        </p:nvSpPr>
        <p:spPr>
          <a:xfrm>
            <a:off x="653677" y="414009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着色器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Shader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任意多边形: 形状 5"/>
          <p:cNvSpPr/>
          <p:nvPr/>
        </p:nvSpPr>
        <p:spPr>
          <a:xfrm>
            <a:off x="801318" y="497817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05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1" name="矩形: 圆角 4">
            <a:extLst>
              <a:ext uri="{FF2B5EF4-FFF2-40B4-BE49-F238E27FC236}">
                <a16:creationId xmlns:a16="http://schemas.microsoft.com/office/drawing/2014/main" id="{2B99CC02-0C60-4AAE-880F-3834578B17F3}"/>
              </a:ext>
            </a:extLst>
          </p:cNvPr>
          <p:cNvSpPr/>
          <p:nvPr/>
        </p:nvSpPr>
        <p:spPr>
          <a:xfrm>
            <a:off x="653677" y="4956388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案例</a:t>
            </a:r>
          </a:p>
        </p:txBody>
      </p:sp>
      <p:sp>
        <p:nvSpPr>
          <p:cNvPr id="18" name="任意多边形: 形状 5">
            <a:extLst>
              <a:ext uri="{FF2B5EF4-FFF2-40B4-BE49-F238E27FC236}">
                <a16:creationId xmlns:a16="http://schemas.microsoft.com/office/drawing/2014/main" id="{7D3B2AC9-32FF-4715-AB8E-7FDBBF68154A}"/>
              </a:ext>
            </a:extLst>
          </p:cNvPr>
          <p:cNvSpPr/>
          <p:nvPr/>
        </p:nvSpPr>
        <p:spPr>
          <a:xfrm>
            <a:off x="801318" y="412910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04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111BB1-8046-4185-B121-887F1FA481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早期的渲染流程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F7610A-90B0-430C-9E7D-87DB657E38B0}"/>
              </a:ext>
            </a:extLst>
          </p:cNvPr>
          <p:cNvSpPr txBox="1"/>
          <p:nvPr/>
        </p:nvSpPr>
        <p:spPr>
          <a:xfrm>
            <a:off x="700755" y="1016950"/>
            <a:ext cx="56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渲染本质上是决定屏幕上一个像素点的颜色</a:t>
            </a:r>
            <a:r>
              <a:rPr lang="en-US" altLang="zh-CN" dirty="0"/>
              <a:t>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3BAAEBD-5B4F-4C2C-B67C-571C12E37C41}"/>
              </a:ext>
            </a:extLst>
          </p:cNvPr>
          <p:cNvSpPr/>
          <p:nvPr/>
        </p:nvSpPr>
        <p:spPr>
          <a:xfrm>
            <a:off x="667172" y="2078763"/>
            <a:ext cx="1256174" cy="13838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01C48D-7749-4F7A-9DE4-C25E599BEE87}"/>
              </a:ext>
            </a:extLst>
          </p:cNvPr>
          <p:cNvSpPr/>
          <p:nvPr/>
        </p:nvSpPr>
        <p:spPr>
          <a:xfrm>
            <a:off x="1989503" y="2541443"/>
            <a:ext cx="59132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DF6D6B-6969-400F-B826-FAD4A74829C8}"/>
              </a:ext>
            </a:extLst>
          </p:cNvPr>
          <p:cNvSpPr/>
          <p:nvPr/>
        </p:nvSpPr>
        <p:spPr>
          <a:xfrm>
            <a:off x="2688596" y="2078763"/>
            <a:ext cx="969004" cy="13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9E63EFA-E665-430B-AF83-9A6337F72178}"/>
              </a:ext>
            </a:extLst>
          </p:cNvPr>
          <p:cNvSpPr/>
          <p:nvPr/>
        </p:nvSpPr>
        <p:spPr>
          <a:xfrm>
            <a:off x="3765365" y="2541443"/>
            <a:ext cx="399992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9CF26-3A7B-41D6-BB16-7029AC193F62}"/>
              </a:ext>
            </a:extLst>
          </p:cNvPr>
          <p:cNvSpPr/>
          <p:nvPr/>
        </p:nvSpPr>
        <p:spPr>
          <a:xfrm>
            <a:off x="4199178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303F6F0-EA8B-4130-B69E-986FAEA5803E}"/>
              </a:ext>
            </a:extLst>
          </p:cNvPr>
          <p:cNvSpPr/>
          <p:nvPr/>
        </p:nvSpPr>
        <p:spPr>
          <a:xfrm>
            <a:off x="5297386" y="2541443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56249D-A91A-4521-B28B-DE0A0EBDFC54}"/>
              </a:ext>
            </a:extLst>
          </p:cNvPr>
          <p:cNvSpPr/>
          <p:nvPr/>
        </p:nvSpPr>
        <p:spPr>
          <a:xfrm>
            <a:off x="5724975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D4E58C-5FF1-45A1-A23C-169D9B018D46}"/>
              </a:ext>
            </a:extLst>
          </p:cNvPr>
          <p:cNvSpPr/>
          <p:nvPr/>
        </p:nvSpPr>
        <p:spPr>
          <a:xfrm>
            <a:off x="7370029" y="2095584"/>
            <a:ext cx="1041643" cy="1350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  <a:endParaRPr lang="en-US" altLang="zh-CN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D1FA47E-8C20-4CD5-9E5F-C7AD668221A8}"/>
              </a:ext>
            </a:extLst>
          </p:cNvPr>
          <p:cNvSpPr/>
          <p:nvPr/>
        </p:nvSpPr>
        <p:spPr>
          <a:xfrm>
            <a:off x="6879748" y="2577624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9995572-9A35-472D-A1BA-EFCF65ECC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53" y="1945100"/>
            <a:ext cx="2414188" cy="1931350"/>
          </a:xfrm>
          <a:prstGeom prst="rect">
            <a:avLst/>
          </a:prstGeom>
        </p:spPr>
      </p:pic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BF23FF5A-86AF-4249-919B-4BAD544C1F08}"/>
              </a:ext>
            </a:extLst>
          </p:cNvPr>
          <p:cNvSpPr/>
          <p:nvPr/>
        </p:nvSpPr>
        <p:spPr>
          <a:xfrm>
            <a:off x="8592954" y="239113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62B28E41-6792-4629-9A6C-4DAA3E070D33}"/>
              </a:ext>
            </a:extLst>
          </p:cNvPr>
          <p:cNvSpPr/>
          <p:nvPr/>
        </p:nvSpPr>
        <p:spPr>
          <a:xfrm rot="10638233">
            <a:off x="8601647" y="247394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69401-CB5B-4ADD-A730-B2843110C86D}"/>
              </a:ext>
            </a:extLst>
          </p:cNvPr>
          <p:cNvSpPr txBox="1"/>
          <p:nvPr/>
        </p:nvSpPr>
        <p:spPr>
          <a:xfrm>
            <a:off x="8627881" y="3876450"/>
            <a:ext cx="31557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0" dirty="0"/>
              <a:t>显示器以固定频率（</a:t>
            </a:r>
            <a:r>
              <a:rPr lang="en-US" altLang="zh-CN" sz="1480" dirty="0"/>
              <a:t>60fps</a:t>
            </a:r>
            <a:r>
              <a:rPr lang="zh-CN" altLang="en-US" sz="1480" dirty="0"/>
              <a:t>）从帧缓冲区中取出内容显示到屏幕上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9B50CE-35B6-4D1F-8F88-125D778E003D}"/>
              </a:ext>
            </a:extLst>
          </p:cNvPr>
          <p:cNvSpPr/>
          <p:nvPr/>
        </p:nvSpPr>
        <p:spPr>
          <a:xfrm>
            <a:off x="714145" y="3876450"/>
            <a:ext cx="7697527" cy="3016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CA3E9D-C570-4F4D-BCBA-7017195F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1284335"/>
            <a:ext cx="3814108" cy="23800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早期的渲染任务几乎都由</a:t>
            </a:r>
            <a:r>
              <a:rPr lang="en-US" altLang="zh-CN" dirty="0"/>
              <a:t>CPU</a:t>
            </a:r>
            <a:r>
              <a:rPr lang="zh-CN" altLang="en-US" dirty="0"/>
              <a:t>完成，所以出现了性能上的瓶颈</a:t>
            </a:r>
            <a:r>
              <a:rPr lang="en-US" altLang="zh-CN" dirty="0"/>
              <a:t>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51A54B-008B-4E43-A2D7-99478D66E1E4}"/>
              </a:ext>
            </a:extLst>
          </p:cNvPr>
          <p:cNvSpPr txBox="1"/>
          <p:nvPr/>
        </p:nvSpPr>
        <p:spPr>
          <a:xfrm>
            <a:off x="283435" y="953924"/>
            <a:ext cx="2615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早期</a:t>
            </a:r>
            <a:r>
              <a:rPr lang="en-US" altLang="zh-CN" sz="1200" dirty="0"/>
              <a:t>PC</a:t>
            </a:r>
            <a:r>
              <a:rPr lang="zh-CN" altLang="en-US" sz="1200" dirty="0"/>
              <a:t>上的</a:t>
            </a:r>
            <a:r>
              <a:rPr lang="en-US" altLang="zh-CN" sz="1200" dirty="0"/>
              <a:t>3A</a:t>
            </a:r>
            <a:r>
              <a:rPr lang="zh-CN" altLang="en-US" sz="1200" dirty="0"/>
              <a:t>级大作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BD6C9F-547D-4E98-8CA8-C9D51C8A9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82" y="1284335"/>
            <a:ext cx="3742145" cy="238000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9593796-22C3-414F-8916-06692F88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4" y="4048162"/>
            <a:ext cx="3808570" cy="226436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07AC803-EC46-4895-BA40-36CFA5DB7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59" y="4042086"/>
            <a:ext cx="3613268" cy="22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91981" y="395517"/>
            <a:ext cx="661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卡马克卷轴算法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C706EA-C97A-43DD-82C5-9F53F913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1" y="854580"/>
            <a:ext cx="8159265" cy="4593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D8E2C-AFDE-4D67-9E2C-55678E9B7C52}"/>
              </a:ext>
            </a:extLst>
          </p:cNvPr>
          <p:cNvSpPr txBox="1"/>
          <p:nvPr/>
        </p:nvSpPr>
        <p:spPr>
          <a:xfrm>
            <a:off x="232856" y="5602797"/>
            <a:ext cx="11726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早期的计算机是无法横板卷轴类的游戏，因为人物在屏幕上的移动会导致整个画面所有像素点的移动，屏幕上所有像素点均需要重新计算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9D0CE-EB1B-4C2A-A3D4-908B880C9779}"/>
              </a:ext>
            </a:extLst>
          </p:cNvPr>
          <p:cNvSpPr txBox="1"/>
          <p:nvPr/>
        </p:nvSpPr>
        <p:spPr>
          <a:xfrm>
            <a:off x="232855" y="5925962"/>
            <a:ext cx="100139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为了在</a:t>
            </a:r>
            <a:r>
              <a:rPr lang="en-US" altLang="zh-CN" sz="1500" dirty="0"/>
              <a:t>PC</a:t>
            </a:r>
            <a:r>
              <a:rPr lang="zh-CN" altLang="en-US" sz="1500" dirty="0"/>
              <a:t>上流畅运行任天堂的</a:t>
            </a:r>
            <a:r>
              <a:rPr lang="en-US" altLang="zh-CN" sz="1500" dirty="0"/>
              <a:t>《</a:t>
            </a:r>
            <a:r>
              <a:rPr lang="zh-CN" altLang="en-US" sz="1500" dirty="0"/>
              <a:t>超级马里奥兄弟</a:t>
            </a:r>
            <a:r>
              <a:rPr lang="en-US" altLang="zh-CN" sz="1500" dirty="0"/>
              <a:t>3》 </a:t>
            </a:r>
            <a:r>
              <a:rPr lang="zh-CN" altLang="en-US" sz="1500" dirty="0"/>
              <a:t>约翰卡马克提出并实现了卷轴算法，以此减少运算上的消耗</a:t>
            </a:r>
          </a:p>
        </p:txBody>
      </p:sp>
    </p:spTree>
    <p:extLst>
      <p:ext uri="{BB962C8B-B14F-4D97-AF65-F5344CB8AC3E}">
        <p14:creationId xmlns:p14="http://schemas.microsoft.com/office/powerpoint/2010/main" val="23183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为了使画面更加流畅 使用了许多算法上的优化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3FCD50E-8BA9-4661-AC91-16A2A978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4" y="1054887"/>
            <a:ext cx="4955566" cy="487589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9C6D80B-21ED-4A5E-BA84-97A61ABDB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23" y="1054887"/>
            <a:ext cx="6611597" cy="34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26060" y="432664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CPU vs GPU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704EB-2A17-496C-AF4D-5B20EBD307D6}"/>
              </a:ext>
            </a:extLst>
          </p:cNvPr>
          <p:cNvSpPr txBox="1"/>
          <p:nvPr/>
        </p:nvSpPr>
        <p:spPr>
          <a:xfrm>
            <a:off x="526060" y="9082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架构与工作模式上的差别</a:t>
            </a:r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18C02CE1-C5BC-4C81-BFA0-1B2D0DD4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0" y="1508817"/>
            <a:ext cx="8508883" cy="48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新渲染流程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AC1C4C-0B24-4D59-855C-F1F111C31A8F}"/>
              </a:ext>
            </a:extLst>
          </p:cNvPr>
          <p:cNvSpPr/>
          <p:nvPr/>
        </p:nvSpPr>
        <p:spPr>
          <a:xfrm>
            <a:off x="667172" y="2078763"/>
            <a:ext cx="1256174" cy="13838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71A358E-3DDA-433F-BB80-618BF30C9002}"/>
              </a:ext>
            </a:extLst>
          </p:cNvPr>
          <p:cNvSpPr/>
          <p:nvPr/>
        </p:nvSpPr>
        <p:spPr>
          <a:xfrm>
            <a:off x="1989503" y="2541443"/>
            <a:ext cx="59132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AFD81-5668-49E3-B3F7-E8BBA832C121}"/>
              </a:ext>
            </a:extLst>
          </p:cNvPr>
          <p:cNvSpPr/>
          <p:nvPr/>
        </p:nvSpPr>
        <p:spPr>
          <a:xfrm>
            <a:off x="2688596" y="2078763"/>
            <a:ext cx="969004" cy="13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07BBB16-1EAF-4E74-8877-87643B059510}"/>
              </a:ext>
            </a:extLst>
          </p:cNvPr>
          <p:cNvSpPr/>
          <p:nvPr/>
        </p:nvSpPr>
        <p:spPr>
          <a:xfrm>
            <a:off x="3765365" y="2541443"/>
            <a:ext cx="399992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99916-DE14-4D4F-83D2-26CA5BF16923}"/>
              </a:ext>
            </a:extLst>
          </p:cNvPr>
          <p:cNvSpPr/>
          <p:nvPr/>
        </p:nvSpPr>
        <p:spPr>
          <a:xfrm>
            <a:off x="4199178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53E33E5-C27E-46FC-928F-6B7FD93A2063}"/>
              </a:ext>
            </a:extLst>
          </p:cNvPr>
          <p:cNvSpPr/>
          <p:nvPr/>
        </p:nvSpPr>
        <p:spPr>
          <a:xfrm>
            <a:off x="5297386" y="2541443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5317F-0851-4D45-94E5-3DF600941FF4}"/>
              </a:ext>
            </a:extLst>
          </p:cNvPr>
          <p:cNvSpPr/>
          <p:nvPr/>
        </p:nvSpPr>
        <p:spPr>
          <a:xfrm>
            <a:off x="5724975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3D6453-5482-4C42-B42C-E510D1512014}"/>
              </a:ext>
            </a:extLst>
          </p:cNvPr>
          <p:cNvSpPr/>
          <p:nvPr/>
        </p:nvSpPr>
        <p:spPr>
          <a:xfrm>
            <a:off x="7370029" y="2095584"/>
            <a:ext cx="1041643" cy="1350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  <a:endParaRPr lang="en-US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63F0F0E4-0802-4D35-B170-92C52D5F5BEF}"/>
              </a:ext>
            </a:extLst>
          </p:cNvPr>
          <p:cNvSpPr/>
          <p:nvPr/>
        </p:nvSpPr>
        <p:spPr>
          <a:xfrm>
            <a:off x="6879748" y="2577624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42C3717-EC2A-46A2-A28F-4E20CC92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53" y="1945100"/>
            <a:ext cx="2414188" cy="1931350"/>
          </a:xfrm>
          <a:prstGeom prst="rect">
            <a:avLst/>
          </a:prstGeom>
        </p:spPr>
      </p:pic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2911C9D9-D0B3-4F40-BBF9-2DD5931C1655}"/>
              </a:ext>
            </a:extLst>
          </p:cNvPr>
          <p:cNvSpPr/>
          <p:nvPr/>
        </p:nvSpPr>
        <p:spPr>
          <a:xfrm>
            <a:off x="8592954" y="239113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环形 33">
            <a:extLst>
              <a:ext uri="{FF2B5EF4-FFF2-40B4-BE49-F238E27FC236}">
                <a16:creationId xmlns:a16="http://schemas.microsoft.com/office/drawing/2014/main" id="{3D9D68B3-25DB-4AEC-90C3-2D5D847D4454}"/>
              </a:ext>
            </a:extLst>
          </p:cNvPr>
          <p:cNvSpPr/>
          <p:nvPr/>
        </p:nvSpPr>
        <p:spPr>
          <a:xfrm rot="10638233">
            <a:off x="8601647" y="247394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82C87E-3039-4804-96BF-C8CD40007583}"/>
              </a:ext>
            </a:extLst>
          </p:cNvPr>
          <p:cNvSpPr txBox="1"/>
          <p:nvPr/>
        </p:nvSpPr>
        <p:spPr>
          <a:xfrm>
            <a:off x="8627881" y="3876450"/>
            <a:ext cx="31557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0" dirty="0"/>
              <a:t>显示器以固定频率（</a:t>
            </a:r>
            <a:r>
              <a:rPr lang="en-US" altLang="zh-CN" sz="1480" dirty="0"/>
              <a:t>60fps</a:t>
            </a:r>
            <a:r>
              <a:rPr lang="zh-CN" altLang="en-US" sz="1480" dirty="0"/>
              <a:t>）从帧缓冲区中取出内容显示到屏幕上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B71AA14-962E-40F5-ADB5-9B494DF0A6B3}"/>
              </a:ext>
            </a:extLst>
          </p:cNvPr>
          <p:cNvSpPr/>
          <p:nvPr/>
        </p:nvSpPr>
        <p:spPr>
          <a:xfrm>
            <a:off x="714145" y="3876450"/>
            <a:ext cx="2943455" cy="3016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E775451-08D4-4A47-8A6E-794FF68F25F6}"/>
              </a:ext>
            </a:extLst>
          </p:cNvPr>
          <p:cNvSpPr/>
          <p:nvPr/>
        </p:nvSpPr>
        <p:spPr>
          <a:xfrm>
            <a:off x="3717737" y="3869103"/>
            <a:ext cx="4820491" cy="3089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450" y="964752"/>
            <a:ext cx="2946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CPU</a:t>
            </a:r>
            <a:r>
              <a:rPr lang="zh-CN" altLang="en-US" dirty="0">
                <a:cs typeface="+mn-ea"/>
                <a:sym typeface="+mn-lt"/>
              </a:rPr>
              <a:t>除了处理原有的程序逻辑，还需要完成图形 光栅化，帧缓冲区内存写入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后期显卡将这一部分任务承担下来，形成了</a:t>
            </a:r>
            <a:r>
              <a:rPr lang="en-US" altLang="zh-CN" dirty="0">
                <a:cs typeface="+mn-ea"/>
                <a:sym typeface="+mn-lt"/>
              </a:rPr>
              <a:t>CPU + GPU</a:t>
            </a:r>
            <a:r>
              <a:rPr lang="zh-CN" altLang="en-US" dirty="0">
                <a:cs typeface="+mn-ea"/>
                <a:sym typeface="+mn-lt"/>
              </a:rPr>
              <a:t>的工作模式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CPU </a:t>
            </a:r>
            <a:r>
              <a:rPr lang="zh-CN" altLang="en-US" dirty="0">
                <a:cs typeface="+mn-ea"/>
                <a:sym typeface="+mn-lt"/>
              </a:rPr>
              <a:t>： 业务，数据加载，计算出需要被渲染的图形数据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： 拿到图形数据后，送入图形渲染管线，最终结果写入</a:t>
            </a:r>
            <a:r>
              <a:rPr lang="en-US" altLang="zh-CN" dirty="0" err="1">
                <a:cs typeface="+mn-ea"/>
                <a:sym typeface="+mn-lt"/>
              </a:rPr>
              <a:t>FrameBuffer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的加入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4128305-D9DE-46D9-8B58-2094D2A2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964752"/>
            <a:ext cx="2095500" cy="1828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673753D-919A-43C9-85E8-201F92544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2999098"/>
            <a:ext cx="6096000" cy="3429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7886247-ACFB-4330-A25E-13F4661E9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37" y="700498"/>
            <a:ext cx="3864100" cy="20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zil5a1t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676</Words>
  <Application>Microsoft Office PowerPoint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Agency FB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</dc:title>
  <dc:creator>第一PPT</dc:creator>
  <cp:keywords>www.1ppt.com</cp:keywords>
  <dc:description>www.1ppt.com</dc:description>
  <cp:lastModifiedBy>Administrator</cp:lastModifiedBy>
  <cp:revision>333</cp:revision>
  <dcterms:created xsi:type="dcterms:W3CDTF">2017-08-18T03:02:00Z</dcterms:created>
  <dcterms:modified xsi:type="dcterms:W3CDTF">2020-09-30T09:35:24Z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