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3"/>
  </p:notesMasterIdLst>
  <p:handoutMasterIdLst>
    <p:handoutMasterId r:id="rId14"/>
  </p:handoutMasterIdLst>
  <p:sldIdLst>
    <p:sldId id="354" r:id="rId3"/>
    <p:sldId id="451" r:id="rId4"/>
    <p:sldId id="667" r:id="rId5"/>
    <p:sldId id="731" r:id="rId6"/>
    <p:sldId id="732" r:id="rId7"/>
    <p:sldId id="733" r:id="rId8"/>
    <p:sldId id="734" r:id="rId9"/>
    <p:sldId id="736" r:id="rId10"/>
    <p:sldId id="737" r:id="rId11"/>
    <p:sldId id="738" r:id="rId12"/>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451"/>
            <p14:sldId id="667"/>
            <p14:sldId id="731"/>
            <p14:sldId id="732"/>
            <p14:sldId id="733"/>
            <p14:sldId id="734"/>
            <p14:sldId id="736"/>
            <p14:sldId id="737"/>
            <p14:sldId id="738"/>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49" autoAdjust="0"/>
    <p:restoredTop sz="94667" autoAdjust="0"/>
  </p:normalViewPr>
  <p:slideViewPr>
    <p:cSldViewPr>
      <p:cViewPr>
        <p:scale>
          <a:sx n="87" d="100"/>
          <a:sy n="87" d="100"/>
        </p:scale>
        <p:origin x="293" y="5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3120"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12/27/2018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12/27/2018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5981" y="1772816"/>
            <a:ext cx="8856984" cy="762466"/>
          </a:xfrm>
        </p:spPr>
        <p:txBody>
          <a:bodyPr/>
          <a:lstStyle/>
          <a:p>
            <a:r>
              <a:rPr lang="en-US" sz="3600" dirty="0">
                <a:solidFill>
                  <a:schemeClr val="accent3">
                    <a:lumMod val="50000"/>
                  </a:schemeClr>
                </a:solidFill>
                <a:latin typeface="Gill Sans MT" panose="020B0502020104020203" pitchFamily="34" charset="0"/>
              </a:rPr>
              <a:t>Practicum Presentation - 1</a:t>
            </a:r>
            <a:endParaRPr lang="en-IN" sz="3600" dirty="0">
              <a:solidFill>
                <a:schemeClr val="accent3">
                  <a:lumMod val="50000"/>
                </a:schemeClr>
              </a:solidFill>
              <a:latin typeface="Gill Sans MT" panose="020B0502020104020203" pitchFamily="34" charset="0"/>
            </a:endParaRPr>
          </a:p>
        </p:txBody>
      </p:sp>
      <p:sp>
        <p:nvSpPr>
          <p:cNvPr id="3" name="Subtitle 2"/>
          <p:cNvSpPr>
            <a:spLocks noGrp="1"/>
          </p:cNvSpPr>
          <p:nvPr>
            <p:ph type="subTitle" idx="1"/>
          </p:nvPr>
        </p:nvSpPr>
        <p:spPr>
          <a:xfrm>
            <a:off x="2205980" y="2555364"/>
            <a:ext cx="4320480" cy="441588"/>
          </a:xfrm>
        </p:spPr>
        <p:txBody>
          <a:bodyPr>
            <a:normAutofit/>
          </a:bodyPr>
          <a:lstStyle/>
          <a:p>
            <a:r>
              <a:rPr lang="en-US" dirty="0">
                <a:solidFill>
                  <a:schemeClr val="accent1">
                    <a:lumMod val="50000"/>
                  </a:schemeClr>
                </a:solidFill>
                <a:latin typeface="Gill Sans MT" panose="020B0502020104020203" pitchFamily="34" charset="0"/>
              </a:rPr>
              <a:t>Apple INC</a:t>
            </a:r>
            <a:endParaRPr lang="en-IN" dirty="0">
              <a:solidFill>
                <a:schemeClr val="accent1">
                  <a:lumMod val="50000"/>
                </a:schemeClr>
              </a:solidFill>
              <a:latin typeface="Gill Sans MT" panose="020B0502020104020203" pitchFamily="34" charset="0"/>
            </a:endParaRPr>
          </a:p>
        </p:txBody>
      </p:sp>
      <p:sp>
        <p:nvSpPr>
          <p:cNvPr id="4" name="TextBox 3"/>
          <p:cNvSpPr txBox="1"/>
          <p:nvPr/>
        </p:nvSpPr>
        <p:spPr>
          <a:xfrm>
            <a:off x="6454452" y="4000073"/>
            <a:ext cx="5544616" cy="2246769"/>
          </a:xfrm>
          <a:prstGeom prst="rect">
            <a:avLst/>
          </a:prstGeom>
          <a:noFill/>
        </p:spPr>
        <p:txBody>
          <a:bodyPr wrap="square" rtlCol="0">
            <a:spAutoFit/>
          </a:bodyPr>
          <a:lstStyle/>
          <a:p>
            <a:pPr algn="r"/>
            <a:r>
              <a:rPr lang="en-US" sz="2800" dirty="0">
                <a:solidFill>
                  <a:srgbClr val="002060"/>
                </a:solidFill>
                <a:latin typeface="Gill Sans MT" panose="020B0502020104020203" pitchFamily="34" charset="0"/>
              </a:rPr>
              <a:t>Practicum-1</a:t>
            </a:r>
            <a:endParaRPr lang="en-IN" sz="2800" dirty="0">
              <a:solidFill>
                <a:srgbClr val="002060"/>
              </a:solidFill>
              <a:latin typeface="Gill Sans MT" panose="020B0502020104020203" pitchFamily="34" charset="0"/>
            </a:endParaRPr>
          </a:p>
          <a:p>
            <a:pPr algn="r"/>
            <a:endParaRPr lang="en-IN" sz="2800" dirty="0">
              <a:solidFill>
                <a:srgbClr val="002060"/>
              </a:solidFill>
              <a:latin typeface="Gill Sans MT" panose="020B0502020104020203" pitchFamily="34" charset="0"/>
              <a:ea typeface="+mj-ea"/>
              <a:cs typeface="+mj-cs"/>
            </a:endParaRPr>
          </a:p>
          <a:p>
            <a:pPr algn="r"/>
            <a:r>
              <a:rPr lang="en-US" sz="2800" dirty="0">
                <a:solidFill>
                  <a:srgbClr val="002060"/>
                </a:solidFill>
                <a:latin typeface="Gill Sans MT" panose="020B0502020104020203" pitchFamily="34" charset="0"/>
                <a:ea typeface="+mj-ea"/>
                <a:cs typeface="+mj-cs"/>
              </a:rPr>
              <a:t>Group Members</a:t>
            </a:r>
          </a:p>
          <a:p>
            <a:pPr algn="r"/>
            <a:r>
              <a:rPr lang="en-US" sz="2800" dirty="0">
                <a:solidFill>
                  <a:srgbClr val="002060"/>
                </a:solidFill>
                <a:latin typeface="Gill Sans MT" panose="020B0502020104020203" pitchFamily="34" charset="0"/>
                <a:ea typeface="+mj-ea"/>
                <a:cs typeface="+mj-cs"/>
              </a:rPr>
              <a:t>Atul Sharma (11810126)</a:t>
            </a:r>
          </a:p>
          <a:p>
            <a:pPr algn="r"/>
            <a:r>
              <a:rPr lang="en-US" sz="2800" dirty="0">
                <a:solidFill>
                  <a:srgbClr val="002060"/>
                </a:solidFill>
                <a:latin typeface="Gill Sans MT" panose="020B0502020104020203" pitchFamily="34" charset="0"/>
                <a:ea typeface="+mj-ea"/>
                <a:cs typeface="+mj-cs"/>
              </a:rPr>
              <a:t>Sandeep Kumar Singh (11810014)</a:t>
            </a:r>
            <a:endParaRPr lang="en-IN" sz="2800" dirty="0">
              <a:solidFill>
                <a:srgbClr val="002060"/>
              </a:solidFill>
              <a:latin typeface="Gill Sans MT" panose="020B0502020104020203" pitchFamily="34" charset="0"/>
              <a:ea typeface="+mj-ea"/>
              <a:cs typeface="+mj-cs"/>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8) Assumptions, Limitations &amp; Further Works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US" sz="3000" dirty="0">
                <a:solidFill>
                  <a:srgbClr val="002060"/>
                </a:solidFill>
                <a:latin typeface="Gill Sans MT" panose="020B0502020104020203" pitchFamily="34" charset="0"/>
              </a:rPr>
              <a:t>What are the assumptions you have taken?</a:t>
            </a:r>
          </a:p>
          <a:p>
            <a:pPr marL="0" indent="0">
              <a:buNone/>
            </a:pPr>
            <a:r>
              <a:rPr lang="en-US" sz="3000" dirty="0">
                <a:solidFill>
                  <a:srgbClr val="002060"/>
                </a:solidFill>
                <a:latin typeface="Gill Sans MT" panose="020B0502020104020203" pitchFamily="34" charset="0"/>
              </a:rPr>
              <a:t>What are the limitations of your analysis?</a:t>
            </a:r>
          </a:p>
          <a:p>
            <a:pPr marL="0" indent="0">
              <a:buNone/>
            </a:pPr>
            <a:r>
              <a:rPr lang="en-US" sz="3000" dirty="0">
                <a:solidFill>
                  <a:srgbClr val="002060"/>
                </a:solidFill>
                <a:latin typeface="Gill Sans MT" panose="020B0502020104020203" pitchFamily="34" charset="0"/>
              </a:rPr>
              <a:t>What could be the further work?</a:t>
            </a:r>
            <a:endParaRPr lang="en-IN" sz="3000" dirty="0">
              <a:solidFill>
                <a:srgbClr val="002060"/>
              </a:solidFill>
              <a:latin typeface="Gill Sans MT" panose="020B0502020104020203" pitchFamily="34" charset="0"/>
            </a:endParaRPr>
          </a:p>
          <a:p>
            <a:pPr marL="0" indent="0">
              <a:buNone/>
            </a:pPr>
            <a:r>
              <a:rPr lang="en-US" sz="3000" dirty="0">
                <a:solidFill>
                  <a:srgbClr val="002060"/>
                </a:solidFill>
                <a:latin typeface="Gill Sans MT" panose="020B0502020104020203" pitchFamily="34" charset="0"/>
              </a:rPr>
              <a:t>Are there any inherent flaws in the approach, model or findings?</a:t>
            </a: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spTree>
    <p:extLst>
      <p:ext uri="{BB962C8B-B14F-4D97-AF65-F5344CB8AC3E}">
        <p14:creationId xmlns:p14="http://schemas.microsoft.com/office/powerpoint/2010/main" val="281646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Agenda</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628800"/>
            <a:ext cx="9601200" cy="5040560"/>
          </a:xfrm>
        </p:spPr>
        <p:txBody>
          <a:bodyPr>
            <a:noAutofit/>
          </a:bodyPr>
          <a:lstStyle/>
          <a:p>
            <a:pPr marL="514350" indent="-514350">
              <a:lnSpc>
                <a:spcPct val="80000"/>
              </a:lnSpc>
              <a:buAutoNum type="arabicParenR"/>
            </a:pPr>
            <a:r>
              <a:rPr lang="en-US" sz="3000" dirty="0">
                <a:solidFill>
                  <a:srgbClr val="002060"/>
                </a:solidFill>
                <a:latin typeface="Gill Sans MT" panose="020B0502020104020203" pitchFamily="34" charset="0"/>
              </a:rPr>
              <a:t>Executive Summary (Practicum Extract) – Word File</a:t>
            </a:r>
          </a:p>
          <a:p>
            <a:pPr marL="514350" indent="-514350">
              <a:lnSpc>
                <a:spcPct val="80000"/>
              </a:lnSpc>
              <a:buAutoNum type="arabicParenR"/>
            </a:pPr>
            <a:r>
              <a:rPr lang="en-US" sz="3000" dirty="0">
                <a:solidFill>
                  <a:srgbClr val="002060"/>
                </a:solidFill>
                <a:latin typeface="Gill Sans MT" panose="020B0502020104020203" pitchFamily="34" charset="0"/>
              </a:rPr>
              <a:t>Business Problem</a:t>
            </a:r>
          </a:p>
          <a:p>
            <a:pPr marL="514350" indent="-514350">
              <a:lnSpc>
                <a:spcPct val="80000"/>
              </a:lnSpc>
              <a:buAutoNum type="arabicParenR"/>
            </a:pPr>
            <a:r>
              <a:rPr lang="en-US" sz="3000" dirty="0">
                <a:solidFill>
                  <a:srgbClr val="002060"/>
                </a:solidFill>
                <a:latin typeface="Gill Sans MT" panose="020B0502020104020203" pitchFamily="34" charset="0"/>
              </a:rPr>
              <a:t>Data Requirements &amp; Data Collections</a:t>
            </a:r>
          </a:p>
          <a:p>
            <a:pPr marL="514350" indent="-514350">
              <a:lnSpc>
                <a:spcPct val="80000"/>
              </a:lnSpc>
              <a:buFont typeface="Arial" pitchFamily="34" charset="0"/>
              <a:buAutoNum type="arabicParenR"/>
            </a:pPr>
            <a:r>
              <a:rPr lang="en-US" sz="3000" dirty="0">
                <a:solidFill>
                  <a:srgbClr val="002060"/>
                </a:solidFill>
                <a:latin typeface="Gill Sans MT" panose="020B0502020104020203" pitchFamily="34" charset="0"/>
              </a:rPr>
              <a:t>Data Understanding</a:t>
            </a:r>
          </a:p>
          <a:p>
            <a:pPr marL="514350" indent="-514350">
              <a:lnSpc>
                <a:spcPct val="80000"/>
              </a:lnSpc>
              <a:buAutoNum type="arabicParenR"/>
            </a:pPr>
            <a:r>
              <a:rPr lang="en-US" sz="3000" dirty="0">
                <a:solidFill>
                  <a:srgbClr val="002060"/>
                </a:solidFill>
                <a:latin typeface="Gill Sans MT" panose="020B0502020104020203" pitchFamily="34" charset="0"/>
              </a:rPr>
              <a:t>Data Preparation</a:t>
            </a:r>
          </a:p>
          <a:p>
            <a:pPr marL="514350" indent="-514350">
              <a:lnSpc>
                <a:spcPct val="80000"/>
              </a:lnSpc>
              <a:buAutoNum type="arabicParenR"/>
            </a:pPr>
            <a:r>
              <a:rPr lang="en-US" sz="3000" dirty="0">
                <a:solidFill>
                  <a:srgbClr val="002060"/>
                </a:solidFill>
                <a:latin typeface="Gill Sans MT" panose="020B0502020104020203" pitchFamily="34" charset="0"/>
              </a:rPr>
              <a:t>Modeling, Evaluation and Feedback</a:t>
            </a:r>
          </a:p>
          <a:p>
            <a:pPr marL="514350" indent="-514350">
              <a:lnSpc>
                <a:spcPct val="80000"/>
              </a:lnSpc>
              <a:buAutoNum type="arabicParenR"/>
            </a:pPr>
            <a:r>
              <a:rPr lang="en-US" sz="3000" dirty="0">
                <a:solidFill>
                  <a:srgbClr val="002060"/>
                </a:solidFill>
                <a:latin typeface="Gill Sans MT" panose="020B0502020104020203" pitchFamily="34" charset="0"/>
              </a:rPr>
              <a:t>Business Recommendations</a:t>
            </a:r>
          </a:p>
          <a:p>
            <a:pPr marL="514350" indent="-514350">
              <a:lnSpc>
                <a:spcPct val="80000"/>
              </a:lnSpc>
              <a:buAutoNum type="arabicParenR"/>
            </a:pPr>
            <a:r>
              <a:rPr lang="en-US" sz="3000" dirty="0">
                <a:solidFill>
                  <a:srgbClr val="002060"/>
                </a:solidFill>
                <a:latin typeface="Gill Sans MT" panose="020B0502020104020203" pitchFamily="34" charset="0"/>
              </a:rPr>
              <a:t>Assumptions, Limitations &amp; Further Work</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Tree>
    <p:extLst>
      <p:ext uri="{BB962C8B-B14F-4D97-AF65-F5344CB8AC3E}">
        <p14:creationId xmlns:p14="http://schemas.microsoft.com/office/powerpoint/2010/main" val="59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527720"/>
          </a:xfrm>
        </p:spPr>
        <p:txBody>
          <a:bodyPr>
            <a:normAutofit fontScale="90000"/>
          </a:bodyPr>
          <a:lstStyle/>
          <a:p>
            <a:r>
              <a:rPr lang="en-US" dirty="0">
                <a:solidFill>
                  <a:schemeClr val="accent3">
                    <a:lumMod val="50000"/>
                  </a:schemeClr>
                </a:solidFill>
                <a:latin typeface="Gill Sans MT" panose="020B0502020104020203" pitchFamily="34" charset="0"/>
              </a:rPr>
              <a:t>1) Executive Summary (Abstract)</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052736"/>
            <a:ext cx="9601200" cy="5119464"/>
          </a:xfrm>
        </p:spPr>
        <p:txBody>
          <a:bodyPr>
            <a:noAutofit/>
          </a:bodyPr>
          <a:lstStyle/>
          <a:p>
            <a:pPr marL="0" indent="0">
              <a:buNone/>
            </a:pPr>
            <a:r>
              <a:rPr lang="en-IN" sz="1600" u="sng" dirty="0">
                <a:solidFill>
                  <a:srgbClr val="C00000"/>
                </a:solidFill>
                <a:latin typeface="Gill Sans MT" panose="020B0502020104020203" pitchFamily="34" charset="0"/>
              </a:rPr>
              <a:t>Motivation:</a:t>
            </a:r>
            <a:r>
              <a:rPr lang="en-IN" sz="1600" dirty="0">
                <a:solidFill>
                  <a:srgbClr val="002060"/>
                </a:solidFill>
                <a:latin typeface="Gill Sans MT" panose="020B0502020104020203" pitchFamily="34" charset="0"/>
              </a:rPr>
              <a:t> Is apple losing the sheen? Apple’s loyal base and services used to be best in industry and due to recent events seems apple users are moving away. To understand this we want to analyse the popularity, perception and sentiment through data from various sources</a:t>
            </a:r>
          </a:p>
          <a:p>
            <a:pPr marL="0" indent="0">
              <a:buNone/>
            </a:pPr>
            <a:r>
              <a:rPr lang="en-IN" sz="1600" u="sng" dirty="0">
                <a:solidFill>
                  <a:srgbClr val="C00000"/>
                </a:solidFill>
                <a:latin typeface="Gill Sans MT" panose="020B0502020104020203" pitchFamily="34" charset="0"/>
              </a:rPr>
              <a:t>Method:</a:t>
            </a:r>
            <a:r>
              <a:rPr lang="en-IN" sz="1600" dirty="0">
                <a:solidFill>
                  <a:srgbClr val="002060"/>
                </a:solidFill>
                <a:latin typeface="Gill Sans MT" panose="020B0502020104020203" pitchFamily="34" charset="0"/>
              </a:rPr>
              <a:t> We have picked </a:t>
            </a:r>
            <a:r>
              <a:rPr lang="en-IN" sz="1600" dirty="0" err="1">
                <a:solidFill>
                  <a:srgbClr val="002060"/>
                </a:solidFill>
                <a:latin typeface="Gill Sans MT" panose="020B0502020104020203" pitchFamily="34" charset="0"/>
              </a:rPr>
              <a:t>IphoneX</a:t>
            </a:r>
            <a:r>
              <a:rPr lang="en-IN" sz="1600" dirty="0">
                <a:solidFill>
                  <a:srgbClr val="002060"/>
                </a:solidFill>
                <a:latin typeface="Gill Sans MT" panose="020B0502020104020203" pitchFamily="34" charset="0"/>
              </a:rPr>
              <a:t> which is a flagship product. To analyse we have used twitter data (tweets contain </a:t>
            </a:r>
            <a:r>
              <a:rPr lang="en-IN" sz="1600" dirty="0" err="1">
                <a:solidFill>
                  <a:srgbClr val="002060"/>
                </a:solidFill>
                <a:latin typeface="Gill Sans MT" panose="020B0502020104020203" pitchFamily="34" charset="0"/>
              </a:rPr>
              <a:t>iphonex</a:t>
            </a:r>
            <a:r>
              <a:rPr lang="en-IN" sz="1600" dirty="0">
                <a:solidFill>
                  <a:srgbClr val="002060"/>
                </a:solidFill>
                <a:latin typeface="Gill Sans MT" panose="020B0502020104020203" pitchFamily="34" charset="0"/>
              </a:rPr>
              <a:t>) along with data from Kaggle. Amazon Kaggle data contains review about all unlocked phones and apart from this we have used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review data as well. To train the model (logistics regression) we have used unlocked phone data and tested it against </a:t>
            </a:r>
            <a:r>
              <a:rPr lang="en-IN" sz="1600" dirty="0" err="1">
                <a:solidFill>
                  <a:srgbClr val="002060"/>
                </a:solidFill>
                <a:latin typeface="Gill Sans MT" panose="020B0502020104020203" pitchFamily="34" charset="0"/>
              </a:rPr>
              <a:t>iphonex</a:t>
            </a:r>
            <a:r>
              <a:rPr lang="en-IN" sz="1600" dirty="0">
                <a:solidFill>
                  <a:srgbClr val="002060"/>
                </a:solidFill>
                <a:latin typeface="Gill Sans MT" panose="020B0502020104020203" pitchFamily="34" charset="0"/>
              </a:rPr>
              <a:t> reviews to find the sentiment. Once done, we have populated </a:t>
            </a:r>
            <a:r>
              <a:rPr lang="en-IN" sz="1600" dirty="0" err="1">
                <a:solidFill>
                  <a:srgbClr val="002060"/>
                </a:solidFill>
                <a:latin typeface="Gill Sans MT" panose="020B0502020104020203" pitchFamily="34" charset="0"/>
              </a:rPr>
              <a:t>wordcloud</a:t>
            </a:r>
            <a:r>
              <a:rPr lang="en-IN" sz="1600" dirty="0">
                <a:solidFill>
                  <a:srgbClr val="002060"/>
                </a:solidFill>
                <a:latin typeface="Gill Sans MT" panose="020B0502020104020203" pitchFamily="34" charset="0"/>
              </a:rPr>
              <a:t> to find other most frequent words. Same thing (test against model and plotting the sentiment) was done with twitter data after merging and cleaning. </a:t>
            </a:r>
          </a:p>
          <a:p>
            <a:pPr marL="0" indent="0">
              <a:buNone/>
            </a:pPr>
            <a:r>
              <a:rPr lang="en-IN" sz="1600" u="sng" dirty="0">
                <a:solidFill>
                  <a:srgbClr val="C00000"/>
                </a:solidFill>
                <a:latin typeface="Gill Sans MT" panose="020B0502020104020203" pitchFamily="34" charset="0"/>
              </a:rPr>
              <a:t>Models:</a:t>
            </a:r>
            <a:r>
              <a:rPr lang="en-IN" sz="1600" dirty="0">
                <a:solidFill>
                  <a:srgbClr val="002060"/>
                </a:solidFill>
                <a:latin typeface="Gill Sans MT" panose="020B0502020104020203" pitchFamily="34" charset="0"/>
              </a:rPr>
              <a:t> we have used logistics regression model based on Bag of words vectorization method. For training this model we have used unlocked phones data and tested it against review data and twitter data. We found that positive perception regarding </a:t>
            </a:r>
            <a:r>
              <a:rPr lang="en-IN" sz="1600" dirty="0" err="1">
                <a:solidFill>
                  <a:srgbClr val="002060"/>
                </a:solidFill>
                <a:latin typeface="Gill Sans MT" panose="020B0502020104020203" pitchFamily="34" charset="0"/>
              </a:rPr>
              <a:t>iphonex</a:t>
            </a:r>
            <a:r>
              <a:rPr lang="en-IN" sz="1600" dirty="0">
                <a:solidFill>
                  <a:srgbClr val="002060"/>
                </a:solidFill>
                <a:latin typeface="Gill Sans MT" panose="020B0502020104020203" pitchFamily="34" charset="0"/>
              </a:rPr>
              <a:t> has not changed since last year (review data is from last December and twitter data from this December). People talk about other phones along with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but mostly for comparison.</a:t>
            </a:r>
          </a:p>
          <a:p>
            <a:pPr marL="0" indent="0">
              <a:buNone/>
            </a:pPr>
            <a:r>
              <a:rPr lang="en-IN" sz="1600" u="sng" dirty="0">
                <a:solidFill>
                  <a:srgbClr val="C00000"/>
                </a:solidFill>
                <a:latin typeface="Gill Sans MT" panose="020B0502020104020203" pitchFamily="34" charset="0"/>
              </a:rPr>
              <a:t>Message:</a:t>
            </a:r>
            <a:r>
              <a:rPr lang="en-IN" sz="1600" dirty="0">
                <a:solidFill>
                  <a:srgbClr val="002060"/>
                </a:solidFill>
                <a:latin typeface="Gill Sans MT" panose="020B0502020104020203" pitchFamily="34" charset="0"/>
              </a:rPr>
              <a:t> Overall with this analysis we were able to find that people have positive sentiment regarding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x. Popularity of apple products most specifically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is very good. There was a spike in Aug and Nov(4 days black Friday event). If we compare </a:t>
            </a:r>
            <a:r>
              <a:rPr lang="en-IN" sz="1600" dirty="0" err="1">
                <a:solidFill>
                  <a:srgbClr val="002060"/>
                </a:solidFill>
                <a:latin typeface="Gill Sans MT" panose="020B0502020104020203" pitchFamily="34" charset="0"/>
              </a:rPr>
              <a:t>oneplus</a:t>
            </a:r>
            <a:r>
              <a:rPr lang="en-IN" sz="1600" dirty="0">
                <a:solidFill>
                  <a:srgbClr val="002060"/>
                </a:solidFill>
                <a:latin typeface="Gill Sans MT" panose="020B0502020104020203" pitchFamily="34" charset="0"/>
              </a:rPr>
              <a:t> 6T against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X,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is still a winner. This trend reverses in India where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is not so popular against </a:t>
            </a:r>
            <a:r>
              <a:rPr lang="en-IN" sz="1600" dirty="0" err="1">
                <a:solidFill>
                  <a:srgbClr val="002060"/>
                </a:solidFill>
                <a:latin typeface="Gill Sans MT" panose="020B0502020104020203" pitchFamily="34" charset="0"/>
              </a:rPr>
              <a:t>oneplus</a:t>
            </a:r>
            <a:r>
              <a:rPr lang="en-IN" sz="1600" dirty="0">
                <a:solidFill>
                  <a:srgbClr val="002060"/>
                </a:solidFill>
                <a:latin typeface="Gill Sans MT" panose="020B0502020104020203" pitchFamily="34" charset="0"/>
              </a:rPr>
              <a:t> or Samsung. </a:t>
            </a:r>
          </a:p>
          <a:p>
            <a:pPr marL="0" indent="0">
              <a:buNone/>
            </a:pPr>
            <a:r>
              <a:rPr lang="en-IN" sz="1600" u="sng" dirty="0">
                <a:solidFill>
                  <a:srgbClr val="C00000"/>
                </a:solidFill>
                <a:latin typeface="Gill Sans MT" panose="020B0502020104020203" pitchFamily="34" charset="0"/>
              </a:rPr>
              <a:t>Means:</a:t>
            </a:r>
            <a:r>
              <a:rPr lang="en-IN" sz="1600" dirty="0">
                <a:solidFill>
                  <a:srgbClr val="C00000"/>
                </a:solidFill>
                <a:latin typeface="Gill Sans MT" panose="020B0502020104020203" pitchFamily="34" charset="0"/>
              </a:rPr>
              <a:t> </a:t>
            </a:r>
            <a:r>
              <a:rPr lang="en-IN" sz="1600" dirty="0" err="1">
                <a:solidFill>
                  <a:srgbClr val="C00000"/>
                </a:solidFill>
                <a:latin typeface="Gill Sans MT" panose="020B0502020104020203" pitchFamily="34" charset="0"/>
              </a:rPr>
              <a:t>visualization:</a:t>
            </a:r>
            <a:r>
              <a:rPr lang="en-IN" sz="1600" dirty="0" err="1">
                <a:solidFill>
                  <a:srgbClr val="002060"/>
                </a:solidFill>
                <a:latin typeface="Gill Sans MT" panose="020B0502020104020203" pitchFamily="34" charset="0"/>
              </a:rPr>
              <a:t>Matplotlib,wordcloud</a:t>
            </a:r>
            <a:r>
              <a:rPr lang="en-IN" sz="1600" dirty="0">
                <a:solidFill>
                  <a:srgbClr val="002060"/>
                </a:solidFill>
                <a:latin typeface="Gill Sans MT" panose="020B0502020104020203" pitchFamily="34" charset="0"/>
              </a:rPr>
              <a:t>, </a:t>
            </a:r>
            <a:r>
              <a:rPr lang="en-IN" sz="1600" dirty="0" err="1">
                <a:solidFill>
                  <a:srgbClr val="C00000"/>
                </a:solidFill>
                <a:latin typeface="Gill Sans MT" panose="020B0502020104020203" pitchFamily="34" charset="0"/>
              </a:rPr>
              <a:t>Datapull</a:t>
            </a:r>
            <a:r>
              <a:rPr lang="en-IN" sz="1600" dirty="0">
                <a:solidFill>
                  <a:srgbClr val="C00000"/>
                </a:solidFill>
                <a:latin typeface="Gill Sans MT" panose="020B0502020104020203" pitchFamily="34" charset="0"/>
              </a:rPr>
              <a:t>: </a:t>
            </a:r>
            <a:r>
              <a:rPr lang="en-IN" sz="1600" dirty="0" err="1">
                <a:solidFill>
                  <a:srgbClr val="002060"/>
                </a:solidFill>
                <a:latin typeface="Gill Sans MT" panose="020B0502020104020203" pitchFamily="34" charset="0"/>
              </a:rPr>
              <a:t>csv,xml,tweepy,numpy,pandas</a:t>
            </a:r>
            <a:r>
              <a:rPr lang="en-IN" sz="1600" dirty="0">
                <a:solidFill>
                  <a:srgbClr val="002060"/>
                </a:solidFill>
                <a:latin typeface="Gill Sans MT" panose="020B0502020104020203" pitchFamily="34" charset="0"/>
              </a:rPr>
              <a:t>, </a:t>
            </a:r>
            <a:r>
              <a:rPr lang="en-IN" sz="1600" dirty="0">
                <a:solidFill>
                  <a:srgbClr val="C00000"/>
                </a:solidFill>
                <a:latin typeface="Gill Sans MT" panose="020B0502020104020203" pitchFamily="34" charset="0"/>
              </a:rPr>
              <a:t>modelling: </a:t>
            </a:r>
            <a:r>
              <a:rPr lang="en-IN" sz="1600" dirty="0" err="1">
                <a:solidFill>
                  <a:srgbClr val="002060"/>
                </a:solidFill>
                <a:latin typeface="Gill Sans MT" panose="020B0502020104020203" pitchFamily="34" charset="0"/>
              </a:rPr>
              <a:t>scikit-learn,textblob</a:t>
            </a:r>
            <a:r>
              <a:rPr lang="en-IN" sz="1600" dirty="0">
                <a:solidFill>
                  <a:srgbClr val="002060"/>
                </a:solidFill>
                <a:latin typeface="Gill Sans MT" panose="020B0502020104020203" pitchFamily="34" charset="0"/>
              </a:rPr>
              <a:t>,</a:t>
            </a:r>
            <a:r>
              <a:rPr lang="en-IN" sz="1600" dirty="0">
                <a:solidFill>
                  <a:srgbClr val="C00000"/>
                </a:solidFill>
                <a:latin typeface="Gill Sans MT" panose="020B0502020104020203" pitchFamily="34" charset="0"/>
              </a:rPr>
              <a:t> language: </a:t>
            </a:r>
            <a:r>
              <a:rPr lang="en-IN" sz="1600" dirty="0">
                <a:solidFill>
                  <a:srgbClr val="002060"/>
                </a:solidFill>
                <a:latin typeface="Gill Sans MT" panose="020B0502020104020203" pitchFamily="34" charset="0"/>
              </a:rPr>
              <a:t>python</a:t>
            </a:r>
          </a:p>
          <a:p>
            <a:pPr marL="0" indent="0">
              <a:buNone/>
            </a:pPr>
            <a:endParaRPr lang="en-IN" sz="16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Tree>
    <p:extLst>
      <p:ext uri="{BB962C8B-B14F-4D97-AF65-F5344CB8AC3E}">
        <p14:creationId xmlns:p14="http://schemas.microsoft.com/office/powerpoint/2010/main" val="2401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671736"/>
          </a:xfrm>
        </p:spPr>
        <p:txBody>
          <a:bodyPr/>
          <a:lstStyle/>
          <a:p>
            <a:r>
              <a:rPr lang="en-US" dirty="0">
                <a:solidFill>
                  <a:schemeClr val="accent3">
                    <a:lumMod val="50000"/>
                  </a:schemeClr>
                </a:solidFill>
                <a:latin typeface="Gill Sans MT" panose="020B0502020104020203" pitchFamily="34" charset="0"/>
              </a:rPr>
              <a:t>2) Business Problem</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196752"/>
            <a:ext cx="9601200" cy="4975448"/>
          </a:xfrm>
        </p:spPr>
        <p:txBody>
          <a:bodyPr>
            <a:noAutofit/>
          </a:bodyPr>
          <a:lstStyle/>
          <a:p>
            <a:pPr marL="0" indent="0">
              <a:buNone/>
            </a:pPr>
            <a:r>
              <a:rPr lang="en-IN" sz="1600" u="sng" dirty="0">
                <a:solidFill>
                  <a:srgbClr val="C00000"/>
                </a:solidFill>
                <a:latin typeface="Gill Sans MT" panose="020B0502020104020203" pitchFamily="34" charset="0"/>
              </a:rPr>
              <a:t>Business Understanding</a:t>
            </a:r>
            <a:endParaRPr lang="en-IN" sz="1600" dirty="0">
              <a:solidFill>
                <a:srgbClr val="002060"/>
              </a:solidFill>
              <a:latin typeface="Gill Sans MT" panose="020B0502020104020203" pitchFamily="34" charset="0"/>
            </a:endParaRPr>
          </a:p>
          <a:p>
            <a:pPr marL="0" indent="0">
              <a:buNone/>
            </a:pPr>
            <a:r>
              <a:rPr lang="en-US" sz="1600" dirty="0">
                <a:solidFill>
                  <a:srgbClr val="002060"/>
                </a:solidFill>
                <a:latin typeface="Gill Sans MT" panose="020B0502020104020203" pitchFamily="34" charset="0"/>
              </a:rPr>
              <a:t>Is Apple still the greatest tech company that it used to be? Investors are concerned. Is Apple’s loyal fan base diminishing in size? US market hardly gives any growth to Apple. OnePlus is dominating Apple in key emerging markets. Is there a paradigm shift in the user sentiment of Apple? How about investor sentiment? These are the question which we are trying to answer with our analysis.</a:t>
            </a:r>
          </a:p>
          <a:p>
            <a:pPr marL="0" indent="0">
              <a:buNone/>
            </a:pPr>
            <a:r>
              <a:rPr lang="en-IN" sz="1600" u="sng" dirty="0">
                <a:solidFill>
                  <a:srgbClr val="C00000"/>
                </a:solidFill>
                <a:latin typeface="Gill Sans MT" panose="020B0502020104020203" pitchFamily="34" charset="0"/>
              </a:rPr>
              <a:t>Analytics Approach</a:t>
            </a:r>
            <a:endParaRPr lang="en-IN" sz="1600" dirty="0">
              <a:solidFill>
                <a:srgbClr val="002060"/>
              </a:solidFill>
              <a:latin typeface="Gill Sans MT" panose="020B0502020104020203" pitchFamily="34" charset="0"/>
            </a:endParaRPr>
          </a:p>
          <a:p>
            <a:pPr marL="0" indent="0">
              <a:buNone/>
            </a:pPr>
            <a:r>
              <a:rPr lang="en-IN" sz="1600" dirty="0">
                <a:solidFill>
                  <a:srgbClr val="002060"/>
                </a:solidFill>
                <a:latin typeface="Gill Sans MT" panose="020B0502020104020203" pitchFamily="34" charset="0"/>
              </a:rPr>
              <a:t>1. Collection of old data related to other products including </a:t>
            </a:r>
            <a:r>
              <a:rPr lang="en-IN" sz="1600" dirty="0" err="1">
                <a:solidFill>
                  <a:srgbClr val="002060"/>
                </a:solidFill>
                <a:latin typeface="Gill Sans MT" panose="020B0502020104020203" pitchFamily="34" charset="0"/>
              </a:rPr>
              <a:t>iphone</a:t>
            </a:r>
            <a:r>
              <a:rPr lang="en-IN" sz="1600" dirty="0">
                <a:solidFill>
                  <a:srgbClr val="002060"/>
                </a:solidFill>
                <a:latin typeface="Gill Sans MT" panose="020B0502020104020203" pitchFamily="34" charset="0"/>
              </a:rPr>
              <a:t>. (historical trend)</a:t>
            </a:r>
          </a:p>
          <a:p>
            <a:pPr marL="0" indent="0">
              <a:buNone/>
            </a:pPr>
            <a:r>
              <a:rPr lang="en-IN" sz="1600" dirty="0">
                <a:solidFill>
                  <a:srgbClr val="002060"/>
                </a:solidFill>
                <a:latin typeface="Gill Sans MT" panose="020B0502020104020203" pitchFamily="34" charset="0"/>
              </a:rPr>
              <a:t>2. Collection of </a:t>
            </a:r>
            <a:r>
              <a:rPr lang="en-IN" sz="1600" dirty="0" err="1">
                <a:solidFill>
                  <a:srgbClr val="002060"/>
                </a:solidFill>
                <a:latin typeface="Gill Sans MT" panose="020B0502020104020203" pitchFamily="34" charset="0"/>
              </a:rPr>
              <a:t>iphonex</a:t>
            </a:r>
            <a:r>
              <a:rPr lang="en-IN" sz="1600" dirty="0">
                <a:solidFill>
                  <a:srgbClr val="002060"/>
                </a:solidFill>
                <a:latin typeface="Gill Sans MT" panose="020B0502020104020203" pitchFamily="34" charset="0"/>
              </a:rPr>
              <a:t> review (product specific perception of users) and twitter data (general perception of users)</a:t>
            </a:r>
          </a:p>
          <a:p>
            <a:pPr marL="0" indent="0">
              <a:buNone/>
            </a:pPr>
            <a:r>
              <a:rPr lang="en-IN" sz="1600" dirty="0">
                <a:solidFill>
                  <a:srgbClr val="002060"/>
                </a:solidFill>
                <a:latin typeface="Gill Sans MT" panose="020B0502020104020203" pitchFamily="34" charset="0"/>
              </a:rPr>
              <a:t>3. Training the model with historical data and test review and tweets</a:t>
            </a:r>
          </a:p>
          <a:p>
            <a:pPr marL="0" indent="0">
              <a:buNone/>
            </a:pPr>
            <a:r>
              <a:rPr lang="en-IN" sz="1600" dirty="0">
                <a:solidFill>
                  <a:srgbClr val="002060"/>
                </a:solidFill>
                <a:latin typeface="Gill Sans MT" panose="020B0502020104020203" pitchFamily="34" charset="0"/>
              </a:rPr>
              <a:t>4. Finding the popularity of chosen products in text corpus</a:t>
            </a:r>
          </a:p>
          <a:p>
            <a:pPr marL="0" indent="0">
              <a:buNone/>
            </a:pPr>
            <a:r>
              <a:rPr lang="en-IN" sz="1600" dirty="0">
                <a:solidFill>
                  <a:srgbClr val="002060"/>
                </a:solidFill>
                <a:latin typeface="Gill Sans MT" panose="020B0502020104020203" pitchFamily="34" charset="0"/>
              </a:rPr>
              <a:t>5. Discussion on final outcome</a:t>
            </a:r>
          </a:p>
          <a:p>
            <a:pPr marL="0" indent="0">
              <a:buNone/>
            </a:pPr>
            <a:r>
              <a:rPr lang="en-IN" sz="1600" dirty="0">
                <a:solidFill>
                  <a:srgbClr val="002060"/>
                </a:solidFill>
                <a:latin typeface="Gill Sans MT" panose="020B0502020104020203" pitchFamily="34" charset="0"/>
              </a:rPr>
              <a:t>Solving this problem is very necessary to find out answers to above questions which could provide us a direction. If we see some deviation from past, company need to go with corrective action asap</a:t>
            </a: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spTree>
    <p:extLst>
      <p:ext uri="{BB962C8B-B14F-4D97-AF65-F5344CB8AC3E}">
        <p14:creationId xmlns:p14="http://schemas.microsoft.com/office/powerpoint/2010/main" val="1279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743744"/>
          </a:xfrm>
        </p:spPr>
        <p:txBody>
          <a:bodyPr/>
          <a:lstStyle/>
          <a:p>
            <a:r>
              <a:rPr lang="en-US" dirty="0">
                <a:solidFill>
                  <a:schemeClr val="accent3">
                    <a:lumMod val="50000"/>
                  </a:schemeClr>
                </a:solidFill>
                <a:latin typeface="Gill Sans MT" panose="020B0502020104020203" pitchFamily="34" charset="0"/>
              </a:rPr>
              <a:t>3) Data Requirements &amp; Collections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197868" y="1340768"/>
            <a:ext cx="10225136" cy="4831432"/>
          </a:xfrm>
        </p:spPr>
        <p:txBody>
          <a:bodyPr>
            <a:noAutofit/>
          </a:bodyPr>
          <a:lstStyle/>
          <a:p>
            <a:pPr marL="0" indent="0">
              <a:buNone/>
            </a:pPr>
            <a:r>
              <a:rPr lang="en-IN" sz="2000" u="sng" dirty="0">
                <a:solidFill>
                  <a:srgbClr val="C00000"/>
                </a:solidFill>
                <a:latin typeface="Gill Sans MT" panose="020B0502020104020203" pitchFamily="34" charset="0"/>
              </a:rPr>
              <a:t>Data Requirements</a:t>
            </a:r>
            <a:endParaRPr lang="en-IN" sz="2000" dirty="0">
              <a:solidFill>
                <a:srgbClr val="002060"/>
              </a:solidFill>
              <a:latin typeface="Gill Sans MT" panose="020B0502020104020203" pitchFamily="34" charset="0"/>
            </a:endParaRPr>
          </a:p>
          <a:p>
            <a:pPr marL="0" indent="0">
              <a:buNone/>
            </a:pPr>
            <a:r>
              <a:rPr lang="en-US" sz="2000" dirty="0">
                <a:solidFill>
                  <a:srgbClr val="002060"/>
                </a:solidFill>
                <a:latin typeface="Gill Sans MT" panose="020B0502020104020203" pitchFamily="34" charset="0"/>
              </a:rPr>
              <a:t>We will need historical data as well as current data to find out the past and present sentiment. Also from google trends we can find the popularity change over time. For this analysis we will need some data to train the model and then we will need specific data points to test them against the model.</a:t>
            </a:r>
            <a:endParaRPr lang="en-IN" sz="2000" dirty="0">
              <a:solidFill>
                <a:srgbClr val="002060"/>
              </a:solidFill>
              <a:latin typeface="Gill Sans MT" panose="020B0502020104020203" pitchFamily="34" charset="0"/>
            </a:endParaRPr>
          </a:p>
          <a:p>
            <a:pPr marL="0" indent="0">
              <a:buNone/>
            </a:pPr>
            <a:r>
              <a:rPr lang="en-IN" sz="2000" u="sng" dirty="0">
                <a:solidFill>
                  <a:srgbClr val="C00000"/>
                </a:solidFill>
                <a:latin typeface="Gill Sans MT" panose="020B0502020104020203" pitchFamily="34" charset="0"/>
              </a:rPr>
              <a:t>Data Collections</a:t>
            </a:r>
            <a:endParaRPr lang="en-IN" sz="2000" dirty="0">
              <a:solidFill>
                <a:srgbClr val="002060"/>
              </a:solidFill>
              <a:latin typeface="Gill Sans MT" panose="020B0502020104020203" pitchFamily="34" charset="0"/>
            </a:endParaRPr>
          </a:p>
          <a:p>
            <a:pPr marL="0" indent="0">
              <a:buNone/>
            </a:pPr>
            <a:r>
              <a:rPr lang="en-US" sz="2000" dirty="0">
                <a:solidFill>
                  <a:srgbClr val="002060"/>
                </a:solidFill>
                <a:latin typeface="Gill Sans MT" panose="020B0502020104020203" pitchFamily="34" charset="0"/>
              </a:rPr>
              <a:t>We needed twitter app keys to pull the twitter data. Also a Kaggle account to pull old data as we cannot pull old twitter data. We needed large chunk of data which was not possible from twitter as they were blocking us time to time. So we have pulled small chunks everyday and then merged them in multiple files to create a large file with all the data.</a:t>
            </a:r>
          </a:p>
          <a:p>
            <a:pPr marL="0" indent="0">
              <a:buNone/>
            </a:pPr>
            <a:r>
              <a:rPr lang="en-US" sz="2000" dirty="0">
                <a:solidFill>
                  <a:srgbClr val="002060"/>
                </a:solidFill>
                <a:latin typeface="Gill Sans MT" panose="020B0502020104020203" pitchFamily="34" charset="0"/>
              </a:rPr>
              <a:t>Challenges: Twitter initially denied providing us keys but soon they allowed me but for my colleague, they did not allow until he have used </a:t>
            </a:r>
            <a:r>
              <a:rPr lang="en-US" sz="2000" dirty="0" err="1">
                <a:solidFill>
                  <a:srgbClr val="002060"/>
                </a:solidFill>
                <a:latin typeface="Gill Sans MT" panose="020B0502020104020203" pitchFamily="34" charset="0"/>
              </a:rPr>
              <a:t>isb</a:t>
            </a:r>
            <a:r>
              <a:rPr lang="en-US" sz="2000" dirty="0">
                <a:solidFill>
                  <a:srgbClr val="002060"/>
                </a:solidFill>
                <a:latin typeface="Gill Sans MT" panose="020B0502020104020203" pitchFamily="34" charset="0"/>
              </a:rPr>
              <a:t> email to create a new twitter account but it was very late and we could not pull 10K records but we still managed to pull more than 7K</a:t>
            </a:r>
            <a:endParaRPr lang="en-IN" sz="2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spTree>
    <p:extLst>
      <p:ext uri="{BB962C8B-B14F-4D97-AF65-F5344CB8AC3E}">
        <p14:creationId xmlns:p14="http://schemas.microsoft.com/office/powerpoint/2010/main" val="12249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815752"/>
          </a:xfrm>
        </p:spPr>
        <p:txBody>
          <a:bodyPr/>
          <a:lstStyle/>
          <a:p>
            <a:r>
              <a:rPr lang="en-US" dirty="0">
                <a:solidFill>
                  <a:schemeClr val="accent3">
                    <a:lumMod val="50000"/>
                  </a:schemeClr>
                </a:solidFill>
                <a:latin typeface="Gill Sans MT" panose="020B0502020104020203" pitchFamily="34" charset="0"/>
              </a:rPr>
              <a:t>4) Data Understanding</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293812" y="1340768"/>
            <a:ext cx="9769152" cy="4831432"/>
          </a:xfrm>
        </p:spPr>
        <p:txBody>
          <a:bodyPr>
            <a:noAutofit/>
          </a:bodyPr>
          <a:lstStyle/>
          <a:p>
            <a:pPr marL="0" indent="0">
              <a:buNone/>
            </a:pPr>
            <a:r>
              <a:rPr lang="en-US" sz="2000" dirty="0">
                <a:solidFill>
                  <a:srgbClr val="002060"/>
                </a:solidFill>
                <a:latin typeface="Gill Sans MT" panose="020B0502020104020203" pitchFamily="34" charset="0"/>
              </a:rPr>
              <a:t>Data Summary (left to right- </a:t>
            </a:r>
            <a:r>
              <a:rPr lang="en-US" sz="2000" dirty="0" err="1">
                <a:solidFill>
                  <a:srgbClr val="002060"/>
                </a:solidFill>
                <a:latin typeface="Gill Sans MT" panose="020B0502020104020203" pitchFamily="34" charset="0"/>
              </a:rPr>
              <a:t>iphonex</a:t>
            </a:r>
            <a:r>
              <a:rPr lang="en-US" sz="2000" dirty="0">
                <a:solidFill>
                  <a:srgbClr val="002060"/>
                </a:solidFill>
                <a:latin typeface="Gill Sans MT" panose="020B0502020104020203" pitchFamily="34" charset="0"/>
              </a:rPr>
              <a:t> review, all unlocked phones review, twitter data)</a:t>
            </a:r>
            <a:endParaRPr lang="en-US" sz="2800" dirty="0">
              <a:solidFill>
                <a:srgbClr val="002060"/>
              </a:solidFill>
              <a:latin typeface="Gill Sans MT" panose="020B0502020104020203" pitchFamily="34" charset="0"/>
            </a:endParaRPr>
          </a:p>
          <a:p>
            <a:pPr marL="0" indent="0">
              <a:buNone/>
            </a:pPr>
            <a:endParaRPr lang="en-US" sz="3000" dirty="0">
              <a:solidFill>
                <a:srgbClr val="002060"/>
              </a:solidFill>
              <a:latin typeface="Gill Sans MT" panose="020B0502020104020203" pitchFamily="34" charset="0"/>
            </a:endParaRPr>
          </a:p>
          <a:p>
            <a:pPr marL="0" indent="0">
              <a:buNone/>
            </a:pPr>
            <a:endParaRPr lang="en-US" sz="3000" dirty="0">
              <a:solidFill>
                <a:srgbClr val="00206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a:p>
            <a:pPr marL="0" indent="0">
              <a:buNone/>
            </a:pPr>
            <a:r>
              <a:rPr lang="en-US" sz="2800" dirty="0">
                <a:solidFill>
                  <a:srgbClr val="002060"/>
                </a:solidFill>
                <a:latin typeface="Gill Sans MT" panose="020B0502020104020203" pitchFamily="34" charset="0"/>
              </a:rPr>
              <a:t>First Cut Analysis &amp; Initial Patterns (word cloud twitter, review)</a:t>
            </a: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pic>
        <p:nvPicPr>
          <p:cNvPr id="6" name="Picture 5">
            <a:extLst>
              <a:ext uri="{FF2B5EF4-FFF2-40B4-BE49-F238E27FC236}">
                <a16:creationId xmlns:a16="http://schemas.microsoft.com/office/drawing/2014/main" id="{C22DB75E-5446-4D5C-83F8-1F22E625CD45}"/>
              </a:ext>
            </a:extLst>
          </p:cNvPr>
          <p:cNvPicPr>
            <a:picLocks noChangeAspect="1"/>
          </p:cNvPicPr>
          <p:nvPr/>
        </p:nvPicPr>
        <p:blipFill>
          <a:blip r:embed="rId2"/>
          <a:stretch>
            <a:fillRect/>
          </a:stretch>
        </p:blipFill>
        <p:spPr>
          <a:xfrm>
            <a:off x="-26268" y="1844824"/>
            <a:ext cx="3888432" cy="1656184"/>
          </a:xfrm>
          <a:prstGeom prst="rect">
            <a:avLst/>
          </a:prstGeom>
        </p:spPr>
      </p:pic>
      <p:pic>
        <p:nvPicPr>
          <p:cNvPr id="7" name="Picture 6">
            <a:extLst>
              <a:ext uri="{FF2B5EF4-FFF2-40B4-BE49-F238E27FC236}">
                <a16:creationId xmlns:a16="http://schemas.microsoft.com/office/drawing/2014/main" id="{BCC93C9E-4E5D-43F4-9BE8-FE67946E41E3}"/>
              </a:ext>
            </a:extLst>
          </p:cNvPr>
          <p:cNvPicPr>
            <a:picLocks noChangeAspect="1"/>
          </p:cNvPicPr>
          <p:nvPr/>
        </p:nvPicPr>
        <p:blipFill>
          <a:blip r:embed="rId3"/>
          <a:stretch>
            <a:fillRect/>
          </a:stretch>
        </p:blipFill>
        <p:spPr>
          <a:xfrm>
            <a:off x="3790156" y="1952275"/>
            <a:ext cx="4320480" cy="1354264"/>
          </a:xfrm>
          <a:prstGeom prst="rect">
            <a:avLst/>
          </a:prstGeom>
        </p:spPr>
      </p:pic>
      <p:pic>
        <p:nvPicPr>
          <p:cNvPr id="8" name="Picture 7">
            <a:extLst>
              <a:ext uri="{FF2B5EF4-FFF2-40B4-BE49-F238E27FC236}">
                <a16:creationId xmlns:a16="http://schemas.microsoft.com/office/drawing/2014/main" id="{F996AD76-26AD-42E1-B856-D3AA2327FA0D}"/>
              </a:ext>
            </a:extLst>
          </p:cNvPr>
          <p:cNvPicPr>
            <a:picLocks noChangeAspect="1"/>
          </p:cNvPicPr>
          <p:nvPr/>
        </p:nvPicPr>
        <p:blipFill>
          <a:blip r:embed="rId4"/>
          <a:stretch>
            <a:fillRect/>
          </a:stretch>
        </p:blipFill>
        <p:spPr>
          <a:xfrm>
            <a:off x="8110637" y="1951384"/>
            <a:ext cx="3960440" cy="1354263"/>
          </a:xfrm>
          <a:prstGeom prst="rect">
            <a:avLst/>
          </a:prstGeom>
        </p:spPr>
      </p:pic>
      <p:pic>
        <p:nvPicPr>
          <p:cNvPr id="9" name="Picture 8">
            <a:extLst>
              <a:ext uri="{FF2B5EF4-FFF2-40B4-BE49-F238E27FC236}">
                <a16:creationId xmlns:a16="http://schemas.microsoft.com/office/drawing/2014/main" id="{0C7F6F4D-0529-4459-9830-8A26616E9BDE}"/>
              </a:ext>
            </a:extLst>
          </p:cNvPr>
          <p:cNvPicPr>
            <a:picLocks noChangeAspect="1"/>
          </p:cNvPicPr>
          <p:nvPr/>
        </p:nvPicPr>
        <p:blipFill>
          <a:blip r:embed="rId5"/>
          <a:stretch>
            <a:fillRect/>
          </a:stretch>
        </p:blipFill>
        <p:spPr>
          <a:xfrm>
            <a:off x="1125861" y="4102120"/>
            <a:ext cx="4104455" cy="2402607"/>
          </a:xfrm>
          <a:prstGeom prst="rect">
            <a:avLst/>
          </a:prstGeom>
        </p:spPr>
      </p:pic>
      <p:pic>
        <p:nvPicPr>
          <p:cNvPr id="10" name="Picture 9">
            <a:extLst>
              <a:ext uri="{FF2B5EF4-FFF2-40B4-BE49-F238E27FC236}">
                <a16:creationId xmlns:a16="http://schemas.microsoft.com/office/drawing/2014/main" id="{B173B4E3-B04E-4E94-8498-33B691FD405B}"/>
              </a:ext>
            </a:extLst>
          </p:cNvPr>
          <p:cNvPicPr>
            <a:picLocks noChangeAspect="1"/>
          </p:cNvPicPr>
          <p:nvPr/>
        </p:nvPicPr>
        <p:blipFill>
          <a:blip r:embed="rId6"/>
          <a:stretch>
            <a:fillRect/>
          </a:stretch>
        </p:blipFill>
        <p:spPr>
          <a:xfrm>
            <a:off x="6454452" y="4102121"/>
            <a:ext cx="3998658" cy="2184380"/>
          </a:xfrm>
          <a:prstGeom prst="rect">
            <a:avLst/>
          </a:prstGeom>
        </p:spPr>
      </p:pic>
    </p:spTree>
    <p:extLst>
      <p:ext uri="{BB962C8B-B14F-4D97-AF65-F5344CB8AC3E}">
        <p14:creationId xmlns:p14="http://schemas.microsoft.com/office/powerpoint/2010/main" val="423327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5) Data Preparation</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US" sz="3000" dirty="0">
                <a:solidFill>
                  <a:srgbClr val="002060"/>
                </a:solidFill>
                <a:latin typeface="Gill Sans MT" panose="020B0502020104020203" pitchFamily="34" charset="0"/>
              </a:rPr>
              <a:t>Missing Value Imputations</a:t>
            </a:r>
          </a:p>
          <a:p>
            <a:pPr marL="0" indent="0">
              <a:buNone/>
            </a:pPr>
            <a:r>
              <a:rPr lang="en-US" sz="3000" dirty="0">
                <a:solidFill>
                  <a:srgbClr val="002060"/>
                </a:solidFill>
                <a:latin typeface="Gill Sans MT" panose="020B0502020104020203" pitchFamily="34" charset="0"/>
              </a:rPr>
              <a:t>Nosie or Outlier?</a:t>
            </a:r>
          </a:p>
          <a:p>
            <a:pPr marL="0" indent="0">
              <a:buNone/>
            </a:pPr>
            <a:r>
              <a:rPr lang="en-US" sz="3000" dirty="0">
                <a:solidFill>
                  <a:srgbClr val="002060"/>
                </a:solidFill>
                <a:latin typeface="Gill Sans MT" panose="020B0502020104020203" pitchFamily="34" charset="0"/>
              </a:rPr>
              <a:t>Curse of Dimensionality.</a:t>
            </a:r>
          </a:p>
          <a:p>
            <a:pPr marL="0" indent="0">
              <a:buNone/>
            </a:pPr>
            <a:r>
              <a:rPr lang="en-US" sz="3000" dirty="0">
                <a:solidFill>
                  <a:srgbClr val="002060"/>
                </a:solidFill>
                <a:latin typeface="Gill Sans MT" panose="020B0502020104020203" pitchFamily="34" charset="0"/>
              </a:rPr>
              <a:t>Data Normalization</a:t>
            </a:r>
          </a:p>
          <a:p>
            <a:pPr marL="0" indent="0">
              <a:buNone/>
            </a:pPr>
            <a:r>
              <a:rPr lang="en-US" sz="3000" dirty="0">
                <a:solidFill>
                  <a:srgbClr val="002060"/>
                </a:solidFill>
                <a:latin typeface="Gill Sans MT" panose="020B0502020104020203" pitchFamily="34" charset="0"/>
              </a:rPr>
              <a:t>Data Standardization</a:t>
            </a:r>
          </a:p>
          <a:p>
            <a:pPr marL="0" indent="0">
              <a:buNone/>
            </a:pPr>
            <a:r>
              <a:rPr lang="en-US" sz="3000" dirty="0">
                <a:solidFill>
                  <a:srgbClr val="002060"/>
                </a:solidFill>
                <a:latin typeface="Gill Sans MT" panose="020B0502020104020203" pitchFamily="34" charset="0"/>
              </a:rPr>
              <a:t>Deriving latent variables</a:t>
            </a: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6) Modeling, Evaluation and Feedback</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US" sz="3000" dirty="0">
                <a:solidFill>
                  <a:srgbClr val="002060"/>
                </a:solidFill>
                <a:latin typeface="Gill Sans MT" panose="020B0502020104020203" pitchFamily="34" charset="0"/>
              </a:rPr>
              <a:t>What models are chosen? Why?</a:t>
            </a:r>
          </a:p>
          <a:p>
            <a:pPr marL="0" indent="0">
              <a:buNone/>
            </a:pPr>
            <a:r>
              <a:rPr lang="en-US" sz="3000" dirty="0">
                <a:solidFill>
                  <a:srgbClr val="002060"/>
                </a:solidFill>
                <a:latin typeface="Gill Sans MT" panose="020B0502020104020203" pitchFamily="34" charset="0"/>
              </a:rPr>
              <a:t>What Evaluation Metrics? Why?</a:t>
            </a:r>
          </a:p>
          <a:p>
            <a:pPr marL="0" indent="0">
              <a:buNone/>
            </a:pPr>
            <a:r>
              <a:rPr lang="en-US" sz="3000" dirty="0">
                <a:solidFill>
                  <a:srgbClr val="002060"/>
                </a:solidFill>
                <a:latin typeface="Gill Sans MT" panose="020B0502020104020203" pitchFamily="34" charset="0"/>
              </a:rPr>
              <a:t>What Optimization Techniques? Why?</a:t>
            </a:r>
          </a:p>
          <a:p>
            <a:pPr marL="0" indent="0">
              <a:buNone/>
            </a:pPr>
            <a:r>
              <a:rPr lang="en-US" sz="3000" dirty="0">
                <a:solidFill>
                  <a:srgbClr val="002060"/>
                </a:solidFill>
                <a:latin typeface="Gill Sans MT" panose="020B0502020104020203" pitchFamily="34" charset="0"/>
              </a:rPr>
              <a:t>What is the feedback? How did feedback change your model(s) and metric(s)?</a:t>
            </a:r>
          </a:p>
          <a:p>
            <a:pPr marL="0" indent="0">
              <a:buNone/>
            </a:pPr>
            <a:r>
              <a:rPr lang="en-US" sz="3000" dirty="0">
                <a:solidFill>
                  <a:srgbClr val="002060"/>
                </a:solidFill>
                <a:latin typeface="Gill Sans MT" panose="020B0502020104020203" pitchFamily="34" charset="0"/>
              </a:rPr>
              <a:t>Model Comparison (Visual, Tabular and Descriptive)</a:t>
            </a:r>
          </a:p>
          <a:p>
            <a:pPr marL="0" indent="0">
              <a:buNone/>
            </a:pPr>
            <a:r>
              <a:rPr lang="en-US" sz="3000" dirty="0">
                <a:solidFill>
                  <a:srgbClr val="002060"/>
                </a:solidFill>
                <a:latin typeface="Gill Sans MT" panose="020B0502020104020203" pitchFamily="34" charset="0"/>
              </a:rPr>
              <a:t>Which is the best model and why?</a:t>
            </a: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8</a:t>
            </a:fld>
            <a:endParaRPr lang="en-IN">
              <a:solidFill>
                <a:prstClr val="white">
                  <a:tint val="75000"/>
                </a:prstClr>
              </a:solidFill>
            </a:endParaRPr>
          </a:p>
        </p:txBody>
      </p:sp>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7) Business Recommendations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US" sz="3000" dirty="0">
                <a:solidFill>
                  <a:srgbClr val="002060"/>
                </a:solidFill>
                <a:latin typeface="Gill Sans MT" panose="020B0502020104020203" pitchFamily="34" charset="0"/>
              </a:rPr>
              <a:t>What is the response(s) of the model(s)? </a:t>
            </a:r>
          </a:p>
          <a:p>
            <a:pPr marL="0" indent="0">
              <a:buNone/>
            </a:pPr>
            <a:r>
              <a:rPr lang="en-US" sz="3000" dirty="0">
                <a:solidFill>
                  <a:srgbClr val="002060"/>
                </a:solidFill>
                <a:latin typeface="Gill Sans MT" panose="020B0502020104020203" pitchFamily="34" charset="0"/>
              </a:rPr>
              <a:t>What action items do you recommend to the business sponsors based on the response(s)?</a:t>
            </a:r>
          </a:p>
          <a:p>
            <a:pPr marL="0" indent="0">
              <a:buNone/>
            </a:pPr>
            <a:r>
              <a:rPr lang="en-US" sz="3000" dirty="0">
                <a:solidFill>
                  <a:srgbClr val="002060"/>
                </a:solidFill>
                <a:latin typeface="Gill Sans MT" panose="020B0502020104020203" pitchFamily="34" charset="0"/>
              </a:rPr>
              <a:t>Is the outcome quality in tune with the expectations of the business sponsor(s)? Why? Why not?</a:t>
            </a:r>
          </a:p>
          <a:p>
            <a:pPr marL="0" indent="0">
              <a:buNone/>
            </a:pPr>
            <a:r>
              <a:rPr lang="en-US" sz="3000" dirty="0">
                <a:solidFill>
                  <a:srgbClr val="002060"/>
                </a:solidFill>
                <a:latin typeface="Gill Sans MT" panose="020B0502020104020203" pitchFamily="34" charset="0"/>
              </a:rPr>
              <a:t>How do you propose to deploy your work?</a:t>
            </a: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spTree>
    <p:extLst>
      <p:ext uri="{BB962C8B-B14F-4D97-AF65-F5344CB8AC3E}">
        <p14:creationId xmlns:p14="http://schemas.microsoft.com/office/powerpoint/2010/main" val="22113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1024</Words>
  <Application>Microsoft Office PowerPoint</Application>
  <PresentationFormat>Custom</PresentationFormat>
  <Paragraphs>78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vt:lpstr>
      <vt:lpstr>Gill Sans MT</vt:lpstr>
      <vt:lpstr>3_Woodgrain 16x9</vt:lpstr>
      <vt:lpstr>Practicum Presentation - 1</vt:lpstr>
      <vt:lpstr>Agenda</vt:lpstr>
      <vt:lpstr>1) Executive Summary (Abstract)</vt:lpstr>
      <vt:lpstr>2) Business Problem</vt:lpstr>
      <vt:lpstr>3) Data Requirements &amp; Collections</vt:lpstr>
      <vt:lpstr>4) Data Understanding</vt:lpstr>
      <vt:lpstr>5) Data Preparation</vt:lpstr>
      <vt:lpstr>6) Modeling, Evaluation and Feedback</vt:lpstr>
      <vt:lpstr>7) Business Recommendations</vt:lpstr>
      <vt:lpstr>8) Assumptions, Limitations &amp; Further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2018-12-27T11:39:42Z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