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9" r:id="rId2"/>
  </p:sldMasterIdLst>
  <p:notesMasterIdLst>
    <p:notesMasterId r:id="rId14"/>
  </p:notesMasterIdLst>
  <p:handoutMasterIdLst>
    <p:handoutMasterId r:id="rId15"/>
  </p:handoutMasterIdLst>
  <p:sldIdLst>
    <p:sldId id="354" r:id="rId3"/>
    <p:sldId id="451" r:id="rId4"/>
    <p:sldId id="667" r:id="rId5"/>
    <p:sldId id="731" r:id="rId6"/>
    <p:sldId id="732" r:id="rId7"/>
    <p:sldId id="733" r:id="rId8"/>
    <p:sldId id="734" r:id="rId9"/>
    <p:sldId id="736" r:id="rId10"/>
    <p:sldId id="739" r:id="rId11"/>
    <p:sldId id="740" r:id="rId12"/>
    <p:sldId id="737" r:id="rId13"/>
  </p:sldIdLst>
  <p:sldSz cx="12188825"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59DA46-5520-4F42-9D3F-30C3F714C8C8}">
          <p14:sldIdLst>
            <p14:sldId id="354"/>
            <p14:sldId id="451"/>
            <p14:sldId id="667"/>
            <p14:sldId id="731"/>
            <p14:sldId id="732"/>
            <p14:sldId id="733"/>
            <p14:sldId id="734"/>
            <p14:sldId id="736"/>
            <p14:sldId id="739"/>
            <p14:sldId id="740"/>
            <p14:sldId id="737"/>
          </p14:sldIdLst>
        </p14:section>
        <p14:section name="Untitled Section" id="{1D3CCC35-C986-4A22-9365-6C3DD476231A}">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B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49" autoAdjust="0"/>
    <p:restoredTop sz="94667" autoAdjust="0"/>
  </p:normalViewPr>
  <p:slideViewPr>
    <p:cSldViewPr>
      <p:cViewPr varScale="1">
        <p:scale>
          <a:sx n="87" d="100"/>
          <a:sy n="87" d="100"/>
        </p:scale>
        <p:origin x="293" y="58"/>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3120" y="53"/>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1C482589-CB2F-4003-801D-095B67490E73}" type="datetimeFigureOut">
              <a:rPr lang="en-US"/>
              <a:t>12/28/2018</a:t>
            </a:fld>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A7D4DBF-746C-4C25-853D-8A1CBE8404F4}" type="datetimeFigureOut">
              <a:rPr lang="en-US"/>
              <a:t>12/28/2018</a:t>
            </a:fld>
            <a:endParaRPr/>
          </a:p>
        </p:txBody>
      </p:sp>
      <p:sp>
        <p:nvSpPr>
          <p:cNvPr id="4" name="Slide Image Placeholder 3"/>
          <p:cNvSpPr>
            <a:spLocks noGrp="1" noRot="1" noChangeAspect="1"/>
          </p:cNvSpPr>
          <p:nvPr>
            <p:ph type="sldImg" idx="2"/>
          </p:nvPr>
        </p:nvSpPr>
        <p:spPr>
          <a:xfrm>
            <a:off x="458788" y="720725"/>
            <a:ext cx="6397625" cy="3600450"/>
          </a:xfrm>
          <a:prstGeom prst="rect">
            <a:avLst/>
          </a:prstGeom>
          <a:noFill/>
          <a:ln w="12700">
            <a:solidFill>
              <a:prstClr val="black"/>
            </a:solidFill>
          </a:ln>
        </p:spPr>
        <p:txBody>
          <a:bodyPr vert="horz" lIns="96661" tIns="48331" rIns="96661" bIns="48331" rtlCol="0" anchor="ctr"/>
          <a:lstStyle/>
          <a:p>
            <a:endParaRPr/>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DE0FDE7-FE71-46E3-9512-437B13AD5F46}" type="slidenum">
              <a:rPr lang="en-IN" smtClean="0"/>
              <a:t>1</a:t>
            </a:fld>
            <a:endParaRPr lang="en-IN"/>
          </a:p>
        </p:txBody>
      </p:sp>
    </p:spTree>
    <p:extLst>
      <p:ext uri="{BB962C8B-B14F-4D97-AF65-F5344CB8AC3E}">
        <p14:creationId xmlns:p14="http://schemas.microsoft.com/office/powerpoint/2010/main" val="967127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524000"/>
            <a:ext cx="8839201" cy="3200400"/>
          </a:xfrm>
        </p:spPr>
        <p:txBody>
          <a:bodyPr>
            <a:noAutofit/>
          </a:bodyPr>
          <a:lstStyle>
            <a:lvl1pPr>
              <a:defRPr sz="5400">
                <a:solidFill>
                  <a:srgbClr val="FFFF00"/>
                </a:solidFill>
              </a:defRPr>
            </a:lvl1pPr>
          </a:lstStyle>
          <a:p>
            <a:r>
              <a:rPr lang="en-US" dirty="0"/>
              <a:t>Click to edit Master title style</a:t>
            </a:r>
            <a:endParaRPr dirty="0"/>
          </a:p>
        </p:txBody>
      </p:sp>
      <p:sp>
        <p:nvSpPr>
          <p:cNvPr id="3" name="Subtitle 2"/>
          <p:cNvSpPr>
            <a:spLocks noGrp="1"/>
          </p:cNvSpPr>
          <p:nvPr>
            <p:ph type="subTitle" idx="1"/>
          </p:nvPr>
        </p:nvSpPr>
        <p:spPr>
          <a:xfrm>
            <a:off x="1674813" y="4876800"/>
            <a:ext cx="7162799" cy="990600"/>
          </a:xfrm>
        </p:spPr>
        <p:txBody>
          <a:bodyPr lIns="91440">
            <a:normAutofit/>
          </a:bodyPr>
          <a:lstStyle>
            <a:lvl1pPr marL="0" indent="0" algn="l">
              <a:spcBef>
                <a:spcPts val="0"/>
              </a:spcBef>
              <a:buNone/>
              <a:defRPr sz="2000" cap="all" spc="250" baseline="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Tree>
    <p:extLst>
      <p:ext uri="{BB962C8B-B14F-4D97-AF65-F5344CB8AC3E}">
        <p14:creationId xmlns:p14="http://schemas.microsoft.com/office/powerpoint/2010/main" val="350352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10" name="Rectangle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1" name="Rectangle 10"/>
          <p:cNvSpPr/>
          <p:nvPr/>
        </p:nvSpPr>
        <p:spPr>
          <a:xfrm>
            <a:off x="5484812" y="0"/>
            <a:ext cx="6704012"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608013" y="685800"/>
            <a:ext cx="4267200" cy="38862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4724400"/>
            <a:ext cx="4267200" cy="14478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37433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18591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5812" y="685801"/>
            <a:ext cx="1219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3" y="685800"/>
            <a:ext cx="8153399" cy="5486400"/>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95035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defRPr>
            </a:lvl1pPr>
          </a:lstStyle>
          <a:p>
            <a:r>
              <a:rPr lang="en-US" dirty="0"/>
              <a:t>Click to edit Master title style</a:t>
            </a:r>
            <a:endParaRPr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7750596" y="6400801"/>
            <a:ext cx="1320059" cy="276226"/>
          </a:xfrm>
        </p:spPr>
        <p:txBody>
          <a:bodyPr/>
          <a:lstStyle/>
          <a:p>
            <a:endParaRPr dirty="0">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a:xfrm>
            <a:off x="9190756" y="6393134"/>
            <a:ext cx="408114" cy="276226"/>
          </a:xfrm>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
        <p:nvSpPr>
          <p:cNvPr id="10" name="Date Placeholder 6"/>
          <p:cNvSpPr txBox="1">
            <a:spLocks/>
          </p:cNvSpPr>
          <p:nvPr userDrawn="1"/>
        </p:nvSpPr>
        <p:spPr>
          <a:xfrm>
            <a:off x="9406780" y="6292492"/>
            <a:ext cx="2688211" cy="520884"/>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dirty="0">
                <a:solidFill>
                  <a:schemeClr val="tx1"/>
                </a:solidFill>
                <a:latin typeface="Gill Sans MT" panose="020B0502020104020203" pitchFamily="34" charset="0"/>
              </a:rPr>
              <a:t>By Bhat Dittakavi &amp; Deepak</a:t>
            </a:r>
            <a:r>
              <a:rPr lang="en-IN" sz="1200" baseline="0" dirty="0">
                <a:solidFill>
                  <a:schemeClr val="tx1"/>
                </a:solidFill>
                <a:latin typeface="Gill Sans MT" panose="020B0502020104020203" pitchFamily="34" charset="0"/>
              </a:rPr>
              <a:t> Agrawal</a:t>
            </a:r>
            <a:endParaRPr lang="en-IN" sz="1200" dirty="0">
              <a:solidFill>
                <a:schemeClr val="tx1"/>
              </a:solidFill>
              <a:latin typeface="Gill Sans MT" panose="020B0502020104020203" pitchFamily="34" charset="0"/>
            </a:endParaRPr>
          </a:p>
        </p:txBody>
      </p:sp>
      <p:sp>
        <p:nvSpPr>
          <p:cNvPr id="8" name="Date Placeholder 6"/>
          <p:cNvSpPr txBox="1">
            <a:spLocks/>
          </p:cNvSpPr>
          <p:nvPr userDrawn="1"/>
        </p:nvSpPr>
        <p:spPr>
          <a:xfrm>
            <a:off x="10486900" y="548680"/>
            <a:ext cx="1701925" cy="460276"/>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0" dirty="0">
                <a:solidFill>
                  <a:srgbClr val="C00000"/>
                </a:solidFill>
                <a:latin typeface="Gill Sans MT" panose="020B0502020104020203" pitchFamily="34" charset="0"/>
              </a:rPr>
              <a:t>CBA Practicum</a:t>
            </a:r>
          </a:p>
        </p:txBody>
      </p:sp>
    </p:spTree>
    <p:extLst>
      <p:ext uri="{BB962C8B-B14F-4D97-AF65-F5344CB8AC3E}">
        <p14:creationId xmlns:p14="http://schemas.microsoft.com/office/powerpoint/2010/main" val="199118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3429000"/>
            <a:ext cx="9601201" cy="22860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293813" y="685800"/>
            <a:ext cx="7543800" cy="1066800"/>
          </a:xfrm>
        </p:spPr>
        <p:txBody>
          <a:bodyPr lIns="91440" anchor="t"/>
          <a:lstStyle>
            <a:lvl1pPr marL="0" indent="0">
              <a:spcBef>
                <a:spcPts val="0"/>
              </a:spcBef>
              <a:buNone/>
              <a:defRPr sz="2000" cap="all" spc="25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40994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1828800"/>
            <a:ext cx="4648199"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2" y="1828801"/>
            <a:ext cx="4648202"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14197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400"/>
            <a:ext cx="4646376"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438400"/>
            <a:ext cx="4648199"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2" y="1676400"/>
            <a:ext cx="4648201"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2" y="2438400"/>
            <a:ext cx="4648201"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solidFill>
                <a:prstClr val="white">
                  <a:tint val="75000"/>
                </a:prstClr>
              </a:solidFill>
            </a:endParaRPr>
          </a:p>
        </p:txBody>
      </p:sp>
      <p:sp>
        <p:nvSpPr>
          <p:cNvPr id="8" name="Footer Placeholder 7"/>
          <p:cNvSpPr>
            <a:spLocks noGrp="1"/>
          </p:cNvSpPr>
          <p:nvPr>
            <p:ph type="ftr" sz="quarter" idx="11"/>
          </p:nvPr>
        </p:nvSpPr>
        <p:spPr/>
        <p:txBody>
          <a:bodyPr/>
          <a:lstStyle/>
          <a:p>
            <a:endParaRPr>
              <a:solidFill>
                <a:prstClr val="white">
                  <a:tint val="75000"/>
                </a:prstClr>
              </a:solidFill>
            </a:endParaRPr>
          </a:p>
        </p:txBody>
      </p:sp>
      <p:sp>
        <p:nvSpPr>
          <p:cNvPr id="9" name="Slide Number Placeholder 8"/>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85108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solidFill>
                <a:prstClr val="white">
                  <a:tint val="75000"/>
                </a:prstClr>
              </a:solidFill>
            </a:endParaRPr>
          </a:p>
        </p:txBody>
      </p:sp>
      <p:sp>
        <p:nvSpPr>
          <p:cNvPr id="4" name="Footer Placeholder 3"/>
          <p:cNvSpPr>
            <a:spLocks noGrp="1"/>
          </p:cNvSpPr>
          <p:nvPr>
            <p:ph type="ftr" sz="quarter" idx="11"/>
          </p:nvPr>
        </p:nvSpPr>
        <p:spPr/>
        <p:txBody>
          <a:bodyPr/>
          <a:lstStyle/>
          <a:p>
            <a:endParaRPr>
              <a:solidFill>
                <a:prstClr val="white">
                  <a:tint val="75000"/>
                </a:prstClr>
              </a:solidFill>
            </a:endParaRPr>
          </a:p>
        </p:txBody>
      </p:sp>
      <p:sp>
        <p:nvSpPr>
          <p:cNvPr id="5" name="Slide Number Placeholder 4"/>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78553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solidFill>
                <a:prstClr val="white">
                  <a:tint val="75000"/>
                </a:prstClr>
              </a:solidFill>
            </a:endParaRPr>
          </a:p>
        </p:txBody>
      </p:sp>
      <p:sp>
        <p:nvSpPr>
          <p:cNvPr id="3" name="Footer Placeholder 2"/>
          <p:cNvSpPr>
            <a:spLocks noGrp="1"/>
          </p:cNvSpPr>
          <p:nvPr>
            <p:ph type="ftr" sz="quarter" idx="11"/>
          </p:nvPr>
        </p:nvSpPr>
        <p:spPr/>
        <p:txBody>
          <a:bodyPr/>
          <a:lstStyle/>
          <a:p>
            <a:endParaRPr>
              <a:solidFill>
                <a:prstClr val="white">
                  <a:tint val="75000"/>
                </a:prstClr>
              </a:solidFill>
            </a:endParaRPr>
          </a:p>
        </p:txBody>
      </p:sp>
      <p:sp>
        <p:nvSpPr>
          <p:cNvPr id="4" name="Slide Number Placeholder 3"/>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46444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1" name="Rectangle 10"/>
          <p:cNvSpPr/>
          <p:nvPr/>
        </p:nvSpPr>
        <p:spPr>
          <a:xfrm>
            <a:off x="699452" y="0"/>
            <a:ext cx="4700684"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6094413" y="685800"/>
            <a:ext cx="548497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35386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2" name="Rectangle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3" name="Rectangle 12"/>
          <p:cNvSpPr/>
          <p:nvPr/>
        </p:nvSpPr>
        <p:spPr>
          <a:xfrm>
            <a:off x="699452" y="0"/>
            <a:ext cx="4700684"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18900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a:solidFill>
                <a:prstClr val="white">
                  <a:tint val="75000"/>
                </a:prstClr>
              </a:solidFill>
            </a:endParaRPr>
          </a:p>
        </p:txBody>
      </p:sp>
      <p:sp>
        <p:nvSpPr>
          <p:cNvPr id="5" name="Footer Placeholder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a:defRPr sz="1000" cap="all" baseline="0">
                <a:solidFill>
                  <a:schemeClr val="tx1">
                    <a:tint val="75000"/>
                  </a:schemeClr>
                </a:solidFill>
              </a:defRPr>
            </a:lvl1pPr>
          </a:lstStyle>
          <a:p>
            <a:endParaRPr>
              <a:solidFill>
                <a:prstClr val="white">
                  <a:tint val="75000"/>
                </a:prstClr>
              </a:solidFill>
            </a:endParaRPr>
          </a:p>
        </p:txBody>
      </p:sp>
      <p:sp>
        <p:nvSpPr>
          <p:cNvPr id="6" name="Slide Number Placeholder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99542E4-2CCF-42F6-9D92-ED568035133D}" type="slidenum">
              <a:rPr>
                <a:solidFill>
                  <a:prstClr val="white">
                    <a:tint val="75000"/>
                  </a:prstClr>
                </a:solidFill>
              </a:rPr>
              <a:pPr/>
              <a:t>‹#›</a:t>
            </a:fld>
            <a:endParaRPr>
              <a:solidFill>
                <a:prstClr val="white">
                  <a:tint val="75000"/>
                </a:prstClr>
              </a:solidFill>
            </a:endParaRPr>
          </a:p>
        </p:txBody>
      </p:sp>
      <p:pic>
        <p:nvPicPr>
          <p:cNvPr id="9" name="Picture 4" descr="Image result for isb business analytics"/>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815841" y="76200"/>
            <a:ext cx="1353615" cy="592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53883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rJOEY8iso78"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s://github.com/siwanian/Practicum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05981" y="1772816"/>
            <a:ext cx="8856984" cy="762466"/>
          </a:xfrm>
        </p:spPr>
        <p:txBody>
          <a:bodyPr/>
          <a:lstStyle/>
          <a:p>
            <a:r>
              <a:rPr lang="en-US" sz="3600" dirty="0">
                <a:solidFill>
                  <a:schemeClr val="accent3">
                    <a:lumMod val="50000"/>
                  </a:schemeClr>
                </a:solidFill>
                <a:latin typeface="Gill Sans MT" panose="020B0502020104020203" pitchFamily="34" charset="0"/>
              </a:rPr>
              <a:t>Practicum Presentation - 1</a:t>
            </a:r>
            <a:endParaRPr lang="en-IN" sz="3600" dirty="0">
              <a:solidFill>
                <a:schemeClr val="accent3">
                  <a:lumMod val="50000"/>
                </a:schemeClr>
              </a:solidFill>
              <a:latin typeface="Gill Sans MT" panose="020B0502020104020203" pitchFamily="34" charset="0"/>
            </a:endParaRPr>
          </a:p>
        </p:txBody>
      </p:sp>
      <p:sp>
        <p:nvSpPr>
          <p:cNvPr id="3" name="Subtitle 2"/>
          <p:cNvSpPr>
            <a:spLocks noGrp="1"/>
          </p:cNvSpPr>
          <p:nvPr>
            <p:ph type="subTitle" idx="1"/>
          </p:nvPr>
        </p:nvSpPr>
        <p:spPr>
          <a:xfrm>
            <a:off x="2205980" y="2555364"/>
            <a:ext cx="4320480" cy="441588"/>
          </a:xfrm>
        </p:spPr>
        <p:txBody>
          <a:bodyPr>
            <a:normAutofit/>
          </a:bodyPr>
          <a:lstStyle/>
          <a:p>
            <a:r>
              <a:rPr lang="en-US" dirty="0">
                <a:solidFill>
                  <a:schemeClr val="accent1">
                    <a:lumMod val="50000"/>
                  </a:schemeClr>
                </a:solidFill>
                <a:latin typeface="Gill Sans MT" panose="020B0502020104020203" pitchFamily="34" charset="0"/>
              </a:rPr>
              <a:t>Apple INC</a:t>
            </a:r>
            <a:endParaRPr lang="en-IN" dirty="0">
              <a:solidFill>
                <a:schemeClr val="accent1">
                  <a:lumMod val="50000"/>
                </a:schemeClr>
              </a:solidFill>
              <a:latin typeface="Gill Sans MT" panose="020B0502020104020203" pitchFamily="34" charset="0"/>
            </a:endParaRPr>
          </a:p>
        </p:txBody>
      </p:sp>
      <p:sp>
        <p:nvSpPr>
          <p:cNvPr id="4" name="TextBox 3"/>
          <p:cNvSpPr txBox="1"/>
          <p:nvPr/>
        </p:nvSpPr>
        <p:spPr>
          <a:xfrm>
            <a:off x="6454452" y="4000073"/>
            <a:ext cx="5544616" cy="2246769"/>
          </a:xfrm>
          <a:prstGeom prst="rect">
            <a:avLst/>
          </a:prstGeom>
          <a:noFill/>
        </p:spPr>
        <p:txBody>
          <a:bodyPr wrap="square" rtlCol="0">
            <a:spAutoFit/>
          </a:bodyPr>
          <a:lstStyle/>
          <a:p>
            <a:pPr algn="r"/>
            <a:r>
              <a:rPr lang="en-US" sz="2800" dirty="0">
                <a:solidFill>
                  <a:srgbClr val="002060"/>
                </a:solidFill>
                <a:latin typeface="Gill Sans MT" panose="020B0502020104020203" pitchFamily="34" charset="0"/>
              </a:rPr>
              <a:t>Practicum-1</a:t>
            </a:r>
            <a:endParaRPr lang="en-IN" sz="2800" dirty="0">
              <a:solidFill>
                <a:srgbClr val="002060"/>
              </a:solidFill>
              <a:latin typeface="Gill Sans MT" panose="020B0502020104020203" pitchFamily="34" charset="0"/>
            </a:endParaRPr>
          </a:p>
          <a:p>
            <a:pPr algn="r"/>
            <a:endParaRPr lang="en-IN" sz="2800" dirty="0">
              <a:solidFill>
                <a:srgbClr val="002060"/>
              </a:solidFill>
              <a:latin typeface="Gill Sans MT" panose="020B0502020104020203" pitchFamily="34" charset="0"/>
              <a:ea typeface="+mj-ea"/>
              <a:cs typeface="+mj-cs"/>
            </a:endParaRPr>
          </a:p>
          <a:p>
            <a:pPr algn="r"/>
            <a:r>
              <a:rPr lang="en-US" sz="2800" dirty="0">
                <a:solidFill>
                  <a:srgbClr val="002060"/>
                </a:solidFill>
                <a:latin typeface="Gill Sans MT" panose="020B0502020104020203" pitchFamily="34" charset="0"/>
                <a:ea typeface="+mj-ea"/>
                <a:cs typeface="+mj-cs"/>
              </a:rPr>
              <a:t>Group Members</a:t>
            </a:r>
          </a:p>
          <a:p>
            <a:pPr algn="r"/>
            <a:r>
              <a:rPr lang="en-US" sz="2800" dirty="0">
                <a:solidFill>
                  <a:srgbClr val="002060"/>
                </a:solidFill>
                <a:latin typeface="Gill Sans MT" panose="020B0502020104020203" pitchFamily="34" charset="0"/>
                <a:ea typeface="+mj-ea"/>
                <a:cs typeface="+mj-cs"/>
              </a:rPr>
              <a:t>Atul Sharma (11810126)</a:t>
            </a:r>
          </a:p>
          <a:p>
            <a:pPr algn="r"/>
            <a:r>
              <a:rPr lang="en-US" sz="2800" dirty="0">
                <a:solidFill>
                  <a:srgbClr val="002060"/>
                </a:solidFill>
                <a:latin typeface="Gill Sans MT" panose="020B0502020104020203" pitchFamily="34" charset="0"/>
                <a:ea typeface="+mj-ea"/>
                <a:cs typeface="+mj-cs"/>
              </a:rPr>
              <a:t>Sandeep Kumar Singh (11810014)</a:t>
            </a:r>
            <a:endParaRPr lang="en-IN" sz="2800" dirty="0">
              <a:solidFill>
                <a:srgbClr val="002060"/>
              </a:solidFill>
              <a:latin typeface="Gill Sans MT" panose="020B0502020104020203" pitchFamily="34" charset="0"/>
              <a:ea typeface="+mj-ea"/>
              <a:cs typeface="+mj-cs"/>
            </a:endParaRPr>
          </a:p>
        </p:txBody>
      </p:sp>
      <p:pic>
        <p:nvPicPr>
          <p:cNvPr id="6" name="Picture 4" descr="Image result for isb business analyt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972" y="4149080"/>
            <a:ext cx="381000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92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5894" y="250316"/>
            <a:ext cx="9601200" cy="471264"/>
          </a:xfrm>
        </p:spPr>
        <p:txBody>
          <a:bodyPr/>
          <a:lstStyle/>
          <a:p>
            <a:r>
              <a:rPr lang="en-US" sz="2800" b="1" dirty="0">
                <a:solidFill>
                  <a:schemeClr val="accent3">
                    <a:lumMod val="50000"/>
                  </a:schemeClr>
                </a:solidFill>
                <a:latin typeface="Calibri Light" panose="020F0302020204030204" pitchFamily="34" charset="0"/>
              </a:rPr>
              <a:t>Conclusion</a:t>
            </a:r>
            <a:endParaRPr lang="en-IN" sz="2800" b="1" dirty="0">
              <a:solidFill>
                <a:schemeClr val="accent3">
                  <a:lumMod val="50000"/>
                </a:schemeClr>
              </a:solidFill>
              <a:latin typeface="Calibri Light" panose="020F0302020204030204"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10</a:t>
            </a:fld>
            <a:endParaRPr lang="en-IN">
              <a:solidFill>
                <a:prstClr val="white">
                  <a:tint val="75000"/>
                </a:prstClr>
              </a:solidFill>
            </a:endParaRPr>
          </a:p>
        </p:txBody>
      </p:sp>
      <p:grpSp>
        <p:nvGrpSpPr>
          <p:cNvPr id="6" name="Group 1402">
            <a:extLst>
              <a:ext uri="{FF2B5EF4-FFF2-40B4-BE49-F238E27FC236}">
                <a16:creationId xmlns:a16="http://schemas.microsoft.com/office/drawing/2014/main" id="{5EEF8A88-D25F-4709-AD7D-A686F8062ED0}"/>
              </a:ext>
            </a:extLst>
          </p:cNvPr>
          <p:cNvGrpSpPr>
            <a:grpSpLocks/>
          </p:cNvGrpSpPr>
          <p:nvPr/>
        </p:nvGrpSpPr>
        <p:grpSpPr bwMode="auto">
          <a:xfrm>
            <a:off x="477788" y="181745"/>
            <a:ext cx="648072" cy="654968"/>
            <a:chOff x="2514600" y="5959475"/>
            <a:chExt cx="676275" cy="669925"/>
          </a:xfrm>
        </p:grpSpPr>
        <p:sp>
          <p:nvSpPr>
            <p:cNvPr id="7" name="Freeform 24">
              <a:extLst>
                <a:ext uri="{FF2B5EF4-FFF2-40B4-BE49-F238E27FC236}">
                  <a16:creationId xmlns:a16="http://schemas.microsoft.com/office/drawing/2014/main" id="{80F8B721-C3C0-4906-910E-8602827D711C}"/>
                </a:ext>
              </a:extLst>
            </p:cNvPr>
            <p:cNvSpPr>
              <a:spLocks noEditPoints="1"/>
            </p:cNvSpPr>
            <p:nvPr/>
          </p:nvSpPr>
          <p:spPr bwMode="auto">
            <a:xfrm>
              <a:off x="2593975" y="5959475"/>
              <a:ext cx="381000" cy="495300"/>
            </a:xfrm>
            <a:custGeom>
              <a:avLst/>
              <a:gdLst>
                <a:gd name="T0" fmla="*/ 2147483646 w 120"/>
                <a:gd name="T1" fmla="*/ 2147483646 h 156"/>
                <a:gd name="T2" fmla="*/ 2147483646 w 120"/>
                <a:gd name="T3" fmla="*/ 2147483646 h 156"/>
                <a:gd name="T4" fmla="*/ 2147483646 w 120"/>
                <a:gd name="T5" fmla="*/ 2147483646 h 156"/>
                <a:gd name="T6" fmla="*/ 2147483646 w 120"/>
                <a:gd name="T7" fmla="*/ 2147483646 h 156"/>
                <a:gd name="T8" fmla="*/ 2147483646 w 120"/>
                <a:gd name="T9" fmla="*/ 2147483646 h 156"/>
                <a:gd name="T10" fmla="*/ 2147483646 w 120"/>
                <a:gd name="T11" fmla="*/ 2147483646 h 156"/>
                <a:gd name="T12" fmla="*/ 2147483646 w 120"/>
                <a:gd name="T13" fmla="*/ 2147483646 h 156"/>
                <a:gd name="T14" fmla="*/ 2147483646 w 120"/>
                <a:gd name="T15" fmla="*/ 2147483646 h 156"/>
                <a:gd name="T16" fmla="*/ 2147483646 w 120"/>
                <a:gd name="T17" fmla="*/ 2147483646 h 156"/>
                <a:gd name="T18" fmla="*/ 2147483646 w 120"/>
                <a:gd name="T19" fmla="*/ 2147483646 h 156"/>
                <a:gd name="T20" fmla="*/ 2147483646 w 120"/>
                <a:gd name="T21" fmla="*/ 2147483646 h 156"/>
                <a:gd name="T22" fmla="*/ 2147483646 w 120"/>
                <a:gd name="T23" fmla="*/ 2147483646 h 156"/>
                <a:gd name="T24" fmla="*/ 2147483646 w 120"/>
                <a:gd name="T25" fmla="*/ 2147483646 h 156"/>
                <a:gd name="T26" fmla="*/ 2147483646 w 120"/>
                <a:gd name="T27" fmla="*/ 2147483646 h 156"/>
                <a:gd name="T28" fmla="*/ 2147483646 w 120"/>
                <a:gd name="T29" fmla="*/ 2147483646 h 156"/>
                <a:gd name="T30" fmla="*/ 2147483646 w 120"/>
                <a:gd name="T31" fmla="*/ 2147483646 h 156"/>
                <a:gd name="T32" fmla="*/ 2147483646 w 120"/>
                <a:gd name="T33" fmla="*/ 2147483646 h 156"/>
                <a:gd name="T34" fmla="*/ 2147483646 w 120"/>
                <a:gd name="T35" fmla="*/ 2147483646 h 156"/>
                <a:gd name="T36" fmla="*/ 2147483646 w 120"/>
                <a:gd name="T37" fmla="*/ 2147483646 h 156"/>
                <a:gd name="T38" fmla="*/ 2147483646 w 120"/>
                <a:gd name="T39" fmla="*/ 2147483646 h 156"/>
                <a:gd name="T40" fmla="*/ 2147483646 w 120"/>
                <a:gd name="T41" fmla="*/ 2147483646 h 156"/>
                <a:gd name="T42" fmla="*/ 2147483646 w 120"/>
                <a:gd name="T43" fmla="*/ 2147483646 h 156"/>
                <a:gd name="T44" fmla="*/ 2147483646 w 120"/>
                <a:gd name="T45" fmla="*/ 2147483646 h 156"/>
                <a:gd name="T46" fmla="*/ 2147483646 w 120"/>
                <a:gd name="T47" fmla="*/ 2147483646 h 156"/>
                <a:gd name="T48" fmla="*/ 2147483646 w 120"/>
                <a:gd name="T49" fmla="*/ 2147483646 h 156"/>
                <a:gd name="T50" fmla="*/ 2147483646 w 120"/>
                <a:gd name="T51" fmla="*/ 2147483646 h 156"/>
                <a:gd name="T52" fmla="*/ 0 w 120"/>
                <a:gd name="T53" fmla="*/ 2147483646 h 156"/>
                <a:gd name="T54" fmla="*/ 2147483646 w 120"/>
                <a:gd name="T55" fmla="*/ 2147483646 h 156"/>
                <a:gd name="T56" fmla="*/ 2147483646 w 120"/>
                <a:gd name="T57" fmla="*/ 2147483646 h 156"/>
                <a:gd name="T58" fmla="*/ 2147483646 w 120"/>
                <a:gd name="T59" fmla="*/ 2147483646 h 156"/>
                <a:gd name="T60" fmla="*/ 2147483646 w 120"/>
                <a:gd name="T61" fmla="*/ 2147483646 h 156"/>
                <a:gd name="T62" fmla="*/ 2147483646 w 120"/>
                <a:gd name="T63" fmla="*/ 2147483646 h 156"/>
                <a:gd name="T64" fmla="*/ 2147483646 w 120"/>
                <a:gd name="T65" fmla="*/ 2147483646 h 156"/>
                <a:gd name="T66" fmla="*/ 2147483646 w 120"/>
                <a:gd name="T67" fmla="*/ 2147483646 h 156"/>
                <a:gd name="T68" fmla="*/ 2147483646 w 120"/>
                <a:gd name="T69" fmla="*/ 2147483646 h 156"/>
                <a:gd name="T70" fmla="*/ 2147483646 w 120"/>
                <a:gd name="T71" fmla="*/ 2147483646 h 156"/>
                <a:gd name="T72" fmla="*/ 2147483646 w 120"/>
                <a:gd name="T73" fmla="*/ 2147483646 h 156"/>
                <a:gd name="T74" fmla="*/ 2147483646 w 120"/>
                <a:gd name="T75" fmla="*/ 2147483646 h 156"/>
                <a:gd name="T76" fmla="*/ 2147483646 w 120"/>
                <a:gd name="T77" fmla="*/ 2147483646 h 156"/>
                <a:gd name="T78" fmla="*/ 2147483646 w 120"/>
                <a:gd name="T79" fmla="*/ 2147483646 h 156"/>
                <a:gd name="T80" fmla="*/ 2147483646 w 120"/>
                <a:gd name="T81" fmla="*/ 2147483646 h 156"/>
                <a:gd name="T82" fmla="*/ 2147483646 w 120"/>
                <a:gd name="T83" fmla="*/ 2147483646 h 156"/>
                <a:gd name="T84" fmla="*/ 2147483646 w 120"/>
                <a:gd name="T85" fmla="*/ 2147483646 h 156"/>
                <a:gd name="T86" fmla="*/ 2147483646 w 120"/>
                <a:gd name="T87" fmla="*/ 2147483646 h 156"/>
                <a:gd name="T88" fmla="*/ 2147483646 w 120"/>
                <a:gd name="T89" fmla="*/ 2147483646 h 156"/>
                <a:gd name="T90" fmla="*/ 2147483646 w 120"/>
                <a:gd name="T91" fmla="*/ 2147483646 h 156"/>
                <a:gd name="T92" fmla="*/ 2147483646 w 120"/>
                <a:gd name="T93" fmla="*/ 2147483646 h 156"/>
                <a:gd name="T94" fmla="*/ 2147483646 w 120"/>
                <a:gd name="T95" fmla="*/ 2147483646 h 156"/>
                <a:gd name="T96" fmla="*/ 2147483646 w 120"/>
                <a:gd name="T97" fmla="*/ 2147483646 h 15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20" h="156">
                  <a:moveTo>
                    <a:pt x="117" y="100"/>
                  </a:moveTo>
                  <a:cubicBezTo>
                    <a:pt x="117" y="91"/>
                    <a:pt x="110" y="82"/>
                    <a:pt x="102" y="79"/>
                  </a:cubicBezTo>
                  <a:cubicBezTo>
                    <a:pt x="92" y="76"/>
                    <a:pt x="83" y="74"/>
                    <a:pt x="73" y="74"/>
                  </a:cubicBezTo>
                  <a:cubicBezTo>
                    <a:pt x="74" y="70"/>
                    <a:pt x="74" y="67"/>
                    <a:pt x="75" y="64"/>
                  </a:cubicBezTo>
                  <a:cubicBezTo>
                    <a:pt x="78" y="62"/>
                    <a:pt x="79" y="59"/>
                    <a:pt x="80" y="57"/>
                  </a:cubicBezTo>
                  <a:cubicBezTo>
                    <a:pt x="80" y="55"/>
                    <a:pt x="80" y="52"/>
                    <a:pt x="81" y="49"/>
                  </a:cubicBezTo>
                  <a:cubicBezTo>
                    <a:pt x="81" y="50"/>
                    <a:pt x="81" y="50"/>
                    <a:pt x="82" y="50"/>
                  </a:cubicBezTo>
                  <a:cubicBezTo>
                    <a:pt x="83" y="50"/>
                    <a:pt x="84" y="49"/>
                    <a:pt x="85" y="48"/>
                  </a:cubicBezTo>
                  <a:cubicBezTo>
                    <a:pt x="86" y="36"/>
                    <a:pt x="86" y="36"/>
                    <a:pt x="86" y="36"/>
                  </a:cubicBezTo>
                  <a:cubicBezTo>
                    <a:pt x="86" y="34"/>
                    <a:pt x="85" y="33"/>
                    <a:pt x="84" y="33"/>
                  </a:cubicBezTo>
                  <a:cubicBezTo>
                    <a:pt x="83" y="33"/>
                    <a:pt x="83" y="33"/>
                    <a:pt x="82" y="33"/>
                  </a:cubicBezTo>
                  <a:cubicBezTo>
                    <a:pt x="83" y="31"/>
                    <a:pt x="83" y="29"/>
                    <a:pt x="83" y="26"/>
                  </a:cubicBezTo>
                  <a:cubicBezTo>
                    <a:pt x="84" y="23"/>
                    <a:pt x="85" y="14"/>
                    <a:pt x="79" y="9"/>
                  </a:cubicBezTo>
                  <a:cubicBezTo>
                    <a:pt x="70" y="0"/>
                    <a:pt x="50" y="0"/>
                    <a:pt x="41" y="9"/>
                  </a:cubicBezTo>
                  <a:cubicBezTo>
                    <a:pt x="35" y="14"/>
                    <a:pt x="36" y="23"/>
                    <a:pt x="37" y="26"/>
                  </a:cubicBezTo>
                  <a:cubicBezTo>
                    <a:pt x="37" y="29"/>
                    <a:pt x="37" y="31"/>
                    <a:pt x="37" y="33"/>
                  </a:cubicBezTo>
                  <a:cubicBezTo>
                    <a:pt x="37" y="33"/>
                    <a:pt x="37" y="33"/>
                    <a:pt x="36" y="33"/>
                  </a:cubicBezTo>
                  <a:cubicBezTo>
                    <a:pt x="35" y="33"/>
                    <a:pt x="34" y="34"/>
                    <a:pt x="34" y="36"/>
                  </a:cubicBezTo>
                  <a:cubicBezTo>
                    <a:pt x="35" y="48"/>
                    <a:pt x="35" y="48"/>
                    <a:pt x="35" y="48"/>
                  </a:cubicBezTo>
                  <a:cubicBezTo>
                    <a:pt x="35" y="49"/>
                    <a:pt x="37" y="50"/>
                    <a:pt x="38" y="50"/>
                  </a:cubicBezTo>
                  <a:cubicBezTo>
                    <a:pt x="38" y="50"/>
                    <a:pt x="39" y="50"/>
                    <a:pt x="39" y="49"/>
                  </a:cubicBezTo>
                  <a:cubicBezTo>
                    <a:pt x="40" y="52"/>
                    <a:pt x="40" y="55"/>
                    <a:pt x="40" y="57"/>
                  </a:cubicBezTo>
                  <a:cubicBezTo>
                    <a:pt x="40" y="59"/>
                    <a:pt x="42" y="62"/>
                    <a:pt x="45" y="64"/>
                  </a:cubicBezTo>
                  <a:cubicBezTo>
                    <a:pt x="46" y="67"/>
                    <a:pt x="46" y="70"/>
                    <a:pt x="46" y="74"/>
                  </a:cubicBezTo>
                  <a:cubicBezTo>
                    <a:pt x="37" y="75"/>
                    <a:pt x="28" y="76"/>
                    <a:pt x="18" y="79"/>
                  </a:cubicBezTo>
                  <a:cubicBezTo>
                    <a:pt x="10" y="82"/>
                    <a:pt x="3" y="91"/>
                    <a:pt x="3" y="100"/>
                  </a:cubicBezTo>
                  <a:cubicBezTo>
                    <a:pt x="2" y="119"/>
                    <a:pt x="0" y="137"/>
                    <a:pt x="0" y="156"/>
                  </a:cubicBezTo>
                  <a:cubicBezTo>
                    <a:pt x="120" y="156"/>
                    <a:pt x="120" y="156"/>
                    <a:pt x="120" y="156"/>
                  </a:cubicBezTo>
                  <a:cubicBezTo>
                    <a:pt x="120" y="137"/>
                    <a:pt x="118" y="119"/>
                    <a:pt x="117" y="100"/>
                  </a:cubicBezTo>
                  <a:close/>
                  <a:moveTo>
                    <a:pt x="60" y="146"/>
                  </a:moveTo>
                  <a:cubicBezTo>
                    <a:pt x="50" y="126"/>
                    <a:pt x="50" y="126"/>
                    <a:pt x="50" y="126"/>
                  </a:cubicBezTo>
                  <a:cubicBezTo>
                    <a:pt x="54" y="94"/>
                    <a:pt x="54" y="94"/>
                    <a:pt x="54" y="94"/>
                  </a:cubicBezTo>
                  <a:cubicBezTo>
                    <a:pt x="66" y="94"/>
                    <a:pt x="66" y="94"/>
                    <a:pt x="66" y="94"/>
                  </a:cubicBezTo>
                  <a:cubicBezTo>
                    <a:pt x="70" y="126"/>
                    <a:pt x="70" y="126"/>
                    <a:pt x="70" y="126"/>
                  </a:cubicBezTo>
                  <a:lnTo>
                    <a:pt x="60" y="146"/>
                  </a:lnTo>
                  <a:close/>
                  <a:moveTo>
                    <a:pt x="66" y="91"/>
                  </a:moveTo>
                  <a:cubicBezTo>
                    <a:pt x="54" y="91"/>
                    <a:pt x="54" y="91"/>
                    <a:pt x="54" y="91"/>
                  </a:cubicBezTo>
                  <a:cubicBezTo>
                    <a:pt x="50" y="79"/>
                    <a:pt x="50" y="79"/>
                    <a:pt x="50" y="79"/>
                  </a:cubicBezTo>
                  <a:cubicBezTo>
                    <a:pt x="50" y="79"/>
                    <a:pt x="50" y="79"/>
                    <a:pt x="50" y="79"/>
                  </a:cubicBezTo>
                  <a:cubicBezTo>
                    <a:pt x="51" y="79"/>
                    <a:pt x="52" y="80"/>
                    <a:pt x="53" y="80"/>
                  </a:cubicBezTo>
                  <a:cubicBezTo>
                    <a:pt x="58" y="81"/>
                    <a:pt x="62" y="81"/>
                    <a:pt x="67" y="80"/>
                  </a:cubicBezTo>
                  <a:cubicBezTo>
                    <a:pt x="68" y="80"/>
                    <a:pt x="69" y="79"/>
                    <a:pt x="70" y="79"/>
                  </a:cubicBezTo>
                  <a:cubicBezTo>
                    <a:pt x="70" y="79"/>
                    <a:pt x="70" y="79"/>
                    <a:pt x="70" y="79"/>
                  </a:cubicBezTo>
                  <a:lnTo>
                    <a:pt x="66" y="91"/>
                  </a:lnTo>
                  <a:close/>
                  <a:moveTo>
                    <a:pt x="104" y="109"/>
                  </a:moveTo>
                  <a:cubicBezTo>
                    <a:pt x="79" y="109"/>
                    <a:pt x="79" y="109"/>
                    <a:pt x="79" y="109"/>
                  </a:cubicBezTo>
                  <a:cubicBezTo>
                    <a:pt x="79" y="103"/>
                    <a:pt x="79" y="103"/>
                    <a:pt x="79" y="103"/>
                  </a:cubicBezTo>
                  <a:cubicBezTo>
                    <a:pt x="104" y="103"/>
                    <a:pt x="104" y="103"/>
                    <a:pt x="104" y="103"/>
                  </a:cubicBezTo>
                  <a:lnTo>
                    <a:pt x="104" y="109"/>
                  </a:ln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25">
              <a:extLst>
                <a:ext uri="{FF2B5EF4-FFF2-40B4-BE49-F238E27FC236}">
                  <a16:creationId xmlns:a16="http://schemas.microsoft.com/office/drawing/2014/main" id="{4DBD0C79-E3F1-4968-9570-0C0827EA0DAF}"/>
                </a:ext>
              </a:extLst>
            </p:cNvPr>
            <p:cNvSpPr>
              <a:spLocks/>
            </p:cNvSpPr>
            <p:nvPr/>
          </p:nvSpPr>
          <p:spPr bwMode="auto">
            <a:xfrm>
              <a:off x="2514600" y="6270625"/>
              <a:ext cx="676275" cy="358775"/>
            </a:xfrm>
            <a:custGeom>
              <a:avLst/>
              <a:gdLst>
                <a:gd name="T0" fmla="*/ 2147483646 w 213"/>
                <a:gd name="T1" fmla="*/ 2147483646 h 113"/>
                <a:gd name="T2" fmla="*/ 2147483646 w 213"/>
                <a:gd name="T3" fmla="*/ 2147483646 h 113"/>
                <a:gd name="T4" fmla="*/ 2147483646 w 213"/>
                <a:gd name="T5" fmla="*/ 2147483646 h 113"/>
                <a:gd name="T6" fmla="*/ 2147483646 w 213"/>
                <a:gd name="T7" fmla="*/ 2147483646 h 113"/>
                <a:gd name="T8" fmla="*/ 2147483646 w 213"/>
                <a:gd name="T9" fmla="*/ 2147483646 h 113"/>
                <a:gd name="T10" fmla="*/ 2147483646 w 213"/>
                <a:gd name="T11" fmla="*/ 2147483646 h 113"/>
                <a:gd name="T12" fmla="*/ 2147483646 w 213"/>
                <a:gd name="T13" fmla="*/ 2147483646 h 113"/>
                <a:gd name="T14" fmla="*/ 2147483646 w 213"/>
                <a:gd name="T15" fmla="*/ 2147483646 h 113"/>
                <a:gd name="T16" fmla="*/ 2147483646 w 213"/>
                <a:gd name="T17" fmla="*/ 2147483646 h 113"/>
                <a:gd name="T18" fmla="*/ 2147483646 w 213"/>
                <a:gd name="T19" fmla="*/ 2147483646 h 113"/>
                <a:gd name="T20" fmla="*/ 2147483646 w 213"/>
                <a:gd name="T21" fmla="*/ 2147483646 h 113"/>
                <a:gd name="T22" fmla="*/ 2147483646 w 213"/>
                <a:gd name="T23" fmla="*/ 2147483646 h 113"/>
                <a:gd name="T24" fmla="*/ 2147483646 w 213"/>
                <a:gd name="T25" fmla="*/ 2147483646 h 113"/>
                <a:gd name="T26" fmla="*/ 2147483646 w 213"/>
                <a:gd name="T27" fmla="*/ 2147483646 h 113"/>
                <a:gd name="T28" fmla="*/ 2147483646 w 213"/>
                <a:gd name="T29" fmla="*/ 2147483646 h 113"/>
                <a:gd name="T30" fmla="*/ 2147483646 w 213"/>
                <a:gd name="T31" fmla="*/ 2147483646 h 113"/>
                <a:gd name="T32" fmla="*/ 2147483646 w 213"/>
                <a:gd name="T33" fmla="*/ 2147483646 h 113"/>
                <a:gd name="T34" fmla="*/ 2147483646 w 213"/>
                <a:gd name="T35" fmla="*/ 2147483646 h 113"/>
                <a:gd name="T36" fmla="*/ 0 w 213"/>
                <a:gd name="T37" fmla="*/ 2147483646 h 113"/>
                <a:gd name="T38" fmla="*/ 0 w 213"/>
                <a:gd name="T39" fmla="*/ 2147483646 h 113"/>
                <a:gd name="T40" fmla="*/ 2147483646 w 213"/>
                <a:gd name="T41" fmla="*/ 2147483646 h 113"/>
                <a:gd name="T42" fmla="*/ 2147483646 w 213"/>
                <a:gd name="T43" fmla="*/ 2147483646 h 11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3" h="113">
                  <a:moveTo>
                    <a:pt x="15" y="113"/>
                  </a:moveTo>
                  <a:cubicBezTo>
                    <a:pt x="198" y="113"/>
                    <a:pt x="198" y="113"/>
                    <a:pt x="198" y="113"/>
                  </a:cubicBezTo>
                  <a:cubicBezTo>
                    <a:pt x="198" y="78"/>
                    <a:pt x="198" y="78"/>
                    <a:pt x="198" y="78"/>
                  </a:cubicBezTo>
                  <a:cubicBezTo>
                    <a:pt x="213" y="78"/>
                    <a:pt x="213" y="78"/>
                    <a:pt x="213" y="78"/>
                  </a:cubicBezTo>
                  <a:cubicBezTo>
                    <a:pt x="213" y="66"/>
                    <a:pt x="213" y="66"/>
                    <a:pt x="213" y="66"/>
                  </a:cubicBezTo>
                  <a:cubicBezTo>
                    <a:pt x="198" y="66"/>
                    <a:pt x="198" y="66"/>
                    <a:pt x="198" y="66"/>
                  </a:cubicBezTo>
                  <a:cubicBezTo>
                    <a:pt x="192" y="66"/>
                    <a:pt x="192" y="66"/>
                    <a:pt x="192" y="66"/>
                  </a:cubicBezTo>
                  <a:cubicBezTo>
                    <a:pt x="192" y="36"/>
                    <a:pt x="192" y="36"/>
                    <a:pt x="192" y="36"/>
                  </a:cubicBezTo>
                  <a:cubicBezTo>
                    <a:pt x="176" y="21"/>
                    <a:pt x="176" y="21"/>
                    <a:pt x="176" y="21"/>
                  </a:cubicBezTo>
                  <a:cubicBezTo>
                    <a:pt x="178" y="17"/>
                    <a:pt x="178" y="13"/>
                    <a:pt x="176" y="11"/>
                  </a:cubicBezTo>
                  <a:cubicBezTo>
                    <a:pt x="164" y="2"/>
                    <a:pt x="164" y="2"/>
                    <a:pt x="164" y="2"/>
                  </a:cubicBezTo>
                  <a:cubicBezTo>
                    <a:pt x="161" y="0"/>
                    <a:pt x="155" y="2"/>
                    <a:pt x="150" y="8"/>
                  </a:cubicBezTo>
                  <a:cubicBezTo>
                    <a:pt x="146" y="13"/>
                    <a:pt x="145" y="20"/>
                    <a:pt x="148" y="23"/>
                  </a:cubicBezTo>
                  <a:cubicBezTo>
                    <a:pt x="160" y="32"/>
                    <a:pt x="160" y="32"/>
                    <a:pt x="160" y="32"/>
                  </a:cubicBezTo>
                  <a:cubicBezTo>
                    <a:pt x="162" y="34"/>
                    <a:pt x="165" y="33"/>
                    <a:pt x="169" y="31"/>
                  </a:cubicBezTo>
                  <a:cubicBezTo>
                    <a:pt x="179" y="42"/>
                    <a:pt x="179" y="42"/>
                    <a:pt x="179" y="42"/>
                  </a:cubicBezTo>
                  <a:cubicBezTo>
                    <a:pt x="179" y="66"/>
                    <a:pt x="179" y="66"/>
                    <a:pt x="179" y="66"/>
                  </a:cubicBezTo>
                  <a:cubicBezTo>
                    <a:pt x="15" y="66"/>
                    <a:pt x="15" y="66"/>
                    <a:pt x="15" y="66"/>
                  </a:cubicBezTo>
                  <a:cubicBezTo>
                    <a:pt x="0" y="66"/>
                    <a:pt x="0" y="66"/>
                    <a:pt x="0" y="66"/>
                  </a:cubicBezTo>
                  <a:cubicBezTo>
                    <a:pt x="0" y="78"/>
                    <a:pt x="0" y="78"/>
                    <a:pt x="0" y="78"/>
                  </a:cubicBezTo>
                  <a:cubicBezTo>
                    <a:pt x="15" y="78"/>
                    <a:pt x="15" y="78"/>
                    <a:pt x="15" y="78"/>
                  </a:cubicBezTo>
                  <a:lnTo>
                    <a:pt x="15" y="113"/>
                  </a:lnTo>
                  <a:close/>
                </a:path>
              </a:pathLst>
            </a:custGeom>
            <a:solidFill>
              <a:srgbClr val="F15B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 name="Rectangle 3">
            <a:extLst>
              <a:ext uri="{FF2B5EF4-FFF2-40B4-BE49-F238E27FC236}">
                <a16:creationId xmlns:a16="http://schemas.microsoft.com/office/drawing/2014/main" id="{F384650F-44C9-4EF7-B257-455C321DA290}"/>
              </a:ext>
            </a:extLst>
          </p:cNvPr>
          <p:cNvSpPr/>
          <p:nvPr/>
        </p:nvSpPr>
        <p:spPr>
          <a:xfrm>
            <a:off x="415353" y="1207787"/>
            <a:ext cx="10559235" cy="1384995"/>
          </a:xfrm>
          <a:prstGeom prst="rect">
            <a:avLst/>
          </a:prstGeom>
        </p:spPr>
        <p:txBody>
          <a:bodyPr wrap="square">
            <a:spAutoFit/>
          </a:bodyPr>
          <a:lstStyle/>
          <a:p>
            <a:pPr marL="171450" indent="-171450">
              <a:buFont typeface="Wingdings" panose="05000000000000000000" pitchFamily="2" charset="2"/>
              <a:buChar char="Ø"/>
            </a:pPr>
            <a:r>
              <a:rPr lang="en-US" sz="1200" dirty="0">
                <a:solidFill>
                  <a:schemeClr val="bg1"/>
                </a:solidFill>
                <a:latin typeface="Calibri Light" panose="020F0302020204030204" pitchFamily="34" charset="0"/>
                <a:ea typeface="Calibri" panose="020F0502020204030204" pitchFamily="34" charset="0"/>
                <a:cs typeface="Times New Roman" panose="02020603050405020304" pitchFamily="18" charset="0"/>
              </a:rPr>
              <a:t>Overall with this analysis we were able to find that people have positive sentiment regarding iPhone X. Popularity of apple products most specifically iPhone is very good. There was a spike in Aug and Nov (4 days black Friday event). If we compare OnePlus 6T against iPhone X, iPhone is still a winner. This trend reverses in India where iPhone is not so popular against OnePlus or Samsung.</a:t>
            </a:r>
          </a:p>
          <a:p>
            <a:pPr marL="171450" indent="-171450">
              <a:buFont typeface="Wingdings" panose="05000000000000000000" pitchFamily="2" charset="2"/>
              <a:buChar char="Ø"/>
            </a:pPr>
            <a:r>
              <a:rPr lang="en-US" sz="1200" dirty="0">
                <a:solidFill>
                  <a:schemeClr val="bg1"/>
                </a:solidFill>
                <a:latin typeface="Calibri Light" panose="020F0302020204030204" pitchFamily="34" charset="0"/>
                <a:ea typeface="Calibri" panose="020F0502020204030204" pitchFamily="34" charset="0"/>
                <a:cs typeface="Times New Roman" panose="02020603050405020304" pitchFamily="18" charset="0"/>
              </a:rPr>
              <a:t>The overall Fan base in United States is still positive and are still Loyal towards Apple Products (Specially Apple iPhones)</a:t>
            </a:r>
          </a:p>
          <a:p>
            <a:pPr marL="171450" indent="-171450">
              <a:buFont typeface="Wingdings" panose="05000000000000000000" pitchFamily="2" charset="2"/>
              <a:buChar char="Ø"/>
            </a:pPr>
            <a:r>
              <a:rPr lang="en-US" sz="1200" dirty="0">
                <a:solidFill>
                  <a:schemeClr val="bg1"/>
                </a:solidFill>
                <a:latin typeface="Calibri Light" panose="020F0302020204030204" pitchFamily="34" charset="0"/>
                <a:ea typeface="Calibri" panose="020F0502020204030204" pitchFamily="34" charset="0"/>
                <a:cs typeface="Times New Roman" panose="02020603050405020304" pitchFamily="18" charset="0"/>
              </a:rPr>
              <a:t>Investor doesn’t show any decline in interest as Apple Stock Prices have similar movement as NSE. The only reason of decline is US-China Trade War and other global factors. </a:t>
            </a:r>
          </a:p>
          <a:p>
            <a:pPr marL="171450" indent="-171450">
              <a:buFont typeface="Wingdings" panose="05000000000000000000" pitchFamily="2" charset="2"/>
              <a:buChar char="Ø"/>
            </a:pPr>
            <a:endParaRPr lang="en-US" sz="1200" dirty="0">
              <a:solidFill>
                <a:schemeClr val="bg1"/>
              </a:solidFill>
              <a:latin typeface="Calibri Light" panose="020F0302020204030204" pitchFamily="34" charset="0"/>
              <a:ea typeface="Calibri" panose="020F0502020204030204" pitchFamily="34" charset="0"/>
              <a:cs typeface="Times New Roman" panose="02020603050405020304" pitchFamily="18" charset="0"/>
            </a:endParaRPr>
          </a:p>
        </p:txBody>
      </p:sp>
      <p:pic>
        <p:nvPicPr>
          <p:cNvPr id="1026" name="Picture 2" descr="https://attachment.outlook.office.net/owa/Atul_Sharma_CBA2019W@isb.edu/service.svc/s/GetFileAttachment?id=AAMkADA0NjIzYjA3LTUwMDctNGQyOC1iMjdkLTI3ZDgxZDhjMDVhOQBGAAAAAABnWZbkulqaRZL5V1H%2B26M1BwCnD5fOTK7OQr14nDs3DpPAAAAAAAEMAACnD5fOTK7OQr14nDs3DpPAAABthDUxAAABEgAQAAYWK36OmPdGsrQycHSBuKw%3D&amp;X-OWA-CANARY=SClI7iDcxE6J6ty5ocB6r_BmnTmnbNYYVICwhM_p6z2Qap_3skKurKj-Fx3G0AdcQkgiiC5y1uA.&amp;token=eyJhbGciOiJSUzI1NiIsImtpZCI6IjA2MDBGOUY2NzQ2MjA3MzdFNzM0MDRFMjg3QzQ1QTgxOENCN0NFQjgiLCJ4NXQiOiJCZ0Q1OW5SaUJ6Zm5OQVRpaDhSYWdZeTN6cmciLCJ0eXAiOiJKV1QifQ.eyJ2ZXIiOiJFeGNoYW5nZS5DYWxsYmFjay5WMSIsImFwcGN0eHNlbmRlciI6Ik93YURvd25sb2FkQGE0ZGFlNDQzLTM4YWItNDA0YS1iMzMxLTlkMWQzMzdmY2YzNyIsImFwcGN0eCI6IntcIm1zZXhjaHByb3RcIjpcIm93YVwiLFwicHJpbWFyeXNpZFwiOlwiUy0xLTUtMjEtNDAxNjYzNjkwNC0xOTI4ODUxODI1LTQyNjI3MTczOTctMTQ4MDY4MTlcIixcInB1aWRcIjpcIjExNTM5MDY2NjEzMjU5NzA4OTNcIixcIm9pZFwiOlwiN2I3NzIwMzUtODY4Ni00NTI3LThmYTgtN2Q1NWFhOGRjOGVkXCIsXCJzY29wZVwiOlwiT3dhRG93bmxvYWRcIn0iLCJuYmYiOjE1NDU5ODkxOTAsImV4cCI6MTU0NTk4OTc5MCwiaXNzIjoiMDAwMDAwMDItMDAwMC0wZmYxLWNlMDAtMDAwMDAwMDAwMDAwQGE0ZGFlNDQzLTM4YWItNDA0YS1iMzMxLTlkMWQzMzdmY2YzNyIsImF1ZCI6IjAwMDAwMDAyLTAwMDAtMGZmMS1jZTAwLTAwMDAwMDAwMDAwMC9hdHRhY2htZW50Lm91dGxvb2sub2ZmaWNlLm5ldEBhNGRhZTQ0My0zOGFiLTQwNGEtYjMzMS05ZDFkMzM3ZmNmMzcifQ.npQbg3s2-r8VcDitHOOdnfm_EaLClUfWuFrrCZOoao3ecrUIzh96oXYWztCeMMLAJTr4s0bGEFL6nE0KChuKuiEHAoo-s0Uus1gIB41zqPZCPeH4zj-KD-zvpWpQDpTdAsDEHlv_nNgow3rSlZFyHfVk4hBNH4ILsrt1T4pxNGbjFdLCNOt8di7-LiG43aLhX7Wzz029viFVV2JwT8XeK-WOob5cWix9xDgDNvb8klXmRhGKZJiZAgCrtRosDSI0F4fcM7p_QxeijJbjJe8hozHHjG5AgetKx6d5-mtMPhUlM4UJPLZ8qJhhao3hsUEK4uxz7JiUlTBXkxEGRCnbUQ&amp;owa=outlook.office.com&amp;isImagePreview=True">
            <a:extLst>
              <a:ext uri="{FF2B5EF4-FFF2-40B4-BE49-F238E27FC236}">
                <a16:creationId xmlns:a16="http://schemas.microsoft.com/office/drawing/2014/main" id="{6D2F65E6-F836-4E1B-BDEF-634E283E5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853" y="3078989"/>
            <a:ext cx="7416823" cy="302184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1AF57D8-AA50-473D-8C21-3D2E183B4E02}"/>
              </a:ext>
            </a:extLst>
          </p:cNvPr>
          <p:cNvSpPr/>
          <p:nvPr/>
        </p:nvSpPr>
        <p:spPr>
          <a:xfrm>
            <a:off x="469776" y="2583000"/>
            <a:ext cx="2128853" cy="307777"/>
          </a:xfrm>
          <a:prstGeom prst="rect">
            <a:avLst/>
          </a:prstGeom>
        </p:spPr>
        <p:txBody>
          <a:bodyPr wrap="none">
            <a:spAutoFit/>
          </a:bodyPr>
          <a:lstStyle/>
          <a:p>
            <a:r>
              <a:rPr lang="en-US" sz="1400" u="sng" dirty="0">
                <a:solidFill>
                  <a:srgbClr val="C00000"/>
                </a:solidFill>
                <a:latin typeface="Calibri Light" panose="020F0302020204030204" pitchFamily="34" charset="0"/>
              </a:rPr>
              <a:t>NSE and Apple Stock Prices</a:t>
            </a:r>
            <a:endParaRPr lang="en-US" sz="1400" dirty="0"/>
          </a:p>
        </p:txBody>
      </p:sp>
    </p:spTree>
    <p:extLst>
      <p:ext uri="{BB962C8B-B14F-4D97-AF65-F5344CB8AC3E}">
        <p14:creationId xmlns:p14="http://schemas.microsoft.com/office/powerpoint/2010/main" val="702382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10" descr="A close up of a logo&#10;&#10;Description generated with very high confidence">
            <a:extLst>
              <a:ext uri="{FF2B5EF4-FFF2-40B4-BE49-F238E27FC236}">
                <a16:creationId xmlns:a16="http://schemas.microsoft.com/office/drawing/2014/main" id="{43A5311B-5B92-4ED4-9DA0-886ADED24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6825" y="1484784"/>
            <a:ext cx="2143125" cy="1944216"/>
          </a:xfrm>
          <a:prstGeom prst="rect">
            <a:avLst/>
          </a:prstGeom>
        </p:spPr>
      </p:pic>
      <p:sp>
        <p:nvSpPr>
          <p:cNvPr id="2" name="Title 1"/>
          <p:cNvSpPr>
            <a:spLocks noGrp="1"/>
          </p:cNvSpPr>
          <p:nvPr>
            <p:ph type="title"/>
          </p:nvPr>
        </p:nvSpPr>
        <p:spPr>
          <a:xfrm>
            <a:off x="1461764" y="116850"/>
            <a:ext cx="8833248" cy="569168"/>
          </a:xfrm>
        </p:spPr>
        <p:txBody>
          <a:bodyPr/>
          <a:lstStyle/>
          <a:p>
            <a:r>
              <a:rPr lang="en-US" sz="2800" b="1" dirty="0">
                <a:solidFill>
                  <a:schemeClr val="accent3">
                    <a:lumMod val="50000"/>
                  </a:schemeClr>
                </a:solidFill>
                <a:latin typeface="Calibri Light" panose="020F0302020204030204" pitchFamily="34" charset="0"/>
              </a:rPr>
              <a:t>Demo Video</a:t>
            </a:r>
            <a:endParaRPr lang="en-IN" sz="2800" b="1" dirty="0">
              <a:solidFill>
                <a:schemeClr val="accent3">
                  <a:lumMod val="50000"/>
                </a:schemeClr>
              </a:solidFill>
              <a:latin typeface="Calibri Light" panose="020F0302020204030204"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11</a:t>
            </a:fld>
            <a:endParaRPr lang="en-IN">
              <a:solidFill>
                <a:prstClr val="white">
                  <a:tint val="75000"/>
                </a:prstClr>
              </a:solidFill>
            </a:endParaRPr>
          </a:p>
        </p:txBody>
      </p:sp>
      <p:sp>
        <p:nvSpPr>
          <p:cNvPr id="6" name="Freeform 637">
            <a:extLst>
              <a:ext uri="{FF2B5EF4-FFF2-40B4-BE49-F238E27FC236}">
                <a16:creationId xmlns:a16="http://schemas.microsoft.com/office/drawing/2014/main" id="{6976BDF6-118C-46A8-8C3D-6BE73C949353}"/>
              </a:ext>
            </a:extLst>
          </p:cNvPr>
          <p:cNvSpPr>
            <a:spLocks noEditPoints="1"/>
          </p:cNvSpPr>
          <p:nvPr/>
        </p:nvSpPr>
        <p:spPr bwMode="auto">
          <a:xfrm>
            <a:off x="549796" y="246280"/>
            <a:ext cx="795338" cy="439738"/>
          </a:xfrm>
          <a:custGeom>
            <a:avLst/>
            <a:gdLst>
              <a:gd name="T0" fmla="*/ 2147483646 w 251"/>
              <a:gd name="T1" fmla="*/ 2147483646 h 139"/>
              <a:gd name="T2" fmla="*/ 2147483646 w 251"/>
              <a:gd name="T3" fmla="*/ 2147483646 h 139"/>
              <a:gd name="T4" fmla="*/ 2147483646 w 251"/>
              <a:gd name="T5" fmla="*/ 2147483646 h 139"/>
              <a:gd name="T6" fmla="*/ 2147483646 w 251"/>
              <a:gd name="T7" fmla="*/ 2147483646 h 139"/>
              <a:gd name="T8" fmla="*/ 2147483646 w 251"/>
              <a:gd name="T9" fmla="*/ 2147483646 h 139"/>
              <a:gd name="T10" fmla="*/ 2147483646 w 251"/>
              <a:gd name="T11" fmla="*/ 2147483646 h 139"/>
              <a:gd name="T12" fmla="*/ 2147483646 w 251"/>
              <a:gd name="T13" fmla="*/ 2147483646 h 139"/>
              <a:gd name="T14" fmla="*/ 2147483646 w 251"/>
              <a:gd name="T15" fmla="*/ 2147483646 h 139"/>
              <a:gd name="T16" fmla="*/ 2147483646 w 251"/>
              <a:gd name="T17" fmla="*/ 2147483646 h 139"/>
              <a:gd name="T18" fmla="*/ 2147483646 w 251"/>
              <a:gd name="T19" fmla="*/ 2147483646 h 139"/>
              <a:gd name="T20" fmla="*/ 2147483646 w 251"/>
              <a:gd name="T21" fmla="*/ 2147483646 h 139"/>
              <a:gd name="T22" fmla="*/ 2147483646 w 251"/>
              <a:gd name="T23" fmla="*/ 0 h 139"/>
              <a:gd name="T24" fmla="*/ 2147483646 w 251"/>
              <a:gd name="T25" fmla="*/ 2147483646 h 139"/>
              <a:gd name="T26" fmla="*/ 2147483646 w 251"/>
              <a:gd name="T27" fmla="*/ 2147483646 h 139"/>
              <a:gd name="T28" fmla="*/ 2147483646 w 251"/>
              <a:gd name="T29" fmla="*/ 2147483646 h 139"/>
              <a:gd name="T30" fmla="*/ 2147483646 w 251"/>
              <a:gd name="T31" fmla="*/ 2147483646 h 139"/>
              <a:gd name="T32" fmla="*/ 0 w 251"/>
              <a:gd name="T33" fmla="*/ 2147483646 h 139"/>
              <a:gd name="T34" fmla="*/ 2147483646 w 251"/>
              <a:gd name="T35" fmla="*/ 2147483646 h 139"/>
              <a:gd name="T36" fmla="*/ 2147483646 w 251"/>
              <a:gd name="T37" fmla="*/ 2147483646 h 139"/>
              <a:gd name="T38" fmla="*/ 2147483646 w 251"/>
              <a:gd name="T39" fmla="*/ 2147483646 h 139"/>
              <a:gd name="T40" fmla="*/ 2147483646 w 251"/>
              <a:gd name="T41" fmla="*/ 2147483646 h 139"/>
              <a:gd name="T42" fmla="*/ 2147483646 w 251"/>
              <a:gd name="T43" fmla="*/ 2147483646 h 139"/>
              <a:gd name="T44" fmla="*/ 2147483646 w 251"/>
              <a:gd name="T45" fmla="*/ 2147483646 h 139"/>
              <a:gd name="T46" fmla="*/ 2147483646 w 251"/>
              <a:gd name="T47" fmla="*/ 2147483646 h 139"/>
              <a:gd name="T48" fmla="*/ 2147483646 w 251"/>
              <a:gd name="T49" fmla="*/ 2147483646 h 139"/>
              <a:gd name="T50" fmla="*/ 2147483646 w 251"/>
              <a:gd name="T51" fmla="*/ 2147483646 h 139"/>
              <a:gd name="T52" fmla="*/ 2147483646 w 251"/>
              <a:gd name="T53" fmla="*/ 2147483646 h 139"/>
              <a:gd name="T54" fmla="*/ 2147483646 w 251"/>
              <a:gd name="T55" fmla="*/ 2147483646 h 139"/>
              <a:gd name="T56" fmla="*/ 2147483646 w 251"/>
              <a:gd name="T57" fmla="*/ 2147483646 h 139"/>
              <a:gd name="T58" fmla="*/ 2147483646 w 251"/>
              <a:gd name="T59" fmla="*/ 2147483646 h 139"/>
              <a:gd name="T60" fmla="*/ 2147483646 w 251"/>
              <a:gd name="T61" fmla="*/ 2147483646 h 139"/>
              <a:gd name="T62" fmla="*/ 2147483646 w 251"/>
              <a:gd name="T63" fmla="*/ 2147483646 h 139"/>
              <a:gd name="T64" fmla="*/ 2147483646 w 251"/>
              <a:gd name="T65" fmla="*/ 2147483646 h 139"/>
              <a:gd name="T66" fmla="*/ 2147483646 w 251"/>
              <a:gd name="T67" fmla="*/ 2147483646 h 139"/>
              <a:gd name="T68" fmla="*/ 2147483646 w 251"/>
              <a:gd name="T69" fmla="*/ 2147483646 h 139"/>
              <a:gd name="T70" fmla="*/ 2147483646 w 251"/>
              <a:gd name="T71" fmla="*/ 2147483646 h 139"/>
              <a:gd name="T72" fmla="*/ 2147483646 w 251"/>
              <a:gd name="T73" fmla="*/ 2147483646 h 139"/>
              <a:gd name="T74" fmla="*/ 2147483646 w 251"/>
              <a:gd name="T75" fmla="*/ 2147483646 h 139"/>
              <a:gd name="T76" fmla="*/ 2147483646 w 251"/>
              <a:gd name="T77" fmla="*/ 2147483646 h 139"/>
              <a:gd name="T78" fmla="*/ 2147483646 w 251"/>
              <a:gd name="T79" fmla="*/ 2147483646 h 139"/>
              <a:gd name="T80" fmla="*/ 2147483646 w 251"/>
              <a:gd name="T81" fmla="*/ 2147483646 h 139"/>
              <a:gd name="T82" fmla="*/ 2147483646 w 251"/>
              <a:gd name="T83" fmla="*/ 2147483646 h 139"/>
              <a:gd name="T84" fmla="*/ 2147483646 w 251"/>
              <a:gd name="T85" fmla="*/ 2147483646 h 139"/>
              <a:gd name="T86" fmla="*/ 2147483646 w 251"/>
              <a:gd name="T87" fmla="*/ 2147483646 h 139"/>
              <a:gd name="T88" fmla="*/ 2147483646 w 251"/>
              <a:gd name="T89" fmla="*/ 2147483646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51" h="139">
                <a:moveTo>
                  <a:pt x="82" y="30"/>
                </a:moveTo>
                <a:cubicBezTo>
                  <a:pt x="72" y="30"/>
                  <a:pt x="64" y="38"/>
                  <a:pt x="64" y="48"/>
                </a:cubicBezTo>
                <a:cubicBezTo>
                  <a:pt x="64" y="58"/>
                  <a:pt x="72" y="66"/>
                  <a:pt x="82" y="66"/>
                </a:cubicBezTo>
                <a:cubicBezTo>
                  <a:pt x="91" y="66"/>
                  <a:pt x="99" y="58"/>
                  <a:pt x="99" y="48"/>
                </a:cubicBezTo>
                <a:cubicBezTo>
                  <a:pt x="99" y="38"/>
                  <a:pt x="91" y="30"/>
                  <a:pt x="82" y="30"/>
                </a:cubicBezTo>
                <a:close/>
                <a:moveTo>
                  <a:pt x="82" y="17"/>
                </a:moveTo>
                <a:cubicBezTo>
                  <a:pt x="65" y="17"/>
                  <a:pt x="51" y="31"/>
                  <a:pt x="51" y="48"/>
                </a:cubicBezTo>
                <a:cubicBezTo>
                  <a:pt x="51" y="65"/>
                  <a:pt x="65" y="79"/>
                  <a:pt x="82" y="79"/>
                </a:cubicBezTo>
                <a:cubicBezTo>
                  <a:pt x="99" y="79"/>
                  <a:pt x="112" y="65"/>
                  <a:pt x="112" y="48"/>
                </a:cubicBezTo>
                <a:cubicBezTo>
                  <a:pt x="112" y="31"/>
                  <a:pt x="99" y="17"/>
                  <a:pt x="82" y="17"/>
                </a:cubicBezTo>
                <a:close/>
                <a:moveTo>
                  <a:pt x="82" y="72"/>
                </a:moveTo>
                <a:cubicBezTo>
                  <a:pt x="68" y="72"/>
                  <a:pt x="57" y="61"/>
                  <a:pt x="57" y="48"/>
                </a:cubicBezTo>
                <a:cubicBezTo>
                  <a:pt x="57" y="35"/>
                  <a:pt x="68" y="24"/>
                  <a:pt x="82" y="24"/>
                </a:cubicBezTo>
                <a:cubicBezTo>
                  <a:pt x="95" y="24"/>
                  <a:pt x="106" y="35"/>
                  <a:pt x="106" y="48"/>
                </a:cubicBezTo>
                <a:cubicBezTo>
                  <a:pt x="106" y="61"/>
                  <a:pt x="95" y="72"/>
                  <a:pt x="82" y="72"/>
                </a:cubicBezTo>
                <a:close/>
                <a:moveTo>
                  <a:pt x="230" y="15"/>
                </a:moveTo>
                <a:cubicBezTo>
                  <a:pt x="158" y="15"/>
                  <a:pt x="158" y="15"/>
                  <a:pt x="158" y="15"/>
                </a:cubicBezTo>
                <a:cubicBezTo>
                  <a:pt x="146" y="15"/>
                  <a:pt x="137" y="24"/>
                  <a:pt x="137" y="36"/>
                </a:cubicBezTo>
                <a:cubicBezTo>
                  <a:pt x="137" y="47"/>
                  <a:pt x="137" y="47"/>
                  <a:pt x="137" y="47"/>
                </a:cubicBezTo>
                <a:cubicBezTo>
                  <a:pt x="135" y="47"/>
                  <a:pt x="135" y="47"/>
                  <a:pt x="135" y="47"/>
                </a:cubicBezTo>
                <a:cubicBezTo>
                  <a:pt x="135" y="19"/>
                  <a:pt x="135" y="19"/>
                  <a:pt x="135" y="19"/>
                </a:cubicBezTo>
                <a:cubicBezTo>
                  <a:pt x="126" y="19"/>
                  <a:pt x="126" y="19"/>
                  <a:pt x="126" y="19"/>
                </a:cubicBezTo>
                <a:cubicBezTo>
                  <a:pt x="123" y="8"/>
                  <a:pt x="113" y="0"/>
                  <a:pt x="101" y="0"/>
                </a:cubicBezTo>
                <a:cubicBezTo>
                  <a:pt x="61" y="0"/>
                  <a:pt x="61" y="0"/>
                  <a:pt x="61" y="0"/>
                </a:cubicBezTo>
                <a:cubicBezTo>
                  <a:pt x="47" y="0"/>
                  <a:pt x="35" y="12"/>
                  <a:pt x="35" y="27"/>
                </a:cubicBezTo>
                <a:cubicBezTo>
                  <a:pt x="35" y="65"/>
                  <a:pt x="35" y="65"/>
                  <a:pt x="35" y="65"/>
                </a:cubicBezTo>
                <a:cubicBezTo>
                  <a:pt x="22" y="65"/>
                  <a:pt x="22" y="65"/>
                  <a:pt x="22" y="65"/>
                </a:cubicBezTo>
                <a:cubicBezTo>
                  <a:pt x="22" y="77"/>
                  <a:pt x="22" y="77"/>
                  <a:pt x="22" y="77"/>
                </a:cubicBezTo>
                <a:cubicBezTo>
                  <a:pt x="35" y="77"/>
                  <a:pt x="35" y="77"/>
                  <a:pt x="35" y="77"/>
                </a:cubicBezTo>
                <a:cubicBezTo>
                  <a:pt x="35" y="103"/>
                  <a:pt x="35" y="103"/>
                  <a:pt x="35" y="103"/>
                </a:cubicBezTo>
                <a:cubicBezTo>
                  <a:pt x="17" y="103"/>
                  <a:pt x="17" y="103"/>
                  <a:pt x="17" y="103"/>
                </a:cubicBezTo>
                <a:cubicBezTo>
                  <a:pt x="17" y="65"/>
                  <a:pt x="17" y="65"/>
                  <a:pt x="17" y="65"/>
                </a:cubicBezTo>
                <a:cubicBezTo>
                  <a:pt x="17" y="60"/>
                  <a:pt x="13" y="56"/>
                  <a:pt x="8" y="56"/>
                </a:cubicBezTo>
                <a:cubicBezTo>
                  <a:pt x="4" y="56"/>
                  <a:pt x="0" y="60"/>
                  <a:pt x="0" y="65"/>
                </a:cubicBezTo>
                <a:cubicBezTo>
                  <a:pt x="0" y="114"/>
                  <a:pt x="0" y="114"/>
                  <a:pt x="0" y="114"/>
                </a:cubicBezTo>
                <a:cubicBezTo>
                  <a:pt x="0" y="118"/>
                  <a:pt x="4" y="122"/>
                  <a:pt x="8" y="122"/>
                </a:cubicBezTo>
                <a:cubicBezTo>
                  <a:pt x="12" y="122"/>
                  <a:pt x="16" y="119"/>
                  <a:pt x="17" y="115"/>
                </a:cubicBezTo>
                <a:cubicBezTo>
                  <a:pt x="35" y="115"/>
                  <a:pt x="35" y="115"/>
                  <a:pt x="35" y="115"/>
                </a:cubicBezTo>
                <a:cubicBezTo>
                  <a:pt x="36" y="129"/>
                  <a:pt x="48" y="139"/>
                  <a:pt x="61" y="139"/>
                </a:cubicBezTo>
                <a:cubicBezTo>
                  <a:pt x="101" y="139"/>
                  <a:pt x="101" y="139"/>
                  <a:pt x="101" y="139"/>
                </a:cubicBezTo>
                <a:cubicBezTo>
                  <a:pt x="116" y="139"/>
                  <a:pt x="127" y="127"/>
                  <a:pt x="127" y="113"/>
                </a:cubicBezTo>
                <a:cubicBezTo>
                  <a:pt x="127" y="94"/>
                  <a:pt x="127" y="94"/>
                  <a:pt x="127" y="94"/>
                </a:cubicBezTo>
                <a:cubicBezTo>
                  <a:pt x="135" y="94"/>
                  <a:pt x="135" y="94"/>
                  <a:pt x="135" y="94"/>
                </a:cubicBezTo>
                <a:cubicBezTo>
                  <a:pt x="135" y="66"/>
                  <a:pt x="135" y="66"/>
                  <a:pt x="135" y="66"/>
                </a:cubicBezTo>
                <a:cubicBezTo>
                  <a:pt x="137" y="66"/>
                  <a:pt x="137" y="66"/>
                  <a:pt x="137" y="66"/>
                </a:cubicBezTo>
                <a:cubicBezTo>
                  <a:pt x="137" y="77"/>
                  <a:pt x="137" y="77"/>
                  <a:pt x="137" y="77"/>
                </a:cubicBezTo>
                <a:cubicBezTo>
                  <a:pt x="137" y="89"/>
                  <a:pt x="146" y="98"/>
                  <a:pt x="158" y="98"/>
                </a:cubicBezTo>
                <a:cubicBezTo>
                  <a:pt x="230" y="98"/>
                  <a:pt x="230" y="98"/>
                  <a:pt x="230" y="98"/>
                </a:cubicBezTo>
                <a:cubicBezTo>
                  <a:pt x="242" y="98"/>
                  <a:pt x="251" y="89"/>
                  <a:pt x="251" y="77"/>
                </a:cubicBezTo>
                <a:cubicBezTo>
                  <a:pt x="251" y="36"/>
                  <a:pt x="251" y="36"/>
                  <a:pt x="251" y="36"/>
                </a:cubicBezTo>
                <a:cubicBezTo>
                  <a:pt x="251" y="24"/>
                  <a:pt x="242" y="15"/>
                  <a:pt x="230" y="15"/>
                </a:cubicBezTo>
                <a:close/>
                <a:moveTo>
                  <a:pt x="115" y="90"/>
                </a:moveTo>
                <a:cubicBezTo>
                  <a:pt x="91" y="90"/>
                  <a:pt x="91" y="90"/>
                  <a:pt x="91" y="90"/>
                </a:cubicBezTo>
                <a:cubicBezTo>
                  <a:pt x="88" y="90"/>
                  <a:pt x="86" y="92"/>
                  <a:pt x="86" y="94"/>
                </a:cubicBezTo>
                <a:cubicBezTo>
                  <a:pt x="86" y="97"/>
                  <a:pt x="88" y="99"/>
                  <a:pt x="91" y="99"/>
                </a:cubicBezTo>
                <a:cubicBezTo>
                  <a:pt x="115" y="99"/>
                  <a:pt x="115" y="99"/>
                  <a:pt x="115" y="99"/>
                </a:cubicBezTo>
                <a:cubicBezTo>
                  <a:pt x="115" y="105"/>
                  <a:pt x="115" y="105"/>
                  <a:pt x="115" y="105"/>
                </a:cubicBezTo>
                <a:cubicBezTo>
                  <a:pt x="91" y="105"/>
                  <a:pt x="91" y="105"/>
                  <a:pt x="91" y="105"/>
                </a:cubicBezTo>
                <a:cubicBezTo>
                  <a:pt x="88" y="105"/>
                  <a:pt x="86" y="107"/>
                  <a:pt x="86" y="110"/>
                </a:cubicBezTo>
                <a:cubicBezTo>
                  <a:pt x="86" y="112"/>
                  <a:pt x="88" y="114"/>
                  <a:pt x="91" y="114"/>
                </a:cubicBezTo>
                <a:cubicBezTo>
                  <a:pt x="115" y="114"/>
                  <a:pt x="115" y="114"/>
                  <a:pt x="115" y="114"/>
                </a:cubicBezTo>
                <a:cubicBezTo>
                  <a:pt x="115" y="121"/>
                  <a:pt x="108" y="127"/>
                  <a:pt x="101" y="127"/>
                </a:cubicBezTo>
                <a:cubicBezTo>
                  <a:pt x="61" y="127"/>
                  <a:pt x="61" y="127"/>
                  <a:pt x="61" y="127"/>
                </a:cubicBezTo>
                <a:cubicBezTo>
                  <a:pt x="53" y="127"/>
                  <a:pt x="47" y="121"/>
                  <a:pt x="47" y="113"/>
                </a:cubicBezTo>
                <a:cubicBezTo>
                  <a:pt x="47" y="27"/>
                  <a:pt x="47" y="27"/>
                  <a:pt x="47" y="27"/>
                </a:cubicBezTo>
                <a:cubicBezTo>
                  <a:pt x="47" y="19"/>
                  <a:pt x="53" y="12"/>
                  <a:pt x="61" y="12"/>
                </a:cubicBezTo>
                <a:cubicBezTo>
                  <a:pt x="101" y="12"/>
                  <a:pt x="101" y="12"/>
                  <a:pt x="101" y="12"/>
                </a:cubicBezTo>
                <a:cubicBezTo>
                  <a:pt x="109" y="12"/>
                  <a:pt x="115" y="19"/>
                  <a:pt x="115" y="27"/>
                </a:cubicBezTo>
                <a:lnTo>
                  <a:pt x="115" y="90"/>
                </a:lnTo>
                <a:close/>
                <a:moveTo>
                  <a:pt x="239" y="77"/>
                </a:moveTo>
                <a:cubicBezTo>
                  <a:pt x="239" y="82"/>
                  <a:pt x="235" y="86"/>
                  <a:pt x="230" y="86"/>
                </a:cubicBezTo>
                <a:cubicBezTo>
                  <a:pt x="158" y="86"/>
                  <a:pt x="158" y="86"/>
                  <a:pt x="158" y="86"/>
                </a:cubicBezTo>
                <a:cubicBezTo>
                  <a:pt x="153" y="86"/>
                  <a:pt x="149" y="82"/>
                  <a:pt x="149" y="77"/>
                </a:cubicBezTo>
                <a:cubicBezTo>
                  <a:pt x="149" y="36"/>
                  <a:pt x="149" y="36"/>
                  <a:pt x="149" y="36"/>
                </a:cubicBezTo>
                <a:cubicBezTo>
                  <a:pt x="149" y="31"/>
                  <a:pt x="153" y="26"/>
                  <a:pt x="158" y="26"/>
                </a:cubicBezTo>
                <a:cubicBezTo>
                  <a:pt x="230" y="26"/>
                  <a:pt x="230" y="26"/>
                  <a:pt x="230" y="26"/>
                </a:cubicBezTo>
                <a:cubicBezTo>
                  <a:pt x="235" y="26"/>
                  <a:pt x="239" y="31"/>
                  <a:pt x="239" y="36"/>
                </a:cubicBezTo>
                <a:lnTo>
                  <a:pt x="239" y="77"/>
                </a:lnTo>
                <a:close/>
                <a:moveTo>
                  <a:pt x="196" y="52"/>
                </a:moveTo>
                <a:cubicBezTo>
                  <a:pt x="201" y="52"/>
                  <a:pt x="204" y="48"/>
                  <a:pt x="204" y="44"/>
                </a:cubicBezTo>
                <a:cubicBezTo>
                  <a:pt x="204" y="40"/>
                  <a:pt x="201" y="36"/>
                  <a:pt x="196" y="36"/>
                </a:cubicBezTo>
                <a:cubicBezTo>
                  <a:pt x="192" y="36"/>
                  <a:pt x="189" y="40"/>
                  <a:pt x="189" y="44"/>
                </a:cubicBezTo>
                <a:cubicBezTo>
                  <a:pt x="189" y="48"/>
                  <a:pt x="192" y="52"/>
                  <a:pt x="196" y="52"/>
                </a:cubicBezTo>
                <a:close/>
                <a:moveTo>
                  <a:pt x="195" y="62"/>
                </a:moveTo>
                <a:cubicBezTo>
                  <a:pt x="177" y="49"/>
                  <a:pt x="177" y="49"/>
                  <a:pt x="177" y="49"/>
                </a:cubicBezTo>
                <a:cubicBezTo>
                  <a:pt x="157" y="64"/>
                  <a:pt x="157" y="64"/>
                  <a:pt x="157" y="64"/>
                </a:cubicBezTo>
                <a:cubicBezTo>
                  <a:pt x="157" y="80"/>
                  <a:pt x="157" y="80"/>
                  <a:pt x="157" y="80"/>
                </a:cubicBezTo>
                <a:cubicBezTo>
                  <a:pt x="231" y="80"/>
                  <a:pt x="231" y="80"/>
                  <a:pt x="231" y="80"/>
                </a:cubicBezTo>
                <a:cubicBezTo>
                  <a:pt x="231" y="60"/>
                  <a:pt x="231" y="60"/>
                  <a:pt x="231" y="60"/>
                </a:cubicBezTo>
                <a:cubicBezTo>
                  <a:pt x="213" y="53"/>
                  <a:pt x="213" y="53"/>
                  <a:pt x="213" y="53"/>
                </a:cubicBezTo>
                <a:lnTo>
                  <a:pt x="195" y="62"/>
                </a:ln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 name="Rectangle 8">
            <a:extLst>
              <a:ext uri="{FF2B5EF4-FFF2-40B4-BE49-F238E27FC236}">
                <a16:creationId xmlns:a16="http://schemas.microsoft.com/office/drawing/2014/main" id="{B75E9384-9DD9-4814-892A-41395E2ABF45}"/>
              </a:ext>
            </a:extLst>
          </p:cNvPr>
          <p:cNvSpPr/>
          <p:nvPr/>
        </p:nvSpPr>
        <p:spPr>
          <a:xfrm>
            <a:off x="1870076" y="2844225"/>
            <a:ext cx="8424936" cy="584775"/>
          </a:xfrm>
          <a:prstGeom prst="rect">
            <a:avLst/>
          </a:prstGeom>
        </p:spPr>
        <p:txBody>
          <a:bodyPr wrap="square">
            <a:spAutoFit/>
          </a:bodyPr>
          <a:lstStyle/>
          <a:p>
            <a:r>
              <a:rPr lang="en-US" sz="3200" dirty="0">
                <a:solidFill>
                  <a:srgbClr val="1F497D"/>
                </a:solidFill>
                <a:latin typeface="Calibri" panose="020F0502020204030204" pitchFamily="34" charset="0"/>
                <a:hlinkClick r:id="rId3"/>
              </a:rPr>
              <a:t>https://www.youtube.com/watch?v=rJOEY8iso78</a:t>
            </a:r>
            <a:endParaRPr lang="en-US" sz="3200" dirty="0"/>
          </a:p>
        </p:txBody>
      </p:sp>
      <p:sp>
        <p:nvSpPr>
          <p:cNvPr id="12" name="Rectangle 11">
            <a:extLst>
              <a:ext uri="{FF2B5EF4-FFF2-40B4-BE49-F238E27FC236}">
                <a16:creationId xmlns:a16="http://schemas.microsoft.com/office/drawing/2014/main" id="{59F232BA-52E8-4B72-BCF3-BA723FC412B4}"/>
              </a:ext>
            </a:extLst>
          </p:cNvPr>
          <p:cNvSpPr/>
          <p:nvPr/>
        </p:nvSpPr>
        <p:spPr>
          <a:xfrm>
            <a:off x="621804" y="5651458"/>
            <a:ext cx="4842992" cy="369332"/>
          </a:xfrm>
          <a:prstGeom prst="rect">
            <a:avLst/>
          </a:prstGeom>
        </p:spPr>
        <p:txBody>
          <a:bodyPr wrap="none">
            <a:spAutoFit/>
          </a:bodyPr>
          <a:lstStyle/>
          <a:p>
            <a:r>
              <a:rPr lang="en-US" dirty="0">
                <a:solidFill>
                  <a:schemeClr val="bg1"/>
                </a:solidFill>
                <a:hlinkClick r:id="rId4"/>
              </a:rPr>
              <a:t>https://github.com/siwanian/PracticumData</a:t>
            </a:r>
            <a:endParaRPr lang="en-US" dirty="0">
              <a:solidFill>
                <a:schemeClr val="bg1"/>
              </a:solidFill>
            </a:endParaRPr>
          </a:p>
        </p:txBody>
      </p:sp>
      <p:sp>
        <p:nvSpPr>
          <p:cNvPr id="13" name="Rectangle 12">
            <a:extLst>
              <a:ext uri="{FF2B5EF4-FFF2-40B4-BE49-F238E27FC236}">
                <a16:creationId xmlns:a16="http://schemas.microsoft.com/office/drawing/2014/main" id="{4674BB6F-2D3A-4086-B707-0B72DAFEEE86}"/>
              </a:ext>
            </a:extLst>
          </p:cNvPr>
          <p:cNvSpPr/>
          <p:nvPr/>
        </p:nvSpPr>
        <p:spPr>
          <a:xfrm>
            <a:off x="621804" y="5291916"/>
            <a:ext cx="5795369" cy="369332"/>
          </a:xfrm>
          <a:prstGeom prst="rect">
            <a:avLst/>
          </a:prstGeom>
        </p:spPr>
        <p:txBody>
          <a:bodyPr wrap="none">
            <a:spAutoFit/>
          </a:bodyPr>
          <a:lstStyle/>
          <a:p>
            <a:r>
              <a:rPr lang="en-US" u="sng" dirty="0">
                <a:solidFill>
                  <a:srgbClr val="C00000"/>
                </a:solidFill>
                <a:latin typeface="Calibri Light" panose="020F0302020204030204" pitchFamily="34" charset="0"/>
              </a:rPr>
              <a:t>Please refer to the below link for Database used in this Study</a:t>
            </a:r>
          </a:p>
        </p:txBody>
      </p:sp>
    </p:spTree>
    <p:extLst>
      <p:ext uri="{BB962C8B-B14F-4D97-AF65-F5344CB8AC3E}">
        <p14:creationId xmlns:p14="http://schemas.microsoft.com/office/powerpoint/2010/main" val="221137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9796" y="181290"/>
            <a:ext cx="9601200" cy="687288"/>
          </a:xfrm>
        </p:spPr>
        <p:txBody>
          <a:bodyPr/>
          <a:lstStyle/>
          <a:p>
            <a:r>
              <a:rPr lang="en-US" dirty="0">
                <a:solidFill>
                  <a:schemeClr val="accent3">
                    <a:lumMod val="50000"/>
                  </a:schemeClr>
                </a:solidFill>
                <a:latin typeface="Gill Sans MT" panose="020B0502020104020203" pitchFamily="34" charset="0"/>
              </a:rPr>
              <a:t>Agenda</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477788" y="1052736"/>
            <a:ext cx="11089232" cy="5040560"/>
          </a:xfrm>
        </p:spPr>
        <p:txBody>
          <a:bodyPr>
            <a:noAutofit/>
          </a:bodyPr>
          <a:lstStyle/>
          <a:p>
            <a:pPr marL="514350" indent="-514350">
              <a:lnSpc>
                <a:spcPct val="80000"/>
              </a:lnSpc>
              <a:buAutoNum type="arabicParenR"/>
            </a:pPr>
            <a:r>
              <a:rPr lang="en-US" sz="3000" dirty="0">
                <a:solidFill>
                  <a:schemeClr val="bg1"/>
                </a:solidFill>
                <a:latin typeface="Gill Sans MT" panose="020B0502020104020203" pitchFamily="34" charset="0"/>
              </a:rPr>
              <a:t>Executive Summary (Practicum Extract)</a:t>
            </a:r>
          </a:p>
          <a:p>
            <a:pPr marL="514350" indent="-514350">
              <a:lnSpc>
                <a:spcPct val="80000"/>
              </a:lnSpc>
              <a:buAutoNum type="arabicParenR"/>
            </a:pPr>
            <a:r>
              <a:rPr lang="en-US" sz="3000" dirty="0">
                <a:solidFill>
                  <a:schemeClr val="bg1"/>
                </a:solidFill>
                <a:latin typeface="Gill Sans MT" panose="020B0502020104020203" pitchFamily="34" charset="0"/>
              </a:rPr>
              <a:t>Business Problem</a:t>
            </a:r>
          </a:p>
          <a:p>
            <a:pPr marL="514350" indent="-514350">
              <a:lnSpc>
                <a:spcPct val="80000"/>
              </a:lnSpc>
              <a:buAutoNum type="arabicParenR"/>
            </a:pPr>
            <a:r>
              <a:rPr lang="en-US" sz="3000" dirty="0">
                <a:solidFill>
                  <a:schemeClr val="bg1"/>
                </a:solidFill>
                <a:latin typeface="Gill Sans MT" panose="020B0502020104020203" pitchFamily="34" charset="0"/>
              </a:rPr>
              <a:t>Data Requirements &amp; Data Collections</a:t>
            </a:r>
          </a:p>
          <a:p>
            <a:pPr marL="514350" indent="-514350">
              <a:lnSpc>
                <a:spcPct val="80000"/>
              </a:lnSpc>
              <a:buFont typeface="Arial" pitchFamily="34" charset="0"/>
              <a:buAutoNum type="arabicParenR"/>
            </a:pPr>
            <a:r>
              <a:rPr lang="en-US" sz="3000" dirty="0">
                <a:solidFill>
                  <a:schemeClr val="bg1"/>
                </a:solidFill>
                <a:latin typeface="Gill Sans MT" panose="020B0502020104020203" pitchFamily="34" charset="0"/>
              </a:rPr>
              <a:t>Data Understanding</a:t>
            </a:r>
          </a:p>
          <a:p>
            <a:pPr marL="514350" indent="-514350">
              <a:lnSpc>
                <a:spcPct val="80000"/>
              </a:lnSpc>
              <a:buAutoNum type="arabicParenR"/>
            </a:pPr>
            <a:r>
              <a:rPr lang="en-US" sz="3000" dirty="0">
                <a:solidFill>
                  <a:schemeClr val="bg1"/>
                </a:solidFill>
                <a:latin typeface="Gill Sans MT" panose="020B0502020104020203" pitchFamily="34" charset="0"/>
              </a:rPr>
              <a:t>Data Preparation</a:t>
            </a:r>
          </a:p>
          <a:p>
            <a:pPr marL="514350" indent="-514350">
              <a:lnSpc>
                <a:spcPct val="80000"/>
              </a:lnSpc>
              <a:buAutoNum type="arabicParenR"/>
            </a:pPr>
            <a:r>
              <a:rPr lang="en-US" sz="3000" dirty="0">
                <a:solidFill>
                  <a:schemeClr val="bg1"/>
                </a:solidFill>
                <a:latin typeface="Gill Sans MT" panose="020B0502020104020203" pitchFamily="34" charset="0"/>
              </a:rPr>
              <a:t>Modeling and Evaluation</a:t>
            </a:r>
          </a:p>
          <a:p>
            <a:pPr marL="514350" indent="-514350">
              <a:lnSpc>
                <a:spcPct val="80000"/>
              </a:lnSpc>
              <a:buAutoNum type="arabicParenR"/>
            </a:pPr>
            <a:r>
              <a:rPr lang="en-US" sz="3000" dirty="0">
                <a:solidFill>
                  <a:schemeClr val="bg1"/>
                </a:solidFill>
                <a:latin typeface="Gill Sans MT" panose="020B0502020104020203" pitchFamily="34" charset="0"/>
              </a:rPr>
              <a:t>Google Trends</a:t>
            </a:r>
          </a:p>
          <a:p>
            <a:pPr marL="514350" indent="-514350">
              <a:lnSpc>
                <a:spcPct val="80000"/>
              </a:lnSpc>
              <a:buAutoNum type="arabicParenR"/>
            </a:pPr>
            <a:r>
              <a:rPr lang="en-US" sz="3000" dirty="0">
                <a:solidFill>
                  <a:schemeClr val="bg1"/>
                </a:solidFill>
                <a:latin typeface="Gill Sans MT" panose="020B0502020104020203" pitchFamily="34" charset="0"/>
              </a:rPr>
              <a:t>Conclusion</a:t>
            </a:r>
          </a:p>
          <a:p>
            <a:pPr marL="514350" indent="-514350">
              <a:lnSpc>
                <a:spcPct val="80000"/>
              </a:lnSpc>
              <a:buAutoNum type="arabicParenR"/>
            </a:pPr>
            <a:r>
              <a:rPr lang="en-US" sz="3000" dirty="0">
                <a:solidFill>
                  <a:schemeClr val="bg1"/>
                </a:solidFill>
                <a:latin typeface="Gill Sans MT" panose="020B0502020104020203" pitchFamily="34" charset="0"/>
              </a:rPr>
              <a:t>Demo Video</a:t>
            </a: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2</a:t>
            </a:fld>
            <a:endParaRPr lang="en-IN">
              <a:solidFill>
                <a:prstClr val="white">
                  <a:tint val="75000"/>
                </a:prstClr>
              </a:solidFill>
            </a:endParaRPr>
          </a:p>
        </p:txBody>
      </p:sp>
    </p:spTree>
    <p:extLst>
      <p:ext uri="{BB962C8B-B14F-4D97-AF65-F5344CB8AC3E}">
        <p14:creationId xmlns:p14="http://schemas.microsoft.com/office/powerpoint/2010/main" val="599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2852" y="276255"/>
            <a:ext cx="8852206" cy="527720"/>
          </a:xfrm>
        </p:spPr>
        <p:txBody>
          <a:bodyPr>
            <a:normAutofit/>
          </a:bodyPr>
          <a:lstStyle/>
          <a:p>
            <a:r>
              <a:rPr lang="en-US" sz="2800" b="1" dirty="0">
                <a:solidFill>
                  <a:schemeClr val="accent3">
                    <a:lumMod val="50000"/>
                  </a:schemeClr>
                </a:solidFill>
                <a:latin typeface="Calibri Light" panose="020F0302020204030204" pitchFamily="34" charset="0"/>
              </a:rPr>
              <a:t>Executive Summary (Abstract)</a:t>
            </a:r>
            <a:endParaRPr lang="en-IN" sz="2800" b="1" dirty="0">
              <a:solidFill>
                <a:schemeClr val="accent3">
                  <a:lumMod val="50000"/>
                </a:schemeClr>
              </a:solidFill>
              <a:latin typeface="Calibri Light" panose="020F0302020204030204" pitchFamily="34" charset="0"/>
            </a:endParaRPr>
          </a:p>
        </p:txBody>
      </p:sp>
      <p:sp>
        <p:nvSpPr>
          <p:cNvPr id="3" name="Content Placeholder 2"/>
          <p:cNvSpPr>
            <a:spLocks noGrp="1"/>
          </p:cNvSpPr>
          <p:nvPr>
            <p:ph idx="1"/>
          </p:nvPr>
        </p:nvSpPr>
        <p:spPr>
          <a:xfrm>
            <a:off x="415688" y="980728"/>
            <a:ext cx="11295348" cy="5412406"/>
          </a:xfrm>
        </p:spPr>
        <p:txBody>
          <a:bodyPr>
            <a:noAutofit/>
          </a:bodyPr>
          <a:lstStyle/>
          <a:p>
            <a:pPr marL="0" indent="0">
              <a:buNone/>
            </a:pPr>
            <a:r>
              <a:rPr lang="en-IN" sz="1400" u="sng" dirty="0">
                <a:solidFill>
                  <a:srgbClr val="C00000"/>
                </a:solidFill>
                <a:latin typeface="Calibri Light" panose="020F0302020204030204" pitchFamily="34" charset="0"/>
              </a:rPr>
              <a:t>Motivation:</a:t>
            </a:r>
            <a:r>
              <a:rPr lang="en-IN" sz="1400" dirty="0">
                <a:solidFill>
                  <a:srgbClr val="002060"/>
                </a:solidFill>
                <a:latin typeface="Calibri Light" panose="020F0302020204030204" pitchFamily="34" charset="0"/>
              </a:rPr>
              <a:t> </a:t>
            </a:r>
            <a:r>
              <a:rPr lang="en-IN" sz="1200" dirty="0">
                <a:solidFill>
                  <a:schemeClr val="bg1"/>
                </a:solidFill>
                <a:latin typeface="Calibri Light" panose="020F0302020204030204" pitchFamily="34" charset="0"/>
              </a:rPr>
              <a:t>Is apple losing the sheen? Apple’s loyal base and services used to be best in industry and due to recent events seems apple users are moving away. To understand this we want to analyse the popularity, perception and sentiment through data from various sources</a:t>
            </a:r>
          </a:p>
          <a:p>
            <a:pPr marL="0" indent="0">
              <a:buNone/>
            </a:pPr>
            <a:r>
              <a:rPr lang="en-IN" sz="1400" u="sng" dirty="0">
                <a:solidFill>
                  <a:srgbClr val="C00000"/>
                </a:solidFill>
                <a:latin typeface="Calibri Light" panose="020F0302020204030204" pitchFamily="34" charset="0"/>
              </a:rPr>
              <a:t>Method:</a:t>
            </a:r>
            <a:r>
              <a:rPr lang="en-IN" sz="1400" dirty="0">
                <a:solidFill>
                  <a:srgbClr val="002060"/>
                </a:solidFill>
                <a:latin typeface="Calibri Light" panose="020F0302020204030204" pitchFamily="34" charset="0"/>
              </a:rPr>
              <a:t> </a:t>
            </a:r>
            <a:r>
              <a:rPr lang="en-IN" sz="1200" dirty="0">
                <a:solidFill>
                  <a:schemeClr val="bg1"/>
                </a:solidFill>
                <a:latin typeface="Calibri Light" panose="020F0302020204030204" pitchFamily="34" charset="0"/>
              </a:rPr>
              <a:t>We have picked iPhone X which is a flagship product. To analyse we have used twitter data (tweets contain iPhone X) along with data from Kaggle. Amazon Kaggle data contains review about all unlocked phones and apart from this we have used iPhone review data as well. To train the model (logistics regression) we have used unlocked phone data and tested it against iPhone X reviews to find the sentiment. Once done, we have populated word cloud to find other most frequent words. Same thing (test against model and plotting the sentiment) was done with twitter data after merging and cleaning. </a:t>
            </a:r>
          </a:p>
          <a:p>
            <a:pPr marL="0" indent="0">
              <a:buNone/>
            </a:pPr>
            <a:r>
              <a:rPr lang="en-IN" sz="1400" u="sng" dirty="0">
                <a:solidFill>
                  <a:srgbClr val="C00000"/>
                </a:solidFill>
                <a:latin typeface="Calibri Light" panose="020F0302020204030204" pitchFamily="34" charset="0"/>
              </a:rPr>
              <a:t>Models</a:t>
            </a:r>
            <a:r>
              <a:rPr lang="en-IN" sz="1200" u="sng" dirty="0">
                <a:solidFill>
                  <a:srgbClr val="C00000"/>
                </a:solidFill>
                <a:latin typeface="Calibri Light" panose="020F0302020204030204" pitchFamily="34" charset="0"/>
              </a:rPr>
              <a:t>:</a:t>
            </a:r>
            <a:r>
              <a:rPr lang="en-IN" sz="1200" dirty="0">
                <a:solidFill>
                  <a:srgbClr val="002060"/>
                </a:solidFill>
                <a:latin typeface="Calibri Light" panose="020F0302020204030204" pitchFamily="34" charset="0"/>
              </a:rPr>
              <a:t> </a:t>
            </a:r>
            <a:r>
              <a:rPr lang="en-IN" sz="1200" dirty="0">
                <a:solidFill>
                  <a:schemeClr val="bg1"/>
                </a:solidFill>
                <a:latin typeface="Calibri Light" panose="020F0302020204030204" pitchFamily="34" charset="0"/>
              </a:rPr>
              <a:t>we have used logistics regression model based on Bag of words vectorization method. For training this model we have used unlocked phones data and tested it against review data and twitter data. We found that positive perception regarding iPhone X has not changed since last year (review data is from last December and twitter data from this December). People talk about other phones along with iPhone but mostly for comparison.</a:t>
            </a:r>
          </a:p>
          <a:p>
            <a:pPr marL="0" indent="0">
              <a:buNone/>
            </a:pPr>
            <a:r>
              <a:rPr lang="en-IN" sz="1400" u="sng" dirty="0">
                <a:solidFill>
                  <a:srgbClr val="C00000"/>
                </a:solidFill>
                <a:latin typeface="Calibri Light" panose="020F0302020204030204" pitchFamily="34" charset="0"/>
              </a:rPr>
              <a:t>Message:</a:t>
            </a:r>
            <a:r>
              <a:rPr lang="en-IN" sz="1400" dirty="0">
                <a:solidFill>
                  <a:srgbClr val="002060"/>
                </a:solidFill>
                <a:latin typeface="Calibri Light" panose="020F0302020204030204" pitchFamily="34" charset="0"/>
              </a:rPr>
              <a:t> </a:t>
            </a:r>
            <a:r>
              <a:rPr lang="en-IN" sz="1200" dirty="0">
                <a:solidFill>
                  <a:schemeClr val="bg1"/>
                </a:solidFill>
                <a:latin typeface="Calibri Light" panose="020F0302020204030204" pitchFamily="34" charset="0"/>
              </a:rPr>
              <a:t>Overall with this analysis we were able to find that people have positive sentiment regarding iPhone X. Popularity of apple products most specifically iPhone is very good. There was a spike in Aug and Nov(4 days black Friday event). If we compare OnePlus 6T against iPhone X, iPhone is still a winner. This trend reverses in India where iPhone is not so popular against OnePlus or Samsung. </a:t>
            </a:r>
          </a:p>
          <a:p>
            <a:pPr marL="0" indent="0">
              <a:buNone/>
            </a:pPr>
            <a:r>
              <a:rPr lang="en-IN" sz="1400" u="sng" dirty="0">
                <a:solidFill>
                  <a:srgbClr val="C00000"/>
                </a:solidFill>
                <a:latin typeface="Calibri Light" panose="020F0302020204030204" pitchFamily="34" charset="0"/>
              </a:rPr>
              <a:t>Google Trends:</a:t>
            </a:r>
          </a:p>
          <a:p>
            <a:pPr marL="0" indent="0">
              <a:buNone/>
            </a:pPr>
            <a:endParaRPr lang="en-IN" sz="1200" dirty="0">
              <a:solidFill>
                <a:srgbClr val="002060"/>
              </a:solidFill>
              <a:latin typeface="Calibri Light" panose="020F0302020204030204" pitchFamily="34" charset="0"/>
            </a:endParaRPr>
          </a:p>
          <a:p>
            <a:pPr marL="0" indent="0">
              <a:buNone/>
            </a:pPr>
            <a:endParaRPr lang="en-IN" sz="1200" u="sng" dirty="0">
              <a:solidFill>
                <a:srgbClr val="C00000"/>
              </a:solidFill>
              <a:latin typeface="Calibri Light" panose="020F0302020204030204" pitchFamily="34" charset="0"/>
            </a:endParaRPr>
          </a:p>
          <a:p>
            <a:pPr marL="0" indent="0">
              <a:buNone/>
            </a:pPr>
            <a:endParaRPr lang="en-IN" sz="1200" u="sng" dirty="0">
              <a:solidFill>
                <a:srgbClr val="C00000"/>
              </a:solidFill>
              <a:latin typeface="Calibri Light" panose="020F0302020204030204" pitchFamily="34" charset="0"/>
            </a:endParaRPr>
          </a:p>
          <a:p>
            <a:pPr marL="0" indent="0">
              <a:buNone/>
            </a:pPr>
            <a:endParaRPr lang="en-IN" sz="1200" u="sng" dirty="0">
              <a:solidFill>
                <a:srgbClr val="C00000"/>
              </a:solidFill>
              <a:latin typeface="Calibri Light" panose="020F0302020204030204" pitchFamily="34" charset="0"/>
            </a:endParaRPr>
          </a:p>
          <a:p>
            <a:pPr marL="0" indent="0">
              <a:buNone/>
            </a:pPr>
            <a:endParaRPr lang="en-IN" sz="1200" u="sng" dirty="0">
              <a:solidFill>
                <a:srgbClr val="C00000"/>
              </a:solidFill>
              <a:latin typeface="Calibri Light" panose="020F0302020204030204" pitchFamily="34" charset="0"/>
            </a:endParaRPr>
          </a:p>
          <a:p>
            <a:pPr marL="0" indent="0">
              <a:buNone/>
            </a:pPr>
            <a:r>
              <a:rPr lang="en-IN" sz="1400" u="sng" dirty="0">
                <a:solidFill>
                  <a:srgbClr val="C00000"/>
                </a:solidFill>
                <a:latin typeface="Calibri Light" panose="020F0302020204030204" pitchFamily="34" charset="0"/>
              </a:rPr>
              <a:t>Means:</a:t>
            </a:r>
            <a:r>
              <a:rPr lang="en-IN" sz="1400" dirty="0">
                <a:solidFill>
                  <a:srgbClr val="C00000"/>
                </a:solidFill>
                <a:latin typeface="Calibri Light" panose="020F0302020204030204" pitchFamily="34" charset="0"/>
              </a:rPr>
              <a:t> </a:t>
            </a:r>
            <a:r>
              <a:rPr lang="en-IN" sz="1200" dirty="0">
                <a:solidFill>
                  <a:srgbClr val="C00000"/>
                </a:solidFill>
                <a:latin typeface="Calibri Light" panose="020F0302020204030204" pitchFamily="34" charset="0"/>
              </a:rPr>
              <a:t>visualization: </a:t>
            </a:r>
            <a:r>
              <a:rPr lang="en-IN" sz="1200" dirty="0">
                <a:solidFill>
                  <a:schemeClr val="bg1"/>
                </a:solidFill>
                <a:latin typeface="Calibri Light" panose="020F0302020204030204" pitchFamily="34" charset="0"/>
              </a:rPr>
              <a:t>Matplotlib, </a:t>
            </a:r>
            <a:r>
              <a:rPr lang="en-IN" sz="1200" dirty="0" err="1">
                <a:solidFill>
                  <a:schemeClr val="bg1"/>
                </a:solidFill>
                <a:latin typeface="Calibri Light" panose="020F0302020204030204" pitchFamily="34" charset="0"/>
              </a:rPr>
              <a:t>wordcloud</a:t>
            </a:r>
            <a:r>
              <a:rPr lang="en-IN" sz="1200" dirty="0">
                <a:solidFill>
                  <a:srgbClr val="002060"/>
                </a:solidFill>
                <a:latin typeface="Calibri Light" panose="020F0302020204030204" pitchFamily="34" charset="0"/>
              </a:rPr>
              <a:t>, </a:t>
            </a:r>
            <a:r>
              <a:rPr lang="en-IN" sz="1200" dirty="0">
                <a:solidFill>
                  <a:srgbClr val="C00000"/>
                </a:solidFill>
                <a:latin typeface="Calibri Light" panose="020F0302020204030204" pitchFamily="34" charset="0"/>
              </a:rPr>
              <a:t>Data Pull: </a:t>
            </a:r>
            <a:r>
              <a:rPr lang="en-IN" sz="1200" dirty="0">
                <a:solidFill>
                  <a:schemeClr val="bg1"/>
                </a:solidFill>
                <a:latin typeface="Calibri Light" panose="020F0302020204030204" pitchFamily="34" charset="0"/>
              </a:rPr>
              <a:t>csv, xml, </a:t>
            </a:r>
            <a:r>
              <a:rPr lang="en-IN" sz="1200" dirty="0" err="1">
                <a:solidFill>
                  <a:schemeClr val="bg1"/>
                </a:solidFill>
                <a:latin typeface="Calibri Light" panose="020F0302020204030204" pitchFamily="34" charset="0"/>
              </a:rPr>
              <a:t>tweepy</a:t>
            </a:r>
            <a:r>
              <a:rPr lang="en-IN" sz="1200" dirty="0">
                <a:solidFill>
                  <a:schemeClr val="bg1"/>
                </a:solidFill>
                <a:latin typeface="Calibri Light" panose="020F0302020204030204" pitchFamily="34" charset="0"/>
              </a:rPr>
              <a:t>, </a:t>
            </a:r>
            <a:r>
              <a:rPr lang="en-IN" sz="1200" dirty="0" err="1">
                <a:solidFill>
                  <a:schemeClr val="bg1"/>
                </a:solidFill>
                <a:latin typeface="Calibri Light" panose="020F0302020204030204" pitchFamily="34" charset="0"/>
              </a:rPr>
              <a:t>numpy</a:t>
            </a:r>
            <a:r>
              <a:rPr lang="en-IN" sz="1200" dirty="0">
                <a:solidFill>
                  <a:schemeClr val="bg1"/>
                </a:solidFill>
                <a:latin typeface="Calibri Light" panose="020F0302020204030204" pitchFamily="34" charset="0"/>
              </a:rPr>
              <a:t>, pandas, </a:t>
            </a:r>
            <a:r>
              <a:rPr lang="en-IN" sz="1200" dirty="0">
                <a:solidFill>
                  <a:srgbClr val="C00000"/>
                </a:solidFill>
                <a:latin typeface="Calibri Light" panose="020F0302020204030204" pitchFamily="34" charset="0"/>
              </a:rPr>
              <a:t>Modelling: </a:t>
            </a:r>
            <a:r>
              <a:rPr lang="en-IN" sz="1200" dirty="0" err="1">
                <a:solidFill>
                  <a:schemeClr val="bg1"/>
                </a:solidFill>
                <a:latin typeface="Calibri Light" panose="020F0302020204030204" pitchFamily="34" charset="0"/>
              </a:rPr>
              <a:t>scikit</a:t>
            </a:r>
            <a:r>
              <a:rPr lang="en-IN" sz="1200" dirty="0">
                <a:solidFill>
                  <a:schemeClr val="bg1"/>
                </a:solidFill>
                <a:latin typeface="Calibri Light" panose="020F0302020204030204" pitchFamily="34" charset="0"/>
              </a:rPr>
              <a:t>-learn, </a:t>
            </a:r>
            <a:r>
              <a:rPr lang="en-IN" sz="1200" dirty="0" err="1">
                <a:solidFill>
                  <a:schemeClr val="bg1"/>
                </a:solidFill>
                <a:latin typeface="Calibri Light" panose="020F0302020204030204" pitchFamily="34" charset="0"/>
              </a:rPr>
              <a:t>textblob</a:t>
            </a:r>
            <a:r>
              <a:rPr lang="en-IN" sz="1200" dirty="0">
                <a:solidFill>
                  <a:srgbClr val="002060"/>
                </a:solidFill>
                <a:latin typeface="Calibri Light" panose="020F0302020204030204" pitchFamily="34" charset="0"/>
              </a:rPr>
              <a:t>,</a:t>
            </a:r>
            <a:r>
              <a:rPr lang="en-IN" sz="1200" dirty="0">
                <a:solidFill>
                  <a:srgbClr val="C00000"/>
                </a:solidFill>
                <a:latin typeface="Calibri Light" panose="020F0302020204030204" pitchFamily="34" charset="0"/>
              </a:rPr>
              <a:t> language: </a:t>
            </a:r>
            <a:r>
              <a:rPr lang="en-IN" sz="1200" dirty="0">
                <a:solidFill>
                  <a:schemeClr val="bg1"/>
                </a:solidFill>
                <a:latin typeface="Calibri Light" panose="020F0302020204030204" pitchFamily="34" charset="0"/>
              </a:rPr>
              <a:t>python</a:t>
            </a:r>
          </a:p>
          <a:p>
            <a:pPr marL="0" indent="0">
              <a:buNone/>
            </a:pPr>
            <a:endParaRPr lang="en-IN" sz="1600"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3</a:t>
            </a:fld>
            <a:endParaRPr lang="en-IN">
              <a:solidFill>
                <a:prstClr val="white">
                  <a:tint val="75000"/>
                </a:prstClr>
              </a:solidFill>
            </a:endParaRPr>
          </a:p>
        </p:txBody>
      </p:sp>
      <p:pic>
        <p:nvPicPr>
          <p:cNvPr id="6" name="Picture 5">
            <a:extLst>
              <a:ext uri="{FF2B5EF4-FFF2-40B4-BE49-F238E27FC236}">
                <a16:creationId xmlns:a16="http://schemas.microsoft.com/office/drawing/2014/main" id="{93333C2F-8CD0-4DFF-ACF5-99FD4BDEA8B7}"/>
              </a:ext>
            </a:extLst>
          </p:cNvPr>
          <p:cNvPicPr/>
          <p:nvPr/>
        </p:nvPicPr>
        <p:blipFill>
          <a:blip r:embed="rId2">
            <a:extLst>
              <a:ext uri="{28A0092B-C50C-407E-A947-70E740481C1C}">
                <a14:useLocalDpi xmlns:a14="http://schemas.microsoft.com/office/drawing/2010/main" val="0"/>
              </a:ext>
            </a:extLst>
          </a:blip>
          <a:stretch>
            <a:fillRect/>
          </a:stretch>
        </p:blipFill>
        <p:spPr>
          <a:xfrm>
            <a:off x="4222204" y="4255203"/>
            <a:ext cx="3322320" cy="1608159"/>
          </a:xfrm>
          <a:prstGeom prst="rect">
            <a:avLst/>
          </a:prstGeom>
          <a:ln>
            <a:solidFill>
              <a:schemeClr val="accent1"/>
            </a:solidFill>
          </a:ln>
        </p:spPr>
      </p:pic>
      <p:pic>
        <p:nvPicPr>
          <p:cNvPr id="7" name="Picture 6">
            <a:extLst>
              <a:ext uri="{FF2B5EF4-FFF2-40B4-BE49-F238E27FC236}">
                <a16:creationId xmlns:a16="http://schemas.microsoft.com/office/drawing/2014/main" id="{C2C7AC49-B1D2-4FD2-8F17-5A118AD5702A}"/>
              </a:ext>
            </a:extLst>
          </p:cNvPr>
          <p:cNvPicPr/>
          <p:nvPr/>
        </p:nvPicPr>
        <p:blipFill>
          <a:blip r:embed="rId3">
            <a:extLst>
              <a:ext uri="{28A0092B-C50C-407E-A947-70E740481C1C}">
                <a14:useLocalDpi xmlns:a14="http://schemas.microsoft.com/office/drawing/2010/main" val="0"/>
              </a:ext>
            </a:extLst>
          </a:blip>
          <a:stretch>
            <a:fillRect/>
          </a:stretch>
        </p:blipFill>
        <p:spPr>
          <a:xfrm>
            <a:off x="475675" y="4269113"/>
            <a:ext cx="3314700" cy="1608159"/>
          </a:xfrm>
          <a:prstGeom prst="rect">
            <a:avLst/>
          </a:prstGeom>
          <a:ln>
            <a:solidFill>
              <a:schemeClr val="accent1"/>
            </a:solidFill>
          </a:ln>
        </p:spPr>
      </p:pic>
      <p:grpSp>
        <p:nvGrpSpPr>
          <p:cNvPr id="10" name="Group 1380">
            <a:extLst>
              <a:ext uri="{FF2B5EF4-FFF2-40B4-BE49-F238E27FC236}">
                <a16:creationId xmlns:a16="http://schemas.microsoft.com/office/drawing/2014/main" id="{B8C190F7-8D7C-4074-9632-61081148F81A}"/>
              </a:ext>
            </a:extLst>
          </p:cNvPr>
          <p:cNvGrpSpPr>
            <a:grpSpLocks/>
          </p:cNvGrpSpPr>
          <p:nvPr/>
        </p:nvGrpSpPr>
        <p:grpSpPr bwMode="auto">
          <a:xfrm>
            <a:off x="466102" y="276255"/>
            <a:ext cx="600075" cy="561975"/>
            <a:chOff x="241300" y="2574925"/>
            <a:chExt cx="600075" cy="561975"/>
          </a:xfrm>
        </p:grpSpPr>
        <p:sp>
          <p:nvSpPr>
            <p:cNvPr id="11" name="Freeform 272">
              <a:extLst>
                <a:ext uri="{FF2B5EF4-FFF2-40B4-BE49-F238E27FC236}">
                  <a16:creationId xmlns:a16="http://schemas.microsoft.com/office/drawing/2014/main" id="{671264E9-6C30-423B-B553-F8D4FD99A175}"/>
                </a:ext>
              </a:extLst>
            </p:cNvPr>
            <p:cNvSpPr>
              <a:spLocks/>
            </p:cNvSpPr>
            <p:nvPr/>
          </p:nvSpPr>
          <p:spPr bwMode="auto">
            <a:xfrm>
              <a:off x="241300" y="2740025"/>
              <a:ext cx="574675" cy="396875"/>
            </a:xfrm>
            <a:custGeom>
              <a:avLst/>
              <a:gdLst>
                <a:gd name="T0" fmla="*/ 2147483646 w 181"/>
                <a:gd name="T1" fmla="*/ 2147483646 h 125"/>
                <a:gd name="T2" fmla="*/ 2147483646 w 181"/>
                <a:gd name="T3" fmla="*/ 2147483646 h 125"/>
                <a:gd name="T4" fmla="*/ 2147483646 w 181"/>
                <a:gd name="T5" fmla="*/ 0 h 125"/>
                <a:gd name="T6" fmla="*/ 2147483646 w 181"/>
                <a:gd name="T7" fmla="*/ 2147483646 h 125"/>
                <a:gd name="T8" fmla="*/ 2147483646 w 181"/>
                <a:gd name="T9" fmla="*/ 2147483646 h 125"/>
                <a:gd name="T10" fmla="*/ 2147483646 w 181"/>
                <a:gd name="T11" fmla="*/ 2147483646 h 125"/>
                <a:gd name="T12" fmla="*/ 2147483646 w 181"/>
                <a:gd name="T13" fmla="*/ 2147483646 h 125"/>
                <a:gd name="T14" fmla="*/ 2147483646 w 181"/>
                <a:gd name="T15" fmla="*/ 2147483646 h 125"/>
                <a:gd name="T16" fmla="*/ 2147483646 w 181"/>
                <a:gd name="T17" fmla="*/ 2147483646 h 125"/>
                <a:gd name="T18" fmla="*/ 2147483646 w 181"/>
                <a:gd name="T19" fmla="*/ 2147483646 h 1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 h="125">
                  <a:moveTo>
                    <a:pt x="100" y="125"/>
                  </a:moveTo>
                  <a:cubicBezTo>
                    <a:pt x="88" y="125"/>
                    <a:pt x="76" y="122"/>
                    <a:pt x="64" y="117"/>
                  </a:cubicBezTo>
                  <a:cubicBezTo>
                    <a:pt x="20" y="97"/>
                    <a:pt x="0" y="44"/>
                    <a:pt x="20" y="0"/>
                  </a:cubicBezTo>
                  <a:cubicBezTo>
                    <a:pt x="49" y="13"/>
                    <a:pt x="49" y="13"/>
                    <a:pt x="49" y="13"/>
                  </a:cubicBezTo>
                  <a:cubicBezTo>
                    <a:pt x="36" y="41"/>
                    <a:pt x="49" y="75"/>
                    <a:pt x="77" y="88"/>
                  </a:cubicBezTo>
                  <a:cubicBezTo>
                    <a:pt x="106" y="100"/>
                    <a:pt x="139" y="88"/>
                    <a:pt x="152" y="59"/>
                  </a:cubicBezTo>
                  <a:cubicBezTo>
                    <a:pt x="181" y="73"/>
                    <a:pt x="181" y="73"/>
                    <a:pt x="181" y="73"/>
                  </a:cubicBezTo>
                  <a:cubicBezTo>
                    <a:pt x="171" y="94"/>
                    <a:pt x="154" y="111"/>
                    <a:pt x="132" y="119"/>
                  </a:cubicBezTo>
                  <a:cubicBezTo>
                    <a:pt x="122" y="123"/>
                    <a:pt x="111" y="125"/>
                    <a:pt x="100" y="125"/>
                  </a:cubicBezTo>
                  <a:cubicBezTo>
                    <a:pt x="100" y="125"/>
                    <a:pt x="100" y="125"/>
                    <a:pt x="100" y="125"/>
                  </a:cubicBezTo>
                  <a:close/>
                </a:path>
              </a:pathLst>
            </a:custGeom>
            <a:solidFill>
              <a:srgbClr val="F15B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73">
              <a:extLst>
                <a:ext uri="{FF2B5EF4-FFF2-40B4-BE49-F238E27FC236}">
                  <a16:creationId xmlns:a16="http://schemas.microsoft.com/office/drawing/2014/main" id="{A2EF44DE-0EEA-440E-ABAD-020A18BBDB5D}"/>
                </a:ext>
              </a:extLst>
            </p:cNvPr>
            <p:cNvSpPr>
              <a:spLocks/>
            </p:cNvSpPr>
            <p:nvPr/>
          </p:nvSpPr>
          <p:spPr bwMode="auto">
            <a:xfrm>
              <a:off x="314325" y="2574925"/>
              <a:ext cx="219075" cy="184150"/>
            </a:xfrm>
            <a:custGeom>
              <a:avLst/>
              <a:gdLst>
                <a:gd name="T0" fmla="*/ 2147483646 w 69"/>
                <a:gd name="T1" fmla="*/ 0 h 58"/>
                <a:gd name="T2" fmla="*/ 2147483646 w 69"/>
                <a:gd name="T3" fmla="*/ 2147483646 h 58"/>
                <a:gd name="T4" fmla="*/ 0 w 69"/>
                <a:gd name="T5" fmla="*/ 2147483646 h 58"/>
                <a:gd name="T6" fmla="*/ 2147483646 w 69"/>
                <a:gd name="T7" fmla="*/ 2147483646 h 58"/>
                <a:gd name="T8" fmla="*/ 2147483646 w 69"/>
                <a:gd name="T9" fmla="*/ 2147483646 h 58"/>
                <a:gd name="T10" fmla="*/ 2147483646 w 69"/>
                <a:gd name="T11" fmla="*/ 2147483646 h 58"/>
                <a:gd name="T12" fmla="*/ 2147483646 w 69"/>
                <a:gd name="T13" fmla="*/ 0 h 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9" h="58">
                  <a:moveTo>
                    <a:pt x="69" y="0"/>
                  </a:moveTo>
                  <a:cubicBezTo>
                    <a:pt x="45" y="2"/>
                    <a:pt x="24" y="14"/>
                    <a:pt x="8" y="33"/>
                  </a:cubicBezTo>
                  <a:cubicBezTo>
                    <a:pt x="5" y="37"/>
                    <a:pt x="3" y="41"/>
                    <a:pt x="0" y="45"/>
                  </a:cubicBezTo>
                  <a:cubicBezTo>
                    <a:pt x="30" y="58"/>
                    <a:pt x="30" y="58"/>
                    <a:pt x="30" y="58"/>
                  </a:cubicBezTo>
                  <a:cubicBezTo>
                    <a:pt x="31" y="56"/>
                    <a:pt x="32" y="55"/>
                    <a:pt x="33" y="53"/>
                  </a:cubicBezTo>
                  <a:cubicBezTo>
                    <a:pt x="42" y="42"/>
                    <a:pt x="55" y="35"/>
                    <a:pt x="69" y="33"/>
                  </a:cubicBezTo>
                  <a:cubicBezTo>
                    <a:pt x="69" y="0"/>
                    <a:pt x="69" y="0"/>
                    <a:pt x="69" y="0"/>
                  </a:cubicBez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274">
              <a:extLst>
                <a:ext uri="{FF2B5EF4-FFF2-40B4-BE49-F238E27FC236}">
                  <a16:creationId xmlns:a16="http://schemas.microsoft.com/office/drawing/2014/main" id="{4DD278C0-49B6-455E-A4B9-318C7E76E821}"/>
                </a:ext>
              </a:extLst>
            </p:cNvPr>
            <p:cNvSpPr>
              <a:spLocks/>
            </p:cNvSpPr>
            <p:nvPr/>
          </p:nvSpPr>
          <p:spPr bwMode="auto">
            <a:xfrm>
              <a:off x="730250" y="2879725"/>
              <a:ext cx="107950" cy="66675"/>
            </a:xfrm>
            <a:custGeom>
              <a:avLst/>
              <a:gdLst>
                <a:gd name="T0" fmla="*/ 2147483646 w 34"/>
                <a:gd name="T1" fmla="*/ 0 h 21"/>
                <a:gd name="T2" fmla="*/ 0 w 34"/>
                <a:gd name="T3" fmla="*/ 2147483646 h 21"/>
                <a:gd name="T4" fmla="*/ 2147483646 w 34"/>
                <a:gd name="T5" fmla="*/ 2147483646 h 21"/>
                <a:gd name="T6" fmla="*/ 2147483646 w 34"/>
                <a:gd name="T7" fmla="*/ 0 h 21"/>
                <a:gd name="T8" fmla="*/ 2147483646 w 34"/>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1">
                  <a:moveTo>
                    <a:pt x="2" y="0"/>
                  </a:moveTo>
                  <a:cubicBezTo>
                    <a:pt x="2" y="3"/>
                    <a:pt x="1" y="5"/>
                    <a:pt x="0" y="8"/>
                  </a:cubicBezTo>
                  <a:cubicBezTo>
                    <a:pt x="30" y="21"/>
                    <a:pt x="30" y="21"/>
                    <a:pt x="30" y="21"/>
                  </a:cubicBezTo>
                  <a:cubicBezTo>
                    <a:pt x="32" y="14"/>
                    <a:pt x="34" y="8"/>
                    <a:pt x="34" y="0"/>
                  </a:cubicBezTo>
                  <a:cubicBezTo>
                    <a:pt x="2" y="0"/>
                    <a:pt x="2" y="0"/>
                    <a:pt x="2" y="0"/>
                  </a:cubicBez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275">
              <a:extLst>
                <a:ext uri="{FF2B5EF4-FFF2-40B4-BE49-F238E27FC236}">
                  <a16:creationId xmlns:a16="http://schemas.microsoft.com/office/drawing/2014/main" id="{2A67C6DC-3B76-4931-B7CD-C890B149C624}"/>
                </a:ext>
              </a:extLst>
            </p:cNvPr>
            <p:cNvSpPr>
              <a:spLocks/>
            </p:cNvSpPr>
            <p:nvPr/>
          </p:nvSpPr>
          <p:spPr bwMode="auto">
            <a:xfrm>
              <a:off x="558800" y="2574925"/>
              <a:ext cx="282575" cy="279400"/>
            </a:xfrm>
            <a:custGeom>
              <a:avLst/>
              <a:gdLst>
                <a:gd name="T0" fmla="*/ 2147483646 w 89"/>
                <a:gd name="T1" fmla="*/ 2147483646 h 88"/>
                <a:gd name="T2" fmla="*/ 2147483646 w 89"/>
                <a:gd name="T3" fmla="*/ 2147483646 h 88"/>
                <a:gd name="T4" fmla="*/ 0 w 89"/>
                <a:gd name="T5" fmla="*/ 2147483646 h 88"/>
                <a:gd name="T6" fmla="*/ 0 w 89"/>
                <a:gd name="T7" fmla="*/ 0 h 88"/>
                <a:gd name="T8" fmla="*/ 2147483646 w 89"/>
                <a:gd name="T9" fmla="*/ 2147483646 h 88"/>
                <a:gd name="T10" fmla="*/ 2147483646 w 89"/>
                <a:gd name="T11" fmla="*/ 2147483646 h 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9" h="88">
                  <a:moveTo>
                    <a:pt x="89" y="88"/>
                  </a:moveTo>
                  <a:cubicBezTo>
                    <a:pt x="57" y="88"/>
                    <a:pt x="57" y="88"/>
                    <a:pt x="57" y="88"/>
                  </a:cubicBezTo>
                  <a:cubicBezTo>
                    <a:pt x="57" y="57"/>
                    <a:pt x="31" y="32"/>
                    <a:pt x="0" y="32"/>
                  </a:cubicBezTo>
                  <a:cubicBezTo>
                    <a:pt x="0" y="0"/>
                    <a:pt x="0" y="0"/>
                    <a:pt x="0" y="0"/>
                  </a:cubicBezTo>
                  <a:cubicBezTo>
                    <a:pt x="49" y="0"/>
                    <a:pt x="89" y="39"/>
                    <a:pt x="89" y="88"/>
                  </a:cubicBezTo>
                  <a:cubicBezTo>
                    <a:pt x="89" y="88"/>
                    <a:pt x="89" y="88"/>
                    <a:pt x="89" y="88"/>
                  </a:cubicBez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276">
              <a:extLst>
                <a:ext uri="{FF2B5EF4-FFF2-40B4-BE49-F238E27FC236}">
                  <a16:creationId xmlns:a16="http://schemas.microsoft.com/office/drawing/2014/main" id="{B4C97255-6340-4DB8-BD8A-A644509E521E}"/>
                </a:ext>
              </a:extLst>
            </p:cNvPr>
            <p:cNvSpPr>
              <a:spLocks/>
            </p:cNvSpPr>
            <p:nvPr/>
          </p:nvSpPr>
          <p:spPr bwMode="auto">
            <a:xfrm>
              <a:off x="457200" y="2889250"/>
              <a:ext cx="50800" cy="66675"/>
            </a:xfrm>
            <a:custGeom>
              <a:avLst/>
              <a:gdLst>
                <a:gd name="T0" fmla="*/ 2147483646 w 32"/>
                <a:gd name="T1" fmla="*/ 2147483646 h 42"/>
                <a:gd name="T2" fmla="*/ 0 w 32"/>
                <a:gd name="T3" fmla="*/ 2147483646 h 42"/>
                <a:gd name="T4" fmla="*/ 0 w 32"/>
                <a:gd name="T5" fmla="*/ 0 h 42"/>
                <a:gd name="T6" fmla="*/ 2147483646 w 32"/>
                <a:gd name="T7" fmla="*/ 0 h 42"/>
                <a:gd name="T8" fmla="*/ 2147483646 w 32"/>
                <a:gd name="T9" fmla="*/ 2147483646 h 42"/>
                <a:gd name="T10" fmla="*/ 2147483646 w 32"/>
                <a:gd name="T11" fmla="*/ 2147483646 h 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 h="42">
                  <a:moveTo>
                    <a:pt x="32" y="42"/>
                  </a:moveTo>
                  <a:lnTo>
                    <a:pt x="0" y="42"/>
                  </a:lnTo>
                  <a:lnTo>
                    <a:pt x="0" y="0"/>
                  </a:lnTo>
                  <a:lnTo>
                    <a:pt x="32" y="0"/>
                  </a:lnTo>
                  <a:lnTo>
                    <a:pt x="32" y="42"/>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277">
              <a:extLst>
                <a:ext uri="{FF2B5EF4-FFF2-40B4-BE49-F238E27FC236}">
                  <a16:creationId xmlns:a16="http://schemas.microsoft.com/office/drawing/2014/main" id="{400A3E79-652F-47B9-88CE-CF8B7DEABB61}"/>
                </a:ext>
              </a:extLst>
            </p:cNvPr>
            <p:cNvSpPr>
              <a:spLocks/>
            </p:cNvSpPr>
            <p:nvPr/>
          </p:nvSpPr>
          <p:spPr bwMode="auto">
            <a:xfrm>
              <a:off x="533400" y="2806700"/>
              <a:ext cx="50800" cy="149225"/>
            </a:xfrm>
            <a:custGeom>
              <a:avLst/>
              <a:gdLst>
                <a:gd name="T0" fmla="*/ 2147483646 w 32"/>
                <a:gd name="T1" fmla="*/ 2147483646 h 94"/>
                <a:gd name="T2" fmla="*/ 0 w 32"/>
                <a:gd name="T3" fmla="*/ 2147483646 h 94"/>
                <a:gd name="T4" fmla="*/ 0 w 32"/>
                <a:gd name="T5" fmla="*/ 0 h 94"/>
                <a:gd name="T6" fmla="*/ 2147483646 w 32"/>
                <a:gd name="T7" fmla="*/ 0 h 94"/>
                <a:gd name="T8" fmla="*/ 2147483646 w 32"/>
                <a:gd name="T9" fmla="*/ 2147483646 h 94"/>
                <a:gd name="T10" fmla="*/ 2147483646 w 32"/>
                <a:gd name="T11" fmla="*/ 2147483646 h 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 h="94">
                  <a:moveTo>
                    <a:pt x="32" y="94"/>
                  </a:moveTo>
                  <a:lnTo>
                    <a:pt x="0" y="94"/>
                  </a:lnTo>
                  <a:lnTo>
                    <a:pt x="0" y="0"/>
                  </a:lnTo>
                  <a:lnTo>
                    <a:pt x="32" y="0"/>
                  </a:lnTo>
                  <a:lnTo>
                    <a:pt x="32" y="94"/>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278">
              <a:extLst>
                <a:ext uri="{FF2B5EF4-FFF2-40B4-BE49-F238E27FC236}">
                  <a16:creationId xmlns:a16="http://schemas.microsoft.com/office/drawing/2014/main" id="{D57077F6-FEA0-417E-860F-A110B50E1324}"/>
                </a:ext>
              </a:extLst>
            </p:cNvPr>
            <p:cNvSpPr>
              <a:spLocks/>
            </p:cNvSpPr>
            <p:nvPr/>
          </p:nvSpPr>
          <p:spPr bwMode="auto">
            <a:xfrm>
              <a:off x="609600" y="2765425"/>
              <a:ext cx="53975" cy="190500"/>
            </a:xfrm>
            <a:custGeom>
              <a:avLst/>
              <a:gdLst>
                <a:gd name="T0" fmla="*/ 2147483646 w 34"/>
                <a:gd name="T1" fmla="*/ 2147483646 h 120"/>
                <a:gd name="T2" fmla="*/ 0 w 34"/>
                <a:gd name="T3" fmla="*/ 2147483646 h 120"/>
                <a:gd name="T4" fmla="*/ 0 w 34"/>
                <a:gd name="T5" fmla="*/ 0 h 120"/>
                <a:gd name="T6" fmla="*/ 2147483646 w 34"/>
                <a:gd name="T7" fmla="*/ 0 h 120"/>
                <a:gd name="T8" fmla="*/ 2147483646 w 34"/>
                <a:gd name="T9" fmla="*/ 2147483646 h 120"/>
                <a:gd name="T10" fmla="*/ 2147483646 w 34"/>
                <a:gd name="T11" fmla="*/ 2147483646 h 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 h="120">
                  <a:moveTo>
                    <a:pt x="34" y="120"/>
                  </a:moveTo>
                  <a:lnTo>
                    <a:pt x="0" y="120"/>
                  </a:lnTo>
                  <a:lnTo>
                    <a:pt x="0" y="0"/>
                  </a:lnTo>
                  <a:lnTo>
                    <a:pt x="34" y="0"/>
                  </a:lnTo>
                  <a:lnTo>
                    <a:pt x="34" y="120"/>
                  </a:lnTo>
                  <a:close/>
                </a:path>
              </a:pathLst>
            </a:custGeom>
            <a:solidFill>
              <a:srgbClr val="F15B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40178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1836" y="85560"/>
            <a:ext cx="9601200" cy="671736"/>
          </a:xfrm>
        </p:spPr>
        <p:txBody>
          <a:bodyPr/>
          <a:lstStyle/>
          <a:p>
            <a:r>
              <a:rPr lang="en-US" sz="2800" b="1" dirty="0">
                <a:solidFill>
                  <a:schemeClr val="accent3">
                    <a:lumMod val="50000"/>
                  </a:schemeClr>
                </a:solidFill>
                <a:latin typeface="Calibri Light" panose="020F0302020204030204" pitchFamily="34" charset="0"/>
              </a:rPr>
              <a:t>Business Problem</a:t>
            </a:r>
            <a:endParaRPr lang="en-IN" sz="2800" b="1" dirty="0">
              <a:solidFill>
                <a:schemeClr val="accent3">
                  <a:lumMod val="50000"/>
                </a:schemeClr>
              </a:solidFill>
              <a:latin typeface="Calibri Light" panose="020F0302020204030204" pitchFamily="34" charset="0"/>
            </a:endParaRPr>
          </a:p>
        </p:txBody>
      </p:sp>
      <p:sp>
        <p:nvSpPr>
          <p:cNvPr id="3" name="Content Placeholder 2"/>
          <p:cNvSpPr>
            <a:spLocks noGrp="1"/>
          </p:cNvSpPr>
          <p:nvPr>
            <p:ph idx="1"/>
          </p:nvPr>
        </p:nvSpPr>
        <p:spPr>
          <a:xfrm>
            <a:off x="441684" y="941276"/>
            <a:ext cx="11197344" cy="4975448"/>
          </a:xfrm>
        </p:spPr>
        <p:txBody>
          <a:bodyPr>
            <a:noAutofit/>
          </a:bodyPr>
          <a:lstStyle/>
          <a:p>
            <a:pPr marL="0" indent="0">
              <a:buNone/>
            </a:pPr>
            <a:r>
              <a:rPr lang="en-IN" sz="1400" u="sng" dirty="0">
                <a:solidFill>
                  <a:srgbClr val="C00000"/>
                </a:solidFill>
                <a:latin typeface="Calibri Light" panose="020F0302020204030204" pitchFamily="34" charset="0"/>
              </a:rPr>
              <a:t>Business Understanding</a:t>
            </a:r>
            <a:endParaRPr lang="en-IN" sz="1400" dirty="0">
              <a:solidFill>
                <a:srgbClr val="002060"/>
              </a:solidFill>
              <a:latin typeface="Calibri Light" panose="020F0302020204030204" pitchFamily="34" charset="0"/>
            </a:endParaRPr>
          </a:p>
          <a:p>
            <a:pPr marL="0" indent="0">
              <a:buNone/>
            </a:pPr>
            <a:r>
              <a:rPr lang="en-US" sz="1200" dirty="0">
                <a:solidFill>
                  <a:schemeClr val="bg1"/>
                </a:solidFill>
                <a:latin typeface="Calibri Light" panose="020F0302020204030204" pitchFamily="34" charset="0"/>
              </a:rPr>
              <a:t>Is Apple still the greatest tech company that it used to be? Investors are concerned. Is Apple’s loyal fan base diminishing in size? US market hardly gives any growth to Apple. OnePlus is dominating Apple in key emerging markets. Is there a paradigm shift in the user sentiment of Apple? How about investor sentiment? These are the question which we are trying to answer with our analysis.</a:t>
            </a:r>
          </a:p>
          <a:p>
            <a:pPr marL="0" indent="0">
              <a:buNone/>
            </a:pPr>
            <a:r>
              <a:rPr lang="en-IN" sz="1400" u="sng" dirty="0">
                <a:solidFill>
                  <a:srgbClr val="C00000"/>
                </a:solidFill>
                <a:latin typeface="Calibri Light" panose="020F0302020204030204" pitchFamily="34" charset="0"/>
              </a:rPr>
              <a:t>Analytics Approach</a:t>
            </a:r>
            <a:endParaRPr lang="en-IN" sz="1400" dirty="0">
              <a:solidFill>
                <a:srgbClr val="002060"/>
              </a:solidFill>
              <a:latin typeface="Calibri Light" panose="020F0302020204030204" pitchFamily="34" charset="0"/>
            </a:endParaRPr>
          </a:p>
          <a:p>
            <a:pPr>
              <a:buFont typeface="Wingdings" panose="05000000000000000000" pitchFamily="2" charset="2"/>
              <a:buChar char="Ø"/>
            </a:pPr>
            <a:r>
              <a:rPr lang="en-IN" sz="1200" dirty="0">
                <a:solidFill>
                  <a:schemeClr val="bg1"/>
                </a:solidFill>
                <a:latin typeface="Calibri Light" panose="020F0302020204030204" pitchFamily="34" charset="0"/>
              </a:rPr>
              <a:t>Collection of historical data related to other products including iPhone. (historical trend)</a:t>
            </a:r>
          </a:p>
          <a:p>
            <a:pPr>
              <a:buFont typeface="Wingdings" panose="05000000000000000000" pitchFamily="2" charset="2"/>
              <a:buChar char="Ø"/>
            </a:pPr>
            <a:r>
              <a:rPr lang="en-IN" sz="1200" dirty="0">
                <a:solidFill>
                  <a:schemeClr val="bg1"/>
                </a:solidFill>
                <a:latin typeface="Calibri Light" panose="020F0302020204030204" pitchFamily="34" charset="0"/>
              </a:rPr>
              <a:t>Collection of iPhone X reviews (product specific perception of users) and twitter data (general perception of users)</a:t>
            </a:r>
          </a:p>
          <a:p>
            <a:pPr>
              <a:buFont typeface="Wingdings" panose="05000000000000000000" pitchFamily="2" charset="2"/>
              <a:buChar char="Ø"/>
            </a:pPr>
            <a:r>
              <a:rPr lang="en-IN" sz="1200" dirty="0">
                <a:solidFill>
                  <a:schemeClr val="bg1"/>
                </a:solidFill>
                <a:latin typeface="Calibri Light" panose="020F0302020204030204" pitchFamily="34" charset="0"/>
              </a:rPr>
              <a:t>Training the model with historical data and testing it with review data along with tweeter data</a:t>
            </a:r>
          </a:p>
          <a:p>
            <a:pPr>
              <a:buFont typeface="Wingdings" panose="05000000000000000000" pitchFamily="2" charset="2"/>
              <a:buChar char="Ø"/>
            </a:pPr>
            <a:r>
              <a:rPr lang="en-IN" sz="1200" dirty="0">
                <a:solidFill>
                  <a:schemeClr val="bg1"/>
                </a:solidFill>
                <a:latin typeface="Calibri Light" panose="020F0302020204030204" pitchFamily="34" charset="0"/>
              </a:rPr>
              <a:t>Finding the popularity of chosen products in text corpus</a:t>
            </a:r>
          </a:p>
          <a:p>
            <a:pPr>
              <a:buFont typeface="Wingdings" panose="05000000000000000000" pitchFamily="2" charset="2"/>
              <a:buChar char="Ø"/>
            </a:pPr>
            <a:r>
              <a:rPr lang="en-IN" sz="1200" dirty="0">
                <a:solidFill>
                  <a:schemeClr val="bg1"/>
                </a:solidFill>
                <a:latin typeface="Calibri Light" panose="020F0302020204030204" pitchFamily="34" charset="0"/>
              </a:rPr>
              <a:t>Discussion on final outcome</a:t>
            </a:r>
          </a:p>
          <a:p>
            <a:pPr marL="0" indent="0">
              <a:buNone/>
            </a:pPr>
            <a:r>
              <a:rPr lang="en-IN" sz="1200" dirty="0">
                <a:solidFill>
                  <a:schemeClr val="bg1"/>
                </a:solidFill>
                <a:latin typeface="Calibri Light" panose="020F0302020204030204" pitchFamily="34" charset="0"/>
              </a:rPr>
              <a:t>Through this analysis, we would like to have a directional sense to understand the current business problem in systematic manner. Corrective measure should be in place if there are major deviation</a:t>
            </a: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4</a:t>
            </a:fld>
            <a:endParaRPr lang="en-IN">
              <a:solidFill>
                <a:prstClr val="white">
                  <a:tint val="75000"/>
                </a:prstClr>
              </a:solidFill>
            </a:endParaRPr>
          </a:p>
        </p:txBody>
      </p:sp>
      <p:grpSp>
        <p:nvGrpSpPr>
          <p:cNvPr id="6" name="Group 1393">
            <a:extLst>
              <a:ext uri="{FF2B5EF4-FFF2-40B4-BE49-F238E27FC236}">
                <a16:creationId xmlns:a16="http://schemas.microsoft.com/office/drawing/2014/main" id="{C6C49DB0-070B-4DA6-883A-7377D24F5286}"/>
              </a:ext>
            </a:extLst>
          </p:cNvPr>
          <p:cNvGrpSpPr>
            <a:grpSpLocks/>
          </p:cNvGrpSpPr>
          <p:nvPr/>
        </p:nvGrpSpPr>
        <p:grpSpPr bwMode="auto">
          <a:xfrm>
            <a:off x="491244" y="189140"/>
            <a:ext cx="650875" cy="558800"/>
            <a:chOff x="8258175" y="3724275"/>
            <a:chExt cx="650875" cy="558800"/>
          </a:xfrm>
        </p:grpSpPr>
        <p:sp>
          <p:nvSpPr>
            <p:cNvPr id="7" name="Freeform 234">
              <a:extLst>
                <a:ext uri="{FF2B5EF4-FFF2-40B4-BE49-F238E27FC236}">
                  <a16:creationId xmlns:a16="http://schemas.microsoft.com/office/drawing/2014/main" id="{C01CA67C-7FFE-4DE9-B693-6117947EE590}"/>
                </a:ext>
              </a:extLst>
            </p:cNvPr>
            <p:cNvSpPr>
              <a:spLocks noEditPoints="1"/>
            </p:cNvSpPr>
            <p:nvPr/>
          </p:nvSpPr>
          <p:spPr bwMode="auto">
            <a:xfrm>
              <a:off x="8474075" y="3724275"/>
              <a:ext cx="434975" cy="384175"/>
            </a:xfrm>
            <a:custGeom>
              <a:avLst/>
              <a:gdLst>
                <a:gd name="T0" fmla="*/ 2147483646 w 137"/>
                <a:gd name="T1" fmla="*/ 2147483646 h 121"/>
                <a:gd name="T2" fmla="*/ 2147483646 w 137"/>
                <a:gd name="T3" fmla="*/ 2147483646 h 121"/>
                <a:gd name="T4" fmla="*/ 2147483646 w 137"/>
                <a:gd name="T5" fmla="*/ 2147483646 h 121"/>
                <a:gd name="T6" fmla="*/ 2147483646 w 137"/>
                <a:gd name="T7" fmla="*/ 2147483646 h 121"/>
                <a:gd name="T8" fmla="*/ 2147483646 w 137"/>
                <a:gd name="T9" fmla="*/ 2147483646 h 121"/>
                <a:gd name="T10" fmla="*/ 2147483646 w 137"/>
                <a:gd name="T11" fmla="*/ 2147483646 h 121"/>
                <a:gd name="T12" fmla="*/ 2147483646 w 137"/>
                <a:gd name="T13" fmla="*/ 2147483646 h 121"/>
                <a:gd name="T14" fmla="*/ 2147483646 w 137"/>
                <a:gd name="T15" fmla="*/ 2147483646 h 121"/>
                <a:gd name="T16" fmla="*/ 2147483646 w 137"/>
                <a:gd name="T17" fmla="*/ 2147483646 h 121"/>
                <a:gd name="T18" fmla="*/ 2147483646 w 137"/>
                <a:gd name="T19" fmla="*/ 2147483646 h 121"/>
                <a:gd name="T20" fmla="*/ 2147483646 w 137"/>
                <a:gd name="T21" fmla="*/ 2147483646 h 121"/>
                <a:gd name="T22" fmla="*/ 2147483646 w 137"/>
                <a:gd name="T23" fmla="*/ 2147483646 h 121"/>
                <a:gd name="T24" fmla="*/ 2147483646 w 137"/>
                <a:gd name="T25" fmla="*/ 2147483646 h 121"/>
                <a:gd name="T26" fmla="*/ 2147483646 w 137"/>
                <a:gd name="T27" fmla="*/ 2147483646 h 121"/>
                <a:gd name="T28" fmla="*/ 0 w 137"/>
                <a:gd name="T29" fmla="*/ 2147483646 h 121"/>
                <a:gd name="T30" fmla="*/ 2147483646 w 137"/>
                <a:gd name="T31" fmla="*/ 0 h 121"/>
                <a:gd name="T32" fmla="*/ 2147483646 w 137"/>
                <a:gd name="T33" fmla="*/ 2147483646 h 121"/>
                <a:gd name="T34" fmla="*/ 2147483646 w 137"/>
                <a:gd name="T35" fmla="*/ 2147483646 h 121"/>
                <a:gd name="T36" fmla="*/ 2147483646 w 137"/>
                <a:gd name="T37" fmla="*/ 2147483646 h 121"/>
                <a:gd name="T38" fmla="*/ 2147483646 w 137"/>
                <a:gd name="T39" fmla="*/ 2147483646 h 121"/>
                <a:gd name="T40" fmla="*/ 2147483646 w 137"/>
                <a:gd name="T41" fmla="*/ 2147483646 h 121"/>
                <a:gd name="T42" fmla="*/ 2147483646 w 137"/>
                <a:gd name="T43" fmla="*/ 2147483646 h 1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37" h="121">
                  <a:moveTo>
                    <a:pt x="69" y="12"/>
                  </a:moveTo>
                  <a:cubicBezTo>
                    <a:pt x="37" y="12"/>
                    <a:pt x="12" y="30"/>
                    <a:pt x="12" y="52"/>
                  </a:cubicBezTo>
                  <a:cubicBezTo>
                    <a:pt x="12" y="64"/>
                    <a:pt x="18" y="74"/>
                    <a:pt x="30" y="82"/>
                  </a:cubicBezTo>
                  <a:cubicBezTo>
                    <a:pt x="33" y="84"/>
                    <a:pt x="33" y="84"/>
                    <a:pt x="33" y="84"/>
                  </a:cubicBezTo>
                  <a:cubicBezTo>
                    <a:pt x="29" y="96"/>
                    <a:pt x="29" y="96"/>
                    <a:pt x="29" y="96"/>
                  </a:cubicBezTo>
                  <a:cubicBezTo>
                    <a:pt x="42" y="90"/>
                    <a:pt x="44" y="90"/>
                    <a:pt x="45" y="90"/>
                  </a:cubicBezTo>
                  <a:cubicBezTo>
                    <a:pt x="46" y="90"/>
                    <a:pt x="46" y="90"/>
                    <a:pt x="46" y="90"/>
                  </a:cubicBezTo>
                  <a:cubicBezTo>
                    <a:pt x="47" y="90"/>
                    <a:pt x="47" y="90"/>
                    <a:pt x="47" y="90"/>
                  </a:cubicBezTo>
                  <a:cubicBezTo>
                    <a:pt x="54" y="92"/>
                    <a:pt x="61" y="93"/>
                    <a:pt x="69" y="93"/>
                  </a:cubicBezTo>
                  <a:cubicBezTo>
                    <a:pt x="100" y="93"/>
                    <a:pt x="125" y="75"/>
                    <a:pt x="125" y="52"/>
                  </a:cubicBezTo>
                  <a:cubicBezTo>
                    <a:pt x="125" y="30"/>
                    <a:pt x="100" y="12"/>
                    <a:pt x="69" y="12"/>
                  </a:cubicBezTo>
                  <a:cubicBezTo>
                    <a:pt x="69" y="12"/>
                    <a:pt x="69" y="12"/>
                    <a:pt x="69" y="12"/>
                  </a:cubicBezTo>
                  <a:close/>
                  <a:moveTo>
                    <a:pt x="8" y="121"/>
                  </a:moveTo>
                  <a:cubicBezTo>
                    <a:pt x="20" y="89"/>
                    <a:pt x="20" y="89"/>
                    <a:pt x="20" y="89"/>
                  </a:cubicBezTo>
                  <a:cubicBezTo>
                    <a:pt x="7" y="79"/>
                    <a:pt x="0" y="66"/>
                    <a:pt x="0" y="52"/>
                  </a:cubicBezTo>
                  <a:cubicBezTo>
                    <a:pt x="0" y="24"/>
                    <a:pt x="31" y="0"/>
                    <a:pt x="69" y="0"/>
                  </a:cubicBezTo>
                  <a:cubicBezTo>
                    <a:pt x="106" y="0"/>
                    <a:pt x="137" y="24"/>
                    <a:pt x="137" y="52"/>
                  </a:cubicBezTo>
                  <a:cubicBezTo>
                    <a:pt x="137" y="81"/>
                    <a:pt x="106" y="105"/>
                    <a:pt x="69" y="105"/>
                  </a:cubicBezTo>
                  <a:cubicBezTo>
                    <a:pt x="61" y="105"/>
                    <a:pt x="53" y="104"/>
                    <a:pt x="45" y="101"/>
                  </a:cubicBezTo>
                  <a:cubicBezTo>
                    <a:pt x="41" y="103"/>
                    <a:pt x="30" y="109"/>
                    <a:pt x="22" y="114"/>
                  </a:cubicBezTo>
                  <a:cubicBezTo>
                    <a:pt x="8" y="121"/>
                    <a:pt x="8" y="121"/>
                    <a:pt x="8" y="121"/>
                  </a:cubicBezTo>
                  <a:cubicBezTo>
                    <a:pt x="8" y="121"/>
                    <a:pt x="8" y="121"/>
                    <a:pt x="8" y="121"/>
                  </a:cubicBezTo>
                  <a:close/>
                </a:path>
              </a:pathLst>
            </a:custGeom>
            <a:solidFill>
              <a:srgbClr val="F15B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235">
              <a:extLst>
                <a:ext uri="{FF2B5EF4-FFF2-40B4-BE49-F238E27FC236}">
                  <a16:creationId xmlns:a16="http://schemas.microsoft.com/office/drawing/2014/main" id="{DB668464-5AC4-4889-9514-542695D5B06B}"/>
                </a:ext>
              </a:extLst>
            </p:cNvPr>
            <p:cNvSpPr>
              <a:spLocks/>
            </p:cNvSpPr>
            <p:nvPr/>
          </p:nvSpPr>
          <p:spPr bwMode="auto">
            <a:xfrm>
              <a:off x="8594725" y="3838575"/>
              <a:ext cx="203200" cy="19050"/>
            </a:xfrm>
            <a:custGeom>
              <a:avLst/>
              <a:gdLst>
                <a:gd name="T0" fmla="*/ 2147483646 w 128"/>
                <a:gd name="T1" fmla="*/ 2147483646 h 12"/>
                <a:gd name="T2" fmla="*/ 0 w 128"/>
                <a:gd name="T3" fmla="*/ 2147483646 h 12"/>
                <a:gd name="T4" fmla="*/ 0 w 128"/>
                <a:gd name="T5" fmla="*/ 0 h 12"/>
                <a:gd name="T6" fmla="*/ 2147483646 w 128"/>
                <a:gd name="T7" fmla="*/ 0 h 12"/>
                <a:gd name="T8" fmla="*/ 2147483646 w 128"/>
                <a:gd name="T9" fmla="*/ 2147483646 h 12"/>
                <a:gd name="T10" fmla="*/ 2147483646 w 128"/>
                <a:gd name="T11" fmla="*/ 2147483646 h 12"/>
                <a:gd name="T12" fmla="*/ 2147483646 w 128"/>
                <a:gd name="T13" fmla="*/ 2147483646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8" h="12">
                  <a:moveTo>
                    <a:pt x="128" y="12"/>
                  </a:moveTo>
                  <a:lnTo>
                    <a:pt x="0" y="12"/>
                  </a:lnTo>
                  <a:lnTo>
                    <a:pt x="0" y="0"/>
                  </a:lnTo>
                  <a:lnTo>
                    <a:pt x="128" y="0"/>
                  </a:lnTo>
                  <a:lnTo>
                    <a:pt x="128" y="12"/>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236">
              <a:extLst>
                <a:ext uri="{FF2B5EF4-FFF2-40B4-BE49-F238E27FC236}">
                  <a16:creationId xmlns:a16="http://schemas.microsoft.com/office/drawing/2014/main" id="{1E5F6758-6C7E-4A9A-8A99-1ABC22307812}"/>
                </a:ext>
              </a:extLst>
            </p:cNvPr>
            <p:cNvSpPr>
              <a:spLocks/>
            </p:cNvSpPr>
            <p:nvPr/>
          </p:nvSpPr>
          <p:spPr bwMode="auto">
            <a:xfrm>
              <a:off x="8594725" y="3876675"/>
              <a:ext cx="203200" cy="19050"/>
            </a:xfrm>
            <a:custGeom>
              <a:avLst/>
              <a:gdLst>
                <a:gd name="T0" fmla="*/ 2147483646 w 128"/>
                <a:gd name="T1" fmla="*/ 2147483646 h 12"/>
                <a:gd name="T2" fmla="*/ 0 w 128"/>
                <a:gd name="T3" fmla="*/ 2147483646 h 12"/>
                <a:gd name="T4" fmla="*/ 0 w 128"/>
                <a:gd name="T5" fmla="*/ 0 h 12"/>
                <a:gd name="T6" fmla="*/ 2147483646 w 128"/>
                <a:gd name="T7" fmla="*/ 0 h 12"/>
                <a:gd name="T8" fmla="*/ 2147483646 w 128"/>
                <a:gd name="T9" fmla="*/ 2147483646 h 12"/>
                <a:gd name="T10" fmla="*/ 2147483646 w 128"/>
                <a:gd name="T11" fmla="*/ 2147483646 h 12"/>
                <a:gd name="T12" fmla="*/ 2147483646 w 128"/>
                <a:gd name="T13" fmla="*/ 2147483646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8" h="12">
                  <a:moveTo>
                    <a:pt x="128" y="12"/>
                  </a:moveTo>
                  <a:lnTo>
                    <a:pt x="0" y="12"/>
                  </a:lnTo>
                  <a:lnTo>
                    <a:pt x="0" y="0"/>
                  </a:lnTo>
                  <a:lnTo>
                    <a:pt x="128" y="0"/>
                  </a:lnTo>
                  <a:lnTo>
                    <a:pt x="128" y="12"/>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237">
              <a:extLst>
                <a:ext uri="{FF2B5EF4-FFF2-40B4-BE49-F238E27FC236}">
                  <a16:creationId xmlns:a16="http://schemas.microsoft.com/office/drawing/2014/main" id="{E3373090-8935-4042-A048-91165DC73483}"/>
                </a:ext>
              </a:extLst>
            </p:cNvPr>
            <p:cNvSpPr>
              <a:spLocks/>
            </p:cNvSpPr>
            <p:nvPr/>
          </p:nvSpPr>
          <p:spPr bwMode="auto">
            <a:xfrm>
              <a:off x="8594725" y="3914775"/>
              <a:ext cx="203200" cy="19050"/>
            </a:xfrm>
            <a:custGeom>
              <a:avLst/>
              <a:gdLst>
                <a:gd name="T0" fmla="*/ 2147483646 w 128"/>
                <a:gd name="T1" fmla="*/ 2147483646 h 12"/>
                <a:gd name="T2" fmla="*/ 0 w 128"/>
                <a:gd name="T3" fmla="*/ 2147483646 h 12"/>
                <a:gd name="T4" fmla="*/ 0 w 128"/>
                <a:gd name="T5" fmla="*/ 0 h 12"/>
                <a:gd name="T6" fmla="*/ 2147483646 w 128"/>
                <a:gd name="T7" fmla="*/ 0 h 12"/>
                <a:gd name="T8" fmla="*/ 2147483646 w 128"/>
                <a:gd name="T9" fmla="*/ 2147483646 h 12"/>
                <a:gd name="T10" fmla="*/ 2147483646 w 128"/>
                <a:gd name="T11" fmla="*/ 2147483646 h 12"/>
                <a:gd name="T12" fmla="*/ 2147483646 w 128"/>
                <a:gd name="T13" fmla="*/ 2147483646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8" h="12">
                  <a:moveTo>
                    <a:pt x="128" y="12"/>
                  </a:moveTo>
                  <a:lnTo>
                    <a:pt x="0" y="12"/>
                  </a:lnTo>
                  <a:lnTo>
                    <a:pt x="0" y="0"/>
                  </a:lnTo>
                  <a:lnTo>
                    <a:pt x="128" y="0"/>
                  </a:lnTo>
                  <a:lnTo>
                    <a:pt x="128" y="12"/>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238">
              <a:extLst>
                <a:ext uri="{FF2B5EF4-FFF2-40B4-BE49-F238E27FC236}">
                  <a16:creationId xmlns:a16="http://schemas.microsoft.com/office/drawing/2014/main" id="{3ED52F91-91BF-4CAF-A839-06EC933738FD}"/>
                </a:ext>
              </a:extLst>
            </p:cNvPr>
            <p:cNvSpPr>
              <a:spLocks/>
            </p:cNvSpPr>
            <p:nvPr/>
          </p:nvSpPr>
          <p:spPr bwMode="auto">
            <a:xfrm>
              <a:off x="8258175" y="3949700"/>
              <a:ext cx="307975" cy="333375"/>
            </a:xfrm>
            <a:custGeom>
              <a:avLst/>
              <a:gdLst>
                <a:gd name="T0" fmla="*/ 2147483646 w 97"/>
                <a:gd name="T1" fmla="*/ 2147483646 h 105"/>
                <a:gd name="T2" fmla="*/ 2147483646 w 97"/>
                <a:gd name="T3" fmla="*/ 2147483646 h 105"/>
                <a:gd name="T4" fmla="*/ 2147483646 w 97"/>
                <a:gd name="T5" fmla="*/ 2147483646 h 105"/>
                <a:gd name="T6" fmla="*/ 2147483646 w 97"/>
                <a:gd name="T7" fmla="*/ 2147483646 h 105"/>
                <a:gd name="T8" fmla="*/ 2147483646 w 97"/>
                <a:gd name="T9" fmla="*/ 2147483646 h 105"/>
                <a:gd name="T10" fmla="*/ 2147483646 w 97"/>
                <a:gd name="T11" fmla="*/ 2147483646 h 105"/>
                <a:gd name="T12" fmla="*/ 2147483646 w 97"/>
                <a:gd name="T13" fmla="*/ 2147483646 h 105"/>
                <a:gd name="T14" fmla="*/ 2147483646 w 97"/>
                <a:gd name="T15" fmla="*/ 2147483646 h 105"/>
                <a:gd name="T16" fmla="*/ 2147483646 w 97"/>
                <a:gd name="T17" fmla="*/ 2147483646 h 105"/>
                <a:gd name="T18" fmla="*/ 2147483646 w 97"/>
                <a:gd name="T19" fmla="*/ 2147483646 h 105"/>
                <a:gd name="T20" fmla="*/ 2147483646 w 97"/>
                <a:gd name="T21" fmla="*/ 2147483646 h 105"/>
                <a:gd name="T22" fmla="*/ 2147483646 w 97"/>
                <a:gd name="T23" fmla="*/ 2147483646 h 105"/>
                <a:gd name="T24" fmla="*/ 2147483646 w 97"/>
                <a:gd name="T25" fmla="*/ 2147483646 h 105"/>
                <a:gd name="T26" fmla="*/ 2147483646 w 97"/>
                <a:gd name="T27" fmla="*/ 2147483646 h 105"/>
                <a:gd name="T28" fmla="*/ 2147483646 w 97"/>
                <a:gd name="T29" fmla="*/ 2147483646 h 105"/>
                <a:gd name="T30" fmla="*/ 2147483646 w 97"/>
                <a:gd name="T31" fmla="*/ 2147483646 h 105"/>
                <a:gd name="T32" fmla="*/ 2147483646 w 97"/>
                <a:gd name="T33" fmla="*/ 2147483646 h 105"/>
                <a:gd name="T34" fmla="*/ 2147483646 w 97"/>
                <a:gd name="T35" fmla="*/ 2147483646 h 105"/>
                <a:gd name="T36" fmla="*/ 2147483646 w 97"/>
                <a:gd name="T37" fmla="*/ 2147483646 h 105"/>
                <a:gd name="T38" fmla="*/ 2147483646 w 97"/>
                <a:gd name="T39" fmla="*/ 2147483646 h 105"/>
                <a:gd name="T40" fmla="*/ 2147483646 w 97"/>
                <a:gd name="T41" fmla="*/ 2147483646 h 105"/>
                <a:gd name="T42" fmla="*/ 2147483646 w 97"/>
                <a:gd name="T43" fmla="*/ 2147483646 h 105"/>
                <a:gd name="T44" fmla="*/ 2147483646 w 97"/>
                <a:gd name="T45" fmla="*/ 2147483646 h 105"/>
                <a:gd name="T46" fmla="*/ 2147483646 w 97"/>
                <a:gd name="T47" fmla="*/ 2147483646 h 105"/>
                <a:gd name="T48" fmla="*/ 0 w 97"/>
                <a:gd name="T49" fmla="*/ 2147483646 h 105"/>
                <a:gd name="T50" fmla="*/ 2147483646 w 97"/>
                <a:gd name="T51" fmla="*/ 2147483646 h 105"/>
                <a:gd name="T52" fmla="*/ 2147483646 w 97"/>
                <a:gd name="T53" fmla="*/ 2147483646 h 105"/>
                <a:gd name="T54" fmla="*/ 2147483646 w 97"/>
                <a:gd name="T55" fmla="*/ 2147483646 h 105"/>
                <a:gd name="T56" fmla="*/ 2147483646 w 97"/>
                <a:gd name="T57" fmla="*/ 2147483646 h 105"/>
                <a:gd name="T58" fmla="*/ 2147483646 w 97"/>
                <a:gd name="T59" fmla="*/ 2147483646 h 105"/>
                <a:gd name="T60" fmla="*/ 2147483646 w 97"/>
                <a:gd name="T61" fmla="*/ 2147483646 h 10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97" h="105">
                  <a:moveTo>
                    <a:pt x="91" y="73"/>
                  </a:moveTo>
                  <a:cubicBezTo>
                    <a:pt x="81" y="68"/>
                    <a:pt x="71" y="65"/>
                    <a:pt x="60" y="64"/>
                  </a:cubicBezTo>
                  <a:cubicBezTo>
                    <a:pt x="61" y="61"/>
                    <a:pt x="61" y="59"/>
                    <a:pt x="61" y="56"/>
                  </a:cubicBezTo>
                  <a:cubicBezTo>
                    <a:pt x="64" y="55"/>
                    <a:pt x="65" y="53"/>
                    <a:pt x="66" y="51"/>
                  </a:cubicBezTo>
                  <a:cubicBezTo>
                    <a:pt x="66" y="48"/>
                    <a:pt x="66" y="46"/>
                    <a:pt x="66" y="44"/>
                  </a:cubicBezTo>
                  <a:cubicBezTo>
                    <a:pt x="67" y="44"/>
                    <a:pt x="67" y="44"/>
                    <a:pt x="68" y="44"/>
                  </a:cubicBezTo>
                  <a:cubicBezTo>
                    <a:pt x="69" y="44"/>
                    <a:pt x="70" y="44"/>
                    <a:pt x="70" y="42"/>
                  </a:cubicBezTo>
                  <a:cubicBezTo>
                    <a:pt x="71" y="32"/>
                    <a:pt x="71" y="32"/>
                    <a:pt x="71" y="32"/>
                  </a:cubicBezTo>
                  <a:cubicBezTo>
                    <a:pt x="71" y="30"/>
                    <a:pt x="70" y="29"/>
                    <a:pt x="69" y="29"/>
                  </a:cubicBezTo>
                  <a:cubicBezTo>
                    <a:pt x="69" y="29"/>
                    <a:pt x="68" y="29"/>
                    <a:pt x="68" y="30"/>
                  </a:cubicBezTo>
                  <a:cubicBezTo>
                    <a:pt x="68" y="27"/>
                    <a:pt x="69" y="25"/>
                    <a:pt x="69" y="23"/>
                  </a:cubicBezTo>
                  <a:cubicBezTo>
                    <a:pt x="69" y="21"/>
                    <a:pt x="70" y="13"/>
                    <a:pt x="65" y="8"/>
                  </a:cubicBezTo>
                  <a:cubicBezTo>
                    <a:pt x="57" y="0"/>
                    <a:pt x="40" y="0"/>
                    <a:pt x="32" y="8"/>
                  </a:cubicBezTo>
                  <a:cubicBezTo>
                    <a:pt x="26" y="13"/>
                    <a:pt x="28" y="21"/>
                    <a:pt x="28" y="23"/>
                  </a:cubicBezTo>
                  <a:cubicBezTo>
                    <a:pt x="28" y="25"/>
                    <a:pt x="28" y="27"/>
                    <a:pt x="28" y="30"/>
                  </a:cubicBezTo>
                  <a:cubicBezTo>
                    <a:pt x="28" y="29"/>
                    <a:pt x="28" y="29"/>
                    <a:pt x="27" y="29"/>
                  </a:cubicBezTo>
                  <a:cubicBezTo>
                    <a:pt x="26" y="29"/>
                    <a:pt x="25" y="30"/>
                    <a:pt x="25" y="32"/>
                  </a:cubicBezTo>
                  <a:cubicBezTo>
                    <a:pt x="27" y="42"/>
                    <a:pt x="27" y="42"/>
                    <a:pt x="27" y="42"/>
                  </a:cubicBezTo>
                  <a:cubicBezTo>
                    <a:pt x="27" y="44"/>
                    <a:pt x="28" y="44"/>
                    <a:pt x="29" y="44"/>
                  </a:cubicBezTo>
                  <a:cubicBezTo>
                    <a:pt x="29" y="44"/>
                    <a:pt x="30" y="44"/>
                    <a:pt x="30" y="44"/>
                  </a:cubicBezTo>
                  <a:cubicBezTo>
                    <a:pt x="30" y="46"/>
                    <a:pt x="31" y="48"/>
                    <a:pt x="31" y="51"/>
                  </a:cubicBezTo>
                  <a:cubicBezTo>
                    <a:pt x="31" y="53"/>
                    <a:pt x="33" y="55"/>
                    <a:pt x="35" y="56"/>
                  </a:cubicBezTo>
                  <a:cubicBezTo>
                    <a:pt x="36" y="59"/>
                    <a:pt x="36" y="61"/>
                    <a:pt x="36" y="64"/>
                  </a:cubicBezTo>
                  <a:cubicBezTo>
                    <a:pt x="26" y="65"/>
                    <a:pt x="15" y="68"/>
                    <a:pt x="5" y="73"/>
                  </a:cubicBezTo>
                  <a:cubicBezTo>
                    <a:pt x="2" y="75"/>
                    <a:pt x="0" y="79"/>
                    <a:pt x="0" y="82"/>
                  </a:cubicBezTo>
                  <a:cubicBezTo>
                    <a:pt x="1" y="86"/>
                    <a:pt x="1" y="90"/>
                    <a:pt x="1" y="94"/>
                  </a:cubicBezTo>
                  <a:cubicBezTo>
                    <a:pt x="2" y="97"/>
                    <a:pt x="5" y="100"/>
                    <a:pt x="8" y="101"/>
                  </a:cubicBezTo>
                  <a:cubicBezTo>
                    <a:pt x="35" y="105"/>
                    <a:pt x="62" y="105"/>
                    <a:pt x="89" y="101"/>
                  </a:cubicBezTo>
                  <a:cubicBezTo>
                    <a:pt x="92" y="100"/>
                    <a:pt x="95" y="97"/>
                    <a:pt x="95" y="94"/>
                  </a:cubicBezTo>
                  <a:cubicBezTo>
                    <a:pt x="96" y="90"/>
                    <a:pt x="96" y="86"/>
                    <a:pt x="96" y="82"/>
                  </a:cubicBezTo>
                  <a:cubicBezTo>
                    <a:pt x="97" y="79"/>
                    <a:pt x="94" y="75"/>
                    <a:pt x="91" y="73"/>
                  </a:cubicBez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27900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1844" y="141339"/>
            <a:ext cx="9025136" cy="576064"/>
          </a:xfrm>
        </p:spPr>
        <p:txBody>
          <a:bodyPr/>
          <a:lstStyle/>
          <a:p>
            <a:r>
              <a:rPr lang="en-US" sz="2800" b="1" dirty="0">
                <a:solidFill>
                  <a:schemeClr val="accent3">
                    <a:lumMod val="50000"/>
                  </a:schemeClr>
                </a:solidFill>
                <a:latin typeface="Calibri Light" panose="020F0302020204030204" pitchFamily="34" charset="0"/>
              </a:rPr>
              <a:t>Data Requirements &amp; Collections</a:t>
            </a:r>
            <a:endParaRPr lang="en-IN" sz="2800" b="1" dirty="0">
              <a:solidFill>
                <a:schemeClr val="accent3">
                  <a:lumMod val="50000"/>
                </a:schemeClr>
              </a:solidFill>
              <a:latin typeface="Calibri Light" panose="020F0302020204030204" pitchFamily="34" charset="0"/>
            </a:endParaRPr>
          </a:p>
        </p:txBody>
      </p:sp>
      <p:sp>
        <p:nvSpPr>
          <p:cNvPr id="3" name="Content Placeholder 2"/>
          <p:cNvSpPr>
            <a:spLocks noGrp="1"/>
          </p:cNvSpPr>
          <p:nvPr>
            <p:ph idx="1"/>
          </p:nvPr>
        </p:nvSpPr>
        <p:spPr>
          <a:xfrm>
            <a:off x="405780" y="890972"/>
            <a:ext cx="11233248" cy="5328592"/>
          </a:xfrm>
        </p:spPr>
        <p:txBody>
          <a:bodyPr>
            <a:noAutofit/>
          </a:bodyPr>
          <a:lstStyle/>
          <a:p>
            <a:pPr marL="0" indent="0">
              <a:buNone/>
            </a:pPr>
            <a:r>
              <a:rPr lang="en-IN" sz="1400" u="sng" dirty="0">
                <a:solidFill>
                  <a:srgbClr val="C00000"/>
                </a:solidFill>
                <a:latin typeface="Calibri Light" panose="020F0302020204030204" pitchFamily="34" charset="0"/>
              </a:rPr>
              <a:t>Data Requirements</a:t>
            </a:r>
            <a:endParaRPr lang="en-IN" sz="1400" dirty="0">
              <a:solidFill>
                <a:srgbClr val="002060"/>
              </a:solidFill>
              <a:latin typeface="Calibri Light" panose="020F0302020204030204" pitchFamily="34" charset="0"/>
            </a:endParaRPr>
          </a:p>
          <a:p>
            <a:pPr>
              <a:buFont typeface="Wingdings" panose="05000000000000000000" pitchFamily="2" charset="2"/>
              <a:buChar char="Ø"/>
            </a:pPr>
            <a:r>
              <a:rPr lang="en-US" sz="1200" dirty="0">
                <a:solidFill>
                  <a:schemeClr val="bg1"/>
                </a:solidFill>
                <a:latin typeface="Calibri Light" panose="020F0302020204030204" pitchFamily="34" charset="0"/>
              </a:rPr>
              <a:t>We required historical data as well as current data to find out the past and present sentiment. </a:t>
            </a:r>
          </a:p>
          <a:p>
            <a:pPr>
              <a:buFont typeface="Wingdings" panose="05000000000000000000" pitchFamily="2" charset="2"/>
              <a:buChar char="Ø"/>
            </a:pPr>
            <a:r>
              <a:rPr lang="en-US" sz="1200" dirty="0">
                <a:solidFill>
                  <a:schemeClr val="bg1"/>
                </a:solidFill>
                <a:latin typeface="Calibri Light" panose="020F0302020204030204" pitchFamily="34" charset="0"/>
              </a:rPr>
              <a:t>We required Google Trends to analysis the sentiments/popularity over a period of time.</a:t>
            </a:r>
          </a:p>
          <a:p>
            <a:pPr>
              <a:buFont typeface="Wingdings" panose="05000000000000000000" pitchFamily="2" charset="2"/>
              <a:buChar char="Ø"/>
            </a:pPr>
            <a:r>
              <a:rPr lang="en-US" sz="1200" dirty="0">
                <a:solidFill>
                  <a:schemeClr val="bg1"/>
                </a:solidFill>
                <a:latin typeface="Calibri Light" panose="020F0302020204030204" pitchFamily="34" charset="0"/>
              </a:rPr>
              <a:t>We required historical data to train the Model and current data to test the Model</a:t>
            </a:r>
          </a:p>
          <a:p>
            <a:pPr marL="0" indent="0">
              <a:buNone/>
            </a:pPr>
            <a:r>
              <a:rPr lang="en-IN" sz="1400" u="sng" dirty="0">
                <a:solidFill>
                  <a:srgbClr val="C00000"/>
                </a:solidFill>
                <a:latin typeface="Calibri Light" panose="020F0302020204030204" pitchFamily="34" charset="0"/>
              </a:rPr>
              <a:t>Data Collections</a:t>
            </a:r>
          </a:p>
          <a:p>
            <a:pPr>
              <a:buFont typeface="Wingdings" panose="05000000000000000000" pitchFamily="2" charset="2"/>
              <a:buChar char="Ø"/>
            </a:pPr>
            <a:r>
              <a:rPr lang="en-US" sz="1200" dirty="0">
                <a:solidFill>
                  <a:schemeClr val="bg1"/>
                </a:solidFill>
                <a:latin typeface="Calibri Light" panose="020F0302020204030204" pitchFamily="34" charset="0"/>
              </a:rPr>
              <a:t>To conduct the study, we have to gather the data from different sources: Google Trends, Twitter, Kaggle</a:t>
            </a:r>
          </a:p>
          <a:p>
            <a:pPr>
              <a:buFont typeface="Wingdings" panose="05000000000000000000" pitchFamily="2" charset="2"/>
              <a:buChar char="Ø"/>
            </a:pPr>
            <a:r>
              <a:rPr lang="en-US" sz="1200" dirty="0">
                <a:solidFill>
                  <a:schemeClr val="bg1"/>
                </a:solidFill>
                <a:latin typeface="Calibri Light" panose="020F0302020204030204" pitchFamily="34" charset="0"/>
              </a:rPr>
              <a:t>The twitter data is important as we need to test our model. We have to get through Twitter API key, we have collected the data in small chunks to make it large enough for testing</a:t>
            </a:r>
          </a:p>
          <a:p>
            <a:pPr>
              <a:buFont typeface="Wingdings" panose="05000000000000000000" pitchFamily="2" charset="2"/>
              <a:buChar char="Ø"/>
            </a:pPr>
            <a:r>
              <a:rPr lang="en-US" sz="1200" dirty="0">
                <a:solidFill>
                  <a:schemeClr val="bg1"/>
                </a:solidFill>
                <a:latin typeface="Calibri Light" panose="020F0302020204030204" pitchFamily="34" charset="0"/>
              </a:rPr>
              <a:t>Google Trends is good directional indicator. The data is fairly clean and available</a:t>
            </a:r>
          </a:p>
          <a:p>
            <a:pPr>
              <a:buFont typeface="Wingdings" panose="05000000000000000000" pitchFamily="2" charset="2"/>
              <a:buChar char="Ø"/>
            </a:pPr>
            <a:r>
              <a:rPr lang="en-US" sz="1200" dirty="0">
                <a:solidFill>
                  <a:schemeClr val="bg1"/>
                </a:solidFill>
                <a:latin typeface="Calibri Light" panose="020F0302020204030204" pitchFamily="34" charset="0"/>
              </a:rPr>
              <a:t>Kaggle review data set will help in training the Model.</a:t>
            </a:r>
          </a:p>
          <a:p>
            <a:pPr marL="0" indent="0">
              <a:buNone/>
            </a:pPr>
            <a:r>
              <a:rPr lang="en-US" sz="1400" u="sng" dirty="0">
                <a:solidFill>
                  <a:srgbClr val="C00000"/>
                </a:solidFill>
                <a:latin typeface="Calibri Light" panose="020F0302020204030204" pitchFamily="34" charset="0"/>
              </a:rPr>
              <a:t>Challenges: </a:t>
            </a:r>
          </a:p>
          <a:p>
            <a:pPr>
              <a:buFont typeface="Wingdings" panose="05000000000000000000" pitchFamily="2" charset="2"/>
              <a:buChar char="Ø"/>
            </a:pPr>
            <a:r>
              <a:rPr lang="en-US" sz="1200" dirty="0">
                <a:solidFill>
                  <a:schemeClr val="bg1"/>
                </a:solidFill>
                <a:latin typeface="Calibri Light" panose="020F0302020204030204" pitchFamily="34" charset="0"/>
              </a:rPr>
              <a:t>Twitter API Access: Twitter initially denied providing us keys. They did not allow until we have used ISB email to create a new twitter account but it was very late and we could not pull 10K records but we still managed to pull more than 7K</a:t>
            </a:r>
          </a:p>
          <a:p>
            <a:pPr>
              <a:buFont typeface="Wingdings" panose="05000000000000000000" pitchFamily="2" charset="2"/>
              <a:buChar char="Ø"/>
            </a:pPr>
            <a:r>
              <a:rPr lang="en-US" sz="1200" dirty="0">
                <a:solidFill>
                  <a:schemeClr val="bg1"/>
                </a:solidFill>
                <a:latin typeface="Calibri Light" panose="020F0302020204030204" pitchFamily="34" charset="0"/>
              </a:rPr>
              <a:t>Selecting the Historical data: We explore multiple data sources to select the right data set for this study</a:t>
            </a:r>
            <a:endParaRPr lang="en-IN" sz="1200" dirty="0">
              <a:solidFill>
                <a:schemeClr val="bg1"/>
              </a:solidFill>
              <a:latin typeface="Calibri Light" panose="020F0302020204030204"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5</a:t>
            </a:fld>
            <a:endParaRPr lang="en-IN">
              <a:solidFill>
                <a:prstClr val="white">
                  <a:tint val="75000"/>
                </a:prstClr>
              </a:solidFill>
            </a:endParaRPr>
          </a:p>
        </p:txBody>
      </p:sp>
      <p:grpSp>
        <p:nvGrpSpPr>
          <p:cNvPr id="6" name="Group 1376">
            <a:extLst>
              <a:ext uri="{FF2B5EF4-FFF2-40B4-BE49-F238E27FC236}">
                <a16:creationId xmlns:a16="http://schemas.microsoft.com/office/drawing/2014/main" id="{998C725A-E233-45FF-A222-72E0A3CADB6B}"/>
              </a:ext>
            </a:extLst>
          </p:cNvPr>
          <p:cNvGrpSpPr>
            <a:grpSpLocks/>
          </p:cNvGrpSpPr>
          <p:nvPr/>
        </p:nvGrpSpPr>
        <p:grpSpPr bwMode="auto">
          <a:xfrm>
            <a:off x="405780" y="235862"/>
            <a:ext cx="495300" cy="568325"/>
            <a:chOff x="4895850" y="1422400"/>
            <a:chExt cx="495300" cy="568325"/>
          </a:xfrm>
        </p:grpSpPr>
        <p:sp>
          <p:nvSpPr>
            <p:cNvPr id="7" name="Freeform 217">
              <a:extLst>
                <a:ext uri="{FF2B5EF4-FFF2-40B4-BE49-F238E27FC236}">
                  <a16:creationId xmlns:a16="http://schemas.microsoft.com/office/drawing/2014/main" id="{33F2A056-9817-424D-850F-2A72AD5B9316}"/>
                </a:ext>
              </a:extLst>
            </p:cNvPr>
            <p:cNvSpPr>
              <a:spLocks/>
            </p:cNvSpPr>
            <p:nvPr/>
          </p:nvSpPr>
          <p:spPr bwMode="auto">
            <a:xfrm>
              <a:off x="5184775" y="1422400"/>
              <a:ext cx="50800" cy="44450"/>
            </a:xfrm>
            <a:custGeom>
              <a:avLst/>
              <a:gdLst>
                <a:gd name="T0" fmla="*/ 2147483646 w 32"/>
                <a:gd name="T1" fmla="*/ 0 h 28"/>
                <a:gd name="T2" fmla="*/ 2147483646 w 32"/>
                <a:gd name="T3" fmla="*/ 0 h 28"/>
                <a:gd name="T4" fmla="*/ 2147483646 w 32"/>
                <a:gd name="T5" fmla="*/ 2147483646 h 28"/>
                <a:gd name="T6" fmla="*/ 2147483646 w 32"/>
                <a:gd name="T7" fmla="*/ 2147483646 h 28"/>
                <a:gd name="T8" fmla="*/ 0 w 32"/>
                <a:gd name="T9" fmla="*/ 2147483646 h 28"/>
                <a:gd name="T10" fmla="*/ 2147483646 w 32"/>
                <a:gd name="T11" fmla="*/ 2147483646 h 28"/>
                <a:gd name="T12" fmla="*/ 2147483646 w 32"/>
                <a:gd name="T13" fmla="*/ 2147483646 h 28"/>
                <a:gd name="T14" fmla="*/ 2147483646 w 32"/>
                <a:gd name="T15" fmla="*/ 2147483646 h 28"/>
                <a:gd name="T16" fmla="*/ 2147483646 w 32"/>
                <a:gd name="T17" fmla="*/ 0 h 28"/>
                <a:gd name="T18" fmla="*/ 2147483646 w 32"/>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28">
                  <a:moveTo>
                    <a:pt x="26" y="0"/>
                  </a:moveTo>
                  <a:lnTo>
                    <a:pt x="20" y="0"/>
                  </a:lnTo>
                  <a:lnTo>
                    <a:pt x="8" y="2"/>
                  </a:lnTo>
                  <a:lnTo>
                    <a:pt x="2" y="2"/>
                  </a:lnTo>
                  <a:lnTo>
                    <a:pt x="0" y="28"/>
                  </a:lnTo>
                  <a:lnTo>
                    <a:pt x="8" y="26"/>
                  </a:lnTo>
                  <a:lnTo>
                    <a:pt x="22" y="26"/>
                  </a:lnTo>
                  <a:lnTo>
                    <a:pt x="32" y="26"/>
                  </a:lnTo>
                  <a:lnTo>
                    <a:pt x="26" y="0"/>
                  </a:lnTo>
                  <a:close/>
                </a:path>
              </a:pathLst>
            </a:custGeom>
            <a:solidFill>
              <a:srgbClr val="F15B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218">
              <a:extLst>
                <a:ext uri="{FF2B5EF4-FFF2-40B4-BE49-F238E27FC236}">
                  <a16:creationId xmlns:a16="http://schemas.microsoft.com/office/drawing/2014/main" id="{0BC0732B-35E9-43C5-BED2-33330AD928F8}"/>
                </a:ext>
              </a:extLst>
            </p:cNvPr>
            <p:cNvSpPr>
              <a:spLocks/>
            </p:cNvSpPr>
            <p:nvPr/>
          </p:nvSpPr>
          <p:spPr bwMode="auto">
            <a:xfrm>
              <a:off x="5111750" y="1435100"/>
              <a:ext cx="60325" cy="57150"/>
            </a:xfrm>
            <a:custGeom>
              <a:avLst/>
              <a:gdLst>
                <a:gd name="T0" fmla="*/ 2147483646 w 38"/>
                <a:gd name="T1" fmla="*/ 0 h 36"/>
                <a:gd name="T2" fmla="*/ 2147483646 w 38"/>
                <a:gd name="T3" fmla="*/ 2147483646 h 36"/>
                <a:gd name="T4" fmla="*/ 2147483646 w 38"/>
                <a:gd name="T5" fmla="*/ 2147483646 h 36"/>
                <a:gd name="T6" fmla="*/ 0 w 38"/>
                <a:gd name="T7" fmla="*/ 2147483646 h 36"/>
                <a:gd name="T8" fmla="*/ 2147483646 w 38"/>
                <a:gd name="T9" fmla="*/ 2147483646 h 36"/>
                <a:gd name="T10" fmla="*/ 2147483646 w 38"/>
                <a:gd name="T11" fmla="*/ 2147483646 h 36"/>
                <a:gd name="T12" fmla="*/ 2147483646 w 38"/>
                <a:gd name="T13" fmla="*/ 2147483646 h 36"/>
                <a:gd name="T14" fmla="*/ 2147483646 w 38"/>
                <a:gd name="T15" fmla="*/ 2147483646 h 36"/>
                <a:gd name="T16" fmla="*/ 2147483646 w 38"/>
                <a:gd name="T17" fmla="*/ 0 h 36"/>
                <a:gd name="T18" fmla="*/ 2147483646 w 38"/>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36">
                  <a:moveTo>
                    <a:pt x="22" y="0"/>
                  </a:moveTo>
                  <a:lnTo>
                    <a:pt x="16" y="2"/>
                  </a:lnTo>
                  <a:lnTo>
                    <a:pt x="6" y="10"/>
                  </a:lnTo>
                  <a:lnTo>
                    <a:pt x="0" y="12"/>
                  </a:lnTo>
                  <a:lnTo>
                    <a:pt x="12" y="36"/>
                  </a:lnTo>
                  <a:lnTo>
                    <a:pt x="20" y="32"/>
                  </a:lnTo>
                  <a:lnTo>
                    <a:pt x="30" y="24"/>
                  </a:lnTo>
                  <a:lnTo>
                    <a:pt x="38" y="20"/>
                  </a:lnTo>
                  <a:lnTo>
                    <a:pt x="22" y="0"/>
                  </a:lnTo>
                  <a:close/>
                </a:path>
              </a:pathLst>
            </a:custGeom>
            <a:solidFill>
              <a:srgbClr val="F15B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219">
              <a:extLst>
                <a:ext uri="{FF2B5EF4-FFF2-40B4-BE49-F238E27FC236}">
                  <a16:creationId xmlns:a16="http://schemas.microsoft.com/office/drawing/2014/main" id="{D9555868-9337-4712-A905-3109A3CBF35F}"/>
                </a:ext>
              </a:extLst>
            </p:cNvPr>
            <p:cNvSpPr>
              <a:spLocks/>
            </p:cNvSpPr>
            <p:nvPr/>
          </p:nvSpPr>
          <p:spPr bwMode="auto">
            <a:xfrm>
              <a:off x="5064125" y="1485900"/>
              <a:ext cx="57150" cy="57150"/>
            </a:xfrm>
            <a:custGeom>
              <a:avLst/>
              <a:gdLst>
                <a:gd name="T0" fmla="*/ 2147483646 w 36"/>
                <a:gd name="T1" fmla="*/ 0 h 36"/>
                <a:gd name="T2" fmla="*/ 2147483646 w 36"/>
                <a:gd name="T3" fmla="*/ 2147483646 h 36"/>
                <a:gd name="T4" fmla="*/ 2147483646 w 36"/>
                <a:gd name="T5" fmla="*/ 2147483646 h 36"/>
                <a:gd name="T6" fmla="*/ 0 w 36"/>
                <a:gd name="T7" fmla="*/ 2147483646 h 36"/>
                <a:gd name="T8" fmla="*/ 2147483646 w 36"/>
                <a:gd name="T9" fmla="*/ 2147483646 h 36"/>
                <a:gd name="T10" fmla="*/ 2147483646 w 36"/>
                <a:gd name="T11" fmla="*/ 2147483646 h 36"/>
                <a:gd name="T12" fmla="*/ 2147483646 w 36"/>
                <a:gd name="T13" fmla="*/ 2147483646 h 36"/>
                <a:gd name="T14" fmla="*/ 2147483646 w 36"/>
                <a:gd name="T15" fmla="*/ 2147483646 h 36"/>
                <a:gd name="T16" fmla="*/ 2147483646 w 36"/>
                <a:gd name="T17" fmla="*/ 0 h 36"/>
                <a:gd name="T18" fmla="*/ 2147483646 w 36"/>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36">
                  <a:moveTo>
                    <a:pt x="10" y="0"/>
                  </a:moveTo>
                  <a:lnTo>
                    <a:pt x="8" y="4"/>
                  </a:lnTo>
                  <a:lnTo>
                    <a:pt x="2" y="16"/>
                  </a:lnTo>
                  <a:lnTo>
                    <a:pt x="0" y="20"/>
                  </a:lnTo>
                  <a:lnTo>
                    <a:pt x="20" y="36"/>
                  </a:lnTo>
                  <a:lnTo>
                    <a:pt x="24" y="28"/>
                  </a:lnTo>
                  <a:lnTo>
                    <a:pt x="30" y="16"/>
                  </a:lnTo>
                  <a:lnTo>
                    <a:pt x="36" y="8"/>
                  </a:lnTo>
                  <a:lnTo>
                    <a:pt x="10" y="0"/>
                  </a:lnTo>
                  <a:close/>
                </a:path>
              </a:pathLst>
            </a:custGeom>
            <a:solidFill>
              <a:srgbClr val="F15B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220">
              <a:extLst>
                <a:ext uri="{FF2B5EF4-FFF2-40B4-BE49-F238E27FC236}">
                  <a16:creationId xmlns:a16="http://schemas.microsoft.com/office/drawing/2014/main" id="{AD1A4037-6308-42E0-A683-F3A0981B2C89}"/>
                </a:ext>
              </a:extLst>
            </p:cNvPr>
            <p:cNvSpPr>
              <a:spLocks/>
            </p:cNvSpPr>
            <p:nvPr/>
          </p:nvSpPr>
          <p:spPr bwMode="auto">
            <a:xfrm>
              <a:off x="5051425" y="1552575"/>
              <a:ext cx="41275" cy="50800"/>
            </a:xfrm>
            <a:custGeom>
              <a:avLst/>
              <a:gdLst>
                <a:gd name="T0" fmla="*/ 0 w 26"/>
                <a:gd name="T1" fmla="*/ 2147483646 h 32"/>
                <a:gd name="T2" fmla="*/ 0 w 26"/>
                <a:gd name="T3" fmla="*/ 2147483646 h 32"/>
                <a:gd name="T4" fmla="*/ 0 w 26"/>
                <a:gd name="T5" fmla="*/ 2147483646 h 32"/>
                <a:gd name="T6" fmla="*/ 0 w 26"/>
                <a:gd name="T7" fmla="*/ 2147483646 h 32"/>
                <a:gd name="T8" fmla="*/ 2147483646 w 26"/>
                <a:gd name="T9" fmla="*/ 2147483646 h 32"/>
                <a:gd name="T10" fmla="*/ 2147483646 w 26"/>
                <a:gd name="T11" fmla="*/ 2147483646 h 32"/>
                <a:gd name="T12" fmla="*/ 2147483646 w 26"/>
                <a:gd name="T13" fmla="*/ 2147483646 h 32"/>
                <a:gd name="T14" fmla="*/ 2147483646 w 26"/>
                <a:gd name="T15" fmla="*/ 0 h 32"/>
                <a:gd name="T16" fmla="*/ 0 w 26"/>
                <a:gd name="T17" fmla="*/ 2147483646 h 32"/>
                <a:gd name="T18" fmla="*/ 0 w 26"/>
                <a:gd name="T19" fmla="*/ 2147483646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32">
                  <a:moveTo>
                    <a:pt x="0" y="6"/>
                  </a:moveTo>
                  <a:lnTo>
                    <a:pt x="0" y="10"/>
                  </a:lnTo>
                  <a:lnTo>
                    <a:pt x="0" y="24"/>
                  </a:lnTo>
                  <a:lnTo>
                    <a:pt x="0" y="30"/>
                  </a:lnTo>
                  <a:lnTo>
                    <a:pt x="26" y="32"/>
                  </a:lnTo>
                  <a:lnTo>
                    <a:pt x="26" y="24"/>
                  </a:lnTo>
                  <a:lnTo>
                    <a:pt x="26" y="10"/>
                  </a:lnTo>
                  <a:lnTo>
                    <a:pt x="24" y="0"/>
                  </a:lnTo>
                  <a:lnTo>
                    <a:pt x="0" y="6"/>
                  </a:lnTo>
                  <a:close/>
                </a:path>
              </a:pathLst>
            </a:custGeom>
            <a:solidFill>
              <a:srgbClr val="F15B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221">
              <a:extLst>
                <a:ext uri="{FF2B5EF4-FFF2-40B4-BE49-F238E27FC236}">
                  <a16:creationId xmlns:a16="http://schemas.microsoft.com/office/drawing/2014/main" id="{4C8D7D44-F88A-4B3D-87E6-8CB52E9EA54D}"/>
                </a:ext>
              </a:extLst>
            </p:cNvPr>
            <p:cNvSpPr>
              <a:spLocks/>
            </p:cNvSpPr>
            <p:nvPr/>
          </p:nvSpPr>
          <p:spPr bwMode="auto">
            <a:xfrm>
              <a:off x="5060950" y="1616075"/>
              <a:ext cx="60325" cy="57150"/>
            </a:xfrm>
            <a:custGeom>
              <a:avLst/>
              <a:gdLst>
                <a:gd name="T0" fmla="*/ 0 w 38"/>
                <a:gd name="T1" fmla="*/ 2147483646 h 36"/>
                <a:gd name="T2" fmla="*/ 2147483646 w 38"/>
                <a:gd name="T3" fmla="*/ 2147483646 h 36"/>
                <a:gd name="T4" fmla="*/ 2147483646 w 38"/>
                <a:gd name="T5" fmla="*/ 2147483646 h 36"/>
                <a:gd name="T6" fmla="*/ 2147483646 w 38"/>
                <a:gd name="T7" fmla="*/ 2147483646 h 36"/>
                <a:gd name="T8" fmla="*/ 2147483646 w 38"/>
                <a:gd name="T9" fmla="*/ 2147483646 h 36"/>
                <a:gd name="T10" fmla="*/ 2147483646 w 38"/>
                <a:gd name="T11" fmla="*/ 2147483646 h 36"/>
                <a:gd name="T12" fmla="*/ 2147483646 w 38"/>
                <a:gd name="T13" fmla="*/ 2147483646 h 36"/>
                <a:gd name="T14" fmla="*/ 2147483646 w 38"/>
                <a:gd name="T15" fmla="*/ 0 h 36"/>
                <a:gd name="T16" fmla="*/ 0 w 38"/>
                <a:gd name="T17" fmla="*/ 2147483646 h 36"/>
                <a:gd name="T18" fmla="*/ 0 w 38"/>
                <a:gd name="T19" fmla="*/ 214748364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36">
                  <a:moveTo>
                    <a:pt x="0" y="16"/>
                  </a:moveTo>
                  <a:lnTo>
                    <a:pt x="4" y="20"/>
                  </a:lnTo>
                  <a:lnTo>
                    <a:pt x="10" y="32"/>
                  </a:lnTo>
                  <a:lnTo>
                    <a:pt x="14" y="36"/>
                  </a:lnTo>
                  <a:lnTo>
                    <a:pt x="38" y="26"/>
                  </a:lnTo>
                  <a:lnTo>
                    <a:pt x="32" y="18"/>
                  </a:lnTo>
                  <a:lnTo>
                    <a:pt x="26" y="8"/>
                  </a:lnTo>
                  <a:lnTo>
                    <a:pt x="20" y="0"/>
                  </a:lnTo>
                  <a:lnTo>
                    <a:pt x="0" y="16"/>
                  </a:lnTo>
                  <a:close/>
                </a:path>
              </a:pathLst>
            </a:custGeom>
            <a:solidFill>
              <a:srgbClr val="F15B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22">
              <a:extLst>
                <a:ext uri="{FF2B5EF4-FFF2-40B4-BE49-F238E27FC236}">
                  <a16:creationId xmlns:a16="http://schemas.microsoft.com/office/drawing/2014/main" id="{254C85F9-F218-4001-8BE4-06FAE223FB03}"/>
                </a:ext>
              </a:extLst>
            </p:cNvPr>
            <p:cNvSpPr>
              <a:spLocks/>
            </p:cNvSpPr>
            <p:nvPr/>
          </p:nvSpPr>
          <p:spPr bwMode="auto">
            <a:xfrm>
              <a:off x="5111750" y="1666875"/>
              <a:ext cx="60325" cy="57150"/>
            </a:xfrm>
            <a:custGeom>
              <a:avLst/>
              <a:gdLst>
                <a:gd name="T0" fmla="*/ 0 w 38"/>
                <a:gd name="T1" fmla="*/ 2147483646 h 36"/>
                <a:gd name="T2" fmla="*/ 2147483646 w 38"/>
                <a:gd name="T3" fmla="*/ 2147483646 h 36"/>
                <a:gd name="T4" fmla="*/ 2147483646 w 38"/>
                <a:gd name="T5" fmla="*/ 2147483646 h 36"/>
                <a:gd name="T6" fmla="*/ 2147483646 w 38"/>
                <a:gd name="T7" fmla="*/ 2147483646 h 36"/>
                <a:gd name="T8" fmla="*/ 2147483646 w 38"/>
                <a:gd name="T9" fmla="*/ 2147483646 h 36"/>
                <a:gd name="T10" fmla="*/ 2147483646 w 38"/>
                <a:gd name="T11" fmla="*/ 2147483646 h 36"/>
                <a:gd name="T12" fmla="*/ 2147483646 w 38"/>
                <a:gd name="T13" fmla="*/ 2147483646 h 36"/>
                <a:gd name="T14" fmla="*/ 2147483646 w 38"/>
                <a:gd name="T15" fmla="*/ 0 h 36"/>
                <a:gd name="T16" fmla="*/ 0 w 38"/>
                <a:gd name="T17" fmla="*/ 2147483646 h 36"/>
                <a:gd name="T18" fmla="*/ 0 w 38"/>
                <a:gd name="T19" fmla="*/ 214748364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36">
                  <a:moveTo>
                    <a:pt x="0" y="26"/>
                  </a:moveTo>
                  <a:lnTo>
                    <a:pt x="6" y="28"/>
                  </a:lnTo>
                  <a:lnTo>
                    <a:pt x="18" y="34"/>
                  </a:lnTo>
                  <a:lnTo>
                    <a:pt x="22" y="36"/>
                  </a:lnTo>
                  <a:lnTo>
                    <a:pt x="38" y="16"/>
                  </a:lnTo>
                  <a:lnTo>
                    <a:pt x="30" y="10"/>
                  </a:lnTo>
                  <a:lnTo>
                    <a:pt x="18" y="4"/>
                  </a:lnTo>
                  <a:lnTo>
                    <a:pt x="8" y="0"/>
                  </a:lnTo>
                  <a:lnTo>
                    <a:pt x="0" y="26"/>
                  </a:lnTo>
                  <a:close/>
                </a:path>
              </a:pathLst>
            </a:custGeom>
            <a:solidFill>
              <a:srgbClr val="F15B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223">
              <a:extLst>
                <a:ext uri="{FF2B5EF4-FFF2-40B4-BE49-F238E27FC236}">
                  <a16:creationId xmlns:a16="http://schemas.microsoft.com/office/drawing/2014/main" id="{12A89604-FD78-416D-BCA9-3A7CC77C8666}"/>
                </a:ext>
              </a:extLst>
            </p:cNvPr>
            <p:cNvSpPr>
              <a:spLocks/>
            </p:cNvSpPr>
            <p:nvPr/>
          </p:nvSpPr>
          <p:spPr bwMode="auto">
            <a:xfrm>
              <a:off x="5181600" y="1695450"/>
              <a:ext cx="50800" cy="41275"/>
            </a:xfrm>
            <a:custGeom>
              <a:avLst/>
              <a:gdLst>
                <a:gd name="T0" fmla="*/ 2147483646 w 32"/>
                <a:gd name="T1" fmla="*/ 2147483646 h 26"/>
                <a:gd name="T2" fmla="*/ 2147483646 w 32"/>
                <a:gd name="T3" fmla="*/ 2147483646 h 26"/>
                <a:gd name="T4" fmla="*/ 2147483646 w 32"/>
                <a:gd name="T5" fmla="*/ 2147483646 h 26"/>
                <a:gd name="T6" fmla="*/ 2147483646 w 32"/>
                <a:gd name="T7" fmla="*/ 2147483646 h 26"/>
                <a:gd name="T8" fmla="*/ 2147483646 w 32"/>
                <a:gd name="T9" fmla="*/ 0 h 26"/>
                <a:gd name="T10" fmla="*/ 2147483646 w 32"/>
                <a:gd name="T11" fmla="*/ 0 h 26"/>
                <a:gd name="T12" fmla="*/ 2147483646 w 32"/>
                <a:gd name="T13" fmla="*/ 0 h 26"/>
                <a:gd name="T14" fmla="*/ 0 w 32"/>
                <a:gd name="T15" fmla="*/ 0 h 26"/>
                <a:gd name="T16" fmla="*/ 2147483646 w 32"/>
                <a:gd name="T17" fmla="*/ 2147483646 h 26"/>
                <a:gd name="T18" fmla="*/ 2147483646 w 32"/>
                <a:gd name="T19" fmla="*/ 214748364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26">
                  <a:moveTo>
                    <a:pt x="4" y="26"/>
                  </a:moveTo>
                  <a:lnTo>
                    <a:pt x="10" y="26"/>
                  </a:lnTo>
                  <a:lnTo>
                    <a:pt x="24" y="26"/>
                  </a:lnTo>
                  <a:lnTo>
                    <a:pt x="28" y="26"/>
                  </a:lnTo>
                  <a:lnTo>
                    <a:pt x="32" y="0"/>
                  </a:lnTo>
                  <a:lnTo>
                    <a:pt x="22" y="0"/>
                  </a:lnTo>
                  <a:lnTo>
                    <a:pt x="8" y="0"/>
                  </a:lnTo>
                  <a:lnTo>
                    <a:pt x="0" y="0"/>
                  </a:lnTo>
                  <a:lnTo>
                    <a:pt x="4" y="26"/>
                  </a:lnTo>
                  <a:close/>
                </a:path>
              </a:pathLst>
            </a:custGeom>
            <a:solidFill>
              <a:srgbClr val="F15B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224">
              <a:extLst>
                <a:ext uri="{FF2B5EF4-FFF2-40B4-BE49-F238E27FC236}">
                  <a16:creationId xmlns:a16="http://schemas.microsoft.com/office/drawing/2014/main" id="{36F83261-77E1-4B6B-B506-F68CBBC8FC37}"/>
                </a:ext>
              </a:extLst>
            </p:cNvPr>
            <p:cNvSpPr>
              <a:spLocks/>
            </p:cNvSpPr>
            <p:nvPr/>
          </p:nvSpPr>
          <p:spPr bwMode="auto">
            <a:xfrm>
              <a:off x="5241925" y="1666875"/>
              <a:ext cx="60325" cy="60325"/>
            </a:xfrm>
            <a:custGeom>
              <a:avLst/>
              <a:gdLst>
                <a:gd name="T0" fmla="*/ 2147483646 w 38"/>
                <a:gd name="T1" fmla="*/ 2147483646 h 38"/>
                <a:gd name="T2" fmla="*/ 2147483646 w 38"/>
                <a:gd name="T3" fmla="*/ 2147483646 h 38"/>
                <a:gd name="T4" fmla="*/ 2147483646 w 38"/>
                <a:gd name="T5" fmla="*/ 2147483646 h 38"/>
                <a:gd name="T6" fmla="*/ 2147483646 w 38"/>
                <a:gd name="T7" fmla="*/ 2147483646 h 38"/>
                <a:gd name="T8" fmla="*/ 2147483646 w 38"/>
                <a:gd name="T9" fmla="*/ 0 h 38"/>
                <a:gd name="T10" fmla="*/ 2147483646 w 38"/>
                <a:gd name="T11" fmla="*/ 2147483646 h 38"/>
                <a:gd name="T12" fmla="*/ 2147483646 w 38"/>
                <a:gd name="T13" fmla="*/ 2147483646 h 38"/>
                <a:gd name="T14" fmla="*/ 0 w 38"/>
                <a:gd name="T15" fmla="*/ 2147483646 h 38"/>
                <a:gd name="T16" fmla="*/ 2147483646 w 38"/>
                <a:gd name="T17" fmla="*/ 2147483646 h 38"/>
                <a:gd name="T18" fmla="*/ 2147483646 w 38"/>
                <a:gd name="T19" fmla="*/ 2147483646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38">
                  <a:moveTo>
                    <a:pt x="18" y="38"/>
                  </a:moveTo>
                  <a:lnTo>
                    <a:pt x="22" y="34"/>
                  </a:lnTo>
                  <a:lnTo>
                    <a:pt x="34" y="26"/>
                  </a:lnTo>
                  <a:lnTo>
                    <a:pt x="38" y="24"/>
                  </a:lnTo>
                  <a:lnTo>
                    <a:pt x="28" y="0"/>
                  </a:lnTo>
                  <a:lnTo>
                    <a:pt x="20" y="6"/>
                  </a:lnTo>
                  <a:lnTo>
                    <a:pt x="8" y="12"/>
                  </a:lnTo>
                  <a:lnTo>
                    <a:pt x="0" y="18"/>
                  </a:lnTo>
                  <a:lnTo>
                    <a:pt x="18" y="38"/>
                  </a:lnTo>
                  <a:close/>
                </a:path>
              </a:pathLst>
            </a:custGeom>
            <a:solidFill>
              <a:srgbClr val="F15B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225">
              <a:extLst>
                <a:ext uri="{FF2B5EF4-FFF2-40B4-BE49-F238E27FC236}">
                  <a16:creationId xmlns:a16="http://schemas.microsoft.com/office/drawing/2014/main" id="{F262F72A-CE81-4D59-A95E-06F4D8524C01}"/>
                </a:ext>
              </a:extLst>
            </p:cNvPr>
            <p:cNvSpPr>
              <a:spLocks/>
            </p:cNvSpPr>
            <p:nvPr/>
          </p:nvSpPr>
          <p:spPr bwMode="auto">
            <a:xfrm>
              <a:off x="5295900" y="1616075"/>
              <a:ext cx="57150" cy="60325"/>
            </a:xfrm>
            <a:custGeom>
              <a:avLst/>
              <a:gdLst>
                <a:gd name="T0" fmla="*/ 2147483646 w 36"/>
                <a:gd name="T1" fmla="*/ 2147483646 h 38"/>
                <a:gd name="T2" fmla="*/ 2147483646 w 36"/>
                <a:gd name="T3" fmla="*/ 2147483646 h 38"/>
                <a:gd name="T4" fmla="*/ 2147483646 w 36"/>
                <a:gd name="T5" fmla="*/ 2147483646 h 38"/>
                <a:gd name="T6" fmla="*/ 2147483646 w 36"/>
                <a:gd name="T7" fmla="*/ 2147483646 h 38"/>
                <a:gd name="T8" fmla="*/ 2147483646 w 36"/>
                <a:gd name="T9" fmla="*/ 0 h 38"/>
                <a:gd name="T10" fmla="*/ 2147483646 w 36"/>
                <a:gd name="T11" fmla="*/ 2147483646 h 38"/>
                <a:gd name="T12" fmla="*/ 2147483646 w 36"/>
                <a:gd name="T13" fmla="*/ 2147483646 h 38"/>
                <a:gd name="T14" fmla="*/ 0 w 36"/>
                <a:gd name="T15" fmla="*/ 2147483646 h 38"/>
                <a:gd name="T16" fmla="*/ 2147483646 w 36"/>
                <a:gd name="T17" fmla="*/ 2147483646 h 38"/>
                <a:gd name="T18" fmla="*/ 2147483646 w 36"/>
                <a:gd name="T19" fmla="*/ 2147483646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38">
                  <a:moveTo>
                    <a:pt x="24" y="38"/>
                  </a:moveTo>
                  <a:lnTo>
                    <a:pt x="26" y="32"/>
                  </a:lnTo>
                  <a:lnTo>
                    <a:pt x="32" y="20"/>
                  </a:lnTo>
                  <a:lnTo>
                    <a:pt x="36" y="16"/>
                  </a:lnTo>
                  <a:lnTo>
                    <a:pt x="14" y="0"/>
                  </a:lnTo>
                  <a:lnTo>
                    <a:pt x="10" y="8"/>
                  </a:lnTo>
                  <a:lnTo>
                    <a:pt x="4" y="20"/>
                  </a:lnTo>
                  <a:lnTo>
                    <a:pt x="0" y="28"/>
                  </a:lnTo>
                  <a:lnTo>
                    <a:pt x="24" y="38"/>
                  </a:lnTo>
                  <a:close/>
                </a:path>
              </a:pathLst>
            </a:custGeom>
            <a:solidFill>
              <a:srgbClr val="F15B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226">
              <a:extLst>
                <a:ext uri="{FF2B5EF4-FFF2-40B4-BE49-F238E27FC236}">
                  <a16:creationId xmlns:a16="http://schemas.microsoft.com/office/drawing/2014/main" id="{CDD90B05-DE27-42A2-9EB2-0DD01966D3DB}"/>
                </a:ext>
              </a:extLst>
            </p:cNvPr>
            <p:cNvSpPr>
              <a:spLocks/>
            </p:cNvSpPr>
            <p:nvPr/>
          </p:nvSpPr>
          <p:spPr bwMode="auto">
            <a:xfrm>
              <a:off x="5321300" y="1555750"/>
              <a:ext cx="44450" cy="50800"/>
            </a:xfrm>
            <a:custGeom>
              <a:avLst/>
              <a:gdLst>
                <a:gd name="T0" fmla="*/ 2147483646 w 28"/>
                <a:gd name="T1" fmla="*/ 2147483646 h 32"/>
                <a:gd name="T2" fmla="*/ 2147483646 w 28"/>
                <a:gd name="T3" fmla="*/ 2147483646 h 32"/>
                <a:gd name="T4" fmla="*/ 2147483646 w 28"/>
                <a:gd name="T5" fmla="*/ 2147483646 h 32"/>
                <a:gd name="T6" fmla="*/ 2147483646 w 28"/>
                <a:gd name="T7" fmla="*/ 2147483646 h 32"/>
                <a:gd name="T8" fmla="*/ 0 w 28"/>
                <a:gd name="T9" fmla="*/ 0 h 32"/>
                <a:gd name="T10" fmla="*/ 0 w 28"/>
                <a:gd name="T11" fmla="*/ 2147483646 h 32"/>
                <a:gd name="T12" fmla="*/ 2147483646 w 28"/>
                <a:gd name="T13" fmla="*/ 2147483646 h 32"/>
                <a:gd name="T14" fmla="*/ 2147483646 w 28"/>
                <a:gd name="T15" fmla="*/ 2147483646 h 32"/>
                <a:gd name="T16" fmla="*/ 2147483646 w 28"/>
                <a:gd name="T17" fmla="*/ 2147483646 h 32"/>
                <a:gd name="T18" fmla="*/ 2147483646 w 28"/>
                <a:gd name="T19" fmla="*/ 2147483646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32">
                  <a:moveTo>
                    <a:pt x="28" y="28"/>
                  </a:moveTo>
                  <a:lnTo>
                    <a:pt x="26" y="22"/>
                  </a:lnTo>
                  <a:lnTo>
                    <a:pt x="26" y="8"/>
                  </a:lnTo>
                  <a:lnTo>
                    <a:pt x="26" y="4"/>
                  </a:lnTo>
                  <a:lnTo>
                    <a:pt x="0" y="0"/>
                  </a:lnTo>
                  <a:lnTo>
                    <a:pt x="0" y="10"/>
                  </a:lnTo>
                  <a:lnTo>
                    <a:pt x="2" y="24"/>
                  </a:lnTo>
                  <a:lnTo>
                    <a:pt x="2" y="32"/>
                  </a:lnTo>
                  <a:lnTo>
                    <a:pt x="28" y="28"/>
                  </a:lnTo>
                  <a:close/>
                </a:path>
              </a:pathLst>
            </a:custGeom>
            <a:solidFill>
              <a:srgbClr val="F15B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227">
              <a:extLst>
                <a:ext uri="{FF2B5EF4-FFF2-40B4-BE49-F238E27FC236}">
                  <a16:creationId xmlns:a16="http://schemas.microsoft.com/office/drawing/2014/main" id="{A33AB3E9-97D3-498E-91D2-54682CA86BB9}"/>
                </a:ext>
              </a:extLst>
            </p:cNvPr>
            <p:cNvSpPr>
              <a:spLocks/>
            </p:cNvSpPr>
            <p:nvPr/>
          </p:nvSpPr>
          <p:spPr bwMode="auto">
            <a:xfrm>
              <a:off x="5295900" y="1485900"/>
              <a:ext cx="57150" cy="60325"/>
            </a:xfrm>
            <a:custGeom>
              <a:avLst/>
              <a:gdLst>
                <a:gd name="T0" fmla="*/ 2147483646 w 36"/>
                <a:gd name="T1" fmla="*/ 2147483646 h 38"/>
                <a:gd name="T2" fmla="*/ 2147483646 w 36"/>
                <a:gd name="T3" fmla="*/ 2147483646 h 38"/>
                <a:gd name="T4" fmla="*/ 2147483646 w 36"/>
                <a:gd name="T5" fmla="*/ 2147483646 h 38"/>
                <a:gd name="T6" fmla="*/ 2147483646 w 36"/>
                <a:gd name="T7" fmla="*/ 0 h 38"/>
                <a:gd name="T8" fmla="*/ 0 w 36"/>
                <a:gd name="T9" fmla="*/ 2147483646 h 38"/>
                <a:gd name="T10" fmla="*/ 2147483646 w 36"/>
                <a:gd name="T11" fmla="*/ 2147483646 h 38"/>
                <a:gd name="T12" fmla="*/ 2147483646 w 36"/>
                <a:gd name="T13" fmla="*/ 2147483646 h 38"/>
                <a:gd name="T14" fmla="*/ 2147483646 w 36"/>
                <a:gd name="T15" fmla="*/ 2147483646 h 38"/>
                <a:gd name="T16" fmla="*/ 2147483646 w 36"/>
                <a:gd name="T17" fmla="*/ 2147483646 h 38"/>
                <a:gd name="T18" fmla="*/ 2147483646 w 36"/>
                <a:gd name="T19" fmla="*/ 2147483646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38">
                  <a:moveTo>
                    <a:pt x="36" y="20"/>
                  </a:moveTo>
                  <a:lnTo>
                    <a:pt x="34" y="16"/>
                  </a:lnTo>
                  <a:lnTo>
                    <a:pt x="26" y="4"/>
                  </a:lnTo>
                  <a:lnTo>
                    <a:pt x="22" y="0"/>
                  </a:lnTo>
                  <a:lnTo>
                    <a:pt x="0" y="10"/>
                  </a:lnTo>
                  <a:lnTo>
                    <a:pt x="4" y="18"/>
                  </a:lnTo>
                  <a:lnTo>
                    <a:pt x="12" y="30"/>
                  </a:lnTo>
                  <a:lnTo>
                    <a:pt x="16" y="38"/>
                  </a:lnTo>
                  <a:lnTo>
                    <a:pt x="36" y="20"/>
                  </a:lnTo>
                  <a:close/>
                </a:path>
              </a:pathLst>
            </a:custGeom>
            <a:solidFill>
              <a:srgbClr val="F15B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28">
              <a:extLst>
                <a:ext uri="{FF2B5EF4-FFF2-40B4-BE49-F238E27FC236}">
                  <a16:creationId xmlns:a16="http://schemas.microsoft.com/office/drawing/2014/main" id="{4D082599-23BC-4D73-A465-6C1CC28DF17B}"/>
                </a:ext>
              </a:extLst>
            </p:cNvPr>
            <p:cNvSpPr>
              <a:spLocks/>
            </p:cNvSpPr>
            <p:nvPr/>
          </p:nvSpPr>
          <p:spPr bwMode="auto">
            <a:xfrm>
              <a:off x="5245100" y="1435100"/>
              <a:ext cx="57150" cy="57150"/>
            </a:xfrm>
            <a:custGeom>
              <a:avLst/>
              <a:gdLst>
                <a:gd name="T0" fmla="*/ 2147483646 w 36"/>
                <a:gd name="T1" fmla="*/ 2147483646 h 36"/>
                <a:gd name="T2" fmla="*/ 2147483646 w 36"/>
                <a:gd name="T3" fmla="*/ 2147483646 h 36"/>
                <a:gd name="T4" fmla="*/ 2147483646 w 36"/>
                <a:gd name="T5" fmla="*/ 2147483646 h 36"/>
                <a:gd name="T6" fmla="*/ 2147483646 w 36"/>
                <a:gd name="T7" fmla="*/ 0 h 36"/>
                <a:gd name="T8" fmla="*/ 0 w 36"/>
                <a:gd name="T9" fmla="*/ 2147483646 h 36"/>
                <a:gd name="T10" fmla="*/ 2147483646 w 36"/>
                <a:gd name="T11" fmla="*/ 2147483646 h 36"/>
                <a:gd name="T12" fmla="*/ 2147483646 w 36"/>
                <a:gd name="T13" fmla="*/ 2147483646 h 36"/>
                <a:gd name="T14" fmla="*/ 2147483646 w 36"/>
                <a:gd name="T15" fmla="*/ 2147483646 h 36"/>
                <a:gd name="T16" fmla="*/ 2147483646 w 36"/>
                <a:gd name="T17" fmla="*/ 2147483646 h 36"/>
                <a:gd name="T18" fmla="*/ 2147483646 w 36"/>
                <a:gd name="T19" fmla="*/ 214748364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36">
                  <a:moveTo>
                    <a:pt x="36" y="12"/>
                  </a:moveTo>
                  <a:lnTo>
                    <a:pt x="32" y="10"/>
                  </a:lnTo>
                  <a:lnTo>
                    <a:pt x="20" y="2"/>
                  </a:lnTo>
                  <a:lnTo>
                    <a:pt x="14" y="0"/>
                  </a:lnTo>
                  <a:lnTo>
                    <a:pt x="0" y="22"/>
                  </a:lnTo>
                  <a:lnTo>
                    <a:pt x="8" y="26"/>
                  </a:lnTo>
                  <a:lnTo>
                    <a:pt x="20" y="32"/>
                  </a:lnTo>
                  <a:lnTo>
                    <a:pt x="28" y="36"/>
                  </a:lnTo>
                  <a:lnTo>
                    <a:pt x="36" y="12"/>
                  </a:lnTo>
                  <a:close/>
                </a:path>
              </a:pathLst>
            </a:custGeom>
            <a:solidFill>
              <a:srgbClr val="F15B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229">
              <a:extLst>
                <a:ext uri="{FF2B5EF4-FFF2-40B4-BE49-F238E27FC236}">
                  <a16:creationId xmlns:a16="http://schemas.microsoft.com/office/drawing/2014/main" id="{F7B5A857-F7DB-413E-9E83-BF7953CCC234}"/>
                </a:ext>
              </a:extLst>
            </p:cNvPr>
            <p:cNvSpPr>
              <a:spLocks noEditPoints="1"/>
            </p:cNvSpPr>
            <p:nvPr/>
          </p:nvSpPr>
          <p:spPr bwMode="auto">
            <a:xfrm>
              <a:off x="5073650" y="1447800"/>
              <a:ext cx="266700" cy="263525"/>
            </a:xfrm>
            <a:custGeom>
              <a:avLst/>
              <a:gdLst>
                <a:gd name="T0" fmla="*/ 2147483646 w 84"/>
                <a:gd name="T1" fmla="*/ 2147483646 h 83"/>
                <a:gd name="T2" fmla="*/ 2147483646 w 84"/>
                <a:gd name="T3" fmla="*/ 2147483646 h 83"/>
                <a:gd name="T4" fmla="*/ 2147483646 w 84"/>
                <a:gd name="T5" fmla="*/ 2147483646 h 83"/>
                <a:gd name="T6" fmla="*/ 2147483646 w 84"/>
                <a:gd name="T7" fmla="*/ 2147483646 h 83"/>
                <a:gd name="T8" fmla="*/ 2147483646 w 84"/>
                <a:gd name="T9" fmla="*/ 2147483646 h 83"/>
                <a:gd name="T10" fmla="*/ 2147483646 w 84"/>
                <a:gd name="T11" fmla="*/ 2147483646 h 83"/>
                <a:gd name="T12" fmla="*/ 2147483646 w 84"/>
                <a:gd name="T13" fmla="*/ 2147483646 h 83"/>
                <a:gd name="T14" fmla="*/ 2147483646 w 84"/>
                <a:gd name="T15" fmla="*/ 2147483646 h 83"/>
                <a:gd name="T16" fmla="*/ 2147483646 w 84"/>
                <a:gd name="T17" fmla="*/ 2147483646 h 83"/>
                <a:gd name="T18" fmla="*/ 2147483646 w 84"/>
                <a:gd name="T19" fmla="*/ 2147483646 h 83"/>
                <a:gd name="T20" fmla="*/ 2147483646 w 84"/>
                <a:gd name="T21" fmla="*/ 2147483646 h 83"/>
                <a:gd name="T22" fmla="*/ 2147483646 w 84"/>
                <a:gd name="T23" fmla="*/ 2147483646 h 83"/>
                <a:gd name="T24" fmla="*/ 2147483646 w 84"/>
                <a:gd name="T25" fmla="*/ 2147483646 h 83"/>
                <a:gd name="T26" fmla="*/ 2147483646 w 84"/>
                <a:gd name="T27" fmla="*/ 2147483646 h 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4" h="83">
                  <a:moveTo>
                    <a:pt x="42" y="12"/>
                  </a:moveTo>
                  <a:cubicBezTo>
                    <a:pt x="42" y="12"/>
                    <a:pt x="41" y="12"/>
                    <a:pt x="41" y="12"/>
                  </a:cubicBezTo>
                  <a:cubicBezTo>
                    <a:pt x="25" y="13"/>
                    <a:pt x="12" y="26"/>
                    <a:pt x="12" y="43"/>
                  </a:cubicBezTo>
                  <a:cubicBezTo>
                    <a:pt x="13" y="59"/>
                    <a:pt x="27" y="72"/>
                    <a:pt x="43" y="71"/>
                  </a:cubicBezTo>
                  <a:cubicBezTo>
                    <a:pt x="60" y="71"/>
                    <a:pt x="73" y="57"/>
                    <a:pt x="72" y="40"/>
                  </a:cubicBezTo>
                  <a:cubicBezTo>
                    <a:pt x="71" y="24"/>
                    <a:pt x="58" y="12"/>
                    <a:pt x="42" y="12"/>
                  </a:cubicBezTo>
                  <a:cubicBezTo>
                    <a:pt x="42" y="12"/>
                    <a:pt x="42" y="12"/>
                    <a:pt x="42" y="12"/>
                  </a:cubicBezTo>
                  <a:close/>
                  <a:moveTo>
                    <a:pt x="42" y="83"/>
                  </a:moveTo>
                  <a:cubicBezTo>
                    <a:pt x="20" y="83"/>
                    <a:pt x="2" y="65"/>
                    <a:pt x="1" y="43"/>
                  </a:cubicBezTo>
                  <a:cubicBezTo>
                    <a:pt x="0" y="21"/>
                    <a:pt x="18" y="2"/>
                    <a:pt x="40" y="1"/>
                  </a:cubicBezTo>
                  <a:cubicBezTo>
                    <a:pt x="64" y="0"/>
                    <a:pt x="82" y="17"/>
                    <a:pt x="83" y="40"/>
                  </a:cubicBezTo>
                  <a:cubicBezTo>
                    <a:pt x="84" y="63"/>
                    <a:pt x="66" y="82"/>
                    <a:pt x="44" y="83"/>
                  </a:cubicBezTo>
                  <a:cubicBezTo>
                    <a:pt x="43" y="83"/>
                    <a:pt x="43" y="83"/>
                    <a:pt x="42" y="83"/>
                  </a:cubicBezTo>
                  <a:cubicBezTo>
                    <a:pt x="42" y="83"/>
                    <a:pt x="42" y="83"/>
                    <a:pt x="42" y="83"/>
                  </a:cubicBezTo>
                  <a:close/>
                </a:path>
              </a:pathLst>
            </a:custGeom>
            <a:solidFill>
              <a:srgbClr val="F15B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Oval 230">
              <a:extLst>
                <a:ext uri="{FF2B5EF4-FFF2-40B4-BE49-F238E27FC236}">
                  <a16:creationId xmlns:a16="http://schemas.microsoft.com/office/drawing/2014/main" id="{F034B23D-61A1-4DD1-ACD6-CDA265163626}"/>
                </a:ext>
              </a:extLst>
            </p:cNvPr>
            <p:cNvSpPr>
              <a:spLocks noChangeArrowheads="1"/>
            </p:cNvSpPr>
            <p:nvPr/>
          </p:nvSpPr>
          <p:spPr bwMode="auto">
            <a:xfrm>
              <a:off x="5045075" y="1889125"/>
              <a:ext cx="101600" cy="101600"/>
            </a:xfrm>
            <a:prstGeom prst="ellipse">
              <a:avLst/>
            </a:pr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21" name="Oval 231">
              <a:extLst>
                <a:ext uri="{FF2B5EF4-FFF2-40B4-BE49-F238E27FC236}">
                  <a16:creationId xmlns:a16="http://schemas.microsoft.com/office/drawing/2014/main" id="{028A18FC-20B7-49C2-96F5-F89521B683FD}"/>
                </a:ext>
              </a:extLst>
            </p:cNvPr>
            <p:cNvSpPr>
              <a:spLocks noChangeArrowheads="1"/>
            </p:cNvSpPr>
            <p:nvPr/>
          </p:nvSpPr>
          <p:spPr bwMode="auto">
            <a:xfrm>
              <a:off x="5235575" y="1889125"/>
              <a:ext cx="104775" cy="101600"/>
            </a:xfrm>
            <a:prstGeom prst="ellipse">
              <a:avLst/>
            </a:pr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22" name="Freeform 232">
              <a:extLst>
                <a:ext uri="{FF2B5EF4-FFF2-40B4-BE49-F238E27FC236}">
                  <a16:creationId xmlns:a16="http://schemas.microsoft.com/office/drawing/2014/main" id="{C74A3410-35D6-4AB5-8483-F171A674D2FC}"/>
                </a:ext>
              </a:extLst>
            </p:cNvPr>
            <p:cNvSpPr>
              <a:spLocks/>
            </p:cNvSpPr>
            <p:nvPr/>
          </p:nvSpPr>
          <p:spPr bwMode="auto">
            <a:xfrm>
              <a:off x="4895850" y="1479550"/>
              <a:ext cx="454025" cy="381000"/>
            </a:xfrm>
            <a:custGeom>
              <a:avLst/>
              <a:gdLst>
                <a:gd name="T0" fmla="*/ 2147483646 w 143"/>
                <a:gd name="T1" fmla="*/ 2147483646 h 120"/>
                <a:gd name="T2" fmla="*/ 2147483646 w 143"/>
                <a:gd name="T3" fmla="*/ 2147483646 h 120"/>
                <a:gd name="T4" fmla="*/ 2147483646 w 143"/>
                <a:gd name="T5" fmla="*/ 2147483646 h 120"/>
                <a:gd name="T6" fmla="*/ 2147483646 w 143"/>
                <a:gd name="T7" fmla="*/ 2147483646 h 120"/>
                <a:gd name="T8" fmla="*/ 2147483646 w 143"/>
                <a:gd name="T9" fmla="*/ 2147483646 h 120"/>
                <a:gd name="T10" fmla="*/ 2147483646 w 143"/>
                <a:gd name="T11" fmla="*/ 2147483646 h 120"/>
                <a:gd name="T12" fmla="*/ 2147483646 w 143"/>
                <a:gd name="T13" fmla="*/ 2147483646 h 120"/>
                <a:gd name="T14" fmla="*/ 2147483646 w 143"/>
                <a:gd name="T15" fmla="*/ 2147483646 h 120"/>
                <a:gd name="T16" fmla="*/ 2147483646 w 143"/>
                <a:gd name="T17" fmla="*/ 2147483646 h 120"/>
                <a:gd name="T18" fmla="*/ 2147483646 w 143"/>
                <a:gd name="T19" fmla="*/ 2147483646 h 120"/>
                <a:gd name="T20" fmla="*/ 2147483646 w 143"/>
                <a:gd name="T21" fmla="*/ 2147483646 h 120"/>
                <a:gd name="T22" fmla="*/ 2147483646 w 143"/>
                <a:gd name="T23" fmla="*/ 2147483646 h 120"/>
                <a:gd name="T24" fmla="*/ 2147483646 w 143"/>
                <a:gd name="T25" fmla="*/ 2147483646 h 120"/>
                <a:gd name="T26" fmla="*/ 2147483646 w 143"/>
                <a:gd name="T27" fmla="*/ 2147483646 h 120"/>
                <a:gd name="T28" fmla="*/ 2147483646 w 143"/>
                <a:gd name="T29" fmla="*/ 2147483646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3" h="120">
                  <a:moveTo>
                    <a:pt x="137" y="120"/>
                  </a:moveTo>
                  <a:cubicBezTo>
                    <a:pt x="137" y="120"/>
                    <a:pt x="137" y="120"/>
                    <a:pt x="137" y="120"/>
                  </a:cubicBezTo>
                  <a:cubicBezTo>
                    <a:pt x="51" y="120"/>
                    <a:pt x="51" y="120"/>
                    <a:pt x="51" y="120"/>
                  </a:cubicBezTo>
                  <a:cubicBezTo>
                    <a:pt x="48" y="120"/>
                    <a:pt x="45" y="118"/>
                    <a:pt x="44" y="115"/>
                  </a:cubicBezTo>
                  <a:cubicBezTo>
                    <a:pt x="24" y="18"/>
                    <a:pt x="24" y="18"/>
                    <a:pt x="24" y="18"/>
                  </a:cubicBezTo>
                  <a:cubicBezTo>
                    <a:pt x="5" y="13"/>
                    <a:pt x="5" y="13"/>
                    <a:pt x="5" y="13"/>
                  </a:cubicBezTo>
                  <a:cubicBezTo>
                    <a:pt x="2" y="12"/>
                    <a:pt x="0" y="8"/>
                    <a:pt x="1" y="5"/>
                  </a:cubicBezTo>
                  <a:cubicBezTo>
                    <a:pt x="2" y="2"/>
                    <a:pt x="6" y="0"/>
                    <a:pt x="9" y="1"/>
                  </a:cubicBezTo>
                  <a:cubicBezTo>
                    <a:pt x="31" y="7"/>
                    <a:pt x="31" y="7"/>
                    <a:pt x="31" y="7"/>
                  </a:cubicBezTo>
                  <a:cubicBezTo>
                    <a:pt x="33" y="8"/>
                    <a:pt x="34" y="9"/>
                    <a:pt x="35" y="12"/>
                  </a:cubicBezTo>
                  <a:cubicBezTo>
                    <a:pt x="56" y="107"/>
                    <a:pt x="56" y="107"/>
                    <a:pt x="56" y="107"/>
                  </a:cubicBezTo>
                  <a:cubicBezTo>
                    <a:pt x="137" y="108"/>
                    <a:pt x="137" y="108"/>
                    <a:pt x="137" y="108"/>
                  </a:cubicBezTo>
                  <a:cubicBezTo>
                    <a:pt x="140" y="108"/>
                    <a:pt x="143" y="110"/>
                    <a:pt x="143" y="114"/>
                  </a:cubicBezTo>
                  <a:cubicBezTo>
                    <a:pt x="143" y="117"/>
                    <a:pt x="140" y="120"/>
                    <a:pt x="137" y="120"/>
                  </a:cubicBezTo>
                  <a:cubicBezTo>
                    <a:pt x="137" y="120"/>
                    <a:pt x="137" y="120"/>
                    <a:pt x="137" y="120"/>
                  </a:cubicBez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233">
              <a:extLst>
                <a:ext uri="{FF2B5EF4-FFF2-40B4-BE49-F238E27FC236}">
                  <a16:creationId xmlns:a16="http://schemas.microsoft.com/office/drawing/2014/main" id="{0FFF4385-DD1B-4962-8FE4-A19496B5C119}"/>
                </a:ext>
              </a:extLst>
            </p:cNvPr>
            <p:cNvSpPr>
              <a:spLocks/>
            </p:cNvSpPr>
            <p:nvPr/>
          </p:nvSpPr>
          <p:spPr bwMode="auto">
            <a:xfrm>
              <a:off x="5006975" y="1581150"/>
              <a:ext cx="384175" cy="200025"/>
            </a:xfrm>
            <a:custGeom>
              <a:avLst/>
              <a:gdLst>
                <a:gd name="T0" fmla="*/ 2147483646 w 121"/>
                <a:gd name="T1" fmla="*/ 2147483646 h 63"/>
                <a:gd name="T2" fmla="*/ 2147483646 w 121"/>
                <a:gd name="T3" fmla="*/ 2147483646 h 63"/>
                <a:gd name="T4" fmla="*/ 2147483646 w 121"/>
                <a:gd name="T5" fmla="*/ 2147483646 h 63"/>
                <a:gd name="T6" fmla="*/ 2147483646 w 121"/>
                <a:gd name="T7" fmla="*/ 2147483646 h 63"/>
                <a:gd name="T8" fmla="*/ 0 w 121"/>
                <a:gd name="T9" fmla="*/ 2147483646 h 63"/>
                <a:gd name="T10" fmla="*/ 2147483646 w 121"/>
                <a:gd name="T11" fmla="*/ 0 h 63"/>
                <a:gd name="T12" fmla="*/ 2147483646 w 121"/>
                <a:gd name="T13" fmla="*/ 2147483646 h 63"/>
                <a:gd name="T14" fmla="*/ 2147483646 w 121"/>
                <a:gd name="T15" fmla="*/ 2147483646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 h="63">
                  <a:moveTo>
                    <a:pt x="112" y="58"/>
                  </a:moveTo>
                  <a:cubicBezTo>
                    <a:pt x="112" y="61"/>
                    <a:pt x="110" y="63"/>
                    <a:pt x="107" y="63"/>
                  </a:cubicBezTo>
                  <a:cubicBezTo>
                    <a:pt x="14" y="63"/>
                    <a:pt x="14" y="63"/>
                    <a:pt x="14" y="63"/>
                  </a:cubicBezTo>
                  <a:cubicBezTo>
                    <a:pt x="11" y="63"/>
                    <a:pt x="9" y="61"/>
                    <a:pt x="9" y="58"/>
                  </a:cubicBezTo>
                  <a:cubicBezTo>
                    <a:pt x="0" y="6"/>
                    <a:pt x="0" y="6"/>
                    <a:pt x="0" y="6"/>
                  </a:cubicBezTo>
                  <a:cubicBezTo>
                    <a:pt x="0" y="3"/>
                    <a:pt x="2" y="0"/>
                    <a:pt x="5" y="0"/>
                  </a:cubicBezTo>
                  <a:cubicBezTo>
                    <a:pt x="121" y="13"/>
                    <a:pt x="121" y="13"/>
                    <a:pt x="121" y="13"/>
                  </a:cubicBezTo>
                  <a:cubicBezTo>
                    <a:pt x="112" y="58"/>
                    <a:pt x="112" y="58"/>
                    <a:pt x="112" y="58"/>
                  </a:cubicBez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22498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3852" y="233603"/>
            <a:ext cx="8977064" cy="476974"/>
          </a:xfrm>
        </p:spPr>
        <p:txBody>
          <a:bodyPr/>
          <a:lstStyle/>
          <a:p>
            <a:r>
              <a:rPr lang="en-US" sz="2800" b="1" dirty="0">
                <a:solidFill>
                  <a:schemeClr val="accent3">
                    <a:lumMod val="50000"/>
                  </a:schemeClr>
                </a:solidFill>
                <a:latin typeface="Calibri Light" panose="020F0302020204030204" pitchFamily="34" charset="0"/>
              </a:rPr>
              <a:t>Data Understanding</a:t>
            </a:r>
            <a:endParaRPr lang="en-IN" sz="2800" b="1" dirty="0">
              <a:solidFill>
                <a:schemeClr val="accent3">
                  <a:lumMod val="50000"/>
                </a:schemeClr>
              </a:solidFill>
              <a:latin typeface="Calibri Light" panose="020F0302020204030204"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6</a:t>
            </a:fld>
            <a:endParaRPr lang="en-IN">
              <a:solidFill>
                <a:prstClr val="white">
                  <a:tint val="75000"/>
                </a:prstClr>
              </a:solidFill>
            </a:endParaRPr>
          </a:p>
        </p:txBody>
      </p:sp>
      <p:pic>
        <p:nvPicPr>
          <p:cNvPr id="6" name="Picture 5">
            <a:extLst>
              <a:ext uri="{FF2B5EF4-FFF2-40B4-BE49-F238E27FC236}">
                <a16:creationId xmlns:a16="http://schemas.microsoft.com/office/drawing/2014/main" id="{C22DB75E-5446-4D5C-83F8-1F22E625CD45}"/>
              </a:ext>
            </a:extLst>
          </p:cNvPr>
          <p:cNvPicPr>
            <a:picLocks noChangeAspect="1"/>
          </p:cNvPicPr>
          <p:nvPr/>
        </p:nvPicPr>
        <p:blipFill>
          <a:blip r:embed="rId2"/>
          <a:stretch>
            <a:fillRect/>
          </a:stretch>
        </p:blipFill>
        <p:spPr>
          <a:xfrm>
            <a:off x="388541" y="1585531"/>
            <a:ext cx="3528392" cy="1656184"/>
          </a:xfrm>
          <a:prstGeom prst="rect">
            <a:avLst/>
          </a:prstGeom>
          <a:ln>
            <a:solidFill>
              <a:schemeClr val="bg1"/>
            </a:solidFill>
          </a:ln>
        </p:spPr>
      </p:pic>
      <p:pic>
        <p:nvPicPr>
          <p:cNvPr id="7" name="Picture 6">
            <a:extLst>
              <a:ext uri="{FF2B5EF4-FFF2-40B4-BE49-F238E27FC236}">
                <a16:creationId xmlns:a16="http://schemas.microsoft.com/office/drawing/2014/main" id="{BCC93C9E-4E5D-43F4-9BE8-FE67946E41E3}"/>
              </a:ext>
            </a:extLst>
          </p:cNvPr>
          <p:cNvPicPr>
            <a:picLocks noChangeAspect="1"/>
          </p:cNvPicPr>
          <p:nvPr/>
        </p:nvPicPr>
        <p:blipFill>
          <a:blip r:embed="rId3"/>
          <a:stretch>
            <a:fillRect/>
          </a:stretch>
        </p:blipFill>
        <p:spPr>
          <a:xfrm>
            <a:off x="3955774" y="1585531"/>
            <a:ext cx="4104455" cy="1656184"/>
          </a:xfrm>
          <a:prstGeom prst="rect">
            <a:avLst/>
          </a:prstGeom>
          <a:ln>
            <a:solidFill>
              <a:schemeClr val="bg1"/>
            </a:solidFill>
          </a:ln>
        </p:spPr>
      </p:pic>
      <p:pic>
        <p:nvPicPr>
          <p:cNvPr id="8" name="Picture 7">
            <a:extLst>
              <a:ext uri="{FF2B5EF4-FFF2-40B4-BE49-F238E27FC236}">
                <a16:creationId xmlns:a16="http://schemas.microsoft.com/office/drawing/2014/main" id="{F996AD76-26AD-42E1-B856-D3AA2327FA0D}"/>
              </a:ext>
            </a:extLst>
          </p:cNvPr>
          <p:cNvPicPr>
            <a:picLocks noChangeAspect="1"/>
          </p:cNvPicPr>
          <p:nvPr/>
        </p:nvPicPr>
        <p:blipFill>
          <a:blip r:embed="rId4"/>
          <a:stretch>
            <a:fillRect/>
          </a:stretch>
        </p:blipFill>
        <p:spPr>
          <a:xfrm>
            <a:off x="8162644" y="1585531"/>
            <a:ext cx="3960440" cy="1656184"/>
          </a:xfrm>
          <a:prstGeom prst="rect">
            <a:avLst/>
          </a:prstGeom>
          <a:ln>
            <a:solidFill>
              <a:schemeClr val="bg1"/>
            </a:solidFill>
          </a:ln>
        </p:spPr>
      </p:pic>
      <p:pic>
        <p:nvPicPr>
          <p:cNvPr id="9" name="Picture 8">
            <a:extLst>
              <a:ext uri="{FF2B5EF4-FFF2-40B4-BE49-F238E27FC236}">
                <a16:creationId xmlns:a16="http://schemas.microsoft.com/office/drawing/2014/main" id="{0C7F6F4D-0529-4459-9830-8A26616E9BDE}"/>
              </a:ext>
            </a:extLst>
          </p:cNvPr>
          <p:cNvPicPr>
            <a:picLocks noChangeAspect="1"/>
          </p:cNvPicPr>
          <p:nvPr/>
        </p:nvPicPr>
        <p:blipFill>
          <a:blip r:embed="rId5"/>
          <a:stretch>
            <a:fillRect/>
          </a:stretch>
        </p:blipFill>
        <p:spPr>
          <a:xfrm>
            <a:off x="333772" y="3883894"/>
            <a:ext cx="4104455" cy="2509240"/>
          </a:xfrm>
          <a:prstGeom prst="rect">
            <a:avLst/>
          </a:prstGeom>
        </p:spPr>
      </p:pic>
      <p:pic>
        <p:nvPicPr>
          <p:cNvPr id="10" name="Picture 9">
            <a:extLst>
              <a:ext uri="{FF2B5EF4-FFF2-40B4-BE49-F238E27FC236}">
                <a16:creationId xmlns:a16="http://schemas.microsoft.com/office/drawing/2014/main" id="{B173B4E3-B04E-4E94-8498-33B691FD405B}"/>
              </a:ext>
            </a:extLst>
          </p:cNvPr>
          <p:cNvPicPr>
            <a:picLocks noChangeAspect="1"/>
          </p:cNvPicPr>
          <p:nvPr/>
        </p:nvPicPr>
        <p:blipFill>
          <a:blip r:embed="rId6"/>
          <a:stretch>
            <a:fillRect/>
          </a:stretch>
        </p:blipFill>
        <p:spPr>
          <a:xfrm>
            <a:off x="5014292" y="3917723"/>
            <a:ext cx="3998658" cy="2441582"/>
          </a:xfrm>
          <a:prstGeom prst="rect">
            <a:avLst/>
          </a:prstGeom>
        </p:spPr>
      </p:pic>
      <p:sp>
        <p:nvSpPr>
          <p:cNvPr id="11" name="Rectangle 10">
            <a:extLst>
              <a:ext uri="{FF2B5EF4-FFF2-40B4-BE49-F238E27FC236}">
                <a16:creationId xmlns:a16="http://schemas.microsoft.com/office/drawing/2014/main" id="{AE2E370D-BED2-4418-912F-151A8F50BCA4}"/>
              </a:ext>
            </a:extLst>
          </p:cNvPr>
          <p:cNvSpPr/>
          <p:nvPr/>
        </p:nvSpPr>
        <p:spPr>
          <a:xfrm>
            <a:off x="429716" y="1066541"/>
            <a:ext cx="8401000" cy="369332"/>
          </a:xfrm>
          <a:prstGeom prst="rect">
            <a:avLst/>
          </a:prstGeom>
        </p:spPr>
        <p:txBody>
          <a:bodyPr wrap="square">
            <a:spAutoFit/>
          </a:bodyPr>
          <a:lstStyle/>
          <a:p>
            <a:r>
              <a:rPr lang="en-US" dirty="0">
                <a:solidFill>
                  <a:schemeClr val="bg1"/>
                </a:solidFill>
                <a:latin typeface="Calibri Light" panose="020F0302020204030204" pitchFamily="34" charset="0"/>
              </a:rPr>
              <a:t>Data Summary (left to right- iPhone X review, all unlocked phones review, twitter data)</a:t>
            </a:r>
            <a:endParaRPr lang="en-US" sz="2400" dirty="0">
              <a:solidFill>
                <a:schemeClr val="bg1"/>
              </a:solidFill>
              <a:latin typeface="Calibri Light" panose="020F0302020204030204" pitchFamily="34" charset="0"/>
            </a:endParaRPr>
          </a:p>
        </p:txBody>
      </p:sp>
      <p:sp>
        <p:nvSpPr>
          <p:cNvPr id="14" name="Rectangle 13">
            <a:extLst>
              <a:ext uri="{FF2B5EF4-FFF2-40B4-BE49-F238E27FC236}">
                <a16:creationId xmlns:a16="http://schemas.microsoft.com/office/drawing/2014/main" id="{9DCF8571-D264-4928-9F05-DF3B16A5DD8B}"/>
              </a:ext>
            </a:extLst>
          </p:cNvPr>
          <p:cNvSpPr/>
          <p:nvPr/>
        </p:nvSpPr>
        <p:spPr>
          <a:xfrm>
            <a:off x="429716" y="3429000"/>
            <a:ext cx="6108019" cy="369332"/>
          </a:xfrm>
          <a:prstGeom prst="rect">
            <a:avLst/>
          </a:prstGeom>
        </p:spPr>
        <p:txBody>
          <a:bodyPr wrap="none">
            <a:spAutoFit/>
          </a:bodyPr>
          <a:lstStyle/>
          <a:p>
            <a:r>
              <a:rPr lang="en-US" dirty="0">
                <a:solidFill>
                  <a:schemeClr val="bg1"/>
                </a:solidFill>
                <a:latin typeface="Calibri Light" panose="020F0302020204030204" pitchFamily="34" charset="0"/>
              </a:rPr>
              <a:t>First Cut Analysis &amp; Initial Patterns (word cloud twitter, review)</a:t>
            </a:r>
          </a:p>
        </p:txBody>
      </p:sp>
      <p:grpSp>
        <p:nvGrpSpPr>
          <p:cNvPr id="15" name="Group 1386">
            <a:extLst>
              <a:ext uri="{FF2B5EF4-FFF2-40B4-BE49-F238E27FC236}">
                <a16:creationId xmlns:a16="http://schemas.microsoft.com/office/drawing/2014/main" id="{B25E8BB7-0553-4576-9035-DEDB7DC932CB}"/>
              </a:ext>
            </a:extLst>
          </p:cNvPr>
          <p:cNvGrpSpPr>
            <a:grpSpLocks/>
          </p:cNvGrpSpPr>
          <p:nvPr/>
        </p:nvGrpSpPr>
        <p:grpSpPr bwMode="auto">
          <a:xfrm>
            <a:off x="434389" y="222589"/>
            <a:ext cx="501650" cy="498475"/>
            <a:chOff x="7188200" y="2606675"/>
            <a:chExt cx="501650" cy="498475"/>
          </a:xfrm>
        </p:grpSpPr>
        <p:sp>
          <p:nvSpPr>
            <p:cNvPr id="16" name="Freeform 210">
              <a:extLst>
                <a:ext uri="{FF2B5EF4-FFF2-40B4-BE49-F238E27FC236}">
                  <a16:creationId xmlns:a16="http://schemas.microsoft.com/office/drawing/2014/main" id="{4C84BAE1-603F-4884-AB88-B0827404328E}"/>
                </a:ext>
              </a:extLst>
            </p:cNvPr>
            <p:cNvSpPr>
              <a:spLocks/>
            </p:cNvSpPr>
            <p:nvPr/>
          </p:nvSpPr>
          <p:spPr bwMode="auto">
            <a:xfrm>
              <a:off x="7324725" y="2901950"/>
              <a:ext cx="339725" cy="203200"/>
            </a:xfrm>
            <a:custGeom>
              <a:avLst/>
              <a:gdLst>
                <a:gd name="T0" fmla="*/ 2147483646 w 107"/>
                <a:gd name="T1" fmla="*/ 0 h 64"/>
                <a:gd name="T2" fmla="*/ 2147483646 w 107"/>
                <a:gd name="T3" fmla="*/ 0 h 64"/>
                <a:gd name="T4" fmla="*/ 2147483646 w 107"/>
                <a:gd name="T5" fmla="*/ 2147483646 h 64"/>
                <a:gd name="T6" fmla="*/ 2147483646 w 107"/>
                <a:gd name="T7" fmla="*/ 2147483646 h 64"/>
                <a:gd name="T8" fmla="*/ 2147483646 w 107"/>
                <a:gd name="T9" fmla="*/ 2147483646 h 64"/>
                <a:gd name="T10" fmla="*/ 2147483646 w 107"/>
                <a:gd name="T11" fmla="*/ 2147483646 h 64"/>
                <a:gd name="T12" fmla="*/ 2147483646 w 107"/>
                <a:gd name="T13" fmla="*/ 2147483646 h 64"/>
                <a:gd name="T14" fmla="*/ 2147483646 w 107"/>
                <a:gd name="T15" fmla="*/ 2147483646 h 64"/>
                <a:gd name="T16" fmla="*/ 2147483646 w 107"/>
                <a:gd name="T17" fmla="*/ 2147483646 h 64"/>
                <a:gd name="T18" fmla="*/ 2147483646 w 107"/>
                <a:gd name="T19" fmla="*/ 2147483646 h 64"/>
                <a:gd name="T20" fmla="*/ 0 w 107"/>
                <a:gd name="T21" fmla="*/ 2147483646 h 64"/>
                <a:gd name="T22" fmla="*/ 2147483646 w 107"/>
                <a:gd name="T23" fmla="*/ 2147483646 h 64"/>
                <a:gd name="T24" fmla="*/ 2147483646 w 107"/>
                <a:gd name="T25" fmla="*/ 2147483646 h 64"/>
                <a:gd name="T26" fmla="*/ 2147483646 w 107"/>
                <a:gd name="T27" fmla="*/ 2147483646 h 64"/>
                <a:gd name="T28" fmla="*/ 2147483646 w 107"/>
                <a:gd name="T29" fmla="*/ 0 h 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7" h="64">
                  <a:moveTo>
                    <a:pt x="75" y="0"/>
                  </a:moveTo>
                  <a:cubicBezTo>
                    <a:pt x="53" y="0"/>
                    <a:pt x="53" y="0"/>
                    <a:pt x="53" y="0"/>
                  </a:cubicBezTo>
                  <a:cubicBezTo>
                    <a:pt x="59" y="4"/>
                    <a:pt x="64" y="10"/>
                    <a:pt x="67" y="17"/>
                  </a:cubicBezTo>
                  <a:cubicBezTo>
                    <a:pt x="75" y="17"/>
                    <a:pt x="75" y="17"/>
                    <a:pt x="75" y="17"/>
                  </a:cubicBezTo>
                  <a:cubicBezTo>
                    <a:pt x="83" y="17"/>
                    <a:pt x="90" y="24"/>
                    <a:pt x="90" y="32"/>
                  </a:cubicBezTo>
                  <a:cubicBezTo>
                    <a:pt x="90" y="40"/>
                    <a:pt x="83" y="47"/>
                    <a:pt x="75" y="47"/>
                  </a:cubicBezTo>
                  <a:cubicBezTo>
                    <a:pt x="31" y="47"/>
                    <a:pt x="31" y="47"/>
                    <a:pt x="31" y="47"/>
                  </a:cubicBezTo>
                  <a:cubicBezTo>
                    <a:pt x="23" y="47"/>
                    <a:pt x="17" y="40"/>
                    <a:pt x="17" y="32"/>
                  </a:cubicBezTo>
                  <a:cubicBezTo>
                    <a:pt x="17" y="29"/>
                    <a:pt x="18" y="26"/>
                    <a:pt x="19" y="23"/>
                  </a:cubicBezTo>
                  <a:cubicBezTo>
                    <a:pt x="1" y="23"/>
                    <a:pt x="1" y="23"/>
                    <a:pt x="1" y="23"/>
                  </a:cubicBezTo>
                  <a:cubicBezTo>
                    <a:pt x="0" y="26"/>
                    <a:pt x="0" y="29"/>
                    <a:pt x="0" y="32"/>
                  </a:cubicBezTo>
                  <a:cubicBezTo>
                    <a:pt x="0" y="49"/>
                    <a:pt x="14" y="64"/>
                    <a:pt x="31" y="64"/>
                  </a:cubicBezTo>
                  <a:cubicBezTo>
                    <a:pt x="75" y="64"/>
                    <a:pt x="75" y="64"/>
                    <a:pt x="75" y="64"/>
                  </a:cubicBezTo>
                  <a:cubicBezTo>
                    <a:pt x="93" y="64"/>
                    <a:pt x="107" y="49"/>
                    <a:pt x="107" y="32"/>
                  </a:cubicBezTo>
                  <a:cubicBezTo>
                    <a:pt x="107" y="14"/>
                    <a:pt x="93" y="0"/>
                    <a:pt x="75" y="0"/>
                  </a:cubicBez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211">
              <a:extLst>
                <a:ext uri="{FF2B5EF4-FFF2-40B4-BE49-F238E27FC236}">
                  <a16:creationId xmlns:a16="http://schemas.microsoft.com/office/drawing/2014/main" id="{213AA3D1-E9F0-4AA6-A7FA-23783CD4211B}"/>
                </a:ext>
              </a:extLst>
            </p:cNvPr>
            <p:cNvSpPr>
              <a:spLocks/>
            </p:cNvSpPr>
            <p:nvPr/>
          </p:nvSpPr>
          <p:spPr bwMode="auto">
            <a:xfrm>
              <a:off x="7188200" y="2901950"/>
              <a:ext cx="339725" cy="203200"/>
            </a:xfrm>
            <a:custGeom>
              <a:avLst/>
              <a:gdLst>
                <a:gd name="T0" fmla="*/ 2147483646 w 107"/>
                <a:gd name="T1" fmla="*/ 2147483646 h 64"/>
                <a:gd name="T2" fmla="*/ 2147483646 w 107"/>
                <a:gd name="T3" fmla="*/ 2147483646 h 64"/>
                <a:gd name="T4" fmla="*/ 2147483646 w 107"/>
                <a:gd name="T5" fmla="*/ 2147483646 h 64"/>
                <a:gd name="T6" fmla="*/ 2147483646 w 107"/>
                <a:gd name="T7" fmla="*/ 2147483646 h 64"/>
                <a:gd name="T8" fmla="*/ 2147483646 w 107"/>
                <a:gd name="T9" fmla="*/ 2147483646 h 64"/>
                <a:gd name="T10" fmla="*/ 2147483646 w 107"/>
                <a:gd name="T11" fmla="*/ 2147483646 h 64"/>
                <a:gd name="T12" fmla="*/ 2147483646 w 107"/>
                <a:gd name="T13" fmla="*/ 2147483646 h 64"/>
                <a:gd name="T14" fmla="*/ 2147483646 w 107"/>
                <a:gd name="T15" fmla="*/ 2147483646 h 64"/>
                <a:gd name="T16" fmla="*/ 2147483646 w 107"/>
                <a:gd name="T17" fmla="*/ 2147483646 h 64"/>
                <a:gd name="T18" fmla="*/ 2147483646 w 107"/>
                <a:gd name="T19" fmla="*/ 2147483646 h 64"/>
                <a:gd name="T20" fmla="*/ 2147483646 w 107"/>
                <a:gd name="T21" fmla="*/ 2147483646 h 64"/>
                <a:gd name="T22" fmla="*/ 2147483646 w 107"/>
                <a:gd name="T23" fmla="*/ 2147483646 h 64"/>
                <a:gd name="T24" fmla="*/ 2147483646 w 107"/>
                <a:gd name="T25" fmla="*/ 2147483646 h 64"/>
                <a:gd name="T26" fmla="*/ 2147483646 w 107"/>
                <a:gd name="T27" fmla="*/ 0 h 64"/>
                <a:gd name="T28" fmla="*/ 2147483646 w 107"/>
                <a:gd name="T29" fmla="*/ 0 h 64"/>
                <a:gd name="T30" fmla="*/ 2147483646 w 107"/>
                <a:gd name="T31" fmla="*/ 0 h 64"/>
                <a:gd name="T32" fmla="*/ 0 w 107"/>
                <a:gd name="T33" fmla="*/ 2147483646 h 64"/>
                <a:gd name="T34" fmla="*/ 2147483646 w 107"/>
                <a:gd name="T35" fmla="*/ 2147483646 h 64"/>
                <a:gd name="T36" fmla="*/ 2147483646 w 107"/>
                <a:gd name="T37" fmla="*/ 2147483646 h 64"/>
                <a:gd name="T38" fmla="*/ 2147483646 w 107"/>
                <a:gd name="T39" fmla="*/ 2147483646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7" h="64">
                  <a:moveTo>
                    <a:pt x="40" y="47"/>
                  </a:moveTo>
                  <a:cubicBezTo>
                    <a:pt x="31" y="47"/>
                    <a:pt x="31" y="47"/>
                    <a:pt x="31" y="47"/>
                  </a:cubicBezTo>
                  <a:cubicBezTo>
                    <a:pt x="23" y="47"/>
                    <a:pt x="17" y="40"/>
                    <a:pt x="17" y="32"/>
                  </a:cubicBezTo>
                  <a:cubicBezTo>
                    <a:pt x="17" y="24"/>
                    <a:pt x="23" y="17"/>
                    <a:pt x="31" y="17"/>
                  </a:cubicBezTo>
                  <a:cubicBezTo>
                    <a:pt x="36" y="17"/>
                    <a:pt x="36" y="17"/>
                    <a:pt x="36" y="17"/>
                  </a:cubicBezTo>
                  <a:cubicBezTo>
                    <a:pt x="75" y="17"/>
                    <a:pt x="75" y="17"/>
                    <a:pt x="75" y="17"/>
                  </a:cubicBezTo>
                  <a:cubicBezTo>
                    <a:pt x="83" y="17"/>
                    <a:pt x="90" y="24"/>
                    <a:pt x="90" y="32"/>
                  </a:cubicBezTo>
                  <a:cubicBezTo>
                    <a:pt x="90" y="33"/>
                    <a:pt x="90" y="34"/>
                    <a:pt x="90" y="34"/>
                  </a:cubicBezTo>
                  <a:cubicBezTo>
                    <a:pt x="89" y="37"/>
                    <a:pt x="88" y="39"/>
                    <a:pt x="87" y="41"/>
                  </a:cubicBezTo>
                  <a:cubicBezTo>
                    <a:pt x="106" y="41"/>
                    <a:pt x="106" y="41"/>
                    <a:pt x="106" y="41"/>
                  </a:cubicBezTo>
                  <a:cubicBezTo>
                    <a:pt x="106" y="39"/>
                    <a:pt x="107" y="37"/>
                    <a:pt x="107" y="35"/>
                  </a:cubicBezTo>
                  <a:cubicBezTo>
                    <a:pt x="107" y="35"/>
                    <a:pt x="107" y="35"/>
                    <a:pt x="107" y="35"/>
                  </a:cubicBezTo>
                  <a:cubicBezTo>
                    <a:pt x="107" y="34"/>
                    <a:pt x="107" y="33"/>
                    <a:pt x="107" y="32"/>
                  </a:cubicBezTo>
                  <a:cubicBezTo>
                    <a:pt x="107" y="14"/>
                    <a:pt x="93" y="0"/>
                    <a:pt x="75" y="0"/>
                  </a:cubicBezTo>
                  <a:cubicBezTo>
                    <a:pt x="36" y="0"/>
                    <a:pt x="36" y="0"/>
                    <a:pt x="36" y="0"/>
                  </a:cubicBezTo>
                  <a:cubicBezTo>
                    <a:pt x="31" y="0"/>
                    <a:pt x="31" y="0"/>
                    <a:pt x="31" y="0"/>
                  </a:cubicBezTo>
                  <a:cubicBezTo>
                    <a:pt x="14" y="0"/>
                    <a:pt x="0" y="14"/>
                    <a:pt x="0" y="32"/>
                  </a:cubicBezTo>
                  <a:cubicBezTo>
                    <a:pt x="0" y="49"/>
                    <a:pt x="14" y="64"/>
                    <a:pt x="31" y="64"/>
                  </a:cubicBezTo>
                  <a:cubicBezTo>
                    <a:pt x="55" y="64"/>
                    <a:pt x="55" y="64"/>
                    <a:pt x="55" y="64"/>
                  </a:cubicBezTo>
                  <a:cubicBezTo>
                    <a:pt x="48" y="60"/>
                    <a:pt x="43" y="54"/>
                    <a:pt x="40" y="47"/>
                  </a:cubicBezTo>
                  <a:close/>
                </a:path>
              </a:pathLst>
            </a:custGeom>
            <a:solidFill>
              <a:srgbClr val="F15B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12">
              <a:extLst>
                <a:ext uri="{FF2B5EF4-FFF2-40B4-BE49-F238E27FC236}">
                  <a16:creationId xmlns:a16="http://schemas.microsoft.com/office/drawing/2014/main" id="{77606CD7-C43A-437F-9336-708CC5AE7AF2}"/>
                </a:ext>
              </a:extLst>
            </p:cNvPr>
            <p:cNvSpPr>
              <a:spLocks noEditPoints="1"/>
            </p:cNvSpPr>
            <p:nvPr/>
          </p:nvSpPr>
          <p:spPr bwMode="auto">
            <a:xfrm>
              <a:off x="7299325" y="2606675"/>
              <a:ext cx="250825" cy="250825"/>
            </a:xfrm>
            <a:custGeom>
              <a:avLst/>
              <a:gdLst>
                <a:gd name="T0" fmla="*/ 2147483646 w 79"/>
                <a:gd name="T1" fmla="*/ 2147483646 h 79"/>
                <a:gd name="T2" fmla="*/ 2147483646 w 79"/>
                <a:gd name="T3" fmla="*/ 2147483646 h 79"/>
                <a:gd name="T4" fmla="*/ 2147483646 w 79"/>
                <a:gd name="T5" fmla="*/ 2147483646 h 79"/>
                <a:gd name="T6" fmla="*/ 2147483646 w 79"/>
                <a:gd name="T7" fmla="*/ 2147483646 h 79"/>
                <a:gd name="T8" fmla="*/ 2147483646 w 79"/>
                <a:gd name="T9" fmla="*/ 2147483646 h 79"/>
                <a:gd name="T10" fmla="*/ 2147483646 w 79"/>
                <a:gd name="T11" fmla="*/ 2147483646 h 79"/>
                <a:gd name="T12" fmla="*/ 2147483646 w 79"/>
                <a:gd name="T13" fmla="*/ 2147483646 h 79"/>
                <a:gd name="T14" fmla="*/ 2147483646 w 79"/>
                <a:gd name="T15" fmla="*/ 2147483646 h 79"/>
                <a:gd name="T16" fmla="*/ 2147483646 w 79"/>
                <a:gd name="T17" fmla="*/ 2147483646 h 79"/>
                <a:gd name="T18" fmla="*/ 2147483646 w 79"/>
                <a:gd name="T19" fmla="*/ 2147483646 h 79"/>
                <a:gd name="T20" fmla="*/ 2147483646 w 79"/>
                <a:gd name="T21" fmla="*/ 2147483646 h 79"/>
                <a:gd name="T22" fmla="*/ 2147483646 w 79"/>
                <a:gd name="T23" fmla="*/ 2147483646 h 79"/>
                <a:gd name="T24" fmla="*/ 2147483646 w 79"/>
                <a:gd name="T25" fmla="*/ 2147483646 h 79"/>
                <a:gd name="T26" fmla="*/ 2147483646 w 79"/>
                <a:gd name="T27" fmla="*/ 0 h 79"/>
                <a:gd name="T28" fmla="*/ 0 w 79"/>
                <a:gd name="T29" fmla="*/ 2147483646 h 79"/>
                <a:gd name="T30" fmla="*/ 2147483646 w 79"/>
                <a:gd name="T31" fmla="*/ 2147483646 h 79"/>
                <a:gd name="T32" fmla="*/ 2147483646 w 79"/>
                <a:gd name="T33" fmla="*/ 2147483646 h 79"/>
                <a:gd name="T34" fmla="*/ 2147483646 w 79"/>
                <a:gd name="T35" fmla="*/ 0 h 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9" h="79">
                  <a:moveTo>
                    <a:pt x="63" y="46"/>
                  </a:moveTo>
                  <a:cubicBezTo>
                    <a:pt x="46" y="46"/>
                    <a:pt x="46" y="46"/>
                    <a:pt x="46" y="46"/>
                  </a:cubicBezTo>
                  <a:cubicBezTo>
                    <a:pt x="46" y="62"/>
                    <a:pt x="46" y="62"/>
                    <a:pt x="46" y="62"/>
                  </a:cubicBezTo>
                  <a:cubicBezTo>
                    <a:pt x="33" y="62"/>
                    <a:pt x="33" y="62"/>
                    <a:pt x="33" y="62"/>
                  </a:cubicBezTo>
                  <a:cubicBezTo>
                    <a:pt x="33" y="46"/>
                    <a:pt x="33" y="46"/>
                    <a:pt x="33" y="46"/>
                  </a:cubicBezTo>
                  <a:cubicBezTo>
                    <a:pt x="17" y="46"/>
                    <a:pt x="17" y="46"/>
                    <a:pt x="17" y="46"/>
                  </a:cubicBezTo>
                  <a:cubicBezTo>
                    <a:pt x="17" y="33"/>
                    <a:pt x="17" y="33"/>
                    <a:pt x="17" y="33"/>
                  </a:cubicBezTo>
                  <a:cubicBezTo>
                    <a:pt x="33" y="33"/>
                    <a:pt x="33" y="33"/>
                    <a:pt x="33" y="33"/>
                  </a:cubicBezTo>
                  <a:cubicBezTo>
                    <a:pt x="33" y="16"/>
                    <a:pt x="33" y="16"/>
                    <a:pt x="33" y="16"/>
                  </a:cubicBezTo>
                  <a:cubicBezTo>
                    <a:pt x="46" y="16"/>
                    <a:pt x="46" y="16"/>
                    <a:pt x="46" y="16"/>
                  </a:cubicBezTo>
                  <a:cubicBezTo>
                    <a:pt x="46" y="33"/>
                    <a:pt x="46" y="33"/>
                    <a:pt x="46" y="33"/>
                  </a:cubicBezTo>
                  <a:cubicBezTo>
                    <a:pt x="63" y="33"/>
                    <a:pt x="63" y="33"/>
                    <a:pt x="63" y="33"/>
                  </a:cubicBezTo>
                  <a:cubicBezTo>
                    <a:pt x="63" y="46"/>
                    <a:pt x="63" y="46"/>
                    <a:pt x="63" y="46"/>
                  </a:cubicBezTo>
                  <a:close/>
                  <a:moveTo>
                    <a:pt x="40" y="0"/>
                  </a:moveTo>
                  <a:cubicBezTo>
                    <a:pt x="18" y="0"/>
                    <a:pt x="0" y="17"/>
                    <a:pt x="0" y="39"/>
                  </a:cubicBezTo>
                  <a:cubicBezTo>
                    <a:pt x="0" y="61"/>
                    <a:pt x="18" y="79"/>
                    <a:pt x="40" y="79"/>
                  </a:cubicBezTo>
                  <a:cubicBezTo>
                    <a:pt x="62" y="79"/>
                    <a:pt x="79" y="61"/>
                    <a:pt x="79" y="39"/>
                  </a:cubicBezTo>
                  <a:cubicBezTo>
                    <a:pt x="79" y="17"/>
                    <a:pt x="62" y="0"/>
                    <a:pt x="40" y="0"/>
                  </a:cubicBez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213">
              <a:extLst>
                <a:ext uri="{FF2B5EF4-FFF2-40B4-BE49-F238E27FC236}">
                  <a16:creationId xmlns:a16="http://schemas.microsoft.com/office/drawing/2014/main" id="{2E0464B4-4669-4673-BF5E-E4608ADE8C15}"/>
                </a:ext>
              </a:extLst>
            </p:cNvPr>
            <p:cNvSpPr>
              <a:spLocks/>
            </p:cNvSpPr>
            <p:nvPr/>
          </p:nvSpPr>
          <p:spPr bwMode="auto">
            <a:xfrm>
              <a:off x="7607300" y="2736850"/>
              <a:ext cx="34925" cy="127000"/>
            </a:xfrm>
            <a:custGeom>
              <a:avLst/>
              <a:gdLst>
                <a:gd name="T0" fmla="*/ 0 w 22"/>
                <a:gd name="T1" fmla="*/ 0 h 80"/>
                <a:gd name="T2" fmla="*/ 0 w 22"/>
                <a:gd name="T3" fmla="*/ 2147483646 h 80"/>
                <a:gd name="T4" fmla="*/ 2147483646 w 22"/>
                <a:gd name="T5" fmla="*/ 2147483646 h 80"/>
                <a:gd name="T6" fmla="*/ 2147483646 w 22"/>
                <a:gd name="T7" fmla="*/ 0 h 80"/>
                <a:gd name="T8" fmla="*/ 0 w 22"/>
                <a:gd name="T9" fmla="*/ 0 h 80"/>
                <a:gd name="T10" fmla="*/ 0 w 22"/>
                <a:gd name="T11" fmla="*/ 0 h 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80">
                  <a:moveTo>
                    <a:pt x="0" y="0"/>
                  </a:moveTo>
                  <a:lnTo>
                    <a:pt x="0" y="80"/>
                  </a:lnTo>
                  <a:lnTo>
                    <a:pt x="22" y="80"/>
                  </a:lnTo>
                  <a:lnTo>
                    <a:pt x="22" y="0"/>
                  </a:lnTo>
                  <a:lnTo>
                    <a:pt x="0" y="0"/>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214">
              <a:extLst>
                <a:ext uri="{FF2B5EF4-FFF2-40B4-BE49-F238E27FC236}">
                  <a16:creationId xmlns:a16="http://schemas.microsoft.com/office/drawing/2014/main" id="{A4A438A1-5A0D-464D-B819-0D9012A3230F}"/>
                </a:ext>
              </a:extLst>
            </p:cNvPr>
            <p:cNvSpPr>
              <a:spLocks/>
            </p:cNvSpPr>
            <p:nvPr/>
          </p:nvSpPr>
          <p:spPr bwMode="auto">
            <a:xfrm>
              <a:off x="7559675" y="2784475"/>
              <a:ext cx="130175" cy="34925"/>
            </a:xfrm>
            <a:custGeom>
              <a:avLst/>
              <a:gdLst>
                <a:gd name="T0" fmla="*/ 2147483646 w 82"/>
                <a:gd name="T1" fmla="*/ 0 h 22"/>
                <a:gd name="T2" fmla="*/ 0 w 82"/>
                <a:gd name="T3" fmla="*/ 0 h 22"/>
                <a:gd name="T4" fmla="*/ 0 w 82"/>
                <a:gd name="T5" fmla="*/ 2147483646 h 22"/>
                <a:gd name="T6" fmla="*/ 2147483646 w 82"/>
                <a:gd name="T7" fmla="*/ 2147483646 h 22"/>
                <a:gd name="T8" fmla="*/ 2147483646 w 82"/>
                <a:gd name="T9" fmla="*/ 0 h 22"/>
                <a:gd name="T10" fmla="*/ 2147483646 w 82"/>
                <a:gd name="T11" fmla="*/ 0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2" h="22">
                  <a:moveTo>
                    <a:pt x="82" y="0"/>
                  </a:moveTo>
                  <a:lnTo>
                    <a:pt x="0" y="0"/>
                  </a:lnTo>
                  <a:lnTo>
                    <a:pt x="0" y="22"/>
                  </a:lnTo>
                  <a:lnTo>
                    <a:pt x="82" y="22"/>
                  </a:lnTo>
                  <a:lnTo>
                    <a:pt x="82" y="0"/>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215">
              <a:extLst>
                <a:ext uri="{FF2B5EF4-FFF2-40B4-BE49-F238E27FC236}">
                  <a16:creationId xmlns:a16="http://schemas.microsoft.com/office/drawing/2014/main" id="{71499ED5-FDA8-44A3-B56F-B755C6FE5330}"/>
                </a:ext>
              </a:extLst>
            </p:cNvPr>
            <p:cNvSpPr>
              <a:spLocks/>
            </p:cNvSpPr>
            <p:nvPr/>
          </p:nvSpPr>
          <p:spPr bwMode="auto">
            <a:xfrm>
              <a:off x="7213600" y="2774950"/>
              <a:ext cx="22225" cy="76200"/>
            </a:xfrm>
            <a:custGeom>
              <a:avLst/>
              <a:gdLst>
                <a:gd name="T0" fmla="*/ 0 w 14"/>
                <a:gd name="T1" fmla="*/ 0 h 48"/>
                <a:gd name="T2" fmla="*/ 0 w 14"/>
                <a:gd name="T3" fmla="*/ 2147483646 h 48"/>
                <a:gd name="T4" fmla="*/ 2147483646 w 14"/>
                <a:gd name="T5" fmla="*/ 2147483646 h 48"/>
                <a:gd name="T6" fmla="*/ 2147483646 w 14"/>
                <a:gd name="T7" fmla="*/ 0 h 48"/>
                <a:gd name="T8" fmla="*/ 0 w 14"/>
                <a:gd name="T9" fmla="*/ 0 h 48"/>
                <a:gd name="T10" fmla="*/ 0 w 14"/>
                <a:gd name="T11" fmla="*/ 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48">
                  <a:moveTo>
                    <a:pt x="0" y="0"/>
                  </a:moveTo>
                  <a:lnTo>
                    <a:pt x="0" y="48"/>
                  </a:lnTo>
                  <a:lnTo>
                    <a:pt x="14" y="48"/>
                  </a:lnTo>
                  <a:lnTo>
                    <a:pt x="14" y="0"/>
                  </a:lnTo>
                  <a:lnTo>
                    <a:pt x="0" y="0"/>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216">
              <a:extLst>
                <a:ext uri="{FF2B5EF4-FFF2-40B4-BE49-F238E27FC236}">
                  <a16:creationId xmlns:a16="http://schemas.microsoft.com/office/drawing/2014/main" id="{9C8CF7F0-450B-42C2-B14C-F198DB4E1AE2}"/>
                </a:ext>
              </a:extLst>
            </p:cNvPr>
            <p:cNvSpPr>
              <a:spLocks/>
            </p:cNvSpPr>
            <p:nvPr/>
          </p:nvSpPr>
          <p:spPr bwMode="auto">
            <a:xfrm>
              <a:off x="7188200" y="2800350"/>
              <a:ext cx="76200" cy="22225"/>
            </a:xfrm>
            <a:custGeom>
              <a:avLst/>
              <a:gdLst>
                <a:gd name="T0" fmla="*/ 2147483646 w 48"/>
                <a:gd name="T1" fmla="*/ 0 h 14"/>
                <a:gd name="T2" fmla="*/ 0 w 48"/>
                <a:gd name="T3" fmla="*/ 0 h 14"/>
                <a:gd name="T4" fmla="*/ 0 w 48"/>
                <a:gd name="T5" fmla="*/ 2147483646 h 14"/>
                <a:gd name="T6" fmla="*/ 2147483646 w 48"/>
                <a:gd name="T7" fmla="*/ 2147483646 h 14"/>
                <a:gd name="T8" fmla="*/ 2147483646 w 48"/>
                <a:gd name="T9" fmla="*/ 0 h 14"/>
                <a:gd name="T10" fmla="*/ 2147483646 w 48"/>
                <a:gd name="T11" fmla="*/ 0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 h="14">
                  <a:moveTo>
                    <a:pt x="48" y="0"/>
                  </a:moveTo>
                  <a:lnTo>
                    <a:pt x="0" y="0"/>
                  </a:lnTo>
                  <a:lnTo>
                    <a:pt x="0" y="14"/>
                  </a:lnTo>
                  <a:lnTo>
                    <a:pt x="48" y="14"/>
                  </a:lnTo>
                  <a:lnTo>
                    <a:pt x="48" y="0"/>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423327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3852" y="190916"/>
            <a:ext cx="9025136" cy="543272"/>
          </a:xfrm>
        </p:spPr>
        <p:txBody>
          <a:bodyPr/>
          <a:lstStyle/>
          <a:p>
            <a:r>
              <a:rPr lang="en-US" sz="2800" b="1" dirty="0">
                <a:solidFill>
                  <a:schemeClr val="accent3">
                    <a:lumMod val="50000"/>
                  </a:schemeClr>
                </a:solidFill>
                <a:latin typeface="Calibri Light" panose="020F0302020204030204" pitchFamily="34" charset="0"/>
              </a:rPr>
              <a:t>Data Preparation</a:t>
            </a:r>
            <a:endParaRPr lang="en-IN" sz="2800" b="1" dirty="0">
              <a:solidFill>
                <a:schemeClr val="accent3">
                  <a:lumMod val="50000"/>
                </a:schemeClr>
              </a:solidFill>
              <a:latin typeface="Calibri Light" panose="020F0302020204030204"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7</a:t>
            </a:fld>
            <a:endParaRPr lang="en-IN">
              <a:solidFill>
                <a:prstClr val="white">
                  <a:tint val="75000"/>
                </a:prstClr>
              </a:solidFill>
            </a:endParaRPr>
          </a:p>
        </p:txBody>
      </p:sp>
      <p:grpSp>
        <p:nvGrpSpPr>
          <p:cNvPr id="16" name="Group 1394">
            <a:extLst>
              <a:ext uri="{FF2B5EF4-FFF2-40B4-BE49-F238E27FC236}">
                <a16:creationId xmlns:a16="http://schemas.microsoft.com/office/drawing/2014/main" id="{DD91AB15-D884-4175-BD7B-8F1857E81BE7}"/>
              </a:ext>
            </a:extLst>
          </p:cNvPr>
          <p:cNvGrpSpPr>
            <a:grpSpLocks/>
          </p:cNvGrpSpPr>
          <p:nvPr/>
        </p:nvGrpSpPr>
        <p:grpSpPr bwMode="auto">
          <a:xfrm>
            <a:off x="477788" y="210313"/>
            <a:ext cx="530225" cy="523875"/>
            <a:chOff x="295275" y="4889500"/>
            <a:chExt cx="530225" cy="523875"/>
          </a:xfrm>
        </p:grpSpPr>
        <p:sp>
          <p:nvSpPr>
            <p:cNvPr id="17" name="Freeform 258">
              <a:extLst>
                <a:ext uri="{FF2B5EF4-FFF2-40B4-BE49-F238E27FC236}">
                  <a16:creationId xmlns:a16="http://schemas.microsoft.com/office/drawing/2014/main" id="{915E98FD-FF8F-4083-9FB3-521F1EE9E403}"/>
                </a:ext>
              </a:extLst>
            </p:cNvPr>
            <p:cNvSpPr>
              <a:spLocks/>
            </p:cNvSpPr>
            <p:nvPr/>
          </p:nvSpPr>
          <p:spPr bwMode="auto">
            <a:xfrm>
              <a:off x="295275" y="4889500"/>
              <a:ext cx="511175" cy="511175"/>
            </a:xfrm>
            <a:custGeom>
              <a:avLst/>
              <a:gdLst>
                <a:gd name="T0" fmla="*/ 2147483646 w 161"/>
                <a:gd name="T1" fmla="*/ 2147483646 h 161"/>
                <a:gd name="T2" fmla="*/ 2147483646 w 161"/>
                <a:gd name="T3" fmla="*/ 2147483646 h 161"/>
                <a:gd name="T4" fmla="*/ 2147483646 w 161"/>
                <a:gd name="T5" fmla="*/ 2147483646 h 161"/>
                <a:gd name="T6" fmla="*/ 2147483646 w 161"/>
                <a:gd name="T7" fmla="*/ 2147483646 h 161"/>
                <a:gd name="T8" fmla="*/ 2147483646 w 161"/>
                <a:gd name="T9" fmla="*/ 2147483646 h 161"/>
                <a:gd name="T10" fmla="*/ 2147483646 w 161"/>
                <a:gd name="T11" fmla="*/ 2147483646 h 161"/>
                <a:gd name="T12" fmla="*/ 2147483646 w 161"/>
                <a:gd name="T13" fmla="*/ 2147483646 h 161"/>
                <a:gd name="T14" fmla="*/ 2147483646 w 161"/>
                <a:gd name="T15" fmla="*/ 2147483646 h 161"/>
                <a:gd name="T16" fmla="*/ 2147483646 w 161"/>
                <a:gd name="T17" fmla="*/ 2147483646 h 161"/>
                <a:gd name="T18" fmla="*/ 2147483646 w 161"/>
                <a:gd name="T19" fmla="*/ 2147483646 h 161"/>
                <a:gd name="T20" fmla="*/ 2147483646 w 161"/>
                <a:gd name="T21" fmla="*/ 2147483646 h 161"/>
                <a:gd name="T22" fmla="*/ 2147483646 w 161"/>
                <a:gd name="T23" fmla="*/ 2147483646 h 161"/>
                <a:gd name="T24" fmla="*/ 2147483646 w 161"/>
                <a:gd name="T25" fmla="*/ 2147483646 h 161"/>
                <a:gd name="T26" fmla="*/ 2147483646 w 161"/>
                <a:gd name="T27" fmla="*/ 2147483646 h 161"/>
                <a:gd name="T28" fmla="*/ 2147483646 w 161"/>
                <a:gd name="T29" fmla="*/ 0 h 161"/>
                <a:gd name="T30" fmla="*/ 2147483646 w 161"/>
                <a:gd name="T31" fmla="*/ 2147483646 h 161"/>
                <a:gd name="T32" fmla="*/ 2147483646 w 161"/>
                <a:gd name="T33" fmla="*/ 2147483646 h 161"/>
                <a:gd name="T34" fmla="*/ 2147483646 w 161"/>
                <a:gd name="T35" fmla="*/ 2147483646 h 161"/>
                <a:gd name="T36" fmla="*/ 2147483646 w 161"/>
                <a:gd name="T37" fmla="*/ 2147483646 h 161"/>
                <a:gd name="T38" fmla="*/ 2147483646 w 161"/>
                <a:gd name="T39" fmla="*/ 2147483646 h 161"/>
                <a:gd name="T40" fmla="*/ 2147483646 w 161"/>
                <a:gd name="T41" fmla="*/ 2147483646 h 161"/>
                <a:gd name="T42" fmla="*/ 2147483646 w 161"/>
                <a:gd name="T43" fmla="*/ 2147483646 h 161"/>
                <a:gd name="T44" fmla="*/ 2147483646 w 161"/>
                <a:gd name="T45" fmla="*/ 2147483646 h 161"/>
                <a:gd name="T46" fmla="*/ 0 w 161"/>
                <a:gd name="T47" fmla="*/ 2147483646 h 161"/>
                <a:gd name="T48" fmla="*/ 2147483646 w 161"/>
                <a:gd name="T49" fmla="*/ 2147483646 h 161"/>
                <a:gd name="T50" fmla="*/ 2147483646 w 161"/>
                <a:gd name="T51" fmla="*/ 2147483646 h 161"/>
                <a:gd name="T52" fmla="*/ 2147483646 w 161"/>
                <a:gd name="T53" fmla="*/ 2147483646 h 161"/>
                <a:gd name="T54" fmla="*/ 2147483646 w 161"/>
                <a:gd name="T55" fmla="*/ 2147483646 h 161"/>
                <a:gd name="T56" fmla="*/ 2147483646 w 161"/>
                <a:gd name="T57" fmla="*/ 2147483646 h 161"/>
                <a:gd name="T58" fmla="*/ 2147483646 w 161"/>
                <a:gd name="T59" fmla="*/ 2147483646 h 161"/>
                <a:gd name="T60" fmla="*/ 2147483646 w 161"/>
                <a:gd name="T61" fmla="*/ 2147483646 h 161"/>
                <a:gd name="T62" fmla="*/ 2147483646 w 161"/>
                <a:gd name="T63" fmla="*/ 2147483646 h 161"/>
                <a:gd name="T64" fmla="*/ 2147483646 w 161"/>
                <a:gd name="T65" fmla="*/ 2147483646 h 161"/>
                <a:gd name="T66" fmla="*/ 2147483646 w 161"/>
                <a:gd name="T67" fmla="*/ 2147483646 h 161"/>
                <a:gd name="T68" fmla="*/ 2147483646 w 161"/>
                <a:gd name="T69" fmla="*/ 2147483646 h 161"/>
                <a:gd name="T70" fmla="*/ 2147483646 w 161"/>
                <a:gd name="T71" fmla="*/ 2147483646 h 16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61" h="161">
                  <a:moveTo>
                    <a:pt x="89" y="126"/>
                  </a:moveTo>
                  <a:cubicBezTo>
                    <a:pt x="87" y="127"/>
                    <a:pt x="85" y="127"/>
                    <a:pt x="83" y="127"/>
                  </a:cubicBezTo>
                  <a:cubicBezTo>
                    <a:pt x="58" y="128"/>
                    <a:pt x="36" y="108"/>
                    <a:pt x="35" y="83"/>
                  </a:cubicBezTo>
                  <a:cubicBezTo>
                    <a:pt x="34" y="70"/>
                    <a:pt x="38" y="58"/>
                    <a:pt x="46" y="49"/>
                  </a:cubicBezTo>
                  <a:cubicBezTo>
                    <a:pt x="55" y="40"/>
                    <a:pt x="66" y="34"/>
                    <a:pt x="78" y="33"/>
                  </a:cubicBezTo>
                  <a:cubicBezTo>
                    <a:pt x="79" y="33"/>
                    <a:pt x="80" y="33"/>
                    <a:pt x="81" y="33"/>
                  </a:cubicBezTo>
                  <a:cubicBezTo>
                    <a:pt x="105" y="33"/>
                    <a:pt x="126" y="53"/>
                    <a:pt x="127" y="78"/>
                  </a:cubicBezTo>
                  <a:cubicBezTo>
                    <a:pt x="127" y="81"/>
                    <a:pt x="127" y="84"/>
                    <a:pt x="126" y="87"/>
                  </a:cubicBezTo>
                  <a:cubicBezTo>
                    <a:pt x="143" y="103"/>
                    <a:pt x="143" y="103"/>
                    <a:pt x="143" y="103"/>
                  </a:cubicBezTo>
                  <a:cubicBezTo>
                    <a:pt x="144" y="100"/>
                    <a:pt x="145" y="96"/>
                    <a:pt x="146" y="92"/>
                  </a:cubicBezTo>
                  <a:cubicBezTo>
                    <a:pt x="161" y="89"/>
                    <a:pt x="161" y="89"/>
                    <a:pt x="161" y="89"/>
                  </a:cubicBezTo>
                  <a:cubicBezTo>
                    <a:pt x="161" y="85"/>
                    <a:pt x="161" y="85"/>
                    <a:pt x="161" y="85"/>
                  </a:cubicBezTo>
                  <a:cubicBezTo>
                    <a:pt x="161" y="74"/>
                    <a:pt x="161" y="74"/>
                    <a:pt x="161" y="74"/>
                  </a:cubicBezTo>
                  <a:cubicBezTo>
                    <a:pt x="160" y="69"/>
                    <a:pt x="160" y="69"/>
                    <a:pt x="160" y="69"/>
                  </a:cubicBezTo>
                  <a:cubicBezTo>
                    <a:pt x="146" y="68"/>
                    <a:pt x="146" y="68"/>
                    <a:pt x="146" y="68"/>
                  </a:cubicBezTo>
                  <a:cubicBezTo>
                    <a:pt x="145" y="64"/>
                    <a:pt x="144" y="61"/>
                    <a:pt x="143" y="58"/>
                  </a:cubicBezTo>
                  <a:cubicBezTo>
                    <a:pt x="155" y="47"/>
                    <a:pt x="155" y="47"/>
                    <a:pt x="155" y="47"/>
                  </a:cubicBezTo>
                  <a:cubicBezTo>
                    <a:pt x="153" y="44"/>
                    <a:pt x="153" y="44"/>
                    <a:pt x="153" y="44"/>
                  </a:cubicBezTo>
                  <a:cubicBezTo>
                    <a:pt x="147" y="35"/>
                    <a:pt x="147" y="35"/>
                    <a:pt x="147" y="35"/>
                  </a:cubicBezTo>
                  <a:cubicBezTo>
                    <a:pt x="144" y="31"/>
                    <a:pt x="144" y="31"/>
                    <a:pt x="144" y="31"/>
                  </a:cubicBezTo>
                  <a:cubicBezTo>
                    <a:pt x="131" y="37"/>
                    <a:pt x="131" y="37"/>
                    <a:pt x="131" y="37"/>
                  </a:cubicBezTo>
                  <a:cubicBezTo>
                    <a:pt x="129" y="34"/>
                    <a:pt x="126" y="32"/>
                    <a:pt x="124" y="30"/>
                  </a:cubicBezTo>
                  <a:cubicBezTo>
                    <a:pt x="129" y="15"/>
                    <a:pt x="129" y="15"/>
                    <a:pt x="129" y="15"/>
                  </a:cubicBezTo>
                  <a:cubicBezTo>
                    <a:pt x="125" y="13"/>
                    <a:pt x="125" y="13"/>
                    <a:pt x="125" y="13"/>
                  </a:cubicBezTo>
                  <a:cubicBezTo>
                    <a:pt x="115" y="8"/>
                    <a:pt x="115" y="8"/>
                    <a:pt x="115" y="8"/>
                  </a:cubicBezTo>
                  <a:cubicBezTo>
                    <a:pt x="111" y="6"/>
                    <a:pt x="111" y="6"/>
                    <a:pt x="111" y="6"/>
                  </a:cubicBezTo>
                  <a:cubicBezTo>
                    <a:pt x="103" y="17"/>
                    <a:pt x="103" y="17"/>
                    <a:pt x="103" y="17"/>
                  </a:cubicBezTo>
                  <a:cubicBezTo>
                    <a:pt x="100" y="16"/>
                    <a:pt x="96" y="15"/>
                    <a:pt x="93" y="14"/>
                  </a:cubicBezTo>
                  <a:cubicBezTo>
                    <a:pt x="90" y="0"/>
                    <a:pt x="90" y="0"/>
                    <a:pt x="90" y="0"/>
                  </a:cubicBezTo>
                  <a:cubicBezTo>
                    <a:pt x="85" y="0"/>
                    <a:pt x="85" y="0"/>
                    <a:pt x="85" y="0"/>
                  </a:cubicBezTo>
                  <a:cubicBezTo>
                    <a:pt x="74" y="0"/>
                    <a:pt x="74" y="0"/>
                    <a:pt x="74" y="0"/>
                  </a:cubicBezTo>
                  <a:cubicBezTo>
                    <a:pt x="70" y="1"/>
                    <a:pt x="70" y="1"/>
                    <a:pt x="70" y="1"/>
                  </a:cubicBezTo>
                  <a:cubicBezTo>
                    <a:pt x="69" y="15"/>
                    <a:pt x="69" y="15"/>
                    <a:pt x="69" y="15"/>
                  </a:cubicBezTo>
                  <a:cubicBezTo>
                    <a:pt x="65" y="15"/>
                    <a:pt x="62" y="16"/>
                    <a:pt x="58" y="17"/>
                  </a:cubicBezTo>
                  <a:cubicBezTo>
                    <a:pt x="48" y="6"/>
                    <a:pt x="48" y="6"/>
                    <a:pt x="48" y="6"/>
                  </a:cubicBezTo>
                  <a:cubicBezTo>
                    <a:pt x="44" y="8"/>
                    <a:pt x="44" y="8"/>
                    <a:pt x="44" y="8"/>
                  </a:cubicBezTo>
                  <a:cubicBezTo>
                    <a:pt x="35" y="14"/>
                    <a:pt x="35" y="14"/>
                    <a:pt x="35" y="14"/>
                  </a:cubicBezTo>
                  <a:cubicBezTo>
                    <a:pt x="32" y="17"/>
                    <a:pt x="32" y="17"/>
                    <a:pt x="32" y="17"/>
                  </a:cubicBezTo>
                  <a:cubicBezTo>
                    <a:pt x="37" y="30"/>
                    <a:pt x="37" y="30"/>
                    <a:pt x="37" y="30"/>
                  </a:cubicBezTo>
                  <a:cubicBezTo>
                    <a:pt x="35" y="32"/>
                    <a:pt x="33" y="33"/>
                    <a:pt x="32" y="36"/>
                  </a:cubicBezTo>
                  <a:cubicBezTo>
                    <a:pt x="31" y="36"/>
                    <a:pt x="31" y="37"/>
                    <a:pt x="30" y="37"/>
                  </a:cubicBezTo>
                  <a:cubicBezTo>
                    <a:pt x="15" y="32"/>
                    <a:pt x="15" y="32"/>
                    <a:pt x="15" y="32"/>
                  </a:cubicBezTo>
                  <a:cubicBezTo>
                    <a:pt x="13" y="36"/>
                    <a:pt x="13" y="36"/>
                    <a:pt x="13" y="36"/>
                  </a:cubicBezTo>
                  <a:cubicBezTo>
                    <a:pt x="8" y="46"/>
                    <a:pt x="8" y="46"/>
                    <a:pt x="8" y="46"/>
                  </a:cubicBezTo>
                  <a:cubicBezTo>
                    <a:pt x="7" y="50"/>
                    <a:pt x="7" y="50"/>
                    <a:pt x="7" y="50"/>
                  </a:cubicBezTo>
                  <a:cubicBezTo>
                    <a:pt x="18" y="58"/>
                    <a:pt x="18" y="58"/>
                    <a:pt x="18" y="58"/>
                  </a:cubicBezTo>
                  <a:cubicBezTo>
                    <a:pt x="17" y="62"/>
                    <a:pt x="16" y="65"/>
                    <a:pt x="16" y="68"/>
                  </a:cubicBezTo>
                  <a:cubicBezTo>
                    <a:pt x="0" y="71"/>
                    <a:pt x="0" y="71"/>
                    <a:pt x="0" y="71"/>
                  </a:cubicBezTo>
                  <a:cubicBezTo>
                    <a:pt x="0" y="76"/>
                    <a:pt x="0" y="76"/>
                    <a:pt x="0" y="76"/>
                  </a:cubicBezTo>
                  <a:cubicBezTo>
                    <a:pt x="1" y="87"/>
                    <a:pt x="1" y="87"/>
                    <a:pt x="1" y="87"/>
                  </a:cubicBezTo>
                  <a:cubicBezTo>
                    <a:pt x="1" y="91"/>
                    <a:pt x="1" y="91"/>
                    <a:pt x="1" y="91"/>
                  </a:cubicBezTo>
                  <a:cubicBezTo>
                    <a:pt x="16" y="93"/>
                    <a:pt x="16" y="93"/>
                    <a:pt x="16" y="93"/>
                  </a:cubicBezTo>
                  <a:cubicBezTo>
                    <a:pt x="17" y="96"/>
                    <a:pt x="17" y="99"/>
                    <a:pt x="18" y="102"/>
                  </a:cubicBezTo>
                  <a:cubicBezTo>
                    <a:pt x="7" y="113"/>
                    <a:pt x="7" y="113"/>
                    <a:pt x="7" y="113"/>
                  </a:cubicBezTo>
                  <a:cubicBezTo>
                    <a:pt x="9" y="117"/>
                    <a:pt x="9" y="117"/>
                    <a:pt x="9" y="117"/>
                  </a:cubicBezTo>
                  <a:cubicBezTo>
                    <a:pt x="15" y="126"/>
                    <a:pt x="15" y="126"/>
                    <a:pt x="15" y="126"/>
                  </a:cubicBezTo>
                  <a:cubicBezTo>
                    <a:pt x="17" y="129"/>
                    <a:pt x="17" y="129"/>
                    <a:pt x="17" y="129"/>
                  </a:cubicBezTo>
                  <a:cubicBezTo>
                    <a:pt x="31" y="123"/>
                    <a:pt x="31" y="123"/>
                    <a:pt x="31" y="123"/>
                  </a:cubicBezTo>
                  <a:cubicBezTo>
                    <a:pt x="33" y="126"/>
                    <a:pt x="35" y="129"/>
                    <a:pt x="38" y="131"/>
                  </a:cubicBezTo>
                  <a:cubicBezTo>
                    <a:pt x="33" y="146"/>
                    <a:pt x="33" y="146"/>
                    <a:pt x="33" y="146"/>
                  </a:cubicBezTo>
                  <a:cubicBezTo>
                    <a:pt x="37" y="148"/>
                    <a:pt x="37" y="148"/>
                    <a:pt x="37" y="148"/>
                  </a:cubicBezTo>
                  <a:cubicBezTo>
                    <a:pt x="47" y="153"/>
                    <a:pt x="47" y="153"/>
                    <a:pt x="47" y="153"/>
                  </a:cubicBezTo>
                  <a:cubicBezTo>
                    <a:pt x="51" y="155"/>
                    <a:pt x="51" y="155"/>
                    <a:pt x="51" y="155"/>
                  </a:cubicBezTo>
                  <a:cubicBezTo>
                    <a:pt x="59" y="143"/>
                    <a:pt x="59" y="143"/>
                    <a:pt x="59" y="143"/>
                  </a:cubicBezTo>
                  <a:cubicBezTo>
                    <a:pt x="62" y="144"/>
                    <a:pt x="65" y="145"/>
                    <a:pt x="69" y="146"/>
                  </a:cubicBezTo>
                  <a:cubicBezTo>
                    <a:pt x="72" y="161"/>
                    <a:pt x="72" y="161"/>
                    <a:pt x="72" y="161"/>
                  </a:cubicBezTo>
                  <a:cubicBezTo>
                    <a:pt x="76" y="161"/>
                    <a:pt x="76" y="161"/>
                    <a:pt x="76" y="161"/>
                  </a:cubicBezTo>
                  <a:cubicBezTo>
                    <a:pt x="87" y="160"/>
                    <a:pt x="87" y="160"/>
                    <a:pt x="87" y="160"/>
                  </a:cubicBezTo>
                  <a:cubicBezTo>
                    <a:pt x="92" y="160"/>
                    <a:pt x="92" y="160"/>
                    <a:pt x="92" y="160"/>
                  </a:cubicBezTo>
                  <a:cubicBezTo>
                    <a:pt x="93" y="146"/>
                    <a:pt x="93" y="146"/>
                    <a:pt x="93" y="146"/>
                  </a:cubicBezTo>
                  <a:cubicBezTo>
                    <a:pt x="97" y="145"/>
                    <a:pt x="101" y="144"/>
                    <a:pt x="105" y="142"/>
                  </a:cubicBezTo>
                  <a:cubicBezTo>
                    <a:pt x="89" y="126"/>
                    <a:pt x="89" y="126"/>
                    <a:pt x="89" y="126"/>
                  </a:cubicBezTo>
                  <a:close/>
                </a:path>
              </a:pathLst>
            </a:custGeom>
            <a:solidFill>
              <a:srgbClr val="F15B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59">
              <a:extLst>
                <a:ext uri="{FF2B5EF4-FFF2-40B4-BE49-F238E27FC236}">
                  <a16:creationId xmlns:a16="http://schemas.microsoft.com/office/drawing/2014/main" id="{8E6110A0-7795-463F-86BB-45D0669C5259}"/>
                </a:ext>
              </a:extLst>
            </p:cNvPr>
            <p:cNvSpPr>
              <a:spLocks/>
            </p:cNvSpPr>
            <p:nvPr/>
          </p:nvSpPr>
          <p:spPr bwMode="auto">
            <a:xfrm>
              <a:off x="441325" y="5032375"/>
              <a:ext cx="384175" cy="381000"/>
            </a:xfrm>
            <a:custGeom>
              <a:avLst/>
              <a:gdLst>
                <a:gd name="T0" fmla="*/ 2147483646 w 121"/>
                <a:gd name="T1" fmla="*/ 2147483646 h 120"/>
                <a:gd name="T2" fmla="*/ 2147483646 w 121"/>
                <a:gd name="T3" fmla="*/ 2147483646 h 120"/>
                <a:gd name="T4" fmla="*/ 2147483646 w 121"/>
                <a:gd name="T5" fmla="*/ 2147483646 h 120"/>
                <a:gd name="T6" fmla="*/ 2147483646 w 121"/>
                <a:gd name="T7" fmla="*/ 2147483646 h 120"/>
                <a:gd name="T8" fmla="*/ 2147483646 w 121"/>
                <a:gd name="T9" fmla="*/ 2147483646 h 120"/>
                <a:gd name="T10" fmla="*/ 2147483646 w 121"/>
                <a:gd name="T11" fmla="*/ 2147483646 h 120"/>
                <a:gd name="T12" fmla="*/ 2147483646 w 121"/>
                <a:gd name="T13" fmla="*/ 2147483646 h 120"/>
                <a:gd name="T14" fmla="*/ 2147483646 w 121"/>
                <a:gd name="T15" fmla="*/ 2147483646 h 120"/>
                <a:gd name="T16" fmla="*/ 2147483646 w 121"/>
                <a:gd name="T17" fmla="*/ 2147483646 h 120"/>
                <a:gd name="T18" fmla="*/ 2147483646 w 121"/>
                <a:gd name="T19" fmla="*/ 2147483646 h 120"/>
                <a:gd name="T20" fmla="*/ 2147483646 w 121"/>
                <a:gd name="T21" fmla="*/ 2147483646 h 120"/>
                <a:gd name="T22" fmla="*/ 2147483646 w 121"/>
                <a:gd name="T23" fmla="*/ 2147483646 h 120"/>
                <a:gd name="T24" fmla="*/ 2147483646 w 121"/>
                <a:gd name="T25" fmla="*/ 2147483646 h 120"/>
                <a:gd name="T26" fmla="*/ 2147483646 w 121"/>
                <a:gd name="T27" fmla="*/ 2147483646 h 120"/>
                <a:gd name="T28" fmla="*/ 2147483646 w 121"/>
                <a:gd name="T29" fmla="*/ 2147483646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1" h="120">
                  <a:moveTo>
                    <a:pt x="120" y="99"/>
                  </a:moveTo>
                  <a:cubicBezTo>
                    <a:pt x="121" y="97"/>
                    <a:pt x="119" y="93"/>
                    <a:pt x="118" y="92"/>
                  </a:cubicBezTo>
                  <a:cubicBezTo>
                    <a:pt x="101" y="75"/>
                    <a:pt x="83" y="58"/>
                    <a:pt x="66" y="41"/>
                  </a:cubicBezTo>
                  <a:cubicBezTo>
                    <a:pt x="69" y="31"/>
                    <a:pt x="66" y="19"/>
                    <a:pt x="58" y="11"/>
                  </a:cubicBezTo>
                  <a:cubicBezTo>
                    <a:pt x="48" y="2"/>
                    <a:pt x="34" y="0"/>
                    <a:pt x="23" y="4"/>
                  </a:cubicBezTo>
                  <a:cubicBezTo>
                    <a:pt x="41" y="22"/>
                    <a:pt x="41" y="22"/>
                    <a:pt x="41" y="22"/>
                  </a:cubicBezTo>
                  <a:cubicBezTo>
                    <a:pt x="42" y="23"/>
                    <a:pt x="42" y="26"/>
                    <a:pt x="41" y="27"/>
                  </a:cubicBezTo>
                  <a:cubicBezTo>
                    <a:pt x="28" y="40"/>
                    <a:pt x="28" y="40"/>
                    <a:pt x="28" y="40"/>
                  </a:cubicBezTo>
                  <a:cubicBezTo>
                    <a:pt x="27" y="41"/>
                    <a:pt x="24" y="41"/>
                    <a:pt x="23" y="40"/>
                  </a:cubicBezTo>
                  <a:cubicBezTo>
                    <a:pt x="5" y="22"/>
                    <a:pt x="5" y="22"/>
                    <a:pt x="5" y="22"/>
                  </a:cubicBezTo>
                  <a:cubicBezTo>
                    <a:pt x="0" y="34"/>
                    <a:pt x="3" y="47"/>
                    <a:pt x="12" y="57"/>
                  </a:cubicBezTo>
                  <a:cubicBezTo>
                    <a:pt x="20" y="65"/>
                    <a:pt x="32" y="68"/>
                    <a:pt x="42" y="65"/>
                  </a:cubicBezTo>
                  <a:cubicBezTo>
                    <a:pt x="59" y="83"/>
                    <a:pt x="76" y="100"/>
                    <a:pt x="93" y="117"/>
                  </a:cubicBezTo>
                  <a:cubicBezTo>
                    <a:pt x="94" y="119"/>
                    <a:pt x="97" y="120"/>
                    <a:pt x="100" y="120"/>
                  </a:cubicBezTo>
                  <a:cubicBezTo>
                    <a:pt x="110" y="118"/>
                    <a:pt x="119" y="109"/>
                    <a:pt x="120" y="99"/>
                  </a:cubicBez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9" name="Rectangle 18">
            <a:extLst>
              <a:ext uri="{FF2B5EF4-FFF2-40B4-BE49-F238E27FC236}">
                <a16:creationId xmlns:a16="http://schemas.microsoft.com/office/drawing/2014/main" id="{A899A639-F647-4744-AEC8-F5F483778A3B}"/>
              </a:ext>
            </a:extLst>
          </p:cNvPr>
          <p:cNvSpPr/>
          <p:nvPr/>
        </p:nvSpPr>
        <p:spPr>
          <a:xfrm>
            <a:off x="623067" y="1143374"/>
            <a:ext cx="10871945" cy="2062103"/>
          </a:xfrm>
          <a:prstGeom prst="rect">
            <a:avLst/>
          </a:prstGeom>
        </p:spPr>
        <p:txBody>
          <a:bodyPr wrap="square">
            <a:spAutoFit/>
          </a:bodyPr>
          <a:lstStyle/>
          <a:p>
            <a:r>
              <a:rPr lang="en-US" sz="1200" dirty="0">
                <a:solidFill>
                  <a:schemeClr val="bg1"/>
                </a:solidFill>
                <a:latin typeface="Calibri Light" panose="020F0302020204030204" pitchFamily="34" charset="0"/>
              </a:rPr>
              <a:t>We faced majorly three problems while preparing the data for this study: </a:t>
            </a:r>
          </a:p>
          <a:p>
            <a:endParaRPr lang="en-US" sz="1400" u="sng" dirty="0">
              <a:solidFill>
                <a:srgbClr val="C00000"/>
              </a:solidFill>
              <a:latin typeface="Calibri Light" panose="020F0302020204030204" pitchFamily="34" charset="0"/>
            </a:endParaRPr>
          </a:p>
          <a:p>
            <a:r>
              <a:rPr lang="en-US" sz="1400" u="sng" dirty="0">
                <a:solidFill>
                  <a:srgbClr val="C00000"/>
                </a:solidFill>
                <a:latin typeface="Calibri Light" panose="020F0302020204030204" pitchFamily="34" charset="0"/>
              </a:rPr>
              <a:t>Missing Value: </a:t>
            </a:r>
            <a:r>
              <a:rPr lang="en-US" sz="1200" dirty="0">
                <a:solidFill>
                  <a:schemeClr val="bg1"/>
                </a:solidFill>
                <a:latin typeface="Calibri Light" panose="020F0302020204030204" pitchFamily="34" charset="0"/>
              </a:rPr>
              <a:t>While collecting the data, we found out lot of missing values and when we analysis the complete data set, we conclude that we will remove/drop the missing values from the dataset. </a:t>
            </a:r>
          </a:p>
          <a:p>
            <a:endParaRPr lang="en-US" sz="1200" dirty="0">
              <a:solidFill>
                <a:schemeClr val="bg1"/>
              </a:solidFill>
              <a:latin typeface="Calibri Light" panose="020F0302020204030204" pitchFamily="34" charset="0"/>
            </a:endParaRPr>
          </a:p>
          <a:p>
            <a:r>
              <a:rPr lang="en-US" sz="1400" u="sng" dirty="0">
                <a:solidFill>
                  <a:srgbClr val="C00000"/>
                </a:solidFill>
                <a:latin typeface="Calibri Light" panose="020F0302020204030204" pitchFamily="34" charset="0"/>
              </a:rPr>
              <a:t>Neutral Rating</a:t>
            </a:r>
            <a:r>
              <a:rPr lang="en-US" sz="1200" dirty="0">
                <a:solidFill>
                  <a:schemeClr val="bg1"/>
                </a:solidFill>
                <a:latin typeface="Calibri Light" panose="020F0302020204030204" pitchFamily="34" charset="0"/>
              </a:rPr>
              <a:t>: Dealing with Neutral rating in our data set is important to clearly define the positive and negative ratings. We removed all the neutral rating and converted all positive to 1 and all negative to 0</a:t>
            </a:r>
          </a:p>
          <a:p>
            <a:endParaRPr lang="en-US" sz="1200" dirty="0">
              <a:solidFill>
                <a:schemeClr val="bg1"/>
              </a:solidFill>
              <a:latin typeface="Calibri Light" panose="020F0302020204030204" pitchFamily="34" charset="0"/>
            </a:endParaRPr>
          </a:p>
          <a:p>
            <a:endParaRPr lang="en-US" sz="1200" dirty="0">
              <a:solidFill>
                <a:schemeClr val="bg1"/>
              </a:solidFill>
              <a:latin typeface="Calibri Light" panose="020F0302020204030204" pitchFamily="34" charset="0"/>
            </a:endParaRPr>
          </a:p>
          <a:p>
            <a:endParaRPr lang="en-US" sz="1400" u="sng" dirty="0">
              <a:solidFill>
                <a:srgbClr val="C00000"/>
              </a:solidFill>
              <a:latin typeface="Calibri Light" panose="020F0302020204030204" pitchFamily="34" charset="0"/>
            </a:endParaRPr>
          </a:p>
        </p:txBody>
      </p:sp>
      <p:pic>
        <p:nvPicPr>
          <p:cNvPr id="20" name="Picture 19">
            <a:extLst>
              <a:ext uri="{FF2B5EF4-FFF2-40B4-BE49-F238E27FC236}">
                <a16:creationId xmlns:a16="http://schemas.microsoft.com/office/drawing/2014/main" id="{F76EAC10-92C1-473E-ADE3-E0DEFB658735}"/>
              </a:ext>
            </a:extLst>
          </p:cNvPr>
          <p:cNvPicPr>
            <a:picLocks noChangeAspect="1"/>
          </p:cNvPicPr>
          <p:nvPr/>
        </p:nvPicPr>
        <p:blipFill>
          <a:blip r:embed="rId2"/>
          <a:stretch>
            <a:fillRect/>
          </a:stretch>
        </p:blipFill>
        <p:spPr>
          <a:xfrm>
            <a:off x="657248" y="2708920"/>
            <a:ext cx="6006894" cy="2160240"/>
          </a:xfrm>
          <a:prstGeom prst="rect">
            <a:avLst/>
          </a:prstGeom>
        </p:spPr>
      </p:pic>
      <p:sp>
        <p:nvSpPr>
          <p:cNvPr id="21" name="Rectangle 20">
            <a:extLst>
              <a:ext uri="{FF2B5EF4-FFF2-40B4-BE49-F238E27FC236}">
                <a16:creationId xmlns:a16="http://schemas.microsoft.com/office/drawing/2014/main" id="{7BE29E6F-4974-4FFC-B58F-5B8D223A49B8}"/>
              </a:ext>
            </a:extLst>
          </p:cNvPr>
          <p:cNvSpPr/>
          <p:nvPr/>
        </p:nvSpPr>
        <p:spPr>
          <a:xfrm>
            <a:off x="663255" y="5013176"/>
            <a:ext cx="6085769" cy="307777"/>
          </a:xfrm>
          <a:prstGeom prst="rect">
            <a:avLst/>
          </a:prstGeom>
        </p:spPr>
        <p:txBody>
          <a:bodyPr wrap="none">
            <a:spAutoFit/>
          </a:bodyPr>
          <a:lstStyle/>
          <a:p>
            <a:r>
              <a:rPr lang="en-US" sz="1400" u="sng" dirty="0">
                <a:solidFill>
                  <a:srgbClr val="C00000"/>
                </a:solidFill>
                <a:latin typeface="Calibri Light" panose="020F0302020204030204" pitchFamily="34" charset="0"/>
              </a:rPr>
              <a:t>Junk Data: </a:t>
            </a:r>
            <a:r>
              <a:rPr lang="en-US" sz="1200" dirty="0">
                <a:solidFill>
                  <a:schemeClr val="bg1"/>
                </a:solidFill>
                <a:latin typeface="Calibri Light" panose="020F0302020204030204" pitchFamily="34" charset="0"/>
              </a:rPr>
              <a:t>Twitter extract lot of junks, where we have to clean the data to prepare for testing. </a:t>
            </a:r>
            <a:endParaRPr lang="en-US" sz="1400" u="sng" dirty="0">
              <a:solidFill>
                <a:srgbClr val="C00000"/>
              </a:solidFill>
              <a:latin typeface="Calibri Light" panose="020F0302020204030204" pitchFamily="34" charset="0"/>
            </a:endParaRPr>
          </a:p>
        </p:txBody>
      </p:sp>
      <p:pic>
        <p:nvPicPr>
          <p:cNvPr id="24" name="Picture 23">
            <a:extLst>
              <a:ext uri="{FF2B5EF4-FFF2-40B4-BE49-F238E27FC236}">
                <a16:creationId xmlns:a16="http://schemas.microsoft.com/office/drawing/2014/main" id="{F3790E8F-4607-4581-B9EB-673E050E2294}"/>
              </a:ext>
            </a:extLst>
          </p:cNvPr>
          <p:cNvPicPr>
            <a:picLocks noChangeAspect="1"/>
          </p:cNvPicPr>
          <p:nvPr/>
        </p:nvPicPr>
        <p:blipFill>
          <a:blip r:embed="rId3"/>
          <a:stretch>
            <a:fillRect/>
          </a:stretch>
        </p:blipFill>
        <p:spPr>
          <a:xfrm>
            <a:off x="6546477" y="4001299"/>
            <a:ext cx="2915989" cy="2683705"/>
          </a:xfrm>
          <a:prstGeom prst="rect">
            <a:avLst/>
          </a:prstGeom>
        </p:spPr>
      </p:pic>
      <p:pic>
        <p:nvPicPr>
          <p:cNvPr id="25" name="Picture 24">
            <a:extLst>
              <a:ext uri="{FF2B5EF4-FFF2-40B4-BE49-F238E27FC236}">
                <a16:creationId xmlns:a16="http://schemas.microsoft.com/office/drawing/2014/main" id="{02DCF4DB-3197-40AA-BE0D-B6D2B6B5571F}"/>
              </a:ext>
            </a:extLst>
          </p:cNvPr>
          <p:cNvPicPr>
            <a:picLocks noChangeAspect="1"/>
          </p:cNvPicPr>
          <p:nvPr/>
        </p:nvPicPr>
        <p:blipFill>
          <a:blip r:embed="rId4"/>
          <a:stretch>
            <a:fillRect/>
          </a:stretch>
        </p:blipFill>
        <p:spPr>
          <a:xfrm>
            <a:off x="9465469" y="4001299"/>
            <a:ext cx="2657644" cy="2683705"/>
          </a:xfrm>
          <a:prstGeom prst="rect">
            <a:avLst/>
          </a:prstGeom>
        </p:spPr>
      </p:pic>
      <p:sp>
        <p:nvSpPr>
          <p:cNvPr id="26" name="Rectangle 25">
            <a:extLst>
              <a:ext uri="{FF2B5EF4-FFF2-40B4-BE49-F238E27FC236}">
                <a16:creationId xmlns:a16="http://schemas.microsoft.com/office/drawing/2014/main" id="{644ABC41-AA4C-45C6-96FA-F066291085CC}"/>
              </a:ext>
            </a:extLst>
          </p:cNvPr>
          <p:cNvSpPr/>
          <p:nvPr/>
        </p:nvSpPr>
        <p:spPr>
          <a:xfrm>
            <a:off x="7074568" y="3681375"/>
            <a:ext cx="1784463" cy="276999"/>
          </a:xfrm>
          <a:prstGeom prst="rect">
            <a:avLst/>
          </a:prstGeom>
        </p:spPr>
        <p:txBody>
          <a:bodyPr wrap="none">
            <a:spAutoFit/>
          </a:bodyPr>
          <a:lstStyle/>
          <a:p>
            <a:r>
              <a:rPr lang="en-US" sz="1200" u="sng" dirty="0">
                <a:solidFill>
                  <a:srgbClr val="C00000"/>
                </a:solidFill>
                <a:latin typeface="Calibri Light" panose="020F0302020204030204" pitchFamily="34" charset="0"/>
              </a:rPr>
              <a:t>Before Cleaning Junk Data</a:t>
            </a:r>
            <a:endParaRPr lang="en-US" sz="1200" dirty="0"/>
          </a:p>
        </p:txBody>
      </p:sp>
      <p:sp>
        <p:nvSpPr>
          <p:cNvPr id="27" name="Rectangle 26">
            <a:extLst>
              <a:ext uri="{FF2B5EF4-FFF2-40B4-BE49-F238E27FC236}">
                <a16:creationId xmlns:a16="http://schemas.microsoft.com/office/drawing/2014/main" id="{560DEC82-2526-43E2-AF8D-2B4F97F26CF0}"/>
              </a:ext>
            </a:extLst>
          </p:cNvPr>
          <p:cNvSpPr/>
          <p:nvPr/>
        </p:nvSpPr>
        <p:spPr>
          <a:xfrm>
            <a:off x="9782331" y="3688752"/>
            <a:ext cx="1691104" cy="276999"/>
          </a:xfrm>
          <a:prstGeom prst="rect">
            <a:avLst/>
          </a:prstGeom>
        </p:spPr>
        <p:txBody>
          <a:bodyPr wrap="none">
            <a:spAutoFit/>
          </a:bodyPr>
          <a:lstStyle/>
          <a:p>
            <a:r>
              <a:rPr lang="en-US" sz="1200" u="sng" dirty="0">
                <a:solidFill>
                  <a:srgbClr val="C00000"/>
                </a:solidFill>
                <a:latin typeface="Calibri Light" panose="020F0302020204030204" pitchFamily="34" charset="0"/>
              </a:rPr>
              <a:t>After Cleaning Junk Data</a:t>
            </a:r>
            <a:endParaRPr lang="en-US" sz="1200" dirty="0"/>
          </a:p>
        </p:txBody>
      </p:sp>
    </p:spTree>
    <p:extLst>
      <p:ext uri="{BB962C8B-B14F-4D97-AF65-F5344CB8AC3E}">
        <p14:creationId xmlns:p14="http://schemas.microsoft.com/office/powerpoint/2010/main" val="247044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28711" y="202441"/>
            <a:ext cx="9601200" cy="543272"/>
          </a:xfrm>
        </p:spPr>
        <p:txBody>
          <a:bodyPr/>
          <a:lstStyle/>
          <a:p>
            <a:r>
              <a:rPr lang="en-US" sz="2800" b="1" dirty="0">
                <a:solidFill>
                  <a:schemeClr val="accent3">
                    <a:lumMod val="50000"/>
                  </a:schemeClr>
                </a:solidFill>
                <a:latin typeface="Calibri Light" panose="020F0302020204030204" pitchFamily="34" charset="0"/>
              </a:rPr>
              <a:t>Modeling and Evaluation</a:t>
            </a:r>
            <a:endParaRPr lang="en-IN" sz="2800" b="1" dirty="0">
              <a:solidFill>
                <a:schemeClr val="accent3">
                  <a:lumMod val="50000"/>
                </a:schemeClr>
              </a:solidFill>
              <a:latin typeface="Calibri Light" panose="020F0302020204030204"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8</a:t>
            </a:fld>
            <a:endParaRPr lang="en-IN">
              <a:solidFill>
                <a:prstClr val="white">
                  <a:tint val="75000"/>
                </a:prstClr>
              </a:solidFill>
            </a:endParaRPr>
          </a:p>
        </p:txBody>
      </p:sp>
      <p:grpSp>
        <p:nvGrpSpPr>
          <p:cNvPr id="6" name="Group 6844">
            <a:extLst>
              <a:ext uri="{FF2B5EF4-FFF2-40B4-BE49-F238E27FC236}">
                <a16:creationId xmlns:a16="http://schemas.microsoft.com/office/drawing/2014/main" id="{10D7A590-8153-4E6A-A16C-36CF74C62F17}"/>
              </a:ext>
            </a:extLst>
          </p:cNvPr>
          <p:cNvGrpSpPr>
            <a:grpSpLocks/>
          </p:cNvGrpSpPr>
          <p:nvPr/>
        </p:nvGrpSpPr>
        <p:grpSpPr bwMode="auto">
          <a:xfrm>
            <a:off x="346074" y="219318"/>
            <a:ext cx="782637" cy="488950"/>
            <a:chOff x="8174038" y="4908550"/>
            <a:chExt cx="782638" cy="488950"/>
          </a:xfrm>
        </p:grpSpPr>
        <p:sp>
          <p:nvSpPr>
            <p:cNvPr id="7" name="Freeform 686">
              <a:extLst>
                <a:ext uri="{FF2B5EF4-FFF2-40B4-BE49-F238E27FC236}">
                  <a16:creationId xmlns:a16="http://schemas.microsoft.com/office/drawing/2014/main" id="{2B63E91C-7ABE-4854-AFAD-83FCECB62938}"/>
                </a:ext>
              </a:extLst>
            </p:cNvPr>
            <p:cNvSpPr>
              <a:spLocks noEditPoints="1"/>
            </p:cNvSpPr>
            <p:nvPr/>
          </p:nvSpPr>
          <p:spPr bwMode="auto">
            <a:xfrm>
              <a:off x="8291513" y="5114925"/>
              <a:ext cx="92075" cy="234950"/>
            </a:xfrm>
            <a:custGeom>
              <a:avLst/>
              <a:gdLst>
                <a:gd name="T0" fmla="*/ 0 w 29"/>
                <a:gd name="T1" fmla="*/ 2147483646 h 74"/>
                <a:gd name="T2" fmla="*/ 2147483646 w 29"/>
                <a:gd name="T3" fmla="*/ 2147483646 h 74"/>
                <a:gd name="T4" fmla="*/ 2147483646 w 29"/>
                <a:gd name="T5" fmla="*/ 2147483646 h 74"/>
                <a:gd name="T6" fmla="*/ 2147483646 w 29"/>
                <a:gd name="T7" fmla="*/ 2147483646 h 74"/>
                <a:gd name="T8" fmla="*/ 2147483646 w 29"/>
                <a:gd name="T9" fmla="*/ 2147483646 h 74"/>
                <a:gd name="T10" fmla="*/ 2147483646 w 29"/>
                <a:gd name="T11" fmla="*/ 2147483646 h 74"/>
                <a:gd name="T12" fmla="*/ 2147483646 w 29"/>
                <a:gd name="T13" fmla="*/ 2147483646 h 74"/>
                <a:gd name="T14" fmla="*/ 2147483646 w 29"/>
                <a:gd name="T15" fmla="*/ 2147483646 h 74"/>
                <a:gd name="T16" fmla="*/ 2147483646 w 29"/>
                <a:gd name="T17" fmla="*/ 2147483646 h 74"/>
                <a:gd name="T18" fmla="*/ 2147483646 w 29"/>
                <a:gd name="T19" fmla="*/ 2147483646 h 74"/>
                <a:gd name="T20" fmla="*/ 2147483646 w 29"/>
                <a:gd name="T21" fmla="*/ 2147483646 h 74"/>
                <a:gd name="T22" fmla="*/ 2147483646 w 29"/>
                <a:gd name="T23" fmla="*/ 2147483646 h 74"/>
                <a:gd name="T24" fmla="*/ 2147483646 w 29"/>
                <a:gd name="T25" fmla="*/ 2147483646 h 74"/>
                <a:gd name="T26" fmla="*/ 2147483646 w 29"/>
                <a:gd name="T27" fmla="*/ 2147483646 h 74"/>
                <a:gd name="T28" fmla="*/ 2147483646 w 29"/>
                <a:gd name="T29" fmla="*/ 2147483646 h 74"/>
                <a:gd name="T30" fmla="*/ 2147483646 w 29"/>
                <a:gd name="T31" fmla="*/ 2147483646 h 74"/>
                <a:gd name="T32" fmla="*/ 2147483646 w 29"/>
                <a:gd name="T33" fmla="*/ 2147483646 h 74"/>
                <a:gd name="T34" fmla="*/ 2147483646 w 29"/>
                <a:gd name="T35" fmla="*/ 0 h 74"/>
                <a:gd name="T36" fmla="*/ 2147483646 w 29"/>
                <a:gd name="T37" fmla="*/ 0 h 74"/>
                <a:gd name="T38" fmla="*/ 0 w 29"/>
                <a:gd name="T39" fmla="*/ 2147483646 h 74"/>
                <a:gd name="T40" fmla="*/ 2147483646 w 29"/>
                <a:gd name="T41" fmla="*/ 2147483646 h 74"/>
                <a:gd name="T42" fmla="*/ 0 w 29"/>
                <a:gd name="T43" fmla="*/ 2147483646 h 74"/>
                <a:gd name="T44" fmla="*/ 2147483646 w 29"/>
                <a:gd name="T45" fmla="*/ 2147483646 h 74"/>
                <a:gd name="T46" fmla="*/ 2147483646 w 29"/>
                <a:gd name="T47" fmla="*/ 2147483646 h 74"/>
                <a:gd name="T48" fmla="*/ 2147483646 w 29"/>
                <a:gd name="T49" fmla="*/ 2147483646 h 74"/>
                <a:gd name="T50" fmla="*/ 2147483646 w 29"/>
                <a:gd name="T51" fmla="*/ 2147483646 h 74"/>
                <a:gd name="T52" fmla="*/ 2147483646 w 29"/>
                <a:gd name="T53" fmla="*/ 2147483646 h 74"/>
                <a:gd name="T54" fmla="*/ 2147483646 w 29"/>
                <a:gd name="T55" fmla="*/ 2147483646 h 74"/>
                <a:gd name="T56" fmla="*/ 2147483646 w 29"/>
                <a:gd name="T57" fmla="*/ 2147483646 h 74"/>
                <a:gd name="T58" fmla="*/ 2147483646 w 29"/>
                <a:gd name="T59" fmla="*/ 2147483646 h 74"/>
                <a:gd name="T60" fmla="*/ 0 w 29"/>
                <a:gd name="T61" fmla="*/ 2147483646 h 74"/>
                <a:gd name="T62" fmla="*/ 2147483646 w 29"/>
                <a:gd name="T63" fmla="*/ 2147483646 h 74"/>
                <a:gd name="T64" fmla="*/ 0 w 29"/>
                <a:gd name="T65" fmla="*/ 2147483646 h 74"/>
                <a:gd name="T66" fmla="*/ 2147483646 w 29"/>
                <a:gd name="T67" fmla="*/ 2147483646 h 74"/>
                <a:gd name="T68" fmla="*/ 2147483646 w 29"/>
                <a:gd name="T69" fmla="*/ 2147483646 h 74"/>
                <a:gd name="T70" fmla="*/ 2147483646 w 29"/>
                <a:gd name="T71" fmla="*/ 2147483646 h 74"/>
                <a:gd name="T72" fmla="*/ 2147483646 w 29"/>
                <a:gd name="T73" fmla="*/ 2147483646 h 74"/>
                <a:gd name="T74" fmla="*/ 2147483646 w 29"/>
                <a:gd name="T75" fmla="*/ 2147483646 h 74"/>
                <a:gd name="T76" fmla="*/ 2147483646 w 29"/>
                <a:gd name="T77" fmla="*/ 2147483646 h 74"/>
                <a:gd name="T78" fmla="*/ 2147483646 w 29"/>
                <a:gd name="T79" fmla="*/ 2147483646 h 74"/>
                <a:gd name="T80" fmla="*/ 2147483646 w 29"/>
                <a:gd name="T81" fmla="*/ 2147483646 h 74"/>
                <a:gd name="T82" fmla="*/ 2147483646 w 29"/>
                <a:gd name="T83" fmla="*/ 2147483646 h 74"/>
                <a:gd name="T84" fmla="*/ 2147483646 w 29"/>
                <a:gd name="T85" fmla="*/ 2147483646 h 74"/>
                <a:gd name="T86" fmla="*/ 2147483646 w 29"/>
                <a:gd name="T87" fmla="*/ 2147483646 h 74"/>
                <a:gd name="T88" fmla="*/ 2147483646 w 29"/>
                <a:gd name="T89" fmla="*/ 2147483646 h 74"/>
                <a:gd name="T90" fmla="*/ 2147483646 w 29"/>
                <a:gd name="T91" fmla="*/ 2147483646 h 74"/>
                <a:gd name="T92" fmla="*/ 2147483646 w 29"/>
                <a:gd name="T93" fmla="*/ 2147483646 h 74"/>
                <a:gd name="T94" fmla="*/ 2147483646 w 29"/>
                <a:gd name="T95" fmla="*/ 2147483646 h 74"/>
                <a:gd name="T96" fmla="*/ 2147483646 w 29"/>
                <a:gd name="T97" fmla="*/ 2147483646 h 74"/>
                <a:gd name="T98" fmla="*/ 2147483646 w 29"/>
                <a:gd name="T99" fmla="*/ 2147483646 h 74"/>
                <a:gd name="T100" fmla="*/ 2147483646 w 29"/>
                <a:gd name="T101" fmla="*/ 2147483646 h 74"/>
                <a:gd name="T102" fmla="*/ 2147483646 w 29"/>
                <a:gd name="T103" fmla="*/ 2147483646 h 74"/>
                <a:gd name="T104" fmla="*/ 2147483646 w 29"/>
                <a:gd name="T105" fmla="*/ 2147483646 h 74"/>
                <a:gd name="T106" fmla="*/ 2147483646 w 29"/>
                <a:gd name="T107" fmla="*/ 2147483646 h 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 h="74">
                  <a:moveTo>
                    <a:pt x="0" y="73"/>
                  </a:moveTo>
                  <a:cubicBezTo>
                    <a:pt x="0" y="74"/>
                    <a:pt x="0" y="74"/>
                    <a:pt x="1" y="74"/>
                  </a:cubicBezTo>
                  <a:cubicBezTo>
                    <a:pt x="27" y="74"/>
                    <a:pt x="27" y="74"/>
                    <a:pt x="27" y="74"/>
                  </a:cubicBezTo>
                  <a:cubicBezTo>
                    <a:pt x="28" y="74"/>
                    <a:pt x="29" y="74"/>
                    <a:pt x="29" y="73"/>
                  </a:cubicBezTo>
                  <a:cubicBezTo>
                    <a:pt x="29" y="73"/>
                    <a:pt x="28" y="72"/>
                    <a:pt x="28" y="72"/>
                  </a:cubicBezTo>
                  <a:cubicBezTo>
                    <a:pt x="28" y="72"/>
                    <a:pt x="29" y="72"/>
                    <a:pt x="29" y="71"/>
                  </a:cubicBezTo>
                  <a:cubicBezTo>
                    <a:pt x="29" y="71"/>
                    <a:pt x="28" y="70"/>
                    <a:pt x="27" y="70"/>
                  </a:cubicBezTo>
                  <a:cubicBezTo>
                    <a:pt x="26" y="70"/>
                    <a:pt x="26" y="70"/>
                    <a:pt x="26" y="70"/>
                  </a:cubicBezTo>
                  <a:cubicBezTo>
                    <a:pt x="26" y="70"/>
                    <a:pt x="26" y="70"/>
                    <a:pt x="26" y="70"/>
                  </a:cubicBezTo>
                  <a:cubicBezTo>
                    <a:pt x="26" y="70"/>
                    <a:pt x="26" y="69"/>
                    <a:pt x="26" y="69"/>
                  </a:cubicBezTo>
                  <a:cubicBezTo>
                    <a:pt x="26" y="5"/>
                    <a:pt x="26" y="5"/>
                    <a:pt x="26" y="5"/>
                  </a:cubicBezTo>
                  <a:cubicBezTo>
                    <a:pt x="26" y="5"/>
                    <a:pt x="26" y="5"/>
                    <a:pt x="26" y="5"/>
                  </a:cubicBezTo>
                  <a:cubicBezTo>
                    <a:pt x="26" y="5"/>
                    <a:pt x="25" y="4"/>
                    <a:pt x="25" y="4"/>
                  </a:cubicBezTo>
                  <a:cubicBezTo>
                    <a:pt x="27" y="4"/>
                    <a:pt x="27" y="4"/>
                    <a:pt x="27" y="4"/>
                  </a:cubicBezTo>
                  <a:cubicBezTo>
                    <a:pt x="28" y="4"/>
                    <a:pt x="29" y="4"/>
                    <a:pt x="29" y="3"/>
                  </a:cubicBezTo>
                  <a:cubicBezTo>
                    <a:pt x="29" y="3"/>
                    <a:pt x="28" y="3"/>
                    <a:pt x="28" y="2"/>
                  </a:cubicBezTo>
                  <a:cubicBezTo>
                    <a:pt x="28" y="2"/>
                    <a:pt x="29" y="2"/>
                    <a:pt x="29" y="1"/>
                  </a:cubicBezTo>
                  <a:cubicBezTo>
                    <a:pt x="29" y="1"/>
                    <a:pt x="28" y="0"/>
                    <a:pt x="27" y="0"/>
                  </a:cubicBezTo>
                  <a:cubicBezTo>
                    <a:pt x="1" y="0"/>
                    <a:pt x="1" y="0"/>
                    <a:pt x="1" y="0"/>
                  </a:cubicBezTo>
                  <a:cubicBezTo>
                    <a:pt x="0" y="0"/>
                    <a:pt x="0" y="1"/>
                    <a:pt x="0" y="1"/>
                  </a:cubicBezTo>
                  <a:cubicBezTo>
                    <a:pt x="0" y="2"/>
                    <a:pt x="0" y="2"/>
                    <a:pt x="1" y="2"/>
                  </a:cubicBezTo>
                  <a:cubicBezTo>
                    <a:pt x="0" y="3"/>
                    <a:pt x="0" y="3"/>
                    <a:pt x="0" y="3"/>
                  </a:cubicBezTo>
                  <a:cubicBezTo>
                    <a:pt x="0" y="4"/>
                    <a:pt x="0" y="4"/>
                    <a:pt x="1" y="4"/>
                  </a:cubicBezTo>
                  <a:cubicBezTo>
                    <a:pt x="3" y="4"/>
                    <a:pt x="3" y="4"/>
                    <a:pt x="3" y="4"/>
                  </a:cubicBezTo>
                  <a:cubicBezTo>
                    <a:pt x="3" y="4"/>
                    <a:pt x="3" y="5"/>
                    <a:pt x="2" y="5"/>
                  </a:cubicBezTo>
                  <a:cubicBezTo>
                    <a:pt x="3" y="5"/>
                    <a:pt x="3" y="5"/>
                    <a:pt x="3" y="5"/>
                  </a:cubicBezTo>
                  <a:cubicBezTo>
                    <a:pt x="3" y="69"/>
                    <a:pt x="3" y="69"/>
                    <a:pt x="3" y="69"/>
                  </a:cubicBezTo>
                  <a:cubicBezTo>
                    <a:pt x="3" y="69"/>
                    <a:pt x="3" y="70"/>
                    <a:pt x="2" y="70"/>
                  </a:cubicBezTo>
                  <a:cubicBezTo>
                    <a:pt x="2" y="70"/>
                    <a:pt x="2" y="70"/>
                    <a:pt x="3" y="70"/>
                  </a:cubicBezTo>
                  <a:cubicBezTo>
                    <a:pt x="1" y="70"/>
                    <a:pt x="1" y="70"/>
                    <a:pt x="1" y="70"/>
                  </a:cubicBezTo>
                  <a:cubicBezTo>
                    <a:pt x="0" y="70"/>
                    <a:pt x="0" y="71"/>
                    <a:pt x="0" y="71"/>
                  </a:cubicBezTo>
                  <a:cubicBezTo>
                    <a:pt x="0" y="72"/>
                    <a:pt x="0" y="72"/>
                    <a:pt x="1" y="72"/>
                  </a:cubicBezTo>
                  <a:cubicBezTo>
                    <a:pt x="0" y="72"/>
                    <a:pt x="0" y="73"/>
                    <a:pt x="0" y="73"/>
                  </a:cubicBezTo>
                  <a:close/>
                  <a:moveTo>
                    <a:pt x="21" y="7"/>
                  </a:moveTo>
                  <a:cubicBezTo>
                    <a:pt x="21" y="6"/>
                    <a:pt x="21" y="6"/>
                    <a:pt x="22" y="6"/>
                  </a:cubicBezTo>
                  <a:cubicBezTo>
                    <a:pt x="23" y="6"/>
                    <a:pt x="24" y="6"/>
                    <a:pt x="24" y="7"/>
                  </a:cubicBezTo>
                  <a:cubicBezTo>
                    <a:pt x="24" y="68"/>
                    <a:pt x="24" y="68"/>
                    <a:pt x="24" y="68"/>
                  </a:cubicBezTo>
                  <a:cubicBezTo>
                    <a:pt x="24" y="69"/>
                    <a:pt x="23" y="69"/>
                    <a:pt x="22" y="69"/>
                  </a:cubicBezTo>
                  <a:cubicBezTo>
                    <a:pt x="21" y="69"/>
                    <a:pt x="21" y="69"/>
                    <a:pt x="21" y="68"/>
                  </a:cubicBezTo>
                  <a:lnTo>
                    <a:pt x="21" y="7"/>
                  </a:lnTo>
                  <a:close/>
                  <a:moveTo>
                    <a:pt x="13" y="7"/>
                  </a:moveTo>
                  <a:cubicBezTo>
                    <a:pt x="13" y="6"/>
                    <a:pt x="13" y="6"/>
                    <a:pt x="14" y="6"/>
                  </a:cubicBezTo>
                  <a:cubicBezTo>
                    <a:pt x="15" y="6"/>
                    <a:pt x="16" y="6"/>
                    <a:pt x="16" y="7"/>
                  </a:cubicBezTo>
                  <a:cubicBezTo>
                    <a:pt x="16" y="68"/>
                    <a:pt x="16" y="68"/>
                    <a:pt x="16" y="68"/>
                  </a:cubicBezTo>
                  <a:cubicBezTo>
                    <a:pt x="16" y="69"/>
                    <a:pt x="15" y="69"/>
                    <a:pt x="14" y="69"/>
                  </a:cubicBezTo>
                  <a:cubicBezTo>
                    <a:pt x="13" y="69"/>
                    <a:pt x="13" y="69"/>
                    <a:pt x="13" y="68"/>
                  </a:cubicBezTo>
                  <a:lnTo>
                    <a:pt x="13" y="7"/>
                  </a:lnTo>
                  <a:close/>
                  <a:moveTo>
                    <a:pt x="5" y="7"/>
                  </a:moveTo>
                  <a:cubicBezTo>
                    <a:pt x="5" y="6"/>
                    <a:pt x="5" y="6"/>
                    <a:pt x="6" y="6"/>
                  </a:cubicBezTo>
                  <a:cubicBezTo>
                    <a:pt x="7" y="6"/>
                    <a:pt x="8" y="6"/>
                    <a:pt x="8" y="7"/>
                  </a:cubicBezTo>
                  <a:cubicBezTo>
                    <a:pt x="8" y="68"/>
                    <a:pt x="8" y="68"/>
                    <a:pt x="8" y="68"/>
                  </a:cubicBezTo>
                  <a:cubicBezTo>
                    <a:pt x="8" y="69"/>
                    <a:pt x="7" y="69"/>
                    <a:pt x="6" y="69"/>
                  </a:cubicBezTo>
                  <a:cubicBezTo>
                    <a:pt x="5" y="69"/>
                    <a:pt x="5" y="69"/>
                    <a:pt x="5" y="68"/>
                  </a:cubicBezTo>
                  <a:lnTo>
                    <a:pt x="5" y="7"/>
                  </a:ln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687">
              <a:extLst>
                <a:ext uri="{FF2B5EF4-FFF2-40B4-BE49-F238E27FC236}">
                  <a16:creationId xmlns:a16="http://schemas.microsoft.com/office/drawing/2014/main" id="{9581B316-639C-4B82-8F9C-8BD5C83F54E9}"/>
                </a:ext>
              </a:extLst>
            </p:cNvPr>
            <p:cNvSpPr>
              <a:spLocks noEditPoints="1"/>
            </p:cNvSpPr>
            <p:nvPr/>
          </p:nvSpPr>
          <p:spPr bwMode="auto">
            <a:xfrm>
              <a:off x="8756650" y="5114925"/>
              <a:ext cx="92075" cy="234950"/>
            </a:xfrm>
            <a:custGeom>
              <a:avLst/>
              <a:gdLst>
                <a:gd name="T0" fmla="*/ 0 w 29"/>
                <a:gd name="T1" fmla="*/ 2147483646 h 74"/>
                <a:gd name="T2" fmla="*/ 2147483646 w 29"/>
                <a:gd name="T3" fmla="*/ 2147483646 h 74"/>
                <a:gd name="T4" fmla="*/ 2147483646 w 29"/>
                <a:gd name="T5" fmla="*/ 2147483646 h 74"/>
                <a:gd name="T6" fmla="*/ 2147483646 w 29"/>
                <a:gd name="T7" fmla="*/ 2147483646 h 74"/>
                <a:gd name="T8" fmla="*/ 2147483646 w 29"/>
                <a:gd name="T9" fmla="*/ 2147483646 h 74"/>
                <a:gd name="T10" fmla="*/ 2147483646 w 29"/>
                <a:gd name="T11" fmla="*/ 2147483646 h 74"/>
                <a:gd name="T12" fmla="*/ 2147483646 w 29"/>
                <a:gd name="T13" fmla="*/ 2147483646 h 74"/>
                <a:gd name="T14" fmla="*/ 2147483646 w 29"/>
                <a:gd name="T15" fmla="*/ 2147483646 h 74"/>
                <a:gd name="T16" fmla="*/ 2147483646 w 29"/>
                <a:gd name="T17" fmla="*/ 2147483646 h 74"/>
                <a:gd name="T18" fmla="*/ 2147483646 w 29"/>
                <a:gd name="T19" fmla="*/ 2147483646 h 74"/>
                <a:gd name="T20" fmla="*/ 2147483646 w 29"/>
                <a:gd name="T21" fmla="*/ 2147483646 h 74"/>
                <a:gd name="T22" fmla="*/ 2147483646 w 29"/>
                <a:gd name="T23" fmla="*/ 2147483646 h 74"/>
                <a:gd name="T24" fmla="*/ 2147483646 w 29"/>
                <a:gd name="T25" fmla="*/ 2147483646 h 74"/>
                <a:gd name="T26" fmla="*/ 2147483646 w 29"/>
                <a:gd name="T27" fmla="*/ 2147483646 h 74"/>
                <a:gd name="T28" fmla="*/ 2147483646 w 29"/>
                <a:gd name="T29" fmla="*/ 2147483646 h 74"/>
                <a:gd name="T30" fmla="*/ 2147483646 w 29"/>
                <a:gd name="T31" fmla="*/ 2147483646 h 74"/>
                <a:gd name="T32" fmla="*/ 2147483646 w 29"/>
                <a:gd name="T33" fmla="*/ 2147483646 h 74"/>
                <a:gd name="T34" fmla="*/ 2147483646 w 29"/>
                <a:gd name="T35" fmla="*/ 0 h 74"/>
                <a:gd name="T36" fmla="*/ 2147483646 w 29"/>
                <a:gd name="T37" fmla="*/ 0 h 74"/>
                <a:gd name="T38" fmla="*/ 0 w 29"/>
                <a:gd name="T39" fmla="*/ 2147483646 h 74"/>
                <a:gd name="T40" fmla="*/ 2147483646 w 29"/>
                <a:gd name="T41" fmla="*/ 2147483646 h 74"/>
                <a:gd name="T42" fmla="*/ 0 w 29"/>
                <a:gd name="T43" fmla="*/ 2147483646 h 74"/>
                <a:gd name="T44" fmla="*/ 2147483646 w 29"/>
                <a:gd name="T45" fmla="*/ 2147483646 h 74"/>
                <a:gd name="T46" fmla="*/ 2147483646 w 29"/>
                <a:gd name="T47" fmla="*/ 2147483646 h 74"/>
                <a:gd name="T48" fmla="*/ 2147483646 w 29"/>
                <a:gd name="T49" fmla="*/ 2147483646 h 74"/>
                <a:gd name="T50" fmla="*/ 2147483646 w 29"/>
                <a:gd name="T51" fmla="*/ 2147483646 h 74"/>
                <a:gd name="T52" fmla="*/ 2147483646 w 29"/>
                <a:gd name="T53" fmla="*/ 2147483646 h 74"/>
                <a:gd name="T54" fmla="*/ 2147483646 w 29"/>
                <a:gd name="T55" fmla="*/ 2147483646 h 74"/>
                <a:gd name="T56" fmla="*/ 2147483646 w 29"/>
                <a:gd name="T57" fmla="*/ 2147483646 h 74"/>
                <a:gd name="T58" fmla="*/ 2147483646 w 29"/>
                <a:gd name="T59" fmla="*/ 2147483646 h 74"/>
                <a:gd name="T60" fmla="*/ 0 w 29"/>
                <a:gd name="T61" fmla="*/ 2147483646 h 74"/>
                <a:gd name="T62" fmla="*/ 2147483646 w 29"/>
                <a:gd name="T63" fmla="*/ 2147483646 h 74"/>
                <a:gd name="T64" fmla="*/ 0 w 29"/>
                <a:gd name="T65" fmla="*/ 2147483646 h 74"/>
                <a:gd name="T66" fmla="*/ 2147483646 w 29"/>
                <a:gd name="T67" fmla="*/ 2147483646 h 74"/>
                <a:gd name="T68" fmla="*/ 2147483646 w 29"/>
                <a:gd name="T69" fmla="*/ 2147483646 h 74"/>
                <a:gd name="T70" fmla="*/ 2147483646 w 29"/>
                <a:gd name="T71" fmla="*/ 2147483646 h 74"/>
                <a:gd name="T72" fmla="*/ 2147483646 w 29"/>
                <a:gd name="T73" fmla="*/ 2147483646 h 74"/>
                <a:gd name="T74" fmla="*/ 2147483646 w 29"/>
                <a:gd name="T75" fmla="*/ 2147483646 h 74"/>
                <a:gd name="T76" fmla="*/ 2147483646 w 29"/>
                <a:gd name="T77" fmla="*/ 2147483646 h 74"/>
                <a:gd name="T78" fmla="*/ 2147483646 w 29"/>
                <a:gd name="T79" fmla="*/ 2147483646 h 74"/>
                <a:gd name="T80" fmla="*/ 2147483646 w 29"/>
                <a:gd name="T81" fmla="*/ 2147483646 h 74"/>
                <a:gd name="T82" fmla="*/ 2147483646 w 29"/>
                <a:gd name="T83" fmla="*/ 2147483646 h 74"/>
                <a:gd name="T84" fmla="*/ 2147483646 w 29"/>
                <a:gd name="T85" fmla="*/ 2147483646 h 74"/>
                <a:gd name="T86" fmla="*/ 2147483646 w 29"/>
                <a:gd name="T87" fmla="*/ 2147483646 h 74"/>
                <a:gd name="T88" fmla="*/ 2147483646 w 29"/>
                <a:gd name="T89" fmla="*/ 2147483646 h 74"/>
                <a:gd name="T90" fmla="*/ 2147483646 w 29"/>
                <a:gd name="T91" fmla="*/ 2147483646 h 74"/>
                <a:gd name="T92" fmla="*/ 2147483646 w 29"/>
                <a:gd name="T93" fmla="*/ 2147483646 h 74"/>
                <a:gd name="T94" fmla="*/ 2147483646 w 29"/>
                <a:gd name="T95" fmla="*/ 2147483646 h 74"/>
                <a:gd name="T96" fmla="*/ 2147483646 w 29"/>
                <a:gd name="T97" fmla="*/ 2147483646 h 74"/>
                <a:gd name="T98" fmla="*/ 2147483646 w 29"/>
                <a:gd name="T99" fmla="*/ 2147483646 h 74"/>
                <a:gd name="T100" fmla="*/ 2147483646 w 29"/>
                <a:gd name="T101" fmla="*/ 2147483646 h 74"/>
                <a:gd name="T102" fmla="*/ 2147483646 w 29"/>
                <a:gd name="T103" fmla="*/ 2147483646 h 74"/>
                <a:gd name="T104" fmla="*/ 2147483646 w 29"/>
                <a:gd name="T105" fmla="*/ 2147483646 h 74"/>
                <a:gd name="T106" fmla="*/ 2147483646 w 29"/>
                <a:gd name="T107" fmla="*/ 2147483646 h 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 h="74">
                  <a:moveTo>
                    <a:pt x="0" y="73"/>
                  </a:moveTo>
                  <a:cubicBezTo>
                    <a:pt x="0" y="74"/>
                    <a:pt x="1" y="74"/>
                    <a:pt x="1" y="74"/>
                  </a:cubicBezTo>
                  <a:cubicBezTo>
                    <a:pt x="28" y="74"/>
                    <a:pt x="28" y="74"/>
                    <a:pt x="28" y="74"/>
                  </a:cubicBezTo>
                  <a:cubicBezTo>
                    <a:pt x="28" y="74"/>
                    <a:pt x="29" y="74"/>
                    <a:pt x="29" y="73"/>
                  </a:cubicBezTo>
                  <a:cubicBezTo>
                    <a:pt x="29" y="73"/>
                    <a:pt x="29" y="72"/>
                    <a:pt x="28" y="72"/>
                  </a:cubicBezTo>
                  <a:cubicBezTo>
                    <a:pt x="29" y="72"/>
                    <a:pt x="29" y="72"/>
                    <a:pt x="29" y="71"/>
                  </a:cubicBezTo>
                  <a:cubicBezTo>
                    <a:pt x="29" y="71"/>
                    <a:pt x="28" y="70"/>
                    <a:pt x="28" y="70"/>
                  </a:cubicBezTo>
                  <a:cubicBezTo>
                    <a:pt x="26" y="70"/>
                    <a:pt x="26" y="70"/>
                    <a:pt x="26" y="70"/>
                  </a:cubicBezTo>
                  <a:cubicBezTo>
                    <a:pt x="26" y="70"/>
                    <a:pt x="26" y="70"/>
                    <a:pt x="26" y="70"/>
                  </a:cubicBezTo>
                  <a:cubicBezTo>
                    <a:pt x="26" y="70"/>
                    <a:pt x="26" y="69"/>
                    <a:pt x="26" y="69"/>
                  </a:cubicBezTo>
                  <a:cubicBezTo>
                    <a:pt x="26" y="5"/>
                    <a:pt x="26" y="5"/>
                    <a:pt x="26" y="5"/>
                  </a:cubicBezTo>
                  <a:cubicBezTo>
                    <a:pt x="26" y="5"/>
                    <a:pt x="26" y="5"/>
                    <a:pt x="26" y="5"/>
                  </a:cubicBezTo>
                  <a:cubicBezTo>
                    <a:pt x="26" y="5"/>
                    <a:pt x="26" y="4"/>
                    <a:pt x="25" y="4"/>
                  </a:cubicBezTo>
                  <a:cubicBezTo>
                    <a:pt x="28" y="4"/>
                    <a:pt x="28" y="4"/>
                    <a:pt x="28" y="4"/>
                  </a:cubicBezTo>
                  <a:cubicBezTo>
                    <a:pt x="28" y="4"/>
                    <a:pt x="29" y="4"/>
                    <a:pt x="29" y="3"/>
                  </a:cubicBezTo>
                  <a:cubicBezTo>
                    <a:pt x="29" y="3"/>
                    <a:pt x="29" y="3"/>
                    <a:pt x="28" y="2"/>
                  </a:cubicBezTo>
                  <a:cubicBezTo>
                    <a:pt x="29" y="2"/>
                    <a:pt x="29" y="2"/>
                    <a:pt x="29" y="1"/>
                  </a:cubicBezTo>
                  <a:cubicBezTo>
                    <a:pt x="29" y="1"/>
                    <a:pt x="28" y="0"/>
                    <a:pt x="28" y="0"/>
                  </a:cubicBezTo>
                  <a:cubicBezTo>
                    <a:pt x="1" y="0"/>
                    <a:pt x="1" y="0"/>
                    <a:pt x="1" y="0"/>
                  </a:cubicBezTo>
                  <a:cubicBezTo>
                    <a:pt x="1" y="0"/>
                    <a:pt x="0" y="1"/>
                    <a:pt x="0" y="1"/>
                  </a:cubicBezTo>
                  <a:cubicBezTo>
                    <a:pt x="0" y="2"/>
                    <a:pt x="0" y="2"/>
                    <a:pt x="1" y="2"/>
                  </a:cubicBezTo>
                  <a:cubicBezTo>
                    <a:pt x="0" y="3"/>
                    <a:pt x="0" y="3"/>
                    <a:pt x="0" y="3"/>
                  </a:cubicBezTo>
                  <a:cubicBezTo>
                    <a:pt x="0" y="4"/>
                    <a:pt x="1" y="4"/>
                    <a:pt x="1" y="4"/>
                  </a:cubicBezTo>
                  <a:cubicBezTo>
                    <a:pt x="3" y="4"/>
                    <a:pt x="3" y="4"/>
                    <a:pt x="3" y="4"/>
                  </a:cubicBezTo>
                  <a:cubicBezTo>
                    <a:pt x="3" y="4"/>
                    <a:pt x="3" y="5"/>
                    <a:pt x="3" y="5"/>
                  </a:cubicBezTo>
                  <a:cubicBezTo>
                    <a:pt x="3" y="5"/>
                    <a:pt x="3" y="5"/>
                    <a:pt x="3" y="5"/>
                  </a:cubicBezTo>
                  <a:cubicBezTo>
                    <a:pt x="3" y="69"/>
                    <a:pt x="3" y="69"/>
                    <a:pt x="3" y="69"/>
                  </a:cubicBezTo>
                  <a:cubicBezTo>
                    <a:pt x="3" y="69"/>
                    <a:pt x="3" y="70"/>
                    <a:pt x="2" y="70"/>
                  </a:cubicBezTo>
                  <a:cubicBezTo>
                    <a:pt x="3" y="70"/>
                    <a:pt x="3" y="70"/>
                    <a:pt x="3" y="70"/>
                  </a:cubicBezTo>
                  <a:cubicBezTo>
                    <a:pt x="1" y="70"/>
                    <a:pt x="1" y="70"/>
                    <a:pt x="1" y="70"/>
                  </a:cubicBezTo>
                  <a:cubicBezTo>
                    <a:pt x="1" y="70"/>
                    <a:pt x="0" y="71"/>
                    <a:pt x="0" y="71"/>
                  </a:cubicBezTo>
                  <a:cubicBezTo>
                    <a:pt x="0" y="72"/>
                    <a:pt x="0" y="72"/>
                    <a:pt x="1" y="72"/>
                  </a:cubicBezTo>
                  <a:cubicBezTo>
                    <a:pt x="0" y="72"/>
                    <a:pt x="0" y="73"/>
                    <a:pt x="0" y="73"/>
                  </a:cubicBezTo>
                  <a:close/>
                  <a:moveTo>
                    <a:pt x="21" y="7"/>
                  </a:moveTo>
                  <a:cubicBezTo>
                    <a:pt x="21" y="6"/>
                    <a:pt x="22" y="6"/>
                    <a:pt x="23" y="6"/>
                  </a:cubicBezTo>
                  <a:cubicBezTo>
                    <a:pt x="23" y="6"/>
                    <a:pt x="24" y="6"/>
                    <a:pt x="24" y="7"/>
                  </a:cubicBezTo>
                  <a:cubicBezTo>
                    <a:pt x="24" y="68"/>
                    <a:pt x="24" y="68"/>
                    <a:pt x="24" y="68"/>
                  </a:cubicBezTo>
                  <a:cubicBezTo>
                    <a:pt x="24" y="69"/>
                    <a:pt x="23" y="69"/>
                    <a:pt x="23" y="69"/>
                  </a:cubicBezTo>
                  <a:cubicBezTo>
                    <a:pt x="22" y="69"/>
                    <a:pt x="21" y="69"/>
                    <a:pt x="21" y="68"/>
                  </a:cubicBezTo>
                  <a:lnTo>
                    <a:pt x="21" y="7"/>
                  </a:lnTo>
                  <a:close/>
                  <a:moveTo>
                    <a:pt x="13" y="7"/>
                  </a:moveTo>
                  <a:cubicBezTo>
                    <a:pt x="13" y="6"/>
                    <a:pt x="14" y="6"/>
                    <a:pt x="14" y="6"/>
                  </a:cubicBezTo>
                  <a:cubicBezTo>
                    <a:pt x="15" y="6"/>
                    <a:pt x="16" y="6"/>
                    <a:pt x="16" y="7"/>
                  </a:cubicBezTo>
                  <a:cubicBezTo>
                    <a:pt x="16" y="68"/>
                    <a:pt x="16" y="68"/>
                    <a:pt x="16" y="68"/>
                  </a:cubicBezTo>
                  <a:cubicBezTo>
                    <a:pt x="16" y="69"/>
                    <a:pt x="15" y="69"/>
                    <a:pt x="14" y="69"/>
                  </a:cubicBezTo>
                  <a:cubicBezTo>
                    <a:pt x="14" y="69"/>
                    <a:pt x="13" y="69"/>
                    <a:pt x="13" y="68"/>
                  </a:cubicBezTo>
                  <a:lnTo>
                    <a:pt x="13" y="7"/>
                  </a:lnTo>
                  <a:close/>
                  <a:moveTo>
                    <a:pt x="5" y="7"/>
                  </a:moveTo>
                  <a:cubicBezTo>
                    <a:pt x="5" y="6"/>
                    <a:pt x="5" y="6"/>
                    <a:pt x="6" y="6"/>
                  </a:cubicBezTo>
                  <a:cubicBezTo>
                    <a:pt x="7" y="6"/>
                    <a:pt x="8" y="6"/>
                    <a:pt x="8" y="7"/>
                  </a:cubicBezTo>
                  <a:cubicBezTo>
                    <a:pt x="8" y="68"/>
                    <a:pt x="8" y="68"/>
                    <a:pt x="8" y="68"/>
                  </a:cubicBezTo>
                  <a:cubicBezTo>
                    <a:pt x="8" y="69"/>
                    <a:pt x="7" y="69"/>
                    <a:pt x="6" y="69"/>
                  </a:cubicBezTo>
                  <a:cubicBezTo>
                    <a:pt x="5" y="69"/>
                    <a:pt x="5" y="69"/>
                    <a:pt x="5" y="68"/>
                  </a:cubicBezTo>
                  <a:lnTo>
                    <a:pt x="5" y="7"/>
                  </a:ln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688">
              <a:extLst>
                <a:ext uri="{FF2B5EF4-FFF2-40B4-BE49-F238E27FC236}">
                  <a16:creationId xmlns:a16="http://schemas.microsoft.com/office/drawing/2014/main" id="{F8A8F964-FD12-42E2-A92F-A93FE42FADD5}"/>
                </a:ext>
              </a:extLst>
            </p:cNvPr>
            <p:cNvSpPr>
              <a:spLocks noEditPoints="1"/>
            </p:cNvSpPr>
            <p:nvPr/>
          </p:nvSpPr>
          <p:spPr bwMode="auto">
            <a:xfrm>
              <a:off x="8628063" y="5114925"/>
              <a:ext cx="90488" cy="234950"/>
            </a:xfrm>
            <a:custGeom>
              <a:avLst/>
              <a:gdLst>
                <a:gd name="T0" fmla="*/ 0 w 29"/>
                <a:gd name="T1" fmla="*/ 2147483646 h 74"/>
                <a:gd name="T2" fmla="*/ 2147483646 w 29"/>
                <a:gd name="T3" fmla="*/ 2147483646 h 74"/>
                <a:gd name="T4" fmla="*/ 2147483646 w 29"/>
                <a:gd name="T5" fmla="*/ 2147483646 h 74"/>
                <a:gd name="T6" fmla="*/ 2147483646 w 29"/>
                <a:gd name="T7" fmla="*/ 2147483646 h 74"/>
                <a:gd name="T8" fmla="*/ 2147483646 w 29"/>
                <a:gd name="T9" fmla="*/ 2147483646 h 74"/>
                <a:gd name="T10" fmla="*/ 2147483646 w 29"/>
                <a:gd name="T11" fmla="*/ 2147483646 h 74"/>
                <a:gd name="T12" fmla="*/ 2147483646 w 29"/>
                <a:gd name="T13" fmla="*/ 2147483646 h 74"/>
                <a:gd name="T14" fmla="*/ 2147483646 w 29"/>
                <a:gd name="T15" fmla="*/ 2147483646 h 74"/>
                <a:gd name="T16" fmla="*/ 2147483646 w 29"/>
                <a:gd name="T17" fmla="*/ 2147483646 h 74"/>
                <a:gd name="T18" fmla="*/ 2147483646 w 29"/>
                <a:gd name="T19" fmla="*/ 2147483646 h 74"/>
                <a:gd name="T20" fmla="*/ 2147483646 w 29"/>
                <a:gd name="T21" fmla="*/ 2147483646 h 74"/>
                <a:gd name="T22" fmla="*/ 2147483646 w 29"/>
                <a:gd name="T23" fmla="*/ 2147483646 h 74"/>
                <a:gd name="T24" fmla="*/ 2147483646 w 29"/>
                <a:gd name="T25" fmla="*/ 2147483646 h 74"/>
                <a:gd name="T26" fmla="*/ 2147483646 w 29"/>
                <a:gd name="T27" fmla="*/ 2147483646 h 74"/>
                <a:gd name="T28" fmla="*/ 2147483646 w 29"/>
                <a:gd name="T29" fmla="*/ 2147483646 h 74"/>
                <a:gd name="T30" fmla="*/ 2147483646 w 29"/>
                <a:gd name="T31" fmla="*/ 2147483646 h 74"/>
                <a:gd name="T32" fmla="*/ 2147483646 w 29"/>
                <a:gd name="T33" fmla="*/ 2147483646 h 74"/>
                <a:gd name="T34" fmla="*/ 2147483646 w 29"/>
                <a:gd name="T35" fmla="*/ 0 h 74"/>
                <a:gd name="T36" fmla="*/ 2147483646 w 29"/>
                <a:gd name="T37" fmla="*/ 0 h 74"/>
                <a:gd name="T38" fmla="*/ 0 w 29"/>
                <a:gd name="T39" fmla="*/ 2147483646 h 74"/>
                <a:gd name="T40" fmla="*/ 2147483646 w 29"/>
                <a:gd name="T41" fmla="*/ 2147483646 h 74"/>
                <a:gd name="T42" fmla="*/ 0 w 29"/>
                <a:gd name="T43" fmla="*/ 2147483646 h 74"/>
                <a:gd name="T44" fmla="*/ 2147483646 w 29"/>
                <a:gd name="T45" fmla="*/ 2147483646 h 74"/>
                <a:gd name="T46" fmla="*/ 2147483646 w 29"/>
                <a:gd name="T47" fmla="*/ 2147483646 h 74"/>
                <a:gd name="T48" fmla="*/ 2147483646 w 29"/>
                <a:gd name="T49" fmla="*/ 2147483646 h 74"/>
                <a:gd name="T50" fmla="*/ 2147483646 w 29"/>
                <a:gd name="T51" fmla="*/ 2147483646 h 74"/>
                <a:gd name="T52" fmla="*/ 2147483646 w 29"/>
                <a:gd name="T53" fmla="*/ 2147483646 h 74"/>
                <a:gd name="T54" fmla="*/ 2147483646 w 29"/>
                <a:gd name="T55" fmla="*/ 2147483646 h 74"/>
                <a:gd name="T56" fmla="*/ 2147483646 w 29"/>
                <a:gd name="T57" fmla="*/ 2147483646 h 74"/>
                <a:gd name="T58" fmla="*/ 2147483646 w 29"/>
                <a:gd name="T59" fmla="*/ 2147483646 h 74"/>
                <a:gd name="T60" fmla="*/ 0 w 29"/>
                <a:gd name="T61" fmla="*/ 2147483646 h 74"/>
                <a:gd name="T62" fmla="*/ 2147483646 w 29"/>
                <a:gd name="T63" fmla="*/ 2147483646 h 74"/>
                <a:gd name="T64" fmla="*/ 0 w 29"/>
                <a:gd name="T65" fmla="*/ 2147483646 h 74"/>
                <a:gd name="T66" fmla="*/ 2147483646 w 29"/>
                <a:gd name="T67" fmla="*/ 2147483646 h 74"/>
                <a:gd name="T68" fmla="*/ 2147483646 w 29"/>
                <a:gd name="T69" fmla="*/ 2147483646 h 74"/>
                <a:gd name="T70" fmla="*/ 2147483646 w 29"/>
                <a:gd name="T71" fmla="*/ 2147483646 h 74"/>
                <a:gd name="T72" fmla="*/ 2147483646 w 29"/>
                <a:gd name="T73" fmla="*/ 2147483646 h 74"/>
                <a:gd name="T74" fmla="*/ 2147483646 w 29"/>
                <a:gd name="T75" fmla="*/ 2147483646 h 74"/>
                <a:gd name="T76" fmla="*/ 2147483646 w 29"/>
                <a:gd name="T77" fmla="*/ 2147483646 h 74"/>
                <a:gd name="T78" fmla="*/ 2147483646 w 29"/>
                <a:gd name="T79" fmla="*/ 2147483646 h 74"/>
                <a:gd name="T80" fmla="*/ 2147483646 w 29"/>
                <a:gd name="T81" fmla="*/ 2147483646 h 74"/>
                <a:gd name="T82" fmla="*/ 2147483646 w 29"/>
                <a:gd name="T83" fmla="*/ 2147483646 h 74"/>
                <a:gd name="T84" fmla="*/ 2147483646 w 29"/>
                <a:gd name="T85" fmla="*/ 2147483646 h 74"/>
                <a:gd name="T86" fmla="*/ 2147483646 w 29"/>
                <a:gd name="T87" fmla="*/ 2147483646 h 74"/>
                <a:gd name="T88" fmla="*/ 2147483646 w 29"/>
                <a:gd name="T89" fmla="*/ 2147483646 h 74"/>
                <a:gd name="T90" fmla="*/ 2147483646 w 29"/>
                <a:gd name="T91" fmla="*/ 2147483646 h 74"/>
                <a:gd name="T92" fmla="*/ 2147483646 w 29"/>
                <a:gd name="T93" fmla="*/ 2147483646 h 74"/>
                <a:gd name="T94" fmla="*/ 2147483646 w 29"/>
                <a:gd name="T95" fmla="*/ 2147483646 h 74"/>
                <a:gd name="T96" fmla="*/ 2147483646 w 29"/>
                <a:gd name="T97" fmla="*/ 2147483646 h 74"/>
                <a:gd name="T98" fmla="*/ 2147483646 w 29"/>
                <a:gd name="T99" fmla="*/ 2147483646 h 74"/>
                <a:gd name="T100" fmla="*/ 2147483646 w 29"/>
                <a:gd name="T101" fmla="*/ 2147483646 h 74"/>
                <a:gd name="T102" fmla="*/ 2147483646 w 29"/>
                <a:gd name="T103" fmla="*/ 2147483646 h 74"/>
                <a:gd name="T104" fmla="*/ 2147483646 w 29"/>
                <a:gd name="T105" fmla="*/ 2147483646 h 74"/>
                <a:gd name="T106" fmla="*/ 2147483646 w 29"/>
                <a:gd name="T107" fmla="*/ 2147483646 h 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 h="74">
                  <a:moveTo>
                    <a:pt x="0" y="73"/>
                  </a:moveTo>
                  <a:cubicBezTo>
                    <a:pt x="0" y="74"/>
                    <a:pt x="1" y="74"/>
                    <a:pt x="2" y="74"/>
                  </a:cubicBezTo>
                  <a:cubicBezTo>
                    <a:pt x="28" y="74"/>
                    <a:pt x="28" y="74"/>
                    <a:pt x="28" y="74"/>
                  </a:cubicBezTo>
                  <a:cubicBezTo>
                    <a:pt x="29" y="74"/>
                    <a:pt x="29" y="74"/>
                    <a:pt x="29" y="73"/>
                  </a:cubicBezTo>
                  <a:cubicBezTo>
                    <a:pt x="29" y="73"/>
                    <a:pt x="29" y="72"/>
                    <a:pt x="28" y="72"/>
                  </a:cubicBezTo>
                  <a:cubicBezTo>
                    <a:pt x="29" y="72"/>
                    <a:pt x="29" y="72"/>
                    <a:pt x="29" y="71"/>
                  </a:cubicBezTo>
                  <a:cubicBezTo>
                    <a:pt x="29" y="71"/>
                    <a:pt x="29" y="70"/>
                    <a:pt x="28" y="70"/>
                  </a:cubicBezTo>
                  <a:cubicBezTo>
                    <a:pt x="26" y="70"/>
                    <a:pt x="26" y="70"/>
                    <a:pt x="26" y="70"/>
                  </a:cubicBezTo>
                  <a:cubicBezTo>
                    <a:pt x="26" y="70"/>
                    <a:pt x="27" y="70"/>
                    <a:pt x="27" y="70"/>
                  </a:cubicBezTo>
                  <a:cubicBezTo>
                    <a:pt x="26" y="70"/>
                    <a:pt x="26" y="69"/>
                    <a:pt x="26" y="69"/>
                  </a:cubicBezTo>
                  <a:cubicBezTo>
                    <a:pt x="26" y="5"/>
                    <a:pt x="26" y="5"/>
                    <a:pt x="26" y="5"/>
                  </a:cubicBezTo>
                  <a:cubicBezTo>
                    <a:pt x="26" y="5"/>
                    <a:pt x="26" y="5"/>
                    <a:pt x="27" y="5"/>
                  </a:cubicBezTo>
                  <a:cubicBezTo>
                    <a:pt x="26" y="5"/>
                    <a:pt x="26" y="4"/>
                    <a:pt x="26" y="4"/>
                  </a:cubicBezTo>
                  <a:cubicBezTo>
                    <a:pt x="28" y="4"/>
                    <a:pt x="28" y="4"/>
                    <a:pt x="28" y="4"/>
                  </a:cubicBezTo>
                  <a:cubicBezTo>
                    <a:pt x="29" y="4"/>
                    <a:pt x="29" y="4"/>
                    <a:pt x="29" y="3"/>
                  </a:cubicBezTo>
                  <a:cubicBezTo>
                    <a:pt x="29" y="3"/>
                    <a:pt x="29" y="3"/>
                    <a:pt x="28" y="2"/>
                  </a:cubicBezTo>
                  <a:cubicBezTo>
                    <a:pt x="29" y="2"/>
                    <a:pt x="29" y="2"/>
                    <a:pt x="29" y="1"/>
                  </a:cubicBezTo>
                  <a:cubicBezTo>
                    <a:pt x="29" y="1"/>
                    <a:pt x="29" y="0"/>
                    <a:pt x="28" y="0"/>
                  </a:cubicBezTo>
                  <a:cubicBezTo>
                    <a:pt x="2" y="0"/>
                    <a:pt x="2" y="0"/>
                    <a:pt x="2" y="0"/>
                  </a:cubicBezTo>
                  <a:cubicBezTo>
                    <a:pt x="1" y="0"/>
                    <a:pt x="0" y="1"/>
                    <a:pt x="0" y="1"/>
                  </a:cubicBezTo>
                  <a:cubicBezTo>
                    <a:pt x="0" y="2"/>
                    <a:pt x="1" y="2"/>
                    <a:pt x="1" y="2"/>
                  </a:cubicBezTo>
                  <a:cubicBezTo>
                    <a:pt x="1" y="3"/>
                    <a:pt x="0" y="3"/>
                    <a:pt x="0" y="3"/>
                  </a:cubicBezTo>
                  <a:cubicBezTo>
                    <a:pt x="0" y="4"/>
                    <a:pt x="1" y="4"/>
                    <a:pt x="2" y="4"/>
                  </a:cubicBezTo>
                  <a:cubicBezTo>
                    <a:pt x="4" y="4"/>
                    <a:pt x="4" y="4"/>
                    <a:pt x="4" y="4"/>
                  </a:cubicBezTo>
                  <a:cubicBezTo>
                    <a:pt x="4" y="4"/>
                    <a:pt x="3" y="5"/>
                    <a:pt x="3" y="5"/>
                  </a:cubicBezTo>
                  <a:cubicBezTo>
                    <a:pt x="3" y="5"/>
                    <a:pt x="4" y="5"/>
                    <a:pt x="4" y="5"/>
                  </a:cubicBezTo>
                  <a:cubicBezTo>
                    <a:pt x="4" y="69"/>
                    <a:pt x="4" y="69"/>
                    <a:pt x="4" y="69"/>
                  </a:cubicBezTo>
                  <a:cubicBezTo>
                    <a:pt x="4" y="69"/>
                    <a:pt x="3" y="70"/>
                    <a:pt x="3" y="70"/>
                  </a:cubicBezTo>
                  <a:cubicBezTo>
                    <a:pt x="3" y="70"/>
                    <a:pt x="3" y="70"/>
                    <a:pt x="3" y="70"/>
                  </a:cubicBezTo>
                  <a:cubicBezTo>
                    <a:pt x="2" y="70"/>
                    <a:pt x="2" y="70"/>
                    <a:pt x="2" y="70"/>
                  </a:cubicBezTo>
                  <a:cubicBezTo>
                    <a:pt x="1" y="70"/>
                    <a:pt x="0" y="71"/>
                    <a:pt x="0" y="71"/>
                  </a:cubicBezTo>
                  <a:cubicBezTo>
                    <a:pt x="0" y="72"/>
                    <a:pt x="1" y="72"/>
                    <a:pt x="1" y="72"/>
                  </a:cubicBezTo>
                  <a:cubicBezTo>
                    <a:pt x="1" y="72"/>
                    <a:pt x="0" y="73"/>
                    <a:pt x="0" y="73"/>
                  </a:cubicBezTo>
                  <a:close/>
                  <a:moveTo>
                    <a:pt x="21" y="7"/>
                  </a:moveTo>
                  <a:cubicBezTo>
                    <a:pt x="21" y="6"/>
                    <a:pt x="22" y="6"/>
                    <a:pt x="23" y="6"/>
                  </a:cubicBezTo>
                  <a:cubicBezTo>
                    <a:pt x="24" y="6"/>
                    <a:pt x="25" y="6"/>
                    <a:pt x="25" y="7"/>
                  </a:cubicBezTo>
                  <a:cubicBezTo>
                    <a:pt x="25" y="68"/>
                    <a:pt x="25" y="68"/>
                    <a:pt x="25" y="68"/>
                  </a:cubicBezTo>
                  <a:cubicBezTo>
                    <a:pt x="25" y="69"/>
                    <a:pt x="24" y="69"/>
                    <a:pt x="23" y="69"/>
                  </a:cubicBezTo>
                  <a:cubicBezTo>
                    <a:pt x="22" y="69"/>
                    <a:pt x="21" y="69"/>
                    <a:pt x="21" y="68"/>
                  </a:cubicBezTo>
                  <a:lnTo>
                    <a:pt x="21" y="7"/>
                  </a:lnTo>
                  <a:close/>
                  <a:moveTo>
                    <a:pt x="13" y="7"/>
                  </a:moveTo>
                  <a:cubicBezTo>
                    <a:pt x="13" y="6"/>
                    <a:pt x="14" y="6"/>
                    <a:pt x="15" y="6"/>
                  </a:cubicBezTo>
                  <a:cubicBezTo>
                    <a:pt x="16" y="6"/>
                    <a:pt x="17" y="6"/>
                    <a:pt x="17" y="7"/>
                  </a:cubicBezTo>
                  <a:cubicBezTo>
                    <a:pt x="17" y="68"/>
                    <a:pt x="17" y="68"/>
                    <a:pt x="17" y="68"/>
                  </a:cubicBezTo>
                  <a:cubicBezTo>
                    <a:pt x="17" y="69"/>
                    <a:pt x="16" y="69"/>
                    <a:pt x="15" y="69"/>
                  </a:cubicBezTo>
                  <a:cubicBezTo>
                    <a:pt x="14" y="69"/>
                    <a:pt x="13" y="69"/>
                    <a:pt x="13" y="68"/>
                  </a:cubicBezTo>
                  <a:lnTo>
                    <a:pt x="13" y="7"/>
                  </a:lnTo>
                  <a:close/>
                  <a:moveTo>
                    <a:pt x="5" y="7"/>
                  </a:moveTo>
                  <a:cubicBezTo>
                    <a:pt x="5" y="6"/>
                    <a:pt x="6" y="6"/>
                    <a:pt x="7" y="6"/>
                  </a:cubicBezTo>
                  <a:cubicBezTo>
                    <a:pt x="8" y="6"/>
                    <a:pt x="8" y="6"/>
                    <a:pt x="8" y="7"/>
                  </a:cubicBezTo>
                  <a:cubicBezTo>
                    <a:pt x="8" y="68"/>
                    <a:pt x="8" y="68"/>
                    <a:pt x="8" y="68"/>
                  </a:cubicBezTo>
                  <a:cubicBezTo>
                    <a:pt x="8" y="69"/>
                    <a:pt x="8" y="69"/>
                    <a:pt x="7" y="69"/>
                  </a:cubicBezTo>
                  <a:cubicBezTo>
                    <a:pt x="6" y="69"/>
                    <a:pt x="5" y="69"/>
                    <a:pt x="5" y="68"/>
                  </a:cubicBezTo>
                  <a:lnTo>
                    <a:pt x="5" y="7"/>
                  </a:ln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689">
              <a:extLst>
                <a:ext uri="{FF2B5EF4-FFF2-40B4-BE49-F238E27FC236}">
                  <a16:creationId xmlns:a16="http://schemas.microsoft.com/office/drawing/2014/main" id="{A54BF5B1-29FE-44BA-946A-55A6EA05CB45}"/>
                </a:ext>
              </a:extLst>
            </p:cNvPr>
            <p:cNvSpPr>
              <a:spLocks noEditPoints="1"/>
            </p:cNvSpPr>
            <p:nvPr/>
          </p:nvSpPr>
          <p:spPr bwMode="auto">
            <a:xfrm>
              <a:off x="8418513" y="5114925"/>
              <a:ext cx="92075" cy="234950"/>
            </a:xfrm>
            <a:custGeom>
              <a:avLst/>
              <a:gdLst>
                <a:gd name="T0" fmla="*/ 0 w 29"/>
                <a:gd name="T1" fmla="*/ 2147483646 h 74"/>
                <a:gd name="T2" fmla="*/ 2147483646 w 29"/>
                <a:gd name="T3" fmla="*/ 2147483646 h 74"/>
                <a:gd name="T4" fmla="*/ 2147483646 w 29"/>
                <a:gd name="T5" fmla="*/ 2147483646 h 74"/>
                <a:gd name="T6" fmla="*/ 2147483646 w 29"/>
                <a:gd name="T7" fmla="*/ 2147483646 h 74"/>
                <a:gd name="T8" fmla="*/ 2147483646 w 29"/>
                <a:gd name="T9" fmla="*/ 2147483646 h 74"/>
                <a:gd name="T10" fmla="*/ 2147483646 w 29"/>
                <a:gd name="T11" fmla="*/ 2147483646 h 74"/>
                <a:gd name="T12" fmla="*/ 2147483646 w 29"/>
                <a:gd name="T13" fmla="*/ 2147483646 h 74"/>
                <a:gd name="T14" fmla="*/ 2147483646 w 29"/>
                <a:gd name="T15" fmla="*/ 2147483646 h 74"/>
                <a:gd name="T16" fmla="*/ 2147483646 w 29"/>
                <a:gd name="T17" fmla="*/ 2147483646 h 74"/>
                <a:gd name="T18" fmla="*/ 2147483646 w 29"/>
                <a:gd name="T19" fmla="*/ 2147483646 h 74"/>
                <a:gd name="T20" fmla="*/ 2147483646 w 29"/>
                <a:gd name="T21" fmla="*/ 2147483646 h 74"/>
                <a:gd name="T22" fmla="*/ 2147483646 w 29"/>
                <a:gd name="T23" fmla="*/ 2147483646 h 74"/>
                <a:gd name="T24" fmla="*/ 2147483646 w 29"/>
                <a:gd name="T25" fmla="*/ 2147483646 h 74"/>
                <a:gd name="T26" fmla="*/ 2147483646 w 29"/>
                <a:gd name="T27" fmla="*/ 2147483646 h 74"/>
                <a:gd name="T28" fmla="*/ 2147483646 w 29"/>
                <a:gd name="T29" fmla="*/ 2147483646 h 74"/>
                <a:gd name="T30" fmla="*/ 2147483646 w 29"/>
                <a:gd name="T31" fmla="*/ 2147483646 h 74"/>
                <a:gd name="T32" fmla="*/ 2147483646 w 29"/>
                <a:gd name="T33" fmla="*/ 2147483646 h 74"/>
                <a:gd name="T34" fmla="*/ 2147483646 w 29"/>
                <a:gd name="T35" fmla="*/ 0 h 74"/>
                <a:gd name="T36" fmla="*/ 2147483646 w 29"/>
                <a:gd name="T37" fmla="*/ 0 h 74"/>
                <a:gd name="T38" fmla="*/ 0 w 29"/>
                <a:gd name="T39" fmla="*/ 2147483646 h 74"/>
                <a:gd name="T40" fmla="*/ 2147483646 w 29"/>
                <a:gd name="T41" fmla="*/ 2147483646 h 74"/>
                <a:gd name="T42" fmla="*/ 0 w 29"/>
                <a:gd name="T43" fmla="*/ 2147483646 h 74"/>
                <a:gd name="T44" fmla="*/ 2147483646 w 29"/>
                <a:gd name="T45" fmla="*/ 2147483646 h 74"/>
                <a:gd name="T46" fmla="*/ 2147483646 w 29"/>
                <a:gd name="T47" fmla="*/ 2147483646 h 74"/>
                <a:gd name="T48" fmla="*/ 2147483646 w 29"/>
                <a:gd name="T49" fmla="*/ 2147483646 h 74"/>
                <a:gd name="T50" fmla="*/ 2147483646 w 29"/>
                <a:gd name="T51" fmla="*/ 2147483646 h 74"/>
                <a:gd name="T52" fmla="*/ 2147483646 w 29"/>
                <a:gd name="T53" fmla="*/ 2147483646 h 74"/>
                <a:gd name="T54" fmla="*/ 2147483646 w 29"/>
                <a:gd name="T55" fmla="*/ 2147483646 h 74"/>
                <a:gd name="T56" fmla="*/ 2147483646 w 29"/>
                <a:gd name="T57" fmla="*/ 2147483646 h 74"/>
                <a:gd name="T58" fmla="*/ 2147483646 w 29"/>
                <a:gd name="T59" fmla="*/ 2147483646 h 74"/>
                <a:gd name="T60" fmla="*/ 0 w 29"/>
                <a:gd name="T61" fmla="*/ 2147483646 h 74"/>
                <a:gd name="T62" fmla="*/ 2147483646 w 29"/>
                <a:gd name="T63" fmla="*/ 2147483646 h 74"/>
                <a:gd name="T64" fmla="*/ 0 w 29"/>
                <a:gd name="T65" fmla="*/ 2147483646 h 74"/>
                <a:gd name="T66" fmla="*/ 2147483646 w 29"/>
                <a:gd name="T67" fmla="*/ 2147483646 h 74"/>
                <a:gd name="T68" fmla="*/ 2147483646 w 29"/>
                <a:gd name="T69" fmla="*/ 2147483646 h 74"/>
                <a:gd name="T70" fmla="*/ 2147483646 w 29"/>
                <a:gd name="T71" fmla="*/ 2147483646 h 74"/>
                <a:gd name="T72" fmla="*/ 2147483646 w 29"/>
                <a:gd name="T73" fmla="*/ 2147483646 h 74"/>
                <a:gd name="T74" fmla="*/ 2147483646 w 29"/>
                <a:gd name="T75" fmla="*/ 2147483646 h 74"/>
                <a:gd name="T76" fmla="*/ 2147483646 w 29"/>
                <a:gd name="T77" fmla="*/ 2147483646 h 74"/>
                <a:gd name="T78" fmla="*/ 2147483646 w 29"/>
                <a:gd name="T79" fmla="*/ 2147483646 h 74"/>
                <a:gd name="T80" fmla="*/ 2147483646 w 29"/>
                <a:gd name="T81" fmla="*/ 2147483646 h 74"/>
                <a:gd name="T82" fmla="*/ 2147483646 w 29"/>
                <a:gd name="T83" fmla="*/ 2147483646 h 74"/>
                <a:gd name="T84" fmla="*/ 2147483646 w 29"/>
                <a:gd name="T85" fmla="*/ 2147483646 h 74"/>
                <a:gd name="T86" fmla="*/ 2147483646 w 29"/>
                <a:gd name="T87" fmla="*/ 2147483646 h 74"/>
                <a:gd name="T88" fmla="*/ 2147483646 w 29"/>
                <a:gd name="T89" fmla="*/ 2147483646 h 74"/>
                <a:gd name="T90" fmla="*/ 2147483646 w 29"/>
                <a:gd name="T91" fmla="*/ 2147483646 h 74"/>
                <a:gd name="T92" fmla="*/ 2147483646 w 29"/>
                <a:gd name="T93" fmla="*/ 2147483646 h 74"/>
                <a:gd name="T94" fmla="*/ 2147483646 w 29"/>
                <a:gd name="T95" fmla="*/ 2147483646 h 74"/>
                <a:gd name="T96" fmla="*/ 2147483646 w 29"/>
                <a:gd name="T97" fmla="*/ 2147483646 h 74"/>
                <a:gd name="T98" fmla="*/ 2147483646 w 29"/>
                <a:gd name="T99" fmla="*/ 2147483646 h 74"/>
                <a:gd name="T100" fmla="*/ 2147483646 w 29"/>
                <a:gd name="T101" fmla="*/ 2147483646 h 74"/>
                <a:gd name="T102" fmla="*/ 2147483646 w 29"/>
                <a:gd name="T103" fmla="*/ 2147483646 h 74"/>
                <a:gd name="T104" fmla="*/ 2147483646 w 29"/>
                <a:gd name="T105" fmla="*/ 2147483646 h 74"/>
                <a:gd name="T106" fmla="*/ 2147483646 w 29"/>
                <a:gd name="T107" fmla="*/ 2147483646 h 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 h="74">
                  <a:moveTo>
                    <a:pt x="0" y="73"/>
                  </a:moveTo>
                  <a:cubicBezTo>
                    <a:pt x="0" y="74"/>
                    <a:pt x="1" y="74"/>
                    <a:pt x="1" y="74"/>
                  </a:cubicBezTo>
                  <a:cubicBezTo>
                    <a:pt x="28" y="74"/>
                    <a:pt x="28" y="74"/>
                    <a:pt x="28" y="74"/>
                  </a:cubicBezTo>
                  <a:cubicBezTo>
                    <a:pt x="28" y="74"/>
                    <a:pt x="29" y="74"/>
                    <a:pt x="29" y="73"/>
                  </a:cubicBezTo>
                  <a:cubicBezTo>
                    <a:pt x="29" y="73"/>
                    <a:pt x="29" y="72"/>
                    <a:pt x="28" y="72"/>
                  </a:cubicBezTo>
                  <a:cubicBezTo>
                    <a:pt x="29" y="72"/>
                    <a:pt x="29" y="72"/>
                    <a:pt x="29" y="71"/>
                  </a:cubicBezTo>
                  <a:cubicBezTo>
                    <a:pt x="29" y="71"/>
                    <a:pt x="28" y="70"/>
                    <a:pt x="28" y="70"/>
                  </a:cubicBezTo>
                  <a:cubicBezTo>
                    <a:pt x="26" y="70"/>
                    <a:pt x="26" y="70"/>
                    <a:pt x="26" y="70"/>
                  </a:cubicBezTo>
                  <a:cubicBezTo>
                    <a:pt x="26" y="70"/>
                    <a:pt x="26" y="70"/>
                    <a:pt x="26" y="70"/>
                  </a:cubicBezTo>
                  <a:cubicBezTo>
                    <a:pt x="26" y="70"/>
                    <a:pt x="26" y="69"/>
                    <a:pt x="26" y="69"/>
                  </a:cubicBezTo>
                  <a:cubicBezTo>
                    <a:pt x="26" y="5"/>
                    <a:pt x="26" y="5"/>
                    <a:pt x="26" y="5"/>
                  </a:cubicBezTo>
                  <a:cubicBezTo>
                    <a:pt x="26" y="5"/>
                    <a:pt x="26" y="5"/>
                    <a:pt x="26" y="5"/>
                  </a:cubicBezTo>
                  <a:cubicBezTo>
                    <a:pt x="26" y="5"/>
                    <a:pt x="26" y="4"/>
                    <a:pt x="25" y="4"/>
                  </a:cubicBezTo>
                  <a:cubicBezTo>
                    <a:pt x="28" y="4"/>
                    <a:pt x="28" y="4"/>
                    <a:pt x="28" y="4"/>
                  </a:cubicBezTo>
                  <a:cubicBezTo>
                    <a:pt x="28" y="4"/>
                    <a:pt x="29" y="4"/>
                    <a:pt x="29" y="3"/>
                  </a:cubicBezTo>
                  <a:cubicBezTo>
                    <a:pt x="29" y="3"/>
                    <a:pt x="29" y="3"/>
                    <a:pt x="28" y="2"/>
                  </a:cubicBezTo>
                  <a:cubicBezTo>
                    <a:pt x="29" y="2"/>
                    <a:pt x="29" y="2"/>
                    <a:pt x="29" y="1"/>
                  </a:cubicBezTo>
                  <a:cubicBezTo>
                    <a:pt x="29" y="1"/>
                    <a:pt x="28" y="0"/>
                    <a:pt x="28" y="0"/>
                  </a:cubicBezTo>
                  <a:cubicBezTo>
                    <a:pt x="1" y="0"/>
                    <a:pt x="1" y="0"/>
                    <a:pt x="1" y="0"/>
                  </a:cubicBezTo>
                  <a:cubicBezTo>
                    <a:pt x="1" y="0"/>
                    <a:pt x="0" y="1"/>
                    <a:pt x="0" y="1"/>
                  </a:cubicBezTo>
                  <a:cubicBezTo>
                    <a:pt x="0" y="2"/>
                    <a:pt x="0" y="2"/>
                    <a:pt x="1" y="2"/>
                  </a:cubicBezTo>
                  <a:cubicBezTo>
                    <a:pt x="0" y="3"/>
                    <a:pt x="0" y="3"/>
                    <a:pt x="0" y="3"/>
                  </a:cubicBezTo>
                  <a:cubicBezTo>
                    <a:pt x="0" y="4"/>
                    <a:pt x="1" y="4"/>
                    <a:pt x="1" y="4"/>
                  </a:cubicBezTo>
                  <a:cubicBezTo>
                    <a:pt x="3" y="4"/>
                    <a:pt x="3" y="4"/>
                    <a:pt x="3" y="4"/>
                  </a:cubicBezTo>
                  <a:cubicBezTo>
                    <a:pt x="3" y="4"/>
                    <a:pt x="3" y="5"/>
                    <a:pt x="3" y="5"/>
                  </a:cubicBezTo>
                  <a:cubicBezTo>
                    <a:pt x="3" y="5"/>
                    <a:pt x="3" y="5"/>
                    <a:pt x="3" y="5"/>
                  </a:cubicBezTo>
                  <a:cubicBezTo>
                    <a:pt x="3" y="69"/>
                    <a:pt x="3" y="69"/>
                    <a:pt x="3" y="69"/>
                  </a:cubicBezTo>
                  <a:cubicBezTo>
                    <a:pt x="3" y="69"/>
                    <a:pt x="3" y="70"/>
                    <a:pt x="3" y="70"/>
                  </a:cubicBezTo>
                  <a:cubicBezTo>
                    <a:pt x="3" y="70"/>
                    <a:pt x="3" y="70"/>
                    <a:pt x="3" y="70"/>
                  </a:cubicBezTo>
                  <a:cubicBezTo>
                    <a:pt x="1" y="70"/>
                    <a:pt x="1" y="70"/>
                    <a:pt x="1" y="70"/>
                  </a:cubicBezTo>
                  <a:cubicBezTo>
                    <a:pt x="1" y="70"/>
                    <a:pt x="0" y="71"/>
                    <a:pt x="0" y="71"/>
                  </a:cubicBezTo>
                  <a:cubicBezTo>
                    <a:pt x="0" y="72"/>
                    <a:pt x="0" y="72"/>
                    <a:pt x="1" y="72"/>
                  </a:cubicBezTo>
                  <a:cubicBezTo>
                    <a:pt x="0" y="72"/>
                    <a:pt x="0" y="73"/>
                    <a:pt x="0" y="73"/>
                  </a:cubicBezTo>
                  <a:close/>
                  <a:moveTo>
                    <a:pt x="21" y="7"/>
                  </a:moveTo>
                  <a:cubicBezTo>
                    <a:pt x="21" y="6"/>
                    <a:pt x="22" y="6"/>
                    <a:pt x="23" y="6"/>
                  </a:cubicBezTo>
                  <a:cubicBezTo>
                    <a:pt x="23" y="6"/>
                    <a:pt x="24" y="6"/>
                    <a:pt x="24" y="7"/>
                  </a:cubicBezTo>
                  <a:cubicBezTo>
                    <a:pt x="24" y="68"/>
                    <a:pt x="24" y="68"/>
                    <a:pt x="24" y="68"/>
                  </a:cubicBezTo>
                  <a:cubicBezTo>
                    <a:pt x="24" y="69"/>
                    <a:pt x="23" y="69"/>
                    <a:pt x="23" y="69"/>
                  </a:cubicBezTo>
                  <a:cubicBezTo>
                    <a:pt x="22" y="69"/>
                    <a:pt x="21" y="69"/>
                    <a:pt x="21" y="68"/>
                  </a:cubicBezTo>
                  <a:lnTo>
                    <a:pt x="21" y="7"/>
                  </a:lnTo>
                  <a:close/>
                  <a:moveTo>
                    <a:pt x="13" y="7"/>
                  </a:moveTo>
                  <a:cubicBezTo>
                    <a:pt x="13" y="6"/>
                    <a:pt x="14" y="6"/>
                    <a:pt x="14" y="6"/>
                  </a:cubicBezTo>
                  <a:cubicBezTo>
                    <a:pt x="15" y="6"/>
                    <a:pt x="16" y="6"/>
                    <a:pt x="16" y="7"/>
                  </a:cubicBezTo>
                  <a:cubicBezTo>
                    <a:pt x="16" y="68"/>
                    <a:pt x="16" y="68"/>
                    <a:pt x="16" y="68"/>
                  </a:cubicBezTo>
                  <a:cubicBezTo>
                    <a:pt x="16" y="69"/>
                    <a:pt x="15" y="69"/>
                    <a:pt x="14" y="69"/>
                  </a:cubicBezTo>
                  <a:cubicBezTo>
                    <a:pt x="14" y="69"/>
                    <a:pt x="13" y="69"/>
                    <a:pt x="13" y="68"/>
                  </a:cubicBezTo>
                  <a:lnTo>
                    <a:pt x="13" y="7"/>
                  </a:lnTo>
                  <a:close/>
                  <a:moveTo>
                    <a:pt x="5" y="7"/>
                  </a:moveTo>
                  <a:cubicBezTo>
                    <a:pt x="5" y="6"/>
                    <a:pt x="6" y="6"/>
                    <a:pt x="6" y="6"/>
                  </a:cubicBezTo>
                  <a:cubicBezTo>
                    <a:pt x="7" y="6"/>
                    <a:pt x="8" y="6"/>
                    <a:pt x="8" y="7"/>
                  </a:cubicBezTo>
                  <a:cubicBezTo>
                    <a:pt x="8" y="68"/>
                    <a:pt x="8" y="68"/>
                    <a:pt x="8" y="68"/>
                  </a:cubicBezTo>
                  <a:cubicBezTo>
                    <a:pt x="8" y="69"/>
                    <a:pt x="7" y="69"/>
                    <a:pt x="6" y="69"/>
                  </a:cubicBezTo>
                  <a:cubicBezTo>
                    <a:pt x="6" y="69"/>
                    <a:pt x="5" y="69"/>
                    <a:pt x="5" y="68"/>
                  </a:cubicBezTo>
                  <a:lnTo>
                    <a:pt x="5" y="7"/>
                  </a:ln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690">
              <a:extLst>
                <a:ext uri="{FF2B5EF4-FFF2-40B4-BE49-F238E27FC236}">
                  <a16:creationId xmlns:a16="http://schemas.microsoft.com/office/drawing/2014/main" id="{0D7378AD-BA7E-4543-9EA1-1A4AC1917884}"/>
                </a:ext>
              </a:extLst>
            </p:cNvPr>
            <p:cNvSpPr>
              <a:spLocks/>
            </p:cNvSpPr>
            <p:nvPr/>
          </p:nvSpPr>
          <p:spPr bwMode="auto">
            <a:xfrm>
              <a:off x="8272463" y="5086350"/>
              <a:ext cx="595313" cy="25400"/>
            </a:xfrm>
            <a:custGeom>
              <a:avLst/>
              <a:gdLst>
                <a:gd name="T0" fmla="*/ 2147483646 w 188"/>
                <a:gd name="T1" fmla="*/ 0 h 8"/>
                <a:gd name="T2" fmla="*/ 2147483646 w 188"/>
                <a:gd name="T3" fmla="*/ 0 h 8"/>
                <a:gd name="T4" fmla="*/ 0 w 188"/>
                <a:gd name="T5" fmla="*/ 2147483646 h 8"/>
                <a:gd name="T6" fmla="*/ 2147483646 w 188"/>
                <a:gd name="T7" fmla="*/ 2147483646 h 8"/>
                <a:gd name="T8" fmla="*/ 2147483646 w 188"/>
                <a:gd name="T9" fmla="*/ 2147483646 h 8"/>
                <a:gd name="T10" fmla="*/ 2147483646 w 188"/>
                <a:gd name="T11" fmla="*/ 2147483646 h 8"/>
                <a:gd name="T12" fmla="*/ 2147483646 w 188"/>
                <a:gd name="T13" fmla="*/ 0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8" h="8">
                  <a:moveTo>
                    <a:pt x="182" y="0"/>
                  </a:moveTo>
                  <a:cubicBezTo>
                    <a:pt x="6" y="0"/>
                    <a:pt x="6" y="0"/>
                    <a:pt x="6" y="0"/>
                  </a:cubicBezTo>
                  <a:cubicBezTo>
                    <a:pt x="2" y="0"/>
                    <a:pt x="0" y="2"/>
                    <a:pt x="0" y="4"/>
                  </a:cubicBezTo>
                  <a:cubicBezTo>
                    <a:pt x="0" y="6"/>
                    <a:pt x="2" y="8"/>
                    <a:pt x="6" y="8"/>
                  </a:cubicBezTo>
                  <a:cubicBezTo>
                    <a:pt x="182" y="8"/>
                    <a:pt x="182" y="8"/>
                    <a:pt x="182" y="8"/>
                  </a:cubicBezTo>
                  <a:cubicBezTo>
                    <a:pt x="185" y="8"/>
                    <a:pt x="188" y="6"/>
                    <a:pt x="188" y="4"/>
                  </a:cubicBezTo>
                  <a:cubicBezTo>
                    <a:pt x="188" y="2"/>
                    <a:pt x="185" y="0"/>
                    <a:pt x="182" y="0"/>
                  </a:cubicBez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691">
              <a:extLst>
                <a:ext uri="{FF2B5EF4-FFF2-40B4-BE49-F238E27FC236}">
                  <a16:creationId xmlns:a16="http://schemas.microsoft.com/office/drawing/2014/main" id="{43B1C799-DB93-455C-B387-30F38826AAA9}"/>
                </a:ext>
              </a:extLst>
            </p:cNvPr>
            <p:cNvSpPr>
              <a:spLocks/>
            </p:cNvSpPr>
            <p:nvPr/>
          </p:nvSpPr>
          <p:spPr bwMode="auto">
            <a:xfrm>
              <a:off x="8272463" y="5356225"/>
              <a:ext cx="595313" cy="19050"/>
            </a:xfrm>
            <a:custGeom>
              <a:avLst/>
              <a:gdLst>
                <a:gd name="T0" fmla="*/ 0 w 188"/>
                <a:gd name="T1" fmla="*/ 2147483646 h 6"/>
                <a:gd name="T2" fmla="*/ 2147483646 w 188"/>
                <a:gd name="T3" fmla="*/ 2147483646 h 6"/>
                <a:gd name="T4" fmla="*/ 2147483646 w 188"/>
                <a:gd name="T5" fmla="*/ 2147483646 h 6"/>
                <a:gd name="T6" fmla="*/ 2147483646 w 188"/>
                <a:gd name="T7" fmla="*/ 2147483646 h 6"/>
                <a:gd name="T8" fmla="*/ 2147483646 w 188"/>
                <a:gd name="T9" fmla="*/ 0 h 6"/>
                <a:gd name="T10" fmla="*/ 2147483646 w 188"/>
                <a:gd name="T11" fmla="*/ 0 h 6"/>
                <a:gd name="T12" fmla="*/ 0 w 188"/>
                <a:gd name="T13" fmla="*/ 2147483646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8" h="6">
                  <a:moveTo>
                    <a:pt x="0" y="3"/>
                  </a:moveTo>
                  <a:cubicBezTo>
                    <a:pt x="0" y="5"/>
                    <a:pt x="2" y="6"/>
                    <a:pt x="6" y="6"/>
                  </a:cubicBezTo>
                  <a:cubicBezTo>
                    <a:pt x="182" y="6"/>
                    <a:pt x="182" y="6"/>
                    <a:pt x="182" y="6"/>
                  </a:cubicBezTo>
                  <a:cubicBezTo>
                    <a:pt x="185" y="6"/>
                    <a:pt x="188" y="5"/>
                    <a:pt x="188" y="3"/>
                  </a:cubicBezTo>
                  <a:cubicBezTo>
                    <a:pt x="188" y="1"/>
                    <a:pt x="185" y="0"/>
                    <a:pt x="182" y="0"/>
                  </a:cubicBezTo>
                  <a:cubicBezTo>
                    <a:pt x="6" y="0"/>
                    <a:pt x="6" y="0"/>
                    <a:pt x="6" y="0"/>
                  </a:cubicBezTo>
                  <a:cubicBezTo>
                    <a:pt x="2" y="0"/>
                    <a:pt x="0" y="1"/>
                    <a:pt x="0" y="3"/>
                  </a:cubicBez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Rectangle 692">
              <a:extLst>
                <a:ext uri="{FF2B5EF4-FFF2-40B4-BE49-F238E27FC236}">
                  <a16:creationId xmlns:a16="http://schemas.microsoft.com/office/drawing/2014/main" id="{E5332EDF-C093-4429-8910-E7F8016A3244}"/>
                </a:ext>
              </a:extLst>
            </p:cNvPr>
            <p:cNvSpPr>
              <a:spLocks noChangeArrowheads="1"/>
            </p:cNvSpPr>
            <p:nvPr/>
          </p:nvSpPr>
          <p:spPr bwMode="auto">
            <a:xfrm>
              <a:off x="8224838" y="5381625"/>
              <a:ext cx="681038" cy="15875"/>
            </a:xfrm>
            <a:prstGeom prst="rect">
              <a:avLst/>
            </a:prstGeom>
            <a:solidFill>
              <a:srgbClr val="F15B3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14" name="Rectangle 693">
              <a:extLst>
                <a:ext uri="{FF2B5EF4-FFF2-40B4-BE49-F238E27FC236}">
                  <a16:creationId xmlns:a16="http://schemas.microsoft.com/office/drawing/2014/main" id="{6E257AA1-1D98-4421-B045-5F0E3886A57A}"/>
                </a:ext>
              </a:extLst>
            </p:cNvPr>
            <p:cNvSpPr>
              <a:spLocks noChangeArrowheads="1"/>
            </p:cNvSpPr>
            <p:nvPr/>
          </p:nvSpPr>
          <p:spPr bwMode="auto">
            <a:xfrm>
              <a:off x="8285163" y="5067300"/>
              <a:ext cx="566738" cy="12700"/>
            </a:xfrm>
            <a:prstGeom prst="rect">
              <a:avLst/>
            </a:prstGeom>
            <a:solidFill>
              <a:srgbClr val="5B5C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15" name="Freeform 694">
              <a:extLst>
                <a:ext uri="{FF2B5EF4-FFF2-40B4-BE49-F238E27FC236}">
                  <a16:creationId xmlns:a16="http://schemas.microsoft.com/office/drawing/2014/main" id="{FCA98C8F-85C2-43B5-8705-81FB3A5AE624}"/>
                </a:ext>
              </a:extLst>
            </p:cNvPr>
            <p:cNvSpPr>
              <a:spLocks/>
            </p:cNvSpPr>
            <p:nvPr/>
          </p:nvSpPr>
          <p:spPr bwMode="auto">
            <a:xfrm>
              <a:off x="8174038" y="4908550"/>
              <a:ext cx="782638" cy="149225"/>
            </a:xfrm>
            <a:custGeom>
              <a:avLst/>
              <a:gdLst>
                <a:gd name="T0" fmla="*/ 2147483646 w 493"/>
                <a:gd name="T1" fmla="*/ 0 h 94"/>
                <a:gd name="T2" fmla="*/ 0 w 493"/>
                <a:gd name="T3" fmla="*/ 2147483646 h 94"/>
                <a:gd name="T4" fmla="*/ 2147483646 w 493"/>
                <a:gd name="T5" fmla="*/ 2147483646 h 94"/>
                <a:gd name="T6" fmla="*/ 2147483646 w 493"/>
                <a:gd name="T7" fmla="*/ 0 h 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3" h="94">
                  <a:moveTo>
                    <a:pt x="248" y="0"/>
                  </a:moveTo>
                  <a:lnTo>
                    <a:pt x="0" y="94"/>
                  </a:lnTo>
                  <a:lnTo>
                    <a:pt x="493" y="94"/>
                  </a:lnTo>
                  <a:lnTo>
                    <a:pt x="248" y="0"/>
                  </a:lnTo>
                  <a:close/>
                </a:path>
              </a:pathLst>
            </a:custGeom>
            <a:solidFill>
              <a:srgbClr val="F15B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FFC000"/>
                </a:solidFill>
              </a:endParaRPr>
            </a:p>
          </p:txBody>
        </p:sp>
      </p:grpSp>
      <p:sp>
        <p:nvSpPr>
          <p:cNvPr id="16" name="Rectangle 15">
            <a:extLst>
              <a:ext uri="{FF2B5EF4-FFF2-40B4-BE49-F238E27FC236}">
                <a16:creationId xmlns:a16="http://schemas.microsoft.com/office/drawing/2014/main" id="{24226418-76BB-4C7F-93B6-95F1AFC0306E}"/>
              </a:ext>
            </a:extLst>
          </p:cNvPr>
          <p:cNvSpPr/>
          <p:nvPr/>
        </p:nvSpPr>
        <p:spPr>
          <a:xfrm>
            <a:off x="509586" y="1124744"/>
            <a:ext cx="10683687" cy="1446550"/>
          </a:xfrm>
          <a:prstGeom prst="rect">
            <a:avLst/>
          </a:prstGeom>
        </p:spPr>
        <p:txBody>
          <a:bodyPr wrap="square">
            <a:spAutoFit/>
          </a:bodyPr>
          <a:lstStyle/>
          <a:p>
            <a:r>
              <a:rPr lang="en-US" sz="1200" dirty="0">
                <a:solidFill>
                  <a:schemeClr val="bg1"/>
                </a:solidFill>
                <a:latin typeface="Calibri Light" panose="020F0302020204030204" pitchFamily="34" charset="0"/>
              </a:rPr>
              <a:t>We have used logistics regression model based on Bag of words vectorization method. For training this model we have used unlocked phones data and tested it against review data and twitter data. We found that positive perception regarding iPhone X has not changed since last year (review data is from last December and twitter data from this December). People talk about other phones along with iPhone but mostly for comparison.</a:t>
            </a:r>
          </a:p>
          <a:p>
            <a:endParaRPr lang="en-US" sz="1400" u="sng" dirty="0">
              <a:solidFill>
                <a:srgbClr val="C00000"/>
              </a:solidFill>
              <a:latin typeface="Calibri Light" panose="020F0302020204030204" pitchFamily="34" charset="0"/>
            </a:endParaRPr>
          </a:p>
          <a:p>
            <a:r>
              <a:rPr lang="en-US" sz="1400" u="sng" dirty="0">
                <a:solidFill>
                  <a:srgbClr val="C00000"/>
                </a:solidFill>
                <a:latin typeface="Calibri Light" panose="020F0302020204030204" pitchFamily="34" charset="0"/>
              </a:rPr>
              <a:t>Bags-of-words:</a:t>
            </a:r>
          </a:p>
          <a:p>
            <a:r>
              <a:rPr lang="en-US" sz="1200" dirty="0">
                <a:solidFill>
                  <a:schemeClr val="bg1"/>
                </a:solidFill>
                <a:latin typeface="Calibri Light" panose="020F0302020204030204" pitchFamily="34" charset="0"/>
              </a:rPr>
              <a:t>We have used bag of words method to find out frequency of each word in the whole structure. Count Vectorizer provides us tokens based on text data we have provided</a:t>
            </a:r>
          </a:p>
          <a:p>
            <a:endParaRPr lang="en-US" sz="1200" dirty="0">
              <a:solidFill>
                <a:schemeClr val="bg1"/>
              </a:solidFill>
              <a:latin typeface="Calibri Light" panose="020F0302020204030204" pitchFamily="34" charset="0"/>
            </a:endParaRPr>
          </a:p>
        </p:txBody>
      </p:sp>
      <p:pic>
        <p:nvPicPr>
          <p:cNvPr id="19" name="Picture 18">
            <a:extLst>
              <a:ext uri="{FF2B5EF4-FFF2-40B4-BE49-F238E27FC236}">
                <a16:creationId xmlns:a16="http://schemas.microsoft.com/office/drawing/2014/main" id="{7AE3074F-C09D-4174-81AB-073A5E4D5B94}"/>
              </a:ext>
            </a:extLst>
          </p:cNvPr>
          <p:cNvPicPr>
            <a:picLocks noChangeAspect="1"/>
          </p:cNvPicPr>
          <p:nvPr/>
        </p:nvPicPr>
        <p:blipFill>
          <a:blip r:embed="rId2"/>
          <a:stretch>
            <a:fillRect/>
          </a:stretch>
        </p:blipFill>
        <p:spPr>
          <a:xfrm>
            <a:off x="509586" y="2460392"/>
            <a:ext cx="8609162" cy="1446550"/>
          </a:xfrm>
          <a:prstGeom prst="rect">
            <a:avLst/>
          </a:prstGeom>
        </p:spPr>
      </p:pic>
      <p:sp>
        <p:nvSpPr>
          <p:cNvPr id="20" name="Rectangle 19">
            <a:extLst>
              <a:ext uri="{FF2B5EF4-FFF2-40B4-BE49-F238E27FC236}">
                <a16:creationId xmlns:a16="http://schemas.microsoft.com/office/drawing/2014/main" id="{E4B22408-C496-4B57-A0E9-3CBBE38A279C}"/>
              </a:ext>
            </a:extLst>
          </p:cNvPr>
          <p:cNvSpPr/>
          <p:nvPr/>
        </p:nvSpPr>
        <p:spPr>
          <a:xfrm>
            <a:off x="509586" y="4156330"/>
            <a:ext cx="10537206" cy="492443"/>
          </a:xfrm>
          <a:prstGeom prst="rect">
            <a:avLst/>
          </a:prstGeom>
        </p:spPr>
        <p:txBody>
          <a:bodyPr wrap="square">
            <a:spAutoFit/>
          </a:bodyPr>
          <a:lstStyle/>
          <a:p>
            <a:r>
              <a:rPr lang="en-US" sz="1400" u="sng" dirty="0">
                <a:solidFill>
                  <a:srgbClr val="C00000"/>
                </a:solidFill>
                <a:latin typeface="Calibri Light" panose="020F0302020204030204" pitchFamily="34" charset="0"/>
              </a:rPr>
              <a:t>Logistic Regression:</a:t>
            </a:r>
          </a:p>
          <a:p>
            <a:r>
              <a:rPr lang="en-US" sz="1200" dirty="0">
                <a:solidFill>
                  <a:schemeClr val="bg1"/>
                </a:solidFill>
                <a:latin typeface="Calibri Light" panose="020F0302020204030204" pitchFamily="34" charset="0"/>
              </a:rPr>
              <a:t>Based on feature matrix X_ train_ vectorized we train the Logistic Regression classifier because Logistics Regression works well for high dimensional sparse data.</a:t>
            </a:r>
          </a:p>
        </p:txBody>
      </p:sp>
      <p:pic>
        <p:nvPicPr>
          <p:cNvPr id="21" name="Picture 20">
            <a:extLst>
              <a:ext uri="{FF2B5EF4-FFF2-40B4-BE49-F238E27FC236}">
                <a16:creationId xmlns:a16="http://schemas.microsoft.com/office/drawing/2014/main" id="{90238BC2-869F-4596-A9FF-B08AD12C61A6}"/>
              </a:ext>
            </a:extLst>
          </p:cNvPr>
          <p:cNvPicPr>
            <a:picLocks noChangeAspect="1"/>
          </p:cNvPicPr>
          <p:nvPr/>
        </p:nvPicPr>
        <p:blipFill>
          <a:blip r:embed="rId3"/>
          <a:stretch>
            <a:fillRect/>
          </a:stretch>
        </p:blipFill>
        <p:spPr>
          <a:xfrm>
            <a:off x="604468" y="4713937"/>
            <a:ext cx="8442272" cy="1924746"/>
          </a:xfrm>
          <a:prstGeom prst="rect">
            <a:avLst/>
          </a:prstGeom>
        </p:spPr>
      </p:pic>
    </p:spTree>
    <p:extLst>
      <p:ext uri="{BB962C8B-B14F-4D97-AF65-F5344CB8AC3E}">
        <p14:creationId xmlns:p14="http://schemas.microsoft.com/office/powerpoint/2010/main" val="994150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93947" y="113345"/>
            <a:ext cx="9601200" cy="615280"/>
          </a:xfrm>
        </p:spPr>
        <p:txBody>
          <a:bodyPr/>
          <a:lstStyle/>
          <a:p>
            <a:r>
              <a:rPr lang="en-US" sz="2800" b="1" dirty="0">
                <a:solidFill>
                  <a:schemeClr val="accent3">
                    <a:lumMod val="50000"/>
                  </a:schemeClr>
                </a:solidFill>
                <a:latin typeface="Calibri Light" panose="020F0302020204030204" pitchFamily="34" charset="0"/>
              </a:rPr>
              <a:t>Google Trends</a:t>
            </a:r>
            <a:endParaRPr lang="en-IN" sz="2800" b="1" dirty="0">
              <a:solidFill>
                <a:schemeClr val="accent3">
                  <a:lumMod val="50000"/>
                </a:schemeClr>
              </a:solidFill>
              <a:latin typeface="Calibri Light" panose="020F0302020204030204"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9</a:t>
            </a:fld>
            <a:endParaRPr lang="en-IN">
              <a:solidFill>
                <a:prstClr val="white">
                  <a:tint val="75000"/>
                </a:prstClr>
              </a:solidFill>
            </a:endParaRPr>
          </a:p>
        </p:txBody>
      </p:sp>
      <p:grpSp>
        <p:nvGrpSpPr>
          <p:cNvPr id="6" name="Group 1367">
            <a:extLst>
              <a:ext uri="{FF2B5EF4-FFF2-40B4-BE49-F238E27FC236}">
                <a16:creationId xmlns:a16="http://schemas.microsoft.com/office/drawing/2014/main" id="{3F684233-CEF4-4A73-852B-3F2A0094A710}"/>
              </a:ext>
            </a:extLst>
          </p:cNvPr>
          <p:cNvGrpSpPr>
            <a:grpSpLocks/>
          </p:cNvGrpSpPr>
          <p:nvPr/>
        </p:nvGrpSpPr>
        <p:grpSpPr bwMode="auto">
          <a:xfrm>
            <a:off x="492184" y="260648"/>
            <a:ext cx="593725" cy="492125"/>
            <a:chOff x="3702050" y="314325"/>
            <a:chExt cx="593725" cy="492125"/>
          </a:xfrm>
        </p:grpSpPr>
        <p:sp>
          <p:nvSpPr>
            <p:cNvPr id="7" name="Freeform 156">
              <a:extLst>
                <a:ext uri="{FF2B5EF4-FFF2-40B4-BE49-F238E27FC236}">
                  <a16:creationId xmlns:a16="http://schemas.microsoft.com/office/drawing/2014/main" id="{5763276F-759B-41D5-9CC2-294DD1E744C7}"/>
                </a:ext>
              </a:extLst>
            </p:cNvPr>
            <p:cNvSpPr>
              <a:spLocks/>
            </p:cNvSpPr>
            <p:nvPr/>
          </p:nvSpPr>
          <p:spPr bwMode="auto">
            <a:xfrm>
              <a:off x="3775075" y="403225"/>
              <a:ext cx="444500" cy="203200"/>
            </a:xfrm>
            <a:custGeom>
              <a:avLst/>
              <a:gdLst>
                <a:gd name="T0" fmla="*/ 2147483646 w 140"/>
                <a:gd name="T1" fmla="*/ 2147483646 h 64"/>
                <a:gd name="T2" fmla="*/ 2147483646 w 140"/>
                <a:gd name="T3" fmla="*/ 2147483646 h 64"/>
                <a:gd name="T4" fmla="*/ 2147483646 w 140"/>
                <a:gd name="T5" fmla="*/ 2147483646 h 64"/>
                <a:gd name="T6" fmla="*/ 2147483646 w 140"/>
                <a:gd name="T7" fmla="*/ 2147483646 h 64"/>
                <a:gd name="T8" fmla="*/ 2147483646 w 140"/>
                <a:gd name="T9" fmla="*/ 2147483646 h 64"/>
                <a:gd name="T10" fmla="*/ 2147483646 w 140"/>
                <a:gd name="T11" fmla="*/ 2147483646 h 64"/>
                <a:gd name="T12" fmla="*/ 2147483646 w 140"/>
                <a:gd name="T13" fmla="*/ 2147483646 h 64"/>
                <a:gd name="T14" fmla="*/ 2147483646 w 140"/>
                <a:gd name="T15" fmla="*/ 2147483646 h 64"/>
                <a:gd name="T16" fmla="*/ 2147483646 w 140"/>
                <a:gd name="T17" fmla="*/ 2147483646 h 64"/>
                <a:gd name="T18" fmla="*/ 2147483646 w 140"/>
                <a:gd name="T19" fmla="*/ 2147483646 h 64"/>
                <a:gd name="T20" fmla="*/ 2147483646 w 140"/>
                <a:gd name="T21" fmla="*/ 2147483646 h 64"/>
                <a:gd name="T22" fmla="*/ 2147483646 w 140"/>
                <a:gd name="T23" fmla="*/ 2147483646 h 64"/>
                <a:gd name="T24" fmla="*/ 2147483646 w 140"/>
                <a:gd name="T25" fmla="*/ 2147483646 h 64"/>
                <a:gd name="T26" fmla="*/ 2147483646 w 140"/>
                <a:gd name="T27" fmla="*/ 2147483646 h 64"/>
                <a:gd name="T28" fmla="*/ 2147483646 w 140"/>
                <a:gd name="T29" fmla="*/ 2147483646 h 64"/>
                <a:gd name="T30" fmla="*/ 2147483646 w 140"/>
                <a:gd name="T31" fmla="*/ 2147483646 h 64"/>
                <a:gd name="T32" fmla="*/ 2147483646 w 140"/>
                <a:gd name="T33" fmla="*/ 2147483646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40" h="64">
                  <a:moveTo>
                    <a:pt x="4" y="64"/>
                  </a:moveTo>
                  <a:cubicBezTo>
                    <a:pt x="3" y="64"/>
                    <a:pt x="2" y="63"/>
                    <a:pt x="1" y="62"/>
                  </a:cubicBezTo>
                  <a:cubicBezTo>
                    <a:pt x="0" y="60"/>
                    <a:pt x="0" y="58"/>
                    <a:pt x="2" y="56"/>
                  </a:cubicBezTo>
                  <a:cubicBezTo>
                    <a:pt x="31" y="37"/>
                    <a:pt x="31" y="37"/>
                    <a:pt x="31" y="37"/>
                  </a:cubicBezTo>
                  <a:cubicBezTo>
                    <a:pt x="61" y="46"/>
                    <a:pt x="61" y="46"/>
                    <a:pt x="61" y="46"/>
                  </a:cubicBezTo>
                  <a:cubicBezTo>
                    <a:pt x="86" y="17"/>
                    <a:pt x="86" y="17"/>
                    <a:pt x="86" y="17"/>
                  </a:cubicBezTo>
                  <a:cubicBezTo>
                    <a:pt x="109" y="34"/>
                    <a:pt x="109" y="34"/>
                    <a:pt x="109" y="34"/>
                  </a:cubicBezTo>
                  <a:cubicBezTo>
                    <a:pt x="132" y="2"/>
                    <a:pt x="132" y="2"/>
                    <a:pt x="132" y="2"/>
                  </a:cubicBezTo>
                  <a:cubicBezTo>
                    <a:pt x="133" y="0"/>
                    <a:pt x="136" y="0"/>
                    <a:pt x="137" y="1"/>
                  </a:cubicBezTo>
                  <a:cubicBezTo>
                    <a:pt x="139" y="2"/>
                    <a:pt x="140" y="5"/>
                    <a:pt x="138" y="7"/>
                  </a:cubicBezTo>
                  <a:cubicBezTo>
                    <a:pt x="111" y="45"/>
                    <a:pt x="111" y="45"/>
                    <a:pt x="111" y="45"/>
                  </a:cubicBezTo>
                  <a:cubicBezTo>
                    <a:pt x="87" y="28"/>
                    <a:pt x="87" y="28"/>
                    <a:pt x="87" y="28"/>
                  </a:cubicBezTo>
                  <a:cubicBezTo>
                    <a:pt x="64" y="55"/>
                    <a:pt x="64" y="55"/>
                    <a:pt x="64" y="55"/>
                  </a:cubicBezTo>
                  <a:cubicBezTo>
                    <a:pt x="32" y="46"/>
                    <a:pt x="32" y="46"/>
                    <a:pt x="32" y="46"/>
                  </a:cubicBezTo>
                  <a:cubicBezTo>
                    <a:pt x="7" y="63"/>
                    <a:pt x="7" y="63"/>
                    <a:pt x="7" y="63"/>
                  </a:cubicBezTo>
                  <a:cubicBezTo>
                    <a:pt x="6" y="64"/>
                    <a:pt x="5" y="64"/>
                    <a:pt x="4" y="64"/>
                  </a:cubicBezTo>
                  <a:cubicBezTo>
                    <a:pt x="4" y="64"/>
                    <a:pt x="4" y="64"/>
                    <a:pt x="4" y="64"/>
                  </a:cubicBezTo>
                  <a:close/>
                </a:path>
              </a:pathLst>
            </a:custGeom>
            <a:solidFill>
              <a:srgbClr val="F15B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157">
              <a:extLst>
                <a:ext uri="{FF2B5EF4-FFF2-40B4-BE49-F238E27FC236}">
                  <a16:creationId xmlns:a16="http://schemas.microsoft.com/office/drawing/2014/main" id="{8A6A7ADF-56F3-4C76-9423-6338006C9CD6}"/>
                </a:ext>
              </a:extLst>
            </p:cNvPr>
            <p:cNvSpPr>
              <a:spLocks/>
            </p:cNvSpPr>
            <p:nvPr/>
          </p:nvSpPr>
          <p:spPr bwMode="auto">
            <a:xfrm>
              <a:off x="3921125" y="752475"/>
              <a:ext cx="155575" cy="31750"/>
            </a:xfrm>
            <a:custGeom>
              <a:avLst/>
              <a:gdLst>
                <a:gd name="T0" fmla="*/ 0 w 98"/>
                <a:gd name="T1" fmla="*/ 0 h 20"/>
                <a:gd name="T2" fmla="*/ 0 w 98"/>
                <a:gd name="T3" fmla="*/ 2147483646 h 20"/>
                <a:gd name="T4" fmla="*/ 2147483646 w 98"/>
                <a:gd name="T5" fmla="*/ 2147483646 h 20"/>
                <a:gd name="T6" fmla="*/ 2147483646 w 98"/>
                <a:gd name="T7" fmla="*/ 0 h 20"/>
                <a:gd name="T8" fmla="*/ 0 w 98"/>
                <a:gd name="T9" fmla="*/ 0 h 20"/>
                <a:gd name="T10" fmla="*/ 0 w 98"/>
                <a:gd name="T11" fmla="*/ 0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8" h="20">
                  <a:moveTo>
                    <a:pt x="0" y="0"/>
                  </a:moveTo>
                  <a:lnTo>
                    <a:pt x="0" y="20"/>
                  </a:lnTo>
                  <a:lnTo>
                    <a:pt x="98" y="20"/>
                  </a:lnTo>
                  <a:lnTo>
                    <a:pt x="98" y="0"/>
                  </a:lnTo>
                  <a:lnTo>
                    <a:pt x="0" y="0"/>
                  </a:ln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158">
              <a:extLst>
                <a:ext uri="{FF2B5EF4-FFF2-40B4-BE49-F238E27FC236}">
                  <a16:creationId xmlns:a16="http://schemas.microsoft.com/office/drawing/2014/main" id="{64398EA9-BFE3-4C14-838B-7790F48E2A65}"/>
                </a:ext>
              </a:extLst>
            </p:cNvPr>
            <p:cNvSpPr>
              <a:spLocks noEditPoints="1"/>
            </p:cNvSpPr>
            <p:nvPr/>
          </p:nvSpPr>
          <p:spPr bwMode="auto">
            <a:xfrm>
              <a:off x="3702050" y="314325"/>
              <a:ext cx="593725" cy="428625"/>
            </a:xfrm>
            <a:custGeom>
              <a:avLst/>
              <a:gdLst>
                <a:gd name="T0" fmla="*/ 2147483646 w 187"/>
                <a:gd name="T1" fmla="*/ 2147483646 h 135"/>
                <a:gd name="T2" fmla="*/ 2147483646 w 187"/>
                <a:gd name="T3" fmla="*/ 2147483646 h 135"/>
                <a:gd name="T4" fmla="*/ 2147483646 w 187"/>
                <a:gd name="T5" fmla="*/ 2147483646 h 135"/>
                <a:gd name="T6" fmla="*/ 2147483646 w 187"/>
                <a:gd name="T7" fmla="*/ 2147483646 h 135"/>
                <a:gd name="T8" fmla="*/ 2147483646 w 187"/>
                <a:gd name="T9" fmla="*/ 2147483646 h 135"/>
                <a:gd name="T10" fmla="*/ 2147483646 w 187"/>
                <a:gd name="T11" fmla="*/ 0 h 135"/>
                <a:gd name="T12" fmla="*/ 2147483646 w 187"/>
                <a:gd name="T13" fmla="*/ 0 h 135"/>
                <a:gd name="T14" fmla="*/ 0 w 187"/>
                <a:gd name="T15" fmla="*/ 2147483646 h 135"/>
                <a:gd name="T16" fmla="*/ 0 w 187"/>
                <a:gd name="T17" fmla="*/ 2147483646 h 135"/>
                <a:gd name="T18" fmla="*/ 2147483646 w 187"/>
                <a:gd name="T19" fmla="*/ 2147483646 h 135"/>
                <a:gd name="T20" fmla="*/ 2147483646 w 187"/>
                <a:gd name="T21" fmla="*/ 2147483646 h 135"/>
                <a:gd name="T22" fmla="*/ 2147483646 w 187"/>
                <a:gd name="T23" fmla="*/ 2147483646 h 135"/>
                <a:gd name="T24" fmla="*/ 2147483646 w 187"/>
                <a:gd name="T25" fmla="*/ 2147483646 h 135"/>
                <a:gd name="T26" fmla="*/ 2147483646 w 187"/>
                <a:gd name="T27" fmla="*/ 0 h 1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87" h="135">
                  <a:moveTo>
                    <a:pt x="175" y="106"/>
                  </a:moveTo>
                  <a:cubicBezTo>
                    <a:pt x="11" y="106"/>
                    <a:pt x="11" y="106"/>
                    <a:pt x="11" y="106"/>
                  </a:cubicBezTo>
                  <a:cubicBezTo>
                    <a:pt x="11" y="11"/>
                    <a:pt x="11" y="11"/>
                    <a:pt x="11" y="11"/>
                  </a:cubicBezTo>
                  <a:cubicBezTo>
                    <a:pt x="175" y="11"/>
                    <a:pt x="175" y="11"/>
                    <a:pt x="175" y="11"/>
                  </a:cubicBezTo>
                  <a:cubicBezTo>
                    <a:pt x="175" y="106"/>
                    <a:pt x="175" y="106"/>
                    <a:pt x="175" y="106"/>
                  </a:cubicBezTo>
                  <a:close/>
                  <a:moveTo>
                    <a:pt x="182" y="0"/>
                  </a:moveTo>
                  <a:cubicBezTo>
                    <a:pt x="5" y="0"/>
                    <a:pt x="5" y="0"/>
                    <a:pt x="5" y="0"/>
                  </a:cubicBezTo>
                  <a:cubicBezTo>
                    <a:pt x="2" y="0"/>
                    <a:pt x="0" y="2"/>
                    <a:pt x="0" y="4"/>
                  </a:cubicBezTo>
                  <a:cubicBezTo>
                    <a:pt x="0" y="131"/>
                    <a:pt x="0" y="131"/>
                    <a:pt x="0" y="131"/>
                  </a:cubicBezTo>
                  <a:cubicBezTo>
                    <a:pt x="0" y="133"/>
                    <a:pt x="2" y="135"/>
                    <a:pt x="5" y="135"/>
                  </a:cubicBezTo>
                  <a:cubicBezTo>
                    <a:pt x="182" y="135"/>
                    <a:pt x="182" y="135"/>
                    <a:pt x="182" y="135"/>
                  </a:cubicBezTo>
                  <a:cubicBezTo>
                    <a:pt x="185" y="135"/>
                    <a:pt x="187" y="133"/>
                    <a:pt x="187" y="131"/>
                  </a:cubicBezTo>
                  <a:cubicBezTo>
                    <a:pt x="187" y="4"/>
                    <a:pt x="187" y="4"/>
                    <a:pt x="187" y="4"/>
                  </a:cubicBezTo>
                  <a:cubicBezTo>
                    <a:pt x="187" y="2"/>
                    <a:pt x="185" y="0"/>
                    <a:pt x="182" y="0"/>
                  </a:cubicBez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159">
              <a:extLst>
                <a:ext uri="{FF2B5EF4-FFF2-40B4-BE49-F238E27FC236}">
                  <a16:creationId xmlns:a16="http://schemas.microsoft.com/office/drawing/2014/main" id="{793FAC49-CEF9-40D5-A372-52DF2EDC5A80}"/>
                </a:ext>
              </a:extLst>
            </p:cNvPr>
            <p:cNvSpPr>
              <a:spLocks/>
            </p:cNvSpPr>
            <p:nvPr/>
          </p:nvSpPr>
          <p:spPr bwMode="auto">
            <a:xfrm>
              <a:off x="3873500" y="793750"/>
              <a:ext cx="250825" cy="12700"/>
            </a:xfrm>
            <a:custGeom>
              <a:avLst/>
              <a:gdLst>
                <a:gd name="T0" fmla="*/ 2147483646 w 79"/>
                <a:gd name="T1" fmla="*/ 0 h 4"/>
                <a:gd name="T2" fmla="*/ 2147483646 w 79"/>
                <a:gd name="T3" fmla="*/ 0 h 4"/>
                <a:gd name="T4" fmla="*/ 0 w 79"/>
                <a:gd name="T5" fmla="*/ 2147483646 h 4"/>
                <a:gd name="T6" fmla="*/ 0 w 79"/>
                <a:gd name="T7" fmla="*/ 2147483646 h 4"/>
                <a:gd name="T8" fmla="*/ 2147483646 w 79"/>
                <a:gd name="T9" fmla="*/ 2147483646 h 4"/>
                <a:gd name="T10" fmla="*/ 2147483646 w 79"/>
                <a:gd name="T11" fmla="*/ 2147483646 h 4"/>
                <a:gd name="T12" fmla="*/ 2147483646 w 79"/>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4">
                  <a:moveTo>
                    <a:pt x="76" y="0"/>
                  </a:moveTo>
                  <a:cubicBezTo>
                    <a:pt x="3" y="0"/>
                    <a:pt x="3" y="0"/>
                    <a:pt x="3" y="0"/>
                  </a:cubicBezTo>
                  <a:cubicBezTo>
                    <a:pt x="1" y="0"/>
                    <a:pt x="0" y="1"/>
                    <a:pt x="0" y="3"/>
                  </a:cubicBezTo>
                  <a:cubicBezTo>
                    <a:pt x="0" y="4"/>
                    <a:pt x="0" y="4"/>
                    <a:pt x="0" y="4"/>
                  </a:cubicBezTo>
                  <a:cubicBezTo>
                    <a:pt x="79" y="4"/>
                    <a:pt x="79" y="4"/>
                    <a:pt x="79" y="4"/>
                  </a:cubicBezTo>
                  <a:cubicBezTo>
                    <a:pt x="79" y="3"/>
                    <a:pt x="79" y="3"/>
                    <a:pt x="79" y="3"/>
                  </a:cubicBezTo>
                  <a:cubicBezTo>
                    <a:pt x="79" y="1"/>
                    <a:pt x="78" y="0"/>
                    <a:pt x="76" y="0"/>
                  </a:cubicBezTo>
                  <a:close/>
                </a:path>
              </a:pathLst>
            </a:cu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Oval 160">
              <a:extLst>
                <a:ext uri="{FF2B5EF4-FFF2-40B4-BE49-F238E27FC236}">
                  <a16:creationId xmlns:a16="http://schemas.microsoft.com/office/drawing/2014/main" id="{04DB9209-1D81-4477-8EA2-E33D80343251}"/>
                </a:ext>
              </a:extLst>
            </p:cNvPr>
            <p:cNvSpPr>
              <a:spLocks noChangeArrowheads="1"/>
            </p:cNvSpPr>
            <p:nvPr/>
          </p:nvSpPr>
          <p:spPr bwMode="auto">
            <a:xfrm>
              <a:off x="3756025" y="558800"/>
              <a:ext cx="66675" cy="69850"/>
            </a:xfrm>
            <a:prstGeom prst="ellipse">
              <a:avLst/>
            </a:pr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12" name="Oval 161">
              <a:extLst>
                <a:ext uri="{FF2B5EF4-FFF2-40B4-BE49-F238E27FC236}">
                  <a16:creationId xmlns:a16="http://schemas.microsoft.com/office/drawing/2014/main" id="{CE0D69BB-FB38-4BBD-84DF-5EA2DE9D5A4D}"/>
                </a:ext>
              </a:extLst>
            </p:cNvPr>
            <p:cNvSpPr>
              <a:spLocks noChangeArrowheads="1"/>
            </p:cNvSpPr>
            <p:nvPr/>
          </p:nvSpPr>
          <p:spPr bwMode="auto">
            <a:xfrm>
              <a:off x="3841750" y="501650"/>
              <a:ext cx="69850" cy="66675"/>
            </a:xfrm>
            <a:prstGeom prst="ellipse">
              <a:avLst/>
            </a:pr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13" name="Oval 162">
              <a:extLst>
                <a:ext uri="{FF2B5EF4-FFF2-40B4-BE49-F238E27FC236}">
                  <a16:creationId xmlns:a16="http://schemas.microsoft.com/office/drawing/2014/main" id="{53BEE896-FA0C-4C3D-9028-F5D7BEF078B9}"/>
                </a:ext>
              </a:extLst>
            </p:cNvPr>
            <p:cNvSpPr>
              <a:spLocks noChangeArrowheads="1"/>
            </p:cNvSpPr>
            <p:nvPr/>
          </p:nvSpPr>
          <p:spPr bwMode="auto">
            <a:xfrm>
              <a:off x="3940175" y="530225"/>
              <a:ext cx="66675" cy="66675"/>
            </a:xfrm>
            <a:prstGeom prst="ellipse">
              <a:avLst/>
            </a:pr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14" name="Oval 163">
              <a:extLst>
                <a:ext uri="{FF2B5EF4-FFF2-40B4-BE49-F238E27FC236}">
                  <a16:creationId xmlns:a16="http://schemas.microsoft.com/office/drawing/2014/main" id="{EE830EA0-737C-47BC-AD5F-A51AFD77B947}"/>
                </a:ext>
              </a:extLst>
            </p:cNvPr>
            <p:cNvSpPr>
              <a:spLocks noChangeArrowheads="1"/>
            </p:cNvSpPr>
            <p:nvPr/>
          </p:nvSpPr>
          <p:spPr bwMode="auto">
            <a:xfrm>
              <a:off x="4016375" y="441325"/>
              <a:ext cx="69850" cy="66675"/>
            </a:xfrm>
            <a:prstGeom prst="ellipse">
              <a:avLst/>
            </a:pr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15" name="Oval 164">
              <a:extLst>
                <a:ext uri="{FF2B5EF4-FFF2-40B4-BE49-F238E27FC236}">
                  <a16:creationId xmlns:a16="http://schemas.microsoft.com/office/drawing/2014/main" id="{5D574673-FE45-4A14-A31B-4DE84A134392}"/>
                </a:ext>
              </a:extLst>
            </p:cNvPr>
            <p:cNvSpPr>
              <a:spLocks noChangeArrowheads="1"/>
            </p:cNvSpPr>
            <p:nvPr/>
          </p:nvSpPr>
          <p:spPr bwMode="auto">
            <a:xfrm>
              <a:off x="4092575" y="495300"/>
              <a:ext cx="66675" cy="66675"/>
            </a:xfrm>
            <a:prstGeom prst="ellipse">
              <a:avLst/>
            </a:pr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sp>
          <p:nvSpPr>
            <p:cNvPr id="16" name="Oval 165">
              <a:extLst>
                <a:ext uri="{FF2B5EF4-FFF2-40B4-BE49-F238E27FC236}">
                  <a16:creationId xmlns:a16="http://schemas.microsoft.com/office/drawing/2014/main" id="{73F55658-AD7E-467E-BE47-6576638A40AB}"/>
                </a:ext>
              </a:extLst>
            </p:cNvPr>
            <p:cNvSpPr>
              <a:spLocks noChangeArrowheads="1"/>
            </p:cNvSpPr>
            <p:nvPr/>
          </p:nvSpPr>
          <p:spPr bwMode="auto">
            <a:xfrm>
              <a:off x="4168775" y="381000"/>
              <a:ext cx="69850" cy="69850"/>
            </a:xfrm>
            <a:prstGeom prst="ellipse">
              <a:avLst/>
            </a:prstGeom>
            <a:solidFill>
              <a:srgbClr val="5C5D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100000"/>
                </a:spcBef>
                <a:buClr>
                  <a:schemeClr val="tx1"/>
                </a:buClr>
                <a:buFont typeface="Wingdings 2" panose="05020102010507070707" pitchFamily="18" charset="2"/>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2pPr>
              <a:lvl3pPr marL="11430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3pPr>
              <a:lvl4pPr marL="16002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4pPr>
              <a:lvl5pPr marL="2057400" indent="-228600">
                <a:spcBef>
                  <a:spcPct val="50000"/>
                </a:spcBef>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lr>
                  <a:schemeClr val="tx1"/>
                </a:buClr>
                <a:buFont typeface="Wingdings" panose="05000000000000000000" pitchFamily="2" charset="2"/>
                <a:buChar char="§"/>
                <a:defRPr sz="1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3600"/>
            </a:p>
          </p:txBody>
        </p:sp>
      </p:grpSp>
      <p:pic>
        <p:nvPicPr>
          <p:cNvPr id="19" name="Picture 18">
            <a:extLst>
              <a:ext uri="{FF2B5EF4-FFF2-40B4-BE49-F238E27FC236}">
                <a16:creationId xmlns:a16="http://schemas.microsoft.com/office/drawing/2014/main" id="{18E217B9-6042-40F5-A732-C11EB9C92C8A}"/>
              </a:ext>
            </a:extLst>
          </p:cNvPr>
          <p:cNvPicPr/>
          <p:nvPr/>
        </p:nvPicPr>
        <p:blipFill>
          <a:blip r:embed="rId2">
            <a:extLst>
              <a:ext uri="{28A0092B-C50C-407E-A947-70E740481C1C}">
                <a14:useLocalDpi xmlns:a14="http://schemas.microsoft.com/office/drawing/2010/main" val="0"/>
              </a:ext>
            </a:extLst>
          </a:blip>
          <a:stretch>
            <a:fillRect/>
          </a:stretch>
        </p:blipFill>
        <p:spPr>
          <a:xfrm>
            <a:off x="1485900" y="1261990"/>
            <a:ext cx="3314700" cy="1608159"/>
          </a:xfrm>
          <a:prstGeom prst="rect">
            <a:avLst/>
          </a:prstGeom>
          <a:ln>
            <a:solidFill>
              <a:schemeClr val="accent1"/>
            </a:solidFill>
          </a:ln>
        </p:spPr>
      </p:pic>
      <p:pic>
        <p:nvPicPr>
          <p:cNvPr id="20" name="Picture 19">
            <a:extLst>
              <a:ext uri="{FF2B5EF4-FFF2-40B4-BE49-F238E27FC236}">
                <a16:creationId xmlns:a16="http://schemas.microsoft.com/office/drawing/2014/main" id="{308360B3-260C-4610-B3A1-C4780B822223}"/>
              </a:ext>
            </a:extLst>
          </p:cNvPr>
          <p:cNvPicPr/>
          <p:nvPr/>
        </p:nvPicPr>
        <p:blipFill>
          <a:blip r:embed="rId3">
            <a:extLst>
              <a:ext uri="{28A0092B-C50C-407E-A947-70E740481C1C}">
                <a14:useLocalDpi xmlns:a14="http://schemas.microsoft.com/office/drawing/2010/main" val="0"/>
              </a:ext>
            </a:extLst>
          </a:blip>
          <a:stretch>
            <a:fillRect/>
          </a:stretch>
        </p:blipFill>
        <p:spPr>
          <a:xfrm>
            <a:off x="7894612" y="1259985"/>
            <a:ext cx="3322320" cy="1608159"/>
          </a:xfrm>
          <a:prstGeom prst="rect">
            <a:avLst/>
          </a:prstGeom>
          <a:ln>
            <a:solidFill>
              <a:schemeClr val="accent1"/>
            </a:solidFill>
          </a:ln>
        </p:spPr>
      </p:pic>
      <p:pic>
        <p:nvPicPr>
          <p:cNvPr id="22" name="Picture 21">
            <a:extLst>
              <a:ext uri="{FF2B5EF4-FFF2-40B4-BE49-F238E27FC236}">
                <a16:creationId xmlns:a16="http://schemas.microsoft.com/office/drawing/2014/main" id="{4D570F07-5601-4ED9-98A5-D9DA738715B0}"/>
              </a:ext>
            </a:extLst>
          </p:cNvPr>
          <p:cNvPicPr>
            <a:picLocks noChangeAspect="1"/>
          </p:cNvPicPr>
          <p:nvPr/>
        </p:nvPicPr>
        <p:blipFill>
          <a:blip r:embed="rId4"/>
          <a:stretch>
            <a:fillRect/>
          </a:stretch>
        </p:blipFill>
        <p:spPr>
          <a:xfrm>
            <a:off x="665975" y="2978694"/>
            <a:ext cx="5140405" cy="1746450"/>
          </a:xfrm>
          <a:prstGeom prst="rect">
            <a:avLst/>
          </a:prstGeom>
        </p:spPr>
      </p:pic>
      <p:pic>
        <p:nvPicPr>
          <p:cNvPr id="23" name="Picture 22">
            <a:extLst>
              <a:ext uri="{FF2B5EF4-FFF2-40B4-BE49-F238E27FC236}">
                <a16:creationId xmlns:a16="http://schemas.microsoft.com/office/drawing/2014/main" id="{0476B283-887B-4CB0-899D-A61BA7BB699C}"/>
              </a:ext>
            </a:extLst>
          </p:cNvPr>
          <p:cNvPicPr>
            <a:picLocks noChangeAspect="1"/>
          </p:cNvPicPr>
          <p:nvPr/>
        </p:nvPicPr>
        <p:blipFill>
          <a:blip r:embed="rId5"/>
          <a:stretch>
            <a:fillRect/>
          </a:stretch>
        </p:blipFill>
        <p:spPr>
          <a:xfrm>
            <a:off x="663634" y="4833689"/>
            <a:ext cx="5140404" cy="1696988"/>
          </a:xfrm>
          <a:prstGeom prst="rect">
            <a:avLst/>
          </a:prstGeom>
        </p:spPr>
      </p:pic>
      <p:pic>
        <p:nvPicPr>
          <p:cNvPr id="24" name="Picture 23">
            <a:extLst>
              <a:ext uri="{FF2B5EF4-FFF2-40B4-BE49-F238E27FC236}">
                <a16:creationId xmlns:a16="http://schemas.microsoft.com/office/drawing/2014/main" id="{F13A7B9B-D6F3-4974-A37C-E125A1707EB9}"/>
              </a:ext>
            </a:extLst>
          </p:cNvPr>
          <p:cNvPicPr>
            <a:picLocks noChangeAspect="1"/>
          </p:cNvPicPr>
          <p:nvPr/>
        </p:nvPicPr>
        <p:blipFill>
          <a:blip r:embed="rId6"/>
          <a:stretch>
            <a:fillRect/>
          </a:stretch>
        </p:blipFill>
        <p:spPr>
          <a:xfrm>
            <a:off x="6923287" y="2935621"/>
            <a:ext cx="5140405" cy="1828315"/>
          </a:xfrm>
          <a:prstGeom prst="rect">
            <a:avLst/>
          </a:prstGeom>
        </p:spPr>
      </p:pic>
      <p:pic>
        <p:nvPicPr>
          <p:cNvPr id="25" name="Picture 24">
            <a:extLst>
              <a:ext uri="{FF2B5EF4-FFF2-40B4-BE49-F238E27FC236}">
                <a16:creationId xmlns:a16="http://schemas.microsoft.com/office/drawing/2014/main" id="{B90BF415-1462-4AE4-937B-5273F676FF34}"/>
              </a:ext>
            </a:extLst>
          </p:cNvPr>
          <p:cNvPicPr>
            <a:picLocks noChangeAspect="1"/>
          </p:cNvPicPr>
          <p:nvPr/>
        </p:nvPicPr>
        <p:blipFill>
          <a:blip r:embed="rId7"/>
          <a:stretch>
            <a:fillRect/>
          </a:stretch>
        </p:blipFill>
        <p:spPr>
          <a:xfrm>
            <a:off x="6923287" y="4831413"/>
            <a:ext cx="5140404" cy="1828315"/>
          </a:xfrm>
          <a:prstGeom prst="rect">
            <a:avLst/>
          </a:prstGeom>
        </p:spPr>
      </p:pic>
    </p:spTree>
    <p:extLst>
      <p:ext uri="{BB962C8B-B14F-4D97-AF65-F5344CB8AC3E}">
        <p14:creationId xmlns:p14="http://schemas.microsoft.com/office/powerpoint/2010/main" val="454575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3_Woodgrain 16x9">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C20563B-C646-42AF-9D0D-76DF086793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1269</Words>
  <Application>Microsoft Office PowerPoint</Application>
  <PresentationFormat>Custom</PresentationFormat>
  <Paragraphs>93</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MS PGothic</vt:lpstr>
      <vt:lpstr>Arial</vt:lpstr>
      <vt:lpstr>Calibri</vt:lpstr>
      <vt:lpstr>Calibri Light</vt:lpstr>
      <vt:lpstr>Century</vt:lpstr>
      <vt:lpstr>Gill Sans MT</vt:lpstr>
      <vt:lpstr>Times New Roman</vt:lpstr>
      <vt:lpstr>Wingdings</vt:lpstr>
      <vt:lpstr>3_Woodgrain 16x9</vt:lpstr>
      <vt:lpstr>Practicum Presentation - 1</vt:lpstr>
      <vt:lpstr>Agenda</vt:lpstr>
      <vt:lpstr>Executive Summary (Abstract)</vt:lpstr>
      <vt:lpstr>Business Problem</vt:lpstr>
      <vt:lpstr>Data Requirements &amp; Collections</vt:lpstr>
      <vt:lpstr>Data Understanding</vt:lpstr>
      <vt:lpstr>Data Preparation</vt:lpstr>
      <vt:lpstr>Modeling and Evaluation</vt:lpstr>
      <vt:lpstr>Google Trends</vt:lpstr>
      <vt:lpstr>Conclusion</vt:lpstr>
      <vt:lpstr>Demo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2016-02-08T05:04:35Z</dcterms:created>
  <dcterms:modified xsi:type="dcterms:W3CDTF">2018-12-28T09:51:53Z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TC028011159991</vt:lpwstr>
  </property>
</Properties>
</file>