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49" r:id="rId3"/>
  </p:sldMasterIdLst>
  <p:sldIdLst>
    <p:sldId id="299" r:id="rId4"/>
    <p:sldId id="326" r:id="rId5"/>
    <p:sldId id="327" r:id="rId6"/>
    <p:sldId id="328" r:id="rId7"/>
    <p:sldId id="312" r:id="rId8"/>
    <p:sldId id="308" r:id="rId9"/>
    <p:sldId id="357" r:id="rId10"/>
    <p:sldId id="362" r:id="rId11"/>
    <p:sldId id="329" r:id="rId12"/>
    <p:sldId id="359" r:id="rId13"/>
    <p:sldId id="302" r:id="rId14"/>
    <p:sldId id="365" r:id="rId15"/>
    <p:sldId id="364" r:id="rId16"/>
    <p:sldId id="366" r:id="rId17"/>
    <p:sldId id="332" r:id="rId18"/>
    <p:sldId id="360" r:id="rId19"/>
    <p:sldId id="333" r:id="rId20"/>
    <p:sldId id="361" r:id="rId21"/>
    <p:sldId id="336" r:id="rId22"/>
    <p:sldId id="363" r:id="rId23"/>
    <p:sldId id="335" r:id="rId24"/>
    <p:sldId id="337" r:id="rId25"/>
    <p:sldId id="368" r:id="rId26"/>
    <p:sldId id="367" r:id="rId27"/>
    <p:sldId id="338" r:id="rId28"/>
    <p:sldId id="369" r:id="rId29"/>
    <p:sldId id="339" r:id="rId30"/>
    <p:sldId id="370" r:id="rId31"/>
    <p:sldId id="342" r:id="rId32"/>
    <p:sldId id="371" r:id="rId33"/>
    <p:sldId id="372" r:id="rId34"/>
    <p:sldId id="373" r:id="rId35"/>
    <p:sldId id="374" r:id="rId36"/>
    <p:sldId id="375" r:id="rId37"/>
    <p:sldId id="376" r:id="rId38"/>
    <p:sldId id="341" r:id="rId39"/>
    <p:sldId id="350" r:id="rId40"/>
    <p:sldId id="351" r:id="rId41"/>
    <p:sldId id="352" r:id="rId42"/>
    <p:sldId id="349" r:id="rId43"/>
    <p:sldId id="353" r:id="rId44"/>
    <p:sldId id="343" r:id="rId45"/>
    <p:sldId id="344" r:id="rId46"/>
    <p:sldId id="345" r:id="rId47"/>
    <p:sldId id="346" r:id="rId48"/>
    <p:sldId id="347" r:id="rId49"/>
    <p:sldId id="348" r:id="rId50"/>
    <p:sldId id="325" r:id="rId51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0736"/>
    <a:srgbClr val="FF6565"/>
    <a:srgbClr val="95F99A"/>
    <a:srgbClr val="FF5B5B"/>
    <a:srgbClr val="FF3300"/>
    <a:srgbClr val="000000"/>
    <a:srgbClr val="E83618"/>
    <a:srgbClr val="A20000"/>
    <a:srgbClr val="9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9" autoAdjust="0"/>
    <p:restoredTop sz="94633" autoAdjust="0"/>
  </p:normalViewPr>
  <p:slideViewPr>
    <p:cSldViewPr snapToGrid="0">
      <p:cViewPr>
        <p:scale>
          <a:sx n="75" d="100"/>
          <a:sy n="75" d="100"/>
        </p:scale>
        <p:origin x="-1254" y="-84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6C8125A-09C3-4DBC-8A5C-29402D5D47E0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C3A940E-EAB0-4807-93BE-D2325BCD85E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BF76721-D0C0-403B-AFD9-459364324B9D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E093995-4E24-4618-BC82-CE44AFD9B4B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4"/>
          <p:cNvGrpSpPr/>
          <p:nvPr userDrawn="1"/>
        </p:nvGrpSpPr>
        <p:grpSpPr>
          <a:xfrm>
            <a:off x="0" y="800100"/>
            <a:ext cx="9144000" cy="1224422"/>
            <a:chOff x="0" y="800100"/>
            <a:chExt cx="9144000" cy="12244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12240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andshak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334250" y="800100"/>
              <a:ext cx="1809750" cy="1224422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21-11-2014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A2DBC02-530B-46AC-AE89-615B9CF6B656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D578506-4270-40D2-9919-7162664C971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54546AD-5DB5-4E0B-B847-60D836DCD182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BEB7762-8C3D-49C9-8EF9-6CBDFC5BB0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3712080-0910-45AC-ABF4-AC33E5ECBB03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567A2A1-D156-44EA-948C-F356C7AA8BD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54AC250-846A-48F8-BB14-372ADB45104B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F6E50EA-49C8-4392-B46A-5A90A2FDA3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6538522-622F-48E3-B2DB-B794625C7BFA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2FA1181-06C8-467E-8609-B5E3873FDB8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D262304-7D56-4B39-A20D-152694EC6669}" type="datetime1">
              <a:rPr lang="da-DK"/>
              <a:pPr>
                <a:defRPr/>
              </a:pPr>
              <a:t>21-11-2014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CB64F55-B5E2-45D7-A695-BF8EFBEE95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8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14288" y="6115050"/>
            <a:ext cx="9180513" cy="74295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359946" y="4639178"/>
            <a:ext cx="4991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th-TH" sz="4800" b="1" dirty="0" smtClean="0">
                <a:solidFill>
                  <a:srgbClr val="000000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สั่งซื้อเสื้อผ้าออนไลน์</a:t>
            </a:r>
            <a:endParaRPr lang="en-US" sz="4800" b="1" dirty="0">
              <a:solidFill>
                <a:srgbClr val="000000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pPr defTabSz="801688"/>
            <a:endParaRPr lang="en-US" sz="4800" b="1" dirty="0">
              <a:solidFill>
                <a:srgbClr val="000000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323850" y="3990975"/>
            <a:ext cx="31908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th-TH" sz="6000" b="1" dirty="0" smtClean="0">
                <a:solidFill>
                  <a:srgbClr val="000000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ระบบ</a:t>
            </a:r>
            <a:endParaRPr lang="en-US" sz="6000" b="1" dirty="0">
              <a:solidFill>
                <a:srgbClr val="000000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gray">
          <a:xfrm>
            <a:off x="87904" y="12260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bg1"/>
                </a:solidFill>
              </a:rPr>
              <a:t>Story Board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" name="Gruppe 27"/>
          <p:cNvGrpSpPr>
            <a:grpSpLocks/>
          </p:cNvGrpSpPr>
          <p:nvPr/>
        </p:nvGrpSpPr>
        <p:grpSpPr bwMode="auto">
          <a:xfrm>
            <a:off x="2466473" y="1310802"/>
            <a:ext cx="5137486" cy="426453"/>
            <a:chOff x="927101" y="3327400"/>
            <a:chExt cx="6502980" cy="280988"/>
          </a:xfrm>
        </p:grpSpPr>
        <p:sp>
          <p:nvSpPr>
            <p:cNvPr id="6" name="Rektangel 32"/>
            <p:cNvSpPr>
              <a:spLocks noChangeArrowheads="1"/>
            </p:cNvSpPr>
            <p:nvPr/>
          </p:nvSpPr>
          <p:spPr bwMode="auto">
            <a:xfrm>
              <a:off x="927101" y="3327400"/>
              <a:ext cx="650298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1.หน้าหลัก มีแถบเมนูหลักสำหรับการเข้าถึงเนื้อหาแต่ละเมนู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8196" y="47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420016" y="2017874"/>
            <a:ext cx="8366954" cy="48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t"/>
          <a:lstStyle/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								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									2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. Match between system and the real world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							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ระบบต้อง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มีลักษณะการ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ติดต่อกับผู้ใช้ด้วย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ภาษา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ที่ผู้ใช้								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เข้าใจ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							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เราใช้ภาษามาตรฐานทั่วไปตามที่ผู้ใช้เคยพบเจอมาก่อนจากระบบและเว็บไซต์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ต่างๆ</a:t>
            </a:r>
            <a:endParaRPr lang="th-TH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4.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Consistency and standards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ผู้ใช้ไม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่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ควรต้อง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กังวล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ถึง คํา เหตุการณ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์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และ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การกระทําเดียวกันในบริบทที่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แตกต่าง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กัน</a:t>
            </a:r>
          </a:p>
          <a:p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=&gt; ทุกหน้าของเว็บไซต์เราใช้ </a:t>
            </a:r>
            <a:r>
              <a:rPr lang="en-US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template 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เดียวกัน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ทั้งหมด</a:t>
            </a:r>
            <a:endParaRPr lang="en-US" sz="2400" b="1" dirty="0" smtClean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หลักการ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Usability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ที่ใช้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Dialogue initiative -&gt; system pre-emptive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ขั้นตอนการคำนวณใบสั่งซื้อระบบกำหนดให้กับผู้ใช้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	     -&gt; user pre-emptive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ผู้ใช้มีอิสระในการเลือกเมนู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Consistency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ระบบมีแถบเมนูอยู่ด้านบนตลอด และฟอร์มเข้าระบบด้านซ้ายตลอดเวลา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016" y="2017874"/>
            <a:ext cx="3867582" cy="21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17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1095541" y="1558757"/>
            <a:ext cx="7340600" cy="426453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2.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เลือกซื้อสินค้าได้จาก เมนู 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“Category” 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และเลือกหมวดสินค้า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541" y="2164429"/>
            <a:ext cx="7471562" cy="3815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gray">
          <a:xfrm>
            <a:off x="87904" y="12260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bg1"/>
                </a:solidFill>
              </a:rPr>
              <a:t>Story Board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" name="Gruppe 27"/>
          <p:cNvGrpSpPr>
            <a:grpSpLocks/>
          </p:cNvGrpSpPr>
          <p:nvPr/>
        </p:nvGrpSpPr>
        <p:grpSpPr bwMode="auto">
          <a:xfrm>
            <a:off x="308732" y="2005324"/>
            <a:ext cx="7340600" cy="426453"/>
            <a:chOff x="927100" y="3327400"/>
            <a:chExt cx="7340600" cy="280988"/>
          </a:xfrm>
        </p:grpSpPr>
        <p:sp>
          <p:nvSpPr>
            <p:cNvPr id="6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2.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เลือกซื้อสินค้าได้จาก เมนู </a:t>
              </a:r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“Category” 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และเลือกหมวดสินค้า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8196" y="47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4280972" y="2469135"/>
            <a:ext cx="4783593" cy="20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3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. User control and freedom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ผู้ใช้สามารถ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เลือกทํางาน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ได้บางครั้ง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ทําผิดพลาดก็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สามารถ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ทํากลับหรือ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ทําซ้ำได้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365" y="2469135"/>
            <a:ext cx="3701667" cy="18902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093" y="4510587"/>
            <a:ext cx="81820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กฏทองของของชไน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เดอร์แมน 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Golden rules)</a:t>
            </a:r>
            <a:endParaRPr lang="th-TH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6. Permit easy reversal of actions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อนุญาตให้ย้อนกลับการกระทํา เพื่อลดความกังวลและสนับสนุนการสํารวจการใช้งานของ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</a:t>
            </a:r>
          </a:p>
          <a:p>
            <a:pPr>
              <a:buFont typeface="Symbol"/>
              <a:buChar char="Þ"/>
            </a:pP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เมื่อเลือกเมนูจาก 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Category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และหมวดสินค้าแล้ว ผู้ใช้สามารถย้อนไปเปลี่ยนแปลงได้</a:t>
            </a:r>
          </a:p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Usability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ที่ใช้</a:t>
            </a:r>
            <a:endParaRPr lang="en-US" sz="2400" b="1" u="sng" dirty="0" smtClean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Task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migratability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โดยที่เมนู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dropdown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ระบบกำหนด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category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ไว้ก่อน ผู้ใช้ไม่ต้องคิดเอง</a:t>
            </a:r>
            <a:endParaRPr lang="th-TH" sz="2400" b="1" dirty="0" smtClean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66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1095541" y="1558757"/>
            <a:ext cx="7340600" cy="426453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3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.หลังจากเลือกสินค้าที่ต้องการ ระบบแสดงรายละเอียด ราคา ของสินค้านั้นๆ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1485" y="2164429"/>
            <a:ext cx="7399673" cy="38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43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gray">
          <a:xfrm>
            <a:off x="87904" y="12260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bg1"/>
                </a:solidFill>
              </a:rPr>
              <a:t>Story Board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" name="Gruppe 27"/>
          <p:cNvGrpSpPr>
            <a:grpSpLocks/>
          </p:cNvGrpSpPr>
          <p:nvPr/>
        </p:nvGrpSpPr>
        <p:grpSpPr bwMode="auto">
          <a:xfrm>
            <a:off x="308732" y="2005324"/>
            <a:ext cx="7340600" cy="426453"/>
            <a:chOff x="927100" y="3327400"/>
            <a:chExt cx="7340600" cy="280988"/>
          </a:xfrm>
        </p:grpSpPr>
        <p:sp>
          <p:nvSpPr>
            <p:cNvPr id="6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3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.หลังจากเลือกสินค้าที่ต้องการ ระบบแสดงรายละเอียด ราคา ของสินค้านั้นๆ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8196" y="47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250742" y="2565726"/>
            <a:ext cx="4347249" cy="181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3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. User control and freedom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ผู้ใช้สามารถ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เลือกทํางาน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ได้บางครั้ง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ผิดพลาด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ก็ต้อง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สามารถทํากลับหรือ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ทําซ้ำได้</a:t>
            </a:r>
          </a:p>
          <a:p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endParaRPr lang="th-TH" sz="2400" b="1" dirty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7885" y="2610996"/>
            <a:ext cx="3912499" cy="23074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742" y="4063565"/>
            <a:ext cx="86596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ทองของของชไนเดอร์แมน 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</a:t>
            </a:r>
            <a:endParaRPr lang="th-TH" sz="2400" b="1" u="sng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Golden 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rules)</a:t>
            </a:r>
            <a:endParaRPr lang="th-TH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6. Permit easy reversal of actions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อนุญาตให้ย้อนกลับการกระทํา เพื่อลดความกังวลและสนับสนุนการสํารวจการใช้งานของผู้ใช้</a:t>
            </a:r>
          </a:p>
          <a:p>
            <a:endParaRPr lang="th-TH" sz="2400" b="1" dirty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เมื่อเลือกสินค้าไว้แต่หากต้องการ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เพิ่มสินค้า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ก็สามารถกดเพิ่มสินค้าได้ หรือ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หากไม่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ต้องการสินค้าบางชิ้นที่ได้เลือกไว้ก็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สามารถเอา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ออก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ได้</a:t>
            </a:r>
            <a:endParaRPr lang="th-TH" sz="2400" b="1" dirty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3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54956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123925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4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.หลังจากกด 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“Buy”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 หาผู้ใช้เป็นสมาชิกอยุ่แล้วจะทำการล๊อกอิน ในส่วนของผู้ใช้ใหม่จะต้องลงทะเบียน 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“REGISTER”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541" y="2164429"/>
            <a:ext cx="7471561" cy="38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9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gray">
          <a:xfrm>
            <a:off x="87904" y="12260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bg1"/>
                </a:solidFill>
              </a:rPr>
              <a:t>Story Board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196" y="47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331545" y="3742660"/>
            <a:ext cx="8366954" cy="20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Heuristics)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1. Visibility of system status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ต้องแจ้งผู้ใช้ตลอดว่ามีอะไรเกิดขึ้นผ่านทางผลป้อนกลับ 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Feedback)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ที่เหมาะสม ภายในระยะเวลาที่ผู้ใช้ส่วนใหญ่รับได้</a:t>
            </a:r>
          </a:p>
          <a:p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การแจ้งเตือนเพื่อยืนยันว่าจะสมัครสมาชิกจริง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หรือไม่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โดยระบบจะแสดง </a:t>
            </a:r>
            <a:r>
              <a:rPr lang="en-US" sz="2400" b="1" dirty="0" err="1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MessageBox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ขึ้นมา</a:t>
            </a:r>
            <a:endParaRPr lang="th-TH" sz="2400" b="1" dirty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grpSp>
        <p:nvGrpSpPr>
          <p:cNvPr id="12" name="Gruppe 27"/>
          <p:cNvGrpSpPr>
            <a:grpSpLocks/>
          </p:cNvGrpSpPr>
          <p:nvPr/>
        </p:nvGrpSpPr>
        <p:grpSpPr bwMode="auto">
          <a:xfrm>
            <a:off x="87904" y="1857164"/>
            <a:ext cx="7461583" cy="745957"/>
            <a:chOff x="927100" y="3327400"/>
            <a:chExt cx="7340600" cy="280988"/>
          </a:xfrm>
        </p:grpSpPr>
        <p:sp>
          <p:nvSpPr>
            <p:cNvPr id="1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4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4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.หลังจากกด 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“Buy”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 หาผู้ใช้เป็นสมาชิกอยุ่แล้วจะทำการล๊อกอิน ในส่วนของผู้ใช้ใหม่จะต้องลงทะเบียน 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“REGISTER”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4557" y="2304569"/>
            <a:ext cx="4023942" cy="20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8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1095541" y="1558757"/>
            <a:ext cx="7340600" cy="426453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5.ระบบแสดงหน้าเว็บการลงทะเบียนให้ให้ผู้ใช้กรอกข้อมูล 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541" y="2164428"/>
            <a:ext cx="7340600" cy="42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27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gray">
          <a:xfrm>
            <a:off x="87904" y="12260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bg1"/>
                </a:solidFill>
              </a:rPr>
              <a:t>Story Board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196" y="47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200616" y="2462525"/>
            <a:ext cx="8366954" cy="38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กฏทองของของชไน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เดอร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์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แมน 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Golden rules)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Offer error prevention and simple error handling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มีการป้องกันการผิดพลาด และมีการจัดการความผิดพลาดอย่างง่าย จะทําให้ผู้ใช้ถูกป้องกันจากการทํา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ผู้ใช้ลืมกรอกข้อมูลที่สำคัญบางอย่าง เมื่อมี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การกดปุ่มยืนยัน 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การทำงานในขั้นตอนต่อไปจะมี </a:t>
            </a:r>
            <a:r>
              <a:rPr lang="en-US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message error 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แจ้งเตือนผู้ใช้ ว่ากรอกข้อมูลไม่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ครบ</a:t>
            </a:r>
          </a:p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Usability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ที่ใช้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Responsiveness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ระบบโต้ตอบกับผู้ใช้ทันทีเมื่อเกิดข้อผิดพลาดภายในระบบ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grpSp>
        <p:nvGrpSpPr>
          <p:cNvPr id="15" name="Gruppe 27"/>
          <p:cNvGrpSpPr>
            <a:grpSpLocks/>
          </p:cNvGrpSpPr>
          <p:nvPr/>
        </p:nvGrpSpPr>
        <p:grpSpPr bwMode="auto">
          <a:xfrm>
            <a:off x="87904" y="2026636"/>
            <a:ext cx="7340600" cy="426453"/>
            <a:chOff x="927100" y="3327400"/>
            <a:chExt cx="7340600" cy="280988"/>
          </a:xfrm>
        </p:grpSpPr>
        <p:sp>
          <p:nvSpPr>
            <p:cNvPr id="16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7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62513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5.ระบบแสดงหน้าเว็บการลงทะเบียนให้ให้ผู้ใช้กรอกข้อมูล 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40" y="1050313"/>
            <a:ext cx="4062360" cy="23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909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54956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123925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6.เมื่อกด “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SUBMIT” 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หากข้อมูลถูกต้อง ปรากฎหน้าต่างยืนยันการลงทะเบียน หากข้อมูลไม่ถูก ปรากฎหน้าต่าง ท่านกรอกข้อมูลไม่ถูกต้อง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558" y="2164428"/>
            <a:ext cx="7461583" cy="44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09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2" y="779463"/>
            <a:ext cx="48529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Hierarchical Task Analysis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1548063" y="2782471"/>
            <a:ext cx="4000500" cy="59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ktangel 7"/>
          <p:cNvSpPr>
            <a:spLocks noChangeArrowheads="1"/>
          </p:cNvSpPr>
          <p:nvPr/>
        </p:nvSpPr>
        <p:spPr bwMode="auto">
          <a:xfrm>
            <a:off x="930196" y="1931355"/>
            <a:ext cx="517354" cy="57809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Tekstboks 54"/>
          <p:cNvSpPr txBox="1">
            <a:spLocks noChangeArrowheads="1"/>
          </p:cNvSpPr>
          <p:nvPr/>
        </p:nvSpPr>
        <p:spPr bwMode="auto">
          <a:xfrm>
            <a:off x="1030937" y="2091126"/>
            <a:ext cx="322262" cy="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rgbClr val="FFFFFF"/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0</a:t>
            </a:r>
            <a:endParaRPr lang="da-DK" sz="2800" b="1" noProof="1">
              <a:solidFill>
                <a:srgbClr val="FFFFFF"/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44" name="Rektangel 30"/>
          <p:cNvSpPr>
            <a:spLocks noChangeArrowheads="1"/>
          </p:cNvSpPr>
          <p:nvPr/>
        </p:nvSpPr>
        <p:spPr bwMode="auto">
          <a:xfrm>
            <a:off x="1553619" y="1931355"/>
            <a:ext cx="4000500" cy="59628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6" name="Tekstboks 48"/>
          <p:cNvSpPr txBox="1">
            <a:spLocks noChangeArrowheads="1"/>
          </p:cNvSpPr>
          <p:nvPr/>
        </p:nvSpPr>
        <p:spPr bwMode="auto">
          <a:xfrm>
            <a:off x="1640052" y="2023963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สั่งซื้อเสื้อผ้าออนไลน์</a:t>
            </a:r>
            <a:endParaRPr lang="da-DK" sz="28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50" name="Rektangel 7"/>
          <p:cNvSpPr>
            <a:spLocks noChangeArrowheads="1"/>
          </p:cNvSpPr>
          <p:nvPr/>
        </p:nvSpPr>
        <p:spPr bwMode="auto">
          <a:xfrm>
            <a:off x="933433" y="2798340"/>
            <a:ext cx="517354" cy="57809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1" name="Tekstboks 54"/>
          <p:cNvSpPr txBox="1">
            <a:spLocks noChangeArrowheads="1"/>
          </p:cNvSpPr>
          <p:nvPr/>
        </p:nvSpPr>
        <p:spPr bwMode="auto">
          <a:xfrm>
            <a:off x="1034174" y="2958111"/>
            <a:ext cx="322262" cy="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rgbClr val="FFFFFF"/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endParaRPr lang="da-DK" sz="2800" b="1" noProof="1">
              <a:solidFill>
                <a:srgbClr val="FFFFFF"/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52" name="Tekstboks 48"/>
          <p:cNvSpPr txBox="1">
            <a:spLocks noChangeArrowheads="1"/>
          </p:cNvSpPr>
          <p:nvPr/>
        </p:nvSpPr>
        <p:spPr bwMode="auto">
          <a:xfrm>
            <a:off x="1640052" y="2827086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เลือกชมสินค้า</a:t>
            </a:r>
            <a:endParaRPr lang="da-DK" sz="2800" b="1" dirty="0">
              <a:solidFill>
                <a:schemeClr val="bg1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57" name="Rektangel 30"/>
          <p:cNvSpPr>
            <a:spLocks noChangeArrowheads="1"/>
          </p:cNvSpPr>
          <p:nvPr/>
        </p:nvSpPr>
        <p:spPr bwMode="auto">
          <a:xfrm>
            <a:off x="2773445" y="3504650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2815388" y="3476391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เลือกประเภทสินค้า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61" name="Rektangel 30"/>
          <p:cNvSpPr>
            <a:spLocks noChangeArrowheads="1"/>
          </p:cNvSpPr>
          <p:nvPr/>
        </p:nvSpPr>
        <p:spPr bwMode="auto">
          <a:xfrm>
            <a:off x="2057858" y="3504650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63" name="Tekstboks 54"/>
          <p:cNvSpPr txBox="1">
            <a:spLocks noChangeArrowheads="1"/>
          </p:cNvSpPr>
          <p:nvPr/>
        </p:nvSpPr>
        <p:spPr bwMode="auto">
          <a:xfrm>
            <a:off x="2057814" y="3558347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65" name="Rektangel 30"/>
          <p:cNvSpPr>
            <a:spLocks noChangeArrowheads="1"/>
          </p:cNvSpPr>
          <p:nvPr/>
        </p:nvSpPr>
        <p:spPr bwMode="auto">
          <a:xfrm>
            <a:off x="2773445" y="4032454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67" name="Tekstboks 48"/>
          <p:cNvSpPr txBox="1">
            <a:spLocks noChangeArrowheads="1"/>
          </p:cNvSpPr>
          <p:nvPr/>
        </p:nvSpPr>
        <p:spPr bwMode="auto">
          <a:xfrm>
            <a:off x="2815388" y="4004195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แสดงรายละเอียดสินค้า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69" name="Rektangel 30"/>
          <p:cNvSpPr>
            <a:spLocks noChangeArrowheads="1"/>
          </p:cNvSpPr>
          <p:nvPr/>
        </p:nvSpPr>
        <p:spPr bwMode="auto">
          <a:xfrm>
            <a:off x="2057858" y="4032454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70" name="Tekstboks 54"/>
          <p:cNvSpPr txBox="1">
            <a:spLocks noChangeArrowheads="1"/>
          </p:cNvSpPr>
          <p:nvPr/>
        </p:nvSpPr>
        <p:spPr bwMode="auto">
          <a:xfrm>
            <a:off x="2057814" y="4086151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1412" y="3964329"/>
            <a:ext cx="2438818" cy="2457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7536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624723" y="24476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796758" y="93445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6.เมื่อกด “</a:t>
              </a:r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SUBMIT” 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หากข้อมูลถูกต้อง ปรากฎหน้าต่างยืนยันการลงทะเบียน หากข้อมูลไม่ถูก ปรากฎหน้าต่าง ท่านกรอกข้อมูลไม่ถูกต้อง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8994" y="2074820"/>
            <a:ext cx="3719561" cy="2197646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gray">
          <a:xfrm>
            <a:off x="521872" y="1839498"/>
            <a:ext cx="8366954" cy="47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Error prevention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ป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องกัน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การทําผิดพลาด ควรมี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ข้อความบอก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ความ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ผิดพลาด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Error messages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</a:p>
          <a:p>
            <a:endParaRPr lang="th-TH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กฏทองของของชไน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เดอร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์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แมน 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Golden rules)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Offer error prevention and simple error handling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มีการป้องกันการผิดพลาด และมีการจัดการความผิดพลาดอย่างง่าย จะทําให้ผู้ใช้ถูกป้องกันจากการทํา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ผู้ใช้ลืมกรอกข้อมูลที่สำคัญบางอย่าง เมื่อมี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การกดปุ่มยืนยัน 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การทำงานในขั้นตอนต่อไปจะมี </a:t>
            </a:r>
            <a:r>
              <a:rPr lang="en-US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message error 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แจ้งเตือนผู้ใช้ ว่ากรอกข้อมูลไม่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ครบ</a:t>
            </a:r>
          </a:p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Usability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ที่ใช้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Recoverability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การที่ผู้ใช้สามารถกลับมาแก้ไขข้อมูลได้กรณีข้อมูลผิด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7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429544" y="274745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8" name="Gruppe 27"/>
          <p:cNvGrpSpPr>
            <a:grpSpLocks/>
          </p:cNvGrpSpPr>
          <p:nvPr/>
        </p:nvGrpSpPr>
        <p:grpSpPr bwMode="auto">
          <a:xfrm>
            <a:off x="348915" y="986589"/>
            <a:ext cx="8013032" cy="745960"/>
            <a:chOff x="927100" y="3327400"/>
            <a:chExt cx="7340600" cy="280989"/>
          </a:xfrm>
        </p:grpSpPr>
        <p:sp>
          <p:nvSpPr>
            <p:cNvPr id="9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" name="Rectangle 5"/>
            <p:cNvSpPr txBox="1">
              <a:spLocks noChangeArrowheads="1"/>
            </p:cNvSpPr>
            <p:nvPr/>
          </p:nvSpPr>
          <p:spPr bwMode="gray">
            <a:xfrm>
              <a:off x="1039812" y="3332164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7.หลังจากลงทะเบียนเรียบร้อย ระบบแสดงหน้าต่าง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บอกการ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เปลี่ยนแปลง ว่ามีการ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เปลี่ยน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หน้าเว็บ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6397" y="2359706"/>
            <a:ext cx="4194919" cy="2669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8843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769" y="3874167"/>
            <a:ext cx="7832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</a:pPr>
            <a:endParaRPr lang="th-TH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Calibri" panose="020F0502020204030204" pitchFamily="34" charset="0"/>
              <a:cs typeface="Angsana News" panose="02020603050405020304" pitchFamily="18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กฏทองของของชไนเดอร์แมน 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 8 Golden rules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)</a:t>
            </a:r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Calibri" panose="020F0502020204030204" pitchFamily="34" charset="0"/>
              <a:cs typeface="Angsana News" panose="02020603050405020304" pitchFamily="18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4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. Design dialogs to yield closure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ออกแบบการ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โต้ตอบ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เมื่อ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ใกล้สิ้นสุด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งาน ดังนั้น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ผู้ใช้จะรู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ว่าเมื่อไหร่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พวกเราจะทํางานเสร็จ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สมบูรณ์</a:t>
            </a:r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Calibri" panose="020F0502020204030204" pitchFamily="34" charset="0"/>
              <a:cs typeface="Angsana News" panose="02020603050405020304" pitchFamily="18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มี </a:t>
            </a:r>
            <a:r>
              <a:rPr lang="en-US" sz="2400" b="1" dirty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Message Box 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เตือน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เสมอ คือ ยืนยัน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ea typeface="Calibri" panose="020F0502020204030204" pitchFamily="34" charset="0"/>
                <a:cs typeface="Angsana News" panose="02020603050405020304" pitchFamily="18" charset="-34"/>
              </a:rPr>
              <a:t>การสั่งซื้อ </a:t>
            </a:r>
            <a:endParaRPr lang="en-US" sz="2400" b="1" dirty="0">
              <a:solidFill>
                <a:srgbClr val="F50736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429544" y="274745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348915" y="986589"/>
            <a:ext cx="7461583" cy="745960"/>
            <a:chOff x="927100" y="3327400"/>
            <a:chExt cx="7340600" cy="280989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4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7.หลังจากลงทะเบียนเรียบร้อย ระบบแสดงหน้าต่าง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บอก</a:t>
              </a:r>
            </a:p>
            <a:p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เปลี่ยนแปลง ว่ามีการเปลี่นหน้าเว็บ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3744" y="2179232"/>
            <a:ext cx="2946617" cy="1875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736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3" y="334297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1095541" y="1113591"/>
            <a:ext cx="7340600" cy="426453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06947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8.แสดงรายการสินค้าที่สั่งซื้อ และจำนวนเงิน และสามารถเพิ่มสินค้า และ ยกเลิกได้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541" y="1721862"/>
            <a:ext cx="7340600" cy="47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3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54956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1239243"/>
            <a:ext cx="7461583" cy="433135"/>
            <a:chOff x="927100" y="3327400"/>
            <a:chExt cx="7340600" cy="163154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163154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15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8.แสดงรายการสินค้าที่สั่งซื้อ และจำนวนเงิน และสามารถเพิ่มสินค้า และ ยกเลิกได้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9" name="Rectangle 5"/>
          <p:cNvSpPr txBox="1">
            <a:spLocks noChangeArrowheads="1"/>
          </p:cNvSpPr>
          <p:nvPr/>
        </p:nvSpPr>
        <p:spPr bwMode="gray">
          <a:xfrm>
            <a:off x="304302" y="2237873"/>
            <a:ext cx="8366954" cy="41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t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6. Recognition rather than recall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ให้วัตถุ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objects)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การกระทํา 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actions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th-TH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และ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ทางเลือก 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options)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ให้สามารถ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มองเห็น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ไม่ควรต้อง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จดจําคําอธิบายจากการ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โต้ตอบหนึ่ง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สู่การโต้ตอบ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หนึ่ง คําสั่งที่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ใช้ต้อง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มองเห็น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ได้และ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ย้อนกลับได้เมื่อ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ผู้ใช้ทำการสั่งซื้อสินค้า หากผู้ใช้ไม่พึงพอใจที่จะสามารถยกเลิกการสั่งซื้อนั้น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ได้</a:t>
            </a:r>
          </a:p>
          <a:p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</a:t>
            </a:r>
            <a:r>
              <a:rPr lang="th-TH" sz="2400" b="1" dirty="0">
                <a:solidFill>
                  <a:srgbClr val="F50736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ผู้ใช้ทำการสั่งซื้อสินค้า หากผู้ใช้ไม่พึงพอใจที่จะสามารถยกเลิกการสั่งซื้อนั้นได้</a:t>
            </a:r>
            <a:endParaRPr lang="th-TH" sz="2400" b="1" dirty="0" smtClean="0">
              <a:solidFill>
                <a:srgbClr val="F50736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7779" y="1721862"/>
            <a:ext cx="3948362" cy="25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37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95049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9. เมื่อกดปุ่ม “ยืนยันการซื้อ” จะแสดงหน้าต่างการยืนยันการสั่งซื้อ เพื่อเพิ่มความปลอดภัยในการยืนยันความต้องการ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127" y="1858249"/>
            <a:ext cx="7247137" cy="47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09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95049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9. เมื่อกดปุ่ม “ยืนยันการซื้อ” จะแสดงหน้าต่างการยืนยันการสั่งซื้อ เพื่อเพิ่มความปลอดภัยในการยืนยันความต้องการ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0126" y="1858249"/>
            <a:ext cx="3716138" cy="2410632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gray">
          <a:xfrm>
            <a:off x="305304" y="1993916"/>
            <a:ext cx="8366954" cy="432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Error prevention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ป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องกัน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การทําผิดพลาด ควรมี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ข้อความบอก</a:t>
            </a:r>
          </a:p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ความ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ผิดพลาด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Error messages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</a:p>
          <a:p>
            <a:endParaRPr lang="th-TH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กฏทองของของชไน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เดอร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์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แมน 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Golden rules)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Offer error prevention and simple error handling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มีการป้องกันการผิดพลาด และมีการจัดการความผิดพลาดอย่างง่าย จะทําให้ผู้ใช้ถูกป้องกันจากการทํา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จะแสดงหน้าต่างการยืนยันการสั่งซื้อ เพื่อเพิ่มความปลอดภัยในการยืนยันความ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ต้องการ</a:t>
            </a:r>
            <a:endParaRPr lang="th-TH" sz="2400" b="1" dirty="0">
              <a:solidFill>
                <a:srgbClr val="FF6565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369092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1058770"/>
            <a:ext cx="7461583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10.แสดงหน้าต่างเพื่อบอก การกระทำของระบบ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4587" y="1713857"/>
            <a:ext cx="2872520" cy="1823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ktangel 32"/>
          <p:cNvSpPr>
            <a:spLocks noChangeArrowheads="1"/>
          </p:cNvSpPr>
          <p:nvPr/>
        </p:nvSpPr>
        <p:spPr bwMode="auto">
          <a:xfrm>
            <a:off x="981904" y="3759864"/>
            <a:ext cx="7461583" cy="870291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gray">
          <a:xfrm>
            <a:off x="1196350" y="3755836"/>
            <a:ext cx="7247137" cy="71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/>
            </a:r>
            <a:b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</a:br>
            <a:r>
              <a: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>11.</a:t>
            </a:r>
            <a: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เมื่อการประมวลการจ่ายเงินเข้าระบบเรียบร้อย ระบบจะแสดง หน้าต่างเพื่อบอกความเรียบร้อยในการจ่ายเงิน</a:t>
            </a:r>
            <a:endParaRPr lang="en-US" sz="2400" b="1" dirty="0"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2495" y="4688934"/>
            <a:ext cx="32004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905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9236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782038"/>
            <a:ext cx="7461583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10.แสดงหน้าต่างเพื่อบอก การกระทำของระบบ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324" y="2270210"/>
            <a:ext cx="2128744" cy="1351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ktangel 32"/>
          <p:cNvSpPr>
            <a:spLocks noChangeArrowheads="1"/>
          </p:cNvSpPr>
          <p:nvPr/>
        </p:nvSpPr>
        <p:spPr bwMode="auto">
          <a:xfrm>
            <a:off x="1186441" y="1309048"/>
            <a:ext cx="7461583" cy="870291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gray">
          <a:xfrm>
            <a:off x="1400887" y="1218177"/>
            <a:ext cx="7247137" cy="71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/>
            </a:r>
            <a:b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</a:br>
            <a:r>
              <a: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>11.</a:t>
            </a:r>
            <a:r>
              <a:rPr lang="th-TH" sz="2400" b="1" dirty="0"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เมื่อการประมวลการจ่ายเงินเข้าระบบเรียบร้อย ระบบจะแสดง หน้าต่างเพื่อบอกความเรียบร้อยในการจ่ายเงิน</a:t>
            </a:r>
            <a:endParaRPr lang="en-US" sz="2400" b="1" dirty="0"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7032" y="2242765"/>
            <a:ext cx="2482189" cy="1388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374649" y="3561348"/>
            <a:ext cx="8366954" cy="303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t"/>
          <a:lstStyle/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เนลสัน (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</a:t>
            </a:r>
            <a:r>
              <a:rPr lang="en-US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  <a:endParaRPr lang="en-US" sz="2400" b="1" u="sng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Error prevention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ป้องกัน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การทําผิดพลาด ควรมี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ข้อความบอกความ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ผิดพลาด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Error messages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)</a:t>
            </a:r>
          </a:p>
          <a:p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กฏทองของของชไน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เดอร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์</a:t>
            </a:r>
            <a:r>
              <a:rPr lang="th-TH" sz="2400" b="1" u="sng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แมน </a:t>
            </a:r>
            <a:r>
              <a:rPr lang="th-TH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(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Shneiderman’s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8 Golden rules)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Offer error prevention and simple error handling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มีการป้องกันการผิดพลาด และมีการจัดการความผิดพลาดอย่างง่าย จะทําให้ผู้ใช้ถูกป้องกันจากการทํา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ผิด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จะแสดงหน้าต่างการยืนยันการสั่งซื้อ เพื่อเพิ่มความปลอดภัยในการยืนยันความ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ต้องการ</a:t>
            </a:r>
            <a:endParaRPr lang="th-TH" sz="2400" b="1" dirty="0">
              <a:solidFill>
                <a:srgbClr val="FF6565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5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8" y="950493"/>
            <a:ext cx="7461583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12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. การ“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ยืนยัน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การชำระเงิน” จะอยู่ในเมนู </a:t>
              </a:r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Information </a:t>
              </a:r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 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9375" y="2619375"/>
            <a:ext cx="6524625" cy="423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249" y="1783807"/>
            <a:ext cx="4205597" cy="29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95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2" y="779463"/>
            <a:ext cx="48529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Hierarchical Task Analysis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42" name="Rektangel 7"/>
          <p:cNvSpPr>
            <a:spLocks noChangeArrowheads="1"/>
          </p:cNvSpPr>
          <p:nvPr/>
        </p:nvSpPr>
        <p:spPr bwMode="auto">
          <a:xfrm>
            <a:off x="942226" y="1606497"/>
            <a:ext cx="517354" cy="57809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Tekstboks 54"/>
          <p:cNvSpPr txBox="1">
            <a:spLocks noChangeArrowheads="1"/>
          </p:cNvSpPr>
          <p:nvPr/>
        </p:nvSpPr>
        <p:spPr bwMode="auto">
          <a:xfrm>
            <a:off x="1042967" y="1766268"/>
            <a:ext cx="322262" cy="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rgbClr val="FFFFFF"/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endParaRPr lang="da-DK" sz="2800" b="1" noProof="1">
              <a:solidFill>
                <a:srgbClr val="FFFFFF"/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1412" y="3964329"/>
            <a:ext cx="2438818" cy="2457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1" name="Rektangel 32"/>
          <p:cNvSpPr>
            <a:spLocks noChangeArrowheads="1"/>
          </p:cNvSpPr>
          <p:nvPr/>
        </p:nvSpPr>
        <p:spPr bwMode="auto">
          <a:xfrm>
            <a:off x="1560093" y="1615104"/>
            <a:ext cx="4000500" cy="59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Tekstboks 48"/>
          <p:cNvSpPr txBox="1">
            <a:spLocks noChangeArrowheads="1"/>
          </p:cNvSpPr>
          <p:nvPr/>
        </p:nvSpPr>
        <p:spPr bwMode="auto">
          <a:xfrm>
            <a:off x="1652082" y="1659719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เข้าสู่ระบบ</a:t>
            </a:r>
            <a:endParaRPr lang="da-DK" sz="2800" b="1" dirty="0">
              <a:solidFill>
                <a:schemeClr val="bg1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23" name="Rektangel 32"/>
          <p:cNvSpPr>
            <a:spLocks noChangeArrowheads="1"/>
          </p:cNvSpPr>
          <p:nvPr/>
        </p:nvSpPr>
        <p:spPr bwMode="auto">
          <a:xfrm>
            <a:off x="1560093" y="3447460"/>
            <a:ext cx="4000500" cy="59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" name="Rektangel 7"/>
          <p:cNvSpPr>
            <a:spLocks noChangeArrowheads="1"/>
          </p:cNvSpPr>
          <p:nvPr/>
        </p:nvSpPr>
        <p:spPr bwMode="auto">
          <a:xfrm>
            <a:off x="945463" y="3463329"/>
            <a:ext cx="517354" cy="57809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5" name="Tekstboks 54"/>
          <p:cNvSpPr txBox="1">
            <a:spLocks noChangeArrowheads="1"/>
          </p:cNvSpPr>
          <p:nvPr/>
        </p:nvSpPr>
        <p:spPr bwMode="auto">
          <a:xfrm>
            <a:off x="1046204" y="3623100"/>
            <a:ext cx="322262" cy="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rgbClr val="FFFFFF"/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3</a:t>
            </a:r>
            <a:endParaRPr lang="da-DK" sz="2800" b="1" noProof="1">
              <a:solidFill>
                <a:srgbClr val="FFFFFF"/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26" name="Tekstboks 48"/>
          <p:cNvSpPr txBox="1">
            <a:spLocks noChangeArrowheads="1"/>
          </p:cNvSpPr>
          <p:nvPr/>
        </p:nvSpPr>
        <p:spPr bwMode="auto">
          <a:xfrm>
            <a:off x="1652082" y="3492075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สั่งซื้อสินค้า</a:t>
            </a:r>
            <a:endParaRPr lang="da-DK" sz="2800" b="1" dirty="0">
              <a:solidFill>
                <a:schemeClr val="bg1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28" name="Rektangel 30"/>
          <p:cNvSpPr>
            <a:spLocks noChangeArrowheads="1"/>
          </p:cNvSpPr>
          <p:nvPr/>
        </p:nvSpPr>
        <p:spPr bwMode="auto">
          <a:xfrm>
            <a:off x="2069888" y="4162656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" name="Tekstboks 54"/>
          <p:cNvSpPr txBox="1">
            <a:spLocks noChangeArrowheads="1"/>
          </p:cNvSpPr>
          <p:nvPr/>
        </p:nvSpPr>
        <p:spPr bwMode="auto">
          <a:xfrm>
            <a:off x="2069844" y="4216353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3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069888" y="4690460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Tekstboks 54"/>
          <p:cNvSpPr txBox="1">
            <a:spLocks noChangeArrowheads="1"/>
          </p:cNvSpPr>
          <p:nvPr/>
        </p:nvSpPr>
        <p:spPr bwMode="auto">
          <a:xfrm>
            <a:off x="2069844" y="4744157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3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34" name="Rektangel 30"/>
          <p:cNvSpPr>
            <a:spLocks noChangeArrowheads="1"/>
          </p:cNvSpPr>
          <p:nvPr/>
        </p:nvSpPr>
        <p:spPr bwMode="auto">
          <a:xfrm>
            <a:off x="2785475" y="2292415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0"/>
          <p:cNvSpPr>
            <a:spLocks noChangeArrowheads="1"/>
          </p:cNvSpPr>
          <p:nvPr/>
        </p:nvSpPr>
        <p:spPr bwMode="auto">
          <a:xfrm>
            <a:off x="2069888" y="2292415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Tekstboks 54"/>
          <p:cNvSpPr txBox="1">
            <a:spLocks noChangeArrowheads="1"/>
          </p:cNvSpPr>
          <p:nvPr/>
        </p:nvSpPr>
        <p:spPr bwMode="auto">
          <a:xfrm>
            <a:off x="2069844" y="2346112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37" name="Rektangel 30"/>
          <p:cNvSpPr>
            <a:spLocks noChangeArrowheads="1"/>
          </p:cNvSpPr>
          <p:nvPr/>
        </p:nvSpPr>
        <p:spPr bwMode="auto">
          <a:xfrm>
            <a:off x="2785475" y="2820219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8" name="Rektangel 30"/>
          <p:cNvSpPr>
            <a:spLocks noChangeArrowheads="1"/>
          </p:cNvSpPr>
          <p:nvPr/>
        </p:nvSpPr>
        <p:spPr bwMode="auto">
          <a:xfrm>
            <a:off x="2069888" y="2820219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9" name="Tekstboks 54"/>
          <p:cNvSpPr txBox="1">
            <a:spLocks noChangeArrowheads="1"/>
          </p:cNvSpPr>
          <p:nvPr/>
        </p:nvSpPr>
        <p:spPr bwMode="auto">
          <a:xfrm>
            <a:off x="2069844" y="2873916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40" name="Tekstboks 48"/>
          <p:cNvSpPr txBox="1">
            <a:spLocks noChangeArrowheads="1"/>
          </p:cNvSpPr>
          <p:nvPr/>
        </p:nvSpPr>
        <p:spPr bwMode="auto">
          <a:xfrm>
            <a:off x="2925675" y="2273401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สมัครสมาชิก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41" name="Tekstboks 48"/>
          <p:cNvSpPr txBox="1">
            <a:spLocks noChangeArrowheads="1"/>
          </p:cNvSpPr>
          <p:nvPr/>
        </p:nvSpPr>
        <p:spPr bwMode="auto">
          <a:xfrm>
            <a:off x="2925675" y="2801205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ลงชื่อเข้าสู่ระบบ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45" name="Rektangel 30"/>
          <p:cNvSpPr>
            <a:spLocks noChangeArrowheads="1"/>
          </p:cNvSpPr>
          <p:nvPr/>
        </p:nvSpPr>
        <p:spPr bwMode="auto">
          <a:xfrm>
            <a:off x="2785475" y="4151793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7" name="Rektangel 30"/>
          <p:cNvSpPr>
            <a:spLocks noChangeArrowheads="1"/>
          </p:cNvSpPr>
          <p:nvPr/>
        </p:nvSpPr>
        <p:spPr bwMode="auto">
          <a:xfrm>
            <a:off x="2785475" y="4679597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8" name="Tekstboks 48"/>
          <p:cNvSpPr txBox="1">
            <a:spLocks noChangeArrowheads="1"/>
          </p:cNvSpPr>
          <p:nvPr/>
        </p:nvSpPr>
        <p:spPr bwMode="auto">
          <a:xfrm>
            <a:off x="2925675" y="4132779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เลือกสินค้า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49" name="Tekstboks 48"/>
          <p:cNvSpPr txBox="1">
            <a:spLocks noChangeArrowheads="1"/>
          </p:cNvSpPr>
          <p:nvPr/>
        </p:nvSpPr>
        <p:spPr bwMode="auto">
          <a:xfrm>
            <a:off x="2925675" y="4660583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คำนวณราคาสินค้า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53" name="Rektangel 30"/>
          <p:cNvSpPr>
            <a:spLocks noChangeArrowheads="1"/>
          </p:cNvSpPr>
          <p:nvPr/>
        </p:nvSpPr>
        <p:spPr bwMode="auto">
          <a:xfrm>
            <a:off x="2069888" y="5218264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4" name="Tekstboks 54"/>
          <p:cNvSpPr txBox="1">
            <a:spLocks noChangeArrowheads="1"/>
          </p:cNvSpPr>
          <p:nvPr/>
        </p:nvSpPr>
        <p:spPr bwMode="auto">
          <a:xfrm>
            <a:off x="2069844" y="5271961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3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3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2785475" y="5207401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6" name="Tekstboks 48"/>
          <p:cNvSpPr txBox="1">
            <a:spLocks noChangeArrowheads="1"/>
          </p:cNvSpPr>
          <p:nvPr/>
        </p:nvSpPr>
        <p:spPr bwMode="auto">
          <a:xfrm>
            <a:off x="2925675" y="5188387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แสดงใบสั่งซื้อ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91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หน้าจอหลัก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7373" y="1786060"/>
            <a:ext cx="6614364" cy="48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77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 </a:t>
              </a:r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Login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1829" y="2624108"/>
            <a:ext cx="9195829" cy="16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03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 </a:t>
              </a:r>
              <a:r>
                <a:rPr lang="en-US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Register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138" y="2146813"/>
            <a:ext cx="8664653" cy="24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97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1" y="3332162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ค้นหาสินค้าและสั่งซื้อ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700" y="2126115"/>
            <a:ext cx="8797034" cy="30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83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แก้ไขรายการสินค้า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167" y="2294189"/>
            <a:ext cx="6978643" cy="41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9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02523" y="26080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974559" y="950493"/>
            <a:ext cx="1794400" cy="745957"/>
            <a:chOff x="927100" y="3327400"/>
            <a:chExt cx="7340600" cy="280988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80988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ยืนยันการชำระเงิน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165" y="2447507"/>
            <a:ext cx="8217832" cy="15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3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gray">
          <a:xfrm>
            <a:off x="1076325" y="2152650"/>
            <a:ext cx="6991350" cy="163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5400" b="1" dirty="0" smtClean="0">
                <a:solidFill>
                  <a:srgbClr val="171717"/>
                </a:solidFill>
              </a:rPr>
              <a:t>GOMS AND KLM</a:t>
            </a:r>
            <a:endParaRPr lang="en-US" sz="54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การเข้าสู่ระบบ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104900" y="1724024"/>
            <a:ext cx="1619250" cy="2085975"/>
            <a:chOff x="1695" y="4434"/>
            <a:chExt cx="1680" cy="231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695" y="4434"/>
              <a:ext cx="1680" cy="231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800" y="4539"/>
              <a:ext cx="1440" cy="405"/>
            </a:xfrm>
            <a:prstGeom prst="rect">
              <a:avLst/>
            </a:prstGeom>
            <a:solidFill>
              <a:srgbClr val="4F81BD"/>
            </a:solidFill>
            <a:ln w="127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ID: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815" y="5094"/>
              <a:ext cx="1440" cy="405"/>
            </a:xfrm>
            <a:prstGeom prst="rect">
              <a:avLst/>
            </a:prstGeom>
            <a:solidFill>
              <a:srgbClr val="4F81BD"/>
            </a:solidFill>
            <a:ln w="127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PASS: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15" y="5679"/>
              <a:ext cx="1395" cy="405"/>
            </a:xfrm>
            <a:prstGeom prst="rect">
              <a:avLst/>
            </a:prstGeom>
            <a:gradFill rotWithShape="1">
              <a:gsLst>
                <a:gs pos="0">
                  <a:srgbClr val="71A6DB"/>
                </a:gs>
                <a:gs pos="50000">
                  <a:srgbClr val="559BDB"/>
                </a:gs>
                <a:gs pos="100000">
                  <a:srgbClr val="438AC9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815" y="6234"/>
              <a:ext cx="1440" cy="405"/>
            </a:xfrm>
            <a:prstGeom prst="rect">
              <a:avLst/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REGISTER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62400" y="0"/>
            <a:ext cx="49911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GOAL: </a:t>
            </a:r>
            <a:r>
              <a:rPr lang="th-TH" sz="1400" dirty="0" smtClean="0">
                <a:solidFill>
                  <a:srgbClr val="000000"/>
                </a:solidFill>
              </a:rPr>
              <a:t>เข้าสู่ระบบ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•   [select  GOAL: USE-MOUSE-METHOD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MOVE-CURSOR-TO-ID-TEXTBOX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TYPE-IN-ID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</a:t>
            </a:r>
            <a:r>
              <a:rPr lang="th-TH" sz="1400" dirty="0" smtClean="0">
                <a:solidFill>
                  <a:srgbClr val="000000"/>
                </a:solidFill>
              </a:rPr>
              <a:t>•	</a:t>
            </a:r>
            <a:r>
              <a:rPr lang="en-US" sz="1400" dirty="0" smtClean="0">
                <a:solidFill>
                  <a:srgbClr val="000000"/>
                </a:solidFill>
              </a:rPr>
              <a:t>MOVE-CURSOR-TO-PASSWORD-TEXTBOX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TYPE-IN-PASSWORD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MOVE-CURSOR-TO-LOGIN-BUTTON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       GOAL: USE-ENTER-KEY-METHOD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MOVE-CURSOR-TO-ID-TEXTBOX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TYPE-IN-ID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</a:t>
            </a:r>
            <a:r>
              <a:rPr lang="th-TH" sz="1400" dirty="0" smtClean="0">
                <a:solidFill>
                  <a:srgbClr val="000000"/>
                </a:solidFill>
              </a:rPr>
              <a:t>•	</a:t>
            </a:r>
            <a:r>
              <a:rPr lang="en-US" sz="1400" dirty="0" smtClean="0">
                <a:solidFill>
                  <a:srgbClr val="000000"/>
                </a:solidFill>
              </a:rPr>
              <a:t>MOVE-CURSOR-TO-PASSWORD-TEXTBOX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TYPE-IN-PASSWORD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PRESS-ENTER-KEY]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2309510"/>
              </p:ext>
            </p:extLst>
          </p:nvPr>
        </p:nvGraphicFramePr>
        <p:xfrm>
          <a:off x="381000" y="4038600"/>
          <a:ext cx="6324600" cy="260508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276600"/>
              </a:tblGrid>
              <a:tr h="30671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USE-MOUSE-METHOD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USE-ENTER-KEY-METHOD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ID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textbox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 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K[ID]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xm[length of ID]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PASSWORD textbox]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K[PASSWORD]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xn[length of PW]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LOGIN button]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ID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textbox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K[ID]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xn[length of ID]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PASSWORD textbox]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K[PASSWORD]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xn[length of PW]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K[Enter key]                                 0.28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6.6+(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0.28x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m)+(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xn)s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5.58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+(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xm)+(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xn)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2" name="Gruppe 27"/>
          <p:cNvGrpSpPr>
            <a:grpSpLocks/>
          </p:cNvGrpSpPr>
          <p:nvPr/>
        </p:nvGrpSpPr>
        <p:grpSpPr bwMode="auto">
          <a:xfrm>
            <a:off x="268367" y="969167"/>
            <a:ext cx="3322558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การกรอกฟอร์มสมัครและการเคลียร์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700" y="1800225"/>
            <a:ext cx="4162425" cy="4829175"/>
            <a:chOff x="152400" y="38100"/>
            <a:chExt cx="5486400" cy="6591300"/>
          </a:xfrm>
        </p:grpSpPr>
        <p:grpSp>
          <p:nvGrpSpPr>
            <p:cNvPr id="15" name="Group 35"/>
            <p:cNvGrpSpPr/>
            <p:nvPr/>
          </p:nvGrpSpPr>
          <p:grpSpPr>
            <a:xfrm>
              <a:off x="152400" y="38100"/>
              <a:ext cx="5486400" cy="6591300"/>
              <a:chOff x="952500" y="1666875"/>
              <a:chExt cx="5810250" cy="7362825"/>
            </a:xfrm>
          </p:grpSpPr>
          <p:sp>
            <p:nvSpPr>
              <p:cNvPr id="17" name="Rectangle 180"/>
              <p:cNvSpPr>
                <a:spLocks noChangeArrowheads="1"/>
              </p:cNvSpPr>
              <p:nvPr/>
            </p:nvSpPr>
            <p:spPr bwMode="auto">
              <a:xfrm>
                <a:off x="952500" y="1666875"/>
                <a:ext cx="5810250" cy="7362825"/>
              </a:xfrm>
              <a:prstGeom prst="rect">
                <a:avLst/>
              </a:prstGeom>
              <a:gradFill rotWithShape="1">
                <a:gsLst>
                  <a:gs pos="0">
                    <a:srgbClr val="F7BDA4"/>
                  </a:gs>
                  <a:gs pos="50000">
                    <a:srgbClr val="F5B195"/>
                  </a:gs>
                  <a:gs pos="100000">
                    <a:srgbClr val="F8A581"/>
                  </a:gs>
                </a:gsLst>
                <a:lin ang="5400000"/>
              </a:gradFill>
              <a:ln w="6350">
                <a:solidFill>
                  <a:srgbClr val="ED7D3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9"/>
              <p:cNvSpPr>
                <a:spLocks noChangeArrowheads="1"/>
              </p:cNvSpPr>
              <p:nvPr/>
            </p:nvSpPr>
            <p:spPr bwMode="auto">
              <a:xfrm>
                <a:off x="1076325" y="1787525"/>
                <a:ext cx="5572125" cy="771525"/>
              </a:xfrm>
              <a:prstGeom prst="rect">
                <a:avLst/>
              </a:prstGeom>
              <a:gradFill rotWithShape="1">
                <a:gsLst>
                  <a:gs pos="0">
                    <a:srgbClr val="A8B7DF"/>
                  </a:gs>
                  <a:gs pos="50000">
                    <a:srgbClr val="9AABD9"/>
                  </a:gs>
                  <a:gs pos="100000">
                    <a:srgbClr val="879ED7"/>
                  </a:gs>
                </a:gsLst>
                <a:lin ang="5400000"/>
              </a:gradFill>
              <a:ln w="6350">
                <a:solidFill>
                  <a:srgbClr val="4472C4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Photo Preview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73"/>
              <p:cNvSpPr>
                <a:spLocks noChangeArrowheads="1"/>
              </p:cNvSpPr>
              <p:nvPr/>
            </p:nvSpPr>
            <p:spPr bwMode="auto">
              <a:xfrm>
                <a:off x="1076324" y="3101975"/>
                <a:ext cx="1152569" cy="1466851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7"/>
              <p:cNvSpPr>
                <a:spLocks noChangeArrowheads="1"/>
              </p:cNvSpPr>
              <p:nvPr/>
            </p:nvSpPr>
            <p:spPr bwMode="auto">
              <a:xfrm>
                <a:off x="2468217" y="3124200"/>
                <a:ext cx="4161183" cy="5762625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rgbClr val="1F4D78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172"/>
              <p:cNvSpPr>
                <a:spLocks noChangeArrowheads="1"/>
              </p:cNvSpPr>
              <p:nvPr/>
            </p:nvSpPr>
            <p:spPr bwMode="auto">
              <a:xfrm>
                <a:off x="1143000" y="3168650"/>
                <a:ext cx="914400" cy="257175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rgbClr val="1F4D78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ID: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71"/>
              <p:cNvSpPr>
                <a:spLocks noChangeArrowheads="1"/>
              </p:cNvSpPr>
              <p:nvPr/>
            </p:nvSpPr>
            <p:spPr bwMode="auto">
              <a:xfrm>
                <a:off x="1152525" y="3521075"/>
                <a:ext cx="914400" cy="257175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rgbClr val="1F4D78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PASS: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169"/>
              <p:cNvSpPr>
                <a:spLocks noChangeArrowheads="1"/>
              </p:cNvSpPr>
              <p:nvPr/>
            </p:nvSpPr>
            <p:spPr bwMode="auto">
              <a:xfrm>
                <a:off x="1152525" y="3892550"/>
                <a:ext cx="885825" cy="257175"/>
              </a:xfrm>
              <a:prstGeom prst="rect">
                <a:avLst/>
              </a:prstGeom>
              <a:gradFill rotWithShape="1">
                <a:gsLst>
                  <a:gs pos="0">
                    <a:srgbClr val="71A6DB"/>
                  </a:gs>
                  <a:gs pos="50000">
                    <a:srgbClr val="559BDB"/>
                  </a:gs>
                  <a:gs pos="100000">
                    <a:srgbClr val="438AC9"/>
                  </a:gs>
                </a:gsLst>
                <a:lin ang="5400000"/>
              </a:gradFill>
              <a:ln w="9525">
                <a:noFill/>
                <a:miter lim="800000"/>
                <a:headEnd/>
                <a:tailEnd/>
              </a:ln>
              <a:effectLst>
                <a:outerShdw dist="19050" dir="5400000" algn="ctr" rotWithShape="0">
                  <a:srgbClr val="000000">
                    <a:alpha val="62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170"/>
              <p:cNvSpPr>
                <a:spLocks noChangeArrowheads="1"/>
              </p:cNvSpPr>
              <p:nvPr/>
            </p:nvSpPr>
            <p:spPr bwMode="auto">
              <a:xfrm>
                <a:off x="1152526" y="4244975"/>
                <a:ext cx="1036481" cy="210189"/>
              </a:xfrm>
              <a:prstGeom prst="rect">
                <a:avLst/>
              </a:prstGeom>
              <a:gradFill rotWithShape="1">
                <a:gsLst>
                  <a:gs pos="0">
                    <a:srgbClr val="F18C55"/>
                  </a:gs>
                  <a:gs pos="50000">
                    <a:srgbClr val="F67B28"/>
                  </a:gs>
                  <a:gs pos="100000">
                    <a:srgbClr val="E56B17"/>
                  </a:gs>
                </a:gsLst>
                <a:lin ang="5400000"/>
              </a:gradFill>
              <a:ln w="9525">
                <a:noFill/>
                <a:miter lim="800000"/>
                <a:headEnd/>
                <a:tailEnd/>
              </a:ln>
              <a:effectLst>
                <a:outerShdw dist="19050" dir="5400000" algn="ctr" rotWithShape="0">
                  <a:srgbClr val="000000">
                    <a:alpha val="62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REGISTER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181"/>
              <p:cNvSpPr>
                <a:spLocks noChangeArrowheads="1"/>
              </p:cNvSpPr>
              <p:nvPr/>
            </p:nvSpPr>
            <p:spPr bwMode="auto">
              <a:xfrm>
                <a:off x="2713644" y="3235326"/>
                <a:ext cx="1268353" cy="290409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ลงทะเบียน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183"/>
              <p:cNvSpPr>
                <a:spLocks noChangeArrowheads="1"/>
              </p:cNvSpPr>
              <p:nvPr/>
            </p:nvSpPr>
            <p:spPr bwMode="auto">
              <a:xfrm>
                <a:off x="2707541" y="3619500"/>
                <a:ext cx="3902808" cy="4991099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03"/>
              <p:cNvSpPr>
                <a:spLocks noChangeArrowheads="1"/>
              </p:cNvSpPr>
              <p:nvPr/>
            </p:nvSpPr>
            <p:spPr bwMode="auto">
              <a:xfrm>
                <a:off x="2779902" y="3702050"/>
                <a:ext cx="1053742" cy="288399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กรอกข้อมูล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04"/>
              <p:cNvSpPr>
                <a:spLocks noChangeArrowheads="1"/>
              </p:cNvSpPr>
              <p:nvPr/>
            </p:nvSpPr>
            <p:spPr bwMode="auto">
              <a:xfrm>
                <a:off x="2974605" y="7818438"/>
                <a:ext cx="996032" cy="281832"/>
              </a:xfrm>
              <a:prstGeom prst="rect">
                <a:avLst/>
              </a:prstGeom>
              <a:gradFill rotWithShape="1">
                <a:gsLst>
                  <a:gs pos="0">
                    <a:srgbClr val="F18C55"/>
                  </a:gs>
                  <a:gs pos="50000">
                    <a:srgbClr val="F67B28"/>
                  </a:gs>
                  <a:gs pos="100000">
                    <a:srgbClr val="E56B17"/>
                  </a:gs>
                </a:gsLst>
                <a:lin ang="5400000"/>
              </a:gradFill>
              <a:ln w="9525">
                <a:noFill/>
                <a:miter lim="800000"/>
                <a:headEnd/>
                <a:tailEnd/>
              </a:ln>
              <a:effectLst>
                <a:outerShdw dist="19050" dir="5400000" algn="ctr" rotWithShape="0">
                  <a:srgbClr val="000000">
                    <a:alpha val="62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SUBMIT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05"/>
              <p:cNvSpPr>
                <a:spLocks noChangeArrowheads="1"/>
              </p:cNvSpPr>
              <p:nvPr/>
            </p:nvSpPr>
            <p:spPr bwMode="auto">
              <a:xfrm>
                <a:off x="4098558" y="7818438"/>
                <a:ext cx="841954" cy="257176"/>
              </a:xfrm>
              <a:prstGeom prst="rect">
                <a:avLst/>
              </a:prstGeom>
              <a:gradFill rotWithShape="1">
                <a:gsLst>
                  <a:gs pos="0">
                    <a:srgbClr val="F18C55"/>
                  </a:gs>
                  <a:gs pos="50000">
                    <a:srgbClr val="F67B28"/>
                  </a:gs>
                  <a:gs pos="100000">
                    <a:srgbClr val="E56B17"/>
                  </a:gs>
                </a:gsLst>
                <a:lin ang="5400000"/>
              </a:gradFill>
              <a:ln w="9525">
                <a:noFill/>
                <a:miter lim="800000"/>
                <a:headEnd/>
                <a:tailEnd/>
              </a:ln>
              <a:effectLst>
                <a:outerShdw dist="19050" dir="5400000" algn="ctr" rotWithShape="0">
                  <a:srgbClr val="000000">
                    <a:alpha val="62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CLEAR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62"/>
              <p:cNvSpPr>
                <a:spLocks noChangeArrowheads="1"/>
              </p:cNvSpPr>
              <p:nvPr/>
            </p:nvSpPr>
            <p:spPr bwMode="auto">
              <a:xfrm>
                <a:off x="4422568" y="4152899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96"/>
              <p:cNvSpPr>
                <a:spLocks noChangeArrowheads="1"/>
              </p:cNvSpPr>
              <p:nvPr/>
            </p:nvSpPr>
            <p:spPr bwMode="auto">
              <a:xfrm>
                <a:off x="4422568" y="4518025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97"/>
              <p:cNvSpPr>
                <a:spLocks noChangeArrowheads="1"/>
              </p:cNvSpPr>
              <p:nvPr/>
            </p:nvSpPr>
            <p:spPr bwMode="auto">
              <a:xfrm>
                <a:off x="4422568" y="4886325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112"/>
              <p:cNvSpPr>
                <a:spLocks noChangeArrowheads="1"/>
              </p:cNvSpPr>
              <p:nvPr/>
            </p:nvSpPr>
            <p:spPr bwMode="auto">
              <a:xfrm>
                <a:off x="4452755" y="5248275"/>
                <a:ext cx="1692679" cy="11239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144"/>
              <p:cNvSpPr>
                <a:spLocks noChangeArrowheads="1"/>
              </p:cNvSpPr>
              <p:nvPr/>
            </p:nvSpPr>
            <p:spPr bwMode="auto">
              <a:xfrm>
                <a:off x="2888781" y="4152901"/>
                <a:ext cx="749464" cy="287742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ชื่อ</a:t>
                </a: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*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145"/>
              <p:cNvSpPr>
                <a:spLocks noChangeArrowheads="1"/>
              </p:cNvSpPr>
              <p:nvPr/>
            </p:nvSpPr>
            <p:spPr bwMode="auto">
              <a:xfrm>
                <a:off x="2888027" y="4514849"/>
                <a:ext cx="763513" cy="288850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สกุล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146"/>
              <p:cNvSpPr>
                <a:spLocks noChangeArrowheads="1"/>
              </p:cNvSpPr>
              <p:nvPr/>
            </p:nvSpPr>
            <p:spPr bwMode="auto">
              <a:xfrm>
                <a:off x="2895629" y="4886325"/>
                <a:ext cx="1008531" cy="338522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เบอร์โทร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47"/>
              <p:cNvSpPr>
                <a:spLocks noChangeArrowheads="1"/>
              </p:cNvSpPr>
              <p:nvPr/>
            </p:nvSpPr>
            <p:spPr bwMode="auto">
              <a:xfrm>
                <a:off x="2887269" y="5272322"/>
                <a:ext cx="830750" cy="388195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ที่อยู่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149"/>
              <p:cNvSpPr>
                <a:spLocks noChangeArrowheads="1"/>
              </p:cNvSpPr>
              <p:nvPr/>
            </p:nvSpPr>
            <p:spPr bwMode="auto">
              <a:xfrm>
                <a:off x="2911146" y="6505574"/>
                <a:ext cx="1272225" cy="258641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ชื่อผู้ใช้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 (ID)*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150"/>
              <p:cNvSpPr>
                <a:spLocks noChangeArrowheads="1"/>
              </p:cNvSpPr>
              <p:nvPr/>
            </p:nvSpPr>
            <p:spPr bwMode="auto">
              <a:xfrm>
                <a:off x="4441618" y="6486525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151"/>
              <p:cNvSpPr>
                <a:spLocks noChangeArrowheads="1"/>
              </p:cNvSpPr>
              <p:nvPr/>
            </p:nvSpPr>
            <p:spPr bwMode="auto">
              <a:xfrm>
                <a:off x="4508096" y="6886575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153"/>
              <p:cNvSpPr>
                <a:spLocks noChangeArrowheads="1"/>
              </p:cNvSpPr>
              <p:nvPr/>
            </p:nvSpPr>
            <p:spPr bwMode="auto">
              <a:xfrm>
                <a:off x="2906978" y="6886577"/>
                <a:ext cx="1515716" cy="284264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รหัสผ่าน 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(Pass)*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155"/>
              <p:cNvSpPr>
                <a:spLocks noChangeArrowheads="1"/>
              </p:cNvSpPr>
              <p:nvPr/>
            </p:nvSpPr>
            <p:spPr bwMode="auto">
              <a:xfrm>
                <a:off x="2908886" y="7258051"/>
                <a:ext cx="1354260" cy="246805"/>
              </a:xfrm>
              <a:prstGeom prst="rect">
                <a:avLst/>
              </a:prstGeom>
              <a:gradFill rotWithShape="1">
                <a:gsLst>
                  <a:gs pos="0">
                    <a:srgbClr val="FFDD9C"/>
                  </a:gs>
                  <a:gs pos="50000">
                    <a:srgbClr val="FFD78E"/>
                  </a:gs>
                  <a:gs pos="100000">
                    <a:srgbClr val="FFD479"/>
                  </a:gs>
                </a:gsLst>
                <a:lin ang="5400000"/>
              </a:gradFill>
              <a:ln w="635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rdia New" pitchFamily="34" charset="-34"/>
                    <a:ea typeface="Arial" pitchFamily="34" charset="0"/>
                    <a:cs typeface="Cordia New" pitchFamily="34" charset="-34"/>
                  </a:rPr>
                  <a:t>ยืนยันรหัสผ่าน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Arial" pitchFamily="34" charset="0"/>
                    <a:cs typeface="Cordia New" pitchFamily="34" charset="-34"/>
                  </a:rPr>
                  <a:t>*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156"/>
              <p:cNvSpPr>
                <a:spLocks noChangeArrowheads="1"/>
              </p:cNvSpPr>
              <p:nvPr/>
            </p:nvSpPr>
            <p:spPr bwMode="auto">
              <a:xfrm>
                <a:off x="4451143" y="7267576"/>
                <a:ext cx="1341865" cy="2952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5A5A5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6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863824"/>
              <a:ext cx="5334000" cy="422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" name="TextBox 52"/>
          <p:cNvSpPr txBox="1"/>
          <p:nvPr/>
        </p:nvSpPr>
        <p:spPr>
          <a:xfrm>
            <a:off x="5314949" y="542181"/>
            <a:ext cx="36480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GOAL:  COMPLETE REGISTRATION FORM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 “</a:t>
            </a:r>
            <a:r>
              <a:rPr lang="th-TH" sz="1100" dirty="0" smtClean="0">
                <a:solidFill>
                  <a:srgbClr val="000000"/>
                </a:solidFill>
              </a:rPr>
              <a:t>ชื่อ</a:t>
            </a:r>
            <a:r>
              <a:rPr lang="en-US" sz="1100" dirty="0" smtClean="0">
                <a:solidFill>
                  <a:srgbClr val="000000"/>
                </a:solidFill>
              </a:rPr>
              <a:t>” TEXTBOX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TYPE-IN-FIRSTNAME</a:t>
            </a:r>
          </a:p>
          <a:p>
            <a:r>
              <a:rPr lang="th-TH" sz="1100" dirty="0" smtClean="0">
                <a:solidFill>
                  <a:srgbClr val="000000"/>
                </a:solidFill>
              </a:rPr>
              <a:t>•</a:t>
            </a:r>
            <a:r>
              <a:rPr lang="en-US" sz="1100" dirty="0" smtClean="0">
                <a:solidFill>
                  <a:srgbClr val="000000"/>
                </a:solidFill>
              </a:rPr>
              <a:t>       MOVE-CURSOR-TO “</a:t>
            </a:r>
            <a:r>
              <a:rPr lang="th-TH" sz="1100" dirty="0" smtClean="0">
                <a:solidFill>
                  <a:srgbClr val="000000"/>
                </a:solidFill>
              </a:rPr>
              <a:t>สกุล</a:t>
            </a:r>
            <a:r>
              <a:rPr lang="en-US" sz="1100" dirty="0" smtClean="0">
                <a:solidFill>
                  <a:srgbClr val="000000"/>
                </a:solidFill>
              </a:rPr>
              <a:t>” TEXTBOX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TYPE-IN-LASTNAME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</a:t>
            </a:r>
            <a:r>
              <a:rPr lang="th-TH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“</a:t>
            </a:r>
            <a:r>
              <a:rPr lang="th-TH" sz="1100" dirty="0" smtClean="0">
                <a:solidFill>
                  <a:srgbClr val="000000"/>
                </a:solidFill>
              </a:rPr>
              <a:t>เบอร์โทร</a:t>
            </a:r>
            <a:r>
              <a:rPr lang="en-US" sz="1100" dirty="0" smtClean="0">
                <a:solidFill>
                  <a:srgbClr val="000000"/>
                </a:solidFill>
              </a:rPr>
              <a:t>” TEXTBOX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</a:t>
            </a:r>
            <a:r>
              <a:rPr lang="th-TH" sz="1100" dirty="0" smtClean="0">
                <a:solidFill>
                  <a:srgbClr val="000000"/>
                </a:solidFill>
              </a:rPr>
              <a:t>     </a:t>
            </a:r>
            <a:r>
              <a:rPr lang="en-US" sz="1100" dirty="0" smtClean="0">
                <a:solidFill>
                  <a:srgbClr val="000000"/>
                </a:solidFill>
              </a:rPr>
              <a:t>TYPE-IN-TELEPHONE-NUMBER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 “</a:t>
            </a:r>
            <a:r>
              <a:rPr lang="th-TH" sz="1100" dirty="0" smtClean="0">
                <a:solidFill>
                  <a:srgbClr val="000000"/>
                </a:solidFill>
              </a:rPr>
              <a:t>ที่อยู่</a:t>
            </a:r>
            <a:r>
              <a:rPr lang="en-US" sz="1100" dirty="0" smtClean="0">
                <a:solidFill>
                  <a:srgbClr val="000000"/>
                </a:solidFill>
              </a:rPr>
              <a:t>” TEXTBOX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</a:t>
            </a:r>
            <a:r>
              <a:rPr lang="th-TH" sz="1100" dirty="0" smtClean="0">
                <a:solidFill>
                  <a:srgbClr val="000000"/>
                </a:solidFill>
              </a:rPr>
              <a:t>     </a:t>
            </a:r>
            <a:r>
              <a:rPr lang="en-US" sz="1100" dirty="0" smtClean="0">
                <a:solidFill>
                  <a:srgbClr val="000000"/>
                </a:solidFill>
              </a:rPr>
              <a:t>TYPE-IN-ADDRESS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 “</a:t>
            </a:r>
            <a:r>
              <a:rPr lang="th-TH" sz="1100" dirty="0" smtClean="0">
                <a:solidFill>
                  <a:srgbClr val="000000"/>
                </a:solidFill>
              </a:rPr>
              <a:t>ชื่อผู้ใช้</a:t>
            </a:r>
            <a:r>
              <a:rPr lang="en-US" sz="1100" dirty="0" smtClean="0">
                <a:solidFill>
                  <a:srgbClr val="000000"/>
                </a:solidFill>
              </a:rPr>
              <a:t> (ID)” TEXTBOX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</a:t>
            </a:r>
            <a:r>
              <a:rPr lang="th-TH" sz="1100" dirty="0" smtClean="0">
                <a:solidFill>
                  <a:srgbClr val="000000"/>
                </a:solidFill>
              </a:rPr>
              <a:t>     </a:t>
            </a:r>
            <a:r>
              <a:rPr lang="en-US" sz="1100" dirty="0" smtClean="0">
                <a:solidFill>
                  <a:srgbClr val="000000"/>
                </a:solidFill>
              </a:rPr>
              <a:t>TYPE-IN-NEW-USER-ID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 “</a:t>
            </a:r>
            <a:r>
              <a:rPr lang="th-TH" sz="1100" dirty="0" smtClean="0">
                <a:solidFill>
                  <a:srgbClr val="000000"/>
                </a:solidFill>
              </a:rPr>
              <a:t>รหัสผ่าน </a:t>
            </a:r>
            <a:r>
              <a:rPr lang="en-US" sz="1100" dirty="0" smtClean="0">
                <a:solidFill>
                  <a:srgbClr val="000000"/>
                </a:solidFill>
              </a:rPr>
              <a:t>(Pass)” TEXTBOX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</a:t>
            </a:r>
            <a:r>
              <a:rPr lang="th-TH" sz="1100" dirty="0" smtClean="0">
                <a:solidFill>
                  <a:srgbClr val="000000"/>
                </a:solidFill>
              </a:rPr>
              <a:t>     </a:t>
            </a:r>
            <a:r>
              <a:rPr lang="en-US" sz="1100" dirty="0" smtClean="0">
                <a:solidFill>
                  <a:srgbClr val="000000"/>
                </a:solidFill>
              </a:rPr>
              <a:t>TYPE-IN-PASSWORD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 “</a:t>
            </a:r>
            <a:r>
              <a:rPr kumimoji="0" lang="th-TH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dia New" pitchFamily="34" charset="-34"/>
                <a:ea typeface="Arial" pitchFamily="34" charset="0"/>
                <a:cs typeface="Cordia New" pitchFamily="34" charset="-34"/>
              </a:rPr>
              <a:t>ยืนยันรหัสผ่าน</a:t>
            </a:r>
            <a:r>
              <a:rPr lang="en-US" sz="1100" dirty="0" smtClean="0">
                <a:solidFill>
                  <a:srgbClr val="000000"/>
                </a:solidFill>
              </a:rPr>
              <a:t>” TEXTBOX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• </a:t>
            </a:r>
            <a:r>
              <a:rPr lang="th-TH" sz="1100" dirty="0" smtClean="0">
                <a:solidFill>
                  <a:srgbClr val="000000"/>
                </a:solidFill>
              </a:rPr>
              <a:t>     </a:t>
            </a:r>
            <a:r>
              <a:rPr lang="en-US" sz="1100" dirty="0" smtClean="0">
                <a:solidFill>
                  <a:srgbClr val="000000"/>
                </a:solidFill>
              </a:rPr>
              <a:t>TYPE-IN-PASSWORD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MOVE-CURSOR-TO-SUBMIT-BUTTON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endParaRPr lang="th-TH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GOAL:  CLEAR ALL FIELDS IN REGISTRATION FORM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MOVE-CURSOR-TO-CLEAR-BUTTON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•      CLICK-MOUSE-BUTTON </a:t>
            </a:r>
            <a:endParaRPr lang="th-TH" sz="1100" dirty="0" smtClean="0">
              <a:solidFill>
                <a:srgbClr val="000000"/>
              </a:solidFill>
            </a:endParaRP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th-TH" sz="1100" dirty="0" smtClean="0">
              <a:solidFill>
                <a:srgbClr val="000000"/>
              </a:solidFill>
            </a:endParaRPr>
          </a:p>
          <a:p>
            <a:endParaRPr lang="th-TH" sz="1100" dirty="0" smtClean="0">
              <a:solidFill>
                <a:srgbClr val="000000"/>
              </a:solidFill>
            </a:endParaRP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2309510"/>
              </p:ext>
            </p:extLst>
          </p:nvPr>
        </p:nvGraphicFramePr>
        <p:xfrm>
          <a:off x="685800" y="762000"/>
          <a:ext cx="7620000" cy="3200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865783"/>
                <a:gridCol w="2754217"/>
              </a:tblGrid>
              <a:tr h="30671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COMPLETE REGISTRATION FORM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CLEAR ALL FIELDS IN REGISTRATION FORM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EACH textboxes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K[FIRSTNAME]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xa[length of FIRSTNAME]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K[LASTNAME] 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xb[length of LASTNAME]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K[TNUMBER]  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xc[length of TNUMBER]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K[ADDRESS]    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xd[length of ADDRESS]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K[ID]                 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xe[length of ID]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K[PASSWORD]            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xf[length of PASSWORD]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K[VERIFYPASSWORD]      0.28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xf[length of PASSWORD]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SUBMIT button]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CLEAR button]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l    1.1x7 + 0.2x7 + 1.35x7 + 0.28(a+b+c+d+e+2f) + 1.1 + 0.2 = 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19.85 + 0.28(a+b+c+d+e+2f)s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1.3s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2" y="779463"/>
            <a:ext cx="48529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Hierarchical Task Analysis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1560097" y="1747758"/>
            <a:ext cx="4000500" cy="59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0" name="Rektangel 7"/>
          <p:cNvSpPr>
            <a:spLocks noChangeArrowheads="1"/>
          </p:cNvSpPr>
          <p:nvPr/>
        </p:nvSpPr>
        <p:spPr bwMode="auto">
          <a:xfrm>
            <a:off x="945467" y="1763627"/>
            <a:ext cx="517354" cy="57809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1" name="Tekstboks 54"/>
          <p:cNvSpPr txBox="1">
            <a:spLocks noChangeArrowheads="1"/>
          </p:cNvSpPr>
          <p:nvPr/>
        </p:nvSpPr>
        <p:spPr bwMode="auto">
          <a:xfrm>
            <a:off x="1046208" y="1923398"/>
            <a:ext cx="322262" cy="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 smtClean="0">
                <a:solidFill>
                  <a:srgbClr val="FFFFFF"/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4</a:t>
            </a:r>
            <a:endParaRPr lang="da-DK" sz="2800" b="1" noProof="1">
              <a:solidFill>
                <a:srgbClr val="FFFFFF"/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52" name="Tekstboks 48"/>
          <p:cNvSpPr txBox="1">
            <a:spLocks noChangeArrowheads="1"/>
          </p:cNvSpPr>
          <p:nvPr/>
        </p:nvSpPr>
        <p:spPr bwMode="auto">
          <a:xfrm>
            <a:off x="1652086" y="1792373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ยืนยันการชำระเงิน</a:t>
            </a:r>
            <a:endParaRPr lang="da-DK" sz="2800" b="1" dirty="0">
              <a:solidFill>
                <a:schemeClr val="bg1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57" name="Rektangel 30"/>
          <p:cNvSpPr>
            <a:spLocks noChangeArrowheads="1"/>
          </p:cNvSpPr>
          <p:nvPr/>
        </p:nvSpPr>
        <p:spPr bwMode="auto">
          <a:xfrm>
            <a:off x="2785479" y="2469937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2827422" y="2441678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กรอกรหัสการสั่งซื้อ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61" name="Rektangel 30"/>
          <p:cNvSpPr>
            <a:spLocks noChangeArrowheads="1"/>
          </p:cNvSpPr>
          <p:nvPr/>
        </p:nvSpPr>
        <p:spPr bwMode="auto">
          <a:xfrm>
            <a:off x="2069892" y="2469937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63" name="Tekstboks 54"/>
          <p:cNvSpPr txBox="1">
            <a:spLocks noChangeArrowheads="1"/>
          </p:cNvSpPr>
          <p:nvPr/>
        </p:nvSpPr>
        <p:spPr bwMode="auto">
          <a:xfrm>
            <a:off x="2069848" y="2523634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4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1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65" name="Rektangel 30"/>
          <p:cNvSpPr>
            <a:spLocks noChangeArrowheads="1"/>
          </p:cNvSpPr>
          <p:nvPr/>
        </p:nvSpPr>
        <p:spPr bwMode="auto">
          <a:xfrm>
            <a:off x="2785479" y="2997741"/>
            <a:ext cx="2775118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69" name="Rektangel 30"/>
          <p:cNvSpPr>
            <a:spLocks noChangeArrowheads="1"/>
          </p:cNvSpPr>
          <p:nvPr/>
        </p:nvSpPr>
        <p:spPr bwMode="auto">
          <a:xfrm>
            <a:off x="2069892" y="2997741"/>
            <a:ext cx="631407" cy="4259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70" name="Tekstboks 54"/>
          <p:cNvSpPr txBox="1">
            <a:spLocks noChangeArrowheads="1"/>
          </p:cNvSpPr>
          <p:nvPr/>
        </p:nvSpPr>
        <p:spPr bwMode="auto">
          <a:xfrm>
            <a:off x="2069848" y="3051438"/>
            <a:ext cx="673350" cy="26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4</a:t>
            </a:r>
            <a:r>
              <a:rPr lang="th-TH" sz="28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.</a:t>
            </a:r>
            <a:r>
              <a:rPr lang="en-US" sz="2800" b="1" noProof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2</a:t>
            </a:r>
            <a:endParaRPr lang="da-DK" sz="28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1412" y="3964329"/>
            <a:ext cx="2438818" cy="2457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6" name="Tekstboks 48"/>
          <p:cNvSpPr txBox="1">
            <a:spLocks noChangeArrowheads="1"/>
          </p:cNvSpPr>
          <p:nvPr/>
        </p:nvSpPr>
        <p:spPr bwMode="auto">
          <a:xfrm>
            <a:off x="2827422" y="2968484"/>
            <a:ext cx="2634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อัพโหลดสลิปเงินโอน</a:t>
            </a:r>
            <a:endParaRPr lang="da-DK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2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หน้าจอยืนยันการลงทะเบียน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8650" y="2001838"/>
            <a:ext cx="2181225" cy="3043237"/>
            <a:chOff x="628650" y="2001838"/>
            <a:chExt cx="2181225" cy="3043237"/>
          </a:xfrm>
        </p:grpSpPr>
        <p:sp>
          <p:nvSpPr>
            <p:cNvPr id="1026" name="Rectangle 223"/>
            <p:cNvSpPr>
              <a:spLocks noChangeArrowheads="1"/>
            </p:cNvSpPr>
            <p:nvPr/>
          </p:nvSpPr>
          <p:spPr bwMode="auto">
            <a:xfrm>
              <a:off x="628650" y="2001838"/>
              <a:ext cx="2181225" cy="1381125"/>
            </a:xfrm>
            <a:prstGeom prst="rect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ยืนยันการลงทะเบียน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Arial" pitchFamily="34" charset="0"/>
                <a:cs typeface="Cordia New" pitchFamily="34" charset="-34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224"/>
            <p:cNvSpPr>
              <a:spLocks noChangeArrowheads="1"/>
            </p:cNvSpPr>
            <p:nvPr/>
          </p:nvSpPr>
          <p:spPr bwMode="auto">
            <a:xfrm>
              <a:off x="742950" y="2782888"/>
              <a:ext cx="914400" cy="257175"/>
            </a:xfrm>
            <a:prstGeom prst="rect">
              <a:avLst/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ตกลง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225"/>
            <p:cNvSpPr>
              <a:spLocks noChangeArrowheads="1"/>
            </p:cNvSpPr>
            <p:nvPr/>
          </p:nvSpPr>
          <p:spPr bwMode="auto">
            <a:xfrm>
              <a:off x="1800225" y="2781300"/>
              <a:ext cx="914400" cy="257175"/>
            </a:xfrm>
            <a:prstGeom prst="rect">
              <a:avLst/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ยกเลิก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8"/>
            <p:cNvSpPr>
              <a:spLocks noChangeArrowheads="1"/>
            </p:cNvSpPr>
            <p:nvPr/>
          </p:nvSpPr>
          <p:spPr bwMode="auto">
            <a:xfrm>
              <a:off x="628650" y="3663950"/>
              <a:ext cx="2181225" cy="1381125"/>
            </a:xfrm>
            <a:prstGeom prst="rect">
              <a:avLst/>
            </a:prstGeom>
            <a:gradFill rotWithShape="1">
              <a:gsLst>
                <a:gs pos="0">
                  <a:srgbClr val="B5D5A7"/>
                </a:gs>
                <a:gs pos="50000">
                  <a:srgbClr val="AACE99"/>
                </a:gs>
                <a:gs pos="100000">
                  <a:srgbClr val="9CCA86"/>
                </a:gs>
              </a:gsLst>
              <a:lin ang="5400000"/>
            </a:gradFill>
            <a:ln w="6350">
              <a:solidFill>
                <a:srgbClr val="70AD4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ท่านกรอกข้อมูลไม่ถูกต้อง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itchFamily="34" charset="-34"/>
                <a:ea typeface="Arial" pitchFamily="34" charset="0"/>
                <a:cs typeface="Cordia New" pitchFamily="34" charset="-34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59"/>
            <p:cNvSpPr>
              <a:spLocks noChangeArrowheads="1"/>
            </p:cNvSpPr>
            <p:nvPr/>
          </p:nvSpPr>
          <p:spPr bwMode="auto">
            <a:xfrm>
              <a:off x="742950" y="4483100"/>
              <a:ext cx="914400" cy="257175"/>
            </a:xfrm>
            <a:prstGeom prst="rect">
              <a:avLst/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ตกลง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60"/>
            <p:cNvSpPr>
              <a:spLocks noChangeArrowheads="1"/>
            </p:cNvSpPr>
            <p:nvPr/>
          </p:nvSpPr>
          <p:spPr bwMode="auto">
            <a:xfrm>
              <a:off x="1800225" y="4479925"/>
              <a:ext cx="914400" cy="257175"/>
            </a:xfrm>
            <a:prstGeom prst="rect">
              <a:avLst/>
            </a:prstGeom>
            <a:gradFill rotWithShape="1">
              <a:gsLst>
                <a:gs pos="0">
                  <a:srgbClr val="F18C55"/>
                </a:gs>
                <a:gs pos="50000">
                  <a:srgbClr val="F67B28"/>
                </a:gs>
                <a:gs pos="100000">
                  <a:srgbClr val="E56B17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19050" dir="5400000" algn="ctr" rotWithShape="0">
                <a:srgbClr val="000000">
                  <a:alpha val="62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h-TH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dia New" pitchFamily="34" charset="-34"/>
                  <a:ea typeface="Arial" pitchFamily="34" charset="0"/>
                  <a:cs typeface="Cordia New" pitchFamily="34" charset="-34"/>
                </a:rPr>
                <a:t>ยกเลิก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43300" y="1609725"/>
            <a:ext cx="5314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GOAL: </a:t>
            </a:r>
            <a:r>
              <a:rPr lang="th-TH" sz="1400" dirty="0" smtClean="0">
                <a:solidFill>
                  <a:srgbClr val="000000"/>
                </a:solidFill>
              </a:rPr>
              <a:t>ยืนยันการลงทะเบียน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•   [select  GOAL: SUBMIT REGISTRATION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MOVE-CURSOR-TO  “</a:t>
            </a:r>
            <a:r>
              <a:rPr lang="th-TH" sz="1400" dirty="0" smtClean="0">
                <a:solidFill>
                  <a:srgbClr val="000000"/>
                </a:solidFill>
              </a:rPr>
              <a:t>ตกลง</a:t>
            </a:r>
            <a:r>
              <a:rPr lang="en-US" sz="1400" dirty="0" smtClean="0">
                <a:solidFill>
                  <a:srgbClr val="000000"/>
                </a:solidFill>
              </a:rPr>
              <a:t>” 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    GOAL: CANCEL REGISTRATION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MOVE-CURSOR-TO “</a:t>
            </a:r>
            <a:r>
              <a:rPr lang="th-TH" sz="1400" dirty="0" smtClean="0">
                <a:solidFill>
                  <a:srgbClr val="000000"/>
                </a:solidFill>
              </a:rPr>
              <a:t>ยกเลิก</a:t>
            </a:r>
            <a:r>
              <a:rPr lang="en-US" sz="1400" dirty="0" smtClean="0">
                <a:solidFill>
                  <a:srgbClr val="000000"/>
                </a:solidFill>
              </a:rPr>
              <a:t>” 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CLICK-MOUSE-BUTTON]</a:t>
            </a:r>
            <a:endParaRPr lang="th-TH" sz="1400" dirty="0" smtClean="0">
              <a:solidFill>
                <a:srgbClr val="000000"/>
              </a:solidFill>
            </a:endParaRPr>
          </a:p>
          <a:p>
            <a:endParaRPr lang="th-TH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GOAL: </a:t>
            </a:r>
            <a:r>
              <a:rPr lang="th-TH" sz="1400" dirty="0" smtClean="0">
                <a:solidFill>
                  <a:srgbClr val="000000"/>
                </a:solidFill>
              </a:rPr>
              <a:t>ยืนยันการกลับไปแก้ไขข้อมูล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•   [select  GOAL: GO BACK TO FILL REGISTRATION FORM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MOVE-CURSOR-TO  “</a:t>
            </a:r>
            <a:r>
              <a:rPr lang="th-TH" sz="1400" dirty="0" smtClean="0">
                <a:solidFill>
                  <a:srgbClr val="000000"/>
                </a:solidFill>
              </a:rPr>
              <a:t>ตกลง</a:t>
            </a:r>
            <a:r>
              <a:rPr lang="en-US" sz="1400" dirty="0" smtClean="0">
                <a:solidFill>
                  <a:srgbClr val="000000"/>
                </a:solidFill>
              </a:rPr>
              <a:t>” 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	    •	CLICK-MOUSE-BUTTON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    GOAL: CANCEL REGISTRATION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MOVE-CURSOR-TO “</a:t>
            </a:r>
            <a:r>
              <a:rPr lang="th-TH" sz="1400" dirty="0" smtClean="0">
                <a:solidFill>
                  <a:srgbClr val="000000"/>
                </a:solidFill>
              </a:rPr>
              <a:t>ยกเลิก</a:t>
            </a:r>
            <a:r>
              <a:rPr lang="en-US" sz="1400" dirty="0" smtClean="0">
                <a:solidFill>
                  <a:srgbClr val="000000"/>
                </a:solidFill>
              </a:rPr>
              <a:t>” BUTTON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	    •	CLICK-MOUSE-BUTTON]</a:t>
            </a:r>
            <a:endParaRPr lang="th-TH" sz="1400" dirty="0" smtClean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3862443"/>
              </p:ext>
            </p:extLst>
          </p:nvPr>
        </p:nvGraphicFramePr>
        <p:xfrm>
          <a:off x="620792" y="5261782"/>
          <a:ext cx="7913607" cy="137392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12257"/>
                <a:gridCol w="2700675"/>
                <a:gridCol w="2700675"/>
              </a:tblGrid>
              <a:tr h="1456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SUBMIT REGISTRATION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GO BACK TO FILL REGISTRATION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CANCEL REGISTRATION</a:t>
                      </a:r>
                    </a:p>
                  </a:txBody>
                  <a:tcPr/>
                </a:tc>
              </a:tr>
              <a:tr h="825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ตกลง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BUTTON]     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ตกลง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BUTTON]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ยกเลิก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BUTTON]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427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1.3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                                            1.3 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การค้นหาสินค้า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133" t="31433" r="10026"/>
          <a:stretch/>
        </p:blipFill>
        <p:spPr>
          <a:xfrm>
            <a:off x="168730" y="1713856"/>
            <a:ext cx="3940936" cy="2076879"/>
          </a:xfrm>
          <a:prstGeom prst="rect">
            <a:avLst/>
          </a:prstGeom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4109666" y="321377"/>
            <a:ext cx="4881627" cy="525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ค้นหาสินค้าตามหมวด</a:t>
            </a:r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FIND-CATAGORY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 	MOVE-CURSOR-TO-DROP-DOWN-LIST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CLICK-MOUSE-BUTTON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SCROLL-TO-FIND-THE-CATEGORY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CLICK-THE-CATEGORY </a:t>
            </a:r>
          </a:p>
          <a:p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ค้นหา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สินค้า</a:t>
            </a:r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      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FIND-PRODUCT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SCROLL-TO-FIND-THE-PRODUCT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MOVE-CURSOR-TO-PRODUCT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CLICK-THE-PRODUCT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3862443"/>
              </p:ext>
            </p:extLst>
          </p:nvPr>
        </p:nvGraphicFramePr>
        <p:xfrm>
          <a:off x="420767" y="4737907"/>
          <a:ext cx="63246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276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FIND-CATAGORY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FIND-PRODUCT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DROP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DOWN LIST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Product]          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2.85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         2.65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26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930"/>
          <a:stretch/>
        </p:blipFill>
        <p:spPr>
          <a:xfrm>
            <a:off x="248731" y="1806154"/>
            <a:ext cx="3795235" cy="1600200"/>
          </a:xfrm>
          <a:prstGeom prst="rect">
            <a:avLst/>
          </a:prstGeom>
        </p:spPr>
      </p:pic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เลือกสินค้าลงตระกร้า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4167123" y="579526"/>
            <a:ext cx="4881627" cy="36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PICK-PRODUCT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MOVE-CURSOR-TO-BUY-BUTTON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CLICK-MOUSE-BUTTON 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0264824"/>
              </p:ext>
            </p:extLst>
          </p:nvPr>
        </p:nvGraphicFramePr>
        <p:xfrm>
          <a:off x="459174" y="4109257"/>
          <a:ext cx="30480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PICK-PRODUCT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BUY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 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1.3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0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ยืนยันการเป็นสมาชิก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4129023" y="714375"/>
            <a:ext cx="4881627" cy="472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</a:rPr>
              <a:t>สมัคร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</a:rPr>
              <a:t>สมาชิกใหม่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cs typeface="Cordia New" panose="020B0304020202020204" pitchFamily="34" charset="-34"/>
              </a:rPr>
              <a:t>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</a:t>
            </a:r>
            <a:r>
              <a:rPr lang="en-US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  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	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REGISTER-TO-BE-NEW-CUSTOMER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    •   MOVE-CURSOR-TO-REGISTER-BUTTON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    •   CLICK-MOUSE-BUTTON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endParaRPr lang="en-US" sz="1600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ลง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ชื่อเข้าใช้ระบบ</a:t>
            </a:r>
            <a:endParaRPr lang="en-US" sz="1600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th-TH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REGISTERED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		    •   MOVE-CURSOR-TO-LOGIN-BUTTON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		    •   CLICK-MOUSE-BUTTON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806" y="1981200"/>
            <a:ext cx="2451101" cy="159216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7690485"/>
              </p:ext>
            </p:extLst>
          </p:nvPr>
        </p:nvGraphicFramePr>
        <p:xfrm>
          <a:off x="716042" y="4457700"/>
          <a:ext cx="63246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276600"/>
              </a:tblGrid>
              <a:tr h="26877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REGISTER TO BE NEW CUSTOMER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REGISTERED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Register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Login Button]          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1.3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9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จัดการการสั่งซื้อ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4077008" y="579526"/>
            <a:ext cx="5000318" cy="502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CONFIRM-ORDER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MOVE-CURSOR-TO-”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ยืนยันการซื้อ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CLICK-MOUSE-BUTTON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ADD-ORDER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MOVE-CURSOR-TO-”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</a:rPr>
              <a:t>เพิ่มสินค้า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CLICK-MOUSE-BUTTON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CANCEL-SOME-ORDER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MOVE-CURSOR-TO-”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</a:rPr>
              <a:t>ยกเลิก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”-GRAY-BUTTON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CLICK-MOUSE-BUTTON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CANCEL-ALL-ORDER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</a:t>
            </a:r>
            <a:r>
              <a:rPr lang="en-US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MOVE-CURSOR-TO-”</a:t>
            </a:r>
            <a:r>
              <a:rPr lang="th-TH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</a:rPr>
              <a:t>ยกเลิก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”-ORANGE-BUTTON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 CLICK-MOUSE-BUTTON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23" r="7531"/>
          <a:stretch/>
        </p:blipFill>
        <p:spPr>
          <a:xfrm>
            <a:off x="161925" y="1790700"/>
            <a:ext cx="3876675" cy="1885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275" y="2360061"/>
            <a:ext cx="133350" cy="17145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1361482"/>
              </p:ext>
            </p:extLst>
          </p:nvPr>
        </p:nvGraphicFramePr>
        <p:xfrm>
          <a:off x="161925" y="5034280"/>
          <a:ext cx="8467725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47875"/>
                <a:gridCol w="2000250"/>
                <a:gridCol w="2219325"/>
                <a:gridCol w="2200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CONFIRM-ORDER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ADD-ODER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CANCEL SOME 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CANCEL ALL ORDER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ยืนยันการซื้อ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baseline="0" dirty="0" smtClean="0">
                          <a:solidFill>
                            <a:srgbClr val="000000"/>
                          </a:solidFill>
                        </a:rPr>
                        <a:t>เพิ่มสินค้า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Button]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baseline="0" dirty="0" smtClean="0">
                          <a:solidFill>
                            <a:srgbClr val="000000"/>
                          </a:solidFill>
                        </a:rPr>
                        <a:t>ยกเลิกสีเทา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Button]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 </a:t>
                      </a:r>
                      <a:r>
                        <a:rPr lang="th-TH" sz="1200" baseline="0" dirty="0" smtClean="0">
                          <a:solidFill>
                            <a:srgbClr val="000000"/>
                          </a:solidFill>
                        </a:rPr>
                        <a:t>ยกเลิกสีส้ม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Button]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1.3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4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ยืนยันการสั่งซื้อ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4129023" y="714375"/>
            <a:ext cx="4881627" cy="472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ยืนยัน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การสั่งซื้อ</a:t>
            </a:r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CONFIRM-ORDER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•	MOVE-CURSOR-TO-”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ยืนยัน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”-BUTTON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•	CLICK-MOUSE-BUTTON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</a:p>
          <a:p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</a:rPr>
              <a:t>ยกเลิก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</a:rPr>
              <a:t>การยืนยันการสั่งซื้อ</a:t>
            </a:r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	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CANCEL-TO-SUBMIT-ORDER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•	MOVE-CURSOR-TO-”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ยกเลิก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”-BUTTON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	•	CLICK-MOUSE-BUTTON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174" y="1981200"/>
            <a:ext cx="2743200" cy="17145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4988650"/>
              </p:ext>
            </p:extLst>
          </p:nvPr>
        </p:nvGraphicFramePr>
        <p:xfrm>
          <a:off x="716042" y="4457700"/>
          <a:ext cx="63246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276600"/>
              </a:tblGrid>
              <a:tr h="26877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CONFIRM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ORDER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CANCEL ORDER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ยืนยัน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</a:t>
                      </a:r>
                      <a:r>
                        <a:rPr lang="th-TH" sz="1200" dirty="0" smtClean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</a:t>
                      </a:r>
                      <a:r>
                        <a:rPr lang="th-TH" sz="1200" baseline="0" dirty="0" smtClean="0">
                          <a:solidFill>
                            <a:srgbClr val="000000"/>
                          </a:solidFill>
                        </a:rPr>
                        <a:t>ยกเลิก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Button]                  </a:t>
                      </a:r>
                      <a:r>
                        <a:rPr lang="th-TH" sz="1200" baseline="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1.3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6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รับรหัสยืนยันการชำระเงิน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3862323" y="666750"/>
            <a:ext cx="4881627" cy="472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: 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รับรหัส</a:t>
            </a:r>
            <a:endParaRPr lang="en-US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GOAL 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: GET-CODE-FOR-PAYING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 	MOVE-CURSOR-TO-”</a:t>
            </a:r>
            <a:r>
              <a:rPr lang="th-TH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ตกลง</a:t>
            </a:r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”-BUTTON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	•	CLICK-MOUSE-BUTTON 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j-lt"/>
                <a:cs typeface="Cordia New" panose="020B0304020202020204" pitchFamily="34" charset="-34"/>
              </a:rPr>
              <a:t>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153" y="2060034"/>
            <a:ext cx="32004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4822226"/>
              </p:ext>
            </p:extLst>
          </p:nvPr>
        </p:nvGraphicFramePr>
        <p:xfrm>
          <a:off x="611574" y="4299757"/>
          <a:ext cx="30480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GET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CODE FOR PAYING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  <a:endParaRPr lang="th-TH" sz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BUY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BUTTON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 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1.65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7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uppe 27"/>
          <p:cNvGrpSpPr>
            <a:grpSpLocks/>
          </p:cNvGrpSpPr>
          <p:nvPr/>
        </p:nvGrpSpPr>
        <p:grpSpPr bwMode="auto">
          <a:xfrm>
            <a:off x="420767" y="969167"/>
            <a:ext cx="2501315" cy="565483"/>
            <a:chOff x="927100" y="3327400"/>
            <a:chExt cx="7340600" cy="213007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927100" y="3327400"/>
              <a:ext cx="7340600" cy="213007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735" name="Rectangle 5"/>
            <p:cNvSpPr txBox="1">
              <a:spLocks noChangeArrowheads="1"/>
            </p:cNvSpPr>
            <p:nvPr/>
          </p:nvSpPr>
          <p:spPr bwMode="gray">
            <a:xfrm>
              <a:off x="1039812" y="3332163"/>
              <a:ext cx="7129631" cy="20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th-TH" sz="2400" b="1" dirty="0" smtClean="0">
                  <a:latin typeface="Angsana News" panose="02020603050405020304" pitchFamily="18" charset="-34"/>
                  <a:cs typeface="Angsana News" panose="02020603050405020304" pitchFamily="18" charset="-34"/>
                </a:rPr>
                <a:t>ยืนยันการชำระเงิน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3862323" y="666750"/>
            <a:ext cx="4881627" cy="472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: 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ยืนยัน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การชำระเงิน</a:t>
            </a:r>
            <a:endParaRPr lang="en-US" sz="1600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CONFIRM-PAYING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MOVE-CURSOR-TO-BROWSEFILE-BUTTON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CLICK-MOUSE-BUTTON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CHOOSE-SLIP-PICTURE-FILE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MOVE-CURSOR-TO-”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ยืนยันการชำระเงิน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CLICK-MOUSE-BUTTON 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cs typeface="Cordia New" panose="020B0304020202020204" pitchFamily="34" charset="-34"/>
              </a:rPr>
              <a:t>	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GOAL </a:t>
            </a:r>
            <a:r>
              <a:rPr lang="en-US" sz="1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: 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CANCEL-PAYING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MOVE-CURSOR-TO-”</a:t>
            </a:r>
            <a:r>
              <a:rPr lang="th-TH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ยกเลิก</a:t>
            </a:r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”-BUTTON</a:t>
            </a: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		•  CLICK-MOUSE-BUTTON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endParaRPr lang="en-US" sz="1600" b="1" dirty="0" smtClean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  <a:p>
            <a:r>
              <a:rPr lang="en-US" sz="1600" b="1" dirty="0" smtClean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latin typeface="+mn-lt"/>
                <a:cs typeface="Cordia New" panose="020B0304020202020204" pitchFamily="34" charset="-34"/>
              </a:rPr>
              <a:t> </a:t>
            </a:r>
            <a:endParaRPr lang="en-US" sz="1600" b="1" dirty="0">
              <a:ln>
                <a:solidFill>
                  <a:srgbClr val="000000"/>
                </a:solidFill>
              </a:ln>
              <a:solidFill>
                <a:schemeClr val="accent4"/>
              </a:solidFill>
              <a:latin typeface="+mn-lt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09" t="23572" r="4665" b="13281"/>
          <a:stretch/>
        </p:blipFill>
        <p:spPr>
          <a:xfrm>
            <a:off x="248732" y="1781175"/>
            <a:ext cx="3490861" cy="204787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715838"/>
              </p:ext>
            </p:extLst>
          </p:nvPr>
        </p:nvGraphicFramePr>
        <p:xfrm>
          <a:off x="420767" y="4737907"/>
          <a:ext cx="6324600" cy="16440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276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CONFIRM PAYING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CANCLE PAYING</a:t>
                      </a:r>
                    </a:p>
                  </a:txBody>
                  <a:tcPr/>
                </a:tc>
              </a:tr>
              <a:tr h="9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P[to Browse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File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]                        1.1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                                                  1.35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P[to Product]                              1.1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B[LEFT click]                                0.2</a:t>
                      </a:r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Total 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2.85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                                                    1.3 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248732" y="279489"/>
            <a:ext cx="327551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GOMS AND KLM</a:t>
            </a:r>
            <a:endParaRPr lang="en-US" sz="3000" b="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5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4747"/>
            </a:gs>
            <a:gs pos="100000">
              <a:srgbClr val="C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GlowDiffused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45" y="-6394"/>
            <a:ext cx="9150889" cy="6870787"/>
          </a:xfrm>
          <a:prstGeom prst="rect">
            <a:avLst/>
          </a:prstGeom>
        </p:spPr>
      </p:pic>
      <p:sp>
        <p:nvSpPr>
          <p:cNvPr id="29" name="Rektangel 5"/>
          <p:cNvSpPr>
            <a:spLocks noChangeArrowheads="1"/>
          </p:cNvSpPr>
          <p:nvPr/>
        </p:nvSpPr>
        <p:spPr bwMode="auto">
          <a:xfrm>
            <a:off x="1049338" y="4599698"/>
            <a:ext cx="1333500" cy="1179512"/>
          </a:xfrm>
          <a:prstGeom prst="rect">
            <a:avLst/>
          </a:prstGeom>
          <a:gradFill flip="none" rotWithShape="1">
            <a:gsLst>
              <a:gs pos="0">
                <a:srgbClr val="FF5B5B">
                  <a:shade val="30000"/>
                  <a:satMod val="115000"/>
                </a:srgbClr>
              </a:gs>
              <a:gs pos="50000">
                <a:srgbClr val="FF5B5B">
                  <a:shade val="67500"/>
                  <a:satMod val="115000"/>
                </a:srgbClr>
              </a:gs>
              <a:gs pos="100000">
                <a:srgbClr val="FF5B5B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Højrepil 7"/>
          <p:cNvSpPr/>
          <p:nvPr/>
        </p:nvSpPr>
        <p:spPr bwMode="auto">
          <a:xfrm rot="5400000">
            <a:off x="1472408" y="4493441"/>
            <a:ext cx="485775" cy="354012"/>
          </a:xfrm>
          <a:prstGeom prst="rightArrow">
            <a:avLst>
              <a:gd name="adj1" fmla="val 50000"/>
              <a:gd name="adj2" fmla="val 82469"/>
            </a:avLst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049338" y="3273462"/>
            <a:ext cx="1333500" cy="1179512"/>
          </a:xfrm>
          <a:prstGeom prst="rect">
            <a:avLst/>
          </a:prstGeom>
          <a:gradFill flip="none" rotWithShape="1">
            <a:gsLst>
              <a:gs pos="0">
                <a:srgbClr val="CFCFCF"/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gray">
          <a:xfrm>
            <a:off x="1030288" y="4848078"/>
            <a:ext cx="134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sz="3600" b="1" noProof="1" smtClean="0">
                <a:solidFill>
                  <a:schemeClr val="accent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Plan 4:</a:t>
            </a:r>
            <a:endParaRPr lang="da-DK" sz="3600" b="1" noProof="1">
              <a:solidFill>
                <a:schemeClr val="accent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28" name="Højrepil 6"/>
          <p:cNvSpPr/>
          <p:nvPr/>
        </p:nvSpPr>
        <p:spPr bwMode="auto">
          <a:xfrm rot="5400000">
            <a:off x="1460500" y="3148725"/>
            <a:ext cx="485775" cy="354013"/>
          </a:xfrm>
          <a:prstGeom prst="rightArrow">
            <a:avLst>
              <a:gd name="adj1" fmla="val 50000"/>
              <a:gd name="adj2" fmla="val 82469"/>
            </a:avLst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pSp>
        <p:nvGrpSpPr>
          <p:cNvPr id="28676" name="Grupper 32"/>
          <p:cNvGrpSpPr>
            <a:grpSpLocks/>
          </p:cNvGrpSpPr>
          <p:nvPr/>
        </p:nvGrpSpPr>
        <p:grpSpPr bwMode="auto">
          <a:xfrm>
            <a:off x="2877316" y="712700"/>
            <a:ext cx="5104467" cy="1206500"/>
            <a:chOff x="2514600" y="2133600"/>
            <a:chExt cx="5105400" cy="1205943"/>
          </a:xfrm>
        </p:grpSpPr>
        <p:sp>
          <p:nvSpPr>
            <p:cNvPr id="25" name="Rektangel 24"/>
            <p:cNvSpPr/>
            <p:nvPr/>
          </p:nvSpPr>
          <p:spPr>
            <a:xfrm>
              <a:off x="2541572" y="2133600"/>
              <a:ext cx="5078428" cy="120594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sz="2400" b="1" dirty="0" smtClean="0">
                  <a:solidFill>
                    <a:schemeClr val="bg1">
                      <a:lumMod val="10000"/>
                    </a:schemeClr>
                  </a:solidFill>
                  <a:latin typeface="Angsana News" panose="02020603050405020304" pitchFamily="18" charset="-34"/>
                  <a:ea typeface="ＭＳ Ｐゴシック" pitchFamily="-97" charset="-128"/>
                  <a:cs typeface="Angsana News" panose="02020603050405020304" pitchFamily="18" charset="-34"/>
                </a:rPr>
                <a:t>ทำ </a:t>
              </a:r>
              <a:r>
                <a:rPr lang="en-US" sz="2400" b="1" dirty="0" smtClean="0">
                  <a:solidFill>
                    <a:schemeClr val="bg1">
                      <a:lumMod val="10000"/>
                    </a:schemeClr>
                  </a:solidFill>
                  <a:latin typeface="Angsana News" panose="02020603050405020304" pitchFamily="18" charset="-34"/>
                  <a:ea typeface="ＭＳ Ｐゴシック" pitchFamily="-97" charset="-128"/>
                  <a:cs typeface="Angsana News" panose="02020603050405020304" pitchFamily="18" charset="-34"/>
                </a:rPr>
                <a:t>1 - 2 - 3 - 4 </a:t>
              </a:r>
              <a:r>
                <a:rPr lang="th-TH" sz="2400" b="1" dirty="0" smtClean="0">
                  <a:solidFill>
                    <a:schemeClr val="bg1">
                      <a:lumMod val="10000"/>
                    </a:schemeClr>
                  </a:solidFill>
                  <a:latin typeface="Angsana News" panose="02020603050405020304" pitchFamily="18" charset="-34"/>
                  <a:ea typeface="ＭＳ Ｐゴシック" pitchFamily="-97" charset="-128"/>
                  <a:cs typeface="Angsana News" panose="02020603050405020304" pitchFamily="18" charset="-34"/>
                </a:rPr>
                <a:t>ตามลำดับ</a:t>
              </a:r>
              <a:endParaRPr lang="da-DK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endParaRPr>
            </a:p>
          </p:txBody>
        </p:sp>
        <p:sp>
          <p:nvSpPr>
            <p:cNvPr id="28696" name="Tekstboks 26"/>
            <p:cNvSpPr txBox="1">
              <a:spLocks noChangeArrowheads="1"/>
            </p:cNvSpPr>
            <p:nvPr/>
          </p:nvSpPr>
          <p:spPr bwMode="auto">
            <a:xfrm>
              <a:off x="2514600" y="2347382"/>
              <a:ext cx="3238500" cy="26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da-DK" sz="1100" dirty="0">
                <a:solidFill>
                  <a:srgbClr val="171717"/>
                </a:solidFill>
              </a:endParaRPr>
            </a:p>
          </p:txBody>
        </p:sp>
      </p:grpSp>
      <p:grpSp>
        <p:nvGrpSpPr>
          <p:cNvPr id="28677" name="Grupper 34"/>
          <p:cNvGrpSpPr>
            <a:grpSpLocks/>
          </p:cNvGrpSpPr>
          <p:nvPr/>
        </p:nvGrpSpPr>
        <p:grpSpPr bwMode="auto">
          <a:xfrm>
            <a:off x="2763671" y="1995398"/>
            <a:ext cx="5218112" cy="1206500"/>
            <a:chOff x="2400934" y="3416300"/>
            <a:chExt cx="5219066" cy="1205933"/>
          </a:xfrm>
        </p:grpSpPr>
        <p:sp>
          <p:nvSpPr>
            <p:cNvPr id="26" name="Rektangel 25"/>
            <p:cNvSpPr/>
            <p:nvPr/>
          </p:nvSpPr>
          <p:spPr>
            <a:xfrm>
              <a:off x="2400934" y="3416300"/>
              <a:ext cx="5219066" cy="12059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a-DK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694" name="Tekstboks 28"/>
            <p:cNvSpPr txBox="1">
              <a:spLocks noChangeArrowheads="1"/>
            </p:cNvSpPr>
            <p:nvPr/>
          </p:nvSpPr>
          <p:spPr bwMode="auto">
            <a:xfrm>
              <a:off x="2541572" y="3604682"/>
              <a:ext cx="4893074" cy="830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หากยังไม่เป็นสมาชิกให้ทำ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2.1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 แต่ถ้าเป็นสมาชิกแล้วให้ทำ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2.2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และสามารถย้อนการกระทำไปยัง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1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ได้</a:t>
              </a:r>
              <a:endParaRPr lang="da-DK" sz="2400" b="1" dirty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grpSp>
        <p:nvGrpSpPr>
          <p:cNvPr id="28678" name="Grupper 35"/>
          <p:cNvGrpSpPr>
            <a:grpSpLocks/>
          </p:cNvGrpSpPr>
          <p:nvPr/>
        </p:nvGrpSpPr>
        <p:grpSpPr bwMode="auto">
          <a:xfrm>
            <a:off x="2763671" y="3290801"/>
            <a:ext cx="5218112" cy="1206500"/>
            <a:chOff x="2400934" y="4711700"/>
            <a:chExt cx="5219066" cy="1205909"/>
          </a:xfrm>
        </p:grpSpPr>
        <p:sp>
          <p:nvSpPr>
            <p:cNvPr id="23" name="Rektangel 22"/>
            <p:cNvSpPr/>
            <p:nvPr/>
          </p:nvSpPr>
          <p:spPr>
            <a:xfrm>
              <a:off x="2400934" y="4711700"/>
              <a:ext cx="5219066" cy="12059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a-DK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692" name="Tekstboks 31"/>
            <p:cNvSpPr txBox="1">
              <a:spLocks noChangeArrowheads="1"/>
            </p:cNvSpPr>
            <p:nvPr/>
          </p:nvSpPr>
          <p:spPr bwMode="auto">
            <a:xfrm>
              <a:off x="2541572" y="4849282"/>
              <a:ext cx="4893074" cy="83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ทำ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3.1 - 3.2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ตามลำดับ เมื่อทำ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3.2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แล้วสามารถย้อนการกระทำกลับไปยัง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3.1 </a:t>
              </a:r>
              <a:r>
                <a:rPr lang="th-TH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ได้ จากนั้นจึงทำ </a:t>
              </a:r>
              <a:r>
                <a:rPr lang="en-US" sz="2400" b="1" dirty="0" smtClean="0">
                  <a:solidFill>
                    <a:srgbClr val="171717"/>
                  </a:solidFill>
                  <a:latin typeface="Angsana News" panose="02020603050405020304" pitchFamily="18" charset="-34"/>
                  <a:cs typeface="Angsana News" panose="02020603050405020304" pitchFamily="18" charset="-34"/>
                </a:rPr>
                <a:t>3.3</a:t>
              </a:r>
              <a:endParaRPr lang="da-DK" sz="2400" b="1" dirty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049338" y="1976474"/>
            <a:ext cx="1333500" cy="117951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Højrepil 6"/>
          <p:cNvSpPr/>
          <p:nvPr/>
        </p:nvSpPr>
        <p:spPr bwMode="auto">
          <a:xfrm rot="5400000">
            <a:off x="1472407" y="1893130"/>
            <a:ext cx="485775" cy="354013"/>
          </a:xfrm>
          <a:prstGeom prst="rightArrow">
            <a:avLst>
              <a:gd name="adj1" fmla="val 50000"/>
              <a:gd name="adj2" fmla="val 82469"/>
            </a:avLst>
          </a:prstGeom>
          <a:gradFill flip="none" rotWithShape="1">
            <a:gsLst>
              <a:gs pos="0">
                <a:srgbClr val="CFCFCF"/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" name="Rektangel 3"/>
          <p:cNvSpPr>
            <a:spLocks noChangeArrowheads="1"/>
          </p:cNvSpPr>
          <p:nvPr/>
        </p:nvSpPr>
        <p:spPr bwMode="auto">
          <a:xfrm>
            <a:off x="1049338" y="681074"/>
            <a:ext cx="1333500" cy="11795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gray">
          <a:xfrm>
            <a:off x="1039813" y="3619537"/>
            <a:ext cx="134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sz="3600" b="1" noProof="1" smtClean="0">
                <a:solidFill>
                  <a:schemeClr val="accent1">
                    <a:lumMod val="10000"/>
                  </a:schemeClr>
                </a:solidFill>
                <a:latin typeface="Angsana News" panose="02020603050405020304" pitchFamily="18" charset="-34"/>
                <a:ea typeface="ＭＳ Ｐゴシック" pitchFamily="-97" charset="-128"/>
                <a:cs typeface="Angsana News" panose="02020603050405020304" pitchFamily="18" charset="-34"/>
              </a:rPr>
              <a:t>Plan 3:</a:t>
            </a:r>
            <a:endParaRPr lang="da-DK" sz="3600" b="1" noProof="1">
              <a:solidFill>
                <a:schemeClr val="accent1">
                  <a:lumMod val="10000"/>
                </a:schemeClr>
              </a:solidFill>
              <a:latin typeface="Angsana News" panose="02020603050405020304" pitchFamily="18" charset="-34"/>
              <a:ea typeface="ＭＳ Ｐゴシック" pitchFamily="-97" charset="-128"/>
              <a:cs typeface="Angsana News" panose="02020603050405020304" pitchFamily="18" charset="-34"/>
            </a:endParaRPr>
          </a:p>
        </p:txBody>
      </p:sp>
      <p:sp>
        <p:nvSpPr>
          <p:cNvPr id="28689" name="Text Box 52"/>
          <p:cNvSpPr txBox="1">
            <a:spLocks noChangeArrowheads="1"/>
          </p:cNvSpPr>
          <p:nvPr/>
        </p:nvSpPr>
        <p:spPr bwMode="gray">
          <a:xfrm>
            <a:off x="1039813" y="2334895"/>
            <a:ext cx="134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3600" b="1" noProof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Plan 2:</a:t>
            </a:r>
            <a:endParaRPr lang="en-US" sz="3600" b="1" noProof="1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28690" name="Text Box 52"/>
          <p:cNvSpPr txBox="1">
            <a:spLocks noChangeArrowheads="1"/>
          </p:cNvSpPr>
          <p:nvPr/>
        </p:nvSpPr>
        <p:spPr bwMode="gray">
          <a:xfrm>
            <a:off x="1039813" y="977944"/>
            <a:ext cx="134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3600" b="1" noProof="1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Plan 0:</a:t>
            </a:r>
            <a:endParaRPr lang="en-US" sz="3600" b="1" noProof="1">
              <a:solidFill>
                <a:srgbClr val="171717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  <p:sp>
        <p:nvSpPr>
          <p:cNvPr id="33" name="Rektangel 22"/>
          <p:cNvSpPr/>
          <p:nvPr/>
        </p:nvSpPr>
        <p:spPr bwMode="auto">
          <a:xfrm>
            <a:off x="2763671" y="4586204"/>
            <a:ext cx="5218112" cy="1206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4" name="Tekstboks 31"/>
          <p:cNvSpPr txBox="1">
            <a:spLocks noChangeArrowheads="1"/>
          </p:cNvSpPr>
          <p:nvPr/>
        </p:nvSpPr>
        <p:spPr bwMode="auto">
          <a:xfrm>
            <a:off x="2904283" y="4723853"/>
            <a:ext cx="48921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ทำ </a:t>
            </a:r>
            <a:r>
              <a:rPr lang="en-US" sz="2400" b="1" dirty="0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4.1 - 4.2 </a:t>
            </a:r>
            <a:r>
              <a:rPr lang="th-TH" sz="2400" b="1" dirty="0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ตามลำดับ แต่หากทำ </a:t>
            </a:r>
            <a:r>
              <a:rPr lang="en-US" sz="2400" b="1" dirty="0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4.1 </a:t>
            </a:r>
            <a:r>
              <a:rPr lang="th-TH" sz="2400" b="1" dirty="0" smtClean="0">
                <a:solidFill>
                  <a:srgbClr val="171717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ไม่สำเร็จ การสั่งซื้อจะถือว่าไม่สำเร็จ</a:t>
            </a:r>
            <a:endParaRPr lang="da-DK" sz="2400" b="1" dirty="0">
              <a:solidFill>
                <a:srgbClr val="171717"/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914400" y="517358"/>
            <a:ext cx="7380288" cy="582328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pic>
        <p:nvPicPr>
          <p:cNvPr id="2" name="Picture 2" descr="C:\Users\Pired\Pictures\hci\H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"/>
            <a:ext cx="9144000" cy="6515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gray">
          <a:xfrm>
            <a:off x="247392" y="141509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gray">
          <a:xfrm>
            <a:off x="247392" y="738889"/>
            <a:ext cx="8588264" cy="5098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t"/>
          <a:lstStyle/>
          <a:p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10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อการ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ศึกษาสํานึกของเนลสัน (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Nielsen’s 10 Heuristics)</a:t>
            </a:r>
            <a:endParaRPr lang="th-TH" sz="2400" b="1" u="sng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th-TH" sz="2400" b="1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2. Match between system and the real world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ระบบ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ต้อง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มีลักษณะการ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ติดต่อกับผู้ใช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ด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วย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ภาษาที่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ผู้ใช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เข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าใจ มากกว่าการใช้ภาษา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หรือคําแนวระบบ(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system-oriented term)</a:t>
            </a:r>
            <a:endParaRPr lang="th-TH" sz="2400" b="1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  <a:sym typeface="Wingdings" panose="05000000000000000000" pitchFamily="2" charset="2"/>
              </a:rPr>
              <a:t>=&gt;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เราใช้ภาษามาตรฐานทั่วไปตามที่ผู้ใช้เคยพบเจอมาก่อนจากระบบและเว็บไซต์ต่างๆ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4. Consistency and standards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err="1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ผู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ใช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ไม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่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ควรต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อง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กังวลถึง </a:t>
            </a:r>
            <a:r>
              <a:rPr lang="th-TH" sz="2400" b="1" dirty="0" err="1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คํา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เหตุการณ์ 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และการกระทําเดียวกันในบริบทที่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แตกต่าง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กัน</a:t>
            </a:r>
          </a:p>
          <a:p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ทุก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หน้าของเว็บไซต์เราใช้ </a:t>
            </a:r>
            <a:r>
              <a:rPr lang="en-US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template </a:t>
            </a:r>
            <a:r>
              <a:rPr lang="th-TH" sz="2400" b="1" dirty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เดียวกันทั้งหมด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5. Error prevention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ป้องกัน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การทําผิดพลาด ควรมี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ข้อความ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บอกความผิดพลาด (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Error messages)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	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=&gt;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เมื่อผู้ใช้ลืมกรอกข้อมูลที่สำคัญบางอย่าง เมื่อมีการกดปุ่มยืนยัน การทำงานในขั้นตอนต่อไปจะมี </a:t>
            </a:r>
            <a:r>
              <a:rPr lang="en-US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message error </a:t>
            </a:r>
            <a:r>
              <a:rPr lang="th-TH" sz="2400" b="1" dirty="0" smtClean="0">
                <a:solidFill>
                  <a:srgbClr val="FF6565"/>
                </a:solidFill>
                <a:latin typeface="Angsana News" panose="02020603050405020304" pitchFamily="18" charset="-34"/>
                <a:cs typeface="Angsana News" panose="02020603050405020304" pitchFamily="18" charset="-34"/>
              </a:rPr>
              <a:t>แจ้งเตือนผู้ใช้ ว่ากรอกข้อมูลไม่ครบ</a:t>
            </a:r>
          </a:p>
          <a:p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th-TH" sz="2400" b="1" dirty="0" smtClean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  <a:p>
            <a:endParaRPr lang="en-US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Angsana News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01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gray">
          <a:xfrm>
            <a:off x="247392" y="141509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gray">
          <a:xfrm>
            <a:off x="247392" y="930283"/>
            <a:ext cx="8588264" cy="54067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t"/>
          <a:lstStyle/>
          <a:p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10 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ข้อ</a:t>
            </a:r>
            <a:r>
              <a:rPr lang="th-TH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การศึกษาสํานึกของเนลสัน (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Nielsen’s 10 Heuristics)</a:t>
            </a:r>
            <a:endParaRPr lang="th-TH" sz="2400" b="1" u="sng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7. Flexibility and efficiency of use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ส่วนต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่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อ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ประสานควรมีความ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ยืดหยุ่น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และมีประสิทธิภาพ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เช่น ผู้ใช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้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ที่เป็นระดับผู้เชี่ยวชาญสามารถใช้</a:t>
            </a:r>
            <a:r>
              <a:rPr lang="th-TH" sz="2400" b="1" dirty="0" err="1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คําสั่ง</a:t>
            </a:r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ลัด(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shortcut key) </a:t>
            </a:r>
            <a:r>
              <a:rPr lang="th-TH" sz="2400" b="1" dirty="0" smtClean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ได้</a:t>
            </a:r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r>
              <a:rPr lang="th-TH" sz="2400" b="1" dirty="0">
                <a:solidFill>
                  <a:schemeClr val="bg2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en-US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=&gt; 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ผู้ใช้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สามารถกดคําสั่งลัด(</a:t>
            </a:r>
            <a:r>
              <a:rPr lang="en-US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shortcut key) 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ได้ 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ในขั้นตอนการสมัครสมาชิก เช่น คัดลอก (</a:t>
            </a:r>
            <a:r>
              <a:rPr lang="en-US" sz="2400" b="1" dirty="0" err="1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Coppy</a:t>
            </a:r>
            <a:r>
              <a:rPr lang="en-US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) 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รหัสผ่าน หรือ การนำข้อมูลจากแหล่งอื่นมาคัดลอกลงใน </a:t>
            </a:r>
            <a:r>
              <a:rPr lang="en-US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Text box 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เพื่อกรอกที่อยู่ ของ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เว็บไซต์</a:t>
            </a:r>
            <a:endParaRPr lang="en-US" sz="2400" b="1" dirty="0" smtClean="0">
              <a:solidFill>
                <a:srgbClr val="FF5B5B"/>
              </a:solidFill>
              <a:latin typeface="Angsana News" panose="02020603050405020304" pitchFamily="18" charset="-34"/>
              <a:cs typeface="+mj-cs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8. Aesthetic and minimalist design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th-TH" sz="2400" b="1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คํา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โต้ตอบ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สําหรับการ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ปฏิสัมพันธ์ต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อง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บรรจุเฉพาะคําอธิบายหรือ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ข้อมูล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ที่</a:t>
            </a:r>
            <a:r>
              <a:rPr lang="th-TH" sz="2400" b="1" dirty="0" err="1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จําเป็น</a:t>
            </a:r>
            <a:r>
              <a:rPr lang="th-TH" sz="2400" b="1" dirty="0" err="1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สําหรับ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เหตุการณ์นั้นๆ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และควร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เป็น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คําสุภาพ</a:t>
            </a:r>
          </a:p>
          <a:p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en-US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=&gt; 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คำ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โต้ตอบเป็นคำที่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สุภาพ</a:t>
            </a:r>
            <a:endParaRPr lang="th-TH" sz="2400" b="1" dirty="0">
              <a:solidFill>
                <a:srgbClr val="FF5B5B"/>
              </a:solidFill>
              <a:latin typeface="Angsana News" panose="02020603050405020304" pitchFamily="18" charset="-34"/>
              <a:cs typeface="+mj-cs"/>
            </a:endParaRPr>
          </a:p>
          <a:p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9.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Help users recognize, diagnose and recover from errors :</a:t>
            </a: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ข้อความ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บอกความผิดพลาด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ต้องเป็นภาษา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ทั่วไป 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ไม่ใช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้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ภาษา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ชุดคําสั่งทาง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คอมพิวเตอร์ 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ควร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ระบุปัญหา</a:t>
            </a:r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และแนว</a:t>
            </a:r>
            <a:r>
              <a:rPr lang="th-TH" sz="2400" b="1" dirty="0" smtClean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ทางแก้ไข</a:t>
            </a:r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r>
              <a:rPr lang="th-TH" sz="2400" b="1" dirty="0">
                <a:solidFill>
                  <a:schemeClr val="bg1">
                    <a:lumMod val="10000"/>
                  </a:schemeClr>
                </a:solidFill>
                <a:latin typeface="Angsana News" panose="02020603050405020304" pitchFamily="18" charset="-34"/>
                <a:cs typeface="+mj-cs"/>
              </a:rPr>
              <a:t>	</a:t>
            </a:r>
            <a:r>
              <a:rPr lang="en-US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=&gt; </a:t>
            </a:r>
            <a:r>
              <a:rPr lang="th-TH" sz="2400" b="1" dirty="0" smtClean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ข้อความ</a:t>
            </a:r>
            <a:r>
              <a:rPr lang="th-TH" sz="2400" b="1" dirty="0">
                <a:solidFill>
                  <a:srgbClr val="FF5B5B"/>
                </a:solidFill>
                <a:latin typeface="Angsana News" panose="02020603050405020304" pitchFamily="18" charset="-34"/>
                <a:cs typeface="+mj-cs"/>
              </a:rPr>
              <a:t>บอกความผิดพลาดในเว็บไซต์จะใช้ภาษาทั่วไปที่ผู้ใช้คุ้นเคย</a:t>
            </a:r>
          </a:p>
          <a:p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endParaRPr lang="en-US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endParaRPr lang="th-TH" sz="2400" b="1" dirty="0">
              <a:solidFill>
                <a:schemeClr val="bg1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endParaRPr lang="th-TH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  <a:p>
            <a:endParaRPr lang="en-US" sz="2400" b="1" dirty="0">
              <a:solidFill>
                <a:srgbClr val="FF5B5B"/>
              </a:solidFill>
              <a:latin typeface="Angsana News" panose="02020603050405020304" pitchFamily="18" charset="-34"/>
              <a:cs typeface="+mj-cs"/>
            </a:endParaRPr>
          </a:p>
          <a:p>
            <a:endParaRPr lang="en-US" sz="2400" b="1" dirty="0">
              <a:solidFill>
                <a:schemeClr val="bg2">
                  <a:lumMod val="10000"/>
                </a:schemeClr>
              </a:solidFill>
              <a:latin typeface="Angsana News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5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Story Board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30738" name="Gruppe 33"/>
          <p:cNvGrpSpPr>
            <a:grpSpLocks/>
          </p:cNvGrpSpPr>
          <p:nvPr/>
        </p:nvGrpSpPr>
        <p:grpSpPr bwMode="auto">
          <a:xfrm>
            <a:off x="1047750" y="1505214"/>
            <a:ext cx="7366000" cy="306388"/>
            <a:chOff x="914400" y="2057400"/>
            <a:chExt cx="7366000" cy="306388"/>
          </a:xfrm>
        </p:grpSpPr>
        <p:sp>
          <p:nvSpPr>
            <p:cNvPr id="64" name="Rektangel 63"/>
            <p:cNvSpPr>
              <a:spLocks noChangeArrowheads="1"/>
            </p:cNvSpPr>
            <p:nvPr/>
          </p:nvSpPr>
          <p:spPr bwMode="auto">
            <a:xfrm>
              <a:off x="914400" y="2057400"/>
              <a:ext cx="7366000" cy="3063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0507" name="Rectangle 5"/>
            <p:cNvSpPr txBox="1">
              <a:spLocks noChangeArrowheads="1"/>
            </p:cNvSpPr>
            <p:nvPr/>
          </p:nvSpPr>
          <p:spPr bwMode="gray">
            <a:xfrm>
              <a:off x="1001712" y="2074863"/>
              <a:ext cx="520558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r>
                <a:rPr lang="en-US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1.</a:t>
              </a:r>
              <a:r>
                <a:rPr lang="th-TH" sz="2400" b="1" dirty="0">
                  <a:latin typeface="Angsana News" panose="02020603050405020304" pitchFamily="18" charset="-34"/>
                  <a:cs typeface="Angsana News" panose="02020603050405020304" pitchFamily="18" charset="-34"/>
                </a:rPr>
                <a:t>หน้าหลัก มีแถบเมนูหลักสำหรับการเข้าถึงเนื้อหาแต่ละเมนู</a:t>
              </a:r>
              <a:endParaRPr lang="en-US" sz="2400" b="1" dirty="0">
                <a:latin typeface="Angsana News" panose="02020603050405020304" pitchFamily="18" charset="-34"/>
                <a:cs typeface="Angsana News" panose="02020603050405020304" pitchFamily="18" charset="-34"/>
              </a:endParaRPr>
            </a:p>
          </p:txBody>
        </p:sp>
      </p:grpSp>
      <p:sp>
        <p:nvSpPr>
          <p:cNvPr id="27" name="Tekstboks 26"/>
          <p:cNvSpPr txBox="1">
            <a:spLocks noChangeArrowheads="1"/>
          </p:cNvSpPr>
          <p:nvPr/>
        </p:nvSpPr>
        <p:spPr bwMode="auto">
          <a:xfrm>
            <a:off x="1047750" y="3900488"/>
            <a:ext cx="322263" cy="27781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200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674" y="1907857"/>
            <a:ext cx="8061158" cy="44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92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1276</TotalTime>
  <Words>1559</Words>
  <Application>Microsoft Office PowerPoint</Application>
  <PresentationFormat>On-screen Show (4:3)</PresentationFormat>
  <Paragraphs>503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Kontortema</vt:lpstr>
      <vt:lpstr>1_Kontortema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Tarisa</dc:creator>
  <cp:keywords/>
  <cp:lastModifiedBy>Pired</cp:lastModifiedBy>
  <cp:revision>178</cp:revision>
  <dcterms:created xsi:type="dcterms:W3CDTF">2014-10-23T17:41:45Z</dcterms:created>
  <dcterms:modified xsi:type="dcterms:W3CDTF">2014-11-21T05:05:35Z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