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0"/>
  </p:notesMasterIdLst>
  <p:handoutMasterIdLst>
    <p:handoutMasterId r:id="rId21"/>
  </p:handoutMasterIdLst>
  <p:sldIdLst>
    <p:sldId id="256" r:id="rId5"/>
    <p:sldId id="259" r:id="rId6"/>
    <p:sldId id="261" r:id="rId7"/>
    <p:sldId id="263" r:id="rId8"/>
    <p:sldId id="260" r:id="rId9"/>
    <p:sldId id="267" r:id="rId10"/>
    <p:sldId id="269" r:id="rId11"/>
    <p:sldId id="271" r:id="rId12"/>
    <p:sldId id="272" r:id="rId13"/>
    <p:sldId id="268" r:id="rId14"/>
    <p:sldId id="273" r:id="rId15"/>
    <p:sldId id="274" r:id="rId16"/>
    <p:sldId id="265" r:id="rId17"/>
    <p:sldId id="277" r:id="rId18"/>
    <p:sldId id="278" r:id="rId1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97BC"/>
    <a:srgbClr val="B45083"/>
    <a:srgbClr val="4590B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48" autoAdjust="0"/>
  </p:normalViewPr>
  <p:slideViewPr>
    <p:cSldViewPr snapToGrid="0">
      <p:cViewPr varScale="1">
        <p:scale>
          <a:sx n="77" d="100"/>
          <a:sy n="77" d="100"/>
        </p:scale>
        <p:origin x="72" y="264"/>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hyperlink" Target="https://www.lebigdata.fr/paas-top-meilleures-startups" TargetMode="External"/><Relationship Id="rId1" Type="http://schemas.openxmlformats.org/officeDocument/2006/relationships/hyperlink" Target="https://www.lebigdata.fr/definition-iaas"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lebigdata.fr/paas-top-meilleures-startups" TargetMode="External"/><Relationship Id="rId1" Type="http://schemas.openxmlformats.org/officeDocument/2006/relationships/hyperlink" Target="https://www.lebigdata.fr/definition-iaas"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dirty="0"/>
            <a:t>Définition</a:t>
          </a:r>
          <a:r>
            <a:rPr lang="fr-FR" noProof="0" dirty="0"/>
            <a:t>	</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a:lstStyle/>
        <a:p>
          <a:pPr>
            <a:lnSpc>
              <a:spcPct val="100000"/>
            </a:lnSpc>
          </a:pPr>
          <a:r>
            <a:rPr lang="fr-FR" dirty="0"/>
            <a:t>Avantages</a:t>
          </a:r>
          <a:endParaRPr lang="fr-FR" noProof="0" dirty="0"/>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pPr/>
      <dgm:t>
        <a:bodyPr/>
        <a:lstStyle/>
        <a:p>
          <a:pPr>
            <a:lnSpc>
              <a:spcPct val="100000"/>
            </a:lnSpc>
          </a:pPr>
          <a:r>
            <a:rPr lang="fr-FR" dirty="0"/>
            <a:t>Les principaux services </a:t>
          </a:r>
          <a:endParaRPr lang="fr-FR" noProof="0" dirty="0"/>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6B622901-3AB6-485D-8DEE-0AC3644DB9E0}">
      <dgm:prSet phldrT="[Text]"/>
      <dgm:spPr/>
      <dgm:t>
        <a:bodyPr/>
        <a:lstStyle/>
        <a:p>
          <a:r>
            <a:rPr lang="fr-FR" dirty="0"/>
            <a:t>Les principaux services </a:t>
          </a:r>
          <a:endParaRPr lang="fr-FR" noProof="0" dirty="0"/>
        </a:p>
      </dgm:t>
    </dgm:pt>
    <dgm:pt modelId="{5AA6B3B6-7878-49A3-AA16-2579B50FDDD0}" type="parTrans" cxnId="{7CAB9FFE-1907-467E-B873-770EF8BC6F18}">
      <dgm:prSet/>
      <dgm:spPr/>
      <dgm:t>
        <a:bodyPr/>
        <a:lstStyle/>
        <a:p>
          <a:endParaRPr lang="fr-FR"/>
        </a:p>
      </dgm:t>
    </dgm:pt>
    <dgm:pt modelId="{350F6858-8F39-490B-B1E7-E458632B3006}" type="sibTrans" cxnId="{7CAB9FFE-1907-467E-B873-770EF8BC6F18}">
      <dgm:prSet/>
      <dgm:spPr/>
      <dgm:t>
        <a:bodyPr/>
        <a:lstStyle/>
        <a:p>
          <a:endParaRPr lang="fr-FR"/>
        </a:p>
      </dgm:t>
    </dgm:pt>
    <dgm:pt modelId="{ADEB29A1-DDC9-4F7E-B329-A9B41C8F7FB8}">
      <dgm:prSet phldrT="[Text]"/>
      <dgm:spPr/>
      <dgm:t>
        <a:bodyPr/>
        <a:lstStyle/>
        <a:p>
          <a:r>
            <a:rPr lang="fr-FR" dirty="0"/>
            <a:t>Les principaux services </a:t>
          </a:r>
          <a:endParaRPr lang="fr-FR" noProof="0" dirty="0"/>
        </a:p>
      </dgm:t>
    </dgm:pt>
    <dgm:pt modelId="{0C2A257D-E405-4579-9E49-55C69ED38ADB}" type="parTrans" cxnId="{6526FF1A-3894-4E29-A6AD-208E30A4688B}">
      <dgm:prSet/>
      <dgm:spPr/>
      <dgm:t>
        <a:bodyPr/>
        <a:lstStyle/>
        <a:p>
          <a:endParaRPr lang="fr-FR"/>
        </a:p>
      </dgm:t>
    </dgm:pt>
    <dgm:pt modelId="{974C356B-05F1-458F-9756-4A715CECC452}" type="sibTrans" cxnId="{6526FF1A-3894-4E29-A6AD-208E30A4688B}">
      <dgm:prSet/>
      <dgm:spPr/>
      <dgm:t>
        <a:bodyPr/>
        <a:lstStyle/>
        <a:p>
          <a:endParaRPr lang="fr-FR"/>
        </a:p>
      </dgm:t>
    </dgm:pt>
    <dgm:pt modelId="{7C736509-255C-475D-93A4-0EBD2B289C63}">
      <dgm:prSet phldrT="[Text]"/>
      <dgm:spPr/>
      <dgm:t>
        <a:bodyPr/>
        <a:lstStyle/>
        <a:p>
          <a:r>
            <a:rPr lang="fr-FR" dirty="0"/>
            <a:t>Les principaux services </a:t>
          </a:r>
          <a:endParaRPr lang="fr-FR" noProof="0" dirty="0"/>
        </a:p>
      </dgm:t>
    </dgm:pt>
    <dgm:pt modelId="{04F1F6C8-79C3-4EE0-82C5-467017BBA0F1}" type="parTrans" cxnId="{F0238688-A055-44AA-93F8-66B55DD2AB4E}">
      <dgm:prSet/>
      <dgm:spPr/>
      <dgm:t>
        <a:bodyPr/>
        <a:lstStyle/>
        <a:p>
          <a:endParaRPr lang="fr-FR"/>
        </a:p>
      </dgm:t>
    </dgm:pt>
    <dgm:pt modelId="{30740D1C-ECF6-475A-8AE2-26A92BC21542}" type="sibTrans" cxnId="{F0238688-A055-44AA-93F8-66B55DD2AB4E}">
      <dgm:prSet/>
      <dgm:spPr/>
      <dgm:t>
        <a:bodyPr/>
        <a:lstStyle/>
        <a:p>
          <a:endParaRPr lang="fr-F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6"/>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6"/>
      <dgm:spPr/>
    </dgm:pt>
    <dgm:pt modelId="{429CABD1-4116-474B-81BF-735E2CA9DD00}" type="pres">
      <dgm:prSet presAssocID="{7E5AA53B-3EEE-4DE4-BB81-9044890C2946}" presName="dstNode" presStyleLbl="node1" presStyleIdx="0" presStyleCnt="6"/>
      <dgm:spPr/>
    </dgm:pt>
    <dgm:pt modelId="{58319267-C71E-43C9-94E1-827D0616C7A7}" type="pres">
      <dgm:prSet presAssocID="{6750AC01-D39D-4F3A-9DC8-2A211EE986A2}" presName="text_1" presStyleLbl="node1" presStyleIdx="0" presStyleCnt="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6"/>
      <dgm:spPr/>
    </dgm:pt>
    <dgm:pt modelId="{95DE6538-27BD-44AF-A1A8-CA8F6B10FDD2}" type="pres">
      <dgm:prSet presAssocID="{0BEF68B8-1228-47BB-83B5-7B9CD1E3F84E}" presName="text_2" presStyleLbl="node1" presStyleIdx="1" presStyleCnt="6">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6"/>
      <dgm:spPr/>
    </dgm:pt>
    <dgm:pt modelId="{E131CE4A-9776-44F4-BC03-867682E21374}" type="pres">
      <dgm:prSet presAssocID="{5605D28D-2CE6-4513-8566-952984E21E14}" presName="text_3" presStyleLbl="node1" presStyleIdx="2" presStyleCnt="6">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6"/>
      <dgm:spPr/>
    </dgm:pt>
    <dgm:pt modelId="{96A6AB16-FCFD-49AC-A310-0BABB0DC769A}" type="pres">
      <dgm:prSet presAssocID="{6B622901-3AB6-485D-8DEE-0AC3644DB9E0}" presName="text_4" presStyleLbl="node1" presStyleIdx="3" presStyleCnt="6">
        <dgm:presLayoutVars>
          <dgm:bulletEnabled val="1"/>
        </dgm:presLayoutVars>
      </dgm:prSet>
      <dgm:spPr/>
    </dgm:pt>
    <dgm:pt modelId="{E6637FEF-29D8-4341-8C44-8F63F279B890}" type="pres">
      <dgm:prSet presAssocID="{6B622901-3AB6-485D-8DEE-0AC3644DB9E0}" presName="accent_4" presStyleCnt="0"/>
      <dgm:spPr/>
    </dgm:pt>
    <dgm:pt modelId="{F66776C2-C5E1-4798-B6FD-31BDB489A7C1}" type="pres">
      <dgm:prSet presAssocID="{6B622901-3AB6-485D-8DEE-0AC3644DB9E0}" presName="accentRepeatNode" presStyleLbl="solidFgAcc1" presStyleIdx="3" presStyleCnt="6"/>
      <dgm:spPr/>
    </dgm:pt>
    <dgm:pt modelId="{36B85DB7-AFD9-4A8A-A93B-437360FBFBD2}" type="pres">
      <dgm:prSet presAssocID="{ADEB29A1-DDC9-4F7E-B329-A9B41C8F7FB8}" presName="text_5" presStyleLbl="node1" presStyleIdx="4" presStyleCnt="6">
        <dgm:presLayoutVars>
          <dgm:bulletEnabled val="1"/>
        </dgm:presLayoutVars>
      </dgm:prSet>
      <dgm:spPr/>
    </dgm:pt>
    <dgm:pt modelId="{FB73F043-08E9-4D29-92FB-8A5D7934CAAA}" type="pres">
      <dgm:prSet presAssocID="{ADEB29A1-DDC9-4F7E-B329-A9B41C8F7FB8}" presName="accent_5" presStyleCnt="0"/>
      <dgm:spPr/>
    </dgm:pt>
    <dgm:pt modelId="{76924337-4E61-4C97-BE94-4A1D49C2759D}" type="pres">
      <dgm:prSet presAssocID="{ADEB29A1-DDC9-4F7E-B329-A9B41C8F7FB8}" presName="accentRepeatNode" presStyleLbl="solidFgAcc1" presStyleIdx="4" presStyleCnt="6"/>
      <dgm:spPr/>
    </dgm:pt>
    <dgm:pt modelId="{205F1C5B-25B5-436A-B9A7-0C68012F7507}" type="pres">
      <dgm:prSet presAssocID="{7C736509-255C-475D-93A4-0EBD2B289C63}" presName="text_6" presStyleLbl="node1" presStyleIdx="5" presStyleCnt="6">
        <dgm:presLayoutVars>
          <dgm:bulletEnabled val="1"/>
        </dgm:presLayoutVars>
      </dgm:prSet>
      <dgm:spPr/>
    </dgm:pt>
    <dgm:pt modelId="{755556C7-9FEE-4033-9301-6F4C80FCF20C}" type="pres">
      <dgm:prSet presAssocID="{7C736509-255C-475D-93A4-0EBD2B289C63}" presName="accent_6" presStyleCnt="0"/>
      <dgm:spPr/>
    </dgm:pt>
    <dgm:pt modelId="{B193B572-B69B-4AF8-8B1E-D152D7867589}" type="pres">
      <dgm:prSet presAssocID="{7C736509-255C-475D-93A4-0EBD2B289C63}" presName="accentRepeatNode" presStyleLbl="solidFgAcc1" presStyleIdx="5" presStyleCnt="6"/>
      <dgm:spPr/>
    </dgm:pt>
  </dgm:ptLst>
  <dgm:cxnLst>
    <dgm:cxn modelId="{A11E3B12-1828-45A7-86C3-BB85832DF84D}" type="presOf" srcId="{CA077D98-8478-47EA-B6A9-99ACE60C64D4}" destId="{D79B43FC-100B-4A0D-A4D5-0D2D04B99064}" srcOrd="0" destOrd="0" presId="urn:microsoft.com/office/officeart/2008/layout/VerticalCurvedList"/>
    <dgm:cxn modelId="{6526FF1A-3894-4E29-A6AD-208E30A4688B}" srcId="{7E5AA53B-3EEE-4DE4-BB81-9044890C2946}" destId="{ADEB29A1-DDC9-4F7E-B329-A9B41C8F7FB8}" srcOrd="4" destOrd="0" parTransId="{0C2A257D-E405-4579-9E49-55C69ED38ADB}" sibTransId="{974C356B-05F1-458F-9756-4A715CECC452}"/>
    <dgm:cxn modelId="{E4FDF62F-C4B3-414F-BA8F-F79A781C6523}" type="presOf" srcId="{ADEB29A1-DDC9-4F7E-B329-A9B41C8F7FB8}" destId="{36B85DB7-AFD9-4A8A-A93B-437360FBFBD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10E2A63-2689-4CA8-BDF9-C88BE45C835D}" type="presOf" srcId="{7C736509-255C-475D-93A4-0EBD2B289C63}" destId="{205F1C5B-25B5-436A-B9A7-0C68012F7507}"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F0238688-A055-44AA-93F8-66B55DD2AB4E}" srcId="{7E5AA53B-3EEE-4DE4-BB81-9044890C2946}" destId="{7C736509-255C-475D-93A4-0EBD2B289C63}" srcOrd="5" destOrd="0" parTransId="{04F1F6C8-79C3-4EE0-82C5-467017BBA0F1}" sibTransId="{30740D1C-ECF6-475A-8AE2-26A92BC21542}"/>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99749296-2486-4F62-99DA-90BB32AD6735}" type="presOf" srcId="{6B622901-3AB6-485D-8DEE-0AC3644DB9E0}" destId="{96A6AB16-FCFD-49AC-A310-0BABB0DC769A}" srcOrd="0" destOrd="0" presId="urn:microsoft.com/office/officeart/2008/layout/VerticalCurvedList"/>
    <dgm:cxn modelId="{7CAB9FFE-1907-467E-B873-770EF8BC6F18}" srcId="{7E5AA53B-3EEE-4DE4-BB81-9044890C2946}" destId="{6B622901-3AB6-485D-8DEE-0AC3644DB9E0}" srcOrd="3" destOrd="0" parTransId="{5AA6B3B6-7878-49A3-AA16-2579B50FDDD0}" sibTransId="{350F6858-8F39-490B-B1E7-E458632B3006}"/>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80801928-7BA3-4D6F-80ED-4201CE628FB7}" type="presParOf" srcId="{90561C55-3C6E-4D53-85E1-2C50BCDDA392}" destId="{96A6AB16-FCFD-49AC-A310-0BABB0DC769A}" srcOrd="7" destOrd="0" presId="urn:microsoft.com/office/officeart/2008/layout/VerticalCurvedList"/>
    <dgm:cxn modelId="{4B328404-CED8-4F16-90A1-B19F6D0FE7AC}" type="presParOf" srcId="{90561C55-3C6E-4D53-85E1-2C50BCDDA392}" destId="{E6637FEF-29D8-4341-8C44-8F63F279B890}" srcOrd="8" destOrd="0" presId="urn:microsoft.com/office/officeart/2008/layout/VerticalCurvedList"/>
    <dgm:cxn modelId="{5D67AB81-EB2C-4877-8A8B-3F8F0CA58F3B}" type="presParOf" srcId="{E6637FEF-29D8-4341-8C44-8F63F279B890}" destId="{F66776C2-C5E1-4798-B6FD-31BDB489A7C1}" srcOrd="0" destOrd="0" presId="urn:microsoft.com/office/officeart/2008/layout/VerticalCurvedList"/>
    <dgm:cxn modelId="{B30ED926-4AD3-416F-B035-B3C97CEE3B4B}" type="presParOf" srcId="{90561C55-3C6E-4D53-85E1-2C50BCDDA392}" destId="{36B85DB7-AFD9-4A8A-A93B-437360FBFBD2}" srcOrd="9" destOrd="0" presId="urn:microsoft.com/office/officeart/2008/layout/VerticalCurvedList"/>
    <dgm:cxn modelId="{38F9B015-B5A7-4BE4-9BB1-AE8A929D2C89}" type="presParOf" srcId="{90561C55-3C6E-4D53-85E1-2C50BCDDA392}" destId="{FB73F043-08E9-4D29-92FB-8A5D7934CAAA}" srcOrd="10" destOrd="0" presId="urn:microsoft.com/office/officeart/2008/layout/VerticalCurvedList"/>
    <dgm:cxn modelId="{7B1A51A4-6A17-4139-A474-A084B0B2523B}" type="presParOf" srcId="{FB73F043-08E9-4D29-92FB-8A5D7934CAAA}" destId="{76924337-4E61-4C97-BE94-4A1D49C2759D}" srcOrd="0" destOrd="0" presId="urn:microsoft.com/office/officeart/2008/layout/VerticalCurvedList"/>
    <dgm:cxn modelId="{E433C914-B8FC-41D0-A350-E17E6DC67B94}" type="presParOf" srcId="{90561C55-3C6E-4D53-85E1-2C50BCDDA392}" destId="{205F1C5B-25B5-436A-B9A7-0C68012F7507}" srcOrd="11" destOrd="0" presId="urn:microsoft.com/office/officeart/2008/layout/VerticalCurvedList"/>
    <dgm:cxn modelId="{D95B713D-4297-4746-A242-A6EC12141E00}" type="presParOf" srcId="{90561C55-3C6E-4D53-85E1-2C50BCDDA392}" destId="{755556C7-9FEE-4033-9301-6F4C80FCF20C}" srcOrd="12" destOrd="0" presId="urn:microsoft.com/office/officeart/2008/layout/VerticalCurvedList"/>
    <dgm:cxn modelId="{A730A436-D29D-46A1-8509-A2C2D0618989}" type="presParOf" srcId="{755556C7-9FEE-4033-9301-6F4C80FCF20C}" destId="{B193B572-B69B-4AF8-8B1E-D152D786758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B349EE-6DFF-4CAB-9909-176CC6D62D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CEA48832-72AD-4357-BEE2-765036C1272F}">
      <dgm:prSet phldrT="[Texte]" custT="1"/>
      <dgm:spPr/>
      <dgm:t>
        <a:bodyPr/>
        <a:lstStyle/>
        <a:p>
          <a:r>
            <a:rPr lang="fr-FR" sz="3800" dirty="0">
              <a:solidFill>
                <a:schemeClr val="bg1"/>
              </a:solidFill>
              <a:latin typeface="+mj-lt"/>
              <a:cs typeface="Times New Roman" panose="02020603050405020304" pitchFamily="18" charset="0"/>
            </a:rPr>
            <a:t>Le Google </a:t>
          </a:r>
          <a:r>
            <a:rPr lang="fr-FR" sz="3800" dirty="0" err="1">
              <a:solidFill>
                <a:schemeClr val="bg1"/>
              </a:solidFill>
              <a:latin typeface="+mj-lt"/>
              <a:cs typeface="Times New Roman" panose="02020603050405020304" pitchFamily="18" charset="0"/>
            </a:rPr>
            <a:t>Compute</a:t>
          </a:r>
          <a:r>
            <a:rPr lang="fr-FR" sz="3800" dirty="0">
              <a:solidFill>
                <a:schemeClr val="bg1"/>
              </a:solidFill>
              <a:latin typeface="+mj-lt"/>
              <a:cs typeface="Times New Roman" panose="02020603050405020304" pitchFamily="18" charset="0"/>
            </a:rPr>
            <a:t> Engine </a:t>
          </a:r>
          <a:endParaRPr lang="fr-FR" sz="3800" dirty="0">
            <a:solidFill>
              <a:schemeClr val="bg1"/>
            </a:solidFill>
            <a:latin typeface="+mj-lt"/>
          </a:endParaRPr>
        </a:p>
      </dgm:t>
    </dgm:pt>
    <dgm:pt modelId="{4BC66AF8-ECBB-466D-B605-7AB37663A3F0}" type="parTrans" cxnId="{61B3BFE7-0BD8-438B-80F2-2829F520257B}">
      <dgm:prSet/>
      <dgm:spPr/>
      <dgm:t>
        <a:bodyPr/>
        <a:lstStyle/>
        <a:p>
          <a:endParaRPr lang="fr-FR"/>
        </a:p>
      </dgm:t>
    </dgm:pt>
    <dgm:pt modelId="{F206332C-7C8F-4E3D-9B05-0FDD6530F0A8}" type="sibTrans" cxnId="{61B3BFE7-0BD8-438B-80F2-2829F520257B}">
      <dgm:prSet/>
      <dgm:spPr/>
      <dgm:t>
        <a:bodyPr/>
        <a:lstStyle/>
        <a:p>
          <a:endParaRPr lang="fr-FR"/>
        </a:p>
      </dgm:t>
    </dgm:pt>
    <dgm:pt modelId="{FB252338-AA4B-4634-BF40-F29E2052DBA2}">
      <dgm:prSet phldrT="[Texte]" custT="1"/>
      <dgm:spPr/>
      <dgm:t>
        <a:bodyPr/>
        <a:lstStyle/>
        <a:p>
          <a:r>
            <a:rPr lang="fr-FR" sz="3800" dirty="0">
              <a:solidFill>
                <a:schemeClr val="bg1"/>
              </a:solidFill>
              <a:latin typeface="+mj-lt"/>
              <a:cs typeface="Times New Roman" panose="02020603050405020304" pitchFamily="18" charset="0"/>
            </a:rPr>
            <a:t>Le Google App Engine </a:t>
          </a:r>
          <a:endParaRPr lang="fr-FR" sz="3800" dirty="0">
            <a:solidFill>
              <a:schemeClr val="bg1"/>
            </a:solidFill>
            <a:latin typeface="+mj-lt"/>
          </a:endParaRPr>
        </a:p>
      </dgm:t>
    </dgm:pt>
    <dgm:pt modelId="{BAE32AC7-1F4B-4136-AE2F-18764561E243}" type="parTrans" cxnId="{BE835405-7BE4-4E96-B759-16F41DB145B8}">
      <dgm:prSet/>
      <dgm:spPr/>
      <dgm:t>
        <a:bodyPr/>
        <a:lstStyle/>
        <a:p>
          <a:endParaRPr lang="fr-FR"/>
        </a:p>
      </dgm:t>
    </dgm:pt>
    <dgm:pt modelId="{08761E4F-80B2-45A6-8D9F-DD1F2CCFCE66}" type="sibTrans" cxnId="{BE835405-7BE4-4E96-B759-16F41DB145B8}">
      <dgm:prSet/>
      <dgm:spPr/>
      <dgm:t>
        <a:bodyPr/>
        <a:lstStyle/>
        <a:p>
          <a:endParaRPr lang="fr-FR"/>
        </a:p>
      </dgm:t>
    </dgm:pt>
    <dgm:pt modelId="{F8F1F6AB-45D7-40B6-84F5-9A532F0CD75E}">
      <dgm:prSet/>
      <dgm:spPr/>
      <dgm:t>
        <a:bodyPr/>
        <a:lstStyle/>
        <a:p>
          <a:r>
            <a:rPr lang="fr-FR" dirty="0">
              <a:solidFill>
                <a:srgbClr val="000000"/>
              </a:solidFill>
              <a:latin typeface="Arial" panose="020B0604020202020204" pitchFamily="34" charset="0"/>
              <a:cs typeface="Arial" panose="020B0604020202020204" pitchFamily="34" charset="0"/>
            </a:rPr>
            <a:t>Engine est une </a:t>
          </a:r>
          <a:r>
            <a:rPr lang="fr-FR" dirty="0">
              <a:solidFill>
                <a:srgbClr val="000000"/>
              </a:solidFill>
              <a:latin typeface="Arial" panose="020B0604020202020204" pitchFamily="34" charset="0"/>
              <a:cs typeface="Arial"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Infrastructure en tant que Service (IaaS)</a:t>
          </a:r>
          <a:r>
            <a:rPr lang="fr-FR" dirty="0">
              <a:solidFill>
                <a:srgbClr val="000000"/>
              </a:solidFill>
              <a:latin typeface="Arial" panose="020B0604020202020204" pitchFamily="34" charset="0"/>
              <a:cs typeface="Arial" panose="020B0604020202020204" pitchFamily="34" charset="0"/>
            </a:rPr>
            <a:t> permettant aux utilisateurs de lancer des instances de machines virtuelles. Ils peuvent ainsi exécuter leurs </a:t>
          </a:r>
          <a:r>
            <a:rPr lang="fr-FR" dirty="0" err="1">
              <a:solidFill>
                <a:srgbClr val="000000"/>
              </a:solidFill>
              <a:latin typeface="Arial" panose="020B0604020202020204" pitchFamily="34" charset="0"/>
              <a:cs typeface="Arial" panose="020B0604020202020204" pitchFamily="34" charset="0"/>
            </a:rPr>
            <a:t>workloads</a:t>
          </a:r>
          <a:r>
            <a:rPr lang="fr-FR" dirty="0">
              <a:solidFill>
                <a:srgbClr val="000000"/>
              </a:solidFill>
              <a:latin typeface="Arial" panose="020B0604020202020204" pitchFamily="34" charset="0"/>
              <a:cs typeface="Arial" panose="020B0604020202020204" pitchFamily="34" charset="0"/>
            </a:rPr>
            <a:t> sur le cloud</a:t>
          </a:r>
          <a:endParaRPr lang="fr-FR" dirty="0">
            <a:latin typeface="Arial" panose="020B0604020202020204" pitchFamily="34" charset="0"/>
            <a:cs typeface="Arial" panose="020B0604020202020204" pitchFamily="34" charset="0"/>
          </a:endParaRPr>
        </a:p>
      </dgm:t>
    </dgm:pt>
    <dgm:pt modelId="{4D8534C4-4E30-44B3-B3D4-0CB7844C9D3A}" type="parTrans" cxnId="{FBE25E42-0128-4062-8300-3BC212F83B60}">
      <dgm:prSet/>
      <dgm:spPr/>
      <dgm:t>
        <a:bodyPr/>
        <a:lstStyle/>
        <a:p>
          <a:endParaRPr lang="fr-FR"/>
        </a:p>
      </dgm:t>
    </dgm:pt>
    <dgm:pt modelId="{D77F8FDA-9B03-408B-B01E-18D0B6316DAF}" type="sibTrans" cxnId="{FBE25E42-0128-4062-8300-3BC212F83B60}">
      <dgm:prSet/>
      <dgm:spPr/>
      <dgm:t>
        <a:bodyPr/>
        <a:lstStyle/>
        <a:p>
          <a:endParaRPr lang="fr-FR"/>
        </a:p>
      </dgm:t>
    </dgm:pt>
    <dgm:pt modelId="{1FA2192B-88C3-4AD3-BF79-7F9F0FF87879}">
      <dgm:prSet/>
      <dgm:spPr/>
      <dgm:t>
        <a:bodyPr/>
        <a:lstStyle/>
        <a:p>
          <a:r>
            <a:rPr lang="fr-FR">
              <a:solidFill>
                <a:srgbClr val="333333"/>
              </a:solidFill>
              <a:latin typeface="Times New Roman" panose="02020603050405020304" pitchFamily="18" charset="0"/>
              <a:cs typeface="Times New Roman" panose="02020603050405020304" pitchFamily="18" charset="0"/>
            </a:rPr>
            <a:t>est une </a:t>
          </a:r>
          <a:r>
            <a:rPr lang="fr-FR">
              <a:solidFill>
                <a:srgbClr val="000000"/>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Plateforme en tant que Service (PaaS)</a:t>
          </a:r>
          <a:r>
            <a:rPr lang="fr-FR">
              <a:solidFill>
                <a:srgbClr val="333333"/>
              </a:solidFill>
              <a:latin typeface="Times New Roman" panose="02020603050405020304" pitchFamily="18" charset="0"/>
              <a:cs typeface="Times New Roman" panose="02020603050405020304" pitchFamily="18" charset="0"/>
            </a:rPr>
            <a:t>. Elle permet aux développeurs logiciels d’accéder à une offre d’hébergement scalable. Les développeurs peuvent utiliser un SDK pour développer des logiciels compatibles avec l’App Engine.</a:t>
          </a:r>
          <a:endParaRPr lang="fr-FR"/>
        </a:p>
      </dgm:t>
    </dgm:pt>
    <dgm:pt modelId="{C615C1E6-4143-4E67-A747-57E44B397AD7}" type="parTrans" cxnId="{B07C2DAC-5392-4E13-85FC-CD62A2879606}">
      <dgm:prSet/>
      <dgm:spPr/>
      <dgm:t>
        <a:bodyPr/>
        <a:lstStyle/>
        <a:p>
          <a:endParaRPr lang="fr-FR"/>
        </a:p>
      </dgm:t>
    </dgm:pt>
    <dgm:pt modelId="{B1527E09-00AC-48DF-9019-B8BC4B318028}" type="sibTrans" cxnId="{B07C2DAC-5392-4E13-85FC-CD62A2879606}">
      <dgm:prSet/>
      <dgm:spPr/>
      <dgm:t>
        <a:bodyPr/>
        <a:lstStyle/>
        <a:p>
          <a:endParaRPr lang="fr-FR"/>
        </a:p>
      </dgm:t>
    </dgm:pt>
    <dgm:pt modelId="{E1F55CD3-BDDB-48A6-B21E-5C0CD263FDD8}" type="pres">
      <dgm:prSet presAssocID="{ECB349EE-6DFF-4CAB-9909-176CC6D62D47}" presName="linear" presStyleCnt="0">
        <dgm:presLayoutVars>
          <dgm:dir/>
          <dgm:animLvl val="lvl"/>
          <dgm:resizeHandles val="exact"/>
        </dgm:presLayoutVars>
      </dgm:prSet>
      <dgm:spPr/>
    </dgm:pt>
    <dgm:pt modelId="{8C250E2B-D9C8-46AF-A3B5-564F2C5B3C3F}" type="pres">
      <dgm:prSet presAssocID="{CEA48832-72AD-4357-BEE2-765036C1272F}" presName="parentLin" presStyleCnt="0"/>
      <dgm:spPr/>
    </dgm:pt>
    <dgm:pt modelId="{3054896A-0EE3-453E-9252-B9E4E9F3F463}" type="pres">
      <dgm:prSet presAssocID="{CEA48832-72AD-4357-BEE2-765036C1272F}" presName="parentLeftMargin" presStyleLbl="node1" presStyleIdx="0" presStyleCnt="2"/>
      <dgm:spPr/>
    </dgm:pt>
    <dgm:pt modelId="{4556C738-C44B-4F3D-ABF1-D4317B2FCD30}" type="pres">
      <dgm:prSet presAssocID="{CEA48832-72AD-4357-BEE2-765036C1272F}" presName="parentText" presStyleLbl="node1" presStyleIdx="0" presStyleCnt="2" custScaleX="113742">
        <dgm:presLayoutVars>
          <dgm:chMax val="0"/>
          <dgm:bulletEnabled val="1"/>
        </dgm:presLayoutVars>
      </dgm:prSet>
      <dgm:spPr/>
    </dgm:pt>
    <dgm:pt modelId="{1F6EB885-6336-4ABC-84C9-3CF17F9EB9C7}" type="pres">
      <dgm:prSet presAssocID="{CEA48832-72AD-4357-BEE2-765036C1272F}" presName="negativeSpace" presStyleCnt="0"/>
      <dgm:spPr/>
    </dgm:pt>
    <dgm:pt modelId="{D5E85A46-7FD5-4044-9443-BC7DEA232406}" type="pres">
      <dgm:prSet presAssocID="{CEA48832-72AD-4357-BEE2-765036C1272F}" presName="childText" presStyleLbl="conFgAcc1" presStyleIdx="0" presStyleCnt="2">
        <dgm:presLayoutVars>
          <dgm:bulletEnabled val="1"/>
        </dgm:presLayoutVars>
      </dgm:prSet>
      <dgm:spPr/>
    </dgm:pt>
    <dgm:pt modelId="{AF75203C-2F39-430A-BDFF-2334F206DAD5}" type="pres">
      <dgm:prSet presAssocID="{F206332C-7C8F-4E3D-9B05-0FDD6530F0A8}" presName="spaceBetweenRectangles" presStyleCnt="0"/>
      <dgm:spPr/>
    </dgm:pt>
    <dgm:pt modelId="{94B3D2E6-139A-40C6-B80E-F06F005B32F4}" type="pres">
      <dgm:prSet presAssocID="{FB252338-AA4B-4634-BF40-F29E2052DBA2}" presName="parentLin" presStyleCnt="0"/>
      <dgm:spPr/>
    </dgm:pt>
    <dgm:pt modelId="{B713CEA1-6B5A-49E9-B5D6-7A930CF04E4B}" type="pres">
      <dgm:prSet presAssocID="{FB252338-AA4B-4634-BF40-F29E2052DBA2}" presName="parentLeftMargin" presStyleLbl="node1" presStyleIdx="0" presStyleCnt="2"/>
      <dgm:spPr/>
    </dgm:pt>
    <dgm:pt modelId="{D7CF8F8C-3110-49A4-9A09-D8E950CC49FF}" type="pres">
      <dgm:prSet presAssocID="{FB252338-AA4B-4634-BF40-F29E2052DBA2}" presName="parentText" presStyleLbl="node1" presStyleIdx="1" presStyleCnt="2">
        <dgm:presLayoutVars>
          <dgm:chMax val="0"/>
          <dgm:bulletEnabled val="1"/>
        </dgm:presLayoutVars>
      </dgm:prSet>
      <dgm:spPr/>
    </dgm:pt>
    <dgm:pt modelId="{AFE4C762-5238-4732-AC60-4C8FD36095DF}" type="pres">
      <dgm:prSet presAssocID="{FB252338-AA4B-4634-BF40-F29E2052DBA2}" presName="negativeSpace" presStyleCnt="0"/>
      <dgm:spPr/>
    </dgm:pt>
    <dgm:pt modelId="{EA42DE29-CF7F-4BB2-A43B-ED0E16BD1A1E}" type="pres">
      <dgm:prSet presAssocID="{FB252338-AA4B-4634-BF40-F29E2052DBA2}" presName="childText" presStyleLbl="conFgAcc1" presStyleIdx="1" presStyleCnt="2">
        <dgm:presLayoutVars>
          <dgm:bulletEnabled val="1"/>
        </dgm:presLayoutVars>
      </dgm:prSet>
      <dgm:spPr/>
    </dgm:pt>
  </dgm:ptLst>
  <dgm:cxnLst>
    <dgm:cxn modelId="{BE835405-7BE4-4E96-B759-16F41DB145B8}" srcId="{ECB349EE-6DFF-4CAB-9909-176CC6D62D47}" destId="{FB252338-AA4B-4634-BF40-F29E2052DBA2}" srcOrd="1" destOrd="0" parTransId="{BAE32AC7-1F4B-4136-AE2F-18764561E243}" sibTransId="{08761E4F-80B2-45A6-8D9F-DD1F2CCFCE66}"/>
    <dgm:cxn modelId="{92F6F01B-790A-48F3-BE76-2E7ABA6EF275}" type="presOf" srcId="{1FA2192B-88C3-4AD3-BF79-7F9F0FF87879}" destId="{EA42DE29-CF7F-4BB2-A43B-ED0E16BD1A1E}" srcOrd="0" destOrd="0" presId="urn:microsoft.com/office/officeart/2005/8/layout/list1"/>
    <dgm:cxn modelId="{24EF6B32-D6B6-4CD3-B5BC-32535909FE2F}" type="presOf" srcId="{CEA48832-72AD-4357-BEE2-765036C1272F}" destId="{3054896A-0EE3-453E-9252-B9E4E9F3F463}" srcOrd="0" destOrd="0" presId="urn:microsoft.com/office/officeart/2005/8/layout/list1"/>
    <dgm:cxn modelId="{FBE25E42-0128-4062-8300-3BC212F83B60}" srcId="{CEA48832-72AD-4357-BEE2-765036C1272F}" destId="{F8F1F6AB-45D7-40B6-84F5-9A532F0CD75E}" srcOrd="0" destOrd="0" parTransId="{4D8534C4-4E30-44B3-B3D4-0CB7844C9D3A}" sibTransId="{D77F8FDA-9B03-408B-B01E-18D0B6316DAF}"/>
    <dgm:cxn modelId="{5E5B7643-0C2D-47E0-8434-2E38A794E314}" type="presOf" srcId="{FB252338-AA4B-4634-BF40-F29E2052DBA2}" destId="{D7CF8F8C-3110-49A4-9A09-D8E950CC49FF}" srcOrd="1" destOrd="0" presId="urn:microsoft.com/office/officeart/2005/8/layout/list1"/>
    <dgm:cxn modelId="{CC700D58-A1C4-44FE-BFB7-BC71B4D2C141}" type="presOf" srcId="{FB252338-AA4B-4634-BF40-F29E2052DBA2}" destId="{B713CEA1-6B5A-49E9-B5D6-7A930CF04E4B}" srcOrd="0" destOrd="0" presId="urn:microsoft.com/office/officeart/2005/8/layout/list1"/>
    <dgm:cxn modelId="{4F58A55A-FC23-4D7C-8EBE-9E72188127CB}" type="presOf" srcId="{CEA48832-72AD-4357-BEE2-765036C1272F}" destId="{4556C738-C44B-4F3D-ABF1-D4317B2FCD30}" srcOrd="1" destOrd="0" presId="urn:microsoft.com/office/officeart/2005/8/layout/list1"/>
    <dgm:cxn modelId="{BF49DF7C-98FD-417D-9B55-1F2DEAF8B144}" type="presOf" srcId="{F8F1F6AB-45D7-40B6-84F5-9A532F0CD75E}" destId="{D5E85A46-7FD5-4044-9443-BC7DEA232406}" srcOrd="0" destOrd="0" presId="urn:microsoft.com/office/officeart/2005/8/layout/list1"/>
    <dgm:cxn modelId="{AC1A0693-FC72-4A44-A0AB-BAEDBA57DF8C}" type="presOf" srcId="{ECB349EE-6DFF-4CAB-9909-176CC6D62D47}" destId="{E1F55CD3-BDDB-48A6-B21E-5C0CD263FDD8}" srcOrd="0" destOrd="0" presId="urn:microsoft.com/office/officeart/2005/8/layout/list1"/>
    <dgm:cxn modelId="{B07C2DAC-5392-4E13-85FC-CD62A2879606}" srcId="{FB252338-AA4B-4634-BF40-F29E2052DBA2}" destId="{1FA2192B-88C3-4AD3-BF79-7F9F0FF87879}" srcOrd="0" destOrd="0" parTransId="{C615C1E6-4143-4E67-A747-57E44B397AD7}" sibTransId="{B1527E09-00AC-48DF-9019-B8BC4B318028}"/>
    <dgm:cxn modelId="{61B3BFE7-0BD8-438B-80F2-2829F520257B}" srcId="{ECB349EE-6DFF-4CAB-9909-176CC6D62D47}" destId="{CEA48832-72AD-4357-BEE2-765036C1272F}" srcOrd="0" destOrd="0" parTransId="{4BC66AF8-ECBB-466D-B605-7AB37663A3F0}" sibTransId="{F206332C-7C8F-4E3D-9B05-0FDD6530F0A8}"/>
    <dgm:cxn modelId="{F1BB9949-D347-42F4-90FA-4E300BC95E50}" type="presParOf" srcId="{E1F55CD3-BDDB-48A6-B21E-5C0CD263FDD8}" destId="{8C250E2B-D9C8-46AF-A3B5-564F2C5B3C3F}" srcOrd="0" destOrd="0" presId="urn:microsoft.com/office/officeart/2005/8/layout/list1"/>
    <dgm:cxn modelId="{0F4F6855-2FE6-4E0C-A7EA-A09C4A7CF4F7}" type="presParOf" srcId="{8C250E2B-D9C8-46AF-A3B5-564F2C5B3C3F}" destId="{3054896A-0EE3-453E-9252-B9E4E9F3F463}" srcOrd="0" destOrd="0" presId="urn:microsoft.com/office/officeart/2005/8/layout/list1"/>
    <dgm:cxn modelId="{549BB5D9-B0C9-4014-AF0B-8241BA6C01A8}" type="presParOf" srcId="{8C250E2B-D9C8-46AF-A3B5-564F2C5B3C3F}" destId="{4556C738-C44B-4F3D-ABF1-D4317B2FCD30}" srcOrd="1" destOrd="0" presId="urn:microsoft.com/office/officeart/2005/8/layout/list1"/>
    <dgm:cxn modelId="{54FAECA2-3ECE-4F9F-9CA0-4F28875AA082}" type="presParOf" srcId="{E1F55CD3-BDDB-48A6-B21E-5C0CD263FDD8}" destId="{1F6EB885-6336-4ABC-84C9-3CF17F9EB9C7}" srcOrd="1" destOrd="0" presId="urn:microsoft.com/office/officeart/2005/8/layout/list1"/>
    <dgm:cxn modelId="{A8898FD2-BD8E-4B4B-BB74-A8F5D96A645C}" type="presParOf" srcId="{E1F55CD3-BDDB-48A6-B21E-5C0CD263FDD8}" destId="{D5E85A46-7FD5-4044-9443-BC7DEA232406}" srcOrd="2" destOrd="0" presId="urn:microsoft.com/office/officeart/2005/8/layout/list1"/>
    <dgm:cxn modelId="{7AADAAFF-434C-4B08-9BE3-7CFA255E6FB7}" type="presParOf" srcId="{E1F55CD3-BDDB-48A6-B21E-5C0CD263FDD8}" destId="{AF75203C-2F39-430A-BDFF-2334F206DAD5}" srcOrd="3" destOrd="0" presId="urn:microsoft.com/office/officeart/2005/8/layout/list1"/>
    <dgm:cxn modelId="{C7CC8810-8967-4A39-879F-BAA1C8FF1B8D}" type="presParOf" srcId="{E1F55CD3-BDDB-48A6-B21E-5C0CD263FDD8}" destId="{94B3D2E6-139A-40C6-B80E-F06F005B32F4}" srcOrd="4" destOrd="0" presId="urn:microsoft.com/office/officeart/2005/8/layout/list1"/>
    <dgm:cxn modelId="{54786BB1-7AC1-4AD3-827A-02F30ADBFD89}" type="presParOf" srcId="{94B3D2E6-139A-40C6-B80E-F06F005B32F4}" destId="{B713CEA1-6B5A-49E9-B5D6-7A930CF04E4B}" srcOrd="0" destOrd="0" presId="urn:microsoft.com/office/officeart/2005/8/layout/list1"/>
    <dgm:cxn modelId="{B56897AD-8AF8-4459-B29C-D18D0BA3B35A}" type="presParOf" srcId="{94B3D2E6-139A-40C6-B80E-F06F005B32F4}" destId="{D7CF8F8C-3110-49A4-9A09-D8E950CC49FF}" srcOrd="1" destOrd="0" presId="urn:microsoft.com/office/officeart/2005/8/layout/list1"/>
    <dgm:cxn modelId="{B5F3B022-C440-487A-949B-47058BE0344B}" type="presParOf" srcId="{E1F55CD3-BDDB-48A6-B21E-5C0CD263FDD8}" destId="{AFE4C762-5238-4732-AC60-4C8FD36095DF}" srcOrd="5" destOrd="0" presId="urn:microsoft.com/office/officeart/2005/8/layout/list1"/>
    <dgm:cxn modelId="{88B2C8D6-073E-4F96-B622-4F53B75B6623}" type="presParOf" srcId="{E1F55CD3-BDDB-48A6-B21E-5C0CD263FDD8}" destId="{EA42DE29-CF7F-4BB2-A43B-ED0E16BD1A1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B349EE-6DFF-4CAB-9909-176CC6D62D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CEA48832-72AD-4357-BEE2-765036C1272F}">
      <dgm:prSet phldrT="[Texte]" custT="1"/>
      <dgm:spPr/>
      <dgm:t>
        <a:bodyPr/>
        <a:lstStyle/>
        <a:p>
          <a:r>
            <a:rPr lang="fr-FR" sz="3800" dirty="0">
              <a:solidFill>
                <a:schemeClr val="bg1"/>
              </a:solidFill>
              <a:latin typeface="+mj-lt"/>
              <a:cs typeface="Times New Roman" panose="02020603050405020304" pitchFamily="18" charset="0"/>
            </a:rPr>
            <a:t>Le Google Cloud Storage </a:t>
          </a:r>
          <a:endParaRPr lang="fr-FR" sz="3800" dirty="0">
            <a:solidFill>
              <a:schemeClr val="bg1"/>
            </a:solidFill>
            <a:latin typeface="+mj-lt"/>
          </a:endParaRPr>
        </a:p>
      </dgm:t>
    </dgm:pt>
    <dgm:pt modelId="{4BC66AF8-ECBB-466D-B605-7AB37663A3F0}" type="parTrans" cxnId="{61B3BFE7-0BD8-438B-80F2-2829F520257B}">
      <dgm:prSet/>
      <dgm:spPr/>
      <dgm:t>
        <a:bodyPr/>
        <a:lstStyle/>
        <a:p>
          <a:endParaRPr lang="fr-FR"/>
        </a:p>
      </dgm:t>
    </dgm:pt>
    <dgm:pt modelId="{F206332C-7C8F-4E3D-9B05-0FDD6530F0A8}" type="sibTrans" cxnId="{61B3BFE7-0BD8-438B-80F2-2829F520257B}">
      <dgm:prSet/>
      <dgm:spPr/>
      <dgm:t>
        <a:bodyPr/>
        <a:lstStyle/>
        <a:p>
          <a:endParaRPr lang="fr-FR"/>
        </a:p>
      </dgm:t>
    </dgm:pt>
    <dgm:pt modelId="{FB252338-AA4B-4634-BF40-F29E2052DBA2}">
      <dgm:prSet phldrT="[Texte]" custT="1"/>
      <dgm:spPr/>
      <dgm:t>
        <a:bodyPr/>
        <a:lstStyle/>
        <a:p>
          <a:r>
            <a:rPr lang="fr-FR" sz="3800" dirty="0">
              <a:solidFill>
                <a:schemeClr val="bg1"/>
              </a:solidFill>
              <a:latin typeface="+mj-lt"/>
              <a:cs typeface="Times New Roman" panose="02020603050405020304" pitchFamily="18" charset="0"/>
            </a:rPr>
            <a:t>Le Google Container Engine </a:t>
          </a:r>
          <a:endParaRPr lang="fr-FR" sz="3800" dirty="0">
            <a:solidFill>
              <a:schemeClr val="bg1"/>
            </a:solidFill>
            <a:latin typeface="+mj-lt"/>
          </a:endParaRPr>
        </a:p>
      </dgm:t>
    </dgm:pt>
    <dgm:pt modelId="{BAE32AC7-1F4B-4136-AE2F-18764561E243}" type="parTrans" cxnId="{BE835405-7BE4-4E96-B759-16F41DB145B8}">
      <dgm:prSet/>
      <dgm:spPr/>
      <dgm:t>
        <a:bodyPr/>
        <a:lstStyle/>
        <a:p>
          <a:endParaRPr lang="fr-FR"/>
        </a:p>
      </dgm:t>
    </dgm:pt>
    <dgm:pt modelId="{08761E4F-80B2-45A6-8D9F-DD1F2CCFCE66}" type="sibTrans" cxnId="{BE835405-7BE4-4E96-B759-16F41DB145B8}">
      <dgm:prSet/>
      <dgm:spPr/>
      <dgm:t>
        <a:bodyPr/>
        <a:lstStyle/>
        <a:p>
          <a:endParaRPr lang="fr-FR"/>
        </a:p>
      </dgm:t>
    </dgm:pt>
    <dgm:pt modelId="{F8F1F6AB-45D7-40B6-84F5-9A532F0CD75E}">
      <dgm:prSet/>
      <dgm:spPr/>
      <dgm:t>
        <a:bodyPr/>
        <a:lstStyle/>
        <a:p>
          <a:r>
            <a:rPr lang="fr-FR" dirty="0">
              <a:solidFill>
                <a:srgbClr val="333333"/>
              </a:solidFill>
              <a:latin typeface="Arial" panose="020B0604020202020204" pitchFamily="34" charset="0"/>
              <a:cs typeface="Arial" panose="020B0604020202020204" pitchFamily="34" charset="0"/>
            </a:rPr>
            <a:t>est une plateforme de stockage cloud conçue pour stocker de larges ensembles de données non structurées. Google propose aussi des options de stockage de base de données, comme le Cloud Datastore pour le stockage NoSQL, ou Cloud SQL pour MySQL. On retrouve également la base de données native de G Cloud </a:t>
          </a:r>
          <a:r>
            <a:rPr lang="fr-FR" dirty="0" err="1">
              <a:solidFill>
                <a:srgbClr val="333333"/>
              </a:solidFill>
              <a:latin typeface="Arial" panose="020B0604020202020204" pitchFamily="34" charset="0"/>
              <a:cs typeface="Arial" panose="020B0604020202020204" pitchFamily="34" charset="0"/>
            </a:rPr>
            <a:t>Bigtable</a:t>
          </a:r>
          <a:r>
            <a:rPr lang="fr-FR" dirty="0">
              <a:solidFill>
                <a:srgbClr val="333333"/>
              </a:solidFill>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dgm:t>
    </dgm:pt>
    <dgm:pt modelId="{4D8534C4-4E30-44B3-B3D4-0CB7844C9D3A}" type="parTrans" cxnId="{FBE25E42-0128-4062-8300-3BC212F83B60}">
      <dgm:prSet/>
      <dgm:spPr/>
      <dgm:t>
        <a:bodyPr/>
        <a:lstStyle/>
        <a:p>
          <a:endParaRPr lang="fr-FR"/>
        </a:p>
      </dgm:t>
    </dgm:pt>
    <dgm:pt modelId="{D77F8FDA-9B03-408B-B01E-18D0B6316DAF}" type="sibTrans" cxnId="{FBE25E42-0128-4062-8300-3BC212F83B60}">
      <dgm:prSet/>
      <dgm:spPr/>
      <dgm:t>
        <a:bodyPr/>
        <a:lstStyle/>
        <a:p>
          <a:endParaRPr lang="fr-FR"/>
        </a:p>
      </dgm:t>
    </dgm:pt>
    <dgm:pt modelId="{1FA2192B-88C3-4AD3-BF79-7F9F0FF87879}">
      <dgm:prSet/>
      <dgm:spPr/>
      <dgm:t>
        <a:bodyPr/>
        <a:lstStyle/>
        <a:p>
          <a:r>
            <a:rPr lang="fr-FR" dirty="0">
              <a:solidFill>
                <a:srgbClr val="333333"/>
              </a:solidFill>
              <a:latin typeface="Times New Roman" panose="02020603050405020304" pitchFamily="18" charset="0"/>
              <a:cs typeface="Times New Roman" panose="02020603050405020304" pitchFamily="18" charset="0"/>
            </a:rPr>
            <a:t>est un système de gestion et d’orchestration pour les containers Docker fonctionnant sur le cloud public de Google. Ce système est basé le moteur d’orchestration de container Google </a:t>
          </a:r>
          <a:r>
            <a:rPr lang="fr-FR" dirty="0" err="1">
              <a:solidFill>
                <a:srgbClr val="333333"/>
              </a:solidFill>
              <a:latin typeface="Times New Roman" panose="02020603050405020304" pitchFamily="18" charset="0"/>
              <a:cs typeface="Times New Roman" panose="02020603050405020304" pitchFamily="18" charset="0"/>
            </a:rPr>
            <a:t>Kubernetes</a:t>
          </a:r>
          <a:r>
            <a:rPr lang="fr-FR" dirty="0">
              <a:solidFill>
                <a:srgbClr val="333333"/>
              </a:solidFill>
              <a:latin typeface="Times New Roman" panose="02020603050405020304" pitchFamily="18" charset="0"/>
              <a:cs typeface="Times New Roman" panose="02020603050405020304" pitchFamily="18" charset="0"/>
            </a:rPr>
            <a:t>.</a:t>
          </a:r>
          <a:endParaRPr lang="fr-FR" dirty="0"/>
        </a:p>
      </dgm:t>
    </dgm:pt>
    <dgm:pt modelId="{C615C1E6-4143-4E67-A747-57E44B397AD7}" type="parTrans" cxnId="{B07C2DAC-5392-4E13-85FC-CD62A2879606}">
      <dgm:prSet/>
      <dgm:spPr/>
      <dgm:t>
        <a:bodyPr/>
        <a:lstStyle/>
        <a:p>
          <a:endParaRPr lang="fr-FR"/>
        </a:p>
      </dgm:t>
    </dgm:pt>
    <dgm:pt modelId="{B1527E09-00AC-48DF-9019-B8BC4B318028}" type="sibTrans" cxnId="{B07C2DAC-5392-4E13-85FC-CD62A2879606}">
      <dgm:prSet/>
      <dgm:spPr/>
      <dgm:t>
        <a:bodyPr/>
        <a:lstStyle/>
        <a:p>
          <a:endParaRPr lang="fr-FR"/>
        </a:p>
      </dgm:t>
    </dgm:pt>
    <dgm:pt modelId="{E1F55CD3-BDDB-48A6-B21E-5C0CD263FDD8}" type="pres">
      <dgm:prSet presAssocID="{ECB349EE-6DFF-4CAB-9909-176CC6D62D47}" presName="linear" presStyleCnt="0">
        <dgm:presLayoutVars>
          <dgm:dir/>
          <dgm:animLvl val="lvl"/>
          <dgm:resizeHandles val="exact"/>
        </dgm:presLayoutVars>
      </dgm:prSet>
      <dgm:spPr/>
    </dgm:pt>
    <dgm:pt modelId="{8C250E2B-D9C8-46AF-A3B5-564F2C5B3C3F}" type="pres">
      <dgm:prSet presAssocID="{CEA48832-72AD-4357-BEE2-765036C1272F}" presName="parentLin" presStyleCnt="0"/>
      <dgm:spPr/>
    </dgm:pt>
    <dgm:pt modelId="{3054896A-0EE3-453E-9252-B9E4E9F3F463}" type="pres">
      <dgm:prSet presAssocID="{CEA48832-72AD-4357-BEE2-765036C1272F}" presName="parentLeftMargin" presStyleLbl="node1" presStyleIdx="0" presStyleCnt="2"/>
      <dgm:spPr/>
    </dgm:pt>
    <dgm:pt modelId="{4556C738-C44B-4F3D-ABF1-D4317B2FCD30}" type="pres">
      <dgm:prSet presAssocID="{CEA48832-72AD-4357-BEE2-765036C1272F}" presName="parentText" presStyleLbl="node1" presStyleIdx="0" presStyleCnt="2" custScaleX="113742">
        <dgm:presLayoutVars>
          <dgm:chMax val="0"/>
          <dgm:bulletEnabled val="1"/>
        </dgm:presLayoutVars>
      </dgm:prSet>
      <dgm:spPr/>
    </dgm:pt>
    <dgm:pt modelId="{1F6EB885-6336-4ABC-84C9-3CF17F9EB9C7}" type="pres">
      <dgm:prSet presAssocID="{CEA48832-72AD-4357-BEE2-765036C1272F}" presName="negativeSpace" presStyleCnt="0"/>
      <dgm:spPr/>
    </dgm:pt>
    <dgm:pt modelId="{D5E85A46-7FD5-4044-9443-BC7DEA232406}" type="pres">
      <dgm:prSet presAssocID="{CEA48832-72AD-4357-BEE2-765036C1272F}" presName="childText" presStyleLbl="conFgAcc1" presStyleIdx="0" presStyleCnt="2">
        <dgm:presLayoutVars>
          <dgm:bulletEnabled val="1"/>
        </dgm:presLayoutVars>
      </dgm:prSet>
      <dgm:spPr/>
    </dgm:pt>
    <dgm:pt modelId="{AF75203C-2F39-430A-BDFF-2334F206DAD5}" type="pres">
      <dgm:prSet presAssocID="{F206332C-7C8F-4E3D-9B05-0FDD6530F0A8}" presName="spaceBetweenRectangles" presStyleCnt="0"/>
      <dgm:spPr/>
    </dgm:pt>
    <dgm:pt modelId="{94B3D2E6-139A-40C6-B80E-F06F005B32F4}" type="pres">
      <dgm:prSet presAssocID="{FB252338-AA4B-4634-BF40-F29E2052DBA2}" presName="parentLin" presStyleCnt="0"/>
      <dgm:spPr/>
    </dgm:pt>
    <dgm:pt modelId="{B713CEA1-6B5A-49E9-B5D6-7A930CF04E4B}" type="pres">
      <dgm:prSet presAssocID="{FB252338-AA4B-4634-BF40-F29E2052DBA2}" presName="parentLeftMargin" presStyleLbl="node1" presStyleIdx="0" presStyleCnt="2"/>
      <dgm:spPr/>
    </dgm:pt>
    <dgm:pt modelId="{D7CF8F8C-3110-49A4-9A09-D8E950CC49FF}" type="pres">
      <dgm:prSet presAssocID="{FB252338-AA4B-4634-BF40-F29E2052DBA2}" presName="parentText" presStyleLbl="node1" presStyleIdx="1" presStyleCnt="2" custScaleX="117197">
        <dgm:presLayoutVars>
          <dgm:chMax val="0"/>
          <dgm:bulletEnabled val="1"/>
        </dgm:presLayoutVars>
      </dgm:prSet>
      <dgm:spPr/>
    </dgm:pt>
    <dgm:pt modelId="{AFE4C762-5238-4732-AC60-4C8FD36095DF}" type="pres">
      <dgm:prSet presAssocID="{FB252338-AA4B-4634-BF40-F29E2052DBA2}" presName="negativeSpace" presStyleCnt="0"/>
      <dgm:spPr/>
    </dgm:pt>
    <dgm:pt modelId="{EA42DE29-CF7F-4BB2-A43B-ED0E16BD1A1E}" type="pres">
      <dgm:prSet presAssocID="{FB252338-AA4B-4634-BF40-F29E2052DBA2}" presName="childText" presStyleLbl="conFgAcc1" presStyleIdx="1" presStyleCnt="2">
        <dgm:presLayoutVars>
          <dgm:bulletEnabled val="1"/>
        </dgm:presLayoutVars>
      </dgm:prSet>
      <dgm:spPr/>
    </dgm:pt>
  </dgm:ptLst>
  <dgm:cxnLst>
    <dgm:cxn modelId="{BE835405-7BE4-4E96-B759-16F41DB145B8}" srcId="{ECB349EE-6DFF-4CAB-9909-176CC6D62D47}" destId="{FB252338-AA4B-4634-BF40-F29E2052DBA2}" srcOrd="1" destOrd="0" parTransId="{BAE32AC7-1F4B-4136-AE2F-18764561E243}" sibTransId="{08761E4F-80B2-45A6-8D9F-DD1F2CCFCE66}"/>
    <dgm:cxn modelId="{92F6F01B-790A-48F3-BE76-2E7ABA6EF275}" type="presOf" srcId="{1FA2192B-88C3-4AD3-BF79-7F9F0FF87879}" destId="{EA42DE29-CF7F-4BB2-A43B-ED0E16BD1A1E}" srcOrd="0" destOrd="0" presId="urn:microsoft.com/office/officeart/2005/8/layout/list1"/>
    <dgm:cxn modelId="{24EF6B32-D6B6-4CD3-B5BC-32535909FE2F}" type="presOf" srcId="{CEA48832-72AD-4357-BEE2-765036C1272F}" destId="{3054896A-0EE3-453E-9252-B9E4E9F3F463}" srcOrd="0" destOrd="0" presId="urn:microsoft.com/office/officeart/2005/8/layout/list1"/>
    <dgm:cxn modelId="{FBE25E42-0128-4062-8300-3BC212F83B60}" srcId="{CEA48832-72AD-4357-BEE2-765036C1272F}" destId="{F8F1F6AB-45D7-40B6-84F5-9A532F0CD75E}" srcOrd="0" destOrd="0" parTransId="{4D8534C4-4E30-44B3-B3D4-0CB7844C9D3A}" sibTransId="{D77F8FDA-9B03-408B-B01E-18D0B6316DAF}"/>
    <dgm:cxn modelId="{5E5B7643-0C2D-47E0-8434-2E38A794E314}" type="presOf" srcId="{FB252338-AA4B-4634-BF40-F29E2052DBA2}" destId="{D7CF8F8C-3110-49A4-9A09-D8E950CC49FF}" srcOrd="1" destOrd="0" presId="urn:microsoft.com/office/officeart/2005/8/layout/list1"/>
    <dgm:cxn modelId="{CC700D58-A1C4-44FE-BFB7-BC71B4D2C141}" type="presOf" srcId="{FB252338-AA4B-4634-BF40-F29E2052DBA2}" destId="{B713CEA1-6B5A-49E9-B5D6-7A930CF04E4B}" srcOrd="0" destOrd="0" presId="urn:microsoft.com/office/officeart/2005/8/layout/list1"/>
    <dgm:cxn modelId="{4F58A55A-FC23-4D7C-8EBE-9E72188127CB}" type="presOf" srcId="{CEA48832-72AD-4357-BEE2-765036C1272F}" destId="{4556C738-C44B-4F3D-ABF1-D4317B2FCD30}" srcOrd="1" destOrd="0" presId="urn:microsoft.com/office/officeart/2005/8/layout/list1"/>
    <dgm:cxn modelId="{BF49DF7C-98FD-417D-9B55-1F2DEAF8B144}" type="presOf" srcId="{F8F1F6AB-45D7-40B6-84F5-9A532F0CD75E}" destId="{D5E85A46-7FD5-4044-9443-BC7DEA232406}" srcOrd="0" destOrd="0" presId="urn:microsoft.com/office/officeart/2005/8/layout/list1"/>
    <dgm:cxn modelId="{AC1A0693-FC72-4A44-A0AB-BAEDBA57DF8C}" type="presOf" srcId="{ECB349EE-6DFF-4CAB-9909-176CC6D62D47}" destId="{E1F55CD3-BDDB-48A6-B21E-5C0CD263FDD8}" srcOrd="0" destOrd="0" presId="urn:microsoft.com/office/officeart/2005/8/layout/list1"/>
    <dgm:cxn modelId="{B07C2DAC-5392-4E13-85FC-CD62A2879606}" srcId="{FB252338-AA4B-4634-BF40-F29E2052DBA2}" destId="{1FA2192B-88C3-4AD3-BF79-7F9F0FF87879}" srcOrd="0" destOrd="0" parTransId="{C615C1E6-4143-4E67-A747-57E44B397AD7}" sibTransId="{B1527E09-00AC-48DF-9019-B8BC4B318028}"/>
    <dgm:cxn modelId="{61B3BFE7-0BD8-438B-80F2-2829F520257B}" srcId="{ECB349EE-6DFF-4CAB-9909-176CC6D62D47}" destId="{CEA48832-72AD-4357-BEE2-765036C1272F}" srcOrd="0" destOrd="0" parTransId="{4BC66AF8-ECBB-466D-B605-7AB37663A3F0}" sibTransId="{F206332C-7C8F-4E3D-9B05-0FDD6530F0A8}"/>
    <dgm:cxn modelId="{F1BB9949-D347-42F4-90FA-4E300BC95E50}" type="presParOf" srcId="{E1F55CD3-BDDB-48A6-B21E-5C0CD263FDD8}" destId="{8C250E2B-D9C8-46AF-A3B5-564F2C5B3C3F}" srcOrd="0" destOrd="0" presId="urn:microsoft.com/office/officeart/2005/8/layout/list1"/>
    <dgm:cxn modelId="{0F4F6855-2FE6-4E0C-A7EA-A09C4A7CF4F7}" type="presParOf" srcId="{8C250E2B-D9C8-46AF-A3B5-564F2C5B3C3F}" destId="{3054896A-0EE3-453E-9252-B9E4E9F3F463}" srcOrd="0" destOrd="0" presId="urn:microsoft.com/office/officeart/2005/8/layout/list1"/>
    <dgm:cxn modelId="{549BB5D9-B0C9-4014-AF0B-8241BA6C01A8}" type="presParOf" srcId="{8C250E2B-D9C8-46AF-A3B5-564F2C5B3C3F}" destId="{4556C738-C44B-4F3D-ABF1-D4317B2FCD30}" srcOrd="1" destOrd="0" presId="urn:microsoft.com/office/officeart/2005/8/layout/list1"/>
    <dgm:cxn modelId="{54FAECA2-3ECE-4F9F-9CA0-4F28875AA082}" type="presParOf" srcId="{E1F55CD3-BDDB-48A6-B21E-5C0CD263FDD8}" destId="{1F6EB885-6336-4ABC-84C9-3CF17F9EB9C7}" srcOrd="1" destOrd="0" presId="urn:microsoft.com/office/officeart/2005/8/layout/list1"/>
    <dgm:cxn modelId="{A8898FD2-BD8E-4B4B-BB74-A8F5D96A645C}" type="presParOf" srcId="{E1F55CD3-BDDB-48A6-B21E-5C0CD263FDD8}" destId="{D5E85A46-7FD5-4044-9443-BC7DEA232406}" srcOrd="2" destOrd="0" presId="urn:microsoft.com/office/officeart/2005/8/layout/list1"/>
    <dgm:cxn modelId="{7AADAAFF-434C-4B08-9BE3-7CFA255E6FB7}" type="presParOf" srcId="{E1F55CD3-BDDB-48A6-B21E-5C0CD263FDD8}" destId="{AF75203C-2F39-430A-BDFF-2334F206DAD5}" srcOrd="3" destOrd="0" presId="urn:microsoft.com/office/officeart/2005/8/layout/list1"/>
    <dgm:cxn modelId="{C7CC8810-8967-4A39-879F-BAA1C8FF1B8D}" type="presParOf" srcId="{E1F55CD3-BDDB-48A6-B21E-5C0CD263FDD8}" destId="{94B3D2E6-139A-40C6-B80E-F06F005B32F4}" srcOrd="4" destOrd="0" presId="urn:microsoft.com/office/officeart/2005/8/layout/list1"/>
    <dgm:cxn modelId="{54786BB1-7AC1-4AD3-827A-02F30ADBFD89}" type="presParOf" srcId="{94B3D2E6-139A-40C6-B80E-F06F005B32F4}" destId="{B713CEA1-6B5A-49E9-B5D6-7A930CF04E4B}" srcOrd="0" destOrd="0" presId="urn:microsoft.com/office/officeart/2005/8/layout/list1"/>
    <dgm:cxn modelId="{B56897AD-8AF8-4459-B29C-D18D0BA3B35A}" type="presParOf" srcId="{94B3D2E6-139A-40C6-B80E-F06F005B32F4}" destId="{D7CF8F8C-3110-49A4-9A09-D8E950CC49FF}" srcOrd="1" destOrd="0" presId="urn:microsoft.com/office/officeart/2005/8/layout/list1"/>
    <dgm:cxn modelId="{B5F3B022-C440-487A-949B-47058BE0344B}" type="presParOf" srcId="{E1F55CD3-BDDB-48A6-B21E-5C0CD263FDD8}" destId="{AFE4C762-5238-4732-AC60-4C8FD36095DF}" srcOrd="5" destOrd="0" presId="urn:microsoft.com/office/officeart/2005/8/layout/list1"/>
    <dgm:cxn modelId="{88B2C8D6-073E-4F96-B622-4F53B75B6623}" type="presParOf" srcId="{E1F55CD3-BDDB-48A6-B21E-5C0CD263FDD8}" destId="{EA42DE29-CF7F-4BB2-A43B-ED0E16BD1A1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B349EE-6DFF-4CAB-9909-176CC6D62D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CEA48832-72AD-4357-BEE2-765036C1272F}">
      <dgm:prSet phldrT="[Texte]" custT="1"/>
      <dgm:spPr/>
      <dgm:t>
        <a:bodyPr/>
        <a:lstStyle/>
        <a:p>
          <a:r>
            <a:rPr lang="fr-FR" sz="3800" dirty="0">
              <a:solidFill>
                <a:schemeClr val="bg1"/>
              </a:solidFill>
              <a:latin typeface="+mj-lt"/>
              <a:cs typeface="Times New Roman" panose="02020603050405020304" pitchFamily="18" charset="0"/>
            </a:rPr>
            <a:t>La Google Cloud Platform </a:t>
          </a:r>
          <a:endParaRPr lang="fr-FR" sz="3800" dirty="0">
            <a:solidFill>
              <a:schemeClr val="bg1"/>
            </a:solidFill>
            <a:latin typeface="+mj-lt"/>
          </a:endParaRPr>
        </a:p>
      </dgm:t>
    </dgm:pt>
    <dgm:pt modelId="{4BC66AF8-ECBB-466D-B605-7AB37663A3F0}" type="parTrans" cxnId="{61B3BFE7-0BD8-438B-80F2-2829F520257B}">
      <dgm:prSet/>
      <dgm:spPr/>
      <dgm:t>
        <a:bodyPr/>
        <a:lstStyle/>
        <a:p>
          <a:endParaRPr lang="fr-FR"/>
        </a:p>
      </dgm:t>
    </dgm:pt>
    <dgm:pt modelId="{F206332C-7C8F-4E3D-9B05-0FDD6530F0A8}" type="sibTrans" cxnId="{61B3BFE7-0BD8-438B-80F2-2829F520257B}">
      <dgm:prSet/>
      <dgm:spPr/>
      <dgm:t>
        <a:bodyPr/>
        <a:lstStyle/>
        <a:p>
          <a:endParaRPr lang="fr-FR"/>
        </a:p>
      </dgm:t>
    </dgm:pt>
    <dgm:pt modelId="{F8F1F6AB-45D7-40B6-84F5-9A532F0CD75E}">
      <dgm:prSet/>
      <dgm:spPr/>
      <dgm:t>
        <a:bodyPr/>
        <a:lstStyle/>
        <a:p>
          <a:r>
            <a:rPr lang="fr-FR" dirty="0">
              <a:solidFill>
                <a:srgbClr val="000000"/>
              </a:solidFill>
              <a:latin typeface="Arial" panose="020B0604020202020204" pitchFamily="34" charset="0"/>
              <a:cs typeface="Arial" panose="020B0604020202020204" pitchFamily="34" charset="0"/>
            </a:rPr>
            <a:t>offre également des services de développement et d’intégration d’applications. Par exemple, G Cloud Pub/</a:t>
          </a:r>
          <a:r>
            <a:rPr lang="fr-FR" dirty="0" err="1">
              <a:solidFill>
                <a:srgbClr val="000000"/>
              </a:solidFill>
              <a:latin typeface="Arial" panose="020B0604020202020204" pitchFamily="34" charset="0"/>
              <a:cs typeface="Arial" panose="020B0604020202020204" pitchFamily="34" charset="0"/>
            </a:rPr>
            <a:t>Sub</a:t>
          </a:r>
          <a:r>
            <a:rPr lang="fr-FR" dirty="0">
              <a:solidFill>
                <a:srgbClr val="000000"/>
              </a:solidFill>
              <a:latin typeface="Arial" panose="020B0604020202020204" pitchFamily="34" charset="0"/>
              <a:cs typeface="Arial" panose="020B0604020202020204" pitchFamily="34" charset="0"/>
            </a:rPr>
            <a:t> est un service de messagerie géré en temps réel permettant d’échanger des messages entre les applications. De même, </a:t>
          </a:r>
          <a:r>
            <a:rPr lang="fr-FR" dirty="0" err="1">
              <a:solidFill>
                <a:srgbClr val="000000"/>
              </a:solidFill>
              <a:latin typeface="Arial" panose="020B0604020202020204" pitchFamily="34" charset="0"/>
              <a:cs typeface="Arial" panose="020B0604020202020204" pitchFamily="34" charset="0"/>
            </a:rPr>
            <a:t>Endpoints</a:t>
          </a:r>
          <a:r>
            <a:rPr lang="fr-FR" dirty="0">
              <a:solidFill>
                <a:srgbClr val="000000"/>
              </a:solidFill>
              <a:latin typeface="Arial" panose="020B0604020202020204" pitchFamily="34" charset="0"/>
              <a:cs typeface="Arial" panose="020B0604020202020204" pitchFamily="34" charset="0"/>
            </a:rPr>
            <a:t> permet aux développeurs de créer des services basés sur les APIs RESTful et de rendre ces services accessibles pour les clients iOS, Android et JavaScript. </a:t>
          </a:r>
          <a:endParaRPr lang="fr-FR" dirty="0">
            <a:latin typeface="Arial" panose="020B0604020202020204" pitchFamily="34" charset="0"/>
            <a:cs typeface="Arial" panose="020B0604020202020204" pitchFamily="34" charset="0"/>
          </a:endParaRPr>
        </a:p>
      </dgm:t>
    </dgm:pt>
    <dgm:pt modelId="{4D8534C4-4E30-44B3-B3D4-0CB7844C9D3A}" type="parTrans" cxnId="{FBE25E42-0128-4062-8300-3BC212F83B60}">
      <dgm:prSet/>
      <dgm:spPr/>
      <dgm:t>
        <a:bodyPr/>
        <a:lstStyle/>
        <a:p>
          <a:endParaRPr lang="fr-FR"/>
        </a:p>
      </dgm:t>
    </dgm:pt>
    <dgm:pt modelId="{D77F8FDA-9B03-408B-B01E-18D0B6316DAF}" type="sibTrans" cxnId="{FBE25E42-0128-4062-8300-3BC212F83B60}">
      <dgm:prSet/>
      <dgm:spPr/>
      <dgm:t>
        <a:bodyPr/>
        <a:lstStyle/>
        <a:p>
          <a:endParaRPr lang="fr-FR"/>
        </a:p>
      </dgm:t>
    </dgm:pt>
    <dgm:pt modelId="{E1F55CD3-BDDB-48A6-B21E-5C0CD263FDD8}" type="pres">
      <dgm:prSet presAssocID="{ECB349EE-6DFF-4CAB-9909-176CC6D62D47}" presName="linear" presStyleCnt="0">
        <dgm:presLayoutVars>
          <dgm:dir/>
          <dgm:animLvl val="lvl"/>
          <dgm:resizeHandles val="exact"/>
        </dgm:presLayoutVars>
      </dgm:prSet>
      <dgm:spPr/>
    </dgm:pt>
    <dgm:pt modelId="{8C250E2B-D9C8-46AF-A3B5-564F2C5B3C3F}" type="pres">
      <dgm:prSet presAssocID="{CEA48832-72AD-4357-BEE2-765036C1272F}" presName="parentLin" presStyleCnt="0"/>
      <dgm:spPr/>
    </dgm:pt>
    <dgm:pt modelId="{3054896A-0EE3-453E-9252-B9E4E9F3F463}" type="pres">
      <dgm:prSet presAssocID="{CEA48832-72AD-4357-BEE2-765036C1272F}" presName="parentLeftMargin" presStyleLbl="node1" presStyleIdx="0" presStyleCnt="1"/>
      <dgm:spPr/>
    </dgm:pt>
    <dgm:pt modelId="{4556C738-C44B-4F3D-ABF1-D4317B2FCD30}" type="pres">
      <dgm:prSet presAssocID="{CEA48832-72AD-4357-BEE2-765036C1272F}" presName="parentText" presStyleLbl="node1" presStyleIdx="0" presStyleCnt="1" custScaleX="113742">
        <dgm:presLayoutVars>
          <dgm:chMax val="0"/>
          <dgm:bulletEnabled val="1"/>
        </dgm:presLayoutVars>
      </dgm:prSet>
      <dgm:spPr/>
    </dgm:pt>
    <dgm:pt modelId="{1F6EB885-6336-4ABC-84C9-3CF17F9EB9C7}" type="pres">
      <dgm:prSet presAssocID="{CEA48832-72AD-4357-BEE2-765036C1272F}" presName="negativeSpace" presStyleCnt="0"/>
      <dgm:spPr/>
    </dgm:pt>
    <dgm:pt modelId="{D5E85A46-7FD5-4044-9443-BC7DEA232406}" type="pres">
      <dgm:prSet presAssocID="{CEA48832-72AD-4357-BEE2-765036C1272F}" presName="childText" presStyleLbl="conFgAcc1" presStyleIdx="0" presStyleCnt="1">
        <dgm:presLayoutVars>
          <dgm:bulletEnabled val="1"/>
        </dgm:presLayoutVars>
      </dgm:prSet>
      <dgm:spPr/>
    </dgm:pt>
  </dgm:ptLst>
  <dgm:cxnLst>
    <dgm:cxn modelId="{24EF6B32-D6B6-4CD3-B5BC-32535909FE2F}" type="presOf" srcId="{CEA48832-72AD-4357-BEE2-765036C1272F}" destId="{3054896A-0EE3-453E-9252-B9E4E9F3F463}" srcOrd="0" destOrd="0" presId="urn:microsoft.com/office/officeart/2005/8/layout/list1"/>
    <dgm:cxn modelId="{FBE25E42-0128-4062-8300-3BC212F83B60}" srcId="{CEA48832-72AD-4357-BEE2-765036C1272F}" destId="{F8F1F6AB-45D7-40B6-84F5-9A532F0CD75E}" srcOrd="0" destOrd="0" parTransId="{4D8534C4-4E30-44B3-B3D4-0CB7844C9D3A}" sibTransId="{D77F8FDA-9B03-408B-B01E-18D0B6316DAF}"/>
    <dgm:cxn modelId="{4F58A55A-FC23-4D7C-8EBE-9E72188127CB}" type="presOf" srcId="{CEA48832-72AD-4357-BEE2-765036C1272F}" destId="{4556C738-C44B-4F3D-ABF1-D4317B2FCD30}" srcOrd="1" destOrd="0" presId="urn:microsoft.com/office/officeart/2005/8/layout/list1"/>
    <dgm:cxn modelId="{BF49DF7C-98FD-417D-9B55-1F2DEAF8B144}" type="presOf" srcId="{F8F1F6AB-45D7-40B6-84F5-9A532F0CD75E}" destId="{D5E85A46-7FD5-4044-9443-BC7DEA232406}" srcOrd="0" destOrd="0" presId="urn:microsoft.com/office/officeart/2005/8/layout/list1"/>
    <dgm:cxn modelId="{AC1A0693-FC72-4A44-A0AB-BAEDBA57DF8C}" type="presOf" srcId="{ECB349EE-6DFF-4CAB-9909-176CC6D62D47}" destId="{E1F55CD3-BDDB-48A6-B21E-5C0CD263FDD8}" srcOrd="0" destOrd="0" presId="urn:microsoft.com/office/officeart/2005/8/layout/list1"/>
    <dgm:cxn modelId="{61B3BFE7-0BD8-438B-80F2-2829F520257B}" srcId="{ECB349EE-6DFF-4CAB-9909-176CC6D62D47}" destId="{CEA48832-72AD-4357-BEE2-765036C1272F}" srcOrd="0" destOrd="0" parTransId="{4BC66AF8-ECBB-466D-B605-7AB37663A3F0}" sibTransId="{F206332C-7C8F-4E3D-9B05-0FDD6530F0A8}"/>
    <dgm:cxn modelId="{F1BB9949-D347-42F4-90FA-4E300BC95E50}" type="presParOf" srcId="{E1F55CD3-BDDB-48A6-B21E-5C0CD263FDD8}" destId="{8C250E2B-D9C8-46AF-A3B5-564F2C5B3C3F}" srcOrd="0" destOrd="0" presId="urn:microsoft.com/office/officeart/2005/8/layout/list1"/>
    <dgm:cxn modelId="{0F4F6855-2FE6-4E0C-A7EA-A09C4A7CF4F7}" type="presParOf" srcId="{8C250E2B-D9C8-46AF-A3B5-564F2C5B3C3F}" destId="{3054896A-0EE3-453E-9252-B9E4E9F3F463}" srcOrd="0" destOrd="0" presId="urn:microsoft.com/office/officeart/2005/8/layout/list1"/>
    <dgm:cxn modelId="{549BB5D9-B0C9-4014-AF0B-8241BA6C01A8}" type="presParOf" srcId="{8C250E2B-D9C8-46AF-A3B5-564F2C5B3C3F}" destId="{4556C738-C44B-4F3D-ABF1-D4317B2FCD30}" srcOrd="1" destOrd="0" presId="urn:microsoft.com/office/officeart/2005/8/layout/list1"/>
    <dgm:cxn modelId="{54FAECA2-3ECE-4F9F-9CA0-4F28875AA082}" type="presParOf" srcId="{E1F55CD3-BDDB-48A6-B21E-5C0CD263FDD8}" destId="{1F6EB885-6336-4ABC-84C9-3CF17F9EB9C7}" srcOrd="1" destOrd="0" presId="urn:microsoft.com/office/officeart/2005/8/layout/list1"/>
    <dgm:cxn modelId="{A8898FD2-BD8E-4B4B-BB74-A8F5D96A645C}" type="presParOf" srcId="{E1F55CD3-BDDB-48A6-B21E-5C0CD263FDD8}" destId="{D5E85A46-7FD5-4044-9443-BC7DEA23240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808153" y="-736913"/>
          <a:ext cx="5726815" cy="5726815"/>
        </a:xfrm>
        <a:prstGeom prst="blockArc">
          <a:avLst>
            <a:gd name="adj1" fmla="val 18900000"/>
            <a:gd name="adj2" fmla="val 2700000"/>
            <a:gd name="adj3" fmla="val 377"/>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42885" y="223962"/>
          <a:ext cx="6453191" cy="44775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405" tIns="55880" rIns="55880" bIns="55880" numCol="1" spcCol="1270" rtlCol="0" anchor="ctr" anchorCtr="0">
          <a:noAutofit/>
        </a:bodyPr>
        <a:lstStyle/>
        <a:p>
          <a:pPr marL="0" lvl="0" indent="0" algn="l" defTabSz="977900" rtl="0">
            <a:lnSpc>
              <a:spcPct val="100000"/>
            </a:lnSpc>
            <a:spcBef>
              <a:spcPct val="0"/>
            </a:spcBef>
            <a:spcAft>
              <a:spcPct val="35000"/>
            </a:spcAft>
            <a:buNone/>
          </a:pPr>
          <a:r>
            <a:rPr lang="fr-FR" sz="2200" kern="1200" dirty="0"/>
            <a:t>Définition</a:t>
          </a:r>
          <a:r>
            <a:rPr lang="fr-FR" sz="2200" kern="1200" noProof="0" dirty="0"/>
            <a:t>	</a:t>
          </a:r>
        </a:p>
      </dsp:txBody>
      <dsp:txXfrm>
        <a:off x="342885" y="223962"/>
        <a:ext cx="6453191" cy="447754"/>
      </dsp:txXfrm>
    </dsp:sp>
    <dsp:sp modelId="{07CB3071-D555-47DA-A36A-69EB91531FD8}">
      <dsp:nvSpPr>
        <dsp:cNvPr id="0" name=""/>
        <dsp:cNvSpPr/>
      </dsp:nvSpPr>
      <dsp:spPr>
        <a:xfrm>
          <a:off x="63038" y="167993"/>
          <a:ext cx="559693" cy="55969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1194" y="895509"/>
          <a:ext cx="6084882" cy="44775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405" tIns="55880" rIns="55880" bIns="55880" numCol="1" spcCol="1270" rtlCol="0" anchor="ctr" anchorCtr="0">
          <a:noAutofit/>
        </a:bodyPr>
        <a:lstStyle/>
        <a:p>
          <a:pPr marL="0" lvl="0" indent="0" algn="l" defTabSz="977900">
            <a:lnSpc>
              <a:spcPct val="100000"/>
            </a:lnSpc>
            <a:spcBef>
              <a:spcPct val="0"/>
            </a:spcBef>
            <a:spcAft>
              <a:spcPct val="35000"/>
            </a:spcAft>
            <a:buNone/>
          </a:pPr>
          <a:r>
            <a:rPr lang="fr-FR" sz="2200" kern="1200" dirty="0"/>
            <a:t>Avantages</a:t>
          </a:r>
          <a:endParaRPr lang="fr-FR" sz="2200" kern="1200" noProof="0" dirty="0"/>
        </a:p>
      </dsp:txBody>
      <dsp:txXfrm>
        <a:off x="711194" y="895509"/>
        <a:ext cx="6084882" cy="447754"/>
      </dsp:txXfrm>
    </dsp:sp>
    <dsp:sp modelId="{3F8116AC-FAC3-4E95-9865-93CCFEB191B9}">
      <dsp:nvSpPr>
        <dsp:cNvPr id="0" name=""/>
        <dsp:cNvSpPr/>
      </dsp:nvSpPr>
      <dsp:spPr>
        <a:xfrm>
          <a:off x="431347" y="839539"/>
          <a:ext cx="559693" cy="55969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879612" y="1567055"/>
          <a:ext cx="5916464" cy="44775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405" tIns="55880" rIns="55880" bIns="55880" numCol="1" spcCol="1270" rtlCol="0" anchor="ctr" anchorCtr="0">
          <a:noAutofit/>
        </a:bodyPr>
        <a:lstStyle/>
        <a:p>
          <a:pPr marL="0" lvl="0" indent="0" algn="l" defTabSz="977900">
            <a:lnSpc>
              <a:spcPct val="100000"/>
            </a:lnSpc>
            <a:spcBef>
              <a:spcPct val="0"/>
            </a:spcBef>
            <a:spcAft>
              <a:spcPct val="35000"/>
            </a:spcAft>
            <a:buNone/>
          </a:pPr>
          <a:r>
            <a:rPr lang="fr-FR" sz="2200" kern="1200" dirty="0"/>
            <a:t>Les principaux services </a:t>
          </a:r>
          <a:endParaRPr lang="fr-FR" sz="2200" kern="1200" noProof="0" dirty="0"/>
        </a:p>
      </dsp:txBody>
      <dsp:txXfrm>
        <a:off x="879612" y="1567055"/>
        <a:ext cx="5916464" cy="447754"/>
      </dsp:txXfrm>
    </dsp:sp>
    <dsp:sp modelId="{A965097E-32F1-4AB8-8C4E-2814A7596B2F}">
      <dsp:nvSpPr>
        <dsp:cNvPr id="0" name=""/>
        <dsp:cNvSpPr/>
      </dsp:nvSpPr>
      <dsp:spPr>
        <a:xfrm>
          <a:off x="599765" y="1511086"/>
          <a:ext cx="559693" cy="55969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6A6AB16-FCFD-49AC-A310-0BABB0DC769A}">
      <dsp:nvSpPr>
        <dsp:cNvPr id="0" name=""/>
        <dsp:cNvSpPr/>
      </dsp:nvSpPr>
      <dsp:spPr>
        <a:xfrm>
          <a:off x="879612" y="2238177"/>
          <a:ext cx="5916464" cy="44775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405" tIns="55880" rIns="55880" bIns="55880" numCol="1" spcCol="1270" rtlCol="0" anchor="ctr" anchorCtr="0">
          <a:noAutofit/>
        </a:bodyPr>
        <a:lstStyle/>
        <a:p>
          <a:pPr marL="0" lvl="0" indent="0" algn="l" defTabSz="977900">
            <a:lnSpc>
              <a:spcPct val="90000"/>
            </a:lnSpc>
            <a:spcBef>
              <a:spcPct val="0"/>
            </a:spcBef>
            <a:spcAft>
              <a:spcPct val="35000"/>
            </a:spcAft>
            <a:buNone/>
          </a:pPr>
          <a:r>
            <a:rPr lang="fr-FR" sz="2200" kern="1200" dirty="0"/>
            <a:t>Les principaux services </a:t>
          </a:r>
          <a:endParaRPr lang="fr-FR" sz="2200" kern="1200" noProof="0" dirty="0"/>
        </a:p>
      </dsp:txBody>
      <dsp:txXfrm>
        <a:off x="879612" y="2238177"/>
        <a:ext cx="5916464" cy="447754"/>
      </dsp:txXfrm>
    </dsp:sp>
    <dsp:sp modelId="{F66776C2-C5E1-4798-B6FD-31BDB489A7C1}">
      <dsp:nvSpPr>
        <dsp:cNvPr id="0" name=""/>
        <dsp:cNvSpPr/>
      </dsp:nvSpPr>
      <dsp:spPr>
        <a:xfrm>
          <a:off x="599765" y="2182208"/>
          <a:ext cx="559693" cy="55969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B85DB7-AFD9-4A8A-A93B-437360FBFBD2}">
      <dsp:nvSpPr>
        <dsp:cNvPr id="0" name=""/>
        <dsp:cNvSpPr/>
      </dsp:nvSpPr>
      <dsp:spPr>
        <a:xfrm>
          <a:off x="711194" y="2909724"/>
          <a:ext cx="6084882" cy="44775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405" tIns="55880" rIns="55880" bIns="55880" numCol="1" spcCol="1270" rtlCol="0" anchor="ctr" anchorCtr="0">
          <a:noAutofit/>
        </a:bodyPr>
        <a:lstStyle/>
        <a:p>
          <a:pPr marL="0" lvl="0" indent="0" algn="l" defTabSz="977900">
            <a:lnSpc>
              <a:spcPct val="90000"/>
            </a:lnSpc>
            <a:spcBef>
              <a:spcPct val="0"/>
            </a:spcBef>
            <a:spcAft>
              <a:spcPct val="35000"/>
            </a:spcAft>
            <a:buNone/>
          </a:pPr>
          <a:r>
            <a:rPr lang="fr-FR" sz="2200" kern="1200" dirty="0"/>
            <a:t>Les principaux services </a:t>
          </a:r>
          <a:endParaRPr lang="fr-FR" sz="2200" kern="1200" noProof="0" dirty="0"/>
        </a:p>
      </dsp:txBody>
      <dsp:txXfrm>
        <a:off x="711194" y="2909724"/>
        <a:ext cx="6084882" cy="447754"/>
      </dsp:txXfrm>
    </dsp:sp>
    <dsp:sp modelId="{76924337-4E61-4C97-BE94-4A1D49C2759D}">
      <dsp:nvSpPr>
        <dsp:cNvPr id="0" name=""/>
        <dsp:cNvSpPr/>
      </dsp:nvSpPr>
      <dsp:spPr>
        <a:xfrm>
          <a:off x="431347" y="2853754"/>
          <a:ext cx="559693" cy="55969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05F1C5B-25B5-436A-B9A7-0C68012F7507}">
      <dsp:nvSpPr>
        <dsp:cNvPr id="0" name=""/>
        <dsp:cNvSpPr/>
      </dsp:nvSpPr>
      <dsp:spPr>
        <a:xfrm>
          <a:off x="342885" y="3581271"/>
          <a:ext cx="6453191" cy="44775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405" tIns="55880" rIns="55880" bIns="55880" numCol="1" spcCol="1270" rtlCol="0" anchor="ctr" anchorCtr="0">
          <a:noAutofit/>
        </a:bodyPr>
        <a:lstStyle/>
        <a:p>
          <a:pPr marL="0" lvl="0" indent="0" algn="l" defTabSz="977900">
            <a:lnSpc>
              <a:spcPct val="90000"/>
            </a:lnSpc>
            <a:spcBef>
              <a:spcPct val="0"/>
            </a:spcBef>
            <a:spcAft>
              <a:spcPct val="35000"/>
            </a:spcAft>
            <a:buNone/>
          </a:pPr>
          <a:r>
            <a:rPr lang="fr-FR" sz="2200" kern="1200" dirty="0"/>
            <a:t>Les principaux services </a:t>
          </a:r>
          <a:endParaRPr lang="fr-FR" sz="2200" kern="1200" noProof="0" dirty="0"/>
        </a:p>
      </dsp:txBody>
      <dsp:txXfrm>
        <a:off x="342885" y="3581271"/>
        <a:ext cx="6453191" cy="447754"/>
      </dsp:txXfrm>
    </dsp:sp>
    <dsp:sp modelId="{B193B572-B69B-4AF8-8B1E-D152D7867589}">
      <dsp:nvSpPr>
        <dsp:cNvPr id="0" name=""/>
        <dsp:cNvSpPr/>
      </dsp:nvSpPr>
      <dsp:spPr>
        <a:xfrm>
          <a:off x="63038" y="3525301"/>
          <a:ext cx="559693" cy="55969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85A46-7FD5-4044-9443-BC7DEA232406}">
      <dsp:nvSpPr>
        <dsp:cNvPr id="0" name=""/>
        <dsp:cNvSpPr/>
      </dsp:nvSpPr>
      <dsp:spPr>
        <a:xfrm>
          <a:off x="0" y="527733"/>
          <a:ext cx="8128000" cy="1965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99872" rIns="630823" bIns="170688" numCol="1" spcCol="1270" anchor="t" anchorCtr="0">
          <a:noAutofit/>
        </a:bodyPr>
        <a:lstStyle/>
        <a:p>
          <a:pPr marL="228600" lvl="1" indent="-228600" algn="l" defTabSz="1066800">
            <a:lnSpc>
              <a:spcPct val="90000"/>
            </a:lnSpc>
            <a:spcBef>
              <a:spcPct val="0"/>
            </a:spcBef>
            <a:spcAft>
              <a:spcPct val="15000"/>
            </a:spcAft>
            <a:buChar char="•"/>
          </a:pPr>
          <a:r>
            <a:rPr lang="fr-FR" sz="2400" kern="1200" dirty="0">
              <a:solidFill>
                <a:srgbClr val="000000"/>
              </a:solidFill>
              <a:latin typeface="Arial" panose="020B0604020202020204" pitchFamily="34" charset="0"/>
              <a:cs typeface="Arial" panose="020B0604020202020204" pitchFamily="34" charset="0"/>
            </a:rPr>
            <a:t>Engine est une </a:t>
          </a:r>
          <a:r>
            <a:rPr lang="fr-FR" sz="2400" kern="1200" dirty="0">
              <a:solidFill>
                <a:srgbClr val="000000"/>
              </a:solidFill>
              <a:latin typeface="Arial" panose="020B0604020202020204" pitchFamily="34" charset="0"/>
              <a:cs typeface="Arial"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Infrastructure en tant que Service (IaaS)</a:t>
          </a:r>
          <a:r>
            <a:rPr lang="fr-FR" sz="2400" kern="1200" dirty="0">
              <a:solidFill>
                <a:srgbClr val="000000"/>
              </a:solidFill>
              <a:latin typeface="Arial" panose="020B0604020202020204" pitchFamily="34" charset="0"/>
              <a:cs typeface="Arial" panose="020B0604020202020204" pitchFamily="34" charset="0"/>
            </a:rPr>
            <a:t> permettant aux utilisateurs de lancer des instances de machines virtuelles. Ils peuvent ainsi exécuter leurs </a:t>
          </a:r>
          <a:r>
            <a:rPr lang="fr-FR" sz="2400" kern="1200" dirty="0" err="1">
              <a:solidFill>
                <a:srgbClr val="000000"/>
              </a:solidFill>
              <a:latin typeface="Arial" panose="020B0604020202020204" pitchFamily="34" charset="0"/>
              <a:cs typeface="Arial" panose="020B0604020202020204" pitchFamily="34" charset="0"/>
            </a:rPr>
            <a:t>workloads</a:t>
          </a:r>
          <a:r>
            <a:rPr lang="fr-FR" sz="2400" kern="1200" dirty="0">
              <a:solidFill>
                <a:srgbClr val="000000"/>
              </a:solidFill>
              <a:latin typeface="Arial" panose="020B0604020202020204" pitchFamily="34" charset="0"/>
              <a:cs typeface="Arial" panose="020B0604020202020204" pitchFamily="34" charset="0"/>
            </a:rPr>
            <a:t> sur le cloud</a:t>
          </a:r>
          <a:endParaRPr lang="fr-FR" sz="2400" kern="1200" dirty="0">
            <a:latin typeface="Arial" panose="020B0604020202020204" pitchFamily="34" charset="0"/>
            <a:cs typeface="Arial" panose="020B0604020202020204" pitchFamily="34" charset="0"/>
          </a:endParaRPr>
        </a:p>
      </dsp:txBody>
      <dsp:txXfrm>
        <a:off x="0" y="527733"/>
        <a:ext cx="8128000" cy="1965600"/>
      </dsp:txXfrm>
    </dsp:sp>
    <dsp:sp modelId="{4556C738-C44B-4F3D-ABF1-D4317B2FCD30}">
      <dsp:nvSpPr>
        <dsp:cNvPr id="0" name=""/>
        <dsp:cNvSpPr/>
      </dsp:nvSpPr>
      <dsp:spPr>
        <a:xfrm>
          <a:off x="406400" y="173493"/>
          <a:ext cx="6471464" cy="7084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689100">
            <a:lnSpc>
              <a:spcPct val="90000"/>
            </a:lnSpc>
            <a:spcBef>
              <a:spcPct val="0"/>
            </a:spcBef>
            <a:spcAft>
              <a:spcPct val="35000"/>
            </a:spcAft>
            <a:buNone/>
          </a:pPr>
          <a:r>
            <a:rPr lang="fr-FR" sz="3800" kern="1200" dirty="0">
              <a:solidFill>
                <a:schemeClr val="bg1"/>
              </a:solidFill>
              <a:latin typeface="+mj-lt"/>
              <a:cs typeface="Times New Roman" panose="02020603050405020304" pitchFamily="18" charset="0"/>
            </a:rPr>
            <a:t>Le Google </a:t>
          </a:r>
          <a:r>
            <a:rPr lang="fr-FR" sz="3800" kern="1200" dirty="0" err="1">
              <a:solidFill>
                <a:schemeClr val="bg1"/>
              </a:solidFill>
              <a:latin typeface="+mj-lt"/>
              <a:cs typeface="Times New Roman" panose="02020603050405020304" pitchFamily="18" charset="0"/>
            </a:rPr>
            <a:t>Compute</a:t>
          </a:r>
          <a:r>
            <a:rPr lang="fr-FR" sz="3800" kern="1200" dirty="0">
              <a:solidFill>
                <a:schemeClr val="bg1"/>
              </a:solidFill>
              <a:latin typeface="+mj-lt"/>
              <a:cs typeface="Times New Roman" panose="02020603050405020304" pitchFamily="18" charset="0"/>
            </a:rPr>
            <a:t> Engine </a:t>
          </a:r>
          <a:endParaRPr lang="fr-FR" sz="3800" kern="1200" dirty="0">
            <a:solidFill>
              <a:schemeClr val="bg1"/>
            </a:solidFill>
            <a:latin typeface="+mj-lt"/>
          </a:endParaRPr>
        </a:p>
      </dsp:txBody>
      <dsp:txXfrm>
        <a:off x="440985" y="208078"/>
        <a:ext cx="6402294" cy="639310"/>
      </dsp:txXfrm>
    </dsp:sp>
    <dsp:sp modelId="{EA42DE29-CF7F-4BB2-A43B-ED0E16BD1A1E}">
      <dsp:nvSpPr>
        <dsp:cNvPr id="0" name=""/>
        <dsp:cNvSpPr/>
      </dsp:nvSpPr>
      <dsp:spPr>
        <a:xfrm>
          <a:off x="0" y="2977173"/>
          <a:ext cx="8128000" cy="226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99872" rIns="630823" bIns="170688" numCol="1" spcCol="1270" anchor="t" anchorCtr="0">
          <a:noAutofit/>
        </a:bodyPr>
        <a:lstStyle/>
        <a:p>
          <a:pPr marL="228600" lvl="1" indent="-228600" algn="l" defTabSz="1066800">
            <a:lnSpc>
              <a:spcPct val="90000"/>
            </a:lnSpc>
            <a:spcBef>
              <a:spcPct val="0"/>
            </a:spcBef>
            <a:spcAft>
              <a:spcPct val="15000"/>
            </a:spcAft>
            <a:buChar char="•"/>
          </a:pPr>
          <a:r>
            <a:rPr lang="fr-FR" sz="2400" kern="1200">
              <a:solidFill>
                <a:srgbClr val="333333"/>
              </a:solidFill>
              <a:latin typeface="Times New Roman" panose="02020603050405020304" pitchFamily="18" charset="0"/>
              <a:cs typeface="Times New Roman" panose="02020603050405020304" pitchFamily="18" charset="0"/>
            </a:rPr>
            <a:t>est une </a:t>
          </a:r>
          <a:r>
            <a:rPr lang="fr-FR" sz="2400" kern="1200">
              <a:solidFill>
                <a:srgbClr val="000000"/>
              </a:solidFill>
              <a:latin typeface="Times New Roman" panose="02020603050405020304" pitchFamily="18" charset="0"/>
              <a:cs typeface="Times New Roman" panose="02020603050405020304" pitchFamily="18" charset="0"/>
              <a:hlinkClick xmlns:r="http://schemas.openxmlformats.org/officeDocument/2006/relationships" r:id="rId2">
                <a:extLst>
                  <a:ext uri="{A12FA001-AC4F-418D-AE19-62706E023703}">
                    <ahyp:hlinkClr xmlns:ahyp="http://schemas.microsoft.com/office/drawing/2018/hyperlinkcolor" val="tx"/>
                  </a:ext>
                </a:extLst>
              </a:hlinkClick>
            </a:rPr>
            <a:t>Plateforme en tant que Service (PaaS)</a:t>
          </a:r>
          <a:r>
            <a:rPr lang="fr-FR" sz="2400" kern="1200">
              <a:solidFill>
                <a:srgbClr val="333333"/>
              </a:solidFill>
              <a:latin typeface="Times New Roman" panose="02020603050405020304" pitchFamily="18" charset="0"/>
              <a:cs typeface="Times New Roman" panose="02020603050405020304" pitchFamily="18" charset="0"/>
            </a:rPr>
            <a:t>. Elle permet aux développeurs logiciels d’accéder à une offre d’hébergement scalable. Les développeurs peuvent utiliser un SDK pour développer des logiciels compatibles avec l’App Engine.</a:t>
          </a:r>
          <a:endParaRPr lang="fr-FR" sz="2400" kern="1200"/>
        </a:p>
      </dsp:txBody>
      <dsp:txXfrm>
        <a:off x="0" y="2977173"/>
        <a:ext cx="8128000" cy="2268000"/>
      </dsp:txXfrm>
    </dsp:sp>
    <dsp:sp modelId="{D7CF8F8C-3110-49A4-9A09-D8E950CC49FF}">
      <dsp:nvSpPr>
        <dsp:cNvPr id="0" name=""/>
        <dsp:cNvSpPr/>
      </dsp:nvSpPr>
      <dsp:spPr>
        <a:xfrm>
          <a:off x="406400" y="2622933"/>
          <a:ext cx="5689600" cy="7084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689100">
            <a:lnSpc>
              <a:spcPct val="90000"/>
            </a:lnSpc>
            <a:spcBef>
              <a:spcPct val="0"/>
            </a:spcBef>
            <a:spcAft>
              <a:spcPct val="35000"/>
            </a:spcAft>
            <a:buNone/>
          </a:pPr>
          <a:r>
            <a:rPr lang="fr-FR" sz="3800" kern="1200" dirty="0">
              <a:solidFill>
                <a:schemeClr val="bg1"/>
              </a:solidFill>
              <a:latin typeface="+mj-lt"/>
              <a:cs typeface="Times New Roman" panose="02020603050405020304" pitchFamily="18" charset="0"/>
            </a:rPr>
            <a:t>Le Google App Engine </a:t>
          </a:r>
          <a:endParaRPr lang="fr-FR" sz="3800" kern="1200" dirty="0">
            <a:solidFill>
              <a:schemeClr val="bg1"/>
            </a:solidFill>
            <a:latin typeface="+mj-lt"/>
          </a:endParaRPr>
        </a:p>
      </dsp:txBody>
      <dsp:txXfrm>
        <a:off x="440985" y="2657518"/>
        <a:ext cx="562043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85A46-7FD5-4044-9443-BC7DEA232406}">
      <dsp:nvSpPr>
        <dsp:cNvPr id="0" name=""/>
        <dsp:cNvSpPr/>
      </dsp:nvSpPr>
      <dsp:spPr>
        <a:xfrm>
          <a:off x="0" y="397683"/>
          <a:ext cx="8128000" cy="2702699"/>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58216" rIns="630823" bIns="156464" numCol="1" spcCol="1270" anchor="t" anchorCtr="0">
          <a:noAutofit/>
        </a:bodyPr>
        <a:lstStyle/>
        <a:p>
          <a:pPr marL="228600" lvl="1" indent="-228600" algn="l" defTabSz="977900">
            <a:lnSpc>
              <a:spcPct val="90000"/>
            </a:lnSpc>
            <a:spcBef>
              <a:spcPct val="0"/>
            </a:spcBef>
            <a:spcAft>
              <a:spcPct val="15000"/>
            </a:spcAft>
            <a:buChar char="•"/>
          </a:pPr>
          <a:r>
            <a:rPr lang="fr-FR" sz="2200" kern="1200" dirty="0">
              <a:solidFill>
                <a:srgbClr val="333333"/>
              </a:solidFill>
              <a:latin typeface="Arial" panose="020B0604020202020204" pitchFamily="34" charset="0"/>
              <a:cs typeface="Arial" panose="020B0604020202020204" pitchFamily="34" charset="0"/>
            </a:rPr>
            <a:t>est une plateforme de stockage cloud conçue pour stocker de larges ensembles de données non structurées. Google propose aussi des options de stockage de base de données, comme le Cloud Datastore pour le stockage NoSQL, ou Cloud SQL pour MySQL. On retrouve également la base de données native de G Cloud </a:t>
          </a:r>
          <a:r>
            <a:rPr lang="fr-FR" sz="2200" kern="1200" dirty="0" err="1">
              <a:solidFill>
                <a:srgbClr val="333333"/>
              </a:solidFill>
              <a:latin typeface="Arial" panose="020B0604020202020204" pitchFamily="34" charset="0"/>
              <a:cs typeface="Arial" panose="020B0604020202020204" pitchFamily="34" charset="0"/>
            </a:rPr>
            <a:t>Bigtable</a:t>
          </a:r>
          <a:r>
            <a:rPr lang="fr-FR" sz="2200" kern="1200" dirty="0">
              <a:solidFill>
                <a:srgbClr val="333333"/>
              </a:solidFill>
              <a:latin typeface="Arial" panose="020B0604020202020204" pitchFamily="34" charset="0"/>
              <a:cs typeface="Arial" panose="020B0604020202020204" pitchFamily="34" charset="0"/>
            </a:rPr>
            <a:t>.</a:t>
          </a:r>
          <a:endParaRPr lang="fr-FR" sz="2200" kern="1200" dirty="0">
            <a:latin typeface="Arial" panose="020B0604020202020204" pitchFamily="34" charset="0"/>
            <a:cs typeface="Arial" panose="020B0604020202020204" pitchFamily="34" charset="0"/>
          </a:endParaRPr>
        </a:p>
      </dsp:txBody>
      <dsp:txXfrm>
        <a:off x="0" y="397683"/>
        <a:ext cx="8128000" cy="2702699"/>
      </dsp:txXfrm>
    </dsp:sp>
    <dsp:sp modelId="{4556C738-C44B-4F3D-ABF1-D4317B2FCD30}">
      <dsp:nvSpPr>
        <dsp:cNvPr id="0" name=""/>
        <dsp:cNvSpPr/>
      </dsp:nvSpPr>
      <dsp:spPr>
        <a:xfrm>
          <a:off x="406400" y="72963"/>
          <a:ext cx="6471464" cy="6494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689100">
            <a:lnSpc>
              <a:spcPct val="90000"/>
            </a:lnSpc>
            <a:spcBef>
              <a:spcPct val="0"/>
            </a:spcBef>
            <a:spcAft>
              <a:spcPct val="35000"/>
            </a:spcAft>
            <a:buNone/>
          </a:pPr>
          <a:r>
            <a:rPr lang="fr-FR" sz="3800" kern="1200" dirty="0">
              <a:solidFill>
                <a:schemeClr val="bg1"/>
              </a:solidFill>
              <a:latin typeface="+mj-lt"/>
              <a:cs typeface="Times New Roman" panose="02020603050405020304" pitchFamily="18" charset="0"/>
            </a:rPr>
            <a:t>Le Google Cloud Storage </a:t>
          </a:r>
          <a:endParaRPr lang="fr-FR" sz="3800" kern="1200" dirty="0">
            <a:solidFill>
              <a:schemeClr val="bg1"/>
            </a:solidFill>
            <a:latin typeface="+mj-lt"/>
          </a:endParaRPr>
        </a:p>
      </dsp:txBody>
      <dsp:txXfrm>
        <a:off x="438103" y="104666"/>
        <a:ext cx="6408058" cy="586034"/>
      </dsp:txXfrm>
    </dsp:sp>
    <dsp:sp modelId="{EA42DE29-CF7F-4BB2-A43B-ED0E16BD1A1E}">
      <dsp:nvSpPr>
        <dsp:cNvPr id="0" name=""/>
        <dsp:cNvSpPr/>
      </dsp:nvSpPr>
      <dsp:spPr>
        <a:xfrm>
          <a:off x="0" y="3543903"/>
          <a:ext cx="8128000" cy="18018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58216" rIns="630823" bIns="156464" numCol="1" spcCol="1270" anchor="t" anchorCtr="0">
          <a:noAutofit/>
        </a:bodyPr>
        <a:lstStyle/>
        <a:p>
          <a:pPr marL="228600" lvl="1" indent="-228600" algn="l" defTabSz="977900">
            <a:lnSpc>
              <a:spcPct val="90000"/>
            </a:lnSpc>
            <a:spcBef>
              <a:spcPct val="0"/>
            </a:spcBef>
            <a:spcAft>
              <a:spcPct val="15000"/>
            </a:spcAft>
            <a:buChar char="•"/>
          </a:pPr>
          <a:r>
            <a:rPr lang="fr-FR" sz="2200" kern="1200" dirty="0">
              <a:solidFill>
                <a:srgbClr val="333333"/>
              </a:solidFill>
              <a:latin typeface="Times New Roman" panose="02020603050405020304" pitchFamily="18" charset="0"/>
              <a:cs typeface="Times New Roman" panose="02020603050405020304" pitchFamily="18" charset="0"/>
            </a:rPr>
            <a:t>est un système de gestion et d’orchestration pour les containers Docker fonctionnant sur le cloud public de Google. Ce système est basé le moteur d’orchestration de container Google </a:t>
          </a:r>
          <a:r>
            <a:rPr lang="fr-FR" sz="2200" kern="1200" dirty="0" err="1">
              <a:solidFill>
                <a:srgbClr val="333333"/>
              </a:solidFill>
              <a:latin typeface="Times New Roman" panose="02020603050405020304" pitchFamily="18" charset="0"/>
              <a:cs typeface="Times New Roman" panose="02020603050405020304" pitchFamily="18" charset="0"/>
            </a:rPr>
            <a:t>Kubernetes</a:t>
          </a:r>
          <a:r>
            <a:rPr lang="fr-FR" sz="2200" kern="1200" dirty="0">
              <a:solidFill>
                <a:srgbClr val="333333"/>
              </a:solidFill>
              <a:latin typeface="Times New Roman" panose="02020603050405020304" pitchFamily="18" charset="0"/>
              <a:cs typeface="Times New Roman" panose="02020603050405020304" pitchFamily="18" charset="0"/>
            </a:rPr>
            <a:t>.</a:t>
          </a:r>
          <a:endParaRPr lang="fr-FR" sz="2200" kern="1200" dirty="0"/>
        </a:p>
      </dsp:txBody>
      <dsp:txXfrm>
        <a:off x="0" y="3543903"/>
        <a:ext cx="8128000" cy="1801800"/>
      </dsp:txXfrm>
    </dsp:sp>
    <dsp:sp modelId="{D7CF8F8C-3110-49A4-9A09-D8E950CC49FF}">
      <dsp:nvSpPr>
        <dsp:cNvPr id="0" name=""/>
        <dsp:cNvSpPr/>
      </dsp:nvSpPr>
      <dsp:spPr>
        <a:xfrm>
          <a:off x="406400" y="3219183"/>
          <a:ext cx="6668040" cy="6494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689100">
            <a:lnSpc>
              <a:spcPct val="90000"/>
            </a:lnSpc>
            <a:spcBef>
              <a:spcPct val="0"/>
            </a:spcBef>
            <a:spcAft>
              <a:spcPct val="35000"/>
            </a:spcAft>
            <a:buNone/>
          </a:pPr>
          <a:r>
            <a:rPr lang="fr-FR" sz="3800" kern="1200" dirty="0">
              <a:solidFill>
                <a:schemeClr val="bg1"/>
              </a:solidFill>
              <a:latin typeface="+mj-lt"/>
              <a:cs typeface="Times New Roman" panose="02020603050405020304" pitchFamily="18" charset="0"/>
            </a:rPr>
            <a:t>Le Google Container Engine </a:t>
          </a:r>
          <a:endParaRPr lang="fr-FR" sz="3800" kern="1200" dirty="0">
            <a:solidFill>
              <a:schemeClr val="bg1"/>
            </a:solidFill>
            <a:latin typeface="+mj-lt"/>
          </a:endParaRPr>
        </a:p>
      </dsp:txBody>
      <dsp:txXfrm>
        <a:off x="438103" y="3250886"/>
        <a:ext cx="660463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85A46-7FD5-4044-9443-BC7DEA232406}">
      <dsp:nvSpPr>
        <dsp:cNvPr id="0" name=""/>
        <dsp:cNvSpPr/>
      </dsp:nvSpPr>
      <dsp:spPr>
        <a:xfrm>
          <a:off x="0" y="490473"/>
          <a:ext cx="8128000" cy="4851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583184" rIns="630823" bIns="199136" numCol="1" spcCol="1270" anchor="t" anchorCtr="0">
          <a:noAutofit/>
        </a:bodyPr>
        <a:lstStyle/>
        <a:p>
          <a:pPr marL="285750" lvl="1" indent="-285750" algn="l" defTabSz="1244600">
            <a:lnSpc>
              <a:spcPct val="90000"/>
            </a:lnSpc>
            <a:spcBef>
              <a:spcPct val="0"/>
            </a:spcBef>
            <a:spcAft>
              <a:spcPct val="15000"/>
            </a:spcAft>
            <a:buChar char="•"/>
          </a:pPr>
          <a:r>
            <a:rPr lang="fr-FR" sz="2800" kern="1200" dirty="0">
              <a:solidFill>
                <a:srgbClr val="000000"/>
              </a:solidFill>
              <a:latin typeface="Arial" panose="020B0604020202020204" pitchFamily="34" charset="0"/>
              <a:cs typeface="Arial" panose="020B0604020202020204" pitchFamily="34" charset="0"/>
            </a:rPr>
            <a:t>offre également des services de développement et d’intégration d’applications. Par exemple, G Cloud Pub/</a:t>
          </a:r>
          <a:r>
            <a:rPr lang="fr-FR" sz="2800" kern="1200" dirty="0" err="1">
              <a:solidFill>
                <a:srgbClr val="000000"/>
              </a:solidFill>
              <a:latin typeface="Arial" panose="020B0604020202020204" pitchFamily="34" charset="0"/>
              <a:cs typeface="Arial" panose="020B0604020202020204" pitchFamily="34" charset="0"/>
            </a:rPr>
            <a:t>Sub</a:t>
          </a:r>
          <a:r>
            <a:rPr lang="fr-FR" sz="2800" kern="1200" dirty="0">
              <a:solidFill>
                <a:srgbClr val="000000"/>
              </a:solidFill>
              <a:latin typeface="Arial" panose="020B0604020202020204" pitchFamily="34" charset="0"/>
              <a:cs typeface="Arial" panose="020B0604020202020204" pitchFamily="34" charset="0"/>
            </a:rPr>
            <a:t> est un service de messagerie géré en temps réel permettant d’échanger des messages entre les applications. De même, </a:t>
          </a:r>
          <a:r>
            <a:rPr lang="fr-FR" sz="2800" kern="1200" dirty="0" err="1">
              <a:solidFill>
                <a:srgbClr val="000000"/>
              </a:solidFill>
              <a:latin typeface="Arial" panose="020B0604020202020204" pitchFamily="34" charset="0"/>
              <a:cs typeface="Arial" panose="020B0604020202020204" pitchFamily="34" charset="0"/>
            </a:rPr>
            <a:t>Endpoints</a:t>
          </a:r>
          <a:r>
            <a:rPr lang="fr-FR" sz="2800" kern="1200" dirty="0">
              <a:solidFill>
                <a:srgbClr val="000000"/>
              </a:solidFill>
              <a:latin typeface="Arial" panose="020B0604020202020204" pitchFamily="34" charset="0"/>
              <a:cs typeface="Arial" panose="020B0604020202020204" pitchFamily="34" charset="0"/>
            </a:rPr>
            <a:t> permet aux développeurs de créer des services basés sur les APIs RESTful et de rendre ces services accessibles pour les clients iOS, Android et JavaScript. </a:t>
          </a:r>
          <a:endParaRPr lang="fr-FR" sz="2800" kern="1200" dirty="0">
            <a:latin typeface="Arial" panose="020B0604020202020204" pitchFamily="34" charset="0"/>
            <a:cs typeface="Arial" panose="020B0604020202020204" pitchFamily="34" charset="0"/>
          </a:endParaRPr>
        </a:p>
      </dsp:txBody>
      <dsp:txXfrm>
        <a:off x="0" y="490473"/>
        <a:ext cx="8128000" cy="4851000"/>
      </dsp:txXfrm>
    </dsp:sp>
    <dsp:sp modelId="{4556C738-C44B-4F3D-ABF1-D4317B2FCD30}">
      <dsp:nvSpPr>
        <dsp:cNvPr id="0" name=""/>
        <dsp:cNvSpPr/>
      </dsp:nvSpPr>
      <dsp:spPr>
        <a:xfrm>
          <a:off x="406400" y="77193"/>
          <a:ext cx="6471464" cy="8265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689100">
            <a:lnSpc>
              <a:spcPct val="90000"/>
            </a:lnSpc>
            <a:spcBef>
              <a:spcPct val="0"/>
            </a:spcBef>
            <a:spcAft>
              <a:spcPct val="35000"/>
            </a:spcAft>
            <a:buNone/>
          </a:pPr>
          <a:r>
            <a:rPr lang="fr-FR" sz="3800" kern="1200" dirty="0">
              <a:solidFill>
                <a:schemeClr val="bg1"/>
              </a:solidFill>
              <a:latin typeface="+mj-lt"/>
              <a:cs typeface="Times New Roman" panose="02020603050405020304" pitchFamily="18" charset="0"/>
            </a:rPr>
            <a:t>La Google Cloud Platform </a:t>
          </a:r>
          <a:endParaRPr lang="fr-FR" sz="3800" kern="1200" dirty="0">
            <a:solidFill>
              <a:schemeClr val="bg1"/>
            </a:solidFill>
            <a:latin typeface="+mj-lt"/>
          </a:endParaRPr>
        </a:p>
      </dsp:txBody>
      <dsp:txXfrm>
        <a:off x="446749" y="117542"/>
        <a:ext cx="6390766" cy="74586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12/12/2021</a:t>
            </a:fld>
            <a:endParaRPr lang="fr-FR"/>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12/12/2021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2</a:t>
            </a:fld>
            <a:endParaRPr lang="fr-FR"/>
          </a:p>
        </p:txBody>
      </p:sp>
    </p:spTree>
    <p:extLst>
      <p:ext uri="{BB962C8B-B14F-4D97-AF65-F5344CB8AC3E}">
        <p14:creationId xmlns:p14="http://schemas.microsoft.com/office/powerpoint/2010/main" val="360579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3</a:t>
            </a:fld>
            <a:endParaRPr lang="fr-FR" dirty="0"/>
          </a:p>
        </p:txBody>
      </p:sp>
    </p:spTree>
    <p:extLst>
      <p:ext uri="{BB962C8B-B14F-4D97-AF65-F5344CB8AC3E}">
        <p14:creationId xmlns:p14="http://schemas.microsoft.com/office/powerpoint/2010/main" val="255561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5</a:t>
            </a:fld>
            <a:endParaRPr lang="fr-FR"/>
          </a:p>
        </p:txBody>
      </p:sp>
    </p:spTree>
    <p:extLst>
      <p:ext uri="{BB962C8B-B14F-4D97-AF65-F5344CB8AC3E}">
        <p14:creationId xmlns:p14="http://schemas.microsoft.com/office/powerpoint/2010/main" val="415033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a:p>
        </p:txBody>
      </p:sp>
    </p:spTree>
    <p:extLst>
      <p:ext uri="{BB962C8B-B14F-4D97-AF65-F5344CB8AC3E}">
        <p14:creationId xmlns:p14="http://schemas.microsoft.com/office/powerpoint/2010/main" val="3413581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13</a:t>
            </a:fld>
            <a:endParaRPr lang="fr-FR" dirty="0"/>
          </a:p>
        </p:txBody>
      </p:sp>
    </p:spTree>
    <p:extLst>
      <p:ext uri="{BB962C8B-B14F-4D97-AF65-F5344CB8AC3E}">
        <p14:creationId xmlns:p14="http://schemas.microsoft.com/office/powerpoint/2010/main" val="99002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19D660A-ECF6-481C-9B60-C152AC7044BB}" type="datetime1">
              <a:rPr lang="fr-FR" noProof="0" smtClean="0"/>
              <a:t>12/12/2021</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6444B737-BAAB-4FD6-992F-98A387278F79}" type="datetime1">
              <a:rPr lang="fr-FR" noProof="0" smtClean="0"/>
              <a:t>12/12/2021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5F38C2D-E1AD-4379-A5CC-F384D07BF2BA}" type="datetime1">
              <a:rPr lang="fr-FR" noProof="0" smtClean="0"/>
              <a:t>12/12/2021</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3D36F770-2C02-4913-A33E-F30119A8EF88}" type="datetime1">
              <a:rPr lang="fr-FR" noProof="0" smtClean="0"/>
              <a:t>12/12/2021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E4E4C2E9-EBCE-47E6-B14A-8CCFB5877A3A}" type="datetime1">
              <a:rPr lang="fr-FR" noProof="0" smtClean="0"/>
              <a:t>12/12/2021</a:t>
            </a:fld>
            <a:endParaRPr lang="fr-FR" noProof="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796B395B-FC0A-4FB9-AB72-5EAD4FFFCBE3}" type="datetime1">
              <a:rPr lang="fr-FR" noProof="0" smtClean="0"/>
              <a:t>12/12/2021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A7201069-9664-47E2-8F0B-1AE85DF9CFA4}" type="datetime1">
              <a:rPr lang="fr-FR" noProof="0" smtClean="0"/>
              <a:t>12/12/2021</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151FAC92-A9AF-4A07-9FBA-F647608AB07B}" type="datetime1">
              <a:rPr lang="fr-FR" noProof="0" smtClean="0"/>
              <a:t>12/12/2021</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71DB2C01-F30B-4179-BA04-A8ECE0ECC909}" type="datetime1">
              <a:rPr lang="fr-FR" noProof="0" smtClean="0"/>
              <a:t>12/12/2021</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EA7744E9-9648-48DA-B33D-2DEAC9192E81}" type="datetime1">
              <a:rPr lang="fr-FR" noProof="0" smtClean="0"/>
              <a:t>12/12/2021</a:t>
            </a:fld>
            <a:endParaRPr lang="fr-FR" noProof="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E780482B-311F-48A8-9A95-A022EF9D97A5}" type="datetime1">
              <a:rPr lang="fr-FR" noProof="0" smtClean="0"/>
              <a:t>12/12/2021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992562-C466-488D-88D1-41F3F31AF337}" type="datetime1">
              <a:rPr lang="fr-FR" noProof="0" smtClean="0"/>
              <a:t>12/12/2021</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hyperlink" Target="https://cloud.googl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r>
              <a:rPr lang="fr-FR" sz="4400" dirty="0">
                <a:solidFill>
                  <a:schemeClr val="bg1"/>
                </a:solidFill>
                <a:cs typeface="Times New Roman" panose="02020603050405020304" pitchFamily="18" charset="0"/>
              </a:rPr>
              <a:t>Google Cloud Platform</a:t>
            </a:r>
            <a:r>
              <a:rPr lang="fr-FR" sz="4200" dirty="0">
                <a:solidFill>
                  <a:schemeClr val="bg1"/>
                </a:solidFill>
              </a:rPr>
              <a:t> </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fr-FR" sz="2000" dirty="0" err="1">
                <a:solidFill>
                  <a:schemeClr val="bg1"/>
                </a:solidFill>
              </a:rPr>
              <a:t>Siwar</a:t>
            </a:r>
            <a:r>
              <a:rPr lang="fr-FR" sz="2000" dirty="0">
                <a:solidFill>
                  <a:schemeClr val="bg1"/>
                </a:solidFill>
              </a:rPr>
              <a:t> </a:t>
            </a:r>
            <a:r>
              <a:rPr lang="fr-FR" sz="2000" dirty="0" err="1">
                <a:solidFill>
                  <a:schemeClr val="bg1"/>
                </a:solidFill>
              </a:rPr>
              <a:t>chtioui</a:t>
            </a:r>
            <a:r>
              <a:rPr lang="fr-FR" sz="2000" dirty="0">
                <a:solidFill>
                  <a:schemeClr val="bg1"/>
                </a:solidFill>
              </a:rPr>
              <a:t> </a:t>
            </a:r>
            <a:r>
              <a:rPr lang="fr-FR" sz="2000" dirty="0" err="1">
                <a:solidFill>
                  <a:schemeClr val="bg1"/>
                </a:solidFill>
              </a:rPr>
              <a:t>zomit</a:t>
            </a:r>
            <a:r>
              <a:rPr lang="fr-FR" sz="2000" dirty="0">
                <a:solidFill>
                  <a:schemeClr val="bg1"/>
                </a:solidFill>
              </a:rPr>
              <a:t> &amp; </a:t>
            </a:r>
            <a:r>
              <a:rPr lang="fr-FR" sz="2000" dirty="0" err="1">
                <a:solidFill>
                  <a:schemeClr val="bg1"/>
                </a:solidFill>
              </a:rPr>
              <a:t>amani</a:t>
            </a:r>
            <a:r>
              <a:rPr lang="fr-FR" sz="2000" dirty="0">
                <a:solidFill>
                  <a:schemeClr val="bg1"/>
                </a:solidFill>
              </a:rPr>
              <a:t> baya</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50F09-6007-4BC1-B9DE-C62ACF14B098}"/>
              </a:ext>
            </a:extLst>
          </p:cNvPr>
          <p:cNvSpPr>
            <a:spLocks noGrp="1"/>
          </p:cNvSpPr>
          <p:nvPr>
            <p:ph type="title"/>
          </p:nvPr>
        </p:nvSpPr>
        <p:spPr>
          <a:xfrm>
            <a:off x="740218" y="5361688"/>
            <a:ext cx="10918382" cy="689514"/>
          </a:xfrm>
        </p:spPr>
        <p:txBody>
          <a:bodyPr>
            <a:noAutofit/>
          </a:bodyPr>
          <a:lstStyle/>
          <a:p>
            <a:r>
              <a:rPr lang="fr-FR" sz="2800" i="1" dirty="0">
                <a:solidFill>
                  <a:schemeClr val="bg1"/>
                </a:solidFill>
                <a:cs typeface="Times New Roman" panose="02020603050405020304" pitchFamily="18" charset="0"/>
              </a:rPr>
              <a:t>Les services avancés :  Analytics, Machine Learning, IoT</a:t>
            </a:r>
            <a:endParaRPr lang="fr-FR" sz="2800" dirty="0">
              <a:solidFill>
                <a:schemeClr val="bg1"/>
              </a:solidFill>
            </a:endParaRPr>
          </a:p>
        </p:txBody>
      </p:sp>
      <p:sp>
        <p:nvSpPr>
          <p:cNvPr id="3" name="Espace réservé du contenu 2">
            <a:extLst>
              <a:ext uri="{FF2B5EF4-FFF2-40B4-BE49-F238E27FC236}">
                <a16:creationId xmlns:a16="http://schemas.microsoft.com/office/drawing/2014/main" id="{A02EBBCB-DDEC-4D48-BC3C-8667F87EE935}"/>
              </a:ext>
            </a:extLst>
          </p:cNvPr>
          <p:cNvSpPr>
            <a:spLocks noGrp="1"/>
          </p:cNvSpPr>
          <p:nvPr>
            <p:ph idx="1"/>
          </p:nvPr>
        </p:nvSpPr>
        <p:spPr>
          <a:xfrm>
            <a:off x="365760" y="1037618"/>
            <a:ext cx="11292840" cy="4204800"/>
          </a:xfrm>
        </p:spPr>
        <p:txBody>
          <a:bodyPr/>
          <a:lstStyle/>
          <a:p>
            <a:pPr algn="ctr"/>
            <a:r>
              <a:rPr lang="fr-FR" sz="1800" dirty="0">
                <a:solidFill>
                  <a:srgbClr val="000000"/>
                </a:solidFill>
                <a:latin typeface="Arial" panose="020B0604020202020204" pitchFamily="34" charset="0"/>
                <a:cs typeface="Arial" panose="020B0604020202020204" pitchFamily="34" charset="0"/>
              </a:rPr>
              <a:t>G</a:t>
            </a:r>
            <a:r>
              <a:rPr lang="fr-FR" sz="1800" i="1" dirty="0">
                <a:solidFill>
                  <a:srgbClr val="000000"/>
                </a:solidFill>
                <a:latin typeface="Arial" panose="020B0604020202020204" pitchFamily="34" charset="0"/>
                <a:cs typeface="Arial" panose="020B0604020202020204" pitchFamily="34" charset="0"/>
              </a:rPr>
              <a:t>oogle propose également sur sa plateforme Cloud des services de plus haut niveau, comme ceux dédiés au Big Data et au Machine Learning. Les services Big Data de Google permettent notamment de traiter et d’analyser des données. Google </a:t>
            </a:r>
            <a:r>
              <a:rPr lang="fr-FR" sz="1800" i="1" dirty="0" err="1">
                <a:solidFill>
                  <a:srgbClr val="000000"/>
                </a:solidFill>
                <a:latin typeface="Arial" panose="020B0604020202020204" pitchFamily="34" charset="0"/>
                <a:cs typeface="Arial" panose="020B0604020202020204" pitchFamily="34" charset="0"/>
              </a:rPr>
              <a:t>BigQuery</a:t>
            </a:r>
            <a:r>
              <a:rPr lang="fr-FR" sz="1800" i="1" dirty="0">
                <a:solidFill>
                  <a:srgbClr val="000000"/>
                </a:solidFill>
                <a:latin typeface="Arial" panose="020B0604020202020204" pitchFamily="34" charset="0"/>
                <a:cs typeface="Arial" panose="020B0604020202020204" pitchFamily="34" charset="0"/>
              </a:rPr>
              <a:t> permet par exemple d’effectuer des requêtes sur des ensembles de données de plusieurs </a:t>
            </a:r>
            <a:r>
              <a:rPr lang="fr-FR" sz="1800" i="1" dirty="0" err="1">
                <a:solidFill>
                  <a:srgbClr val="000000"/>
                </a:solidFill>
                <a:latin typeface="Arial" panose="020B0604020202020204" pitchFamily="34" charset="0"/>
                <a:cs typeface="Arial" panose="020B0604020202020204" pitchFamily="34" charset="0"/>
              </a:rPr>
              <a:t>terabytes</a:t>
            </a:r>
            <a:r>
              <a:rPr lang="fr-FR" sz="1800" i="1" dirty="0">
                <a:solidFill>
                  <a:srgbClr val="000000"/>
                </a:solidFill>
                <a:latin typeface="Arial" panose="020B0604020202020204" pitchFamily="34" charset="0"/>
                <a:cs typeface="Arial" panose="020B0604020202020204" pitchFamily="34" charset="0"/>
              </a:rPr>
              <a:t>. G Cloud </a:t>
            </a:r>
            <a:r>
              <a:rPr lang="fr-FR" sz="1800" i="1" dirty="0" err="1">
                <a:solidFill>
                  <a:srgbClr val="000000"/>
                </a:solidFill>
                <a:latin typeface="Arial" panose="020B0604020202020204" pitchFamily="34" charset="0"/>
                <a:cs typeface="Arial" panose="020B0604020202020204" pitchFamily="34" charset="0"/>
              </a:rPr>
              <a:t>Dataflow</a:t>
            </a:r>
            <a:r>
              <a:rPr lang="fr-FR" sz="1800" i="1" dirty="0">
                <a:solidFill>
                  <a:srgbClr val="000000"/>
                </a:solidFill>
                <a:latin typeface="Arial" panose="020B0604020202020204" pitchFamily="34" charset="0"/>
                <a:cs typeface="Arial" panose="020B0604020202020204" pitchFamily="34" charset="0"/>
              </a:rPr>
              <a:t> est un service de traitement de données conçu pour l’analyse, l’extraction, la transformation et le chargement de données. G Cloud </a:t>
            </a:r>
            <a:r>
              <a:rPr lang="fr-FR" sz="1800" i="1" dirty="0" err="1">
                <a:solidFill>
                  <a:srgbClr val="000000"/>
                </a:solidFill>
                <a:latin typeface="Arial" panose="020B0604020202020204" pitchFamily="34" charset="0"/>
                <a:cs typeface="Arial" panose="020B0604020202020204" pitchFamily="34" charset="0"/>
              </a:rPr>
              <a:t>Dataproc</a:t>
            </a:r>
            <a:r>
              <a:rPr lang="fr-FR" sz="1800" i="1" dirty="0">
                <a:solidFill>
                  <a:srgbClr val="000000"/>
                </a:solidFill>
                <a:latin typeface="Arial" panose="020B0604020202020204" pitchFamily="34" charset="0"/>
                <a:cs typeface="Arial" panose="020B0604020202020204" pitchFamily="34" charset="0"/>
              </a:rPr>
              <a:t> offre des services Apache Spark et Hadoop pour le traitement Big Data. Elle intègre également les bases de données de Cassandra ou encore MongoDB.</a:t>
            </a:r>
          </a:p>
          <a:p>
            <a:pPr algn="ctr"/>
            <a:r>
              <a:rPr lang="fr-FR" sz="1800" i="1" dirty="0">
                <a:solidFill>
                  <a:srgbClr val="000000"/>
                </a:solidFill>
                <a:latin typeface="Arial" panose="020B0604020202020204" pitchFamily="34" charset="0"/>
                <a:cs typeface="Arial" panose="020B0604020202020204" pitchFamily="34" charset="0"/>
              </a:rPr>
              <a:t>En ce qui concerne l’intelligence artificielle, Google propose son Cloud Machine Learning Engine, un service géré permettant aux utilisateurs de développer et d’entraîner des modèles de Machine Learning. Différentes API sont également disponibles pour la traduction et l’analyse de discours, de textes, d’images ou de vidéos.</a:t>
            </a:r>
          </a:p>
          <a:p>
            <a:pPr algn="ctr"/>
            <a:endParaRPr lang="fr-FR" dirty="0"/>
          </a:p>
        </p:txBody>
      </p:sp>
    </p:spTree>
    <p:extLst>
      <p:ext uri="{BB962C8B-B14F-4D97-AF65-F5344CB8AC3E}">
        <p14:creationId xmlns:p14="http://schemas.microsoft.com/office/powerpoint/2010/main" val="290397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50F09-6007-4BC1-B9DE-C62ACF14B098}"/>
              </a:ext>
            </a:extLst>
          </p:cNvPr>
          <p:cNvSpPr>
            <a:spLocks noGrp="1"/>
          </p:cNvSpPr>
          <p:nvPr>
            <p:ph type="title"/>
          </p:nvPr>
        </p:nvSpPr>
        <p:spPr>
          <a:xfrm>
            <a:off x="740218" y="5361688"/>
            <a:ext cx="10918382" cy="689514"/>
          </a:xfrm>
        </p:spPr>
        <p:txBody>
          <a:bodyPr>
            <a:noAutofit/>
          </a:bodyPr>
          <a:lstStyle/>
          <a:p>
            <a:r>
              <a:rPr lang="fr-FR" sz="2800" i="1" dirty="0">
                <a:solidFill>
                  <a:schemeClr val="bg1"/>
                </a:solidFill>
                <a:cs typeface="Times New Roman" panose="02020603050405020304" pitchFamily="18" charset="0"/>
              </a:rPr>
              <a:t>Les services avancés :  Analytics, Machine Learning, IoT</a:t>
            </a:r>
            <a:endParaRPr lang="fr-FR" sz="2800" dirty="0">
              <a:solidFill>
                <a:schemeClr val="bg1"/>
              </a:solidFill>
            </a:endParaRPr>
          </a:p>
        </p:txBody>
      </p:sp>
      <p:sp>
        <p:nvSpPr>
          <p:cNvPr id="3" name="Espace réservé du contenu 2">
            <a:extLst>
              <a:ext uri="{FF2B5EF4-FFF2-40B4-BE49-F238E27FC236}">
                <a16:creationId xmlns:a16="http://schemas.microsoft.com/office/drawing/2014/main" id="{A02EBBCB-DDEC-4D48-BC3C-8667F87EE935}"/>
              </a:ext>
            </a:extLst>
          </p:cNvPr>
          <p:cNvSpPr>
            <a:spLocks noGrp="1"/>
          </p:cNvSpPr>
          <p:nvPr>
            <p:ph idx="1"/>
          </p:nvPr>
        </p:nvSpPr>
        <p:spPr>
          <a:xfrm>
            <a:off x="290554" y="975763"/>
            <a:ext cx="11292840" cy="4204800"/>
          </a:xfrm>
        </p:spPr>
        <p:txBody>
          <a:bodyPr/>
          <a:lstStyle/>
          <a:p>
            <a:pPr algn="just"/>
            <a:r>
              <a:rPr lang="fr-FR" sz="1800" i="1" dirty="0">
                <a:solidFill>
                  <a:srgbClr val="000000"/>
                </a:solidFill>
                <a:latin typeface="Arial" panose="020B0604020202020204" pitchFamily="34" charset="0"/>
                <a:cs typeface="Arial" panose="020B0604020202020204" pitchFamily="34" charset="0"/>
              </a:rPr>
              <a:t>Google propose également des services IoT, comme le Google Cloud IoT </a:t>
            </a:r>
            <a:r>
              <a:rPr lang="fr-FR" sz="1800" i="1" dirty="0" err="1">
                <a:solidFill>
                  <a:srgbClr val="000000"/>
                </a:solidFill>
                <a:latin typeface="Arial" panose="020B0604020202020204" pitchFamily="34" charset="0"/>
                <a:cs typeface="Arial" panose="020B0604020202020204" pitchFamily="34" charset="0"/>
              </a:rPr>
              <a:t>Core</a:t>
            </a:r>
            <a:r>
              <a:rPr lang="fr-FR" sz="1800" i="1" dirty="0">
                <a:solidFill>
                  <a:srgbClr val="000000"/>
                </a:solidFill>
                <a:latin typeface="Arial" panose="020B0604020202020204" pitchFamily="34" charset="0"/>
                <a:cs typeface="Arial" panose="020B0604020202020204" pitchFamily="34" charset="0"/>
              </a:rPr>
              <a:t>. Il s’agit d’une série de services gérés permettant aux utilisateurs de gérer les données en provenance d’appareils IoT.</a:t>
            </a:r>
          </a:p>
          <a:p>
            <a:pPr algn="just"/>
            <a:r>
              <a:rPr lang="fr-FR" sz="1800" i="1" dirty="0">
                <a:solidFill>
                  <a:srgbClr val="000000"/>
                </a:solidFill>
                <a:latin typeface="Arial" panose="020B0604020202020204" pitchFamily="34" charset="0"/>
                <a:cs typeface="Arial" panose="020B0604020202020204" pitchFamily="34" charset="0"/>
              </a:rPr>
              <a:t>La suite de services Google Cloud Platform disponible en Français, évolue sans cesse, et Google introduit régulièrement de nouveaux services, tout en modifiant les services existants. Il arrive aussi que la firme supprime des services en fonction de la demande des utilisateurs ou de la concurrence. Les principaux rivaux de sur le marché du cloud </a:t>
            </a:r>
            <a:r>
              <a:rPr lang="fr-FR" sz="1800" i="1" dirty="0" err="1">
                <a:solidFill>
                  <a:srgbClr val="000000"/>
                </a:solidFill>
                <a:latin typeface="Arial" panose="020B0604020202020204" pitchFamily="34" charset="0"/>
                <a:cs typeface="Arial" panose="020B0604020202020204" pitchFamily="34" charset="0"/>
              </a:rPr>
              <a:t>computing</a:t>
            </a:r>
            <a:r>
              <a:rPr lang="fr-FR" sz="1800" i="1" dirty="0">
                <a:solidFill>
                  <a:srgbClr val="000000"/>
                </a:solidFill>
                <a:latin typeface="Arial" panose="020B0604020202020204" pitchFamily="34" charset="0"/>
                <a:cs typeface="Arial" panose="020B0604020202020204" pitchFamily="34" charset="0"/>
              </a:rPr>
              <a:t> sont Amazon Web Services et Microsoft Azure.</a:t>
            </a:r>
          </a:p>
          <a:p>
            <a:pPr algn="ctr"/>
            <a:endParaRPr lang="fr-FR" dirty="0"/>
          </a:p>
        </p:txBody>
      </p:sp>
    </p:spTree>
    <p:extLst>
      <p:ext uri="{BB962C8B-B14F-4D97-AF65-F5344CB8AC3E}">
        <p14:creationId xmlns:p14="http://schemas.microsoft.com/office/powerpoint/2010/main" val="216447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0370B-DCD6-4512-9179-FCEF6D7F166B}"/>
              </a:ext>
            </a:extLst>
          </p:cNvPr>
          <p:cNvSpPr>
            <a:spLocks noGrp="1"/>
          </p:cNvSpPr>
          <p:nvPr>
            <p:ph type="title"/>
          </p:nvPr>
        </p:nvSpPr>
        <p:spPr>
          <a:xfrm>
            <a:off x="581192" y="5262296"/>
            <a:ext cx="11236434" cy="689514"/>
          </a:xfrm>
        </p:spPr>
        <p:txBody>
          <a:bodyPr>
            <a:noAutofit/>
          </a:bodyPr>
          <a:lstStyle/>
          <a:p>
            <a:r>
              <a:rPr lang="fr-FR" sz="2200" i="1" dirty="0">
                <a:solidFill>
                  <a:schemeClr val="bg1"/>
                </a:solidFill>
                <a:cs typeface="Times New Roman" panose="02020603050405020304" pitchFamily="18" charset="0"/>
              </a:rPr>
              <a:t>Certification : des formations dispensées par Google pour maîtriser la plateforme</a:t>
            </a:r>
            <a:endParaRPr lang="fr-FR" sz="2200" dirty="0">
              <a:solidFill>
                <a:schemeClr val="bg1"/>
              </a:solidFill>
            </a:endParaRPr>
          </a:p>
        </p:txBody>
      </p:sp>
      <p:pic>
        <p:nvPicPr>
          <p:cNvPr id="5" name="Image 4">
            <a:extLst>
              <a:ext uri="{FF2B5EF4-FFF2-40B4-BE49-F238E27FC236}">
                <a16:creationId xmlns:a16="http://schemas.microsoft.com/office/drawing/2014/main" id="{8FD9730A-54CF-4FB7-9810-53FD5F82D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13" y="855641"/>
            <a:ext cx="4538870" cy="4406655"/>
          </a:xfrm>
          <a:prstGeom prst="rect">
            <a:avLst/>
          </a:prstGeom>
        </p:spPr>
      </p:pic>
      <p:sp>
        <p:nvSpPr>
          <p:cNvPr id="6" name="ZoneTexte 5">
            <a:extLst>
              <a:ext uri="{FF2B5EF4-FFF2-40B4-BE49-F238E27FC236}">
                <a16:creationId xmlns:a16="http://schemas.microsoft.com/office/drawing/2014/main" id="{173559E4-DB73-4743-8CBE-C53D33A80571}"/>
              </a:ext>
            </a:extLst>
          </p:cNvPr>
          <p:cNvSpPr txBox="1"/>
          <p:nvPr/>
        </p:nvSpPr>
        <p:spPr>
          <a:xfrm>
            <a:off x="5774635" y="1361661"/>
            <a:ext cx="5496339" cy="3170099"/>
          </a:xfrm>
          <a:prstGeom prst="rect">
            <a:avLst/>
          </a:prstGeom>
          <a:noFill/>
        </p:spPr>
        <p:txBody>
          <a:bodyPr wrap="square" rtlCol="0">
            <a:spAutoFit/>
          </a:bodyPr>
          <a:lstStyle/>
          <a:p>
            <a:r>
              <a:rPr lang="fr-FR" sz="2000" i="1" dirty="0">
                <a:solidFill>
                  <a:srgbClr val="000000"/>
                </a:solidFill>
                <a:latin typeface="Arial" panose="020B0604020202020204" pitchFamily="34" charset="0"/>
                <a:cs typeface="Arial" panose="020B0604020202020204" pitchFamily="34" charset="0"/>
              </a:rPr>
              <a:t>Au total, </a:t>
            </a:r>
            <a:r>
              <a:rPr lang="fr-FR" sz="2000" b="1" i="1" dirty="0">
                <a:solidFill>
                  <a:srgbClr val="000000"/>
                </a:solidFill>
                <a:latin typeface="Arial" panose="020B0604020202020204" pitchFamily="34" charset="0"/>
                <a:cs typeface="Arial" panose="020B0604020202020204" pitchFamily="34" charset="0"/>
              </a:rPr>
              <a:t>Google propose trois certifications différentes</a:t>
            </a:r>
            <a:r>
              <a:rPr lang="fr-FR" sz="2000" i="1" dirty="0">
                <a:solidFill>
                  <a:srgbClr val="000000"/>
                </a:solidFill>
                <a:latin typeface="Arial" panose="020B0604020202020204" pitchFamily="34" charset="0"/>
                <a:cs typeface="Arial" panose="020B0604020202020204" pitchFamily="34" charset="0"/>
              </a:rPr>
              <a:t> : </a:t>
            </a:r>
            <a:r>
              <a:rPr lang="fr-FR" sz="2000" i="1" dirty="0" err="1">
                <a:solidFill>
                  <a:srgbClr val="000000"/>
                </a:solidFill>
                <a:latin typeface="Arial" panose="020B0604020202020204" pitchFamily="34" charset="0"/>
                <a:cs typeface="Arial" panose="020B0604020202020204" pitchFamily="34" charset="0"/>
              </a:rPr>
              <a:t>Certified</a:t>
            </a:r>
            <a:r>
              <a:rPr lang="fr-FR" sz="2000" i="1" dirty="0">
                <a:solidFill>
                  <a:srgbClr val="000000"/>
                </a:solidFill>
                <a:latin typeface="Arial" panose="020B0604020202020204" pitchFamily="34" charset="0"/>
                <a:cs typeface="Arial" panose="020B0604020202020204" pitchFamily="34" charset="0"/>
              </a:rPr>
              <a:t> Professional Cloud Architect, </a:t>
            </a:r>
            <a:r>
              <a:rPr lang="fr-FR" sz="2000" i="1" dirty="0" err="1">
                <a:solidFill>
                  <a:srgbClr val="000000"/>
                </a:solidFill>
                <a:latin typeface="Arial" panose="020B0604020202020204" pitchFamily="34" charset="0"/>
                <a:cs typeface="Arial" panose="020B0604020202020204" pitchFamily="34" charset="0"/>
              </a:rPr>
              <a:t>Certified</a:t>
            </a:r>
            <a:r>
              <a:rPr lang="fr-FR" sz="2000" i="1" dirty="0">
                <a:solidFill>
                  <a:srgbClr val="000000"/>
                </a:solidFill>
                <a:latin typeface="Arial" panose="020B0604020202020204" pitchFamily="34" charset="0"/>
                <a:cs typeface="Arial" panose="020B0604020202020204" pitchFamily="34" charset="0"/>
              </a:rPr>
              <a:t> Professional Data </a:t>
            </a:r>
            <a:r>
              <a:rPr lang="fr-FR" sz="2000" i="1" dirty="0" err="1">
                <a:solidFill>
                  <a:srgbClr val="000000"/>
                </a:solidFill>
                <a:latin typeface="Arial" panose="020B0604020202020204" pitchFamily="34" charset="0"/>
                <a:cs typeface="Arial" panose="020B0604020202020204" pitchFamily="34" charset="0"/>
              </a:rPr>
              <a:t>Engineer</a:t>
            </a:r>
            <a:r>
              <a:rPr lang="fr-FR" sz="2000" i="1" dirty="0">
                <a:solidFill>
                  <a:srgbClr val="000000"/>
                </a:solidFill>
                <a:latin typeface="Arial" panose="020B0604020202020204" pitchFamily="34" charset="0"/>
                <a:cs typeface="Arial" panose="020B0604020202020204" pitchFamily="34" charset="0"/>
              </a:rPr>
              <a:t>, et </a:t>
            </a:r>
            <a:r>
              <a:rPr lang="fr-FR" sz="2000" i="1" dirty="0" err="1">
                <a:solidFill>
                  <a:srgbClr val="000000"/>
                </a:solidFill>
                <a:latin typeface="Arial" panose="020B0604020202020204" pitchFamily="34" charset="0"/>
                <a:cs typeface="Arial" panose="020B0604020202020204" pitchFamily="34" charset="0"/>
              </a:rPr>
              <a:t>Certified</a:t>
            </a:r>
            <a:r>
              <a:rPr lang="fr-FR" sz="2000" i="1" dirty="0">
                <a:solidFill>
                  <a:srgbClr val="000000"/>
                </a:solidFill>
                <a:latin typeface="Arial" panose="020B0604020202020204" pitchFamily="34" charset="0"/>
                <a:cs typeface="Arial" panose="020B0604020202020204" pitchFamily="34" charset="0"/>
              </a:rPr>
              <a:t> Professional G Suite </a:t>
            </a:r>
            <a:r>
              <a:rPr lang="fr-FR" sz="2000" i="1" dirty="0" err="1">
                <a:solidFill>
                  <a:srgbClr val="000000"/>
                </a:solidFill>
                <a:latin typeface="Arial" panose="020B0604020202020204" pitchFamily="34" charset="0"/>
                <a:cs typeface="Arial" panose="020B0604020202020204" pitchFamily="34" charset="0"/>
              </a:rPr>
              <a:t>Administrator</a:t>
            </a:r>
            <a:r>
              <a:rPr lang="fr-FR" sz="2000" i="1" dirty="0">
                <a:solidFill>
                  <a:srgbClr val="000000"/>
                </a:solidFill>
                <a:latin typeface="Arial" panose="020B0604020202020204" pitchFamily="34" charset="0"/>
                <a:cs typeface="Arial" panose="020B0604020202020204" pitchFamily="34" charset="0"/>
              </a:rPr>
              <a:t>. Ces trois certifications peuvent aider les professionnels de l’informatique à trouver un emploi ou les aider à évoluer au sein de leurs entreprises. Par ailleurs, Google propose également un programme d’introduction à la plateforme en Français</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502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a:r>
              <a:rPr lang="fr-FR" i="1" dirty="0">
                <a:cs typeface="Times New Roman" panose="02020603050405020304" pitchFamily="18" charset="0"/>
              </a:rPr>
              <a:t>Les trois principales sociétés de services cloud : </a:t>
            </a:r>
            <a:br>
              <a:rPr lang="fr-FR" i="1" dirty="0">
                <a:cs typeface="Times New Roman" panose="02020603050405020304" pitchFamily="18" charset="0"/>
              </a:rPr>
            </a:br>
            <a:r>
              <a:rPr lang="fr-FR" i="1" dirty="0">
                <a:cs typeface="Times New Roman" panose="02020603050405020304" pitchFamily="18" charset="0"/>
              </a:rPr>
              <a:t>AWS vs Google Cloud vs Azure</a:t>
            </a:r>
            <a:endParaRPr lang="fr-FR" dirty="0"/>
          </a:p>
        </p:txBody>
      </p:sp>
      <p:pic>
        <p:nvPicPr>
          <p:cNvPr id="11" name="Espace réservé au contenu 4">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a:srcRect t="13128" b="23330"/>
          <a:stretch/>
        </p:blipFill>
        <p:spPr>
          <a:xfrm>
            <a:off x="581193" y="3130825"/>
            <a:ext cx="5422900" cy="1162879"/>
          </a:xfrm>
        </p:spPr>
      </p:pic>
      <p:sp>
        <p:nvSpPr>
          <p:cNvPr id="5" name="Rectangle 4">
            <a:extLst>
              <a:ext uri="{FF2B5EF4-FFF2-40B4-BE49-F238E27FC236}">
                <a16:creationId xmlns:a16="http://schemas.microsoft.com/office/drawing/2014/main" id="{154648EE-8287-48D2-808C-59DEE9D3B14A}"/>
              </a:ext>
            </a:extLst>
          </p:cNvPr>
          <p:cNvSpPr/>
          <p:nvPr/>
        </p:nvSpPr>
        <p:spPr>
          <a:xfrm>
            <a:off x="6096000" y="2378958"/>
            <a:ext cx="6096000" cy="3477875"/>
          </a:xfrm>
          <a:prstGeom prst="rect">
            <a:avLst/>
          </a:prstGeom>
        </p:spPr>
        <p:txBody>
          <a:bodyPr>
            <a:spAutoFit/>
          </a:bodyPr>
          <a:lstStyle/>
          <a:p>
            <a:r>
              <a:rPr lang="fr-FR" sz="2000" i="1" dirty="0">
                <a:latin typeface="Arial" panose="020B0604020202020204" pitchFamily="34" charset="0"/>
                <a:cs typeface="Arial" panose="020B0604020202020204" pitchFamily="34" charset="0"/>
              </a:rPr>
              <a:t>Les trois sociétés sont de solides concurrents pour les entreprises. Cependant, vous devez comprendre que différentes forces et expériences technologiques ont façonné les approches des entreprises pour fournir des solutions cloud et des fonctionnalités complémentaires</a:t>
            </a:r>
            <a:br>
              <a:rPr lang="fr-FR" sz="2000" i="1" dirty="0">
                <a:latin typeface="Arial" panose="020B0604020202020204" pitchFamily="34" charset="0"/>
                <a:cs typeface="Arial" panose="020B0604020202020204" pitchFamily="34" charset="0"/>
              </a:rPr>
            </a:br>
            <a:r>
              <a:rPr lang="fr-FR" sz="2000" i="1" dirty="0">
                <a:latin typeface="Arial" panose="020B0604020202020204" pitchFamily="34" charset="0"/>
                <a:cs typeface="Arial" panose="020B0604020202020204" pitchFamily="34" charset="0"/>
              </a:rPr>
              <a:t>Les offres cloud AWS, Google Cloud et Microsoft Azure présentent un ensemble d'avantages différents en termes de fonctionnalités, de prix et d'offres technologiques, comme illustré plus en détail dans le tableau de comparaison</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623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C3069AD5-14C7-486C-8221-CCC5ABCE7899}"/>
              </a:ext>
            </a:extLst>
          </p:cNvPr>
          <p:cNvGraphicFramePr>
            <a:graphicFrameLocks noGrp="1"/>
          </p:cNvGraphicFramePr>
          <p:nvPr>
            <p:extLst>
              <p:ext uri="{D42A27DB-BD31-4B8C-83A1-F6EECF244321}">
                <p14:modId xmlns:p14="http://schemas.microsoft.com/office/powerpoint/2010/main" val="3980148945"/>
              </p:ext>
            </p:extLst>
          </p:nvPr>
        </p:nvGraphicFramePr>
        <p:xfrm>
          <a:off x="907344" y="879168"/>
          <a:ext cx="10377312" cy="5978832"/>
        </p:xfrm>
        <a:graphic>
          <a:graphicData uri="http://schemas.openxmlformats.org/drawingml/2006/table">
            <a:tbl>
              <a:tblPr/>
              <a:tblGrid>
                <a:gridCol w="2594328">
                  <a:extLst>
                    <a:ext uri="{9D8B030D-6E8A-4147-A177-3AD203B41FA5}">
                      <a16:colId xmlns:a16="http://schemas.microsoft.com/office/drawing/2014/main" val="3468576236"/>
                    </a:ext>
                  </a:extLst>
                </a:gridCol>
                <a:gridCol w="2562362">
                  <a:extLst>
                    <a:ext uri="{9D8B030D-6E8A-4147-A177-3AD203B41FA5}">
                      <a16:colId xmlns:a16="http://schemas.microsoft.com/office/drawing/2014/main" val="4103861821"/>
                    </a:ext>
                  </a:extLst>
                </a:gridCol>
                <a:gridCol w="2626294">
                  <a:extLst>
                    <a:ext uri="{9D8B030D-6E8A-4147-A177-3AD203B41FA5}">
                      <a16:colId xmlns:a16="http://schemas.microsoft.com/office/drawing/2014/main" val="1115308621"/>
                    </a:ext>
                  </a:extLst>
                </a:gridCol>
                <a:gridCol w="2594328">
                  <a:extLst>
                    <a:ext uri="{9D8B030D-6E8A-4147-A177-3AD203B41FA5}">
                      <a16:colId xmlns:a16="http://schemas.microsoft.com/office/drawing/2014/main" val="338998902"/>
                    </a:ext>
                  </a:extLst>
                </a:gridCol>
              </a:tblGrid>
              <a:tr h="199498">
                <a:tc>
                  <a:txBody>
                    <a:bodyPr/>
                    <a:lstStyle/>
                    <a:p>
                      <a:pPr algn="l" fontAlgn="t"/>
                      <a:endParaRPr lang="fr-FR" sz="1200" dirty="0">
                        <a:effectLst/>
                      </a:endParaRPr>
                    </a:p>
                  </a:txBody>
                  <a:tcPr marL="38692" marR="38692" marT="19347" marB="19347">
                    <a:lnL>
                      <a:noFill/>
                    </a:lnL>
                    <a:lnR>
                      <a:noFill/>
                    </a:lnR>
                    <a:lnT>
                      <a:noFill/>
                    </a:lnT>
                    <a:lnB>
                      <a:noFill/>
                    </a:lnB>
                    <a:solidFill>
                      <a:srgbClr val="FFFFFF"/>
                    </a:solidFill>
                  </a:tcPr>
                </a:tc>
                <a:tc>
                  <a:txBody>
                    <a:bodyPr/>
                    <a:lstStyle/>
                    <a:p>
                      <a:pPr algn="l" fontAlgn="t"/>
                      <a:r>
                        <a:rPr lang="fr-FR" sz="1200" b="1" i="1" dirty="0">
                          <a:solidFill>
                            <a:srgbClr val="C00000"/>
                          </a:solidFill>
                          <a:effectLst/>
                        </a:rPr>
                        <a:t>AWS</a:t>
                      </a:r>
                    </a:p>
                  </a:txBody>
                  <a:tcPr marL="38692" marR="38692" marT="19347" marB="19347">
                    <a:lnL>
                      <a:noFill/>
                    </a:lnL>
                    <a:lnR>
                      <a:noFill/>
                    </a:lnR>
                    <a:lnT>
                      <a:noFill/>
                    </a:lnT>
                    <a:lnB>
                      <a:noFill/>
                    </a:lnB>
                    <a:solidFill>
                      <a:srgbClr val="FFFFFF"/>
                    </a:solidFill>
                  </a:tcPr>
                </a:tc>
                <a:tc>
                  <a:txBody>
                    <a:bodyPr/>
                    <a:lstStyle/>
                    <a:p>
                      <a:pPr algn="l" fontAlgn="t"/>
                      <a:r>
                        <a:rPr lang="fr-FR" sz="1200" b="1" i="1" dirty="0">
                          <a:solidFill>
                            <a:srgbClr val="C00000"/>
                          </a:solidFill>
                          <a:effectLst/>
                        </a:rPr>
                        <a:t>Google Cloud</a:t>
                      </a:r>
                    </a:p>
                  </a:txBody>
                  <a:tcPr marL="38692" marR="38692" marT="19347" marB="19347">
                    <a:lnL>
                      <a:noFill/>
                    </a:lnL>
                    <a:lnR>
                      <a:noFill/>
                    </a:lnR>
                    <a:lnT>
                      <a:noFill/>
                    </a:lnT>
                    <a:lnB>
                      <a:noFill/>
                    </a:lnB>
                    <a:solidFill>
                      <a:srgbClr val="FFFFFF"/>
                    </a:solidFill>
                  </a:tcPr>
                </a:tc>
                <a:tc>
                  <a:txBody>
                    <a:bodyPr/>
                    <a:lstStyle/>
                    <a:p>
                      <a:r>
                        <a:rPr lang="fr-FR" sz="1200" b="1" i="1" dirty="0">
                          <a:solidFill>
                            <a:srgbClr val="C00000"/>
                          </a:solidFill>
                        </a:rPr>
                        <a:t>Azur</a:t>
                      </a:r>
                    </a:p>
                  </a:txBody>
                  <a:tcPr marL="38692" marR="38692" marT="19347" marB="19347">
                    <a:lnL>
                      <a:noFill/>
                    </a:lnL>
                  </a:tcPr>
                </a:tc>
                <a:extLst>
                  <a:ext uri="{0D108BD9-81ED-4DB2-BD59-A6C34878D82A}">
                    <a16:rowId xmlns:a16="http://schemas.microsoft.com/office/drawing/2014/main" val="603851295"/>
                  </a:ext>
                </a:extLst>
              </a:tr>
              <a:tr h="1352115">
                <a:tc>
                  <a:txBody>
                    <a:bodyPr/>
                    <a:lstStyle/>
                    <a:p>
                      <a:pPr fontAlgn="t"/>
                      <a:r>
                        <a:rPr lang="fr-FR" sz="1200" b="1" dirty="0">
                          <a:solidFill>
                            <a:srgbClr val="C00000"/>
                          </a:solidFill>
                          <a:effectLst/>
                        </a:rPr>
                        <a:t>Ressources de calcul</a:t>
                      </a:r>
                      <a:endParaRPr lang="fr-FR" sz="1200" dirty="0">
                        <a:solidFill>
                          <a:srgbClr val="C00000"/>
                        </a:solidFill>
                        <a:effectLst/>
                      </a:endParaRPr>
                    </a:p>
                  </a:txBody>
                  <a:tcPr marL="38692" marR="38692" marT="19347" marB="19347">
                    <a:lnL>
                      <a:noFill/>
                    </a:lnL>
                    <a:lnR>
                      <a:noFill/>
                    </a:lnR>
                    <a:lnT>
                      <a:noFill/>
                    </a:lnT>
                    <a:lnB>
                      <a:noFill/>
                    </a:lnB>
                    <a:solidFill>
                      <a:srgbClr val="FFFFFF"/>
                    </a:solidFill>
                  </a:tcPr>
                </a:tc>
                <a:tc>
                  <a:txBody>
                    <a:bodyPr/>
                    <a:lstStyle/>
                    <a:p>
                      <a:pPr fontAlgn="t"/>
                      <a:r>
                        <a:rPr lang="fr-FR" sz="1200">
                          <a:effectLst/>
                        </a:rPr>
                        <a:t>EC2 (Elastic Compute Cloud) – solution de pointe pour la gestion des machines virtuelles. Livré avec des paramètres préconfigurés mais personnalisables.</a:t>
                      </a:r>
                      <a:r>
                        <a:rPr lang="fr-FR" sz="1200">
                          <a:solidFill>
                            <a:srgbClr val="737373"/>
                          </a:solidFill>
                          <a:effectLst/>
                        </a:rPr>
                        <a:t>Limites du processeur : 1-40</a:t>
                      </a:r>
                      <a:br>
                        <a:rPr lang="fr-FR" sz="1200">
                          <a:solidFill>
                            <a:srgbClr val="737373"/>
                          </a:solidFill>
                          <a:effectLst/>
                        </a:rPr>
                      </a:br>
                      <a:r>
                        <a:rPr lang="fr-FR" sz="1200">
                          <a:solidFill>
                            <a:srgbClr val="737373"/>
                          </a:solidFill>
                          <a:effectLst/>
                        </a:rPr>
                        <a:t>CPU</a:t>
                      </a:r>
                      <a:br>
                        <a:rPr lang="fr-FR" sz="1200">
                          <a:solidFill>
                            <a:srgbClr val="737373"/>
                          </a:solidFill>
                          <a:effectLst/>
                        </a:rPr>
                      </a:br>
                      <a:r>
                        <a:rPr lang="fr-FR" sz="1200">
                          <a:solidFill>
                            <a:srgbClr val="737373"/>
                          </a:solidFill>
                          <a:effectLst/>
                        </a:rPr>
                        <a:t>Limites de mémoire : 0,5-244 Go</a:t>
                      </a:r>
                    </a:p>
                  </a:txBody>
                  <a:tcPr marL="38692" marR="38692" marT="19347" marB="19347">
                    <a:lnL>
                      <a:noFill/>
                    </a:lnL>
                    <a:lnR>
                      <a:noFill/>
                    </a:lnR>
                    <a:lnT>
                      <a:noFill/>
                    </a:lnT>
                    <a:lnB>
                      <a:noFill/>
                    </a:lnB>
                    <a:solidFill>
                      <a:srgbClr val="FFFFFF"/>
                    </a:solidFill>
                  </a:tcPr>
                </a:tc>
                <a:tc>
                  <a:txBody>
                    <a:bodyPr/>
                    <a:lstStyle/>
                    <a:p>
                      <a:pPr fontAlgn="t"/>
                      <a:r>
                        <a:rPr lang="fr-FR" sz="1200">
                          <a:effectLst/>
                        </a:rPr>
                        <a:t>GCE (Google Compute Engine) – fonctionne de manière similaire à AWS.</a:t>
                      </a:r>
                      <a:r>
                        <a:rPr lang="fr-FR" sz="1200">
                          <a:solidFill>
                            <a:srgbClr val="737373"/>
                          </a:solidFill>
                          <a:effectLst/>
                        </a:rPr>
                        <a:t>Limites du processeur : 1 processeur dédié Shared-32</a:t>
                      </a:r>
                      <a:br>
                        <a:rPr lang="fr-FR" sz="1200">
                          <a:solidFill>
                            <a:srgbClr val="737373"/>
                          </a:solidFill>
                          <a:effectLst/>
                        </a:rPr>
                      </a:br>
                      <a:r>
                        <a:rPr lang="fr-FR" sz="1200">
                          <a:solidFill>
                            <a:srgbClr val="737373"/>
                          </a:solidFill>
                          <a:effectLst/>
                        </a:rPr>
                        <a:t>Limites de mémoire : 0,6-208 Go</a:t>
                      </a:r>
                    </a:p>
                  </a:txBody>
                  <a:tcPr marL="38692" marR="38692" marT="19347" marB="19347">
                    <a:lnL>
                      <a:noFill/>
                    </a:lnL>
                    <a:lnR>
                      <a:noFill/>
                    </a:lnR>
                    <a:lnT>
                      <a:noFill/>
                    </a:lnT>
                    <a:lnB>
                      <a:noFill/>
                    </a:lnB>
                    <a:solidFill>
                      <a:srgbClr val="FFFFFF"/>
                    </a:solidFill>
                  </a:tcPr>
                </a:tc>
                <a:tc>
                  <a:txBody>
                    <a:bodyPr/>
                    <a:lstStyle/>
                    <a:p>
                      <a:pPr fontAlgn="t"/>
                      <a:r>
                        <a:rPr lang="fr-FR" sz="1200">
                          <a:effectLst/>
                        </a:rPr>
                        <a:t>Machines virtuelles (VM) – faciles à configurer, gérer et déployer. Peut maintenir le système d'exploitation et d'autres logiciels de serveur.</a:t>
                      </a:r>
                      <a:r>
                        <a:rPr lang="fr-FR" sz="1200">
                          <a:solidFill>
                            <a:srgbClr val="737373"/>
                          </a:solidFill>
                          <a:effectLst/>
                        </a:rPr>
                        <a:t>Limites du processeur : 1-32 processeur</a:t>
                      </a:r>
                      <a:br>
                        <a:rPr lang="fr-FR" sz="1200">
                          <a:solidFill>
                            <a:srgbClr val="737373"/>
                          </a:solidFill>
                          <a:effectLst/>
                        </a:rPr>
                      </a:br>
                      <a:r>
                        <a:rPr lang="fr-FR" sz="1200">
                          <a:solidFill>
                            <a:srgbClr val="737373"/>
                          </a:solidFill>
                          <a:effectLst/>
                        </a:rPr>
                        <a:t>Limites de mémoire : 0,75 à 448 Go</a:t>
                      </a:r>
                    </a:p>
                  </a:txBody>
                  <a:tcPr marL="38692" marR="38692" marT="19347" marB="19347">
                    <a:lnL>
                      <a:noFill/>
                    </a:lnL>
                    <a:lnR>
                      <a:noFill/>
                    </a:lnR>
                    <a:lnB>
                      <a:noFill/>
                    </a:lnB>
                    <a:solidFill>
                      <a:srgbClr val="FFFFFF"/>
                    </a:solidFill>
                  </a:tcPr>
                </a:tc>
                <a:extLst>
                  <a:ext uri="{0D108BD9-81ED-4DB2-BD59-A6C34878D82A}">
                    <a16:rowId xmlns:a16="http://schemas.microsoft.com/office/drawing/2014/main" val="2222434422"/>
                  </a:ext>
                </a:extLst>
              </a:tr>
              <a:tr h="693477">
                <a:tc>
                  <a:txBody>
                    <a:bodyPr/>
                    <a:lstStyle/>
                    <a:p>
                      <a:pPr fontAlgn="t"/>
                      <a:r>
                        <a:rPr lang="fr-FR" sz="1200" b="1" dirty="0">
                          <a:solidFill>
                            <a:srgbClr val="C00000"/>
                          </a:solidFill>
                          <a:effectLst/>
                        </a:rPr>
                        <a:t>Services de gestion de serveur</a:t>
                      </a:r>
                      <a:endParaRPr lang="fr-FR" sz="1200" dirty="0">
                        <a:solidFill>
                          <a:srgbClr val="C00000"/>
                        </a:solidFill>
                        <a:effectLst/>
                      </a:endParaRPr>
                    </a:p>
                  </a:txBody>
                  <a:tcPr marL="38692" marR="38692" marT="19347" marB="19347">
                    <a:lnL>
                      <a:noFill/>
                    </a:lnL>
                    <a:lnR>
                      <a:noFill/>
                    </a:lnR>
                    <a:lnT>
                      <a:noFill/>
                    </a:lnT>
                    <a:lnB>
                      <a:noFill/>
                    </a:lnB>
                    <a:solidFill>
                      <a:srgbClr val="FFFFFF"/>
                    </a:solidFill>
                  </a:tcPr>
                </a:tc>
                <a:tc>
                  <a:txBody>
                    <a:bodyPr/>
                    <a:lstStyle/>
                    <a:p>
                      <a:pPr fontAlgn="t"/>
                      <a:r>
                        <a:rPr lang="fr-FR" sz="1200">
                          <a:effectLst/>
                        </a:rPr>
                        <a:t>AWS Systems Manager : obtenez une meilleure visibilité sur tous les groupes de ressources et configurez des automatisations.</a:t>
                      </a:r>
                    </a:p>
                  </a:txBody>
                  <a:tcPr marL="38692" marR="38692" marT="19347" marB="19347">
                    <a:lnL>
                      <a:noFill/>
                    </a:lnL>
                    <a:lnR>
                      <a:noFill/>
                    </a:lnR>
                    <a:lnT>
                      <a:noFill/>
                    </a:lnT>
                    <a:lnB>
                      <a:noFill/>
                    </a:lnB>
                    <a:solidFill>
                      <a:srgbClr val="FFFFFF"/>
                    </a:solidFill>
                  </a:tcPr>
                </a:tc>
                <a:tc>
                  <a:txBody>
                    <a:bodyPr/>
                    <a:lstStyle/>
                    <a:p>
                      <a:pPr fontAlgn="t"/>
                      <a:r>
                        <a:rPr lang="fr-FR" sz="1200" dirty="0">
                          <a:effectLst/>
                        </a:rPr>
                        <a:t>N / A</a:t>
                      </a:r>
                    </a:p>
                  </a:txBody>
                  <a:tcPr marL="38692" marR="38692" marT="19347" marB="19347">
                    <a:lnL>
                      <a:noFill/>
                    </a:lnL>
                    <a:lnR>
                      <a:noFill/>
                    </a:lnR>
                    <a:lnT>
                      <a:noFill/>
                    </a:lnT>
                    <a:lnB>
                      <a:noFill/>
                    </a:lnB>
                    <a:solidFill>
                      <a:srgbClr val="FFFFFF"/>
                    </a:solidFill>
                  </a:tcPr>
                </a:tc>
                <a:tc>
                  <a:txBody>
                    <a:bodyPr/>
                    <a:lstStyle/>
                    <a:p>
                      <a:pPr fontAlgn="t"/>
                      <a:r>
                        <a:rPr lang="fr-FR" sz="1200">
                          <a:effectLst/>
                        </a:rPr>
                        <a:t>Azure Operational Insights : analyse des données opérationnelles essentielles.</a:t>
                      </a:r>
                    </a:p>
                  </a:txBody>
                  <a:tcPr marL="38692" marR="38692" marT="19347" marB="19347">
                    <a:lnL>
                      <a:noFill/>
                    </a:lnL>
                    <a:lnR>
                      <a:noFill/>
                    </a:lnR>
                    <a:lnT>
                      <a:noFill/>
                    </a:lnT>
                    <a:lnB>
                      <a:noFill/>
                    </a:lnB>
                    <a:solidFill>
                      <a:srgbClr val="FFFFFF"/>
                    </a:solidFill>
                  </a:tcPr>
                </a:tc>
                <a:extLst>
                  <a:ext uri="{0D108BD9-81ED-4DB2-BD59-A6C34878D82A}">
                    <a16:rowId xmlns:a16="http://schemas.microsoft.com/office/drawing/2014/main" val="2012143075"/>
                  </a:ext>
                </a:extLst>
              </a:tr>
              <a:tr h="1352115">
                <a:tc>
                  <a:txBody>
                    <a:bodyPr/>
                    <a:lstStyle/>
                    <a:p>
                      <a:pPr fontAlgn="t"/>
                      <a:r>
                        <a:rPr lang="fr-FR" sz="1200" b="1" dirty="0">
                          <a:solidFill>
                            <a:srgbClr val="C00000"/>
                          </a:solidFill>
                          <a:effectLst/>
                        </a:rPr>
                        <a:t>Espace de rangement</a:t>
                      </a:r>
                      <a:endParaRPr lang="fr-FR" sz="1200" dirty="0">
                        <a:solidFill>
                          <a:srgbClr val="C00000"/>
                        </a:solidFill>
                        <a:effectLst/>
                      </a:endParaRPr>
                    </a:p>
                  </a:txBody>
                  <a:tcPr marL="38692" marR="38692" marT="19347" marB="19347">
                    <a:lnL>
                      <a:noFill/>
                    </a:lnL>
                    <a:lnR>
                      <a:noFill/>
                    </a:lnR>
                    <a:lnT>
                      <a:noFill/>
                    </a:lnT>
                    <a:lnB>
                      <a:noFill/>
                    </a:lnB>
                    <a:solidFill>
                      <a:srgbClr val="FFFFFF"/>
                    </a:solidFill>
                  </a:tcPr>
                </a:tc>
                <a:tc>
                  <a:txBody>
                    <a:bodyPr/>
                    <a:lstStyle/>
                    <a:p>
                      <a:pPr fontAlgn="t"/>
                      <a:r>
                        <a:rPr lang="fr-FR" sz="1200" dirty="0">
                          <a:effectLst/>
                        </a:rPr>
                        <a:t>Amazon S3 (service de stockage simple).</a:t>
                      </a:r>
                      <a:r>
                        <a:rPr lang="fr-FR" sz="1200" dirty="0">
                          <a:solidFill>
                            <a:srgbClr val="737373"/>
                          </a:solidFill>
                          <a:effectLst/>
                        </a:rPr>
                        <a:t>Avantage clé : vous pouvez envoyer physiquement les données à l'entreprise pour qu'elles soient téléchargées.</a:t>
                      </a:r>
                    </a:p>
                    <a:p>
                      <a:pPr fontAlgn="t"/>
                      <a:r>
                        <a:rPr lang="fr-FR" sz="1200" dirty="0">
                          <a:solidFill>
                            <a:srgbClr val="737373"/>
                          </a:solidFill>
                          <a:effectLst/>
                        </a:rPr>
                        <a:t>Coûts : à partir de 0,023 $ par Go et par mois</a:t>
                      </a:r>
                    </a:p>
                  </a:txBody>
                  <a:tcPr marL="38692" marR="38692" marT="19347" marB="19347">
                    <a:lnL>
                      <a:noFill/>
                    </a:lnL>
                    <a:lnR>
                      <a:noFill/>
                    </a:lnR>
                    <a:lnT>
                      <a:noFill/>
                    </a:lnT>
                    <a:lnB>
                      <a:noFill/>
                    </a:lnB>
                    <a:solidFill>
                      <a:srgbClr val="FFFFFF"/>
                    </a:solidFill>
                  </a:tcPr>
                </a:tc>
                <a:tc>
                  <a:txBody>
                    <a:bodyPr/>
                    <a:lstStyle/>
                    <a:p>
                      <a:pPr fontAlgn="t"/>
                      <a:r>
                        <a:rPr lang="fr-FR" sz="1200">
                          <a:effectLst/>
                        </a:rPr>
                        <a:t>Stockage Google Cloud</a:t>
                      </a:r>
                      <a:r>
                        <a:rPr lang="fr-FR" sz="1200">
                          <a:solidFill>
                            <a:srgbClr val="737373"/>
                          </a:solidFill>
                          <a:effectLst/>
                        </a:rPr>
                        <a:t>Avantage clé :</a:t>
                      </a:r>
                      <a:br>
                        <a:rPr lang="fr-FR" sz="1200">
                          <a:solidFill>
                            <a:srgbClr val="737373"/>
                          </a:solidFill>
                          <a:effectLst/>
                        </a:rPr>
                      </a:br>
                      <a:r>
                        <a:rPr lang="fr-FR" sz="1200">
                          <a:solidFill>
                            <a:srgbClr val="737373"/>
                          </a:solidFill>
                          <a:effectLst/>
                        </a:rPr>
                        <a:t>permet des téléchargements de données avec reprise.</a:t>
                      </a:r>
                    </a:p>
                    <a:p>
                      <a:pPr fontAlgn="t"/>
                      <a:r>
                        <a:rPr lang="fr-FR" sz="1200">
                          <a:solidFill>
                            <a:srgbClr val="737373"/>
                          </a:solidFill>
                          <a:effectLst/>
                        </a:rPr>
                        <a:t>Coûts : de 0,007 $ à 0,014 $ par Go/mois/</a:t>
                      </a:r>
                    </a:p>
                  </a:txBody>
                  <a:tcPr marL="38692" marR="38692" marT="19347" marB="19347">
                    <a:lnL>
                      <a:noFill/>
                    </a:lnL>
                    <a:lnR>
                      <a:noFill/>
                    </a:lnR>
                    <a:lnT>
                      <a:noFill/>
                    </a:lnT>
                    <a:lnB>
                      <a:noFill/>
                    </a:lnB>
                    <a:solidFill>
                      <a:srgbClr val="FFFFFF"/>
                    </a:solidFill>
                  </a:tcPr>
                </a:tc>
                <a:tc>
                  <a:txBody>
                    <a:bodyPr/>
                    <a:lstStyle/>
                    <a:p>
                      <a:pPr fontAlgn="t"/>
                      <a:r>
                        <a:rPr lang="fr-FR" sz="1200">
                          <a:effectLst/>
                        </a:rPr>
                        <a:t>Stockage d'objets blob Azure</a:t>
                      </a:r>
                      <a:r>
                        <a:rPr lang="fr-FR" sz="1200">
                          <a:solidFill>
                            <a:srgbClr val="737373"/>
                          </a:solidFill>
                          <a:effectLst/>
                        </a:rPr>
                        <a:t>Avantage clé : excellent pour l'hébergement de données non structurées volumineuses (jusqu'à 5 To par élément).</a:t>
                      </a:r>
                    </a:p>
                    <a:p>
                      <a:pPr fontAlgn="t"/>
                      <a:r>
                        <a:rPr lang="fr-FR" sz="1200">
                          <a:solidFill>
                            <a:srgbClr val="737373"/>
                          </a:solidFill>
                          <a:effectLst/>
                        </a:rPr>
                        <a:t>Coûts : à partir de 0,002 $ par Go pour le stockage à chaud et à partir de 0,01 $ par Go par mois pour le stockage à froid</a:t>
                      </a:r>
                    </a:p>
                  </a:txBody>
                  <a:tcPr marL="38692" marR="38692" marT="19347" marB="19347">
                    <a:lnL>
                      <a:noFill/>
                    </a:lnL>
                    <a:lnR>
                      <a:noFill/>
                    </a:lnR>
                    <a:lnT>
                      <a:noFill/>
                    </a:lnT>
                    <a:lnB>
                      <a:noFill/>
                    </a:lnB>
                    <a:solidFill>
                      <a:srgbClr val="FFFFFF"/>
                    </a:solidFill>
                  </a:tcPr>
                </a:tc>
                <a:extLst>
                  <a:ext uri="{0D108BD9-81ED-4DB2-BD59-A6C34878D82A}">
                    <a16:rowId xmlns:a16="http://schemas.microsoft.com/office/drawing/2014/main" val="3807233205"/>
                  </a:ext>
                </a:extLst>
              </a:tr>
              <a:tr h="364158">
                <a:tc>
                  <a:txBody>
                    <a:bodyPr/>
                    <a:lstStyle/>
                    <a:p>
                      <a:pPr fontAlgn="t"/>
                      <a:r>
                        <a:rPr lang="fr-FR" sz="1200" b="1" dirty="0">
                          <a:solidFill>
                            <a:srgbClr val="C00000"/>
                          </a:solidFill>
                          <a:effectLst/>
                        </a:rPr>
                        <a:t>Mise à l'échelle</a:t>
                      </a:r>
                      <a:endParaRPr lang="fr-FR" sz="1200" dirty="0">
                        <a:solidFill>
                          <a:srgbClr val="C00000"/>
                        </a:solidFill>
                        <a:effectLst/>
                      </a:endParaRPr>
                    </a:p>
                  </a:txBody>
                  <a:tcPr marL="38692" marR="38692" marT="19347" marB="19347">
                    <a:lnL>
                      <a:noFill/>
                    </a:lnL>
                    <a:lnR>
                      <a:noFill/>
                    </a:lnR>
                    <a:lnT>
                      <a:noFill/>
                    </a:lnT>
                    <a:lnB>
                      <a:noFill/>
                    </a:lnB>
                    <a:solidFill>
                      <a:srgbClr val="FFFFFF"/>
                    </a:solidFill>
                  </a:tcPr>
                </a:tc>
                <a:tc>
                  <a:txBody>
                    <a:bodyPr/>
                    <a:lstStyle/>
                    <a:p>
                      <a:pPr fontAlgn="t"/>
                      <a:r>
                        <a:rPr lang="fr-FR" sz="1200">
                          <a:effectLst/>
                        </a:rPr>
                        <a:t>Mise à l'échelle automatique d'AWS</a:t>
                      </a:r>
                    </a:p>
                  </a:txBody>
                  <a:tcPr marL="38692" marR="38692" marT="19347" marB="19347">
                    <a:lnL>
                      <a:noFill/>
                    </a:lnL>
                    <a:lnR>
                      <a:noFill/>
                    </a:lnR>
                    <a:lnT>
                      <a:noFill/>
                    </a:lnT>
                    <a:lnB>
                      <a:noFill/>
                    </a:lnB>
                    <a:solidFill>
                      <a:srgbClr val="FFFFFF"/>
                    </a:solidFill>
                  </a:tcPr>
                </a:tc>
                <a:tc>
                  <a:txBody>
                    <a:bodyPr/>
                    <a:lstStyle/>
                    <a:p>
                      <a:pPr fontAlgn="t"/>
                      <a:r>
                        <a:rPr lang="fr-FR" sz="1200">
                          <a:effectLst/>
                        </a:rPr>
                        <a:t>Utiliser des groupes d'instances gérés</a:t>
                      </a:r>
                    </a:p>
                  </a:txBody>
                  <a:tcPr marL="38692" marR="38692" marT="19347" marB="19347">
                    <a:lnL>
                      <a:noFill/>
                    </a:lnL>
                    <a:lnR>
                      <a:noFill/>
                    </a:lnR>
                    <a:lnT>
                      <a:noFill/>
                    </a:lnT>
                    <a:lnB>
                      <a:noFill/>
                    </a:lnB>
                    <a:solidFill>
                      <a:srgbClr val="FFFFFF"/>
                    </a:solidFill>
                  </a:tcPr>
                </a:tc>
                <a:tc>
                  <a:txBody>
                    <a:bodyPr/>
                    <a:lstStyle/>
                    <a:p>
                      <a:pPr fontAlgn="t"/>
                      <a:r>
                        <a:rPr lang="fr-FR" sz="1200">
                          <a:effectLst/>
                        </a:rPr>
                        <a:t>Groupes identiques d'Azure Autoscale et de machines virtuelles</a:t>
                      </a:r>
                    </a:p>
                  </a:txBody>
                  <a:tcPr marL="38692" marR="38692" marT="19347" marB="19347">
                    <a:lnL>
                      <a:noFill/>
                    </a:lnL>
                    <a:lnR>
                      <a:noFill/>
                    </a:lnR>
                    <a:lnT>
                      <a:noFill/>
                    </a:lnT>
                    <a:lnB>
                      <a:noFill/>
                    </a:lnB>
                    <a:solidFill>
                      <a:srgbClr val="FFFFFF"/>
                    </a:solidFill>
                  </a:tcPr>
                </a:tc>
                <a:extLst>
                  <a:ext uri="{0D108BD9-81ED-4DB2-BD59-A6C34878D82A}">
                    <a16:rowId xmlns:a16="http://schemas.microsoft.com/office/drawing/2014/main" val="3236624883"/>
                  </a:ext>
                </a:extLst>
              </a:tr>
              <a:tr h="858136">
                <a:tc>
                  <a:txBody>
                    <a:bodyPr/>
                    <a:lstStyle/>
                    <a:p>
                      <a:pPr fontAlgn="t"/>
                      <a:r>
                        <a:rPr lang="fr-FR" sz="1200" b="1" dirty="0">
                          <a:solidFill>
                            <a:srgbClr val="C00000"/>
                          </a:solidFill>
                          <a:effectLst/>
                        </a:rPr>
                        <a:t>Journalisation et surveillance</a:t>
                      </a:r>
                      <a:endParaRPr lang="fr-FR" sz="1200" dirty="0">
                        <a:solidFill>
                          <a:srgbClr val="C00000"/>
                        </a:solidFill>
                        <a:effectLst/>
                      </a:endParaRPr>
                    </a:p>
                  </a:txBody>
                  <a:tcPr marL="38692" marR="38692" marT="19347" marB="19347">
                    <a:lnL>
                      <a:noFill/>
                    </a:lnL>
                    <a:lnR>
                      <a:noFill/>
                    </a:lnR>
                    <a:lnT>
                      <a:noFill/>
                    </a:lnT>
                    <a:lnB>
                      <a:noFill/>
                    </a:lnB>
                    <a:solidFill>
                      <a:srgbClr val="FFFFFF"/>
                    </a:solidFill>
                  </a:tcPr>
                </a:tc>
                <a:tc>
                  <a:txBody>
                    <a:bodyPr/>
                    <a:lstStyle/>
                    <a:p>
                      <a:pPr fontAlgn="t"/>
                      <a:r>
                        <a:rPr lang="fr-FR" sz="1200">
                          <a:effectLst/>
                        </a:rPr>
                        <a:t>Amazon CloudWatch : visibilité et analyses en temps réel pour les applications et l'infrastructure</a:t>
                      </a:r>
                      <a:r>
                        <a:rPr lang="fr-FR" sz="1200">
                          <a:solidFill>
                            <a:srgbClr val="737373"/>
                          </a:solidFill>
                          <a:effectLst/>
                        </a:rPr>
                        <a:t>AWS CloudTrail : journalisation et surveillance des comptes AWS</a:t>
                      </a:r>
                    </a:p>
                  </a:txBody>
                  <a:tcPr marL="38692" marR="38692" marT="19347" marB="19347">
                    <a:lnL>
                      <a:noFill/>
                    </a:lnL>
                    <a:lnR>
                      <a:noFill/>
                    </a:lnR>
                    <a:lnT>
                      <a:noFill/>
                    </a:lnT>
                    <a:lnB>
                      <a:noFill/>
                    </a:lnB>
                    <a:solidFill>
                      <a:srgbClr val="FFFFFF"/>
                    </a:solidFill>
                  </a:tcPr>
                </a:tc>
                <a:tc>
                  <a:txBody>
                    <a:bodyPr/>
                    <a:lstStyle/>
                    <a:p>
                      <a:pPr fontAlgn="t"/>
                      <a:r>
                        <a:rPr lang="fr-FR" sz="1200" dirty="0">
                          <a:effectLst/>
                        </a:rPr>
                        <a:t>Google </a:t>
                      </a:r>
                      <a:r>
                        <a:rPr lang="fr-FR" sz="1200" dirty="0" err="1">
                          <a:effectLst/>
                        </a:rPr>
                        <a:t>StackDriver</a:t>
                      </a:r>
                      <a:r>
                        <a:rPr lang="fr-FR" sz="1200" dirty="0">
                          <a:effectLst/>
                        </a:rPr>
                        <a:t> – surveillance, journalisation, rapport d'erreurs, traçage et débogage</a:t>
                      </a:r>
                    </a:p>
                  </a:txBody>
                  <a:tcPr marL="38692" marR="38692" marT="19347" marB="19347">
                    <a:lnL>
                      <a:noFill/>
                    </a:lnL>
                    <a:lnR>
                      <a:noFill/>
                    </a:lnR>
                    <a:lnT>
                      <a:noFill/>
                    </a:lnT>
                    <a:lnB>
                      <a:noFill/>
                    </a:lnB>
                    <a:solidFill>
                      <a:srgbClr val="FFFFFF"/>
                    </a:solidFill>
                  </a:tcPr>
                </a:tc>
                <a:tc>
                  <a:txBody>
                    <a:bodyPr/>
                    <a:lstStyle/>
                    <a:p>
                      <a:pPr fontAlgn="t"/>
                      <a:r>
                        <a:rPr lang="fr-FR" sz="1200">
                          <a:effectLst/>
                        </a:rPr>
                        <a:t>Moniteur Azure –</a:t>
                      </a:r>
                      <a:br>
                        <a:rPr lang="fr-FR" sz="1200">
                          <a:effectLst/>
                        </a:rPr>
                      </a:br>
                      <a:r>
                        <a:rPr lang="fr-FR" sz="1200">
                          <a:effectLst/>
                        </a:rPr>
                        <a:t>Log Analytics (collecte de données de journal et informations) plus Application Insights (plate-forme de gestion des performances des applications)</a:t>
                      </a:r>
                    </a:p>
                  </a:txBody>
                  <a:tcPr marL="38692" marR="38692" marT="19347" marB="19347">
                    <a:lnL>
                      <a:noFill/>
                    </a:lnL>
                    <a:lnR>
                      <a:noFill/>
                    </a:lnR>
                    <a:lnT>
                      <a:noFill/>
                    </a:lnT>
                    <a:lnB>
                      <a:noFill/>
                    </a:lnB>
                    <a:solidFill>
                      <a:srgbClr val="FFFFFF"/>
                    </a:solidFill>
                  </a:tcPr>
                </a:tc>
                <a:extLst>
                  <a:ext uri="{0D108BD9-81ED-4DB2-BD59-A6C34878D82A}">
                    <a16:rowId xmlns:a16="http://schemas.microsoft.com/office/drawing/2014/main" val="942426802"/>
                  </a:ext>
                </a:extLst>
              </a:tr>
              <a:tr h="398583">
                <a:tc>
                  <a:txBody>
                    <a:bodyPr/>
                    <a:lstStyle/>
                    <a:p>
                      <a:pPr fontAlgn="t"/>
                      <a:r>
                        <a:rPr lang="fr-FR" sz="1200" b="1" dirty="0">
                          <a:solidFill>
                            <a:srgbClr val="C00000"/>
                          </a:solidFill>
                          <a:effectLst/>
                        </a:rPr>
                        <a:t>Reprise après sinistre</a:t>
                      </a:r>
                      <a:endParaRPr lang="fr-FR" sz="1200" dirty="0">
                        <a:solidFill>
                          <a:srgbClr val="C00000"/>
                        </a:solidFill>
                        <a:effectLst/>
                      </a:endParaRPr>
                    </a:p>
                  </a:txBody>
                  <a:tcPr marL="38692" marR="38692" marT="19347" marB="19347">
                    <a:lnL>
                      <a:noFill/>
                    </a:lnL>
                    <a:lnR>
                      <a:noFill/>
                    </a:lnR>
                    <a:lnT>
                      <a:noFill/>
                    </a:lnT>
                    <a:lnB>
                      <a:noFill/>
                    </a:lnB>
                    <a:solidFill>
                      <a:srgbClr val="FFFFFF"/>
                    </a:solidFill>
                  </a:tcPr>
                </a:tc>
                <a:tc>
                  <a:txBody>
                    <a:bodyPr/>
                    <a:lstStyle/>
                    <a:p>
                      <a:pPr fontAlgn="t"/>
                      <a:r>
                        <a:rPr lang="fr-FR" sz="1200">
                          <a:effectLst/>
                        </a:rPr>
                        <a:t>Fournit un ensemble de services de reprise après sinistre basés sur le cloud</a:t>
                      </a:r>
                    </a:p>
                  </a:txBody>
                  <a:tcPr marL="38692" marR="38692" marT="19347" marB="19347">
                    <a:lnL>
                      <a:noFill/>
                    </a:lnL>
                    <a:lnR>
                      <a:noFill/>
                    </a:lnR>
                    <a:lnT>
                      <a:noFill/>
                    </a:lnT>
                    <a:lnB>
                      <a:noFill/>
                    </a:lnB>
                    <a:solidFill>
                      <a:srgbClr val="FFFFFF"/>
                    </a:solidFill>
                  </a:tcPr>
                </a:tc>
                <a:tc>
                  <a:txBody>
                    <a:bodyPr/>
                    <a:lstStyle/>
                    <a:p>
                      <a:pPr fontAlgn="t"/>
                      <a:r>
                        <a:rPr lang="fr-FR" sz="1200">
                          <a:effectLst/>
                        </a:rPr>
                        <a:t>Ne propose pas de solutions de reprise après sinistre prêtes à l'emploi</a:t>
                      </a:r>
                    </a:p>
                  </a:txBody>
                  <a:tcPr marL="38692" marR="38692" marT="19347" marB="19347">
                    <a:lnL>
                      <a:noFill/>
                    </a:lnL>
                    <a:lnR>
                      <a:noFill/>
                    </a:lnR>
                    <a:lnT>
                      <a:noFill/>
                    </a:lnT>
                    <a:lnB>
                      <a:noFill/>
                    </a:lnB>
                    <a:solidFill>
                      <a:srgbClr val="FFFFFF"/>
                    </a:solidFill>
                  </a:tcPr>
                </a:tc>
                <a:tc>
                  <a:txBody>
                    <a:bodyPr/>
                    <a:lstStyle/>
                    <a:p>
                      <a:pPr fontAlgn="t"/>
                      <a:r>
                        <a:rPr lang="fr-FR" sz="1200">
                          <a:effectLst/>
                        </a:rPr>
                        <a:t>Récupération de site (DRaaS)</a:t>
                      </a:r>
                    </a:p>
                  </a:txBody>
                  <a:tcPr marL="38692" marR="38692" marT="19347" marB="19347">
                    <a:lnL>
                      <a:noFill/>
                    </a:lnL>
                    <a:lnR>
                      <a:noFill/>
                    </a:lnR>
                    <a:lnT>
                      <a:noFill/>
                    </a:lnT>
                    <a:lnB>
                      <a:noFill/>
                    </a:lnB>
                    <a:solidFill>
                      <a:srgbClr val="FFFFFF"/>
                    </a:solidFill>
                  </a:tcPr>
                </a:tc>
                <a:extLst>
                  <a:ext uri="{0D108BD9-81ED-4DB2-BD59-A6C34878D82A}">
                    <a16:rowId xmlns:a16="http://schemas.microsoft.com/office/drawing/2014/main" val="1226293323"/>
                  </a:ext>
                </a:extLst>
              </a:tr>
              <a:tr h="199498">
                <a:tc>
                  <a:txBody>
                    <a:bodyPr/>
                    <a:lstStyle/>
                    <a:p>
                      <a:pPr fontAlgn="t"/>
                      <a:endParaRPr lang="fr-FR" sz="1200" dirty="0">
                        <a:effectLst/>
                      </a:endParaRPr>
                    </a:p>
                  </a:txBody>
                  <a:tcPr marL="38692" marR="38692" marT="19347" marB="19347">
                    <a:lnL>
                      <a:noFill/>
                    </a:lnL>
                    <a:lnR>
                      <a:noFill/>
                    </a:lnR>
                    <a:lnT>
                      <a:noFill/>
                    </a:lnT>
                    <a:lnB>
                      <a:noFill/>
                    </a:lnB>
                    <a:solidFill>
                      <a:srgbClr val="FFFFFF"/>
                    </a:solidFill>
                  </a:tcPr>
                </a:tc>
                <a:tc>
                  <a:txBody>
                    <a:bodyPr/>
                    <a:lstStyle/>
                    <a:p>
                      <a:pPr fontAlgn="t"/>
                      <a:r>
                        <a:rPr lang="fr-FR" sz="1200" dirty="0">
                          <a:effectLst/>
                        </a:rPr>
                        <a:t>.</a:t>
                      </a:r>
                    </a:p>
                  </a:txBody>
                  <a:tcPr marL="38692" marR="38692" marT="19347" marB="19347">
                    <a:lnL>
                      <a:noFill/>
                    </a:lnL>
                    <a:lnR>
                      <a:noFill/>
                    </a:lnR>
                    <a:lnT>
                      <a:noFill/>
                    </a:lnT>
                    <a:lnB>
                      <a:noFill/>
                    </a:lnB>
                    <a:solidFill>
                      <a:srgbClr val="FFFFFF"/>
                    </a:solidFill>
                  </a:tcPr>
                </a:tc>
                <a:tc>
                  <a:txBody>
                    <a:bodyPr/>
                    <a:lstStyle/>
                    <a:p>
                      <a:pPr fontAlgn="t"/>
                      <a:endParaRPr lang="fr-FR" sz="1200" dirty="0">
                        <a:solidFill>
                          <a:srgbClr val="737373"/>
                        </a:solidFill>
                        <a:effectLst/>
                      </a:endParaRPr>
                    </a:p>
                  </a:txBody>
                  <a:tcPr marL="38692" marR="38692" marT="19347" marB="19347">
                    <a:lnL>
                      <a:noFill/>
                    </a:lnL>
                    <a:lnR>
                      <a:noFill/>
                    </a:lnR>
                    <a:lnT>
                      <a:noFill/>
                    </a:lnT>
                    <a:lnB>
                      <a:noFill/>
                    </a:lnB>
                    <a:solidFill>
                      <a:srgbClr val="FFFFFF"/>
                    </a:solidFill>
                  </a:tcPr>
                </a:tc>
                <a:tc>
                  <a:txBody>
                    <a:bodyPr/>
                    <a:lstStyle/>
                    <a:p>
                      <a:pPr fontAlgn="t"/>
                      <a:endParaRPr lang="fr-FR" sz="1200" dirty="0">
                        <a:effectLst/>
                      </a:endParaRPr>
                    </a:p>
                  </a:txBody>
                  <a:tcPr marL="38692" marR="38692" marT="19347" marB="19347">
                    <a:lnL>
                      <a:noFill/>
                    </a:lnL>
                    <a:lnR>
                      <a:noFill/>
                    </a:lnR>
                    <a:lnT>
                      <a:noFill/>
                    </a:lnT>
                    <a:lnB>
                      <a:noFill/>
                    </a:lnB>
                    <a:solidFill>
                      <a:srgbClr val="FFFFFF"/>
                    </a:solidFill>
                  </a:tcPr>
                </a:tc>
                <a:extLst>
                  <a:ext uri="{0D108BD9-81ED-4DB2-BD59-A6C34878D82A}">
                    <a16:rowId xmlns:a16="http://schemas.microsoft.com/office/drawing/2014/main" val="2639215395"/>
                  </a:ext>
                </a:extLst>
              </a:tr>
            </a:tbl>
          </a:graphicData>
        </a:graphic>
      </p:graphicFrame>
    </p:spTree>
    <p:extLst>
      <p:ext uri="{BB962C8B-B14F-4D97-AF65-F5344CB8AC3E}">
        <p14:creationId xmlns:p14="http://schemas.microsoft.com/office/powerpoint/2010/main" val="158432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AEA4863-A69F-407E-A9F6-ECA33DFE33F4}"/>
              </a:ext>
            </a:extLst>
          </p:cNvPr>
          <p:cNvSpPr txBox="1"/>
          <p:nvPr/>
        </p:nvSpPr>
        <p:spPr>
          <a:xfrm>
            <a:off x="7374835" y="1371600"/>
            <a:ext cx="3786808" cy="4524315"/>
          </a:xfrm>
          <a:prstGeom prst="rect">
            <a:avLst/>
          </a:prstGeom>
          <a:noFill/>
        </p:spPr>
        <p:txBody>
          <a:bodyPr wrap="square" rtlCol="0">
            <a:spAutoFit/>
          </a:bodyPr>
          <a:lstStyle/>
          <a:p>
            <a:pPr algn="ctr"/>
            <a:r>
              <a:rPr lang="fr-FR" sz="7200" dirty="0">
                <a:solidFill>
                  <a:schemeClr val="bg1"/>
                </a:solidFill>
                <a:latin typeface="Arial" panose="020B0604020202020204" pitchFamily="34" charset="0"/>
                <a:cs typeface="Arial" panose="020B0604020202020204" pitchFamily="34" charset="0"/>
              </a:rPr>
              <a:t>Merci pour votre attention</a:t>
            </a:r>
          </a:p>
        </p:txBody>
      </p:sp>
    </p:spTree>
    <p:extLst>
      <p:ext uri="{BB962C8B-B14F-4D97-AF65-F5344CB8AC3E}">
        <p14:creationId xmlns:p14="http://schemas.microsoft.com/office/powerpoint/2010/main" val="67173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au contenu 4">
            <a:extLst>
              <a:ext uri="{FF2B5EF4-FFF2-40B4-BE49-F238E27FC236}">
                <a16:creationId xmlns:a16="http://schemas.microsoft.com/office/drawing/2014/main" id="{EA70616B-E344-4856-8DF9-707C26236613}"/>
              </a:ext>
            </a:extLst>
          </p:cNvPr>
          <p:cNvPicPr>
            <a:picLocks noChangeAspect="1"/>
          </p:cNvPicPr>
          <p:nvPr/>
        </p:nvPicPr>
        <p:blipFill>
          <a:blip r:embed="rId3"/>
          <a:srcRect/>
          <a:stretch/>
        </p:blipFill>
        <p:spPr>
          <a:xfrm>
            <a:off x="0" y="3905"/>
            <a:ext cx="12191999"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34588" y="548640"/>
            <a:ext cx="7213600" cy="1121871"/>
          </a:xfrm>
        </p:spPr>
        <p:txBody>
          <a:bodyPr rtlCol="0" anchor="ctr">
            <a:normAutofit/>
          </a:bodyPr>
          <a:lstStyle/>
          <a:p>
            <a:pPr algn="ctr" rtl="0"/>
            <a:r>
              <a:rPr lang="fr-FR" sz="4800" dirty="0"/>
              <a:t>Plan:</a:t>
            </a:r>
          </a:p>
        </p:txBody>
      </p:sp>
      <p:graphicFrame>
        <p:nvGraphicFramePr>
          <p:cNvPr id="6" name="Espace réservé a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595804598"/>
              </p:ext>
            </p:extLst>
          </p:nvPr>
        </p:nvGraphicFramePr>
        <p:xfrm>
          <a:off x="719571" y="1509205"/>
          <a:ext cx="6854248" cy="42529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ZoneTexte 2">
            <a:extLst>
              <a:ext uri="{FF2B5EF4-FFF2-40B4-BE49-F238E27FC236}">
                <a16:creationId xmlns:a16="http://schemas.microsoft.com/office/drawing/2014/main" id="{7298FF3A-894E-4D04-9ECC-6FAA53A05346}"/>
              </a:ext>
            </a:extLst>
          </p:cNvPr>
          <p:cNvSpPr txBox="1"/>
          <p:nvPr/>
        </p:nvSpPr>
        <p:spPr>
          <a:xfrm>
            <a:off x="914667" y="1742160"/>
            <a:ext cx="372862" cy="446276"/>
          </a:xfrm>
          <a:prstGeom prst="rect">
            <a:avLst/>
          </a:prstGeom>
          <a:noFill/>
        </p:spPr>
        <p:txBody>
          <a:bodyPr wrap="square" rtlCol="0">
            <a:spAutoFit/>
          </a:bodyPr>
          <a:lstStyle/>
          <a:p>
            <a:r>
              <a:rPr lang="fr-FR" sz="2300" dirty="0"/>
              <a:t>1</a:t>
            </a:r>
          </a:p>
        </p:txBody>
      </p:sp>
      <p:sp>
        <p:nvSpPr>
          <p:cNvPr id="14" name="ZoneTexte 13">
            <a:extLst>
              <a:ext uri="{FF2B5EF4-FFF2-40B4-BE49-F238E27FC236}">
                <a16:creationId xmlns:a16="http://schemas.microsoft.com/office/drawing/2014/main" id="{4CEFBC93-BA66-475D-8773-A96ECDFA1546}"/>
              </a:ext>
            </a:extLst>
          </p:cNvPr>
          <p:cNvSpPr txBox="1"/>
          <p:nvPr/>
        </p:nvSpPr>
        <p:spPr>
          <a:xfrm>
            <a:off x="1287529" y="2374900"/>
            <a:ext cx="372862" cy="446276"/>
          </a:xfrm>
          <a:prstGeom prst="rect">
            <a:avLst/>
          </a:prstGeom>
          <a:noFill/>
        </p:spPr>
        <p:txBody>
          <a:bodyPr wrap="square" rtlCol="0">
            <a:spAutoFit/>
          </a:bodyPr>
          <a:lstStyle/>
          <a:p>
            <a:r>
              <a:rPr lang="fr-FR" sz="2300" dirty="0"/>
              <a:t>2</a:t>
            </a:r>
          </a:p>
        </p:txBody>
      </p:sp>
      <p:sp>
        <p:nvSpPr>
          <p:cNvPr id="19" name="ZoneTexte 18">
            <a:extLst>
              <a:ext uri="{FF2B5EF4-FFF2-40B4-BE49-F238E27FC236}">
                <a16:creationId xmlns:a16="http://schemas.microsoft.com/office/drawing/2014/main" id="{9693709B-95D7-43BF-AB8C-62153D291E25}"/>
              </a:ext>
            </a:extLst>
          </p:cNvPr>
          <p:cNvSpPr txBox="1"/>
          <p:nvPr/>
        </p:nvSpPr>
        <p:spPr>
          <a:xfrm>
            <a:off x="1444464" y="3113416"/>
            <a:ext cx="324701" cy="446276"/>
          </a:xfrm>
          <a:prstGeom prst="rect">
            <a:avLst/>
          </a:prstGeom>
          <a:noFill/>
        </p:spPr>
        <p:txBody>
          <a:bodyPr wrap="square" rtlCol="0">
            <a:spAutoFit/>
          </a:bodyPr>
          <a:lstStyle/>
          <a:p>
            <a:r>
              <a:rPr lang="fr-FR" sz="2300" dirty="0"/>
              <a:t>3</a:t>
            </a:r>
          </a:p>
        </p:txBody>
      </p:sp>
      <p:sp>
        <p:nvSpPr>
          <p:cNvPr id="20" name="ZoneTexte 19">
            <a:extLst>
              <a:ext uri="{FF2B5EF4-FFF2-40B4-BE49-F238E27FC236}">
                <a16:creationId xmlns:a16="http://schemas.microsoft.com/office/drawing/2014/main" id="{460DCD53-5AA9-4A8A-A50B-761CC54763FB}"/>
              </a:ext>
            </a:extLst>
          </p:cNvPr>
          <p:cNvSpPr txBox="1"/>
          <p:nvPr/>
        </p:nvSpPr>
        <p:spPr>
          <a:xfrm>
            <a:off x="1287529" y="4469999"/>
            <a:ext cx="372862" cy="446276"/>
          </a:xfrm>
          <a:prstGeom prst="rect">
            <a:avLst/>
          </a:prstGeom>
          <a:noFill/>
        </p:spPr>
        <p:txBody>
          <a:bodyPr wrap="square" rtlCol="0">
            <a:spAutoFit/>
          </a:bodyPr>
          <a:lstStyle/>
          <a:p>
            <a:r>
              <a:rPr lang="fr-FR" sz="2300" dirty="0"/>
              <a:t>5</a:t>
            </a:r>
          </a:p>
        </p:txBody>
      </p:sp>
      <p:sp>
        <p:nvSpPr>
          <p:cNvPr id="21" name="ZoneTexte 20">
            <a:extLst>
              <a:ext uri="{FF2B5EF4-FFF2-40B4-BE49-F238E27FC236}">
                <a16:creationId xmlns:a16="http://schemas.microsoft.com/office/drawing/2014/main" id="{52D87C17-AA2D-4BBB-A6BF-2B6515B8D743}"/>
              </a:ext>
            </a:extLst>
          </p:cNvPr>
          <p:cNvSpPr txBox="1"/>
          <p:nvPr/>
        </p:nvSpPr>
        <p:spPr>
          <a:xfrm>
            <a:off x="1439929" y="3731483"/>
            <a:ext cx="372862" cy="446276"/>
          </a:xfrm>
          <a:prstGeom prst="rect">
            <a:avLst/>
          </a:prstGeom>
          <a:noFill/>
        </p:spPr>
        <p:txBody>
          <a:bodyPr wrap="square" rtlCol="0">
            <a:spAutoFit/>
          </a:bodyPr>
          <a:lstStyle/>
          <a:p>
            <a:r>
              <a:rPr lang="fr-FR" sz="2300" dirty="0"/>
              <a:t>4</a:t>
            </a:r>
          </a:p>
        </p:txBody>
      </p:sp>
      <p:sp>
        <p:nvSpPr>
          <p:cNvPr id="22" name="ZoneTexte 21">
            <a:extLst>
              <a:ext uri="{FF2B5EF4-FFF2-40B4-BE49-F238E27FC236}">
                <a16:creationId xmlns:a16="http://schemas.microsoft.com/office/drawing/2014/main" id="{7221B24D-D602-4B97-B85F-EE7879F68270}"/>
              </a:ext>
            </a:extLst>
          </p:cNvPr>
          <p:cNvSpPr txBox="1"/>
          <p:nvPr/>
        </p:nvSpPr>
        <p:spPr>
          <a:xfrm>
            <a:off x="923079" y="5087384"/>
            <a:ext cx="372862" cy="446276"/>
          </a:xfrm>
          <a:prstGeom prst="rect">
            <a:avLst/>
          </a:prstGeom>
          <a:noFill/>
        </p:spPr>
        <p:txBody>
          <a:bodyPr wrap="square" rtlCol="0">
            <a:spAutoFit/>
          </a:bodyPr>
          <a:lstStyle/>
          <a:p>
            <a:r>
              <a:rPr lang="fr-FR" sz="2300" dirty="0"/>
              <a:t>6</a:t>
            </a:r>
          </a:p>
        </p:txBody>
      </p:sp>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r>
              <a:rPr lang="fr-FR" dirty="0">
                <a:cs typeface="Times New Roman" panose="02020603050405020304" pitchFamily="18" charset="0"/>
              </a:rPr>
              <a:t>Qu’est-ce que Google Cloud Platform ?</a:t>
            </a:r>
            <a:endParaRPr lang="fr-FR" dirty="0"/>
          </a:p>
        </p:txBody>
      </p:sp>
      <p:sp>
        <p:nvSpPr>
          <p:cNvPr id="3" name="Rectangle 2">
            <a:extLst>
              <a:ext uri="{FF2B5EF4-FFF2-40B4-BE49-F238E27FC236}">
                <a16:creationId xmlns:a16="http://schemas.microsoft.com/office/drawing/2014/main" id="{7BEB03CB-072D-4FFA-BBAB-9D4D2DAE6ADE}"/>
              </a:ext>
            </a:extLst>
          </p:cNvPr>
          <p:cNvSpPr/>
          <p:nvPr/>
        </p:nvSpPr>
        <p:spPr>
          <a:xfrm>
            <a:off x="581192" y="1500515"/>
            <a:ext cx="6096000" cy="2677656"/>
          </a:xfrm>
          <a:prstGeom prst="rect">
            <a:avLst/>
          </a:prstGeom>
        </p:spPr>
        <p:txBody>
          <a:bodyPr>
            <a:spAutoFit/>
          </a:bodyPr>
          <a:lstStyle/>
          <a:p>
            <a:r>
              <a:rPr lang="fr-FR" sz="2400" i="1" dirty="0">
                <a:solidFill>
                  <a:srgbClr val="00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Les services Cloud</a:t>
            </a:r>
            <a:r>
              <a:rPr lang="fr-FR" sz="2400" i="1" dirty="0">
                <a:solidFill>
                  <a:srgbClr val="000000"/>
                </a:solidFill>
                <a:latin typeface="Times New Roman" panose="02020603050405020304" pitchFamily="18" charset="0"/>
                <a:cs typeface="Times New Roman" panose="02020603050405020304" pitchFamily="18" charset="0"/>
              </a:rPr>
              <a:t> peuvent être utilisés par des développeurs logiciels, des administrateurs cloud et autres professionnels de l’informatique sur internet ou par le biais d’une connexion réseau dédiée. Ce service ne s’adresse pas aux grands publics souhaitant par exemple héberger ses souvenirs sur Cloud Photo</a:t>
            </a:r>
            <a:endParaRPr lang="fr-FR" sz="2400" dirty="0"/>
          </a:p>
        </p:txBody>
      </p:sp>
      <p:pic>
        <p:nvPicPr>
          <p:cNvPr id="9" name="Image 8">
            <a:extLst>
              <a:ext uri="{FF2B5EF4-FFF2-40B4-BE49-F238E27FC236}">
                <a16:creationId xmlns:a16="http://schemas.microsoft.com/office/drawing/2014/main" id="{C4C0A2B9-0947-43B9-8313-DC8E124EF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3247" y="2090172"/>
            <a:ext cx="5763874" cy="2677656"/>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3F4D0-BD7F-47F3-B663-AF7B88128F44}"/>
              </a:ext>
            </a:extLst>
          </p:cNvPr>
          <p:cNvSpPr>
            <a:spLocks noGrp="1"/>
          </p:cNvSpPr>
          <p:nvPr>
            <p:ph type="title"/>
          </p:nvPr>
        </p:nvSpPr>
        <p:spPr>
          <a:xfrm>
            <a:off x="488775" y="620327"/>
            <a:ext cx="11029616" cy="988332"/>
          </a:xfrm>
        </p:spPr>
        <p:txBody>
          <a:bodyPr/>
          <a:lstStyle/>
          <a:p>
            <a:r>
              <a:rPr lang="fr-FR" dirty="0">
                <a:solidFill>
                  <a:srgbClr val="F88C00"/>
                </a:solidFill>
                <a:latin typeface="Helvetica" panose="020B0604020202020204" pitchFamily="34" charset="0"/>
              </a:rPr>
              <a:t> </a:t>
            </a:r>
            <a:r>
              <a:rPr lang="fr-FR" sz="3800" dirty="0">
                <a:cs typeface="Times New Roman" panose="02020603050405020304" pitchFamily="18" charset="0"/>
              </a:rPr>
              <a:t>Avantages :</a:t>
            </a:r>
            <a:endParaRPr lang="fr-FR" sz="3800" dirty="0"/>
          </a:p>
        </p:txBody>
      </p:sp>
      <p:sp>
        <p:nvSpPr>
          <p:cNvPr id="3" name="Espace réservé du contenu 2">
            <a:extLst>
              <a:ext uri="{FF2B5EF4-FFF2-40B4-BE49-F238E27FC236}">
                <a16:creationId xmlns:a16="http://schemas.microsoft.com/office/drawing/2014/main" id="{0C2981E0-1146-47B2-A003-780237076D44}"/>
              </a:ext>
            </a:extLst>
          </p:cNvPr>
          <p:cNvSpPr>
            <a:spLocks noGrp="1"/>
          </p:cNvSpPr>
          <p:nvPr>
            <p:ph sz="half" idx="1"/>
          </p:nvPr>
        </p:nvSpPr>
        <p:spPr>
          <a:xfrm>
            <a:off x="412228" y="2228003"/>
            <a:ext cx="5094050" cy="3633047"/>
          </a:xfrm>
        </p:spPr>
        <p:txBody>
          <a:bodyPr>
            <a:normAutofit fontScale="70000" lnSpcReduction="20000"/>
          </a:bodyPr>
          <a:lstStyle/>
          <a:p>
            <a:r>
              <a:rPr lang="fr-FR" sz="2500" dirty="0">
                <a:solidFill>
                  <a:srgbClr val="000000"/>
                </a:solidFill>
                <a:latin typeface="Arial" panose="020B0604020202020204" pitchFamily="34" charset="0"/>
                <a:cs typeface="Arial" panose="020B0604020202020204" pitchFamily="34" charset="0"/>
              </a:rPr>
              <a:t>Comme toutes les plateformes Cloud, celle de Google présente l’avantage d’épargner aux entreprises la gestion d’une infrastructure, l’approvisionnement des serveurs et la configuration des réseaux. En outre, Google met aussi en avant l’aspect évolutif de son infrastructure. Constamment mise à jour et optimisée, la plateforme jouit du savoir-faire de Google et s’avère à la fois performante, économique et sécurisée.</a:t>
            </a:r>
          </a:p>
          <a:p>
            <a:endParaRPr lang="fr-FR" dirty="0"/>
          </a:p>
        </p:txBody>
      </p:sp>
      <p:sp>
        <p:nvSpPr>
          <p:cNvPr id="4" name="Espace réservé du contenu 3">
            <a:extLst>
              <a:ext uri="{FF2B5EF4-FFF2-40B4-BE49-F238E27FC236}">
                <a16:creationId xmlns:a16="http://schemas.microsoft.com/office/drawing/2014/main" id="{2CD9F99F-6F0C-4CFC-8AB8-4E0DC155CDA2}"/>
              </a:ext>
            </a:extLst>
          </p:cNvPr>
          <p:cNvSpPr>
            <a:spLocks noGrp="1"/>
          </p:cNvSpPr>
          <p:nvPr>
            <p:ph sz="half" idx="2"/>
          </p:nvPr>
        </p:nvSpPr>
        <p:spPr>
          <a:xfrm>
            <a:off x="6291469" y="2228003"/>
            <a:ext cx="5319339" cy="3633047"/>
          </a:xfrm>
        </p:spPr>
        <p:txBody>
          <a:bodyPr>
            <a:normAutofit fontScale="70000" lnSpcReduction="20000"/>
          </a:bodyPr>
          <a:lstStyle/>
          <a:p>
            <a:r>
              <a:rPr lang="fr-FR" sz="2500" dirty="0">
                <a:solidFill>
                  <a:srgbClr val="000000"/>
                </a:solidFill>
                <a:latin typeface="Arial" panose="020B0604020202020204" pitchFamily="34" charset="0"/>
                <a:cs typeface="Arial" panose="020B0604020202020204" pitchFamily="34" charset="0"/>
              </a:rPr>
              <a:t>Grâce au système de calcul sans serveur et entièrement géré, les utilisateurs peuvent passer du prototype à la production à l’échelle mondiale sans se préoccuper de la capacité, de la fiabilité ou des performances. Parmi les points forts de la Google Cloud Platform, on compte aussi un réseau backbone de centres de données composé de milliers de kilomètres de câbles à fibre optique combinés à une solution de mise en réseau avancée et à des services de cache en périphérie pour offrir des performances extrêmes. La firme de </a:t>
            </a:r>
            <a:r>
              <a:rPr lang="fr-FR" sz="2500" dirty="0" err="1">
                <a:solidFill>
                  <a:srgbClr val="000000"/>
                </a:solidFill>
                <a:latin typeface="Arial" panose="020B0604020202020204" pitchFamily="34" charset="0"/>
                <a:cs typeface="Arial" panose="020B0604020202020204" pitchFamily="34" charset="0"/>
              </a:rPr>
              <a:t>Mountain</a:t>
            </a:r>
            <a:r>
              <a:rPr lang="fr-FR" sz="2500" dirty="0">
                <a:solidFill>
                  <a:srgbClr val="000000"/>
                </a:solidFill>
                <a:latin typeface="Arial" panose="020B0604020202020204" pitchFamily="34" charset="0"/>
                <a:cs typeface="Arial" panose="020B0604020202020204" pitchFamily="34" charset="0"/>
              </a:rPr>
              <a:t> </a:t>
            </a:r>
            <a:r>
              <a:rPr lang="fr-FR" sz="2500" dirty="0" err="1">
                <a:solidFill>
                  <a:srgbClr val="000000"/>
                </a:solidFill>
                <a:latin typeface="Arial" panose="020B0604020202020204" pitchFamily="34" charset="0"/>
                <a:cs typeface="Arial" panose="020B0604020202020204" pitchFamily="34" charset="0"/>
              </a:rPr>
              <a:t>View</a:t>
            </a:r>
            <a:r>
              <a:rPr lang="fr-FR" sz="2500" dirty="0">
                <a:solidFill>
                  <a:srgbClr val="000000"/>
                </a:solidFill>
                <a:latin typeface="Arial" panose="020B0604020202020204" pitchFamily="34" charset="0"/>
                <a:cs typeface="Arial" panose="020B0604020202020204" pitchFamily="34" charset="0"/>
              </a:rPr>
              <a:t> met aussi l’accent sur la sécurité avec une infrastructure Cloud protégée par plus de 700 experts.</a:t>
            </a:r>
          </a:p>
          <a:p>
            <a:endParaRPr lang="fr-FR" dirty="0"/>
          </a:p>
        </p:txBody>
      </p:sp>
    </p:spTree>
    <p:extLst>
      <p:ext uri="{BB962C8B-B14F-4D97-AF65-F5344CB8AC3E}">
        <p14:creationId xmlns:p14="http://schemas.microsoft.com/office/powerpoint/2010/main" val="157006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353019" y="1858617"/>
            <a:ext cx="3081576" cy="2661448"/>
          </a:xfrm>
        </p:spPr>
        <p:txBody>
          <a:bodyPr rtlCol="0">
            <a:normAutofit fontScale="90000"/>
          </a:bodyPr>
          <a:lstStyle/>
          <a:p>
            <a:pPr algn="ctr"/>
            <a:r>
              <a:rPr lang="fr-FR" dirty="0">
                <a:solidFill>
                  <a:schemeClr val="bg1"/>
                </a:solidFill>
                <a:cs typeface="Times New Roman" panose="02020603050405020304" pitchFamily="18" charset="0"/>
              </a:rPr>
              <a:t>Google Cloud Platform : les principaux services</a:t>
            </a:r>
            <a:endParaRPr lang="fr-FR" dirty="0">
              <a:solidFill>
                <a:schemeClr val="bg1"/>
              </a:solidFill>
            </a:endParaRPr>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8" name="Image 17">
            <a:extLst>
              <a:ext uri="{FF2B5EF4-FFF2-40B4-BE49-F238E27FC236}">
                <a16:creationId xmlns:a16="http://schemas.microsoft.com/office/drawing/2014/main" id="{782CA2DC-489E-46B7-9E6A-EBEC341F7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702" y="752490"/>
            <a:ext cx="5637036" cy="5648310"/>
          </a:xfrm>
          <a:prstGeom prst="rect">
            <a:avLst/>
          </a:prstGeom>
        </p:spPr>
      </p:pic>
    </p:spTree>
    <p:extLst>
      <p:ext uri="{BB962C8B-B14F-4D97-AF65-F5344CB8AC3E}">
        <p14:creationId xmlns:p14="http://schemas.microsoft.com/office/powerpoint/2010/main" val="35013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21EA617-6D48-425F-97A8-7FEC82C8F401}"/>
              </a:ext>
            </a:extLst>
          </p:cNvPr>
          <p:cNvPicPr>
            <a:picLocks noChangeAspect="1"/>
          </p:cNvPicPr>
          <p:nvPr/>
        </p:nvPicPr>
        <p:blipFill rotWithShape="1">
          <a:blip r:embed="rId3"/>
          <a:srcRect b="34705"/>
          <a:stretch/>
        </p:blipFill>
        <p:spPr>
          <a:xfrm>
            <a:off x="2385391" y="595667"/>
            <a:ext cx="7227867" cy="5666666"/>
          </a:xfrm>
          <a:prstGeom prst="rect">
            <a:avLst/>
          </a:prstGeom>
        </p:spPr>
      </p:pic>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207483" y="3600885"/>
            <a:ext cx="11583682" cy="2661448"/>
          </a:xfrm>
        </p:spPr>
        <p:txBody>
          <a:bodyPr rtlCol="0">
            <a:normAutofit/>
          </a:bodyPr>
          <a:lstStyle/>
          <a:p>
            <a:pPr algn="ctr"/>
            <a:r>
              <a:rPr lang="fr-FR" dirty="0">
                <a:solidFill>
                  <a:schemeClr val="bg1"/>
                </a:solidFill>
                <a:cs typeface="Times New Roman" panose="02020603050405020304" pitchFamily="18" charset="0"/>
              </a:rPr>
              <a:t>Google Cloud Platform : les principaux services</a:t>
            </a:r>
            <a:endParaRPr lang="fr-FR" dirty="0">
              <a:solidFill>
                <a:schemeClr val="bg1"/>
              </a:solidFill>
            </a:endParaRPr>
          </a:p>
        </p:txBody>
      </p:sp>
    </p:spTree>
    <p:extLst>
      <p:ext uri="{BB962C8B-B14F-4D97-AF65-F5344CB8AC3E}">
        <p14:creationId xmlns:p14="http://schemas.microsoft.com/office/powerpoint/2010/main" val="186126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a:extLst>
              <a:ext uri="{FF2B5EF4-FFF2-40B4-BE49-F238E27FC236}">
                <a16:creationId xmlns:a16="http://schemas.microsoft.com/office/drawing/2014/main" id="{3969A6DA-6664-44A5-94F8-5F6D4654A4F0}"/>
              </a:ext>
            </a:extLst>
          </p:cNvPr>
          <p:cNvGraphicFramePr/>
          <p:nvPr>
            <p:extLst>
              <p:ext uri="{D42A27DB-BD31-4B8C-83A1-F6EECF244321}">
                <p14:modId xmlns:p14="http://schemas.microsoft.com/office/powerpoint/2010/main" val="17992652"/>
              </p:ext>
            </p:extLst>
          </p:nvPr>
        </p:nvGraphicFramePr>
        <p:xfrm>
          <a:off x="580887" y="97808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a:extLst>
              <a:ext uri="{FF2B5EF4-FFF2-40B4-BE49-F238E27FC236}">
                <a16:creationId xmlns:a16="http://schemas.microsoft.com/office/drawing/2014/main" id="{FC72323A-71C4-4E30-8B4C-0D1F497B62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8932" y="2107909"/>
            <a:ext cx="2642181" cy="2642181"/>
          </a:xfrm>
          <a:prstGeom prst="rect">
            <a:avLst/>
          </a:prstGeom>
        </p:spPr>
      </p:pic>
    </p:spTree>
    <p:extLst>
      <p:ext uri="{BB962C8B-B14F-4D97-AF65-F5344CB8AC3E}">
        <p14:creationId xmlns:p14="http://schemas.microsoft.com/office/powerpoint/2010/main" val="420948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a:extLst>
              <a:ext uri="{FF2B5EF4-FFF2-40B4-BE49-F238E27FC236}">
                <a16:creationId xmlns:a16="http://schemas.microsoft.com/office/drawing/2014/main" id="{3969A6DA-6664-44A5-94F8-5F6D4654A4F0}"/>
              </a:ext>
            </a:extLst>
          </p:cNvPr>
          <p:cNvGraphicFramePr/>
          <p:nvPr>
            <p:extLst>
              <p:ext uri="{D42A27DB-BD31-4B8C-83A1-F6EECF244321}">
                <p14:modId xmlns:p14="http://schemas.microsoft.com/office/powerpoint/2010/main" val="2583496745"/>
              </p:ext>
            </p:extLst>
          </p:nvPr>
        </p:nvGraphicFramePr>
        <p:xfrm>
          <a:off x="580887" y="97808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a:extLst>
              <a:ext uri="{FF2B5EF4-FFF2-40B4-BE49-F238E27FC236}">
                <a16:creationId xmlns:a16="http://schemas.microsoft.com/office/drawing/2014/main" id="{FC72323A-71C4-4E30-8B4C-0D1F497B62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8932" y="2107909"/>
            <a:ext cx="2642181" cy="2642181"/>
          </a:xfrm>
          <a:prstGeom prst="rect">
            <a:avLst/>
          </a:prstGeom>
        </p:spPr>
      </p:pic>
    </p:spTree>
    <p:extLst>
      <p:ext uri="{BB962C8B-B14F-4D97-AF65-F5344CB8AC3E}">
        <p14:creationId xmlns:p14="http://schemas.microsoft.com/office/powerpoint/2010/main" val="231343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a:extLst>
              <a:ext uri="{FF2B5EF4-FFF2-40B4-BE49-F238E27FC236}">
                <a16:creationId xmlns:a16="http://schemas.microsoft.com/office/drawing/2014/main" id="{3969A6DA-6664-44A5-94F8-5F6D4654A4F0}"/>
              </a:ext>
            </a:extLst>
          </p:cNvPr>
          <p:cNvGraphicFramePr/>
          <p:nvPr>
            <p:extLst>
              <p:ext uri="{D42A27DB-BD31-4B8C-83A1-F6EECF244321}">
                <p14:modId xmlns:p14="http://schemas.microsoft.com/office/powerpoint/2010/main" val="958078663"/>
              </p:ext>
            </p:extLst>
          </p:nvPr>
        </p:nvGraphicFramePr>
        <p:xfrm>
          <a:off x="580887" y="97808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a:extLst>
              <a:ext uri="{FF2B5EF4-FFF2-40B4-BE49-F238E27FC236}">
                <a16:creationId xmlns:a16="http://schemas.microsoft.com/office/drawing/2014/main" id="{FC72323A-71C4-4E30-8B4C-0D1F497B62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8932" y="2107909"/>
            <a:ext cx="2642181" cy="2642181"/>
          </a:xfrm>
          <a:prstGeom prst="rect">
            <a:avLst/>
          </a:prstGeom>
        </p:spPr>
      </p:pic>
    </p:spTree>
    <p:extLst>
      <p:ext uri="{BB962C8B-B14F-4D97-AF65-F5344CB8AC3E}">
        <p14:creationId xmlns:p14="http://schemas.microsoft.com/office/powerpoint/2010/main" val="4138493778"/>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de pointe</Template>
  <TotalTime>0</TotalTime>
  <Words>1370</Words>
  <Application>Microsoft Office PowerPoint</Application>
  <PresentationFormat>Grand écran</PresentationFormat>
  <Paragraphs>80</Paragraphs>
  <Slides>15</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Gill Sans MT</vt:lpstr>
      <vt:lpstr>Helvetica</vt:lpstr>
      <vt:lpstr>Times New Roman</vt:lpstr>
      <vt:lpstr>Wingdings 2</vt:lpstr>
      <vt:lpstr>Dividende</vt:lpstr>
      <vt:lpstr>Google Cloud Platform </vt:lpstr>
      <vt:lpstr>Plan:</vt:lpstr>
      <vt:lpstr>Qu’est-ce que Google Cloud Platform ?</vt:lpstr>
      <vt:lpstr> Avantages :</vt:lpstr>
      <vt:lpstr>Google Cloud Platform : les principaux services</vt:lpstr>
      <vt:lpstr>Google Cloud Platform : les principaux services</vt:lpstr>
      <vt:lpstr>Présentation PowerPoint</vt:lpstr>
      <vt:lpstr>Présentation PowerPoint</vt:lpstr>
      <vt:lpstr>Présentation PowerPoint</vt:lpstr>
      <vt:lpstr>Les services avancés :  Analytics, Machine Learning, IoT</vt:lpstr>
      <vt:lpstr>Les services avancés :  Analytics, Machine Learning, IoT</vt:lpstr>
      <vt:lpstr>Certification : des formations dispensées par Google pour maîtriser la plateforme</vt:lpstr>
      <vt:lpstr>Les trois principales sociétés de services cloud :  AWS vs Google Cloud vs Azure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2021-12-12T18:14:56Z</dcterms:created>
  <dcterms:modified xsi:type="dcterms:W3CDTF">2021-12-12T19:44:37Z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