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52" autoAdjust="0"/>
  </p:normalViewPr>
  <p:slideViewPr>
    <p:cSldViewPr>
      <p:cViewPr varScale="1">
        <p:scale>
          <a:sx n="94" d="100"/>
          <a:sy n="94" d="100"/>
        </p:scale>
        <p:origin x="-82" y="-17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EC76E-8C03-46B5-9848-4C8DAF436976}" type="datetimeFigureOut">
              <a:rPr lang="en-US" smtClean="0"/>
              <a:t>6/11/2013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DC147-12D7-4A0A-A5E2-7F9499EBB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33D99-1A4B-4BD7-ACC9-723BD8FCBF0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765B158-FFA0-441A-8BA0-77E64E0DF95B}" type="slidenum">
              <a:rPr lang="en-US" b="0">
                <a:solidFill>
                  <a:prstClr val="black"/>
                </a:solidFill>
                <a:latin typeface="Arial" pitchFamily="34" charset="0"/>
              </a:rPr>
              <a:pPr eaLnBrk="1" hangingPunct="1"/>
              <a:t>2</a:t>
            </a:fld>
            <a:endParaRPr lang="en-US" b="0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3353380"/>
            <a:ext cx="6334125" cy="244988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58292" y="3652407"/>
            <a:ext cx="6327648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40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2258292" y="1294410"/>
            <a:ext cx="6327648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32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258292" y="2465876"/>
            <a:ext cx="6327648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20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2" descr="C:\Users\Kirk Mossing\Downloads\Citrix Logo_RGB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55" y="792743"/>
            <a:ext cx="1126538" cy="51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https://mail.google.com/mail/ca/u/0/?ui=2&amp;ik=f9c1cb2aac&amp;view=att&amp;th=136a2ee0154ff3f9&amp;attid=0.1&amp;disp=emb&amp;zw&amp;atsh=1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4D4F53"/>
              </a:solidFill>
              <a:latin typeface="Arial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258292" y="3282488"/>
            <a:ext cx="6327648" cy="3048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8" y="-6858"/>
            <a:ext cx="1528064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4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87338"/>
            <a:ext cx="8366125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6875" y="1338263"/>
            <a:ext cx="4114800" cy="33210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1338263"/>
            <a:ext cx="4114800" cy="3321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58" y="285316"/>
            <a:ext cx="8357616" cy="6238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1" y="1320800"/>
            <a:ext cx="4102100" cy="156338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48835" y="1320801"/>
            <a:ext cx="4105656" cy="1563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96240" y="3028950"/>
            <a:ext cx="4105656" cy="1563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48200" y="3028950"/>
            <a:ext cx="4105656" cy="1563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1" y="1184077"/>
            <a:ext cx="4102099" cy="3292673"/>
          </a:xfrm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648200" y="1184077"/>
            <a:ext cx="4102735" cy="3291840"/>
          </a:xfrm>
        </p:spPr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358" y="230331"/>
            <a:ext cx="8357616" cy="623888"/>
          </a:xfrm>
        </p:spPr>
        <p:txBody>
          <a:bodyPr anchor="b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59" y="285316"/>
            <a:ext cx="8346931" cy="6238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2" y="1320800"/>
            <a:ext cx="2667000" cy="331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68290" y="1320800"/>
            <a:ext cx="2667000" cy="3295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230711" y="1314450"/>
            <a:ext cx="2667570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15468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598932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54" y="590550"/>
            <a:ext cx="2670048" cy="623888"/>
          </a:xfrm>
        </p:spPr>
        <p:txBody>
          <a:bodyPr anchor="ctr"/>
          <a:lstStyle>
            <a:lvl1pPr algn="ctr">
              <a:defRPr sz="2000">
                <a:solidFill>
                  <a:srgbClr val="4D4F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93702" y="1320800"/>
            <a:ext cx="2670048" cy="3311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068290" y="1320800"/>
            <a:ext cx="2670048" cy="3295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230711" y="1314450"/>
            <a:ext cx="2670048" cy="3314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30711" y="590550"/>
            <a:ext cx="2670048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68290" y="590550"/>
            <a:ext cx="2670048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315468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598932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out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Kirk Mossing\Downloads\Citrix Logo_RGB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11" y="2055824"/>
            <a:ext cx="1251080" cy="57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702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2476500" y="2530376"/>
            <a:ext cx="4191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Work </a:t>
            </a:r>
            <a:r>
              <a:rPr lang="en-US" sz="1600" b="1" dirty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better</a:t>
            </a:r>
            <a:r>
              <a:rPr lang="en-US" sz="1600" b="1" dirty="0" smtClean="0">
                <a:solidFill>
                  <a:schemeClr val="tx2"/>
                </a:solidFill>
                <a:latin typeface="Arial" pitchFamily="34" charset="0"/>
                <a:ea typeface="+mj-ea"/>
                <a:cs typeface="+mj-cs"/>
              </a:rPr>
              <a:t>. </a:t>
            </a:r>
            <a:r>
              <a:rPr lang="en-US" sz="1600" b="1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rPr>
              <a:t>Live better.</a:t>
            </a:r>
            <a:endParaRPr lang="en-US" sz="1600" b="1" dirty="0">
              <a:solidFill>
                <a:schemeClr val="tx2"/>
              </a:solidFill>
              <a:latin typeface="Arial" pitchFamily="34" charset="0"/>
              <a:ea typeface="+mj-ea"/>
              <a:cs typeface="+mj-cs"/>
            </a:endParaRPr>
          </a:p>
        </p:txBody>
      </p:sp>
      <p:pic>
        <p:nvPicPr>
          <p:cNvPr id="7" name="Picture 2" descr="C:\Users\Kirk Mossing\Downloads\Citrix Logo_RGB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11" y="2055824"/>
            <a:ext cx="1251080" cy="57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7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1"/>
          <p:cNvSpPr>
            <a:spLocks noGrp="1"/>
          </p:cNvSpPr>
          <p:nvPr userDrawn="1">
            <p:ph type="body" sz="quarter" idx="10"/>
          </p:nvPr>
        </p:nvSpPr>
        <p:spPr>
          <a:xfrm>
            <a:off x="2258292" y="1294410"/>
            <a:ext cx="6327648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32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21"/>
          <p:cNvSpPr>
            <a:spLocks noGrp="1"/>
          </p:cNvSpPr>
          <p:nvPr userDrawn="1">
            <p:ph type="body" sz="quarter" idx="11"/>
          </p:nvPr>
        </p:nvSpPr>
        <p:spPr>
          <a:xfrm>
            <a:off x="2258293" y="2465875"/>
            <a:ext cx="6327648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20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Picture 2" descr="C:\Users\Kirk Mossing\Downloads\Citrix Logo_RGB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99" y="4717103"/>
            <a:ext cx="841928" cy="38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8" y="-6858"/>
            <a:ext cx="1528064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1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96875" y="1323023"/>
            <a:ext cx="8366125" cy="32908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4" y="235615"/>
            <a:ext cx="8366760" cy="623888"/>
          </a:xfrm>
        </p:spPr>
        <p:txBody>
          <a:bodyPr anchor="b"/>
          <a:lstStyle>
            <a:lvl1pPr marL="0" indent="0">
              <a:lnSpc>
                <a:spcPts val="3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6874" y="768066"/>
            <a:ext cx="836676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6874" y="1323023"/>
            <a:ext cx="8366760" cy="32908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59" y="229900"/>
            <a:ext cx="8346931" cy="623888"/>
          </a:xfrm>
        </p:spPr>
        <p:txBody>
          <a:bodyPr anchor="b"/>
          <a:lstStyle>
            <a:lvl1pPr algn="ctr">
              <a:lnSpc>
                <a:spcPts val="3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8359" y="777591"/>
            <a:ext cx="8361363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/>
          </p:nvPr>
        </p:nvSpPr>
        <p:spPr>
          <a:xfrm>
            <a:off x="396876" y="1588071"/>
            <a:ext cx="8343900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32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8359" y="2190750"/>
            <a:ext cx="8361363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398657" y="955282"/>
            <a:ext cx="6346687" cy="1992775"/>
          </a:xfrm>
          <a:prstGeom prst="rect">
            <a:avLst/>
          </a:prstGeom>
        </p:spPr>
        <p:txBody>
          <a:bodyPr/>
          <a:lstStyle>
            <a:lvl1pPr marL="114300" indent="-1143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24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650903" y="2955095"/>
            <a:ext cx="6042948" cy="990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Attribution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875" y="287338"/>
            <a:ext cx="8366125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815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900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pic>
        <p:nvPicPr>
          <p:cNvPr id="7" name="Picture 6" descr="C:\Users\Kirk Mossing\Desktop\CURRENT JOBS\Citrix Mar 12\Citrix Logo_RGB-01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443" y="4717916"/>
            <a:ext cx="836697" cy="38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48571" y="4817197"/>
            <a:ext cx="2888670" cy="1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rgbClr val="4D4F53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rPr>
              <a:t>© 2012 Citrix | Confidential – Do Not Distribute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6875" y="1323841"/>
            <a:ext cx="836676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lang="en-US" sz="28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68275" indent="-168275" algn="l" defTabSz="914400" rtl="0" eaLnBrk="1" latinLnBrk="0" hangingPunct="1">
        <a:spcBef>
          <a:spcPts val="600"/>
        </a:spcBef>
        <a:buFont typeface="Arial" pitchFamily="34" charset="0"/>
        <a:buChar char="•"/>
        <a:defRPr lang="en-US" sz="180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350838" indent="-187325" algn="l" defTabSz="914400" rtl="0" eaLnBrk="1" latinLnBrk="0" hangingPunct="1">
        <a:spcBef>
          <a:spcPts val="0"/>
        </a:spcBef>
        <a:buFont typeface="Arial" pitchFamily="34" charset="0"/>
        <a:buChar char="ᵒ"/>
        <a:defRPr lang="en-US" sz="16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625475" indent="-161925" algn="l" defTabSz="914400" rtl="0" eaLnBrk="1" latinLnBrk="0" hangingPunct="1">
        <a:spcBef>
          <a:spcPts val="0"/>
        </a:spcBef>
        <a:buFont typeface="Arial" pitchFamily="34" charset="0"/>
        <a:buChar char="•"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54075" indent="-165100" algn="l" defTabSz="914400" rtl="0" eaLnBrk="1" latinLnBrk="0" hangingPunct="1">
        <a:spcBef>
          <a:spcPts val="0"/>
        </a:spcBef>
        <a:buFont typeface="Arial" pitchFamily="34" charset="0"/>
        <a:buChar char="-"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082675" indent="-168275" algn="l" defTabSz="914400" rtl="0" eaLnBrk="1" latinLnBrk="0" hangingPunct="1">
        <a:spcBef>
          <a:spcPts val="0"/>
        </a:spcBef>
        <a:buFont typeface="Arial" pitchFamily="34" charset="0"/>
        <a:buChar char="-"/>
        <a:defRPr lang="en-US" sz="140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2013</a:t>
            </a:r>
            <a:endParaRPr lang="en-US" dirty="0" smtClean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Self Service Desktops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Streamed desktops with Provisioning 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Simon Waterhouse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3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C7BDD-EF70-493B-802D-5E1A4C88F2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1" name="Content Placeholder 512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Citrix Self Service Desktops provides a simple, easy to use solution for provisioning Windows desktops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Desktops are h</a:t>
            </a:r>
            <a:r>
              <a:rPr lang="en-US" sz="1800" dirty="0" smtClean="0"/>
              <a:t>osted in Citrix CloudPlatform 3.0.6</a:t>
            </a:r>
          </a:p>
          <a:p>
            <a:pPr lvl="1"/>
            <a:r>
              <a:rPr lang="en-US" sz="1800" dirty="0" smtClean="0"/>
              <a:t>Published in </a:t>
            </a:r>
            <a:r>
              <a:rPr lang="en-US" sz="1800" dirty="0"/>
              <a:t>Citrix XenDesktop </a:t>
            </a:r>
            <a:r>
              <a:rPr lang="en-US" sz="1800" dirty="0" smtClean="0"/>
              <a:t>5.6 which brokers HDX connection </a:t>
            </a:r>
          </a:p>
          <a:p>
            <a:endParaRPr lang="en-US" sz="2200" dirty="0"/>
          </a:p>
          <a:p>
            <a:r>
              <a:rPr lang="en-US" sz="2000" dirty="0" smtClean="0"/>
              <a:t>This presentation describes support for streamed desktop from Citrix Provisioning Services 6.1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17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9"/>
          <p:cNvSpPr/>
          <p:nvPr/>
        </p:nvSpPr>
        <p:spPr bwMode="auto">
          <a:xfrm>
            <a:off x="4198788" y="960820"/>
            <a:ext cx="1738087" cy="582976"/>
          </a:xfrm>
          <a:prstGeom prst="round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lIns="0" r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Self Service Desktops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Web App</a:t>
            </a:r>
            <a:endParaRPr lang="de-DE" sz="12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9" name="Abgerundetes Rechteck 12"/>
          <p:cNvSpPr/>
          <p:nvPr/>
        </p:nvSpPr>
        <p:spPr bwMode="auto">
          <a:xfrm>
            <a:off x="4090832" y="1958455"/>
            <a:ext cx="1600200" cy="83820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XenDesktop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Broker</a:t>
            </a:r>
            <a:endParaRPr lang="de-DE" sz="14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3" name="Textfeld 20"/>
          <p:cNvSpPr txBox="1"/>
          <p:nvPr/>
        </p:nvSpPr>
        <p:spPr>
          <a:xfrm>
            <a:off x="5724129" y="1809750"/>
            <a:ext cx="7473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rgbClr val="4D4F53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Access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rgbClr val="4D4F53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Desktop via HDX</a:t>
            </a:r>
            <a:endParaRPr lang="de-DE" sz="1000" dirty="0">
              <a:solidFill>
                <a:srgbClr val="4D4F53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15" name="Flussdiagramm: Dokument 28"/>
          <p:cNvSpPr/>
          <p:nvPr/>
        </p:nvSpPr>
        <p:spPr bwMode="auto">
          <a:xfrm>
            <a:off x="709975" y="982307"/>
            <a:ext cx="762000" cy="540000"/>
          </a:xfrm>
          <a:prstGeom prst="flowChartDocumen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Create &amp; Manage</a:t>
            </a:r>
            <a:endParaRPr lang="de-DE" sz="105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Desktop</a:t>
            </a:r>
          </a:p>
        </p:txBody>
      </p:sp>
      <p:sp>
        <p:nvSpPr>
          <p:cNvPr id="17" name="Flussdiagramm: Dokument 32"/>
          <p:cNvSpPr/>
          <p:nvPr/>
        </p:nvSpPr>
        <p:spPr bwMode="auto">
          <a:xfrm>
            <a:off x="709975" y="2526655"/>
            <a:ext cx="762000" cy="540000"/>
          </a:xfrm>
          <a:prstGeom prst="flowChartDocument">
            <a:avLst/>
          </a:prstGeom>
          <a:ln>
            <a:headEnd/>
            <a:tailEnd/>
          </a:ln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 err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Use</a:t>
            </a:r>
            <a:endParaRPr lang="de-DE" sz="1050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05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Desktop</a:t>
            </a:r>
          </a:p>
        </p:txBody>
      </p:sp>
      <p:pic>
        <p:nvPicPr>
          <p:cNvPr id="27" name="Picture 439" descr="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237" y="1675268"/>
            <a:ext cx="965058" cy="621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Abgerundetes Rechteck 12"/>
          <p:cNvSpPr/>
          <p:nvPr/>
        </p:nvSpPr>
        <p:spPr bwMode="auto">
          <a:xfrm>
            <a:off x="6409298" y="1434248"/>
            <a:ext cx="2123142" cy="2191213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t" anchorCtr="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CloudPlatform</a:t>
            </a:r>
            <a:endParaRPr lang="de-DE" sz="14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28" name="Abgerundetes Rechteck 9"/>
          <p:cNvSpPr/>
          <p:nvPr/>
        </p:nvSpPr>
        <p:spPr bwMode="auto">
          <a:xfrm>
            <a:off x="4067944" y="3593465"/>
            <a:ext cx="1645976" cy="561021"/>
          </a:xfrm>
          <a:prstGeom prst="round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lIns="0" rIns="0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Self Service Desktops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Agent (sync)</a:t>
            </a:r>
            <a:endParaRPr lang="de-DE" sz="12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pic>
        <p:nvPicPr>
          <p:cNvPr id="1031" name="Picture 10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95" y="848954"/>
            <a:ext cx="1426977" cy="806708"/>
          </a:xfrm>
          <a:prstGeom prst="rect">
            <a:avLst/>
          </a:prstGeom>
        </p:spPr>
      </p:pic>
      <p:sp>
        <p:nvSpPr>
          <p:cNvPr id="40" name="Textfeld 20"/>
          <p:cNvSpPr txBox="1"/>
          <p:nvPr/>
        </p:nvSpPr>
        <p:spPr>
          <a:xfrm>
            <a:off x="6300192" y="845330"/>
            <a:ext cx="941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rgbClr val="4D4F53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Manage Desktops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95" y="1940240"/>
            <a:ext cx="1388245" cy="874629"/>
          </a:xfrm>
          <a:prstGeom prst="rect">
            <a:avLst/>
          </a:prstGeom>
        </p:spPr>
      </p:pic>
      <p:sp>
        <p:nvSpPr>
          <p:cNvPr id="24" name="Abgerundetes Rechteck 12"/>
          <p:cNvSpPr/>
          <p:nvPr/>
        </p:nvSpPr>
        <p:spPr bwMode="auto">
          <a:xfrm>
            <a:off x="6516216" y="3867150"/>
            <a:ext cx="1600200" cy="838200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Provisioning Services</a:t>
            </a:r>
            <a:endParaRPr lang="de-DE" sz="14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32" name="Textfeld 20"/>
          <p:cNvSpPr txBox="1"/>
          <p:nvPr/>
        </p:nvSpPr>
        <p:spPr>
          <a:xfrm>
            <a:off x="7131124" y="3634133"/>
            <a:ext cx="18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000" dirty="0" smtClean="0">
                <a:solidFill>
                  <a:srgbClr val="4D4F53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Stream Desktop Image</a:t>
            </a:r>
            <a:endParaRPr lang="de-DE" sz="1000" dirty="0">
              <a:solidFill>
                <a:srgbClr val="4D4F53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34" name="Abgerundetes Rechteck 11"/>
          <p:cNvSpPr/>
          <p:nvPr/>
        </p:nvSpPr>
        <p:spPr bwMode="auto">
          <a:xfrm>
            <a:off x="7079332" y="1994246"/>
            <a:ext cx="762000" cy="628650"/>
          </a:xfrm>
          <a:prstGeom prst="roundRect">
            <a:avLst/>
          </a:prstGeom>
          <a:solidFill>
            <a:schemeClr val="tx1">
              <a:alpha val="2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9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8" name="Abgerundetes Rechteck 11"/>
          <p:cNvSpPr/>
          <p:nvPr/>
        </p:nvSpPr>
        <p:spPr bwMode="auto">
          <a:xfrm>
            <a:off x="6948264" y="2067070"/>
            <a:ext cx="762000" cy="628650"/>
          </a:xfrm>
          <a:prstGeom prst="round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900" dirty="0">
                <a:solidFill>
                  <a:srgbClr val="FFFF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Windows Desktops</a:t>
            </a:r>
          </a:p>
        </p:txBody>
      </p:sp>
      <p:sp>
        <p:nvSpPr>
          <p:cNvPr id="36" name="Abgerundetes Rechteck 11"/>
          <p:cNvSpPr/>
          <p:nvPr/>
        </p:nvSpPr>
        <p:spPr bwMode="auto">
          <a:xfrm>
            <a:off x="7193260" y="1940240"/>
            <a:ext cx="762000" cy="628650"/>
          </a:xfrm>
          <a:prstGeom prst="roundRect">
            <a:avLst/>
          </a:prstGeom>
          <a:solidFill>
            <a:schemeClr val="tx1">
              <a:alpha val="25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900" dirty="0">
              <a:solidFill>
                <a:srgbClr val="FFFFFF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>
            <a:stCxn id="28" idx="0"/>
            <a:endCxn id="9" idx="2"/>
          </p:cNvCxnSpPr>
          <p:nvPr/>
        </p:nvCxnSpPr>
        <p:spPr bwMode="auto">
          <a:xfrm flipV="1">
            <a:off x="4890932" y="2796654"/>
            <a:ext cx="0" cy="79681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Elbow Connector 59"/>
          <p:cNvCxnSpPr>
            <a:stCxn id="28" idx="3"/>
            <a:endCxn id="29" idx="1"/>
          </p:cNvCxnSpPr>
          <p:nvPr/>
        </p:nvCxnSpPr>
        <p:spPr bwMode="auto">
          <a:xfrm flipV="1">
            <a:off x="5713920" y="2529854"/>
            <a:ext cx="695378" cy="134412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Elbow Connector 61"/>
          <p:cNvCxnSpPr>
            <a:stCxn id="28" idx="2"/>
            <a:endCxn id="24" idx="1"/>
          </p:cNvCxnSpPr>
          <p:nvPr/>
        </p:nvCxnSpPr>
        <p:spPr bwMode="auto">
          <a:xfrm rot="16200000" flipH="1">
            <a:off x="5637692" y="3407726"/>
            <a:ext cx="131764" cy="162528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7" name="Straight Arrow Connector 1026"/>
          <p:cNvCxnSpPr>
            <a:stCxn id="9" idx="3"/>
            <a:endCxn id="8" idx="1"/>
          </p:cNvCxnSpPr>
          <p:nvPr/>
        </p:nvCxnSpPr>
        <p:spPr bwMode="auto">
          <a:xfrm>
            <a:off x="5691032" y="2377555"/>
            <a:ext cx="1257232" cy="38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2" name="Straight Arrow Connector 1031"/>
          <p:cNvCxnSpPr>
            <a:stCxn id="4" idx="3"/>
            <a:endCxn id="9" idx="1"/>
          </p:cNvCxnSpPr>
          <p:nvPr/>
        </p:nvCxnSpPr>
        <p:spPr bwMode="auto">
          <a:xfrm>
            <a:off x="3548040" y="2377555"/>
            <a:ext cx="54279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4" name="Straight Arrow Connector 1033"/>
          <p:cNvCxnSpPr>
            <a:stCxn id="1031" idx="3"/>
            <a:endCxn id="7" idx="1"/>
          </p:cNvCxnSpPr>
          <p:nvPr/>
        </p:nvCxnSpPr>
        <p:spPr bwMode="auto">
          <a:xfrm>
            <a:off x="3586771" y="1252308"/>
            <a:ext cx="61201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6" name="Elbow Connector 1035"/>
          <p:cNvCxnSpPr>
            <a:stCxn id="7" idx="3"/>
            <a:endCxn id="29" idx="0"/>
          </p:cNvCxnSpPr>
          <p:nvPr/>
        </p:nvCxnSpPr>
        <p:spPr bwMode="auto">
          <a:xfrm>
            <a:off x="5936875" y="1252308"/>
            <a:ext cx="1533995" cy="1819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8" name="Elbow Connector 1037"/>
          <p:cNvCxnSpPr>
            <a:stCxn id="27" idx="3"/>
            <a:endCxn id="1031" idx="1"/>
          </p:cNvCxnSpPr>
          <p:nvPr/>
        </p:nvCxnSpPr>
        <p:spPr bwMode="auto">
          <a:xfrm flipV="1">
            <a:off x="1471296" y="1252308"/>
            <a:ext cx="688499" cy="733685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0" name="Elbow Connector 1039"/>
          <p:cNvCxnSpPr>
            <a:stCxn id="27" idx="3"/>
            <a:endCxn id="4" idx="1"/>
          </p:cNvCxnSpPr>
          <p:nvPr/>
        </p:nvCxnSpPr>
        <p:spPr bwMode="auto">
          <a:xfrm>
            <a:off x="1471296" y="1985993"/>
            <a:ext cx="688499" cy="391562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4" name="Straight Arrow Connector 1043"/>
          <p:cNvCxnSpPr>
            <a:stCxn id="24" idx="0"/>
            <a:endCxn id="8" idx="2"/>
          </p:cNvCxnSpPr>
          <p:nvPr/>
        </p:nvCxnSpPr>
        <p:spPr bwMode="auto">
          <a:xfrm flipV="1">
            <a:off x="7316316" y="2695720"/>
            <a:ext cx="12948" cy="1171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1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 Overview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96875" y="1123951"/>
            <a:ext cx="8366125" cy="3489960"/>
          </a:xfrm>
        </p:spPr>
        <p:txBody>
          <a:bodyPr>
            <a:normAutofit/>
          </a:bodyPr>
          <a:lstStyle/>
          <a:p>
            <a:r>
              <a:rPr lang="en-GB" sz="2000" dirty="0"/>
              <a:t>S</a:t>
            </a:r>
            <a:r>
              <a:rPr lang="en-GB" sz="2000" dirty="0" smtClean="0"/>
              <a:t>teps required to prepare the solution for streamed desktops:</a:t>
            </a:r>
          </a:p>
          <a:p>
            <a:pPr lvl="1"/>
            <a:r>
              <a:rPr lang="en-GB" sz="1800" dirty="0" smtClean="0"/>
              <a:t>Prepare a Provisioning Services Windows device template </a:t>
            </a:r>
          </a:p>
          <a:p>
            <a:pPr lvl="2"/>
            <a:r>
              <a:rPr lang="en-GB" sz="1600" dirty="0" smtClean="0"/>
              <a:t>Standard Provisioning Services procedure (install Citrix Virtual Desktop Agent from XenDesktop DVD)</a:t>
            </a:r>
          </a:p>
          <a:p>
            <a:pPr lvl="1"/>
            <a:r>
              <a:rPr lang="en-GB" sz="1800" dirty="0" smtClean="0"/>
              <a:t>Create Provisioning Service Boot ISO and import into CloudPlatform</a:t>
            </a:r>
          </a:p>
          <a:p>
            <a:pPr lvl="2"/>
            <a:r>
              <a:rPr lang="en-GB" sz="1600" dirty="0" smtClean="0"/>
              <a:t>A few clicks of the mouse only!</a:t>
            </a:r>
          </a:p>
          <a:p>
            <a:pPr lvl="1"/>
            <a:r>
              <a:rPr lang="en-GB" sz="1800" dirty="0" smtClean="0"/>
              <a:t>Add a new desktop offering to the Citrix Self Service Desktops configuration file specifying</a:t>
            </a:r>
          </a:p>
          <a:p>
            <a:pPr lvl="2"/>
            <a:r>
              <a:rPr lang="en-GB" sz="1600" dirty="0" smtClean="0"/>
              <a:t>ISO identifier for boot device</a:t>
            </a:r>
          </a:p>
          <a:p>
            <a:pPr lvl="2"/>
            <a:r>
              <a:rPr lang="en-GB" sz="1600" dirty="0" smtClean="0"/>
              <a:t>Provisioning Services device collection to use for new desktops of this type</a:t>
            </a:r>
          </a:p>
          <a:p>
            <a:r>
              <a:rPr lang="en-GB" sz="2000" dirty="0" smtClean="0"/>
              <a:t>Full details in the Installation Guide</a:t>
            </a:r>
          </a:p>
        </p:txBody>
      </p:sp>
    </p:spTree>
    <p:extLst>
      <p:ext uri="{BB962C8B-B14F-4D97-AF65-F5344CB8AC3E}">
        <p14:creationId xmlns:p14="http://schemas.microsoft.com/office/powerpoint/2010/main" val="166079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Self Service Desktop web app</a:t>
            </a:r>
          </a:p>
          <a:p>
            <a:pPr lvl="1"/>
            <a:r>
              <a:rPr lang="en-GB" dirty="0" smtClean="0"/>
              <a:t>Creates new CloudPlatform virtual machine on demand (from ISO in stopped </a:t>
            </a:r>
            <a:r>
              <a:rPr lang="en-GB" smtClean="0"/>
              <a:t>state)</a:t>
            </a:r>
            <a:endParaRPr lang="en-GB" dirty="0" smtClean="0"/>
          </a:p>
          <a:p>
            <a:r>
              <a:rPr lang="en-GB" dirty="0" smtClean="0"/>
              <a:t>Self Service Desktop Agent</a:t>
            </a:r>
          </a:p>
          <a:p>
            <a:pPr lvl="1"/>
            <a:r>
              <a:rPr lang="en-GB" dirty="0" smtClean="0"/>
              <a:t>Discovers the new CloudPlatform virtual machine</a:t>
            </a:r>
          </a:p>
          <a:p>
            <a:pPr lvl="1"/>
            <a:r>
              <a:rPr lang="en-GB" dirty="0" smtClean="0"/>
              <a:t>Creates an entry for the new desktop in the </a:t>
            </a:r>
            <a:r>
              <a:rPr lang="en-GB" dirty="0"/>
              <a:t>P</a:t>
            </a:r>
            <a:r>
              <a:rPr lang="en-GB" dirty="0" smtClean="0"/>
              <a:t>rovisioning Services device collection</a:t>
            </a:r>
          </a:p>
          <a:p>
            <a:pPr lvl="1"/>
            <a:r>
              <a:rPr lang="en-GB" dirty="0" smtClean="0"/>
              <a:t>Creates an Active Directory account for the new desktop</a:t>
            </a:r>
          </a:p>
          <a:p>
            <a:pPr lvl="1"/>
            <a:r>
              <a:rPr lang="en-GB" dirty="0" smtClean="0"/>
              <a:t>Registers the new machine with the XenDesktop broker</a:t>
            </a:r>
          </a:p>
          <a:p>
            <a:pPr lvl="1"/>
            <a:r>
              <a:rPr lang="en-GB" dirty="0" smtClean="0"/>
              <a:t>Starts the virtual machine </a:t>
            </a:r>
          </a:p>
          <a:p>
            <a:r>
              <a:rPr lang="en-GB" dirty="0" smtClean="0"/>
              <a:t>Once the new desktop boots into Windows, the Virtual Desktop Agent will register with the XenDesktop broker, and the desktop is good to go.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90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Provision Services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Server side cache</a:t>
            </a:r>
          </a:p>
          <a:p>
            <a:pPr lvl="1"/>
            <a:r>
              <a:rPr lang="en-GB" dirty="0" smtClean="0"/>
              <a:t>Simplest to set up, but may require significant network bandwidth for cache write</a:t>
            </a:r>
          </a:p>
          <a:p>
            <a:r>
              <a:rPr lang="en-GB" dirty="0" smtClean="0"/>
              <a:t>Client side cache</a:t>
            </a:r>
          </a:p>
          <a:p>
            <a:pPr lvl="1"/>
            <a:r>
              <a:rPr lang="en-GB" dirty="0" smtClean="0"/>
              <a:t>Requires an extra step to prepare a CloudPlatform template </a:t>
            </a:r>
          </a:p>
          <a:p>
            <a:pPr lvl="2"/>
            <a:r>
              <a:rPr lang="en-GB" dirty="0" smtClean="0"/>
              <a:t>a formatted disk is required for the cache</a:t>
            </a:r>
          </a:p>
          <a:p>
            <a:pPr lvl="1"/>
            <a:r>
              <a:rPr lang="en-GB" dirty="0" smtClean="0"/>
              <a:t>May provide better network usage </a:t>
            </a:r>
          </a:p>
          <a:p>
            <a:pPr lvl="1"/>
            <a:r>
              <a:rPr lang="en-GB" dirty="0" smtClean="0"/>
              <a:t>This option also supports Hypervisor local storage to eliminate cache write over the network [work in progress]</a:t>
            </a:r>
          </a:p>
          <a:p>
            <a:r>
              <a:rPr lang="en-GB" dirty="0" smtClean="0"/>
              <a:t>Provisioning Services boot from disk partition</a:t>
            </a:r>
          </a:p>
          <a:p>
            <a:pPr lvl="1"/>
            <a:r>
              <a:rPr lang="en-GB" dirty="0" smtClean="0"/>
              <a:t>Free up the desktop DVD drive [work in progress]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40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596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9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0079BD"/>
      </a:accent1>
      <a:accent2>
        <a:srgbClr val="70963E"/>
      </a:accent2>
      <a:accent3>
        <a:srgbClr val="844CB0"/>
      </a:accent3>
      <a:accent4>
        <a:srgbClr val="0079BD"/>
      </a:accent4>
      <a:accent5>
        <a:srgbClr val="70963E"/>
      </a:accent5>
      <a:accent6>
        <a:srgbClr val="844CB0"/>
      </a:accent6>
      <a:hlink>
        <a:srgbClr val="00598C"/>
      </a:hlink>
      <a:folHlink>
        <a:srgbClr val="56317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355</Words>
  <Application>Microsoft Office PowerPoint</Application>
  <PresentationFormat>On-screen Show (16:9)</PresentationFormat>
  <Paragraphs>63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PowerPoint Presentation</vt:lpstr>
      <vt:lpstr>Introduction</vt:lpstr>
      <vt:lpstr>Architecture</vt:lpstr>
      <vt:lpstr>Preparation Overview</vt:lpstr>
      <vt:lpstr>Operation Overview</vt:lpstr>
      <vt:lpstr>Provision Services Options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Simon.Waterhouse@eu.citrix.com</dc:creator>
  <cp:lastModifiedBy>Simon Waterhouse</cp:lastModifiedBy>
  <cp:revision>24</cp:revision>
  <dcterms:created xsi:type="dcterms:W3CDTF">2012-04-19T12:53:43Z</dcterms:created>
  <dcterms:modified xsi:type="dcterms:W3CDTF">2013-06-11T12:56:36Z</dcterms:modified>
</cp:coreProperties>
</file>