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59" r:id="rId3"/>
    <p:sldId id="296" r:id="rId4"/>
    <p:sldId id="295" r:id="rId5"/>
    <p:sldId id="302" r:id="rId6"/>
    <p:sldId id="268" r:id="rId7"/>
    <p:sldId id="300" r:id="rId8"/>
    <p:sldId id="301" r:id="rId9"/>
    <p:sldId id="304" r:id="rId10"/>
    <p:sldId id="303" r:id="rId11"/>
    <p:sldId id="288" r:id="rId12"/>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CF4"/>
    <a:srgbClr val="DDDDDD"/>
    <a:srgbClr val="BFE8FC"/>
    <a:srgbClr val="DEA900"/>
    <a:srgbClr val="E2AC00"/>
    <a:srgbClr val="EEB500"/>
    <a:srgbClr val="E6DBEF"/>
    <a:srgbClr val="AA9FB5"/>
    <a:srgbClr val="CAFCCC"/>
    <a:srgbClr val="FFF4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527" autoAdjust="0"/>
  </p:normalViewPr>
  <p:slideViewPr>
    <p:cSldViewPr>
      <p:cViewPr varScale="1">
        <p:scale>
          <a:sx n="117" d="100"/>
          <a:sy n="117" d="100"/>
        </p:scale>
        <p:origin x="-138"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cs typeface="+mn-cs"/>
              </a:defRPr>
            </a:lvl1pPr>
          </a:lstStyle>
          <a:p>
            <a:pPr>
              <a:defRPr/>
            </a:pPr>
            <a:fld id="{BA53603E-D3FE-0D4B-9AF8-0E307CCF42E1}" type="datetimeFigureOut">
              <a:rPr lang="en-US"/>
              <a:pPr>
                <a:defRPr/>
              </a:pPr>
              <a:t>3/24/2013</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cs typeface="+mn-cs"/>
              </a:defRPr>
            </a:lvl1pPr>
          </a:lstStyle>
          <a:p>
            <a:pPr>
              <a:defRPr/>
            </a:pPr>
            <a:fld id="{96E2BA8E-10FB-EF4A-89F6-FA202780ADAF}" type="slidenum">
              <a:rPr lang="en-US"/>
              <a:pPr>
                <a:defRPr/>
              </a:pPr>
              <a:t>‹#›</a:t>
            </a:fld>
            <a:endParaRPr lang="en-US"/>
          </a:p>
        </p:txBody>
      </p:sp>
    </p:spTree>
    <p:extLst>
      <p:ext uri="{BB962C8B-B14F-4D97-AF65-F5344CB8AC3E}">
        <p14:creationId xmlns:p14="http://schemas.microsoft.com/office/powerpoint/2010/main" val="13025474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can start/stop/delete its desktop.</a:t>
            </a:r>
          </a:p>
          <a:p>
            <a:r>
              <a:rPr lang="en-US" dirty="0" smtClean="0"/>
              <a:t>Got request</a:t>
            </a:r>
            <a:r>
              <a:rPr lang="en-US" baseline="0" dirty="0" smtClean="0"/>
              <a:t> to add a way to launch desktop console from CPBM.</a:t>
            </a:r>
            <a:endParaRPr lang="en-US" dirty="0"/>
          </a:p>
        </p:txBody>
      </p:sp>
      <p:sp>
        <p:nvSpPr>
          <p:cNvPr id="4" name="Slide Number Placeholder 3"/>
          <p:cNvSpPr>
            <a:spLocks noGrp="1"/>
          </p:cNvSpPr>
          <p:nvPr>
            <p:ph type="sldNum" sz="quarter" idx="10"/>
          </p:nvPr>
        </p:nvSpPr>
        <p:spPr/>
        <p:txBody>
          <a:bodyPr/>
          <a:lstStyle/>
          <a:p>
            <a:pPr>
              <a:defRPr/>
            </a:pPr>
            <a:fld id="{96E2BA8E-10FB-EF4A-89F6-FA202780ADAF}" type="slidenum">
              <a:rPr lang="en-US" smtClean="0"/>
              <a:pPr>
                <a:defRPr/>
              </a:pPr>
              <a:t>6</a:t>
            </a:fld>
            <a:endParaRPr lang="en-US"/>
          </a:p>
        </p:txBody>
      </p:sp>
    </p:spTree>
    <p:extLst>
      <p:ext uri="{BB962C8B-B14F-4D97-AF65-F5344CB8AC3E}">
        <p14:creationId xmlns:p14="http://schemas.microsoft.com/office/powerpoint/2010/main" val="98488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 permission</a:t>
            </a:r>
            <a:endParaRPr lang="en-US" dirty="0"/>
          </a:p>
        </p:txBody>
      </p:sp>
      <p:sp>
        <p:nvSpPr>
          <p:cNvPr id="4" name="Slide Number Placeholder 3"/>
          <p:cNvSpPr>
            <a:spLocks noGrp="1"/>
          </p:cNvSpPr>
          <p:nvPr>
            <p:ph type="sldNum" sz="quarter" idx="10"/>
          </p:nvPr>
        </p:nvSpPr>
        <p:spPr/>
        <p:txBody>
          <a:bodyPr/>
          <a:lstStyle/>
          <a:p>
            <a:pPr>
              <a:defRPr/>
            </a:pPr>
            <a:fld id="{96E2BA8E-10FB-EF4A-89F6-FA202780ADAF}" type="slidenum">
              <a:rPr lang="en-US" smtClean="0"/>
              <a:pPr>
                <a:defRPr/>
              </a:pPr>
              <a:t>7</a:t>
            </a:fld>
            <a:endParaRPr lang="en-US"/>
          </a:p>
        </p:txBody>
      </p:sp>
    </p:spTree>
    <p:extLst>
      <p:ext uri="{BB962C8B-B14F-4D97-AF65-F5344CB8AC3E}">
        <p14:creationId xmlns:p14="http://schemas.microsoft.com/office/powerpoint/2010/main" val="304165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how it is done through the bundle.</a:t>
            </a:r>
            <a:endParaRPr lang="en-US" dirty="0"/>
          </a:p>
        </p:txBody>
      </p:sp>
      <p:sp>
        <p:nvSpPr>
          <p:cNvPr id="4" name="Slide Number Placeholder 3"/>
          <p:cNvSpPr>
            <a:spLocks noGrp="1"/>
          </p:cNvSpPr>
          <p:nvPr>
            <p:ph type="sldNum" sz="quarter" idx="10"/>
          </p:nvPr>
        </p:nvSpPr>
        <p:spPr/>
        <p:txBody>
          <a:bodyPr/>
          <a:lstStyle/>
          <a:p>
            <a:pPr>
              <a:defRPr/>
            </a:pPr>
            <a:fld id="{96E2BA8E-10FB-EF4A-89F6-FA202780ADAF}" type="slidenum">
              <a:rPr lang="en-US" smtClean="0"/>
              <a:pPr>
                <a:defRPr/>
              </a:pPr>
              <a:t>9</a:t>
            </a:fld>
            <a:endParaRPr lang="en-US"/>
          </a:p>
        </p:txBody>
      </p:sp>
    </p:spTree>
    <p:extLst>
      <p:ext uri="{BB962C8B-B14F-4D97-AF65-F5344CB8AC3E}">
        <p14:creationId xmlns:p14="http://schemas.microsoft.com/office/powerpoint/2010/main" val="250803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Active Directory Support:</a:t>
            </a:r>
          </a:p>
          <a:p>
            <a:pPr marL="285750" indent="-285750">
              <a:buFont typeface="Arial" pitchFamily="34" charset="0"/>
              <a:buChar char="•"/>
            </a:pPr>
            <a:r>
              <a:rPr lang="en-US" sz="1600" dirty="0" smtClean="0"/>
              <a:t>The AD script will take an input file which shows mapping of AD groups to CPBM profile, and which CPBM tenant account to add the users to (only one tenant account is allowed). </a:t>
            </a:r>
          </a:p>
          <a:p>
            <a:pPr marL="285750" indent="-285750">
              <a:buFont typeface="Arial" pitchFamily="34" charset="0"/>
              <a:buChar char="•"/>
            </a:pPr>
            <a:r>
              <a:rPr lang="en-US" sz="1600" dirty="0" smtClean="0"/>
              <a:t>The AD users within the group will be created in the specified CPBM tenant account with appropriate profiles per input file. Before creating a user, the AD script will check if the user exists in the tenant account. It will only create users if it does not already exist. This allows the script to be run periodically by the IT admin to add new users.</a:t>
            </a:r>
          </a:p>
          <a:p>
            <a:pPr marL="285750" indent="-285750">
              <a:buFont typeface="Arial" pitchFamily="34" charset="0"/>
              <a:buChar char="•"/>
            </a:pPr>
            <a:r>
              <a:rPr lang="en-US" sz="1600" dirty="0" smtClean="0"/>
              <a:t>Script will out the following:</a:t>
            </a:r>
          </a:p>
          <a:p>
            <a:pPr marL="742950" lvl="1" indent="-285750">
              <a:buFont typeface="Arial" pitchFamily="34" charset="0"/>
              <a:buChar char="•"/>
            </a:pPr>
            <a:r>
              <a:rPr lang="en-US" sz="1400" dirty="0" smtClean="0"/>
              <a:t>A list of users added to CPBM and their CPBM profile</a:t>
            </a:r>
          </a:p>
          <a:p>
            <a:pPr marL="742950" lvl="1" indent="-285750">
              <a:buFont typeface="Arial" pitchFamily="34" charset="0"/>
              <a:buChar char="•"/>
            </a:pPr>
            <a:r>
              <a:rPr lang="en-US" sz="1400" dirty="0" smtClean="0"/>
              <a:t>A list of users no longer in AD, but in CPBM within the tenant account. This enables IT admin to manually deactivate and delete users from CPBM.</a:t>
            </a:r>
          </a:p>
          <a:p>
            <a:pPr marL="742950" lvl="1" indent="-285750">
              <a:buFont typeface="Arial" pitchFamily="34" charset="0"/>
              <a:buChar char="•"/>
            </a:pPr>
            <a:r>
              <a:rPr lang="en-US" sz="1400" dirty="0" smtClean="0"/>
              <a:t>A list of users in CPBM with mismatching profile. This enables IT admin to manually change user profile in CPBM. </a:t>
            </a:r>
            <a:endParaRPr lang="en-US" dirty="0" smtClean="0"/>
          </a:p>
          <a:p>
            <a:endParaRPr lang="en-US" dirty="0" smtClean="0"/>
          </a:p>
          <a:p>
            <a:r>
              <a:rPr lang="en-US" dirty="0" smtClean="0"/>
              <a:t>You can always use professional services.</a:t>
            </a:r>
            <a:endParaRPr lang="en-US" dirty="0"/>
          </a:p>
        </p:txBody>
      </p:sp>
      <p:sp>
        <p:nvSpPr>
          <p:cNvPr id="4" name="Slide Number Placeholder 3"/>
          <p:cNvSpPr>
            <a:spLocks noGrp="1"/>
          </p:cNvSpPr>
          <p:nvPr>
            <p:ph type="sldNum" sz="quarter" idx="10"/>
          </p:nvPr>
        </p:nvSpPr>
        <p:spPr/>
        <p:txBody>
          <a:bodyPr/>
          <a:lstStyle/>
          <a:p>
            <a:pPr>
              <a:defRPr/>
            </a:pPr>
            <a:fld id="{96E2BA8E-10FB-EF4A-89F6-FA202780ADAF}" type="slidenum">
              <a:rPr lang="en-US" smtClean="0"/>
              <a:pPr>
                <a:defRPr/>
              </a:pPr>
              <a:t>11</a:t>
            </a:fld>
            <a:endParaRPr lang="en-US"/>
          </a:p>
        </p:txBody>
      </p:sp>
    </p:spTree>
    <p:extLst>
      <p:ext uri="{BB962C8B-B14F-4D97-AF65-F5344CB8AC3E}">
        <p14:creationId xmlns:p14="http://schemas.microsoft.com/office/powerpoint/2010/main" val="3332127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2" descr="C:\Users\Kirk Mossing\Downloads\Citrix Logo_RGB-01.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9175" y="792163"/>
            <a:ext cx="11255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descr="https://mail.google.com/mail/ca/u/0/?ui=2&amp;ik=f9c1cb2aac&amp;view=att&amp;th=136a2ee0154ff3f9&amp;attid=0.1&amp;disp=emb&amp;zw&amp;atsh=1"/>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4D4F53"/>
              </a:solidFill>
              <a:latin typeface="Arial" charset="0"/>
            </a:endParaRPr>
          </a:p>
        </p:txBody>
      </p:sp>
      <p:pic>
        <p:nvPicPr>
          <p:cNvPr id="8"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6350"/>
            <a:ext cx="1528763"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5"/>
          <p:cNvSpPr>
            <a:spLocks noGrp="1" noChangeArrowheads="1"/>
          </p:cNvSpPr>
          <p:nvPr>
            <p:ph type="subTitle" idx="1"/>
          </p:nvPr>
        </p:nvSpPr>
        <p:spPr>
          <a:xfrm>
            <a:off x="2258292" y="3652407"/>
            <a:ext cx="6327648" cy="748143"/>
          </a:xfrm>
          <a:prstGeom prst="rect">
            <a:avLst/>
          </a:prstGeom>
        </p:spPr>
        <p:txBody>
          <a:bodyPr/>
          <a:lstStyle>
            <a:lvl1pPr marL="0" indent="0">
              <a:buFont typeface="Arial" pitchFamily="34" charset="0"/>
              <a:buNone/>
              <a:defRPr sz="1400" b="0" smtClean="0">
                <a:solidFill>
                  <a:srgbClr val="4D4F53"/>
                </a:solidFill>
                <a:latin typeface="Arial" pitchFamily="34" charset="0"/>
              </a:defRPr>
            </a:lvl1pPr>
          </a:lstStyle>
          <a:p>
            <a:r>
              <a:rPr lang="en-US" smtClean="0"/>
              <a:t>Click to edit Master subtitle style</a:t>
            </a:r>
            <a:endParaRPr lang="en-US" dirty="0" smtClean="0"/>
          </a:p>
        </p:txBody>
      </p:sp>
      <p:sp>
        <p:nvSpPr>
          <p:cNvPr id="23" name="Text Placeholder 21"/>
          <p:cNvSpPr>
            <a:spLocks noGrp="1"/>
          </p:cNvSpPr>
          <p:nvPr>
            <p:ph type="body" sz="quarter" idx="10"/>
          </p:nvPr>
        </p:nvSpPr>
        <p:spPr>
          <a:xfrm>
            <a:off x="2258292" y="1294410"/>
            <a:ext cx="6327648" cy="1163782"/>
          </a:xfrm>
          <a:prstGeom prst="rect">
            <a:avLst/>
          </a:prstGeom>
        </p:spPr>
        <p:txBody>
          <a:bodyPr anchor="b"/>
          <a:lstStyle>
            <a:lvl1pPr marL="0" indent="0">
              <a:buNone/>
              <a:defRPr lang="en-US" sz="3200" b="1" kern="0" dirty="0" smtClean="0">
                <a:solidFill>
                  <a:srgbClr val="4D4F53"/>
                </a:solidFill>
                <a:latin typeface="Arial" pitchFamily="34" charset="0"/>
                <a:ea typeface="+mn-ea"/>
                <a:cs typeface="+mn-cs"/>
              </a:defRPr>
            </a:lvl1pPr>
          </a:lstStyle>
          <a:p>
            <a:pPr lvl="0"/>
            <a:r>
              <a:rPr lang="en-US" smtClean="0"/>
              <a:t>Click to edit Master text styles</a:t>
            </a:r>
          </a:p>
        </p:txBody>
      </p:sp>
      <p:sp>
        <p:nvSpPr>
          <p:cNvPr id="24" name="Text Placeholder 21"/>
          <p:cNvSpPr>
            <a:spLocks noGrp="1"/>
          </p:cNvSpPr>
          <p:nvPr>
            <p:ph type="body" sz="quarter" idx="11"/>
          </p:nvPr>
        </p:nvSpPr>
        <p:spPr>
          <a:xfrm>
            <a:off x="2258292" y="2465876"/>
            <a:ext cx="6327648" cy="384004"/>
          </a:xfrm>
          <a:prstGeom prst="rect">
            <a:avLst/>
          </a:prstGeom>
        </p:spPr>
        <p:txBody>
          <a:bodyPr>
            <a:noAutofit/>
          </a:bodyPr>
          <a:lstStyle>
            <a:lvl1pPr marL="0" indent="0">
              <a:buNone/>
              <a:defRPr lang="en-US" sz="2000" b="1" dirty="0" smtClean="0">
                <a:solidFill>
                  <a:srgbClr val="4D4F53"/>
                </a:solidFill>
                <a:latin typeface="Arial" pitchFamily="34" charset="0"/>
                <a:ea typeface="+mn-ea"/>
                <a:cs typeface="+mn-cs"/>
              </a:defRPr>
            </a:lvl1pPr>
          </a:lstStyle>
          <a:p>
            <a:pPr lvl="0"/>
            <a:r>
              <a:rPr lang="en-US" smtClean="0"/>
              <a:t>Click to edit Master text styles</a:t>
            </a:r>
          </a:p>
        </p:txBody>
      </p:sp>
      <p:sp>
        <p:nvSpPr>
          <p:cNvPr id="5" name="Text Placeholder 4"/>
          <p:cNvSpPr>
            <a:spLocks noGrp="1"/>
          </p:cNvSpPr>
          <p:nvPr>
            <p:ph type="body" sz="quarter" idx="12"/>
          </p:nvPr>
        </p:nvSpPr>
        <p:spPr>
          <a:xfrm>
            <a:off x="2258292" y="3282488"/>
            <a:ext cx="6327648" cy="304800"/>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14106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al column">
    <p:spTree>
      <p:nvGrpSpPr>
        <p:cNvPr id="1" name=""/>
        <p:cNvGrpSpPr/>
        <p:nvPr/>
      </p:nvGrpSpPr>
      <p:grpSpPr>
        <a:xfrm>
          <a:off x="0" y="0"/>
          <a:ext cx="0" cy="0"/>
          <a:chOff x="0" y="0"/>
          <a:chExt cx="0" cy="0"/>
        </a:xfrm>
      </p:grpSpPr>
      <p:sp>
        <p:nvSpPr>
          <p:cNvPr id="2" name="Title 1"/>
          <p:cNvSpPr>
            <a:spLocks noGrp="1"/>
          </p:cNvSpPr>
          <p:nvPr>
            <p:ph type="title"/>
          </p:nvPr>
        </p:nvSpPr>
        <p:spPr>
          <a:xfrm>
            <a:off x="396875" y="287338"/>
            <a:ext cx="8366125" cy="639762"/>
          </a:xfrm>
        </p:spPr>
        <p:txBody>
          <a:bodyPr/>
          <a:lstStyle/>
          <a:p>
            <a:r>
              <a:rPr lang="en-US" smtClean="0"/>
              <a:t>Click to edit Master title style</a:t>
            </a:r>
            <a:endParaRPr lang="en-US" dirty="0"/>
          </a:p>
        </p:txBody>
      </p:sp>
      <p:sp>
        <p:nvSpPr>
          <p:cNvPr id="7" name="Content Placeholder 6"/>
          <p:cNvSpPr>
            <a:spLocks noGrp="1"/>
          </p:cNvSpPr>
          <p:nvPr>
            <p:ph sz="quarter" idx="14"/>
          </p:nvPr>
        </p:nvSpPr>
        <p:spPr>
          <a:xfrm>
            <a:off x="396875" y="1338263"/>
            <a:ext cx="4114800" cy="332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5"/>
          </p:nvPr>
        </p:nvSpPr>
        <p:spPr>
          <a:xfrm>
            <a:off x="4648200" y="1338263"/>
            <a:ext cx="4114800" cy="332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6"/>
          </p:nvPr>
        </p:nvSpPr>
        <p:spPr/>
        <p:txBody>
          <a:bodyPr/>
          <a:lstStyle>
            <a:lvl1pPr>
              <a:defRPr smtClean="0">
                <a:solidFill>
                  <a:schemeClr val="tx2"/>
                </a:solidFill>
              </a:defRPr>
            </a:lvl1pPr>
          </a:lstStyle>
          <a:p>
            <a:pPr>
              <a:defRPr/>
            </a:pPr>
            <a:fld id="{0F8740E9-915E-6046-8859-585EA6CD8CBB}" type="slidenum">
              <a:rPr/>
              <a:pPr>
                <a:defRPr/>
              </a:pPr>
              <a:t>‹#›</a:t>
            </a:fld>
            <a:endParaRPr/>
          </a:p>
        </p:txBody>
      </p:sp>
    </p:spTree>
    <p:extLst>
      <p:ext uri="{BB962C8B-B14F-4D97-AF65-F5344CB8AC3E}">
        <p14:creationId xmlns:p14="http://schemas.microsoft.com/office/powerpoint/2010/main" val="12708975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al column_2x2">
    <p:spTree>
      <p:nvGrpSpPr>
        <p:cNvPr id="1" name=""/>
        <p:cNvGrpSpPr/>
        <p:nvPr/>
      </p:nvGrpSpPr>
      <p:grpSpPr>
        <a:xfrm>
          <a:off x="0" y="0"/>
          <a:ext cx="0" cy="0"/>
          <a:chOff x="0" y="0"/>
          <a:chExt cx="0" cy="0"/>
        </a:xfrm>
      </p:grpSpPr>
      <p:sp>
        <p:nvSpPr>
          <p:cNvPr id="2" name="Title 1"/>
          <p:cNvSpPr>
            <a:spLocks noGrp="1"/>
          </p:cNvSpPr>
          <p:nvPr>
            <p:ph type="title"/>
          </p:nvPr>
        </p:nvSpPr>
        <p:spPr>
          <a:xfrm>
            <a:off x="388358" y="285316"/>
            <a:ext cx="8357616" cy="623888"/>
          </a:xfr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93701" y="1320800"/>
            <a:ext cx="4102100" cy="15633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1"/>
          </p:nvPr>
        </p:nvSpPr>
        <p:spPr>
          <a:xfrm>
            <a:off x="4648835" y="1320801"/>
            <a:ext cx="4105656" cy="1563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2"/>
          </p:nvPr>
        </p:nvSpPr>
        <p:spPr>
          <a:xfrm>
            <a:off x="396240" y="3028950"/>
            <a:ext cx="4105656" cy="1563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4648200" y="3028950"/>
            <a:ext cx="4105656" cy="1563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4"/>
          </p:nvPr>
        </p:nvSpPr>
        <p:spPr/>
        <p:txBody>
          <a:bodyPr/>
          <a:lstStyle>
            <a:lvl1pPr>
              <a:defRPr smtClean="0">
                <a:solidFill>
                  <a:schemeClr val="tx2"/>
                </a:solidFill>
              </a:defRPr>
            </a:lvl1pPr>
          </a:lstStyle>
          <a:p>
            <a:pPr>
              <a:defRPr/>
            </a:pPr>
            <a:fld id="{225F97F8-ADDB-A94F-AD23-6DBA985E1629}" type="slidenum">
              <a:rPr/>
              <a:pPr>
                <a:defRPr/>
              </a:pPr>
              <a:t>‹#›</a:t>
            </a:fld>
            <a:endParaRPr/>
          </a:p>
        </p:txBody>
      </p:sp>
    </p:spTree>
    <p:extLst>
      <p:ext uri="{BB962C8B-B14F-4D97-AF65-F5344CB8AC3E}">
        <p14:creationId xmlns:p14="http://schemas.microsoft.com/office/powerpoint/2010/main" val="155613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al column_left header">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3701" y="1184077"/>
            <a:ext cx="4102099" cy="3292673"/>
          </a:xfrm>
        </p:spPr>
        <p:txBody>
          <a:bodyPr anchor="ctr"/>
          <a:lstStyle>
            <a:lvl1pPr marL="0" indent="0" algn="ctr">
              <a:buNone/>
              <a:defRPr sz="2800"/>
            </a:lvl1pPr>
          </a:lstStyle>
          <a:p>
            <a:pPr lvl="0"/>
            <a:r>
              <a:rPr lang="en-US" smtClean="0"/>
              <a:t>Click to edit Master text styles</a:t>
            </a:r>
          </a:p>
        </p:txBody>
      </p:sp>
      <p:sp>
        <p:nvSpPr>
          <p:cNvPr id="4" name="Content Placeholder 3"/>
          <p:cNvSpPr>
            <a:spLocks noGrp="1"/>
          </p:cNvSpPr>
          <p:nvPr>
            <p:ph sz="quarter" idx="11"/>
          </p:nvPr>
        </p:nvSpPr>
        <p:spPr>
          <a:xfrm>
            <a:off x="4648200" y="1184077"/>
            <a:ext cx="4102735" cy="329184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388358" y="230331"/>
            <a:ext cx="8357616" cy="623888"/>
          </a:xfrm>
        </p:spPr>
        <p:txBody>
          <a:bodyPr anchor="b"/>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lvl1pPr>
              <a:defRPr smtClean="0">
                <a:solidFill>
                  <a:schemeClr val="tx2"/>
                </a:solidFill>
              </a:defRPr>
            </a:lvl1pPr>
          </a:lstStyle>
          <a:p>
            <a:pPr>
              <a:defRPr/>
            </a:pPr>
            <a:fld id="{DC6825C6-36EB-C741-A9F2-EB2E00260F5F}" type="slidenum">
              <a:rPr/>
              <a:pPr>
                <a:defRPr/>
              </a:pPr>
              <a:t>‹#›</a:t>
            </a:fld>
            <a:endParaRPr/>
          </a:p>
        </p:txBody>
      </p:sp>
    </p:spTree>
    <p:extLst>
      <p:ext uri="{BB962C8B-B14F-4D97-AF65-F5344CB8AC3E}">
        <p14:creationId xmlns:p14="http://schemas.microsoft.com/office/powerpoint/2010/main" val="2583236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i column">
    <p:spTree>
      <p:nvGrpSpPr>
        <p:cNvPr id="1" name=""/>
        <p:cNvGrpSpPr/>
        <p:nvPr/>
      </p:nvGrpSpPr>
      <p:grpSpPr>
        <a:xfrm>
          <a:off x="0" y="0"/>
          <a:ext cx="0" cy="0"/>
          <a:chOff x="0" y="0"/>
          <a:chExt cx="0" cy="0"/>
        </a:xfrm>
      </p:grpSpPr>
      <p:cxnSp>
        <p:nvCxnSpPr>
          <p:cNvPr id="7" name="Straight Connector 8"/>
          <p:cNvCxnSpPr>
            <a:cxnSpLocks noChangeShapeType="1"/>
          </p:cNvCxnSpPr>
          <p:nvPr/>
        </p:nvCxnSpPr>
        <p:spPr bwMode="auto">
          <a:xfrm>
            <a:off x="3154363" y="1352550"/>
            <a:ext cx="0" cy="3276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9" name="Straight Connector 9"/>
          <p:cNvCxnSpPr>
            <a:cxnSpLocks noChangeShapeType="1"/>
          </p:cNvCxnSpPr>
          <p:nvPr/>
        </p:nvCxnSpPr>
        <p:spPr bwMode="auto">
          <a:xfrm>
            <a:off x="5989638" y="1352550"/>
            <a:ext cx="0" cy="3276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88359" y="285316"/>
            <a:ext cx="8346931" cy="623888"/>
          </a:xfr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93702" y="1320800"/>
            <a:ext cx="2667000" cy="331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1"/>
          </p:nvPr>
        </p:nvSpPr>
        <p:spPr>
          <a:xfrm>
            <a:off x="6068290" y="1320800"/>
            <a:ext cx="2667000" cy="3295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3230711" y="1314450"/>
            <a:ext cx="2667570"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6"/>
          <p:cNvSpPr>
            <a:spLocks noGrp="1"/>
          </p:cNvSpPr>
          <p:nvPr>
            <p:ph type="sldNum" sz="quarter" idx="13"/>
          </p:nvPr>
        </p:nvSpPr>
        <p:spPr/>
        <p:txBody>
          <a:bodyPr/>
          <a:lstStyle>
            <a:lvl1pPr>
              <a:defRPr smtClean="0">
                <a:solidFill>
                  <a:schemeClr val="tx2"/>
                </a:solidFill>
              </a:defRPr>
            </a:lvl1pPr>
          </a:lstStyle>
          <a:p>
            <a:pPr>
              <a:defRPr/>
            </a:pPr>
            <a:fld id="{C6BA7BCD-CA33-9A46-8050-421299EE4DB1}" type="slidenum">
              <a:rPr/>
              <a:pPr>
                <a:defRPr/>
              </a:pPr>
              <a:t>‹#›</a:t>
            </a:fld>
            <a:endParaRPr/>
          </a:p>
        </p:txBody>
      </p:sp>
    </p:spTree>
    <p:extLst>
      <p:ext uri="{BB962C8B-B14F-4D97-AF65-F5344CB8AC3E}">
        <p14:creationId xmlns:p14="http://schemas.microsoft.com/office/powerpoint/2010/main" val="1084158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i column_w headings">
    <p:spTree>
      <p:nvGrpSpPr>
        <p:cNvPr id="1" name=""/>
        <p:cNvGrpSpPr/>
        <p:nvPr/>
      </p:nvGrpSpPr>
      <p:grpSpPr>
        <a:xfrm>
          <a:off x="0" y="0"/>
          <a:ext cx="0" cy="0"/>
          <a:chOff x="0" y="0"/>
          <a:chExt cx="0" cy="0"/>
        </a:xfrm>
      </p:grpSpPr>
      <p:cxnSp>
        <p:nvCxnSpPr>
          <p:cNvPr id="9" name="Straight Connector 8"/>
          <p:cNvCxnSpPr>
            <a:cxnSpLocks noChangeShapeType="1"/>
          </p:cNvCxnSpPr>
          <p:nvPr/>
        </p:nvCxnSpPr>
        <p:spPr bwMode="auto">
          <a:xfrm>
            <a:off x="3154363" y="1352550"/>
            <a:ext cx="0" cy="3276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a:off x="5989638" y="1352550"/>
            <a:ext cx="0" cy="3276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390654" y="590550"/>
            <a:ext cx="2670048" cy="623888"/>
          </a:xfrm>
        </p:spPr>
        <p:txBody>
          <a:bodyPr/>
          <a:lstStyle>
            <a:lvl1pPr algn="ctr">
              <a:defRPr sz="2000">
                <a:solidFill>
                  <a:srgbClr val="4D4F53"/>
                </a:solidFill>
              </a:defRPr>
            </a:lvl1pPr>
          </a:lstStyle>
          <a:p>
            <a:r>
              <a:rPr lang="en-US" smtClean="0"/>
              <a:t>Click to edit Master title style</a:t>
            </a:r>
            <a:endParaRPr lang="en-US" dirty="0"/>
          </a:p>
        </p:txBody>
      </p:sp>
      <p:sp>
        <p:nvSpPr>
          <p:cNvPr id="6" name="Content Placeholder 5"/>
          <p:cNvSpPr>
            <a:spLocks noGrp="1"/>
          </p:cNvSpPr>
          <p:nvPr>
            <p:ph sz="quarter" idx="10"/>
          </p:nvPr>
        </p:nvSpPr>
        <p:spPr>
          <a:xfrm>
            <a:off x="393702" y="1320800"/>
            <a:ext cx="2670048" cy="331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1"/>
          </p:nvPr>
        </p:nvSpPr>
        <p:spPr>
          <a:xfrm>
            <a:off x="6068290" y="1320800"/>
            <a:ext cx="2670048" cy="3295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3230711" y="1314450"/>
            <a:ext cx="2670048"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p:nvPr>
        </p:nvSpPr>
        <p:spPr>
          <a:xfrm>
            <a:off x="3230711" y="590550"/>
            <a:ext cx="2670048" cy="621792"/>
          </a:xfrm>
        </p:spPr>
        <p:txBody>
          <a:bodyPr anchor="ctr"/>
          <a:lstStyle>
            <a:lvl1pPr marL="0" indent="0" algn="ctr" rtl="0" eaLnBrk="0" fontAlgn="base" hangingPunct="0">
              <a:spcBef>
                <a:spcPct val="0"/>
              </a:spcBef>
              <a:spcAft>
                <a:spcPct val="0"/>
              </a:spcAft>
              <a:buNone/>
              <a:defRPr lang="en-US" sz="2000" b="1" dirty="0" smtClean="0">
                <a:solidFill>
                  <a:srgbClr val="4D4F53"/>
                </a:solidFill>
                <a:latin typeface="Arial" pitchFamily="34" charset="0"/>
                <a:ea typeface="+mj-ea"/>
                <a:cs typeface="+mj-cs"/>
              </a:defRPr>
            </a:lvl1pPr>
          </a:lstStyle>
          <a:p>
            <a:pPr lvl="0"/>
            <a:r>
              <a:rPr lang="en-US" smtClean="0"/>
              <a:t>Click to edit Master text styles</a:t>
            </a:r>
          </a:p>
        </p:txBody>
      </p:sp>
      <p:sp>
        <p:nvSpPr>
          <p:cNvPr id="12" name="Text Placeholder 11"/>
          <p:cNvSpPr>
            <a:spLocks noGrp="1"/>
          </p:cNvSpPr>
          <p:nvPr>
            <p:ph type="body" sz="quarter" idx="14"/>
          </p:nvPr>
        </p:nvSpPr>
        <p:spPr>
          <a:xfrm>
            <a:off x="6068290" y="590550"/>
            <a:ext cx="2670048" cy="636588"/>
          </a:xfrm>
        </p:spPr>
        <p:txBody>
          <a:bodyPr anchor="ctr"/>
          <a:lstStyle>
            <a:lvl1pPr marL="0" indent="0" algn="ctr" rtl="0" eaLnBrk="0" fontAlgn="base" hangingPunct="0">
              <a:spcBef>
                <a:spcPct val="0"/>
              </a:spcBef>
              <a:spcAft>
                <a:spcPct val="0"/>
              </a:spcAft>
              <a:buNone/>
              <a:defRPr lang="en-US" sz="2000" b="1" dirty="0" smtClean="0">
                <a:solidFill>
                  <a:srgbClr val="4D4F53"/>
                </a:solidFill>
                <a:latin typeface="Arial" pitchFamily="34" charset="0"/>
                <a:ea typeface="+mj-ea"/>
                <a:cs typeface="+mj-cs"/>
              </a:defRPr>
            </a:lvl1pPr>
          </a:lstStyle>
          <a:p>
            <a:pPr lvl="0"/>
            <a:r>
              <a:rPr lang="en-US" smtClean="0"/>
              <a:t>Click to edit Master text styles</a:t>
            </a:r>
          </a:p>
        </p:txBody>
      </p:sp>
      <p:sp>
        <p:nvSpPr>
          <p:cNvPr id="11" name="Slide Number Placeholder 6"/>
          <p:cNvSpPr>
            <a:spLocks noGrp="1"/>
          </p:cNvSpPr>
          <p:nvPr>
            <p:ph type="sldNum" sz="quarter" idx="15"/>
          </p:nvPr>
        </p:nvSpPr>
        <p:spPr/>
        <p:txBody>
          <a:bodyPr/>
          <a:lstStyle>
            <a:lvl1pPr>
              <a:defRPr smtClean="0">
                <a:solidFill>
                  <a:schemeClr val="tx2"/>
                </a:solidFill>
              </a:defRPr>
            </a:lvl1pPr>
          </a:lstStyle>
          <a:p>
            <a:pPr>
              <a:defRPr/>
            </a:pPr>
            <a:fld id="{5E4B160F-5086-5940-9938-DF0C731E415D}" type="slidenum">
              <a:rPr/>
              <a:pPr>
                <a:defRPr/>
              </a:pPr>
              <a:t>‹#›</a:t>
            </a:fld>
            <a:endParaRPr/>
          </a:p>
        </p:txBody>
      </p:sp>
    </p:spTree>
    <p:extLst>
      <p:ext uri="{BB962C8B-B14F-4D97-AF65-F5344CB8AC3E}">
        <p14:creationId xmlns:p14="http://schemas.microsoft.com/office/powerpoint/2010/main" val="328409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 without a tagline">
    <p:spTree>
      <p:nvGrpSpPr>
        <p:cNvPr id="1" name=""/>
        <p:cNvGrpSpPr/>
        <p:nvPr/>
      </p:nvGrpSpPr>
      <p:grpSpPr>
        <a:xfrm>
          <a:off x="0" y="0"/>
          <a:ext cx="0" cy="0"/>
          <a:chOff x="0" y="0"/>
          <a:chExt cx="0" cy="0"/>
        </a:xfrm>
      </p:grpSpPr>
      <p:pic>
        <p:nvPicPr>
          <p:cNvPr id="2" name="Picture 2" descr="C:\Users\Kirk Mossing\Downloads\Citrix Logo_RGB-01.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7638" y="2055813"/>
            <a:ext cx="12509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4569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with a tagline">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2476500" y="2530475"/>
            <a:ext cx="419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b="1">
                <a:solidFill>
                  <a:schemeClr val="tx2"/>
                </a:solidFill>
                <a:latin typeface="Arial" charset="0"/>
              </a:rPr>
              <a:t>Work better. Live better.</a:t>
            </a:r>
          </a:p>
        </p:txBody>
      </p:sp>
      <p:pic>
        <p:nvPicPr>
          <p:cNvPr id="3" name="Picture 2" descr="C:\Users\Kirk Mossing\Downloads\Citrix Logo_RGB-01.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7638" y="2055813"/>
            <a:ext cx="12509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61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EC486F6-6760-7A47-BA82-298F1AF56D08}" type="datetimeFigureOut">
              <a:rPr lang="en-US" smtClean="0"/>
              <a:t>3/24/2013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EA29E8-2542-5B4D-9593-FE3C0A3C8599}" type="slidenum">
              <a:rPr lang="en-US" smtClean="0"/>
              <a:t>‹#›</a:t>
            </a:fld>
            <a:endParaRPr lang="en-US"/>
          </a:p>
        </p:txBody>
      </p:sp>
    </p:spTree>
    <p:extLst>
      <p:ext uri="{BB962C8B-B14F-4D97-AF65-F5344CB8AC3E}">
        <p14:creationId xmlns:p14="http://schemas.microsoft.com/office/powerpoint/2010/main" val="31288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layout">
    <p:spTree>
      <p:nvGrpSpPr>
        <p:cNvPr id="1" name=""/>
        <p:cNvGrpSpPr/>
        <p:nvPr/>
      </p:nvGrpSpPr>
      <p:grpSpPr>
        <a:xfrm>
          <a:off x="0" y="0"/>
          <a:ext cx="0" cy="0"/>
          <a:chOff x="0" y="0"/>
          <a:chExt cx="0" cy="0"/>
        </a:xfrm>
      </p:grpSpPr>
      <p:pic>
        <p:nvPicPr>
          <p:cNvPr id="4" name="Picture 2" descr="C:\Users\Kirk Mossing\Downloads\Citrix Logo_RGB-01.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18463" y="4716463"/>
            <a:ext cx="8413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6350"/>
            <a:ext cx="1528763"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1"/>
          <p:cNvSpPr>
            <a:spLocks noGrp="1"/>
          </p:cNvSpPr>
          <p:nvPr>
            <p:ph type="body" sz="quarter" idx="10"/>
          </p:nvPr>
        </p:nvSpPr>
        <p:spPr>
          <a:xfrm>
            <a:off x="2258292" y="1294410"/>
            <a:ext cx="6327648" cy="1163782"/>
          </a:xfrm>
          <a:prstGeom prst="rect">
            <a:avLst/>
          </a:prstGeom>
        </p:spPr>
        <p:txBody>
          <a:bodyPr anchor="b"/>
          <a:lstStyle>
            <a:lvl1pPr marL="0" indent="0">
              <a:buNone/>
              <a:defRPr lang="en-US" sz="3200" b="1" kern="0" dirty="0" smtClean="0">
                <a:solidFill>
                  <a:srgbClr val="4D4F53"/>
                </a:solidFill>
                <a:latin typeface="Arial" pitchFamily="34" charset="0"/>
                <a:ea typeface="+mn-ea"/>
                <a:cs typeface="+mn-cs"/>
              </a:defRPr>
            </a:lvl1pPr>
          </a:lstStyle>
          <a:p>
            <a:pPr lvl="0"/>
            <a:r>
              <a:rPr lang="en-US" smtClean="0"/>
              <a:t>Click to edit Master text styles</a:t>
            </a:r>
          </a:p>
        </p:txBody>
      </p:sp>
      <p:sp>
        <p:nvSpPr>
          <p:cNvPr id="12" name="Text Placeholder 21"/>
          <p:cNvSpPr>
            <a:spLocks noGrp="1"/>
          </p:cNvSpPr>
          <p:nvPr>
            <p:ph type="body" sz="quarter" idx="11"/>
          </p:nvPr>
        </p:nvSpPr>
        <p:spPr>
          <a:xfrm>
            <a:off x="2258293" y="2465875"/>
            <a:ext cx="6327648" cy="440838"/>
          </a:xfrm>
          <a:prstGeom prst="rect">
            <a:avLst/>
          </a:prstGeom>
        </p:spPr>
        <p:txBody>
          <a:bodyPr/>
          <a:lstStyle>
            <a:lvl1pPr marL="0" indent="0">
              <a:buNone/>
              <a:tabLst/>
              <a:defRPr lang="en-US" sz="2000" b="1" dirty="0" smtClean="0">
                <a:solidFill>
                  <a:srgbClr val="4D4F53"/>
                </a:solidFill>
                <a:latin typeface="Arial"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2727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defRPr>
                <a:solidFill>
                  <a:srgbClr val="4D4F53"/>
                </a:solidFill>
              </a:defRPr>
            </a:lvl1pPr>
          </a:lstStyle>
          <a:p>
            <a:r>
              <a:rPr lang="en-US" smtClean="0"/>
              <a:t>Click to edit Master title style</a:t>
            </a:r>
            <a:endParaRPr lang="en-US" dirty="0"/>
          </a:p>
        </p:txBody>
      </p:sp>
      <p:sp>
        <p:nvSpPr>
          <p:cNvPr id="5" name="Content Placeholder 4"/>
          <p:cNvSpPr>
            <a:spLocks noGrp="1"/>
          </p:cNvSpPr>
          <p:nvPr>
            <p:ph sz="quarter" idx="13"/>
          </p:nvPr>
        </p:nvSpPr>
        <p:spPr>
          <a:xfrm>
            <a:off x="396875" y="1323023"/>
            <a:ext cx="8366125" cy="3290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4"/>
          </p:nvPr>
        </p:nvSpPr>
        <p:spPr/>
        <p:txBody>
          <a:bodyPr/>
          <a:lstStyle>
            <a:lvl1pPr>
              <a:defRPr smtClean="0">
                <a:solidFill>
                  <a:schemeClr val="tx2"/>
                </a:solidFill>
              </a:defRPr>
            </a:lvl1pPr>
          </a:lstStyle>
          <a:p>
            <a:pPr>
              <a:defRPr/>
            </a:pPr>
            <a:fld id="{CFBD0BCE-FB8B-304F-961C-654CA2E5D37B}" type="slidenum">
              <a:rPr/>
              <a:pPr>
                <a:defRPr/>
              </a:pPr>
              <a:t>‹#›</a:t>
            </a:fld>
            <a:endParaRPr/>
          </a:p>
        </p:txBody>
      </p:sp>
    </p:spTree>
    <p:extLst>
      <p:ext uri="{BB962C8B-B14F-4D97-AF65-F5344CB8AC3E}">
        <p14:creationId xmlns:p14="http://schemas.microsoft.com/office/powerpoint/2010/main" val="1780957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4" y="235615"/>
            <a:ext cx="8366760" cy="623888"/>
          </a:xfrm>
        </p:spPr>
        <p:txBody>
          <a:bodyPr anchor="b"/>
          <a:lstStyle>
            <a:lvl1pPr marL="0" indent="0">
              <a:lnSpc>
                <a:spcPts val="3000"/>
              </a:lnSpc>
              <a:defRPr/>
            </a:lvl1pPr>
          </a:lstStyle>
          <a:p>
            <a:r>
              <a:rPr lang="en-US" smtClean="0"/>
              <a:t>Click to edit Master title style</a:t>
            </a:r>
            <a:endParaRPr lang="en-US" dirty="0"/>
          </a:p>
        </p:txBody>
      </p:sp>
      <p:sp>
        <p:nvSpPr>
          <p:cNvPr id="4" name="Text Placeholder 3"/>
          <p:cNvSpPr>
            <a:spLocks noGrp="1"/>
          </p:cNvSpPr>
          <p:nvPr>
            <p:ph type="body" sz="quarter" idx="11"/>
          </p:nvPr>
        </p:nvSpPr>
        <p:spPr>
          <a:xfrm>
            <a:off x="396874" y="768066"/>
            <a:ext cx="8366760" cy="381000"/>
          </a:xfrm>
          <a:prstGeom prst="rect">
            <a:avLst/>
          </a:prstGeom>
        </p:spPr>
        <p:txBody>
          <a:bodyPr/>
          <a:lstStyle>
            <a:lvl1pPr marL="0" indent="0">
              <a:buNone/>
              <a:defRPr>
                <a:solidFill>
                  <a:schemeClr val="tx1"/>
                </a:solidFill>
              </a:defRPr>
            </a:lvl1pPr>
          </a:lstStyle>
          <a:p>
            <a:pPr lvl="0"/>
            <a:r>
              <a:rPr lang="en-US" smtClean="0"/>
              <a:t>Click to edit Master text styles</a:t>
            </a:r>
          </a:p>
        </p:txBody>
      </p:sp>
      <p:sp>
        <p:nvSpPr>
          <p:cNvPr id="7" name="Content Placeholder 6"/>
          <p:cNvSpPr>
            <a:spLocks noGrp="1"/>
          </p:cNvSpPr>
          <p:nvPr>
            <p:ph sz="quarter" idx="14"/>
          </p:nvPr>
        </p:nvSpPr>
        <p:spPr>
          <a:xfrm>
            <a:off x="396874" y="1323023"/>
            <a:ext cx="8366760" cy="3290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5"/>
          </p:nvPr>
        </p:nvSpPr>
        <p:spPr/>
        <p:txBody>
          <a:bodyPr/>
          <a:lstStyle>
            <a:lvl1pPr>
              <a:defRPr smtClean="0">
                <a:solidFill>
                  <a:schemeClr val="tx2"/>
                </a:solidFill>
              </a:defRPr>
            </a:lvl1pPr>
          </a:lstStyle>
          <a:p>
            <a:pPr>
              <a:defRPr/>
            </a:pPr>
            <a:fld id="{A95C1FA3-D59B-6441-B40C-87B123AFD8DF}" type="slidenum">
              <a:rPr/>
              <a:pPr>
                <a:defRPr/>
              </a:pPr>
              <a:t>‹#›</a:t>
            </a:fld>
            <a:endParaRPr/>
          </a:p>
        </p:txBody>
      </p:sp>
    </p:spTree>
    <p:extLst>
      <p:ext uri="{BB962C8B-B14F-4D97-AF65-F5344CB8AC3E}">
        <p14:creationId xmlns:p14="http://schemas.microsoft.com/office/powerpoint/2010/main" val="17561957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4"/>
          <p:cNvSpPr>
            <a:spLocks noGrp="1"/>
          </p:cNvSpPr>
          <p:nvPr>
            <p:ph type="sldNum" sz="quarter" idx="10"/>
          </p:nvPr>
        </p:nvSpPr>
        <p:spPr/>
        <p:txBody>
          <a:bodyPr/>
          <a:lstStyle>
            <a:lvl1pPr>
              <a:defRPr smtClean="0">
                <a:solidFill>
                  <a:schemeClr val="tx2"/>
                </a:solidFill>
              </a:defRPr>
            </a:lvl1pPr>
          </a:lstStyle>
          <a:p>
            <a:pPr>
              <a:defRPr/>
            </a:pPr>
            <a:fld id="{3B88A056-2CD7-464C-AD8D-F79F1C251F1F}" type="slidenum">
              <a:rPr/>
              <a:pPr>
                <a:defRPr/>
              </a:pPr>
              <a:t>‹#›</a:t>
            </a:fld>
            <a:endParaRPr/>
          </a:p>
        </p:txBody>
      </p:sp>
    </p:spTree>
    <p:extLst>
      <p:ext uri="{BB962C8B-B14F-4D97-AF65-F5344CB8AC3E}">
        <p14:creationId xmlns:p14="http://schemas.microsoft.com/office/powerpoint/2010/main" val="9068584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88359" y="229900"/>
            <a:ext cx="8346931" cy="623888"/>
          </a:xfrm>
        </p:spPr>
        <p:txBody>
          <a:bodyPr anchor="b"/>
          <a:lstStyle>
            <a:lvl1pPr algn="ctr">
              <a:lnSpc>
                <a:spcPts val="3000"/>
              </a:lnSpc>
              <a:defRPr/>
            </a:lvl1pPr>
          </a:lstStyle>
          <a:p>
            <a:r>
              <a:rPr lang="en-US" smtClean="0"/>
              <a:t>Click to edit Master title style</a:t>
            </a:r>
            <a:endParaRPr lang="en-US" dirty="0"/>
          </a:p>
        </p:txBody>
      </p:sp>
      <p:sp>
        <p:nvSpPr>
          <p:cNvPr id="4" name="Text Placeholder 3"/>
          <p:cNvSpPr>
            <a:spLocks noGrp="1"/>
          </p:cNvSpPr>
          <p:nvPr>
            <p:ph type="body" sz="quarter" idx="11"/>
          </p:nvPr>
        </p:nvSpPr>
        <p:spPr>
          <a:xfrm>
            <a:off x="388359" y="777591"/>
            <a:ext cx="8361363" cy="381000"/>
          </a:xfrm>
        </p:spPr>
        <p:txBody>
          <a:bodyPr/>
          <a:lstStyle>
            <a:lvl1pPr marL="0" indent="0" algn="ctr">
              <a:buNone/>
              <a:defRPr>
                <a:solidFill>
                  <a:schemeClr val="tx1"/>
                </a:solidFill>
              </a:defRPr>
            </a:lvl1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smtClean="0">
                <a:solidFill>
                  <a:schemeClr val="tx2"/>
                </a:solidFill>
              </a:defRPr>
            </a:lvl1pPr>
          </a:lstStyle>
          <a:p>
            <a:pPr>
              <a:defRPr/>
            </a:pPr>
            <a:fld id="{0A461169-4D77-6A46-971D-464E535A94A0}" type="slidenum">
              <a:rPr/>
              <a:pPr>
                <a:defRPr/>
              </a:pPr>
              <a:t>‹#›</a:t>
            </a:fld>
            <a:endParaRPr/>
          </a:p>
        </p:txBody>
      </p:sp>
    </p:spTree>
    <p:extLst>
      <p:ext uri="{BB962C8B-B14F-4D97-AF65-F5344CB8AC3E}">
        <p14:creationId xmlns:p14="http://schemas.microsoft.com/office/powerpoint/2010/main" val="31676387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smtClean="0">
                <a:solidFill>
                  <a:schemeClr val="tx2"/>
                </a:solidFill>
              </a:defRPr>
            </a:lvl1pPr>
          </a:lstStyle>
          <a:p>
            <a:pPr>
              <a:defRPr/>
            </a:pPr>
            <a:fld id="{50D2A9CD-D039-5041-852D-B5D107DD81C9}" type="slidenum">
              <a:rPr/>
              <a:pPr>
                <a:defRPr/>
              </a:pPr>
              <a:t>‹#›</a:t>
            </a:fld>
            <a:endParaRPr/>
          </a:p>
        </p:txBody>
      </p:sp>
    </p:spTree>
    <p:extLst>
      <p:ext uri="{BB962C8B-B14F-4D97-AF65-F5344CB8AC3E}">
        <p14:creationId xmlns:p14="http://schemas.microsoft.com/office/powerpoint/2010/main" val="30063879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oint with subtitle">
    <p:spTree>
      <p:nvGrpSpPr>
        <p:cNvPr id="1" name=""/>
        <p:cNvGrpSpPr/>
        <p:nvPr/>
      </p:nvGrpSpPr>
      <p:grpSpPr>
        <a:xfrm>
          <a:off x="0" y="0"/>
          <a:ext cx="0" cy="0"/>
          <a:chOff x="0" y="0"/>
          <a:chExt cx="0" cy="0"/>
        </a:xfrm>
      </p:grpSpPr>
      <p:sp>
        <p:nvSpPr>
          <p:cNvPr id="2" name="Title 6"/>
          <p:cNvSpPr>
            <a:spLocks noGrp="1"/>
          </p:cNvSpPr>
          <p:nvPr>
            <p:ph type="title"/>
          </p:nvPr>
        </p:nvSpPr>
        <p:spPr>
          <a:xfrm>
            <a:off x="396876" y="1588071"/>
            <a:ext cx="8343900" cy="678879"/>
          </a:xfrm>
        </p:spPr>
        <p:txBody>
          <a:bodyPr anchor="t"/>
          <a:lstStyle>
            <a:lvl1pPr algn="ctr" rtl="0" eaLnBrk="1" fontAlgn="base" hangingPunct="1">
              <a:spcBef>
                <a:spcPct val="0"/>
              </a:spcBef>
              <a:spcAft>
                <a:spcPct val="0"/>
              </a:spcAft>
              <a:defRPr lang="en-US" sz="3200" b="1" kern="1200" dirty="0">
                <a:solidFill>
                  <a:srgbClr val="4D4F53"/>
                </a:solidFill>
                <a:latin typeface="Arial" pitchFamily="34" charset="0"/>
                <a:ea typeface="+mj-ea"/>
                <a:cs typeface="+mj-cs"/>
              </a:defRPr>
            </a:lvl1pPr>
          </a:lstStyle>
          <a:p>
            <a:r>
              <a:rPr lang="en-US" smtClean="0"/>
              <a:t>Click to edit Master title style</a:t>
            </a:r>
            <a:endParaRPr lang="en-US" dirty="0"/>
          </a:p>
        </p:txBody>
      </p:sp>
      <p:sp>
        <p:nvSpPr>
          <p:cNvPr id="3" name="Text Placeholder 3"/>
          <p:cNvSpPr>
            <a:spLocks noGrp="1"/>
          </p:cNvSpPr>
          <p:nvPr>
            <p:ph type="body" sz="quarter" idx="11"/>
          </p:nvPr>
        </p:nvSpPr>
        <p:spPr>
          <a:xfrm>
            <a:off x="388359" y="2190750"/>
            <a:ext cx="8361363" cy="381000"/>
          </a:xfrm>
          <a:prstGeom prst="rect">
            <a:avLst/>
          </a:prstGeom>
        </p:spPr>
        <p:txBody>
          <a:bodyPr/>
          <a:lstStyle>
            <a:lvl1pPr marL="0" indent="0" algn="ctr">
              <a:buNone/>
              <a:defRPr sz="2000">
                <a:solidFill>
                  <a:schemeClr val="tx1"/>
                </a:solidFill>
              </a:defRPr>
            </a:lvl1pPr>
          </a:lstStyle>
          <a:p>
            <a:pPr lvl="0"/>
            <a:r>
              <a:rPr lang="en-US" smtClean="0"/>
              <a:t>Click to edit Master text styles</a:t>
            </a:r>
          </a:p>
        </p:txBody>
      </p:sp>
      <p:sp>
        <p:nvSpPr>
          <p:cNvPr id="4" name="Slide Number Placeholder 4"/>
          <p:cNvSpPr>
            <a:spLocks noGrp="1"/>
          </p:cNvSpPr>
          <p:nvPr>
            <p:ph type="sldNum" sz="quarter" idx="12"/>
          </p:nvPr>
        </p:nvSpPr>
        <p:spPr/>
        <p:txBody>
          <a:bodyPr/>
          <a:lstStyle>
            <a:lvl1pPr>
              <a:defRPr smtClean="0">
                <a:solidFill>
                  <a:schemeClr val="tx2"/>
                </a:solidFill>
              </a:defRPr>
            </a:lvl1pPr>
          </a:lstStyle>
          <a:p>
            <a:pPr>
              <a:defRPr/>
            </a:pPr>
            <a:fld id="{6CD835D0-CD40-3940-ADC6-18F366E9ECC8}" type="slidenum">
              <a:rPr/>
              <a:pPr>
                <a:defRPr/>
              </a:pPr>
              <a:t>‹#›</a:t>
            </a:fld>
            <a:endParaRPr/>
          </a:p>
        </p:txBody>
      </p:sp>
    </p:spTree>
    <p:extLst>
      <p:ext uri="{BB962C8B-B14F-4D97-AF65-F5344CB8AC3E}">
        <p14:creationId xmlns:p14="http://schemas.microsoft.com/office/powerpoint/2010/main" val="299057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398657" y="955282"/>
            <a:ext cx="6346687" cy="1992775"/>
          </a:xfrm>
          <a:prstGeom prst="rect">
            <a:avLst/>
          </a:prstGeom>
        </p:spPr>
        <p:txBody>
          <a:bodyPr/>
          <a:lstStyle>
            <a:lvl1pPr marL="114300" indent="-114300" algn="l" defTabSz="914400" rtl="0" eaLnBrk="1" latinLnBrk="0" hangingPunct="1">
              <a:lnSpc>
                <a:spcPct val="110000"/>
              </a:lnSpc>
              <a:spcBef>
                <a:spcPts val="0"/>
              </a:spcBef>
              <a:buNone/>
              <a:defRPr lang="en-US" sz="2400" b="0" kern="1200" dirty="0" smtClean="0">
                <a:solidFill>
                  <a:srgbClr val="4D4F53"/>
                </a:solidFill>
                <a:latin typeface="Arial" pitchFamily="34" charset="0"/>
                <a:ea typeface="+mn-ea"/>
                <a:cs typeface="+mn-cs"/>
              </a:defRPr>
            </a:lvl1pPr>
          </a:lstStyle>
          <a:p>
            <a:pPr lvl="0"/>
            <a:r>
              <a:rPr lang="en-US" smtClean="0"/>
              <a:t>Click to edit Master text styles</a:t>
            </a:r>
          </a:p>
        </p:txBody>
      </p:sp>
      <p:sp>
        <p:nvSpPr>
          <p:cNvPr id="7" name="Text Placeholder 6"/>
          <p:cNvSpPr>
            <a:spLocks noGrp="1"/>
          </p:cNvSpPr>
          <p:nvPr>
            <p:ph type="body" sz="quarter" idx="12"/>
          </p:nvPr>
        </p:nvSpPr>
        <p:spPr>
          <a:xfrm>
            <a:off x="1650903" y="2955095"/>
            <a:ext cx="6042948" cy="990600"/>
          </a:xfrm>
          <a:prstGeom prst="rect">
            <a:avLst/>
          </a:prstGeom>
        </p:spPr>
        <p:txBody>
          <a:bodyPr/>
          <a:lstStyle>
            <a:lvl1pPr marL="0" indent="0" algn="r">
              <a:buNone/>
              <a:defRPr lang="en-US" sz="2000" b="0" kern="1200" dirty="0" smtClean="0">
                <a:solidFill>
                  <a:schemeClr val="tx1"/>
                </a:solidFill>
                <a:latin typeface="Arial" pitchFamily="34" charset="0"/>
                <a:ea typeface="+mn-ea"/>
                <a:cs typeface="+mn-cs"/>
              </a:defRPr>
            </a:lvl1pPr>
          </a:lstStyle>
          <a:p>
            <a:pPr lvl="0"/>
            <a:r>
              <a:rPr lang="en-US" smtClean="0"/>
              <a:t>Click to edit Master text styles</a:t>
            </a:r>
          </a:p>
        </p:txBody>
      </p:sp>
      <p:sp>
        <p:nvSpPr>
          <p:cNvPr id="5" name="Slide Number Placeholder 4"/>
          <p:cNvSpPr>
            <a:spLocks noGrp="1"/>
          </p:cNvSpPr>
          <p:nvPr>
            <p:ph type="sldNum" sz="quarter" idx="13"/>
          </p:nvPr>
        </p:nvSpPr>
        <p:spPr/>
        <p:txBody>
          <a:bodyPr/>
          <a:lstStyle>
            <a:lvl1pPr>
              <a:defRPr smtClean="0">
                <a:solidFill>
                  <a:schemeClr val="tx2"/>
                </a:solidFill>
              </a:defRPr>
            </a:lvl1pPr>
          </a:lstStyle>
          <a:p>
            <a:pPr>
              <a:defRPr/>
            </a:pPr>
            <a:fld id="{1C178004-36E9-C14B-BA70-0B634E11FE38}" type="slidenum">
              <a:rPr/>
              <a:pPr>
                <a:defRPr/>
              </a:pPr>
              <a:t>‹#›</a:t>
            </a:fld>
            <a:endParaRPr/>
          </a:p>
        </p:txBody>
      </p:sp>
    </p:spTree>
    <p:extLst>
      <p:ext uri="{BB962C8B-B14F-4D97-AF65-F5344CB8AC3E}">
        <p14:creationId xmlns:p14="http://schemas.microsoft.com/office/powerpoint/2010/main" val="95139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96875" y="287338"/>
            <a:ext cx="83661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6" name="Slide Number Placeholder 5"/>
          <p:cNvSpPr>
            <a:spLocks noGrp="1"/>
          </p:cNvSpPr>
          <p:nvPr>
            <p:ph type="sldNum" sz="quarter" idx="4"/>
          </p:nvPr>
        </p:nvSpPr>
        <p:spPr>
          <a:xfrm>
            <a:off x="0" y="4781550"/>
            <a:ext cx="457200" cy="274638"/>
          </a:xfrm>
          <a:prstGeom prst="rect">
            <a:avLst/>
          </a:prstGeom>
        </p:spPr>
        <p:txBody>
          <a:bodyPr vert="horz" lIns="91440" tIns="45720" rIns="91440" bIns="45720" rtlCol="0" anchor="ctr"/>
          <a:lstStyle>
            <a:lvl1pPr marL="0" algn="r" defTabSz="914400" rtl="0" eaLnBrk="0" fontAlgn="base" latinLnBrk="0" hangingPunct="0">
              <a:spcBef>
                <a:spcPct val="0"/>
              </a:spcBef>
              <a:spcAft>
                <a:spcPct val="0"/>
              </a:spcAft>
              <a:defRPr lang="en-US" sz="900" b="0" kern="1200">
                <a:solidFill>
                  <a:srgbClr val="706F5C"/>
                </a:solidFill>
                <a:latin typeface="Arial" pitchFamily="34" charset="0"/>
                <a:ea typeface="ＭＳ Ｐゴシック" pitchFamily="27" charset="-128"/>
                <a:cs typeface="ＭＳ Ｐゴシック" pitchFamily="27" charset="-128"/>
              </a:defRPr>
            </a:lvl1pPr>
          </a:lstStyle>
          <a:p>
            <a:pPr>
              <a:defRPr/>
            </a:pPr>
            <a:fld id="{D43C60D9-6ACF-B04F-AC57-85AD2D4A9564}" type="slidenum">
              <a:rPr/>
              <a:pPr>
                <a:defRPr/>
              </a:pPr>
              <a:t>‹#›</a:t>
            </a:fld>
            <a:endParaRPr dirty="0"/>
          </a:p>
        </p:txBody>
      </p:sp>
      <p:pic>
        <p:nvPicPr>
          <p:cNvPr id="1028" name="Picture 6" descr="C:\Users\Kirk Mossing\Desktop\CURRENT JOBS\Citrix Mar 12\Citrix Logo_RGB-01.png"/>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8023225" y="4718050"/>
            <a:ext cx="836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Footer Placeholder 3"/>
          <p:cNvSpPr txBox="1">
            <a:spLocks noGrp="1"/>
          </p:cNvSpPr>
          <p:nvPr/>
        </p:nvSpPr>
        <p:spPr bwMode="auto">
          <a:xfrm>
            <a:off x="549275" y="4816475"/>
            <a:ext cx="28876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eaLnBrk="0" hangingPunct="0"/>
            <a:r>
              <a:rPr lang="en-US" sz="900" dirty="0">
                <a:solidFill>
                  <a:srgbClr val="4D4F53"/>
                </a:solidFill>
                <a:latin typeface="Arial" charset="0"/>
              </a:rPr>
              <a:t>© </a:t>
            </a:r>
            <a:r>
              <a:rPr lang="en-US" sz="900" dirty="0" smtClean="0">
                <a:solidFill>
                  <a:srgbClr val="4D4F53"/>
                </a:solidFill>
                <a:latin typeface="Arial" charset="0"/>
              </a:rPr>
              <a:t>2013 </a:t>
            </a:r>
            <a:r>
              <a:rPr lang="en-US" sz="900" dirty="0">
                <a:solidFill>
                  <a:srgbClr val="4D4F53"/>
                </a:solidFill>
                <a:latin typeface="Arial" charset="0"/>
              </a:rPr>
              <a:t>Citrix | Confidential – Do Not Distribute</a:t>
            </a:r>
          </a:p>
        </p:txBody>
      </p:sp>
      <p:sp>
        <p:nvSpPr>
          <p:cNvPr id="1030" name="Text Placeholder 4"/>
          <p:cNvSpPr>
            <a:spLocks noGrp="1"/>
          </p:cNvSpPr>
          <p:nvPr>
            <p:ph type="body" idx="1"/>
          </p:nvPr>
        </p:nvSpPr>
        <p:spPr bwMode="auto">
          <a:xfrm>
            <a:off x="396875" y="1323975"/>
            <a:ext cx="836612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iming>
    <p:tnLst>
      <p:par>
        <p:cTn id="1" dur="indefinite" restart="never" nodeType="tmRoot"/>
      </p:par>
    </p:tnLst>
  </p:timing>
  <p:txStyles>
    <p:titleStyle>
      <a:lvl1pPr algn="l" rtl="0" eaLnBrk="1" fontAlgn="base" hangingPunct="1">
        <a:spcBef>
          <a:spcPct val="0"/>
        </a:spcBef>
        <a:spcAft>
          <a:spcPct val="0"/>
        </a:spcAft>
        <a:defRPr lang="en-US" sz="2800" b="1" kern="1200" dirty="0">
          <a:solidFill>
            <a:srgbClr val="4D4F53"/>
          </a:solidFill>
          <a:latin typeface="Arial" pitchFamily="34" charset="0"/>
          <a:ea typeface="ＭＳ Ｐゴシック" charset="0"/>
          <a:cs typeface="ＭＳ Ｐゴシック" charset="0"/>
        </a:defRPr>
      </a:lvl1pPr>
      <a:lvl2pPr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2pPr>
      <a:lvl3pPr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3pPr>
      <a:lvl4pPr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4pPr>
      <a:lvl5pPr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rgbClr val="4D4F53"/>
          </a:solidFill>
          <a:latin typeface="Arial" charset="0"/>
          <a:ea typeface="ＭＳ Ｐゴシック" charset="0"/>
          <a:cs typeface="ＭＳ Ｐゴシック" charset="0"/>
        </a:defRPr>
      </a:lvl9pPr>
    </p:titleStyle>
    <p:bodyStyle>
      <a:lvl1pPr marL="168275" indent="-168275" algn="l" rtl="0" eaLnBrk="1" fontAlgn="base" hangingPunct="1">
        <a:spcBef>
          <a:spcPts val="600"/>
        </a:spcBef>
        <a:spcAft>
          <a:spcPct val="0"/>
        </a:spcAft>
        <a:buFont typeface="Arial" charset="0"/>
        <a:buChar char="•"/>
        <a:defRPr lang="en-US" kern="1200" dirty="0">
          <a:solidFill>
            <a:srgbClr val="4D4F53"/>
          </a:solidFill>
          <a:latin typeface="Arial" pitchFamily="34" charset="0"/>
          <a:ea typeface="ＭＳ Ｐゴシック" charset="0"/>
          <a:cs typeface="ＭＳ Ｐゴシック" charset="0"/>
        </a:defRPr>
      </a:lvl1pPr>
      <a:lvl2pPr marL="350838" indent="-187325" algn="l" rtl="0" eaLnBrk="1" fontAlgn="base" hangingPunct="1">
        <a:spcBef>
          <a:spcPct val="0"/>
        </a:spcBef>
        <a:spcAft>
          <a:spcPct val="0"/>
        </a:spcAft>
        <a:buFont typeface="Arial" charset="0"/>
        <a:buChar char="ᵒ"/>
        <a:defRPr lang="en-US" sz="1600" kern="1200" dirty="0">
          <a:solidFill>
            <a:schemeClr val="tx1"/>
          </a:solidFill>
          <a:latin typeface="Arial" pitchFamily="34" charset="0"/>
          <a:ea typeface="ＭＳ Ｐゴシック" charset="0"/>
          <a:cs typeface="+mn-cs"/>
        </a:defRPr>
      </a:lvl2pPr>
      <a:lvl3pPr marL="625475" indent="-161925" algn="l" rtl="0" eaLnBrk="1" fontAlgn="base" hangingPunct="1">
        <a:spcBef>
          <a:spcPct val="0"/>
        </a:spcBef>
        <a:spcAft>
          <a:spcPct val="0"/>
        </a:spcAft>
        <a:buFont typeface="Arial" charset="0"/>
        <a:buChar char="•"/>
        <a:defRPr lang="en-US" sz="1400" kern="1200" dirty="0">
          <a:solidFill>
            <a:schemeClr val="tx1"/>
          </a:solidFill>
          <a:latin typeface="Arial" pitchFamily="34" charset="0"/>
          <a:ea typeface="ＭＳ Ｐゴシック" charset="0"/>
          <a:cs typeface="+mn-cs"/>
        </a:defRPr>
      </a:lvl3pPr>
      <a:lvl4pPr marL="854075" indent="-165100" algn="l" rtl="0" eaLnBrk="1" fontAlgn="base" hangingPunct="1">
        <a:spcBef>
          <a:spcPct val="0"/>
        </a:spcBef>
        <a:spcAft>
          <a:spcPct val="0"/>
        </a:spcAft>
        <a:buFont typeface="Arial" charset="0"/>
        <a:buChar char="-"/>
        <a:defRPr lang="en-US" sz="1400" kern="1200" dirty="0">
          <a:solidFill>
            <a:schemeClr val="tx1"/>
          </a:solidFill>
          <a:latin typeface="Arial" pitchFamily="34" charset="0"/>
          <a:ea typeface="ＭＳ Ｐゴシック" charset="0"/>
          <a:cs typeface="+mn-cs"/>
        </a:defRPr>
      </a:lvl4pPr>
      <a:lvl5pPr marL="1082675" indent="-168275" algn="l" rtl="0" eaLnBrk="1" fontAlgn="base" hangingPunct="1">
        <a:spcBef>
          <a:spcPct val="0"/>
        </a:spcBef>
        <a:spcAft>
          <a:spcPct val="0"/>
        </a:spcAft>
        <a:buFont typeface="Arial" charset="0"/>
        <a:buChar char="-"/>
        <a:defRPr lang="en-US" sz="1400" kern="1200" dirty="0">
          <a:solidFill>
            <a:schemeClr val="tx1"/>
          </a:solidFill>
          <a:latin typeface="Arial" pitchFamily="34"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Self-Service Desktop</a:t>
            </a:r>
            <a:r>
              <a:rPr lang="en-US" dirty="0"/>
              <a:t> </a:t>
            </a:r>
            <a:r>
              <a:rPr lang="en-US" dirty="0" smtClean="0"/>
              <a:t>Solution</a:t>
            </a:r>
            <a:endParaRPr lang="en-US" dirty="0"/>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9648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Requirements</a:t>
            </a:r>
            <a:endParaRPr lang="en-US" dirty="0"/>
          </a:p>
        </p:txBody>
      </p:sp>
      <p:sp>
        <p:nvSpPr>
          <p:cNvPr id="3" name="Content Placeholder 2"/>
          <p:cNvSpPr>
            <a:spLocks noGrp="1"/>
          </p:cNvSpPr>
          <p:nvPr>
            <p:ph sz="quarter" idx="13"/>
          </p:nvPr>
        </p:nvSpPr>
        <p:spPr/>
        <p:txBody>
          <a:bodyPr/>
          <a:lstStyle/>
          <a:p>
            <a:r>
              <a:rPr lang="en-US" sz="1600" dirty="0"/>
              <a:t>The AD script will take an input file which shows mapping of AD groups to CPBM profile, and which CPBM tenant account to add the users to (only one tenant account is allowed). </a:t>
            </a:r>
          </a:p>
          <a:p>
            <a:r>
              <a:rPr lang="en-US" sz="1600" dirty="0"/>
              <a:t>The AD users within the group will be created in the specified CPBM tenant account with appropriate profiles per input file. Before creating a user, the AD script will check if the user exists in the tenant account. It will only create users if it does not already exist. This allows the script to be run periodically by the IT admin to add new users.</a:t>
            </a:r>
          </a:p>
          <a:p>
            <a:r>
              <a:rPr lang="en-US" sz="1600" dirty="0"/>
              <a:t>Script will out the following:</a:t>
            </a:r>
          </a:p>
          <a:p>
            <a:pPr lvl="1"/>
            <a:r>
              <a:rPr lang="en-US" sz="1400" dirty="0"/>
              <a:t>A list of users added to CPBM and their CPBM profile</a:t>
            </a:r>
          </a:p>
          <a:p>
            <a:pPr lvl="1"/>
            <a:r>
              <a:rPr lang="en-US" sz="1400" dirty="0"/>
              <a:t>A list of users no longer in AD, but in CPBM within the tenant account. This enables IT admin to manually deactivate and delete users from CPBM.</a:t>
            </a:r>
          </a:p>
          <a:p>
            <a:pPr lvl="1"/>
            <a:r>
              <a:rPr lang="en-US" sz="1400" dirty="0"/>
              <a:t>A list of users in CPBM with mismatching profile. This enables IT admin to manually change user profile in CPBM. </a:t>
            </a:r>
          </a:p>
          <a:p>
            <a:endParaRPr lang="en-US" sz="1600" dirty="0"/>
          </a:p>
        </p:txBody>
      </p:sp>
    </p:spTree>
    <p:extLst>
      <p:ext uri="{BB962C8B-B14F-4D97-AF65-F5344CB8AC3E}">
        <p14:creationId xmlns:p14="http://schemas.microsoft.com/office/powerpoint/2010/main" val="240982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v1.0 </a:t>
            </a:r>
            <a:r>
              <a:rPr lang="en-US" smtClean="0"/>
              <a:t>Solution Considerations</a:t>
            </a:r>
            <a:endParaRPr lang="en-US" dirty="0"/>
          </a:p>
        </p:txBody>
      </p:sp>
      <p:sp>
        <p:nvSpPr>
          <p:cNvPr id="3" name="Content Placeholder 2"/>
          <p:cNvSpPr>
            <a:spLocks noGrp="1"/>
          </p:cNvSpPr>
          <p:nvPr>
            <p:ph sz="quarter" idx="13"/>
          </p:nvPr>
        </p:nvSpPr>
        <p:spPr/>
        <p:txBody>
          <a:bodyPr/>
          <a:lstStyle/>
          <a:p>
            <a:r>
              <a:rPr lang="en-US" dirty="0" smtClean="0"/>
              <a:t>Single AD</a:t>
            </a:r>
          </a:p>
          <a:p>
            <a:r>
              <a:rPr lang="en-US" dirty="0" smtClean="0"/>
              <a:t>No support for isolated networks</a:t>
            </a:r>
          </a:p>
          <a:p>
            <a:r>
              <a:rPr lang="en-US" dirty="0" smtClean="0"/>
              <a:t>No support for PVS</a:t>
            </a:r>
          </a:p>
          <a:p>
            <a:r>
              <a:rPr lang="en-US" dirty="0" smtClean="0"/>
              <a:t>Support multiple sites (CCP can span multiple sites. However, XD controller and desktops need to be located at the same site – i.e. cannot cross WAN.)</a:t>
            </a:r>
          </a:p>
          <a:p>
            <a:pPr lvl="1"/>
            <a:r>
              <a:rPr lang="en-US" dirty="0" smtClean="0"/>
              <a:t>Need some research to estimate the effort to see if we should do it or not</a:t>
            </a:r>
          </a:p>
        </p:txBody>
      </p:sp>
    </p:spTree>
    <p:extLst>
      <p:ext uri="{BB962C8B-B14F-4D97-AF65-F5344CB8AC3E}">
        <p14:creationId xmlns:p14="http://schemas.microsoft.com/office/powerpoint/2010/main" val="346424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287338"/>
            <a:ext cx="8503542" cy="639762"/>
          </a:xfrm>
        </p:spPr>
        <p:txBody>
          <a:bodyPr/>
          <a:lstStyle/>
          <a:p>
            <a:r>
              <a:rPr lang="en-US" dirty="0" smtClean="0"/>
              <a:t>User Self-service Desktop Solution Components</a:t>
            </a:r>
            <a:endParaRPr lang="en-US" dirty="0"/>
          </a:p>
        </p:txBody>
      </p:sp>
      <p:sp>
        <p:nvSpPr>
          <p:cNvPr id="4" name="Abgerundetes Rechteck 6"/>
          <p:cNvSpPr/>
          <p:nvPr/>
        </p:nvSpPr>
        <p:spPr bwMode="auto">
          <a:xfrm>
            <a:off x="6690617" y="2569441"/>
            <a:ext cx="2209800" cy="457200"/>
          </a:xfrm>
          <a:prstGeom prst="roundRect">
            <a:avLst/>
          </a:prstGeom>
          <a:ln>
            <a:headEnd/>
            <a:tailEnd/>
          </a:ln>
          <a:extLst/>
        </p:spPr>
        <p:style>
          <a:lnRef idx="1">
            <a:schemeClr val="dk1"/>
          </a:lnRef>
          <a:fillRef idx="2">
            <a:schemeClr val="dk1"/>
          </a:fillRef>
          <a:effectRef idx="1">
            <a:schemeClr val="dk1"/>
          </a:effectRef>
          <a:fontRef idx="minor">
            <a:schemeClr val="dk1"/>
          </a:fontRef>
        </p:style>
        <p:txBody>
          <a:bodyPr rtlCol="0" anchor="ctr"/>
          <a:lstStyle/>
          <a:p>
            <a:pPr algn="ctr" eaLnBrk="0" fontAlgn="base" hangingPunct="0">
              <a:spcBef>
                <a:spcPct val="0"/>
              </a:spcBef>
              <a:spcAft>
                <a:spcPct val="0"/>
              </a:spcAft>
            </a:pPr>
            <a:r>
              <a:rPr lang="de-DE" sz="1600" dirty="0" err="1" smtClean="0">
                <a:solidFill>
                  <a:schemeClr val="tx2"/>
                </a:solidFill>
                <a:latin typeface="Arial" pitchFamily="34" charset="0"/>
                <a:cs typeface="Arial" pitchFamily="34" charset="0"/>
              </a:rPr>
              <a:t>Hypervisor</a:t>
            </a:r>
            <a:endParaRPr lang="de-DE" sz="1600" dirty="0" smtClean="0">
              <a:solidFill>
                <a:schemeClr val="tx2"/>
              </a:solidFill>
              <a:latin typeface="Arial" pitchFamily="34" charset="0"/>
              <a:cs typeface="Arial" pitchFamily="34" charset="0"/>
            </a:endParaRPr>
          </a:p>
        </p:txBody>
      </p:sp>
      <p:sp>
        <p:nvSpPr>
          <p:cNvPr id="5" name="Flussdiagramm: Magnetplattenspeicher 7"/>
          <p:cNvSpPr/>
          <p:nvPr/>
        </p:nvSpPr>
        <p:spPr bwMode="auto">
          <a:xfrm>
            <a:off x="7376417" y="3237595"/>
            <a:ext cx="1143000" cy="990600"/>
          </a:xfrm>
          <a:prstGeom prst="flowChartMagneticDisk">
            <a:avLst/>
          </a:prstGeom>
          <a:ln>
            <a:headEnd/>
            <a:tailEnd/>
          </a:ln>
          <a:extLst/>
        </p:spPr>
        <p:style>
          <a:lnRef idx="1">
            <a:schemeClr val="dk1"/>
          </a:lnRef>
          <a:fillRef idx="2">
            <a:schemeClr val="dk1"/>
          </a:fillRef>
          <a:effectRef idx="1">
            <a:schemeClr val="dk1"/>
          </a:effectRef>
          <a:fontRef idx="minor">
            <a:schemeClr val="dk1"/>
          </a:fontRef>
        </p:style>
        <p:txBody>
          <a:bodyPr rtlCol="0" anchor="ctr"/>
          <a:lstStyle/>
          <a:p>
            <a:pPr algn="ctr" eaLnBrk="0" fontAlgn="base" hangingPunct="0">
              <a:spcBef>
                <a:spcPct val="0"/>
              </a:spcBef>
              <a:spcAft>
                <a:spcPct val="0"/>
              </a:spcAft>
            </a:pPr>
            <a:r>
              <a:rPr lang="de-DE" sz="1600" dirty="0" smtClean="0">
                <a:solidFill>
                  <a:schemeClr val="tx2"/>
                </a:solidFill>
                <a:latin typeface="Arial" pitchFamily="34" charset="0"/>
                <a:cs typeface="Arial" pitchFamily="34" charset="0"/>
              </a:rPr>
              <a:t>Templates</a:t>
            </a:r>
          </a:p>
        </p:txBody>
      </p:sp>
      <p:sp>
        <p:nvSpPr>
          <p:cNvPr id="6" name="Abgerundetes Rechteck 8"/>
          <p:cNvSpPr/>
          <p:nvPr/>
        </p:nvSpPr>
        <p:spPr bwMode="auto">
          <a:xfrm>
            <a:off x="1766925" y="1807479"/>
            <a:ext cx="1981200" cy="297901"/>
          </a:xfrm>
          <a:prstGeom prst="round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de-DE" sz="1400" dirty="0" smtClean="0">
                <a:solidFill>
                  <a:srgbClr val="FFFFFF"/>
                </a:solidFill>
                <a:latin typeface="Arial" pitchFamily="34" charset="0"/>
                <a:cs typeface="Arial" pitchFamily="34" charset="0"/>
              </a:rPr>
              <a:t>Storefront</a:t>
            </a:r>
          </a:p>
        </p:txBody>
      </p:sp>
      <p:sp>
        <p:nvSpPr>
          <p:cNvPr id="7" name="Abgerundetes Rechteck 9"/>
          <p:cNvSpPr/>
          <p:nvPr/>
        </p:nvSpPr>
        <p:spPr bwMode="auto">
          <a:xfrm>
            <a:off x="1737616" y="3541319"/>
            <a:ext cx="2834384" cy="582976"/>
          </a:xfrm>
          <a:prstGeom prst="roundRect">
            <a:avLst/>
          </a:prstGeom>
          <a:solidFill>
            <a:schemeClr val="accent1"/>
          </a:solidFill>
          <a:ln w="9525" algn="ctr">
            <a:noFill/>
            <a:miter lim="800000"/>
            <a:headEnd/>
            <a:tailEnd/>
          </a:ln>
          <a:effectLst/>
          <a:extLst/>
        </p:spPr>
        <p:txBody>
          <a:bodyPr lIns="0" rIns="0" rtlCol="0" anchor="ctr"/>
          <a:lstStyle/>
          <a:p>
            <a:pPr algn="ctr" eaLnBrk="0" fontAlgn="base" hangingPunct="0">
              <a:spcBef>
                <a:spcPct val="0"/>
              </a:spcBef>
              <a:spcAft>
                <a:spcPct val="0"/>
              </a:spcAft>
            </a:pPr>
            <a:r>
              <a:rPr lang="de-DE" sz="1200" dirty="0" smtClean="0">
                <a:solidFill>
                  <a:srgbClr val="FFFFFF"/>
                </a:solidFill>
                <a:latin typeface="Arial" pitchFamily="34" charset="0"/>
                <a:cs typeface="Arial" pitchFamily="34" charset="0"/>
              </a:rPr>
              <a:t>CloudPortal Business Manager (CPBM)</a:t>
            </a:r>
          </a:p>
          <a:p>
            <a:pPr algn="ctr" eaLnBrk="0" fontAlgn="base" hangingPunct="0">
              <a:spcBef>
                <a:spcPct val="0"/>
              </a:spcBef>
              <a:spcAft>
                <a:spcPct val="0"/>
              </a:spcAft>
            </a:pPr>
            <a:r>
              <a:rPr lang="de-DE" sz="1200" dirty="0" smtClean="0">
                <a:solidFill>
                  <a:srgbClr val="FFFFFF"/>
                </a:solidFill>
                <a:latin typeface="Arial" pitchFamily="34" charset="0"/>
                <a:cs typeface="Arial" pitchFamily="34" charset="0"/>
              </a:rPr>
              <a:t>CloudPlatform</a:t>
            </a:r>
          </a:p>
        </p:txBody>
      </p:sp>
      <p:sp>
        <p:nvSpPr>
          <p:cNvPr id="8" name="Abgerundetes Rechteck 11"/>
          <p:cNvSpPr/>
          <p:nvPr/>
        </p:nvSpPr>
        <p:spPr bwMode="auto">
          <a:xfrm>
            <a:off x="6843017" y="1642104"/>
            <a:ext cx="762000" cy="628650"/>
          </a:xfrm>
          <a:prstGeom prst="roundRect">
            <a:avLst/>
          </a:prstGeom>
          <a:solidFill>
            <a:schemeClr val="tx1"/>
          </a:solidFill>
          <a:ln w="9525" algn="ctr">
            <a:noFill/>
            <a:miter lim="800000"/>
            <a:headEnd/>
            <a:tailEnd/>
          </a:ln>
          <a:effectLst/>
          <a:extLst/>
        </p:spPr>
        <p:txBody>
          <a:bodyPr rtlCol="0" anchor="ctr"/>
          <a:lstStyle/>
          <a:p>
            <a:pPr algn="ctr" eaLnBrk="0" fontAlgn="base" hangingPunct="0">
              <a:spcBef>
                <a:spcPct val="0"/>
              </a:spcBef>
              <a:spcAft>
                <a:spcPct val="0"/>
              </a:spcAft>
            </a:pPr>
            <a:r>
              <a:rPr lang="de-DE" sz="900" dirty="0" smtClean="0">
                <a:solidFill>
                  <a:srgbClr val="FFFFFF"/>
                </a:solidFill>
                <a:latin typeface="Arial" pitchFamily="34" charset="0"/>
                <a:cs typeface="Arial" pitchFamily="34" charset="0"/>
              </a:rPr>
              <a:t>Windows Desktops</a:t>
            </a:r>
          </a:p>
        </p:txBody>
      </p:sp>
      <p:sp>
        <p:nvSpPr>
          <p:cNvPr id="9" name="Abgerundetes Rechteck 12"/>
          <p:cNvSpPr/>
          <p:nvPr/>
        </p:nvSpPr>
        <p:spPr bwMode="auto">
          <a:xfrm>
            <a:off x="4407548" y="1537330"/>
            <a:ext cx="1600200" cy="838200"/>
          </a:xfrm>
          <a:prstGeom prst="round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de-DE" sz="1400" dirty="0" err="1" smtClean="0">
                <a:solidFill>
                  <a:srgbClr val="FFFFFF"/>
                </a:solidFill>
                <a:latin typeface="Arial" pitchFamily="34" charset="0"/>
                <a:cs typeface="Arial" pitchFamily="34" charset="0"/>
              </a:rPr>
              <a:t>XenDesktop</a:t>
            </a:r>
            <a:endParaRPr lang="de-DE" sz="1400" dirty="0" smtClean="0">
              <a:solidFill>
                <a:srgbClr val="FFFFFF"/>
              </a:solidFill>
              <a:latin typeface="Arial" pitchFamily="34" charset="0"/>
              <a:cs typeface="Arial" pitchFamily="34" charset="0"/>
            </a:endParaRPr>
          </a:p>
        </p:txBody>
      </p:sp>
      <p:cxnSp>
        <p:nvCxnSpPr>
          <p:cNvPr id="10" name="Gerade Verbindung mit Pfeil 14"/>
          <p:cNvCxnSpPr>
            <a:endCxn id="8" idx="2"/>
          </p:cNvCxnSpPr>
          <p:nvPr/>
        </p:nvCxnSpPr>
        <p:spPr bwMode="auto">
          <a:xfrm flipV="1">
            <a:off x="7224017" y="2270754"/>
            <a:ext cx="0" cy="1563411"/>
          </a:xfrm>
          <a:prstGeom prst="straightConnector1">
            <a:avLst/>
          </a:prstGeom>
          <a:noFill/>
          <a:ln w="19050" cap="flat" cmpd="sng" algn="ctr">
            <a:solidFill>
              <a:schemeClr val="tx1"/>
            </a:solidFill>
            <a:prstDash val="solid"/>
            <a:round/>
            <a:headEnd type="none" w="med" len="med"/>
            <a:tailEnd type="arrow"/>
          </a:ln>
          <a:effectLst/>
        </p:spPr>
      </p:cxnSp>
      <p:sp>
        <p:nvSpPr>
          <p:cNvPr id="11" name="Textfeld 15"/>
          <p:cNvSpPr txBox="1"/>
          <p:nvPr/>
        </p:nvSpPr>
        <p:spPr>
          <a:xfrm>
            <a:off x="5705880" y="3924240"/>
            <a:ext cx="984738" cy="400110"/>
          </a:xfrm>
          <a:prstGeom prst="rect">
            <a:avLst/>
          </a:prstGeom>
          <a:noFill/>
        </p:spPr>
        <p:txBody>
          <a:bodyPr wrap="square" rtlCol="0">
            <a:spAutoFit/>
          </a:bodyPr>
          <a:lstStyle/>
          <a:p>
            <a:r>
              <a:rPr lang="de-DE" sz="1000" dirty="0" smtClean="0">
                <a:latin typeface="Arial" pitchFamily="34" charset="0"/>
                <a:cs typeface="Arial" pitchFamily="34" charset="0"/>
              </a:rPr>
              <a:t>Desktop </a:t>
            </a:r>
            <a:r>
              <a:rPr lang="de-DE" sz="1000" dirty="0" err="1" smtClean="0">
                <a:latin typeface="Arial" pitchFamily="34" charset="0"/>
                <a:cs typeface="Arial" pitchFamily="34" charset="0"/>
              </a:rPr>
              <a:t>Provisioning</a:t>
            </a:r>
            <a:endParaRPr lang="de-DE" sz="1000" dirty="0" smtClean="0">
              <a:latin typeface="Arial" pitchFamily="34" charset="0"/>
              <a:cs typeface="Arial" pitchFamily="34" charset="0"/>
            </a:endParaRPr>
          </a:p>
        </p:txBody>
      </p:sp>
      <p:cxnSp>
        <p:nvCxnSpPr>
          <p:cNvPr id="12" name="Gerade Verbindung mit Pfeil 16"/>
          <p:cNvCxnSpPr>
            <a:stCxn id="9" idx="3"/>
            <a:endCxn id="8" idx="1"/>
          </p:cNvCxnSpPr>
          <p:nvPr/>
        </p:nvCxnSpPr>
        <p:spPr bwMode="auto">
          <a:xfrm flipV="1">
            <a:off x="6007748" y="1956429"/>
            <a:ext cx="835269" cy="1"/>
          </a:xfrm>
          <a:prstGeom prst="straightConnector1">
            <a:avLst/>
          </a:prstGeom>
          <a:noFill/>
          <a:ln w="19050" cap="flat" cmpd="sng" algn="ctr">
            <a:solidFill>
              <a:schemeClr val="tx1"/>
            </a:solidFill>
            <a:prstDash val="solid"/>
            <a:round/>
            <a:headEnd type="none" w="med" len="med"/>
            <a:tailEnd type="arrow"/>
          </a:ln>
          <a:effectLst/>
        </p:spPr>
      </p:cxnSp>
      <p:sp>
        <p:nvSpPr>
          <p:cNvPr id="13" name="Textfeld 20"/>
          <p:cNvSpPr txBox="1"/>
          <p:nvPr/>
        </p:nvSpPr>
        <p:spPr>
          <a:xfrm>
            <a:off x="6051708" y="1525543"/>
            <a:ext cx="747347" cy="400110"/>
          </a:xfrm>
          <a:prstGeom prst="rect">
            <a:avLst/>
          </a:prstGeom>
          <a:noFill/>
        </p:spPr>
        <p:txBody>
          <a:bodyPr wrap="square" rtlCol="0">
            <a:spAutoFit/>
          </a:bodyPr>
          <a:lstStyle/>
          <a:p>
            <a:r>
              <a:rPr lang="de-DE" sz="1000" dirty="0" smtClean="0">
                <a:latin typeface="Arial" pitchFamily="34" charset="0"/>
                <a:cs typeface="Arial" pitchFamily="34" charset="0"/>
              </a:rPr>
              <a:t>Desktop Access</a:t>
            </a:r>
          </a:p>
        </p:txBody>
      </p:sp>
      <p:cxnSp>
        <p:nvCxnSpPr>
          <p:cNvPr id="14" name="Gerade Verbindung mit Pfeil 25"/>
          <p:cNvCxnSpPr/>
          <p:nvPr/>
        </p:nvCxnSpPr>
        <p:spPr bwMode="auto">
          <a:xfrm>
            <a:off x="914069" y="2513174"/>
            <a:ext cx="823548" cy="813280"/>
          </a:xfrm>
          <a:prstGeom prst="straightConnector1">
            <a:avLst/>
          </a:prstGeom>
          <a:noFill/>
          <a:ln w="19050" cap="flat" cmpd="sng" algn="ctr">
            <a:solidFill>
              <a:schemeClr val="tx1"/>
            </a:solidFill>
            <a:prstDash val="solid"/>
            <a:round/>
            <a:headEnd type="none" w="med" len="med"/>
            <a:tailEnd type="arrow"/>
          </a:ln>
          <a:effectLst/>
        </p:spPr>
      </p:cxnSp>
      <p:sp>
        <p:nvSpPr>
          <p:cNvPr id="15" name="Flussdiagramm: Dokument 28"/>
          <p:cNvSpPr/>
          <p:nvPr/>
        </p:nvSpPr>
        <p:spPr bwMode="auto">
          <a:xfrm>
            <a:off x="609600" y="3421007"/>
            <a:ext cx="762000" cy="826315"/>
          </a:xfrm>
          <a:prstGeom prst="flowChartDocument">
            <a:avLst/>
          </a:prstGeom>
          <a:ln>
            <a:headEnd/>
            <a:tailEnd/>
          </a:ln>
          <a:extLst/>
        </p:spPr>
        <p:style>
          <a:lnRef idx="1">
            <a:schemeClr val="accent3"/>
          </a:lnRef>
          <a:fillRef idx="3">
            <a:schemeClr val="accent3"/>
          </a:fillRef>
          <a:effectRef idx="2">
            <a:schemeClr val="accent3"/>
          </a:effectRef>
          <a:fontRef idx="minor">
            <a:schemeClr val="lt1"/>
          </a:fontRef>
        </p:style>
        <p:txBody>
          <a:bodyPr rtlCol="0" anchor="ctr"/>
          <a:lstStyle/>
          <a:p>
            <a:pPr algn="ctr" eaLnBrk="0" fontAlgn="base" hangingPunct="0">
              <a:spcBef>
                <a:spcPct val="0"/>
              </a:spcBef>
              <a:spcAft>
                <a:spcPct val="0"/>
              </a:spcAft>
            </a:pPr>
            <a:r>
              <a:rPr lang="de-DE" sz="1050" dirty="0" smtClean="0">
                <a:solidFill>
                  <a:srgbClr val="FFFFFF"/>
                </a:solidFill>
                <a:latin typeface="Arial" pitchFamily="34" charset="0"/>
                <a:cs typeface="Arial" pitchFamily="34" charset="0"/>
              </a:rPr>
              <a:t>Request &amp; manage</a:t>
            </a:r>
          </a:p>
          <a:p>
            <a:pPr algn="ctr" eaLnBrk="0" fontAlgn="base" hangingPunct="0">
              <a:spcBef>
                <a:spcPct val="0"/>
              </a:spcBef>
              <a:spcAft>
                <a:spcPct val="0"/>
              </a:spcAft>
            </a:pPr>
            <a:r>
              <a:rPr lang="de-DE" sz="1050" dirty="0" smtClean="0">
                <a:solidFill>
                  <a:srgbClr val="FFFFFF"/>
                </a:solidFill>
                <a:latin typeface="Arial" pitchFamily="34" charset="0"/>
                <a:cs typeface="Arial" pitchFamily="34" charset="0"/>
              </a:rPr>
              <a:t>Desktop</a:t>
            </a:r>
          </a:p>
        </p:txBody>
      </p:sp>
      <p:cxnSp>
        <p:nvCxnSpPr>
          <p:cNvPr id="16" name="Gerade Verbindung mit Pfeil 29"/>
          <p:cNvCxnSpPr>
            <a:endCxn id="24" idx="1"/>
          </p:cNvCxnSpPr>
          <p:nvPr/>
        </p:nvCxnSpPr>
        <p:spPr bwMode="auto">
          <a:xfrm flipV="1">
            <a:off x="914069" y="1464775"/>
            <a:ext cx="879893" cy="1048399"/>
          </a:xfrm>
          <a:prstGeom prst="straightConnector1">
            <a:avLst/>
          </a:prstGeom>
          <a:noFill/>
          <a:ln w="19050" cap="flat" cmpd="sng" algn="ctr">
            <a:solidFill>
              <a:schemeClr val="tx1"/>
            </a:solidFill>
            <a:prstDash val="solid"/>
            <a:round/>
            <a:headEnd type="none" w="med" len="med"/>
            <a:tailEnd type="arrow"/>
          </a:ln>
          <a:effectLst/>
        </p:spPr>
      </p:cxnSp>
      <p:sp>
        <p:nvSpPr>
          <p:cNvPr id="17" name="Flussdiagramm: Dokument 32"/>
          <p:cNvSpPr/>
          <p:nvPr/>
        </p:nvSpPr>
        <p:spPr bwMode="auto">
          <a:xfrm>
            <a:off x="609600" y="1162659"/>
            <a:ext cx="762000" cy="826315"/>
          </a:xfrm>
          <a:prstGeom prst="flowChartDocument">
            <a:avLst/>
          </a:prstGeom>
          <a:ln>
            <a:headEnd/>
            <a:tailEnd/>
          </a:ln>
          <a:extLst/>
        </p:spPr>
        <p:style>
          <a:lnRef idx="1">
            <a:schemeClr val="accent3"/>
          </a:lnRef>
          <a:fillRef idx="3">
            <a:schemeClr val="accent3"/>
          </a:fillRef>
          <a:effectRef idx="2">
            <a:schemeClr val="accent3"/>
          </a:effectRef>
          <a:fontRef idx="minor">
            <a:schemeClr val="lt1"/>
          </a:fontRef>
        </p:style>
        <p:txBody>
          <a:bodyPr rtlCol="0" anchor="ctr"/>
          <a:lstStyle/>
          <a:p>
            <a:pPr algn="ctr" eaLnBrk="0" fontAlgn="base" hangingPunct="0">
              <a:spcBef>
                <a:spcPct val="0"/>
              </a:spcBef>
              <a:spcAft>
                <a:spcPct val="0"/>
              </a:spcAft>
            </a:pPr>
            <a:r>
              <a:rPr lang="de-DE" sz="1050" dirty="0" err="1" smtClean="0">
                <a:solidFill>
                  <a:srgbClr val="FFFFFF"/>
                </a:solidFill>
                <a:latin typeface="Arial" pitchFamily="34" charset="0"/>
                <a:cs typeface="Arial" pitchFamily="34" charset="0"/>
              </a:rPr>
              <a:t>Use</a:t>
            </a:r>
            <a:endParaRPr lang="de-DE" sz="1050" dirty="0">
              <a:solidFill>
                <a:srgbClr val="FFFFFF"/>
              </a:solidFill>
              <a:latin typeface="Arial" pitchFamily="34" charset="0"/>
              <a:cs typeface="Arial" pitchFamily="34" charset="0"/>
            </a:endParaRPr>
          </a:p>
          <a:p>
            <a:pPr algn="ctr" eaLnBrk="0" fontAlgn="base" hangingPunct="0">
              <a:spcBef>
                <a:spcPct val="0"/>
              </a:spcBef>
              <a:spcAft>
                <a:spcPct val="0"/>
              </a:spcAft>
            </a:pPr>
            <a:r>
              <a:rPr lang="de-DE" sz="1050" dirty="0" smtClean="0">
                <a:solidFill>
                  <a:srgbClr val="FFFFFF"/>
                </a:solidFill>
                <a:latin typeface="Arial" pitchFamily="34" charset="0"/>
                <a:cs typeface="Arial" pitchFamily="34" charset="0"/>
              </a:rPr>
              <a:t>Desktop</a:t>
            </a:r>
          </a:p>
        </p:txBody>
      </p:sp>
      <p:cxnSp>
        <p:nvCxnSpPr>
          <p:cNvPr id="18" name="Gerade Verbindung mit Pfeil 33"/>
          <p:cNvCxnSpPr>
            <a:stCxn id="6" idx="3"/>
            <a:endCxn id="9" idx="1"/>
          </p:cNvCxnSpPr>
          <p:nvPr/>
        </p:nvCxnSpPr>
        <p:spPr bwMode="auto">
          <a:xfrm>
            <a:off x="3748125" y="1956430"/>
            <a:ext cx="659423" cy="0"/>
          </a:xfrm>
          <a:prstGeom prst="straightConnector1">
            <a:avLst/>
          </a:prstGeom>
          <a:noFill/>
          <a:ln w="19050" cap="flat" cmpd="sng" algn="ctr">
            <a:solidFill>
              <a:schemeClr val="tx1"/>
            </a:solidFill>
            <a:prstDash val="solid"/>
            <a:round/>
            <a:headEnd type="none" w="med" len="med"/>
            <a:tailEnd type="arrow"/>
          </a:ln>
          <a:effectLst/>
        </p:spPr>
      </p:cxnSp>
      <p:cxnSp>
        <p:nvCxnSpPr>
          <p:cNvPr id="20" name="Gerade Verbindung 3"/>
          <p:cNvCxnSpPr>
            <a:stCxn id="7" idx="3"/>
          </p:cNvCxnSpPr>
          <p:nvPr/>
        </p:nvCxnSpPr>
        <p:spPr bwMode="auto">
          <a:xfrm>
            <a:off x="4572000" y="3832807"/>
            <a:ext cx="2652018" cy="1358"/>
          </a:xfrm>
          <a:prstGeom prst="line">
            <a:avLst/>
          </a:prstGeom>
          <a:noFill/>
          <a:ln w="19050" cap="flat" cmpd="sng" algn="ctr">
            <a:solidFill>
              <a:schemeClr val="tx1"/>
            </a:solidFill>
            <a:prstDash val="solid"/>
            <a:round/>
            <a:headEnd type="none" w="med" len="med"/>
            <a:tailEnd type="none" w="med" len="med"/>
          </a:ln>
          <a:effectLst/>
        </p:spPr>
      </p:cxnSp>
      <p:cxnSp>
        <p:nvCxnSpPr>
          <p:cNvPr id="21" name="Gewinkelte Verbindung 23"/>
          <p:cNvCxnSpPr>
            <a:stCxn id="7" idx="3"/>
            <a:endCxn id="9" idx="2"/>
          </p:cNvCxnSpPr>
          <p:nvPr/>
        </p:nvCxnSpPr>
        <p:spPr bwMode="auto">
          <a:xfrm flipV="1">
            <a:off x="4572000" y="2375530"/>
            <a:ext cx="635648" cy="1457277"/>
          </a:xfrm>
          <a:prstGeom prst="bentConnector2">
            <a:avLst/>
          </a:prstGeom>
          <a:noFill/>
          <a:ln w="19050" cap="flat" cmpd="sng" algn="ctr">
            <a:solidFill>
              <a:schemeClr val="tx1"/>
            </a:solidFill>
            <a:prstDash val="solid"/>
            <a:round/>
            <a:headEnd type="none" w="med" len="med"/>
            <a:tailEnd type="arrow"/>
          </a:ln>
          <a:effectLst/>
        </p:spPr>
      </p:cxnSp>
      <p:pic>
        <p:nvPicPr>
          <p:cNvPr id="24"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93962" y="1150981"/>
            <a:ext cx="1308734" cy="6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Gefaltete Ecke 2"/>
          <p:cNvSpPr/>
          <p:nvPr/>
        </p:nvSpPr>
        <p:spPr bwMode="auto">
          <a:xfrm>
            <a:off x="4787818" y="2668375"/>
            <a:ext cx="914400" cy="872944"/>
          </a:xfrm>
          <a:prstGeom prst="foldedCorner">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endParaRPr lang="de-DE" sz="1600" dirty="0" err="1" smtClean="0">
              <a:solidFill>
                <a:srgbClr val="FFFFFF"/>
              </a:solidFill>
              <a:latin typeface="Arial" pitchFamily="34" charset="0"/>
              <a:cs typeface="Arial" pitchFamily="34" charset="0"/>
            </a:endParaRPr>
          </a:p>
        </p:txBody>
      </p:sp>
      <p:sp>
        <p:nvSpPr>
          <p:cNvPr id="26" name="Textfeld 21"/>
          <p:cNvSpPr txBox="1"/>
          <p:nvPr/>
        </p:nvSpPr>
        <p:spPr>
          <a:xfrm>
            <a:off x="4739460" y="2677123"/>
            <a:ext cx="886558" cy="861774"/>
          </a:xfrm>
          <a:prstGeom prst="rect">
            <a:avLst/>
          </a:prstGeom>
          <a:noFill/>
        </p:spPr>
        <p:txBody>
          <a:bodyPr wrap="square" rtlCol="0">
            <a:spAutoFit/>
          </a:bodyPr>
          <a:lstStyle/>
          <a:p>
            <a:r>
              <a:rPr lang="de-DE" sz="1000" dirty="0" smtClean="0">
                <a:solidFill>
                  <a:schemeClr val="bg1"/>
                </a:solidFill>
                <a:latin typeface="Arial" pitchFamily="34" charset="0"/>
                <a:cs typeface="Arial" pitchFamily="34" charset="0"/>
              </a:rPr>
              <a:t>Script</a:t>
            </a:r>
          </a:p>
          <a:p>
            <a:r>
              <a:rPr lang="de-DE" sz="1000" dirty="0" smtClean="0">
                <a:solidFill>
                  <a:schemeClr val="bg1"/>
                </a:solidFill>
                <a:latin typeface="Arial" pitchFamily="34" charset="0"/>
                <a:cs typeface="Arial" pitchFamily="34" charset="0"/>
              </a:rPr>
              <a:t>Desktop </a:t>
            </a:r>
          </a:p>
          <a:p>
            <a:r>
              <a:rPr lang="de-DE" sz="1000" dirty="0" smtClean="0">
                <a:solidFill>
                  <a:schemeClr val="bg1"/>
                </a:solidFill>
                <a:latin typeface="Arial" pitchFamily="34" charset="0"/>
                <a:cs typeface="Arial" pitchFamily="34" charset="0"/>
              </a:rPr>
              <a:t>Registration </a:t>
            </a:r>
          </a:p>
          <a:p>
            <a:r>
              <a:rPr lang="de-DE" sz="1000" dirty="0" smtClean="0">
                <a:solidFill>
                  <a:schemeClr val="bg1"/>
                </a:solidFill>
                <a:latin typeface="Arial" pitchFamily="34" charset="0"/>
                <a:cs typeface="Arial" pitchFamily="34" charset="0"/>
              </a:rPr>
              <a:t>&amp; User </a:t>
            </a:r>
          </a:p>
          <a:p>
            <a:r>
              <a:rPr lang="de-DE" sz="1000" dirty="0" smtClean="0">
                <a:solidFill>
                  <a:schemeClr val="bg1"/>
                </a:solidFill>
                <a:latin typeface="Arial" pitchFamily="34" charset="0"/>
                <a:cs typeface="Arial" pitchFamily="34" charset="0"/>
              </a:rPr>
              <a:t>Assignment</a:t>
            </a:r>
          </a:p>
        </p:txBody>
      </p:sp>
      <p:pic>
        <p:nvPicPr>
          <p:cNvPr id="27" name="Picture 439" descr="2.png"/>
          <p:cNvPicPr>
            <a:picLocks noChangeAspect="1"/>
          </p:cNvPicPr>
          <p:nvPr/>
        </p:nvPicPr>
        <p:blipFill>
          <a:blip r:embed="rId3" cstate="print"/>
          <a:srcRect/>
          <a:stretch>
            <a:fillRect/>
          </a:stretch>
        </p:blipFill>
        <p:spPr bwMode="auto">
          <a:xfrm>
            <a:off x="146197" y="2331301"/>
            <a:ext cx="965058" cy="621449"/>
          </a:xfrm>
          <a:prstGeom prst="rect">
            <a:avLst/>
          </a:prstGeom>
          <a:noFill/>
          <a:ln w="9525">
            <a:noFill/>
            <a:miter lim="800000"/>
            <a:headEnd/>
            <a:tailEnd/>
          </a:ln>
        </p:spPr>
      </p:pic>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52600" y="2800350"/>
            <a:ext cx="1357178" cy="67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65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Self-Service Desktop UI Architecture</a:t>
            </a:r>
            <a:endParaRPr lang="en-US" dirty="0"/>
          </a:p>
        </p:txBody>
      </p:sp>
      <p:sp>
        <p:nvSpPr>
          <p:cNvPr id="5" name="Rectangle 4"/>
          <p:cNvSpPr/>
          <p:nvPr/>
        </p:nvSpPr>
        <p:spPr bwMode="auto">
          <a:xfrm>
            <a:off x="609600" y="1428750"/>
            <a:ext cx="1447800" cy="2438400"/>
          </a:xfrm>
          <a:prstGeom prst="rect">
            <a:avLst/>
          </a:prstGeom>
          <a:noFill/>
          <a:ln w="19050" algn="ctr">
            <a:solidFill>
              <a:schemeClr val="tx1"/>
            </a:solidFill>
            <a:miter lim="800000"/>
            <a:headEnd/>
            <a:tailEnd/>
          </a:ln>
          <a:effectLst/>
          <a:extLst/>
        </p:spPr>
        <p:txBody>
          <a:bodyPr rtlCol="0" anchor="ctr"/>
          <a:lstStyle/>
          <a:p>
            <a:pPr algn="ctr" eaLnBrk="0" fontAlgn="base" hangingPunct="0">
              <a:spcBef>
                <a:spcPct val="0"/>
              </a:spcBef>
              <a:spcAft>
                <a:spcPct val="0"/>
              </a:spcAft>
            </a:pPr>
            <a:r>
              <a:rPr lang="en-US" sz="1600" dirty="0" smtClean="0">
                <a:latin typeface="Arial" pitchFamily="34" charset="0"/>
                <a:cs typeface="Arial" pitchFamily="34" charset="0"/>
              </a:rPr>
              <a:t>CPBM</a:t>
            </a:r>
          </a:p>
        </p:txBody>
      </p:sp>
      <p:sp>
        <p:nvSpPr>
          <p:cNvPr id="7" name="Rectangle 6"/>
          <p:cNvSpPr/>
          <p:nvPr/>
        </p:nvSpPr>
        <p:spPr bwMode="auto">
          <a:xfrm>
            <a:off x="2818015" y="1219200"/>
            <a:ext cx="4116185" cy="2857500"/>
          </a:xfrm>
          <a:prstGeom prst="rect">
            <a:avLst/>
          </a:prstGeom>
          <a:noFill/>
          <a:ln w="22225" algn="ctr">
            <a:solidFill>
              <a:schemeClr val="tx1"/>
            </a:solidFill>
            <a:miter lim="800000"/>
            <a:headEnd/>
            <a:tailEnd/>
          </a:ln>
          <a:effectLst/>
          <a:extLst/>
        </p:spPr>
        <p:txBody>
          <a:bodyPr rtlCol="0" anchor="ctr"/>
          <a:lstStyle/>
          <a:p>
            <a:pPr algn="ctr" eaLnBrk="0" fontAlgn="base" hangingPunct="0">
              <a:spcBef>
                <a:spcPct val="0"/>
              </a:spcBef>
              <a:spcAft>
                <a:spcPct val="0"/>
              </a:spcAft>
            </a:pPr>
            <a:r>
              <a:rPr lang="en-US" sz="1600" dirty="0" smtClean="0">
                <a:latin typeface="Arial" pitchFamily="34" charset="0"/>
                <a:cs typeface="Arial" pitchFamily="34" charset="0"/>
              </a:rPr>
              <a:t>Simple Self-Service Desktop</a:t>
            </a:r>
          </a:p>
          <a:p>
            <a:pPr algn="ctr" eaLnBrk="0" fontAlgn="base" hangingPunct="0">
              <a:spcBef>
                <a:spcPct val="0"/>
              </a:spcBef>
              <a:spcAft>
                <a:spcPct val="0"/>
              </a:spcAft>
            </a:pPr>
            <a:endParaRPr lang="en-US" sz="1600" dirty="0">
              <a:latin typeface="Arial" pitchFamily="34" charset="0"/>
              <a:cs typeface="Arial" pitchFamily="34" charset="0"/>
            </a:endParaRPr>
          </a:p>
          <a:p>
            <a:pPr algn="ctr" eaLnBrk="0" fontAlgn="base" hangingPunct="0">
              <a:spcBef>
                <a:spcPct val="0"/>
              </a:spcBef>
              <a:spcAft>
                <a:spcPct val="0"/>
              </a:spcAft>
            </a:pPr>
            <a:endParaRPr lang="en-US" sz="1600" dirty="0" smtClean="0">
              <a:latin typeface="Arial" pitchFamily="34" charset="0"/>
              <a:cs typeface="Arial" pitchFamily="34" charset="0"/>
            </a:endParaRPr>
          </a:p>
          <a:p>
            <a:pPr algn="ctr" eaLnBrk="0" fontAlgn="base" hangingPunct="0">
              <a:spcBef>
                <a:spcPct val="0"/>
              </a:spcBef>
              <a:spcAft>
                <a:spcPct val="0"/>
              </a:spcAft>
            </a:pPr>
            <a:endParaRPr lang="en-US" sz="1600" dirty="0">
              <a:latin typeface="Arial" pitchFamily="34" charset="0"/>
              <a:cs typeface="Arial" pitchFamily="34" charset="0"/>
            </a:endParaRPr>
          </a:p>
          <a:p>
            <a:pPr algn="ctr" eaLnBrk="0" fontAlgn="base" hangingPunct="0">
              <a:spcBef>
                <a:spcPct val="0"/>
              </a:spcBef>
              <a:spcAft>
                <a:spcPct val="0"/>
              </a:spcAft>
            </a:pPr>
            <a:endParaRPr lang="en-US" sz="1600" dirty="0" smtClean="0">
              <a:latin typeface="Arial" pitchFamily="34" charset="0"/>
              <a:cs typeface="Arial" pitchFamily="34" charset="0"/>
            </a:endParaRPr>
          </a:p>
          <a:p>
            <a:pPr algn="ctr" eaLnBrk="0" fontAlgn="base" hangingPunct="0">
              <a:spcBef>
                <a:spcPct val="0"/>
              </a:spcBef>
              <a:spcAft>
                <a:spcPct val="0"/>
              </a:spcAft>
            </a:pPr>
            <a:endParaRPr lang="en-US" sz="1600" dirty="0">
              <a:latin typeface="Arial" pitchFamily="34" charset="0"/>
              <a:cs typeface="Arial" pitchFamily="34" charset="0"/>
            </a:endParaRPr>
          </a:p>
          <a:p>
            <a:pPr algn="ctr" eaLnBrk="0" fontAlgn="base" hangingPunct="0">
              <a:spcBef>
                <a:spcPct val="0"/>
              </a:spcBef>
              <a:spcAft>
                <a:spcPct val="0"/>
              </a:spcAft>
            </a:pPr>
            <a:endParaRPr lang="en-US" sz="1600" dirty="0" smtClean="0">
              <a:latin typeface="Arial" pitchFamily="34" charset="0"/>
              <a:cs typeface="Arial" pitchFamily="34" charset="0"/>
            </a:endParaRPr>
          </a:p>
          <a:p>
            <a:pPr algn="ctr" eaLnBrk="0" fontAlgn="base" hangingPunct="0">
              <a:spcBef>
                <a:spcPct val="0"/>
              </a:spcBef>
              <a:spcAft>
                <a:spcPct val="0"/>
              </a:spcAft>
            </a:pPr>
            <a:endParaRPr lang="en-US" sz="1600" dirty="0">
              <a:latin typeface="Arial" pitchFamily="34" charset="0"/>
              <a:cs typeface="Arial" pitchFamily="34" charset="0"/>
            </a:endParaRPr>
          </a:p>
          <a:p>
            <a:pPr algn="ctr" eaLnBrk="0" fontAlgn="base" hangingPunct="0">
              <a:spcBef>
                <a:spcPct val="0"/>
              </a:spcBef>
              <a:spcAft>
                <a:spcPct val="0"/>
              </a:spcAft>
            </a:pPr>
            <a:endParaRPr lang="en-US" sz="1600" dirty="0" smtClean="0">
              <a:latin typeface="Arial" pitchFamily="34" charset="0"/>
              <a:cs typeface="Arial" pitchFamily="34" charset="0"/>
            </a:endParaRPr>
          </a:p>
          <a:p>
            <a:pPr algn="ctr" eaLnBrk="0" fontAlgn="base" hangingPunct="0">
              <a:spcBef>
                <a:spcPct val="0"/>
              </a:spcBef>
              <a:spcAft>
                <a:spcPct val="0"/>
              </a:spcAft>
            </a:pPr>
            <a:endParaRPr lang="en-US" sz="1600" dirty="0" smtClean="0">
              <a:latin typeface="Arial" pitchFamily="34" charset="0"/>
              <a:cs typeface="Arial" pitchFamily="34" charset="0"/>
            </a:endParaRPr>
          </a:p>
        </p:txBody>
      </p:sp>
      <p:sp>
        <p:nvSpPr>
          <p:cNvPr id="9" name="Rectangle 8"/>
          <p:cNvSpPr/>
          <p:nvPr/>
        </p:nvSpPr>
        <p:spPr bwMode="auto">
          <a:xfrm>
            <a:off x="7772400" y="1581150"/>
            <a:ext cx="914400" cy="2133600"/>
          </a:xfrm>
          <a:prstGeom prst="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1600" dirty="0" smtClean="0">
                <a:solidFill>
                  <a:srgbClr val="FFFFFF"/>
                </a:solidFill>
                <a:latin typeface="Arial" pitchFamily="34" charset="0"/>
                <a:cs typeface="Arial" pitchFamily="34" charset="0"/>
              </a:rPr>
              <a:t>CCP</a:t>
            </a:r>
          </a:p>
        </p:txBody>
      </p:sp>
      <p:cxnSp>
        <p:nvCxnSpPr>
          <p:cNvPr id="12" name="Straight Arrow Connector 11"/>
          <p:cNvCxnSpPr>
            <a:stCxn id="5" idx="3"/>
            <a:endCxn id="7" idx="1"/>
          </p:cNvCxnSpPr>
          <p:nvPr/>
        </p:nvCxnSpPr>
        <p:spPr bwMode="auto">
          <a:xfrm>
            <a:off x="2057400" y="2647950"/>
            <a:ext cx="760615" cy="0"/>
          </a:xfrm>
          <a:prstGeom prst="straightConnector1">
            <a:avLst/>
          </a:prstGeom>
          <a:noFill/>
          <a:ln w="12700" cap="flat" cmpd="sng" algn="ctr">
            <a:solidFill>
              <a:schemeClr val="tx1"/>
            </a:solidFill>
            <a:prstDash val="solid"/>
            <a:round/>
            <a:headEnd type="triangle" w="lg" len="lg"/>
            <a:tailEnd type="triangle" w="lg" len="lg"/>
          </a:ln>
          <a:effectLst/>
        </p:spPr>
      </p:cxnSp>
      <p:sp>
        <p:nvSpPr>
          <p:cNvPr id="16" name="Rectangle 15"/>
          <p:cNvSpPr/>
          <p:nvPr/>
        </p:nvSpPr>
        <p:spPr bwMode="auto">
          <a:xfrm>
            <a:off x="3276600" y="1937558"/>
            <a:ext cx="1066800" cy="1929592"/>
          </a:xfrm>
          <a:prstGeom prst="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1600" dirty="0" smtClean="0">
                <a:solidFill>
                  <a:srgbClr val="FFFFFF"/>
                </a:solidFill>
                <a:latin typeface="Arial" pitchFamily="34" charset="0"/>
                <a:cs typeface="Arial" pitchFamily="34" charset="0"/>
              </a:rPr>
              <a:t>User UI</a:t>
            </a:r>
          </a:p>
        </p:txBody>
      </p:sp>
      <p:sp>
        <p:nvSpPr>
          <p:cNvPr id="17" name="Rectangle 16"/>
          <p:cNvSpPr/>
          <p:nvPr/>
        </p:nvSpPr>
        <p:spPr bwMode="auto">
          <a:xfrm>
            <a:off x="5350625" y="1962150"/>
            <a:ext cx="1066800" cy="762000"/>
          </a:xfrm>
          <a:prstGeom prst="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1600" dirty="0" smtClean="0">
                <a:solidFill>
                  <a:srgbClr val="FFFFFF"/>
                </a:solidFill>
                <a:latin typeface="Arial" pitchFamily="34" charset="0"/>
                <a:cs typeface="Arial" pitchFamily="34" charset="0"/>
              </a:rPr>
              <a:t>Admin </a:t>
            </a:r>
            <a:r>
              <a:rPr lang="en-US" sz="1600" dirty="0" err="1" smtClean="0">
                <a:solidFill>
                  <a:srgbClr val="FFFFFF"/>
                </a:solidFill>
                <a:latin typeface="Arial" pitchFamily="34" charset="0"/>
                <a:cs typeface="Arial" pitchFamily="34" charset="0"/>
              </a:rPr>
              <a:t>Config</a:t>
            </a:r>
            <a:r>
              <a:rPr lang="en-US" sz="1600" dirty="0">
                <a:solidFill>
                  <a:srgbClr val="FFFFFF"/>
                </a:solidFill>
                <a:latin typeface="Arial" pitchFamily="34" charset="0"/>
                <a:cs typeface="Arial" pitchFamily="34" charset="0"/>
              </a:rPr>
              <a:t> </a:t>
            </a:r>
            <a:r>
              <a:rPr lang="en-US" sz="1600" dirty="0" smtClean="0">
                <a:solidFill>
                  <a:srgbClr val="FFFFFF"/>
                </a:solidFill>
                <a:latin typeface="Arial" pitchFamily="34" charset="0"/>
                <a:cs typeface="Arial" pitchFamily="34" charset="0"/>
              </a:rPr>
              <a:t>File</a:t>
            </a:r>
          </a:p>
        </p:txBody>
      </p:sp>
      <p:cxnSp>
        <p:nvCxnSpPr>
          <p:cNvPr id="18" name="Straight Arrow Connector 17"/>
          <p:cNvCxnSpPr/>
          <p:nvPr/>
        </p:nvCxnSpPr>
        <p:spPr bwMode="auto">
          <a:xfrm flipH="1">
            <a:off x="4343400" y="2478840"/>
            <a:ext cx="990600" cy="0"/>
          </a:xfrm>
          <a:prstGeom prst="straightConnector1">
            <a:avLst/>
          </a:prstGeom>
          <a:noFill/>
          <a:ln w="12700" cap="flat" cmpd="sng" algn="ctr">
            <a:solidFill>
              <a:schemeClr val="tx1"/>
            </a:solidFill>
            <a:prstDash val="solid"/>
            <a:round/>
            <a:headEnd type="none" w="lg" len="lg"/>
            <a:tailEnd type="triangle" w="lg" len="lg"/>
          </a:ln>
          <a:effectLst/>
        </p:spPr>
      </p:cxnSp>
      <p:sp>
        <p:nvSpPr>
          <p:cNvPr id="20" name="TextBox 19"/>
          <p:cNvSpPr txBox="1"/>
          <p:nvPr/>
        </p:nvSpPr>
        <p:spPr>
          <a:xfrm>
            <a:off x="4574875" y="1885950"/>
            <a:ext cx="835325" cy="600164"/>
          </a:xfrm>
          <a:prstGeom prst="rect">
            <a:avLst/>
          </a:prstGeom>
          <a:noFill/>
        </p:spPr>
        <p:txBody>
          <a:bodyPr wrap="square" rtlCol="0">
            <a:spAutoFit/>
          </a:bodyPr>
          <a:lstStyle/>
          <a:p>
            <a:r>
              <a:rPr lang="en-US" sz="1100" dirty="0" smtClean="0">
                <a:latin typeface="Arial" pitchFamily="34" charset="0"/>
                <a:cs typeface="Arial" pitchFamily="34" charset="0"/>
              </a:rPr>
              <a:t>List of desktop offerings</a:t>
            </a:r>
          </a:p>
        </p:txBody>
      </p:sp>
      <p:cxnSp>
        <p:nvCxnSpPr>
          <p:cNvPr id="21" name="Straight Arrow Connector 20"/>
          <p:cNvCxnSpPr/>
          <p:nvPr/>
        </p:nvCxnSpPr>
        <p:spPr bwMode="auto">
          <a:xfrm flipH="1">
            <a:off x="4343400" y="3105150"/>
            <a:ext cx="3429000" cy="0"/>
          </a:xfrm>
          <a:prstGeom prst="straightConnector1">
            <a:avLst/>
          </a:prstGeom>
          <a:noFill/>
          <a:ln w="12700" cap="flat" cmpd="sng" algn="ctr">
            <a:solidFill>
              <a:schemeClr val="tx1"/>
            </a:solidFill>
            <a:prstDash val="solid"/>
            <a:round/>
            <a:headEnd type="none" w="lg" len="lg"/>
            <a:tailEnd type="triangle" w="lg" len="lg"/>
          </a:ln>
          <a:effectLst/>
        </p:spPr>
      </p:cxnSp>
      <p:sp>
        <p:nvSpPr>
          <p:cNvPr id="23" name="TextBox 22"/>
          <p:cNvSpPr txBox="1"/>
          <p:nvPr/>
        </p:nvSpPr>
        <p:spPr>
          <a:xfrm>
            <a:off x="5101348" y="2724150"/>
            <a:ext cx="1832852" cy="430887"/>
          </a:xfrm>
          <a:prstGeom prst="rect">
            <a:avLst/>
          </a:prstGeom>
          <a:noFill/>
        </p:spPr>
        <p:txBody>
          <a:bodyPr wrap="square" rtlCol="0">
            <a:spAutoFit/>
          </a:bodyPr>
          <a:lstStyle/>
          <a:p>
            <a:r>
              <a:rPr lang="en-US" sz="1100" dirty="0" smtClean="0">
                <a:latin typeface="Arial" pitchFamily="34" charset="0"/>
                <a:cs typeface="Arial" pitchFamily="34" charset="0"/>
              </a:rPr>
              <a:t>List of user owned desktops and basic status</a:t>
            </a:r>
          </a:p>
        </p:txBody>
      </p:sp>
      <p:cxnSp>
        <p:nvCxnSpPr>
          <p:cNvPr id="24" name="Straight Arrow Connector 23"/>
          <p:cNvCxnSpPr/>
          <p:nvPr/>
        </p:nvCxnSpPr>
        <p:spPr bwMode="auto">
          <a:xfrm>
            <a:off x="4343400" y="3486150"/>
            <a:ext cx="3429000" cy="0"/>
          </a:xfrm>
          <a:prstGeom prst="straightConnector1">
            <a:avLst/>
          </a:prstGeom>
          <a:noFill/>
          <a:ln w="12700" cap="flat" cmpd="sng" algn="ctr">
            <a:solidFill>
              <a:schemeClr val="tx1"/>
            </a:solidFill>
            <a:prstDash val="solid"/>
            <a:round/>
            <a:headEnd type="none" w="lg" len="lg"/>
            <a:tailEnd type="triangle" w="lg" len="lg"/>
          </a:ln>
          <a:effectLst/>
        </p:spPr>
      </p:cxnSp>
      <p:sp>
        <p:nvSpPr>
          <p:cNvPr id="27" name="TextBox 26"/>
          <p:cNvSpPr txBox="1"/>
          <p:nvPr/>
        </p:nvSpPr>
        <p:spPr>
          <a:xfrm>
            <a:off x="4773890" y="3501164"/>
            <a:ext cx="2236510" cy="261610"/>
          </a:xfrm>
          <a:prstGeom prst="rect">
            <a:avLst/>
          </a:prstGeom>
          <a:noFill/>
        </p:spPr>
        <p:txBody>
          <a:bodyPr wrap="none" rtlCol="0">
            <a:spAutoFit/>
          </a:bodyPr>
          <a:lstStyle/>
          <a:p>
            <a:r>
              <a:rPr lang="en-US" sz="1100" dirty="0" smtClean="0">
                <a:latin typeface="Arial" pitchFamily="34" charset="0"/>
                <a:cs typeface="Arial" pitchFamily="34" charset="0"/>
              </a:rPr>
              <a:t>Deploy, power cycle, destroy VM</a:t>
            </a:r>
          </a:p>
        </p:txBody>
      </p:sp>
      <p:sp>
        <p:nvSpPr>
          <p:cNvPr id="2" name="Rectangle 1"/>
          <p:cNvSpPr/>
          <p:nvPr/>
        </p:nvSpPr>
        <p:spPr bwMode="auto">
          <a:xfrm rot="16200000">
            <a:off x="1016405" y="2521354"/>
            <a:ext cx="1777191" cy="304800"/>
          </a:xfrm>
          <a:prstGeom prst="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1400" dirty="0" smtClean="0">
                <a:solidFill>
                  <a:srgbClr val="FFFFFF"/>
                </a:solidFill>
                <a:latin typeface="Arial" pitchFamily="34" charset="0"/>
                <a:cs typeface="Arial" pitchFamily="34" charset="0"/>
              </a:rPr>
              <a:t>Desktop Connector</a:t>
            </a:r>
          </a:p>
        </p:txBody>
      </p:sp>
    </p:spTree>
    <p:extLst>
      <p:ext uri="{BB962C8B-B14F-4D97-AF65-F5344CB8AC3E}">
        <p14:creationId xmlns:p14="http://schemas.microsoft.com/office/powerpoint/2010/main" val="386982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Create Desktop Offerings</a:t>
            </a:r>
            <a:endParaRPr lang="en-US" dirty="0"/>
          </a:p>
        </p:txBody>
      </p:sp>
      <p:sp>
        <p:nvSpPr>
          <p:cNvPr id="5" name="Content Placeholder 4"/>
          <p:cNvSpPr>
            <a:spLocks noGrp="1"/>
          </p:cNvSpPr>
          <p:nvPr>
            <p:ph sz="quarter" idx="13"/>
          </p:nvPr>
        </p:nvSpPr>
        <p:spPr/>
        <p:txBody>
          <a:bodyPr/>
          <a:lstStyle/>
          <a:p>
            <a:r>
              <a:rPr lang="en-US" sz="2000" dirty="0" smtClean="0"/>
              <a:t>Create </a:t>
            </a:r>
            <a:r>
              <a:rPr lang="en-US" sz="2000" dirty="0" err="1" smtClean="0"/>
              <a:t>Config</a:t>
            </a:r>
            <a:r>
              <a:rPr lang="en-US" sz="2000" dirty="0" smtClean="0"/>
              <a:t> file used by the simple self-service desktop UI</a:t>
            </a:r>
          </a:p>
          <a:p>
            <a:pPr lvl="1"/>
            <a:r>
              <a:rPr lang="en-US" sz="1800" dirty="0" smtClean="0"/>
              <a:t>Desktop offerings (1-n)</a:t>
            </a:r>
          </a:p>
          <a:p>
            <a:pPr lvl="2"/>
            <a:r>
              <a:rPr lang="en-US" sz="1600" dirty="0" smtClean="0"/>
              <a:t>Offering name</a:t>
            </a:r>
          </a:p>
          <a:p>
            <a:pPr lvl="2"/>
            <a:r>
              <a:rPr lang="en-US" sz="1600" dirty="0" smtClean="0"/>
              <a:t>Description</a:t>
            </a:r>
          </a:p>
          <a:p>
            <a:pPr lvl="2"/>
            <a:r>
              <a:rPr lang="en-US" sz="1600" dirty="0" err="1" smtClean="0"/>
              <a:t>CloudPlatform</a:t>
            </a:r>
            <a:r>
              <a:rPr lang="en-US" sz="1600" dirty="0" smtClean="0"/>
              <a:t> zone</a:t>
            </a:r>
          </a:p>
          <a:p>
            <a:pPr lvl="2"/>
            <a:r>
              <a:rPr lang="en-US" sz="1600" dirty="0" err="1" smtClean="0"/>
              <a:t>CloudPlatform</a:t>
            </a:r>
            <a:r>
              <a:rPr lang="en-US" sz="1600" dirty="0" smtClean="0"/>
              <a:t> template</a:t>
            </a:r>
          </a:p>
          <a:p>
            <a:pPr lvl="2"/>
            <a:r>
              <a:rPr lang="en-US" sz="1600" dirty="0" err="1" smtClean="0"/>
              <a:t>CloudPlatform</a:t>
            </a:r>
            <a:r>
              <a:rPr lang="en-US" sz="1600" dirty="0" smtClean="0"/>
              <a:t> service offering</a:t>
            </a:r>
          </a:p>
          <a:p>
            <a:pPr lvl="2"/>
            <a:r>
              <a:rPr lang="en-US" sz="1600" dirty="0" err="1" smtClean="0"/>
              <a:t>CloudPlatform</a:t>
            </a:r>
            <a:r>
              <a:rPr lang="en-US" sz="1600" dirty="0" smtClean="0"/>
              <a:t> disk offering (optional)</a:t>
            </a:r>
          </a:p>
          <a:p>
            <a:pPr lvl="2"/>
            <a:r>
              <a:rPr lang="en-US" sz="1600" dirty="0" err="1" smtClean="0"/>
              <a:t>CloudPlatform</a:t>
            </a:r>
            <a:r>
              <a:rPr lang="en-US" sz="1600" dirty="0" smtClean="0"/>
              <a:t> network (optional)</a:t>
            </a:r>
          </a:p>
          <a:p>
            <a:pPr lvl="2"/>
            <a:r>
              <a:rPr lang="en-US" sz="1600" dirty="0" smtClean="0"/>
              <a:t>Host name prefix</a:t>
            </a:r>
          </a:p>
          <a:p>
            <a:pPr lvl="1"/>
            <a:r>
              <a:rPr lang="en-US" sz="1800" dirty="0" err="1" smtClean="0"/>
              <a:t>CloudPlatform</a:t>
            </a:r>
            <a:r>
              <a:rPr lang="en-US" sz="1800" dirty="0" smtClean="0"/>
              <a:t> domain name for desktop users</a:t>
            </a:r>
          </a:p>
          <a:p>
            <a:pPr lvl="1"/>
            <a:r>
              <a:rPr lang="en-US" sz="1800" dirty="0" smtClean="0"/>
              <a:t>Web Receiver URL</a:t>
            </a:r>
          </a:p>
        </p:txBody>
      </p:sp>
    </p:spTree>
    <p:extLst>
      <p:ext uri="{BB962C8B-B14F-4D97-AF65-F5344CB8AC3E}">
        <p14:creationId xmlns:p14="http://schemas.microsoft.com/office/powerpoint/2010/main" val="41529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Authenticate into User UI</a:t>
            </a:r>
            <a:endParaRPr lang="en-US" dirty="0"/>
          </a:p>
        </p:txBody>
      </p:sp>
      <p:sp>
        <p:nvSpPr>
          <p:cNvPr id="5" name="Content Placeholder 4"/>
          <p:cNvSpPr>
            <a:spLocks noGrp="1"/>
          </p:cNvSpPr>
          <p:nvPr>
            <p:ph sz="quarter" idx="13"/>
          </p:nvPr>
        </p:nvSpPr>
        <p:spPr/>
        <p:txBody>
          <a:bodyPr/>
          <a:lstStyle/>
          <a:p>
            <a:r>
              <a:rPr lang="en-US" dirty="0" smtClean="0"/>
              <a:t>User enter its AD login/password (CCP uses AD for authentication)</a:t>
            </a:r>
          </a:p>
          <a:p>
            <a:r>
              <a:rPr lang="en-US" dirty="0" smtClean="0"/>
              <a:t>User UI pass the admin provided “domain” to CCP API for login </a:t>
            </a:r>
          </a:p>
          <a:p>
            <a:endParaRPr lang="en-US" dirty="0"/>
          </a:p>
        </p:txBody>
      </p:sp>
    </p:spTree>
    <p:extLst>
      <p:ext uri="{BB962C8B-B14F-4D97-AF65-F5344CB8AC3E}">
        <p14:creationId xmlns:p14="http://schemas.microsoft.com/office/powerpoint/2010/main" val="179442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 Desktop</a:t>
            </a:r>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37584" y="895350"/>
            <a:ext cx="6258616" cy="382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H="1">
            <a:off x="7467600" y="2050781"/>
            <a:ext cx="391105" cy="0"/>
          </a:xfrm>
          <a:prstGeom prst="straightConnector1">
            <a:avLst/>
          </a:prstGeom>
          <a:noFill/>
          <a:ln w="12700" cap="flat" cmpd="sng" algn="ctr">
            <a:solidFill>
              <a:schemeClr val="tx1"/>
            </a:solidFill>
            <a:prstDash val="solid"/>
            <a:round/>
            <a:headEnd type="none" w="med" len="med"/>
            <a:tailEnd type="triangle" w="lg" len="lg"/>
          </a:ln>
          <a:effectLst/>
        </p:spPr>
      </p:cxnSp>
      <p:sp>
        <p:nvSpPr>
          <p:cNvPr id="5" name="TextBox 4"/>
          <p:cNvSpPr txBox="1"/>
          <p:nvPr/>
        </p:nvSpPr>
        <p:spPr>
          <a:xfrm>
            <a:off x="7833357" y="1910889"/>
            <a:ext cx="685800" cy="276999"/>
          </a:xfrm>
          <a:prstGeom prst="rect">
            <a:avLst/>
          </a:prstGeom>
          <a:noFill/>
        </p:spPr>
        <p:txBody>
          <a:bodyPr wrap="square" rtlCol="0">
            <a:spAutoFit/>
          </a:bodyPr>
          <a:lstStyle/>
          <a:p>
            <a:r>
              <a:rPr lang="en-US" sz="1200" dirty="0" smtClean="0">
                <a:latin typeface="Arial" pitchFamily="34" charset="0"/>
                <a:cs typeface="Arial" pitchFamily="34" charset="0"/>
              </a:rPr>
              <a:t>Delete</a:t>
            </a:r>
          </a:p>
        </p:txBody>
      </p:sp>
      <p:sp>
        <p:nvSpPr>
          <p:cNvPr id="3" name="TextBox 2"/>
          <p:cNvSpPr txBox="1"/>
          <p:nvPr/>
        </p:nvSpPr>
        <p:spPr>
          <a:xfrm>
            <a:off x="3178670" y="3300740"/>
            <a:ext cx="1393330" cy="261610"/>
          </a:xfrm>
          <a:prstGeom prst="rect">
            <a:avLst/>
          </a:prstGeom>
          <a:noFill/>
        </p:spPr>
        <p:txBody>
          <a:bodyPr wrap="none" rtlCol="0">
            <a:spAutoFit/>
          </a:bodyPr>
          <a:lstStyle/>
          <a:p>
            <a:r>
              <a:rPr lang="en-US" sz="1100" u="sng" dirty="0" smtClean="0">
                <a:solidFill>
                  <a:schemeClr val="accent1"/>
                </a:solidFill>
                <a:latin typeface="Arial" pitchFamily="34" charset="0"/>
                <a:cs typeface="Arial" pitchFamily="34" charset="0"/>
              </a:rPr>
              <a:t>Web Receiver URL</a:t>
            </a:r>
          </a:p>
        </p:txBody>
      </p:sp>
      <p:sp>
        <p:nvSpPr>
          <p:cNvPr id="6" name="Rectangle 5"/>
          <p:cNvSpPr/>
          <p:nvPr/>
        </p:nvSpPr>
        <p:spPr bwMode="auto">
          <a:xfrm>
            <a:off x="1524000" y="1910889"/>
            <a:ext cx="6096000" cy="2718261"/>
          </a:xfrm>
          <a:prstGeom prst="rect">
            <a:avLst/>
          </a:prstGeom>
          <a:noFill/>
          <a:ln w="22225" algn="ctr">
            <a:solidFill>
              <a:srgbClr val="C00000"/>
            </a:solidFill>
            <a:miter lim="800000"/>
            <a:headEnd/>
            <a:tailEnd/>
          </a:ln>
          <a:effectLst/>
          <a:extLst/>
        </p:spPr>
        <p:txBody>
          <a:bodyPr rtlCol="0" anchor="ctr"/>
          <a:lstStyle/>
          <a:p>
            <a:pPr algn="ctr" eaLnBrk="0" fontAlgn="base" hangingPunct="0">
              <a:spcBef>
                <a:spcPct val="0"/>
              </a:spcBef>
              <a:spcAft>
                <a:spcPct val="0"/>
              </a:spcAft>
            </a:pPr>
            <a:endParaRPr lang="en-US" sz="1600" dirty="0" err="1" smtClean="0">
              <a:solidFill>
                <a:srgbClr val="FFFFFF"/>
              </a:solidFill>
              <a:latin typeface="Arial" pitchFamily="34" charset="0"/>
              <a:cs typeface="Arial" pitchFamily="34" charset="0"/>
            </a:endParaRPr>
          </a:p>
        </p:txBody>
      </p:sp>
      <p:sp>
        <p:nvSpPr>
          <p:cNvPr id="7" name="TextBox 6"/>
          <p:cNvSpPr txBox="1"/>
          <p:nvPr/>
        </p:nvSpPr>
        <p:spPr>
          <a:xfrm>
            <a:off x="3200400" y="4277350"/>
            <a:ext cx="3150221"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New simple self-service desktop UI Example</a:t>
            </a:r>
          </a:p>
        </p:txBody>
      </p:sp>
      <p:sp>
        <p:nvSpPr>
          <p:cNvPr id="8" name="Rectangle 7"/>
          <p:cNvSpPr/>
          <p:nvPr/>
        </p:nvSpPr>
        <p:spPr bwMode="auto">
          <a:xfrm>
            <a:off x="1219200" y="810837"/>
            <a:ext cx="6781800" cy="1091739"/>
          </a:xfrm>
          <a:prstGeom prst="rect">
            <a:avLst/>
          </a:prstGeom>
          <a:solidFill>
            <a:schemeClr val="bg1"/>
          </a:solidFill>
          <a:ln w="9525" algn="ctr">
            <a:noFill/>
            <a:miter lim="800000"/>
            <a:headEnd/>
            <a:tailEnd/>
          </a:ln>
          <a:effectLst/>
          <a:extLst/>
        </p:spPr>
        <p:txBody>
          <a:bodyPr rtlCol="0" anchor="ctr"/>
          <a:lstStyle/>
          <a:p>
            <a:pPr algn="ctr" eaLnBrk="0" fontAlgn="base" hangingPunct="0">
              <a:spcBef>
                <a:spcPct val="0"/>
              </a:spcBef>
              <a:spcAft>
                <a:spcPct val="0"/>
              </a:spcAft>
            </a:pPr>
            <a:endParaRPr lang="en-US" sz="1600" dirty="0" err="1" smtClean="0">
              <a:solidFill>
                <a:srgbClr val="FFFFFF"/>
              </a:solidFill>
              <a:latin typeface="Arial" pitchFamily="34" charset="0"/>
              <a:cs typeface="Arial" pitchFamily="34" charset="0"/>
            </a:endParaRPr>
          </a:p>
        </p:txBody>
      </p:sp>
      <p:sp>
        <p:nvSpPr>
          <p:cNvPr id="11" name="Rectangle 10"/>
          <p:cNvSpPr/>
          <p:nvPr/>
        </p:nvSpPr>
        <p:spPr bwMode="auto">
          <a:xfrm>
            <a:off x="1606610" y="1962111"/>
            <a:ext cx="941241" cy="177339"/>
          </a:xfrm>
          <a:prstGeom prst="rect">
            <a:avLst/>
          </a:prstGeom>
          <a:solidFill>
            <a:schemeClr val="bg1">
              <a:lumMod val="95000"/>
            </a:schemeClr>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800" dirty="0" smtClean="0">
                <a:latin typeface="Arial" pitchFamily="34" charset="0"/>
                <a:cs typeface="Arial" pitchFamily="34" charset="0"/>
              </a:rPr>
              <a:t>My Desktops</a:t>
            </a:r>
          </a:p>
        </p:txBody>
      </p:sp>
      <p:sp>
        <p:nvSpPr>
          <p:cNvPr id="13" name="Rectangle 12"/>
          <p:cNvSpPr/>
          <p:nvPr/>
        </p:nvSpPr>
        <p:spPr bwMode="auto">
          <a:xfrm>
            <a:off x="1591887" y="2140873"/>
            <a:ext cx="1578470" cy="202278"/>
          </a:xfrm>
          <a:prstGeom prst="rect">
            <a:avLst/>
          </a:prstGeom>
          <a:solidFill>
            <a:schemeClr val="bg1">
              <a:lumMod val="95000"/>
            </a:schemeClr>
          </a:solidFill>
          <a:ln w="9525" algn="ctr">
            <a:noFill/>
            <a:miter lim="800000"/>
            <a:headEnd/>
            <a:tailEnd/>
          </a:ln>
          <a:effectLst/>
          <a:extLst/>
        </p:spPr>
        <p:txBody>
          <a:bodyPr rtlCol="0" anchor="ctr"/>
          <a:lstStyle/>
          <a:p>
            <a:pPr algn="ctr" eaLnBrk="0" fontAlgn="base" hangingPunct="0">
              <a:spcBef>
                <a:spcPct val="0"/>
              </a:spcBef>
              <a:spcAft>
                <a:spcPct val="0"/>
              </a:spcAft>
            </a:pPr>
            <a:endParaRPr lang="en-US" sz="800" dirty="0" smtClean="0">
              <a:latin typeface="Arial" pitchFamily="34" charset="0"/>
              <a:cs typeface="Arial" pitchFamily="34" charset="0"/>
            </a:endParaRPr>
          </a:p>
        </p:txBody>
      </p:sp>
    </p:spTree>
    <p:extLst>
      <p:ext uri="{BB962C8B-B14F-4D97-AF65-F5344CB8AC3E}">
        <p14:creationId xmlns:p14="http://schemas.microsoft.com/office/powerpoint/2010/main" val="16918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Request Desktop</a:t>
            </a:r>
            <a:endParaRPr lang="en-US" dirty="0"/>
          </a:p>
        </p:txBody>
      </p:sp>
      <p:sp>
        <p:nvSpPr>
          <p:cNvPr id="8" name="Rectangle 7"/>
          <p:cNvSpPr/>
          <p:nvPr/>
        </p:nvSpPr>
        <p:spPr bwMode="auto">
          <a:xfrm>
            <a:off x="1447800" y="1441218"/>
            <a:ext cx="6096000" cy="2718261"/>
          </a:xfrm>
          <a:prstGeom prst="rect">
            <a:avLst/>
          </a:prstGeom>
          <a:noFill/>
          <a:ln w="22225" algn="ctr">
            <a:solidFill>
              <a:srgbClr val="C00000"/>
            </a:solidFill>
            <a:miter lim="800000"/>
            <a:headEnd/>
            <a:tailEnd/>
          </a:ln>
          <a:effectLst/>
          <a:extLst/>
        </p:spPr>
        <p:txBody>
          <a:bodyPr rtlCol="0" anchor="ctr"/>
          <a:lstStyle/>
          <a:p>
            <a:pPr algn="ctr" eaLnBrk="0" fontAlgn="base" hangingPunct="0">
              <a:spcBef>
                <a:spcPct val="0"/>
              </a:spcBef>
              <a:spcAft>
                <a:spcPct val="0"/>
              </a:spcAft>
            </a:pPr>
            <a:endParaRPr lang="en-US" sz="1600" dirty="0" err="1" smtClean="0">
              <a:solidFill>
                <a:srgbClr val="FFFFFF"/>
              </a:solidFill>
              <a:latin typeface="Arial" pitchFamily="34" charset="0"/>
              <a:cs typeface="Arial" pitchFamily="34" charset="0"/>
            </a:endParaRPr>
          </a:p>
        </p:txBody>
      </p:sp>
      <p:sp>
        <p:nvSpPr>
          <p:cNvPr id="2" name="TextBox 1"/>
          <p:cNvSpPr txBox="1"/>
          <p:nvPr/>
        </p:nvSpPr>
        <p:spPr>
          <a:xfrm>
            <a:off x="1600200" y="1581150"/>
            <a:ext cx="2954655" cy="2246769"/>
          </a:xfrm>
          <a:prstGeom prst="rect">
            <a:avLst/>
          </a:prstGeom>
          <a:noFill/>
        </p:spPr>
        <p:txBody>
          <a:bodyPr wrap="none" rtlCol="0">
            <a:spAutoFit/>
          </a:bodyPr>
          <a:lstStyle/>
          <a:p>
            <a:r>
              <a:rPr lang="en-US" b="1" dirty="0" smtClean="0">
                <a:latin typeface="Arial" pitchFamily="34" charset="0"/>
                <a:cs typeface="Arial" pitchFamily="34" charset="0"/>
              </a:rPr>
              <a:t>Select Your Desktop</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Courier New" pitchFamily="49" charset="0"/>
              <a:buChar char="o"/>
            </a:pPr>
            <a:r>
              <a:rPr lang="en-US" sz="1600" dirty="0" smtClean="0">
                <a:latin typeface="Arial" pitchFamily="34" charset="0"/>
                <a:cs typeface="Arial" pitchFamily="34" charset="0"/>
              </a:rPr>
              <a:t>Windows 7</a:t>
            </a:r>
            <a:r>
              <a:rPr lang="en-US" dirty="0" smtClean="0">
                <a:latin typeface="Arial" pitchFamily="34" charset="0"/>
                <a:cs typeface="Arial" pitchFamily="34" charset="0"/>
              </a:rPr>
              <a:t>	</a:t>
            </a: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sz="1100" dirty="0" smtClean="0">
                <a:latin typeface="Arial" pitchFamily="34" charset="0"/>
                <a:cs typeface="Arial" pitchFamily="34" charset="0"/>
              </a:rPr>
              <a:t>Description …………………..</a:t>
            </a:r>
          </a:p>
          <a:p>
            <a:pPr marL="285750" indent="-285750">
              <a:buFont typeface="Courier New" pitchFamily="49" charset="0"/>
              <a:buChar char="o"/>
            </a:pPr>
            <a:r>
              <a:rPr lang="en-US" sz="1600" dirty="0" smtClean="0">
                <a:latin typeface="Arial" pitchFamily="34" charset="0"/>
                <a:cs typeface="Arial" pitchFamily="34" charset="0"/>
              </a:rPr>
              <a:t>Windows 8</a:t>
            </a: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sz="1050" dirty="0" smtClean="0">
                <a:latin typeface="Arial" pitchFamily="34" charset="0"/>
                <a:cs typeface="Arial" pitchFamily="34" charset="0"/>
              </a:rPr>
              <a:t>Description ………………………	</a:t>
            </a:r>
            <a:endParaRPr lang="en-US" sz="800" u="sng" dirty="0" smtClean="0">
              <a:solidFill>
                <a:schemeClr val="accent1"/>
              </a:solidFill>
              <a:latin typeface="Arial" pitchFamily="34" charset="0"/>
              <a:cs typeface="Arial" pitchFamily="34" charset="0"/>
            </a:endParaRPr>
          </a:p>
          <a:p>
            <a:pPr marL="285750" indent="-285750">
              <a:buFont typeface="Courier New" pitchFamily="49" charset="0"/>
              <a:buChar char="o"/>
            </a:pPr>
            <a:r>
              <a:rPr lang="en-US" sz="1600" dirty="0" smtClean="0">
                <a:latin typeface="Arial" pitchFamily="34" charset="0"/>
                <a:cs typeface="Arial" pitchFamily="34" charset="0"/>
              </a:rPr>
              <a:t>Windows XP</a:t>
            </a: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sz="1100" dirty="0" smtClean="0">
                <a:latin typeface="Arial" pitchFamily="34" charset="0"/>
                <a:cs typeface="Arial" pitchFamily="34" charset="0"/>
              </a:rPr>
              <a:t>Description ……………………</a:t>
            </a:r>
            <a:r>
              <a:rPr lang="en-US" dirty="0" smtClean="0">
                <a:latin typeface="Arial" pitchFamily="34" charset="0"/>
                <a:cs typeface="Arial" pitchFamily="34" charset="0"/>
              </a:rPr>
              <a:t>	</a:t>
            </a:r>
            <a:endParaRPr lang="en-US" sz="1200" u="sng" dirty="0" smtClean="0">
              <a:solidFill>
                <a:schemeClr val="accent1"/>
              </a:solidFill>
              <a:latin typeface="Arial" pitchFamily="34" charset="0"/>
              <a:cs typeface="Arial" pitchFamily="34" charset="0"/>
            </a:endParaRPr>
          </a:p>
        </p:txBody>
      </p:sp>
      <p:sp>
        <p:nvSpPr>
          <p:cNvPr id="3" name="Rectangle 2"/>
          <p:cNvSpPr/>
          <p:nvPr/>
        </p:nvSpPr>
        <p:spPr bwMode="auto">
          <a:xfrm>
            <a:off x="5334000" y="3409950"/>
            <a:ext cx="914400" cy="304800"/>
          </a:xfrm>
          <a:prstGeom prst="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1600" dirty="0" smtClean="0">
                <a:solidFill>
                  <a:srgbClr val="FFFFFF"/>
                </a:solidFill>
                <a:latin typeface="Arial" pitchFamily="34" charset="0"/>
                <a:cs typeface="Arial" pitchFamily="34" charset="0"/>
              </a:rPr>
              <a:t>Submit</a:t>
            </a:r>
          </a:p>
        </p:txBody>
      </p:sp>
      <p:sp>
        <p:nvSpPr>
          <p:cNvPr id="10" name="Rectangle 9"/>
          <p:cNvSpPr/>
          <p:nvPr/>
        </p:nvSpPr>
        <p:spPr bwMode="auto">
          <a:xfrm>
            <a:off x="6359236" y="3409950"/>
            <a:ext cx="914400" cy="304800"/>
          </a:xfrm>
          <a:prstGeom prst="rect">
            <a:avLst/>
          </a:prstGeom>
          <a:solidFill>
            <a:schemeClr val="accent1"/>
          </a:solidFill>
          <a:ln w="9525" algn="ctr">
            <a:noFill/>
            <a:miter lim="800000"/>
            <a:headEnd/>
            <a:tailEnd/>
          </a:ln>
          <a:effectLst/>
          <a:extLst/>
        </p:spPr>
        <p:txBody>
          <a:bodyPr rtlCol="0" anchor="ctr"/>
          <a:lstStyle/>
          <a:p>
            <a:pPr algn="ctr" eaLnBrk="0" fontAlgn="base" hangingPunct="0">
              <a:spcBef>
                <a:spcPct val="0"/>
              </a:spcBef>
              <a:spcAft>
                <a:spcPct val="0"/>
              </a:spcAft>
            </a:pPr>
            <a:r>
              <a:rPr lang="en-US" sz="1600" dirty="0" smtClean="0">
                <a:solidFill>
                  <a:srgbClr val="FFFFFF"/>
                </a:solidFill>
                <a:latin typeface="Arial" pitchFamily="34" charset="0"/>
                <a:cs typeface="Arial" pitchFamily="34" charset="0"/>
              </a:rPr>
              <a:t>Cancel</a:t>
            </a:r>
          </a:p>
        </p:txBody>
      </p:sp>
      <p:sp>
        <p:nvSpPr>
          <p:cNvPr id="11" name="TextBox 10"/>
          <p:cNvSpPr txBox="1"/>
          <p:nvPr/>
        </p:nvSpPr>
        <p:spPr>
          <a:xfrm>
            <a:off x="3200400" y="3867150"/>
            <a:ext cx="3150221" cy="261610"/>
          </a:xfrm>
          <a:prstGeom prst="rect">
            <a:avLst/>
          </a:prstGeom>
          <a:noFill/>
        </p:spPr>
        <p:txBody>
          <a:bodyPr wrap="none" rtlCol="0">
            <a:spAutoFit/>
          </a:bodyPr>
          <a:lstStyle/>
          <a:p>
            <a:r>
              <a:rPr lang="en-US" sz="1100" b="1" dirty="0" smtClean="0">
                <a:solidFill>
                  <a:srgbClr val="C00000"/>
                </a:solidFill>
                <a:latin typeface="Arial" pitchFamily="34" charset="0"/>
                <a:cs typeface="Arial" pitchFamily="34" charset="0"/>
              </a:rPr>
              <a:t>New simple self-service desktop UI Example</a:t>
            </a:r>
          </a:p>
        </p:txBody>
      </p:sp>
    </p:spTree>
    <p:extLst>
      <p:ext uri="{BB962C8B-B14F-4D97-AF65-F5344CB8AC3E}">
        <p14:creationId xmlns:p14="http://schemas.microsoft.com/office/powerpoint/2010/main" val="210519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Connector</a:t>
            </a:r>
            <a:endParaRPr lang="en-US" dirty="0"/>
          </a:p>
        </p:txBody>
      </p:sp>
      <p:sp>
        <p:nvSpPr>
          <p:cNvPr id="3" name="Content Placeholder 2"/>
          <p:cNvSpPr>
            <a:spLocks noGrp="1"/>
          </p:cNvSpPr>
          <p:nvPr>
            <p:ph sz="quarter" idx="13"/>
          </p:nvPr>
        </p:nvSpPr>
        <p:spPr>
          <a:xfrm>
            <a:off x="396875" y="1200150"/>
            <a:ext cx="8366125" cy="3290887"/>
          </a:xfrm>
        </p:spPr>
        <p:txBody>
          <a:bodyPr/>
          <a:lstStyle/>
          <a:p>
            <a:r>
              <a:rPr lang="en-US" sz="1400" dirty="0" smtClean="0"/>
              <a:t>Both </a:t>
            </a:r>
            <a:r>
              <a:rPr lang="en-US" sz="1400" dirty="0"/>
              <a:t>d</a:t>
            </a:r>
            <a:r>
              <a:rPr lang="en-US" sz="1400" dirty="0" smtClean="0"/>
              <a:t>esktop connector and CCP connector need to be able to drive the same CCP instance</a:t>
            </a:r>
          </a:p>
          <a:p>
            <a:r>
              <a:rPr lang="en-US" sz="1400" dirty="0" smtClean="0"/>
              <a:t>Admin add desktop users to desktop connector (CCP) through CPBM</a:t>
            </a:r>
          </a:p>
          <a:p>
            <a:pPr lvl="1"/>
            <a:r>
              <a:rPr lang="en-US" sz="1200" dirty="0" smtClean="0"/>
              <a:t>Users are created within the admin provided domain name </a:t>
            </a:r>
          </a:p>
          <a:p>
            <a:pPr lvl="1"/>
            <a:r>
              <a:rPr lang="en-US" sz="1200" dirty="0" smtClean="0"/>
              <a:t>No nested domains</a:t>
            </a:r>
          </a:p>
          <a:p>
            <a:r>
              <a:rPr lang="en-US" sz="1400" dirty="0" smtClean="0"/>
              <a:t>Admin add desktop products to CPBM</a:t>
            </a:r>
          </a:p>
          <a:p>
            <a:pPr lvl="1"/>
            <a:r>
              <a:rPr lang="en-US" sz="1200" dirty="0" smtClean="0"/>
              <a:t>Admin create product in CPBM (do this for each desktop offering)</a:t>
            </a:r>
          </a:p>
          <a:p>
            <a:pPr lvl="2"/>
            <a:r>
              <a:rPr lang="en-US" sz="1000" dirty="0"/>
              <a:t>S</a:t>
            </a:r>
            <a:r>
              <a:rPr lang="en-US" sz="1000" dirty="0" smtClean="0"/>
              <a:t>elect desktop offering</a:t>
            </a:r>
          </a:p>
          <a:p>
            <a:pPr lvl="2"/>
            <a:r>
              <a:rPr lang="en-US" sz="1000" dirty="0"/>
              <a:t>P</a:t>
            </a:r>
            <a:r>
              <a:rPr lang="en-US" sz="1000" dirty="0" smtClean="0"/>
              <a:t>ick an offering from the list fetched by the CPBM from the </a:t>
            </a:r>
            <a:r>
              <a:rPr lang="en-US" sz="1000" dirty="0" err="1" smtClean="0"/>
              <a:t>Config</a:t>
            </a:r>
            <a:r>
              <a:rPr lang="en-US" sz="1000" dirty="0" smtClean="0"/>
              <a:t> file</a:t>
            </a:r>
          </a:p>
          <a:p>
            <a:pPr lvl="2"/>
            <a:r>
              <a:rPr lang="en-US" sz="1000" dirty="0" smtClean="0"/>
              <a:t>Map product to the offering</a:t>
            </a:r>
          </a:p>
          <a:p>
            <a:pPr lvl="2"/>
            <a:r>
              <a:rPr lang="en-US" sz="1000" dirty="0" smtClean="0"/>
              <a:t>Configure pricing </a:t>
            </a:r>
          </a:p>
          <a:p>
            <a:pPr lvl="1"/>
            <a:r>
              <a:rPr lang="en-US" sz="1200" dirty="0" smtClean="0"/>
              <a:t>Admin can track usage of desktop products based on metering allocated VMs</a:t>
            </a:r>
          </a:p>
          <a:p>
            <a:r>
              <a:rPr lang="en-US" sz="1400" dirty="0" smtClean="0"/>
              <a:t>Admin create desktop bundles on CPBM (most likely admin will only create utility bundles)</a:t>
            </a:r>
          </a:p>
          <a:p>
            <a:pPr lvl="1"/>
            <a:r>
              <a:rPr lang="en-US" sz="1200" dirty="0" smtClean="0"/>
              <a:t>Admin can add desktop offering as entitlement in bundle</a:t>
            </a:r>
          </a:p>
          <a:p>
            <a:pPr lvl="1"/>
            <a:r>
              <a:rPr lang="en-US" sz="1200" dirty="0" smtClean="0"/>
              <a:t>Bundles belong to channel catalog, which contains account (this is how permission to desktop offerings can be handled through CPBM)</a:t>
            </a:r>
          </a:p>
          <a:p>
            <a:r>
              <a:rPr lang="en-US" sz="1400" dirty="0" smtClean="0"/>
              <a:t>Admin configure approval process</a:t>
            </a:r>
          </a:p>
          <a:p>
            <a:pPr lvl="1"/>
            <a:r>
              <a:rPr lang="en-US" sz="1200" dirty="0" smtClean="0"/>
              <a:t>Configuration in an external file</a:t>
            </a:r>
          </a:p>
        </p:txBody>
      </p:sp>
    </p:spTree>
    <p:extLst>
      <p:ext uri="{BB962C8B-B14F-4D97-AF65-F5344CB8AC3E}">
        <p14:creationId xmlns:p14="http://schemas.microsoft.com/office/powerpoint/2010/main" val="289219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Request Desktop Subscription UI in CPBM</a:t>
            </a:r>
            <a:endParaRPr lang="en-US" dirty="0"/>
          </a:p>
        </p:txBody>
      </p:sp>
      <p:pic>
        <p:nvPicPr>
          <p:cNvPr id="3"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85305" y="952846"/>
            <a:ext cx="6067425" cy="3680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H="1">
            <a:off x="6728542" y="2688182"/>
            <a:ext cx="391105" cy="0"/>
          </a:xfrm>
          <a:prstGeom prst="straightConnector1">
            <a:avLst/>
          </a:prstGeom>
          <a:noFill/>
          <a:ln w="12700" cap="flat" cmpd="sng" algn="ctr">
            <a:solidFill>
              <a:schemeClr val="tx1"/>
            </a:solidFill>
            <a:prstDash val="solid"/>
            <a:round/>
            <a:headEnd type="none" w="med" len="med"/>
            <a:tailEnd type="triangle" w="lg" len="lg"/>
          </a:ln>
          <a:effectLst/>
        </p:spPr>
      </p:cxnSp>
      <p:sp>
        <p:nvSpPr>
          <p:cNvPr id="5" name="TextBox 4"/>
          <p:cNvSpPr txBox="1"/>
          <p:nvPr/>
        </p:nvSpPr>
        <p:spPr>
          <a:xfrm>
            <a:off x="7162800" y="2523351"/>
            <a:ext cx="1676400" cy="276999"/>
          </a:xfrm>
          <a:prstGeom prst="rect">
            <a:avLst/>
          </a:prstGeom>
          <a:noFill/>
        </p:spPr>
        <p:txBody>
          <a:bodyPr wrap="square" rtlCol="0">
            <a:spAutoFit/>
          </a:bodyPr>
          <a:lstStyle/>
          <a:p>
            <a:r>
              <a:rPr lang="en-US" sz="1200" dirty="0" smtClean="0">
                <a:latin typeface="Arial" pitchFamily="34" charset="0"/>
                <a:cs typeface="Arial" pitchFamily="34" charset="0"/>
              </a:rPr>
              <a:t>User submit request</a:t>
            </a:r>
          </a:p>
        </p:txBody>
      </p:sp>
    </p:spTree>
    <p:extLst>
      <p:ext uri="{BB962C8B-B14F-4D97-AF65-F5344CB8AC3E}">
        <p14:creationId xmlns:p14="http://schemas.microsoft.com/office/powerpoint/2010/main" val="2769207903"/>
      </p:ext>
    </p:extLst>
  </p:cSld>
  <p:clrMapOvr>
    <a:masterClrMapping/>
  </p:clrMapOvr>
</p:sld>
</file>

<file path=ppt/theme/theme1.xml><?xml version="1.0" encoding="utf-8"?>
<a:theme xmlns:a="http://schemas.openxmlformats.org/drawingml/2006/main" name="Citrix Ocean Template 042312">
  <a:themeElements>
    <a:clrScheme name="Custom 49">
      <a:dk1>
        <a:srgbClr val="4D4F53"/>
      </a:dk1>
      <a:lt1>
        <a:sysClr val="window" lastClr="FFFFFF"/>
      </a:lt1>
      <a:dk2>
        <a:srgbClr val="706F5C"/>
      </a:dk2>
      <a:lt2>
        <a:srgbClr val="D6D5CC"/>
      </a:lt2>
      <a:accent1>
        <a:srgbClr val="0079BD"/>
      </a:accent1>
      <a:accent2>
        <a:srgbClr val="70963E"/>
      </a:accent2>
      <a:accent3>
        <a:srgbClr val="844CB0"/>
      </a:accent3>
      <a:accent4>
        <a:srgbClr val="0079BD"/>
      </a:accent4>
      <a:accent5>
        <a:srgbClr val="70963E"/>
      </a:accent5>
      <a:accent6>
        <a:srgbClr val="844CB0"/>
      </a:accent6>
      <a:hlink>
        <a:srgbClr val="00598C"/>
      </a:hlink>
      <a:folHlink>
        <a:srgbClr val="5631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lgn="ctr">
          <a:noFill/>
          <a:miter lim="800000"/>
          <a:headEnd/>
          <a:tailEnd/>
        </a:ln>
        <a:effectLst/>
        <a:extLst/>
      </a:spPr>
      <a:bodyPr rtlCol="0" anchor="ctr"/>
      <a:lstStyle>
        <a:defPPr algn="ctr" eaLnBrk="0" fontAlgn="base" hangingPunct="0">
          <a:spcBef>
            <a:spcPct val="0"/>
          </a:spcBef>
          <a:spcAft>
            <a:spcPct val="0"/>
          </a:spcAft>
          <a:defRPr sz="1600" dirty="0" err="1" smtClean="0">
            <a:solidFill>
              <a:srgbClr val="FFFFFF"/>
            </a:solidFill>
            <a:latin typeface="Arial" pitchFamily="34" charset="0"/>
            <a:cs typeface="Arial" pitchFamily="34"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Citrix Ocean Template 042312.potx</Template>
  <TotalTime>0</TotalTime>
  <Words>815</Words>
  <Application>Microsoft Office PowerPoint</Application>
  <PresentationFormat>On-screen Show (16:9)</PresentationFormat>
  <Paragraphs>119</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Citrix Ocean Template 042312</vt:lpstr>
      <vt:lpstr>PowerPoint Presentation</vt:lpstr>
      <vt:lpstr>User Self-service Desktop Solution Components</vt:lpstr>
      <vt:lpstr>Simple Self-Service Desktop UI Architecture</vt:lpstr>
      <vt:lpstr>Admin Create Desktop Offerings</vt:lpstr>
      <vt:lpstr>User Authenticate into User UI</vt:lpstr>
      <vt:lpstr>User Manage Desktop</vt:lpstr>
      <vt:lpstr>User Request Desktop</vt:lpstr>
      <vt:lpstr>Desktop Connector</vt:lpstr>
      <vt:lpstr>User Request Desktop Subscription UI in CPBM</vt:lpstr>
      <vt:lpstr>AD Requirements</vt:lpstr>
      <vt:lpstr>Other v1.0 Solution Considerations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Mossing</dc:creator>
  <cp:lastModifiedBy>Citrix Systems, Inc</cp:lastModifiedBy>
  <cp:revision>674</cp:revision>
  <cp:lastPrinted>2013-02-08T19:29:57Z</cp:lastPrinted>
  <dcterms:created xsi:type="dcterms:W3CDTF">2012-04-19T12:53:43Z</dcterms:created>
  <dcterms:modified xsi:type="dcterms:W3CDTF">2013-03-25T04:41:10Z</dcterms:modified>
</cp:coreProperties>
</file>