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7" r:id="rId4"/>
    <p:sldId id="459" r:id="rId5"/>
    <p:sldId id="259" r:id="rId6"/>
    <p:sldId id="268" r:id="rId7"/>
    <p:sldId id="258" r:id="rId8"/>
    <p:sldId id="260" r:id="rId9"/>
    <p:sldId id="4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72059" autoAdjust="0"/>
  </p:normalViewPr>
  <p:slideViewPr>
    <p:cSldViewPr snapToGrid="0">
      <p:cViewPr varScale="1">
        <p:scale>
          <a:sx n="57" d="100"/>
          <a:sy n="57" d="100"/>
        </p:scale>
        <p:origin x="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3633-8DFD-43F1-B54F-B4898989F78C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B3AFE-25C0-4E5C-BE2C-BF6A2ED80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74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B3AFE-25C0-4E5C-BE2C-BF6A2ED807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BC377-1410-4B21-B306-FF438D7BD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BE0DA-E88F-47F0-A68E-E3358EF28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5D7C7-8FC1-4870-B306-07723A63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8B1B7-24B9-4AC4-95A4-3418244E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F056E-0058-4887-AA84-E0EB4F40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2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08CB0-EFE1-49B9-A14B-F0D09163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84487A-A60E-426E-AB58-5830C03E6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A6583-2161-4995-942F-16F98C71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4B359-4B89-4471-8ADF-09B54372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2FE13-3900-41F9-B1ED-0580228D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3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6C2A3-86B0-4C23-ADFE-1130ABC93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DFECF-1A9B-4275-84C1-F6CB50A0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99938-AF8E-4348-97C2-69245853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E384A-DBD2-4827-9A20-A3FF4208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85A60-683E-493C-91EB-555819E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4CCA8-6956-474E-97DE-488DD875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AF06D-1127-42B5-82DD-A1AB3F4B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765EB-0C48-41C5-9F92-CEE2155A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E7E61-3E29-441F-8F9F-864B6D0A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41AD2-C59E-4DBA-879A-A564F4BD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6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B9948-D131-4B08-93C2-2D4B28E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8BB4B-0F3D-4E8A-9EB0-24032AE2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C8B12-4132-49F0-8412-564346DE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BF90C-0E81-4C91-AEFA-FE9CAAAD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F0A8E-3BF7-441A-BF6E-DB0A5595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6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B35B9-DDF5-458A-A58C-59289D82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81820-46E3-4980-8FC8-D7B0AC654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E0DD5-DF53-44A3-97C4-1E85DAE6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74DCE-F6AF-4602-99E3-A71C6C1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B6930-B3A3-4CC2-9020-29711928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13326-3634-4222-95F6-0FE047ED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9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2B19-B2D3-4621-8E1B-42731A22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92F66-6949-429C-811A-0D95B842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6F048-DFEB-4AB3-9D11-8D282E29A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3F802F-5BE9-4D77-928F-2210152C8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93ED81-B66A-45FB-AC9A-31F9C037E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A0DB6-CBD8-49AC-8D17-064E90C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B81731-BE7C-4018-8AE1-DDA5C707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EBE061-B8CB-4AA6-8A8A-1406FAFE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7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0795-A3C2-4D34-B5FB-567531A2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6FAB3E-DC96-4170-A683-BB46879F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3353A-1766-4465-9300-1C34693F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AE1224-37C1-40D0-9AFF-9F0FB728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3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1854C-4A4D-4B73-8CA6-472BF702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FC2F0C-457E-496C-8B43-6E1CB965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E6B34-FF3D-4142-8B10-C0F72405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0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CC77-A203-472C-ADAA-40CB52DE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A7D29-6E45-48FA-8245-45CA107F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E6C89-0F6B-4484-A379-834AB148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8EBD8-48D0-4379-AA3D-9AB9B9E1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C94B8-5697-4EAC-AD2A-3A743425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4510D-2A95-44EE-8C0F-B5386F4C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4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DE3B0-115D-465E-AB1B-776F7482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D6988F-A47A-4301-A9CE-33E1C83FC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6D571-9058-4E7B-8BFA-CBF68E8C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57AB1-0CED-4A11-90EC-E81D0309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C9BF5-3FD8-466D-9504-52F9878A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97A52-DE95-4D51-89DD-AFD53D3B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4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F7D38-C519-4800-9F18-CD370E77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840C4-8BE2-4BF2-9D2E-4A0E19EE2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7ADDE-0EE7-4FC7-BA54-10AF30E05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C4B8-B1C7-4464-A5A5-4616C841C31B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2E435-C6BC-464C-A570-F52261A18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3A814-4C3E-4622-A024-6D6C63AC1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8D46-DB26-4EC4-A6EA-DD1FF13F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5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F21CF-26BF-400F-B1D4-C90152191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2400" b="1" u="sng" dirty="0"/>
              <a:t>CSCI 544 project : </a:t>
            </a:r>
            <a:br>
              <a:rPr lang="en-US" altLang="zh-CN" sz="2400" b="1" u="sng" dirty="0"/>
            </a:br>
            <a:r>
              <a:rPr lang="en-US" altLang="zh-CN" sz="2400" b="1" u="sng" dirty="0"/>
              <a:t>Abstractive Text Summarization of Lecture Video Transcripts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ntezar" panose="02000503000000020002" pitchFamily="2" charset="0"/>
                <a:cs typeface="EntezareZohoor B4" panose="00000700000000000000" pitchFamily="2" charset="-78"/>
              </a:rPr>
            </a:b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ntezar" panose="02000503000000020002" pitchFamily="2" charset="0"/>
              <a:cs typeface="EntezareZohoor B4" panose="00000700000000000000" pitchFamily="2" charset="-7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C7A3E-E796-43A8-B3C2-8C506F653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err="1">
                <a:latin typeface="Source Sans Pro Light" panose="020B0403030403020204" pitchFamily="34" charset="0"/>
                <a:cs typeface="EntezareZohoor B4" panose="00000700000000000000" pitchFamily="2" charset="-78"/>
              </a:rPr>
              <a:t>Siwei</a:t>
            </a:r>
            <a:r>
              <a:rPr lang="en-US" altLang="zh-CN" sz="2400" noProof="0" dirty="0">
                <a:latin typeface="Source Sans Pro Light" panose="020B0403030403020204" pitchFamily="34" charset="0"/>
                <a:cs typeface="EntezareZohoor B4" panose="00000700000000000000" pitchFamily="2" charset="-78"/>
              </a:rPr>
              <a:t> Li, </a:t>
            </a:r>
            <a:r>
              <a:rPr lang="en-US" altLang="zh-CN" sz="2400" noProof="0" dirty="0" err="1">
                <a:latin typeface="Source Sans Pro Light" panose="020B0403030403020204" pitchFamily="34" charset="0"/>
                <a:cs typeface="EntezareZohoor B4" panose="00000700000000000000" pitchFamily="2" charset="-78"/>
              </a:rPr>
              <a:t>Ronet</a:t>
            </a:r>
            <a:r>
              <a:rPr lang="en-US" altLang="zh-CN" sz="2400" noProof="0" dirty="0">
                <a:latin typeface="Source Sans Pro Light" panose="020B0403030403020204" pitchFamily="34" charset="0"/>
                <a:cs typeface="EntezareZohoor B4" panose="00000700000000000000" pitchFamily="2" charset="-78"/>
              </a:rPr>
              <a:t> Swaminathan , </a:t>
            </a:r>
            <a:r>
              <a:rPr lang="en-US" altLang="zh-CN" sz="2400" noProof="0" dirty="0" err="1">
                <a:latin typeface="Source Sans Pro Light" panose="020B0403030403020204" pitchFamily="34" charset="0"/>
                <a:cs typeface="EntezareZohoor B4" panose="00000700000000000000" pitchFamily="2" charset="-78"/>
              </a:rPr>
              <a:t>Linsheng</a:t>
            </a:r>
            <a:r>
              <a:rPr lang="en-US" altLang="zh-CN" sz="2400" noProof="0" dirty="0">
                <a:latin typeface="Source Sans Pro Light" panose="020B0403030403020204" pitchFamily="34" charset="0"/>
                <a:cs typeface="EntezareZohoor B4" panose="00000700000000000000" pitchFamily="2" charset="-78"/>
              </a:rPr>
              <a:t> Ji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err="1">
                <a:latin typeface="Source Sans Pro Light" panose="020B0403030403020204" pitchFamily="34" charset="0"/>
                <a:cs typeface="EntezareZohoor B4" panose="00000700000000000000" pitchFamily="2" charset="-78"/>
              </a:rPr>
              <a:t>Dalya</a:t>
            </a:r>
            <a:r>
              <a:rPr lang="en-US" altLang="zh-CN" sz="2400" noProof="0" dirty="0">
                <a:latin typeface="Source Sans Pro Light" panose="020B0403030403020204" pitchFamily="34" charset="0"/>
                <a:cs typeface="EntezareZohoor B4" panose="00000700000000000000" pitchFamily="2" charset="-78"/>
              </a:rPr>
              <a:t> </a:t>
            </a:r>
            <a:r>
              <a:rPr lang="en-US" altLang="zh-CN" sz="2400" noProof="0" dirty="0" err="1">
                <a:latin typeface="Source Sans Pro Light" panose="020B0403030403020204" pitchFamily="34" charset="0"/>
                <a:cs typeface="EntezareZohoor B4" panose="00000700000000000000" pitchFamily="2" charset="-78"/>
              </a:rPr>
              <a:t>Alqaseer</a:t>
            </a:r>
            <a:r>
              <a:rPr lang="en-US" altLang="zh-CN" sz="2400" noProof="0" dirty="0">
                <a:latin typeface="Source Sans Pro Light" panose="020B0403030403020204" pitchFamily="34" charset="0"/>
                <a:cs typeface="EntezareZohoor B4" panose="00000700000000000000" pitchFamily="2" charset="-78"/>
              </a:rPr>
              <a:t>, </a:t>
            </a:r>
            <a:r>
              <a:rPr lang="en-US" altLang="zh-CN" sz="2400" noProof="0" dirty="0" err="1">
                <a:latin typeface="Source Sans Pro Light" panose="020B0403030403020204" pitchFamily="34" charset="0"/>
                <a:cs typeface="EntezareZohoor B4" panose="00000700000000000000" pitchFamily="2" charset="-78"/>
              </a:rPr>
              <a:t>Haonan</a:t>
            </a:r>
            <a:r>
              <a:rPr lang="en-US" altLang="zh-CN" sz="2400" noProof="0" dirty="0">
                <a:latin typeface="Source Sans Pro Light" panose="020B0403030403020204" pitchFamily="34" charset="0"/>
                <a:cs typeface="EntezareZohoor B4" panose="00000700000000000000" pitchFamily="2" charset="-78"/>
              </a:rPr>
              <a:t> Xu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Source Sans Pro Light" panose="020B0403030403020204" pitchFamily="34" charset="0"/>
                <a:cs typeface="EntezareZohoor B4" panose="00000700000000000000" pitchFamily="2" charset="-78"/>
              </a:rPr>
              <a:t>Instructor: Mohammad Rostami</a:t>
            </a:r>
            <a:r>
              <a:rPr kumimoji="0" lang="en-US" altLang="zh-CN" sz="2400" b="0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Source Sans Pro Light" panose="020B0403030403020204" pitchFamily="34" charset="0"/>
                <a:cs typeface="EntezareZohoor B4" panose="00000700000000000000" pitchFamily="2" charset="-78"/>
              </a:rPr>
              <a:t>, Max Ma</a:t>
            </a:r>
            <a:endParaRPr kumimoji="0" lang="en-US" altLang="zh-CN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Source Sans Pro Light" panose="020B0403030403020204" pitchFamily="34" charset="0"/>
              <a:cs typeface="EntezareZohoor B4" panose="00000700000000000000" pitchFamily="2" charset="-78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32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5D29-48F1-49DD-B302-161471A6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884D3-876E-4887-98EC-5DA4D530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5D29-48F1-49DD-B302-161471A6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884D3-876E-4887-98EC-5DA4D530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0" y="202581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1" y="2215301"/>
            <a:ext cx="62967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Copperplate Gothic Bold" panose="020E0705020206020404" pitchFamily="34" charset="0"/>
                <a:cs typeface="B Titr" panose="00000700000000000000" pitchFamily="2" charset="-78"/>
              </a:rPr>
              <a:t>Motivation </a:t>
            </a:r>
            <a:endParaRPr lang="en-US" sz="4400" b="1" spc="-150" dirty="0"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Copperplate Gothic Bold" panose="020E0705020206020404" pitchFamily="34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5D29-48F1-49DD-B302-161471A6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 of video summarization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884D3-876E-4887-98EC-5DA4D530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Duration is long, hard to grasp the main ideas</a:t>
            </a:r>
          </a:p>
          <a:p>
            <a:r>
              <a:rPr lang="en-US" altLang="zh-CN" dirty="0"/>
              <a:t>Help users to choose the right videos to watch</a:t>
            </a:r>
          </a:p>
          <a:p>
            <a:r>
              <a:rPr lang="en-US" altLang="zh-CN" dirty="0"/>
              <a:t>Existing summarization methods are built for written texts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08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79" y="165229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869579" y="2329819"/>
            <a:ext cx="62967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Copperplate Gothic Bold" panose="020E0705020206020404" pitchFamily="34" charset="0"/>
                <a:cs typeface="B Titr" panose="00000700000000000000" pitchFamily="2" charset="-78"/>
              </a:rPr>
              <a:t>DATASET </a:t>
            </a:r>
            <a:br>
              <a:rPr lang="en-US" sz="44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Copperplate Gothic Bold" panose="020E0705020206020404" pitchFamily="34" charset="0"/>
                <a:cs typeface="B Titr" panose="00000700000000000000" pitchFamily="2" charset="-78"/>
              </a:rPr>
            </a:br>
            <a:r>
              <a:rPr lang="en-US" sz="44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Copperplate Gothic Bold" panose="020E0705020206020404" pitchFamily="34" charset="0"/>
                <a:cs typeface="B Titr" panose="00000700000000000000" pitchFamily="2" charset="-78"/>
              </a:rPr>
              <a:t>AND </a:t>
            </a:r>
            <a:br>
              <a:rPr lang="en-US" sz="44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Copperplate Gothic Bold" panose="020E0705020206020404" pitchFamily="34" charset="0"/>
                <a:cs typeface="B Titr" panose="00000700000000000000" pitchFamily="2" charset="-78"/>
              </a:rPr>
            </a:br>
            <a:r>
              <a:rPr lang="en-US" sz="44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Copperplate Gothic Bold" panose="020E0705020206020404" pitchFamily="34" charset="0"/>
                <a:cs typeface="B Titr" panose="00000700000000000000" pitchFamily="2" charset="-78"/>
              </a:rPr>
              <a:t>DEMO</a:t>
            </a:r>
            <a:endParaRPr kumimoji="0" lang="en-LT" sz="44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Copperplate Gothic Bold" panose="020E0705020206020404" pitchFamily="34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326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5D29-48F1-49DD-B302-161471A6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884D3-876E-4887-98EC-5DA4D530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Yale Courses: 1000+ long transcripts from 41 courses.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83645-E0EB-4BF6-8F3A-29D5500C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" y="3695065"/>
            <a:ext cx="4699000" cy="2352710"/>
          </a:xfrm>
          <a:prstGeom prst="rect">
            <a:avLst/>
          </a:prstGeom>
        </p:spPr>
      </p:pic>
      <p:pic>
        <p:nvPicPr>
          <p:cNvPr id="1026" name="Picture 2" descr="Web crawling Scrapy,Powerful Scraping and Web Crawling Framework,Scraping Web Pages Scrapy">
            <a:extLst>
              <a:ext uri="{FF2B5EF4-FFF2-40B4-BE49-F238E27FC236}">
                <a16:creationId xmlns:a16="http://schemas.microsoft.com/office/drawing/2014/main" id="{84A6ACC8-3001-4B9A-9CE0-B74CC3E0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559" y="3695065"/>
            <a:ext cx="4721835" cy="235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6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6204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4403881" y="3006259"/>
            <a:ext cx="3384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Copperplate Gothic Bold" panose="020E0705020206020404" pitchFamily="34" charset="0"/>
                <a:cs typeface="B Titr" panose="00000700000000000000" pitchFamily="2" charset="-78"/>
              </a:rPr>
              <a:t>MAIN IDEA</a:t>
            </a:r>
            <a:endParaRPr lang="en-LT" sz="44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Copperplate Gothic Bold" panose="020E0705020206020404" pitchFamily="34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5D29-48F1-49DD-B302-161471A6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pipeline</a:t>
            </a:r>
            <a:endParaRPr lang="zh-CN" altLang="en-US" dirty="0"/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CCCE348E-A38C-4D71-AA83-37F4DD567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01" y="1825625"/>
            <a:ext cx="2641398" cy="4351338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C9CE1BA-E17C-4F57-958E-DCDEBD8BB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6" y="1284908"/>
            <a:ext cx="11337667" cy="489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1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5D29-48F1-49DD-B302-161471A6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1A5B6E3-94D3-4A96-BD3E-510472FE2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46283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283">
                  <a:extLst>
                    <a:ext uri="{9D8B030D-6E8A-4147-A177-3AD203B41FA5}">
                      <a16:colId xmlns:a16="http://schemas.microsoft.com/office/drawing/2014/main" val="3106117066"/>
                    </a:ext>
                  </a:extLst>
                </a:gridCol>
                <a:gridCol w="1349297">
                  <a:extLst>
                    <a:ext uri="{9D8B030D-6E8A-4147-A177-3AD203B41FA5}">
                      <a16:colId xmlns:a16="http://schemas.microsoft.com/office/drawing/2014/main" val="1192810177"/>
                    </a:ext>
                  </a:extLst>
                </a:gridCol>
                <a:gridCol w="1245220">
                  <a:extLst>
                    <a:ext uri="{9D8B030D-6E8A-4147-A177-3AD203B41FA5}">
                      <a16:colId xmlns:a16="http://schemas.microsoft.com/office/drawing/2014/main" val="689223566"/>
                    </a:ext>
                  </a:extLst>
                </a:gridCol>
                <a:gridCol w="1542585">
                  <a:extLst>
                    <a:ext uri="{9D8B030D-6E8A-4147-A177-3AD203B41FA5}">
                      <a16:colId xmlns:a16="http://schemas.microsoft.com/office/drawing/2014/main" val="888185144"/>
                    </a:ext>
                  </a:extLst>
                </a:gridCol>
                <a:gridCol w="1505415">
                  <a:extLst>
                    <a:ext uri="{9D8B030D-6E8A-4147-A177-3AD203B41FA5}">
                      <a16:colId xmlns:a16="http://schemas.microsoft.com/office/drawing/2014/main" val="89164054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24770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ROUGE1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ROUGELsum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2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 BART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0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Extractive(</a:t>
                      </a:r>
                      <a:r>
                        <a:rPr lang="en-US" altLang="zh-CN" dirty="0" err="1"/>
                        <a:t>VTTSum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r>
                        <a:rPr lang="en-US" altLang="zh-CN" dirty="0"/>
                        <a:t>+ Abstractive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8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Extractive(Transformers)</a:t>
                      </a:r>
                    </a:p>
                    <a:p>
                      <a:r>
                        <a:rPr lang="en-US" altLang="zh-CN" dirty="0"/>
                        <a:t>+ Abstractive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1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5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85D29-48F1-49DD-B302-161471A6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1A5B6E3-94D3-4A96-BD3E-510472FE2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020915"/>
              </p:ext>
            </p:extLst>
          </p:nvPr>
        </p:nvGraphicFramePr>
        <p:xfrm>
          <a:off x="838199" y="1825625"/>
          <a:ext cx="105155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064">
                  <a:extLst>
                    <a:ext uri="{9D8B030D-6E8A-4147-A177-3AD203B41FA5}">
                      <a16:colId xmlns:a16="http://schemas.microsoft.com/office/drawing/2014/main" val="3106117066"/>
                    </a:ext>
                  </a:extLst>
                </a:gridCol>
                <a:gridCol w="2135475">
                  <a:extLst>
                    <a:ext uri="{9D8B030D-6E8A-4147-A177-3AD203B41FA5}">
                      <a16:colId xmlns:a16="http://schemas.microsoft.com/office/drawing/2014/main" val="1192810177"/>
                    </a:ext>
                  </a:extLst>
                </a:gridCol>
                <a:gridCol w="1970756">
                  <a:extLst>
                    <a:ext uri="{9D8B030D-6E8A-4147-A177-3AD203B41FA5}">
                      <a16:colId xmlns:a16="http://schemas.microsoft.com/office/drawing/2014/main" val="689223566"/>
                    </a:ext>
                  </a:extLst>
                </a:gridCol>
                <a:gridCol w="2194304">
                  <a:extLst>
                    <a:ext uri="{9D8B030D-6E8A-4147-A177-3AD203B41FA5}">
                      <a16:colId xmlns:a16="http://schemas.microsoft.com/office/drawing/2014/main" val="888185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BERT-Score-precision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BERT-Score-recall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BERT-Score-f1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2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 BART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1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Extractive(</a:t>
                      </a:r>
                      <a:r>
                        <a:rPr lang="en-US" altLang="zh-CN" dirty="0" err="1"/>
                        <a:t>VTTSum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r>
                        <a:rPr lang="en-US" altLang="zh-CN" dirty="0"/>
                        <a:t>+ Abstractive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8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Extractive(Transformers)</a:t>
                      </a:r>
                    </a:p>
                    <a:p>
                      <a:r>
                        <a:rPr lang="en-US" altLang="zh-CN" dirty="0"/>
                        <a:t>+ Abstractive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1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150</Words>
  <Application>Microsoft Office PowerPoint</Application>
  <PresentationFormat>宽屏</PresentationFormat>
  <Paragraphs>59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entezar</vt:lpstr>
      <vt:lpstr>等线</vt:lpstr>
      <vt:lpstr>等线 Light</vt:lpstr>
      <vt:lpstr>Arial</vt:lpstr>
      <vt:lpstr>Copperplate Gothic Bold</vt:lpstr>
      <vt:lpstr>Raleway</vt:lpstr>
      <vt:lpstr>Source Sans Pro Light</vt:lpstr>
      <vt:lpstr>Office 主题​​</vt:lpstr>
      <vt:lpstr>CSCI 544 project :  Abstractive Text Summarization of Lecture Video Transcripts </vt:lpstr>
      <vt:lpstr>PowerPoint 演示文稿</vt:lpstr>
      <vt:lpstr>Importance of video summarization</vt:lpstr>
      <vt:lpstr>PowerPoint 演示文稿</vt:lpstr>
      <vt:lpstr>Dataset</vt:lpstr>
      <vt:lpstr>PowerPoint 演示文稿</vt:lpstr>
      <vt:lpstr>Our pipeline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544 project :  Abstractive Text Summarization of Lecture Video Transcripts </dc:title>
  <dc:creator>季 麟升</dc:creator>
  <cp:lastModifiedBy>季 麟升</cp:lastModifiedBy>
  <cp:revision>24</cp:revision>
  <dcterms:created xsi:type="dcterms:W3CDTF">2021-12-02T06:18:36Z</dcterms:created>
  <dcterms:modified xsi:type="dcterms:W3CDTF">2021-12-02T07:58:55Z</dcterms:modified>
</cp:coreProperties>
</file>