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59" r:id="rId8"/>
    <p:sldId id="260" r:id="rId9"/>
    <p:sldId id="261" r:id="rId10"/>
    <p:sldId id="262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D3B2"/>
    <a:srgbClr val="1D75E5"/>
    <a:srgbClr val="E62154"/>
    <a:srgbClr val="F6F8FC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552" y="1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2023-08-10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직사각형 39"/>
          <p:cNvSpPr/>
          <p:nvPr/>
        </p:nvSpPr>
        <p:spPr>
          <a:xfrm>
            <a:off x="27577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27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255779" y="1880586"/>
            <a:ext cx="1980000" cy="288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57110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42415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42415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455779" y="2276586"/>
            <a:ext cx="1620000" cy="238941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545779" y="4281295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545779" y="3901479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545779" y="3516770"/>
            <a:ext cx="1440000" cy="288000"/>
            <a:chOff x="726222" y="4281295"/>
            <a:chExt cx="1440000" cy="288000"/>
          </a:xfrm>
        </p:grpSpPr>
        <p:sp>
          <p:nvSpPr>
            <p:cNvPr id="54" name="직사각형 53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5" name="직사각형 54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56" name="직사각형 55"/>
          <p:cNvSpPr/>
          <p:nvPr/>
        </p:nvSpPr>
        <p:spPr>
          <a:xfrm>
            <a:off x="545779" y="2626678"/>
            <a:ext cx="1440000" cy="792000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if(true) </a:t>
            </a:r>
            <a:r>
              <a:rPr lang="ko-KR" altLang="en-US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57" name="그룹 56"/>
          <p:cNvGrpSpPr/>
          <p:nvPr/>
        </p:nvGrpSpPr>
        <p:grpSpPr>
          <a:xfrm>
            <a:off x="635779" y="3032586"/>
            <a:ext cx="1260000" cy="288000"/>
            <a:chOff x="726222" y="4281295"/>
            <a:chExt cx="1260000" cy="288000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58" name="직사각형 57"/>
            <p:cNvSpPr/>
            <p:nvPr/>
          </p:nvSpPr>
          <p:spPr>
            <a:xfrm>
              <a:off x="726222" y="4281295"/>
              <a:ext cx="1260000" cy="288000"/>
            </a:xfrm>
            <a:prstGeom prst="rect">
              <a:avLst/>
            </a:prstGeom>
            <a:grp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k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9" name="직사각형 58"/>
            <p:cNvSpPr/>
            <p:nvPr/>
          </p:nvSpPr>
          <p:spPr>
            <a:xfrm>
              <a:off x="1090835" y="4317295"/>
              <a:ext cx="720000" cy="216000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3658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/>
          <p:cNvGrpSpPr/>
          <p:nvPr/>
        </p:nvGrpSpPr>
        <p:grpSpPr>
          <a:xfrm>
            <a:off x="520756" y="923918"/>
            <a:ext cx="972000" cy="1080000"/>
            <a:chOff x="520756" y="1103918"/>
            <a:chExt cx="972000" cy="1080000"/>
          </a:xfrm>
        </p:grpSpPr>
        <p:pic>
          <p:nvPicPr>
            <p:cNvPr id="4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756" y="1103918"/>
              <a:ext cx="720000" cy="72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직사각형 4"/>
            <p:cNvSpPr/>
            <p:nvPr/>
          </p:nvSpPr>
          <p:spPr>
            <a:xfrm>
              <a:off x="520756" y="182391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sz="1200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609315"/>
              </p:ext>
            </p:extLst>
          </p:nvPr>
        </p:nvGraphicFramePr>
        <p:xfrm>
          <a:off x="2312307" y="887918"/>
          <a:ext cx="216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0701108"/>
              </p:ext>
            </p:extLst>
          </p:nvPr>
        </p:nvGraphicFramePr>
        <p:xfrm>
          <a:off x="5371701" y="887918"/>
          <a:ext cx="3600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0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0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0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0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cxnSp>
        <p:nvCxnSpPr>
          <p:cNvPr id="10" name="구부러진 연결선 9"/>
          <p:cNvCxnSpPr/>
          <p:nvPr/>
        </p:nvCxnSpPr>
        <p:spPr>
          <a:xfrm rot="5400000" flipH="1" flipV="1">
            <a:off x="4071228" y="-2289467"/>
            <a:ext cx="36000" cy="6164945"/>
          </a:xfrm>
          <a:prstGeom prst="curvedConnector3">
            <a:avLst>
              <a:gd name="adj1" fmla="val 1447147"/>
            </a:avLst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직사각형 12"/>
          <p:cNvSpPr/>
          <p:nvPr/>
        </p:nvSpPr>
        <p:spPr>
          <a:xfrm>
            <a:off x="3603228" y="30209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불가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5" name="구부러진 연결선 14"/>
          <p:cNvCxnSpPr/>
          <p:nvPr/>
        </p:nvCxnSpPr>
        <p:spPr>
          <a:xfrm rot="16200000" flipH="1">
            <a:off x="2181532" y="906055"/>
            <a:ext cx="36000" cy="2385551"/>
          </a:xfrm>
          <a:prstGeom prst="curvedConnector3">
            <a:avLst>
              <a:gd name="adj1" fmla="val 735000"/>
            </a:avLst>
          </a:prstGeom>
          <a:ln w="12700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/>
          <p:cNvSpPr/>
          <p:nvPr/>
        </p:nvSpPr>
        <p:spPr>
          <a:xfrm>
            <a:off x="1713532" y="2395813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접근 가능</a:t>
            </a:r>
            <a:endParaRPr lang="ko-KR" altLang="en-US" sz="12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0" name="왼쪽 화살표 19"/>
          <p:cNvSpPr/>
          <p:nvPr/>
        </p:nvSpPr>
        <p:spPr>
          <a:xfrm>
            <a:off x="4661357" y="1305764"/>
            <a:ext cx="521293" cy="338154"/>
          </a:xfrm>
          <a:prstGeom prst="lef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/>
          <p:cNvSpPr/>
          <p:nvPr/>
        </p:nvSpPr>
        <p:spPr>
          <a:xfrm>
            <a:off x="4436003" y="17003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생성</a:t>
            </a:r>
            <a:endParaRPr lang="ko-KR" altLang="en-US" sz="12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042755" y="4315425"/>
            <a:ext cx="108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활성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(Active)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3002869" y="376979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부분 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(Partially 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3002869" y="4861055"/>
            <a:ext cx="180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E6215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실패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(Failed)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5583699" y="376979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1D75E5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완료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(Committed)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6" name="모서리가 둥근 직사각형 25"/>
          <p:cNvSpPr/>
          <p:nvPr/>
        </p:nvSpPr>
        <p:spPr>
          <a:xfrm>
            <a:off x="5583699" y="4861055"/>
            <a:ext cx="1260000" cy="540000"/>
          </a:xfrm>
          <a:prstGeom prst="roundRect">
            <a:avLst/>
          </a:prstGeom>
          <a:solidFill>
            <a:schemeClr val="bg1"/>
          </a:solidFill>
          <a:ln w="9525">
            <a:solidFill>
              <a:srgbClr val="7030A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철회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(Aborted)</a:t>
            </a:r>
            <a:endParaRPr lang="ko-KR" altLang="en-US" sz="14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7" name="구부러진 연결선 26"/>
          <p:cNvCxnSpPr>
            <a:stCxn id="23" idx="2"/>
            <a:endCxn id="24" idx="0"/>
          </p:cNvCxnSpPr>
          <p:nvPr/>
        </p:nvCxnSpPr>
        <p:spPr>
          <a:xfrm>
            <a:off x="3902869" y="4309795"/>
            <a:ext cx="0" cy="55126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타원 40"/>
          <p:cNvSpPr/>
          <p:nvPr/>
        </p:nvSpPr>
        <p:spPr>
          <a:xfrm>
            <a:off x="9349693" y="2840461"/>
            <a:ext cx="360000" cy="360000"/>
          </a:xfrm>
          <a:prstGeom prst="ellipse">
            <a:avLst/>
          </a:prstGeom>
          <a:solidFill>
            <a:srgbClr val="1CC9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9" name="타원 38"/>
          <p:cNvSpPr/>
          <p:nvPr/>
        </p:nvSpPr>
        <p:spPr>
          <a:xfrm>
            <a:off x="10623017" y="1820803"/>
            <a:ext cx="360000" cy="360000"/>
          </a:xfrm>
          <a:prstGeom prst="ellipse">
            <a:avLst/>
          </a:prstGeom>
          <a:solidFill>
            <a:srgbClr val="15D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7" name="타원 36"/>
          <p:cNvSpPr/>
          <p:nvPr/>
        </p:nvSpPr>
        <p:spPr>
          <a:xfrm>
            <a:off x="10623017" y="2338953"/>
            <a:ext cx="360000" cy="360000"/>
          </a:xfrm>
          <a:prstGeom prst="ellipse">
            <a:avLst/>
          </a:prstGeom>
          <a:solidFill>
            <a:srgbClr val="1D75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10623017" y="2840461"/>
            <a:ext cx="360000" cy="360000"/>
          </a:xfrm>
          <a:prstGeom prst="ellipse">
            <a:avLst/>
          </a:prstGeom>
          <a:solidFill>
            <a:srgbClr val="E6215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200" dirty="0">
              <a:solidFill>
                <a:schemeClr val="accent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43" name="구부러진 연결선 26"/>
          <p:cNvCxnSpPr>
            <a:stCxn id="22" idx="3"/>
            <a:endCxn id="23" idx="1"/>
          </p:cNvCxnSpPr>
          <p:nvPr/>
        </p:nvCxnSpPr>
        <p:spPr>
          <a:xfrm flipV="1">
            <a:off x="2122755" y="4039795"/>
            <a:ext cx="880114" cy="545630"/>
          </a:xfrm>
          <a:prstGeom prst="straightConnector1">
            <a:avLst/>
          </a:prstGeom>
          <a:ln w="9525">
            <a:solidFill>
              <a:srgbClr val="15D3B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구부러진 연결선 26"/>
          <p:cNvCxnSpPr>
            <a:stCxn id="22" idx="3"/>
            <a:endCxn id="24" idx="1"/>
          </p:cNvCxnSpPr>
          <p:nvPr/>
        </p:nvCxnSpPr>
        <p:spPr>
          <a:xfrm>
            <a:off x="2122755" y="4585425"/>
            <a:ext cx="880114" cy="545630"/>
          </a:xfrm>
          <a:prstGeom prst="straightConnector1">
            <a:avLst/>
          </a:prstGeom>
          <a:ln w="9525">
            <a:solidFill>
              <a:srgbClr val="E6215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구부러진 연결선 26"/>
          <p:cNvCxnSpPr>
            <a:stCxn id="23" idx="3"/>
            <a:endCxn id="25" idx="1"/>
          </p:cNvCxnSpPr>
          <p:nvPr/>
        </p:nvCxnSpPr>
        <p:spPr>
          <a:xfrm>
            <a:off x="4802869" y="4039795"/>
            <a:ext cx="780830" cy="0"/>
          </a:xfrm>
          <a:prstGeom prst="straightConnector1">
            <a:avLst/>
          </a:prstGeom>
          <a:ln w="9525">
            <a:solidFill>
              <a:srgbClr val="1D75E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구부러진 연결선 26"/>
          <p:cNvCxnSpPr>
            <a:stCxn id="24" idx="3"/>
            <a:endCxn id="26" idx="1"/>
          </p:cNvCxnSpPr>
          <p:nvPr/>
        </p:nvCxnSpPr>
        <p:spPr>
          <a:xfrm>
            <a:off x="4802869" y="5131055"/>
            <a:ext cx="780830" cy="0"/>
          </a:xfrm>
          <a:prstGeom prst="straightConnector1">
            <a:avLst/>
          </a:prstGeom>
          <a:ln w="952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직사각형 54"/>
          <p:cNvSpPr/>
          <p:nvPr/>
        </p:nvSpPr>
        <p:spPr>
          <a:xfrm>
            <a:off x="2102869" y="385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5D3B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성공</a:t>
            </a:r>
            <a:endParaRPr lang="ko-KR" altLang="en-US" sz="1200" dirty="0">
              <a:solidFill>
                <a:srgbClr val="15D3B2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2102869" y="494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오류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3855228" y="440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E62154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중단</a:t>
            </a:r>
            <a:endParaRPr lang="ko-KR" altLang="en-US" sz="1200" dirty="0">
              <a:solidFill>
                <a:srgbClr val="E62154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8" name="직사각형 57"/>
          <p:cNvSpPr/>
          <p:nvPr/>
        </p:nvSpPr>
        <p:spPr>
          <a:xfrm>
            <a:off x="4833284" y="367979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1D75E5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확정</a:t>
            </a:r>
            <a:endParaRPr lang="ko-KR" altLang="en-US" sz="1200" dirty="0">
              <a:solidFill>
                <a:srgbClr val="1D75E5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9" name="직사각형 58"/>
          <p:cNvSpPr/>
          <p:nvPr/>
        </p:nvSpPr>
        <p:spPr>
          <a:xfrm>
            <a:off x="4833284" y="4765425"/>
            <a:ext cx="72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7030A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롤백</a:t>
            </a:r>
            <a:endParaRPr lang="ko-KR" altLang="en-US" sz="1200" dirty="0">
              <a:solidFill>
                <a:srgbClr val="7030A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00714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836" y="650721"/>
            <a:ext cx="432000" cy="43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cdn-icons-png.flaticon.com/512/5738/5738898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1595" y="74721"/>
            <a:ext cx="767224" cy="767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7830186"/>
              </p:ext>
            </p:extLst>
          </p:nvPr>
        </p:nvGraphicFramePr>
        <p:xfrm>
          <a:off x="198337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8337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D75E5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구매 테이블</a:t>
            </a:r>
            <a:endParaRPr lang="ko-KR" altLang="en-US" sz="1100" dirty="0">
              <a:solidFill>
                <a:srgbClr val="1D75E5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111836" y="117909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사용자가 물건을 구매</a:t>
            </a:r>
            <a:endParaRPr lang="ko-KR" altLang="en-US" sz="1100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514605"/>
              </p:ext>
            </p:extLst>
          </p:nvPr>
        </p:nvGraphicFramePr>
        <p:xfrm>
          <a:off x="374691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374691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rgbClr val="15D3B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물품 테이블</a:t>
            </a:r>
            <a:endParaRPr lang="ko-KR" altLang="en-US" sz="1100" dirty="0">
              <a:solidFill>
                <a:srgbClr val="15D3B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3093872"/>
              </p:ext>
            </p:extLst>
          </p:nvPr>
        </p:nvGraphicFramePr>
        <p:xfrm>
          <a:off x="5510456" y="434721"/>
          <a:ext cx="864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  <a:gridCol w="288000">
                  <a:extLst>
                    <a:ext uri="{9D8B030D-6E8A-4147-A177-3AD203B41FA5}">
                      <a16:colId xmlns:a16="http://schemas.microsoft.com/office/drawing/2014/main" val="171583694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ko-KR" altLang="en-US" sz="100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</a:tbl>
          </a:graphicData>
        </a:graphic>
      </p:graphicFrame>
      <p:sp>
        <p:nvSpPr>
          <p:cNvPr id="15" name="직사각형 14"/>
          <p:cNvSpPr/>
          <p:nvPr/>
        </p:nvSpPr>
        <p:spPr>
          <a:xfrm>
            <a:off x="5510456" y="74721"/>
            <a:ext cx="864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 smtClean="0">
                <a:solidFill>
                  <a:schemeClr val="accent4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배송 테이블</a:t>
            </a:r>
            <a:endParaRPr lang="ko-KR" altLang="en-US" sz="1100" dirty="0">
              <a:solidFill>
                <a:schemeClr val="accent4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6" name="왼쪽 화살표 15"/>
          <p:cNvSpPr/>
          <p:nvPr/>
        </p:nvSpPr>
        <p:spPr>
          <a:xfrm rot="10800000">
            <a:off x="1192083" y="744567"/>
            <a:ext cx="521293" cy="338154"/>
          </a:xfrm>
          <a:prstGeom prst="leftArrow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948606" y="384567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①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8" name="타원 17"/>
          <p:cNvSpPr/>
          <p:nvPr/>
        </p:nvSpPr>
        <p:spPr>
          <a:xfrm>
            <a:off x="2141583" y="1179094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물품 테이블에서 남은 개수 감소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타원 18"/>
          <p:cNvSpPr/>
          <p:nvPr/>
        </p:nvSpPr>
        <p:spPr>
          <a:xfrm>
            <a:off x="3909679" y="1148021"/>
            <a:ext cx="1296000" cy="782146"/>
          </a:xfrm>
          <a:prstGeom prst="ellipse">
            <a:avLst/>
          </a:prstGeom>
          <a:solidFill>
            <a:schemeClr val="bg1"/>
          </a:solidFill>
          <a:ln w="952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 latinLnBrk="0"/>
            <a:r>
              <a:rPr lang="ko-KR" altLang="en-US" sz="11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배송 테이블에서 새 배송 건수 생성</a:t>
            </a:r>
            <a:endParaRPr lang="ko-KR" altLang="en-US" sz="11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20" name="구부러진 연결선 26"/>
          <p:cNvCxnSpPr>
            <a:stCxn id="18" idx="7"/>
            <a:endCxn id="12" idx="1"/>
          </p:cNvCxnSpPr>
          <p:nvPr/>
        </p:nvCxnSpPr>
        <p:spPr>
          <a:xfrm flipV="1">
            <a:off x="3247788" y="866721"/>
            <a:ext cx="499128" cy="426916"/>
          </a:xfrm>
          <a:prstGeom prst="straightConnector1">
            <a:avLst/>
          </a:prstGeom>
          <a:ln w="9525">
            <a:solidFill>
              <a:srgbClr val="15D3B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구부러진 연결선 26"/>
          <p:cNvCxnSpPr>
            <a:stCxn id="19" idx="7"/>
            <a:endCxn id="14" idx="1"/>
          </p:cNvCxnSpPr>
          <p:nvPr/>
        </p:nvCxnSpPr>
        <p:spPr>
          <a:xfrm flipV="1">
            <a:off x="5015884" y="866721"/>
            <a:ext cx="494572" cy="395843"/>
          </a:xfrm>
          <a:prstGeom prst="straightConnector1">
            <a:avLst/>
          </a:prstGeom>
          <a:ln w="9525">
            <a:solidFill>
              <a:schemeClr val="accent4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/>
          <p:cNvSpPr/>
          <p:nvPr/>
        </p:nvSpPr>
        <p:spPr>
          <a:xfrm>
            <a:off x="4610686" y="669390"/>
            <a:ext cx="900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③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INSERT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2827047" y="669390"/>
            <a:ext cx="936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② </a:t>
            </a:r>
            <a:r>
              <a:rPr lang="en-US" altLang="ko-KR" sz="1200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UPDATE</a:t>
            </a:r>
            <a:endParaRPr lang="ko-KR" altLang="en-US" sz="1200" dirty="0">
              <a:solidFill>
                <a:srgbClr val="FF0000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222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19222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7236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학생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272364" y="2772320"/>
            <a:ext cx="919718" cy="1177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전공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456913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6" name="직선 연결선 25"/>
          <p:cNvCxnSpPr/>
          <p:nvPr/>
        </p:nvCxnSpPr>
        <p:spPr>
          <a:xfrm>
            <a:off x="2456913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2537054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신체 정보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2537054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학번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/>
            </a:r>
            <a:b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</a:b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키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몸무게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21" name="직선 연결선 20"/>
          <p:cNvCxnSpPr>
            <a:stCxn id="2" idx="3"/>
            <a:endCxn id="25" idx="1"/>
          </p:cNvCxnSpPr>
          <p:nvPr/>
        </p:nvCxnSpPr>
        <p:spPr>
          <a:xfrm>
            <a:off x="1272223" y="3211834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그룹 38"/>
          <p:cNvGrpSpPr/>
          <p:nvPr/>
        </p:nvGrpSpPr>
        <p:grpSpPr>
          <a:xfrm>
            <a:off x="2333127" y="3139834"/>
            <a:ext cx="50800" cy="144000"/>
            <a:chOff x="2602376" y="3671057"/>
            <a:chExt cx="50800" cy="144000"/>
          </a:xfrm>
        </p:grpSpPr>
        <p:cxnSp>
          <p:nvCxnSpPr>
            <p:cNvPr id="34" name="직선 연결선 3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연결선 3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그룹 37"/>
          <p:cNvGrpSpPr/>
          <p:nvPr/>
        </p:nvGrpSpPr>
        <p:grpSpPr>
          <a:xfrm>
            <a:off x="1348877" y="3139834"/>
            <a:ext cx="50800" cy="144000"/>
            <a:chOff x="1618126" y="3671057"/>
            <a:chExt cx="50800" cy="144000"/>
          </a:xfrm>
        </p:grpSpPr>
        <p:cxnSp>
          <p:nvCxnSpPr>
            <p:cNvPr id="36" name="직선 연결선 35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연결선 36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직사각형 39"/>
          <p:cNvSpPr/>
          <p:nvPr/>
        </p:nvSpPr>
        <p:spPr>
          <a:xfrm>
            <a:off x="378489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/>
          <p:cNvCxnSpPr/>
          <p:nvPr/>
        </p:nvCxnSpPr>
        <p:spPr>
          <a:xfrm>
            <a:off x="378489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86504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386504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주문일자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주문자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배송예정일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6049589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5" name="직선 연결선 44"/>
          <p:cNvCxnSpPr/>
          <p:nvPr/>
        </p:nvCxnSpPr>
        <p:spPr>
          <a:xfrm>
            <a:off x="6049589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6129730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 상품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6129730" y="2772320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주문번호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수량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48" name="직선 연결선 47"/>
          <p:cNvCxnSpPr/>
          <p:nvPr/>
        </p:nvCxnSpPr>
        <p:spPr>
          <a:xfrm>
            <a:off x="4864899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그룹 51"/>
          <p:cNvGrpSpPr/>
          <p:nvPr/>
        </p:nvGrpSpPr>
        <p:grpSpPr>
          <a:xfrm>
            <a:off x="4941553" y="3139834"/>
            <a:ext cx="50800" cy="144000"/>
            <a:chOff x="1618126" y="3671057"/>
            <a:chExt cx="50800" cy="144000"/>
          </a:xfrm>
        </p:grpSpPr>
        <p:cxnSp>
          <p:nvCxnSpPr>
            <p:cNvPr id="53" name="직선 연결선 52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연결선 53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5" name="직선 연결선 54"/>
          <p:cNvCxnSpPr/>
          <p:nvPr/>
        </p:nvCxnSpPr>
        <p:spPr>
          <a:xfrm flipV="1">
            <a:off x="5905589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연결선 60"/>
          <p:cNvCxnSpPr/>
          <p:nvPr/>
        </p:nvCxnSpPr>
        <p:spPr>
          <a:xfrm flipH="1" flipV="1">
            <a:off x="5905589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직사각형 63"/>
          <p:cNvSpPr/>
          <p:nvPr/>
        </p:nvSpPr>
        <p:spPr>
          <a:xfrm>
            <a:off x="19222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5" name="직선 연결선 64"/>
          <p:cNvCxnSpPr/>
          <p:nvPr/>
        </p:nvCxnSpPr>
        <p:spPr>
          <a:xfrm>
            <a:off x="19222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27236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7" name="TextBox 66"/>
          <p:cNvSpPr txBox="1"/>
          <p:nvPr/>
        </p:nvSpPr>
        <p:spPr>
          <a:xfrm>
            <a:off x="272364" y="5191918"/>
            <a:ext cx="919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상점명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2456913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9" name="직선 연결선 68"/>
          <p:cNvCxnSpPr/>
          <p:nvPr/>
        </p:nvCxnSpPr>
        <p:spPr>
          <a:xfrm>
            <a:off x="2456913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2537054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2537054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주소명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72" name="직선 연결선 71"/>
          <p:cNvCxnSpPr>
            <a:stCxn id="64" idx="3"/>
            <a:endCxn id="68" idx="1"/>
          </p:cNvCxnSpPr>
          <p:nvPr/>
        </p:nvCxnSpPr>
        <p:spPr>
          <a:xfrm>
            <a:off x="1272223" y="5631432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그룹 72"/>
          <p:cNvGrpSpPr/>
          <p:nvPr/>
        </p:nvGrpSpPr>
        <p:grpSpPr>
          <a:xfrm>
            <a:off x="2333127" y="5559432"/>
            <a:ext cx="50800" cy="144000"/>
            <a:chOff x="2602376" y="3671057"/>
            <a:chExt cx="50800" cy="144000"/>
          </a:xfrm>
        </p:grpSpPr>
        <p:cxnSp>
          <p:nvCxnSpPr>
            <p:cNvPr id="74" name="직선 연결선 73"/>
            <p:cNvCxnSpPr/>
            <p:nvPr/>
          </p:nvCxnSpPr>
          <p:spPr>
            <a:xfrm>
              <a:off x="26531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/>
            <p:cNvCxnSpPr/>
            <p:nvPr/>
          </p:nvCxnSpPr>
          <p:spPr>
            <a:xfrm>
              <a:off x="260237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그룹 75"/>
          <p:cNvGrpSpPr/>
          <p:nvPr/>
        </p:nvGrpSpPr>
        <p:grpSpPr>
          <a:xfrm>
            <a:off x="1348877" y="5559432"/>
            <a:ext cx="50800" cy="144000"/>
            <a:chOff x="1618126" y="3671057"/>
            <a:chExt cx="50800" cy="144000"/>
          </a:xfrm>
        </p:grpSpPr>
        <p:cxnSp>
          <p:nvCxnSpPr>
            <p:cNvPr id="77" name="직선 연결선 76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직사각형 78"/>
          <p:cNvSpPr/>
          <p:nvPr/>
        </p:nvSpPr>
        <p:spPr>
          <a:xfrm>
            <a:off x="378489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연결선 79"/>
          <p:cNvCxnSpPr/>
          <p:nvPr/>
        </p:nvCxnSpPr>
        <p:spPr>
          <a:xfrm>
            <a:off x="378489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/>
          <p:cNvSpPr txBox="1"/>
          <p:nvPr/>
        </p:nvSpPr>
        <p:spPr>
          <a:xfrm>
            <a:off x="386504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2" name="TextBox 81"/>
          <p:cNvSpPr txBox="1"/>
          <p:nvPr/>
        </p:nvSpPr>
        <p:spPr>
          <a:xfrm>
            <a:off x="386504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부서 인원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3" name="직사각형 82"/>
          <p:cNvSpPr/>
          <p:nvPr/>
        </p:nvSpPr>
        <p:spPr>
          <a:xfrm>
            <a:off x="6049589" y="4853764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4" name="직선 연결선 83"/>
          <p:cNvCxnSpPr/>
          <p:nvPr/>
        </p:nvCxnSpPr>
        <p:spPr>
          <a:xfrm>
            <a:off x="6049589" y="5218845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>
          <a:xfrm>
            <a:off x="6129730" y="4897805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86" name="TextBox 85"/>
          <p:cNvSpPr txBox="1"/>
          <p:nvPr/>
        </p:nvSpPr>
        <p:spPr>
          <a:xfrm>
            <a:off x="6129730" y="5191918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사원명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입사일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87" name="직선 연결선 86"/>
          <p:cNvCxnSpPr/>
          <p:nvPr/>
        </p:nvCxnSpPr>
        <p:spPr>
          <a:xfrm>
            <a:off x="4864899" y="5629638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그룹 87"/>
          <p:cNvGrpSpPr/>
          <p:nvPr/>
        </p:nvGrpSpPr>
        <p:grpSpPr>
          <a:xfrm>
            <a:off x="4941553" y="5559432"/>
            <a:ext cx="50800" cy="144000"/>
            <a:chOff x="1618126" y="3671057"/>
            <a:chExt cx="50800" cy="144000"/>
          </a:xfrm>
        </p:grpSpPr>
        <p:cxnSp>
          <p:nvCxnSpPr>
            <p:cNvPr id="89" name="직선 연결선 88"/>
            <p:cNvCxnSpPr/>
            <p:nvPr/>
          </p:nvCxnSpPr>
          <p:spPr>
            <a:xfrm>
              <a:off x="16689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직선 연결선 89"/>
            <p:cNvCxnSpPr/>
            <p:nvPr/>
          </p:nvCxnSpPr>
          <p:spPr>
            <a:xfrm>
              <a:off x="1618126" y="3671057"/>
              <a:ext cx="0" cy="144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1" name="직선 연결선 90"/>
          <p:cNvCxnSpPr/>
          <p:nvPr/>
        </p:nvCxnSpPr>
        <p:spPr>
          <a:xfrm flipV="1">
            <a:off x="5905589" y="5521637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직선 연결선 91"/>
          <p:cNvCxnSpPr/>
          <p:nvPr/>
        </p:nvCxnSpPr>
        <p:spPr>
          <a:xfrm flipH="1" flipV="1">
            <a:off x="5905589" y="5629638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직사각형 92"/>
          <p:cNvSpPr/>
          <p:nvPr/>
        </p:nvSpPr>
        <p:spPr>
          <a:xfrm>
            <a:off x="793888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4" name="직선 연결선 93"/>
          <p:cNvCxnSpPr/>
          <p:nvPr/>
        </p:nvCxnSpPr>
        <p:spPr>
          <a:xfrm>
            <a:off x="793888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/>
          <p:cNvSpPr txBox="1"/>
          <p:nvPr/>
        </p:nvSpPr>
        <p:spPr>
          <a:xfrm>
            <a:off x="801902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019029" y="5190123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회원 등급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97" name="직사각형 96"/>
          <p:cNvSpPr/>
          <p:nvPr/>
        </p:nvSpPr>
        <p:spPr>
          <a:xfrm>
            <a:off x="10203578" y="4851969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8" name="직선 연결선 97"/>
          <p:cNvCxnSpPr/>
          <p:nvPr/>
        </p:nvCxnSpPr>
        <p:spPr>
          <a:xfrm>
            <a:off x="10203578" y="5217050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/>
          <p:cNvSpPr txBox="1"/>
          <p:nvPr/>
        </p:nvSpPr>
        <p:spPr>
          <a:xfrm>
            <a:off x="10283719" y="4896010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00" name="TextBox 99"/>
          <p:cNvSpPr txBox="1"/>
          <p:nvPr/>
        </p:nvSpPr>
        <p:spPr>
          <a:xfrm>
            <a:off x="10283719" y="5190123"/>
            <a:ext cx="919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책 이름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출판사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예약 여부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01" name="직선 연결선 100"/>
          <p:cNvCxnSpPr/>
          <p:nvPr/>
        </p:nvCxnSpPr>
        <p:spPr>
          <a:xfrm>
            <a:off x="9018888" y="5627843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5" name="그룹 124"/>
          <p:cNvGrpSpPr/>
          <p:nvPr/>
        </p:nvGrpSpPr>
        <p:grpSpPr>
          <a:xfrm>
            <a:off x="10059578" y="5519842"/>
            <a:ext cx="144000" cy="216001"/>
            <a:chOff x="10059578" y="3102039"/>
            <a:chExt cx="144000" cy="216001"/>
          </a:xfrm>
        </p:grpSpPr>
        <p:cxnSp>
          <p:nvCxnSpPr>
            <p:cNvPr id="105" name="직선 연결선 104"/>
            <p:cNvCxnSpPr/>
            <p:nvPr/>
          </p:nvCxnSpPr>
          <p:spPr>
            <a:xfrm flipV="1">
              <a:off x="10059578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직선 연결선 105"/>
            <p:cNvCxnSpPr/>
            <p:nvPr/>
          </p:nvCxnSpPr>
          <p:spPr>
            <a:xfrm flipH="1" flipV="1">
              <a:off x="10059578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" name="직사각형 106"/>
          <p:cNvSpPr/>
          <p:nvPr/>
        </p:nvSpPr>
        <p:spPr>
          <a:xfrm>
            <a:off x="793888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8" name="직선 연결선 107"/>
          <p:cNvCxnSpPr/>
          <p:nvPr/>
        </p:nvCxnSpPr>
        <p:spPr>
          <a:xfrm>
            <a:off x="793888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>
          <a:xfrm>
            <a:off x="801902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0" name="TextBox 109"/>
          <p:cNvSpPr txBox="1"/>
          <p:nvPr/>
        </p:nvSpPr>
        <p:spPr>
          <a:xfrm>
            <a:off x="801902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  <a:endParaRPr lang="en-US" altLang="ko-KR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제품명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가격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10203578" y="2434166"/>
            <a:ext cx="1080000" cy="1555335"/>
          </a:xfrm>
          <a:prstGeom prst="rect">
            <a:avLst/>
          </a:prstGeom>
          <a:noFill/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12" name="직선 연결선 111"/>
          <p:cNvCxnSpPr/>
          <p:nvPr/>
        </p:nvCxnSpPr>
        <p:spPr>
          <a:xfrm>
            <a:off x="10203578" y="2799247"/>
            <a:ext cx="108000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/>
          <p:cNvSpPr txBox="1"/>
          <p:nvPr/>
        </p:nvSpPr>
        <p:spPr>
          <a:xfrm>
            <a:off x="10283719" y="2478207"/>
            <a:ext cx="91971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</a:t>
            </a:r>
            <a:endParaRPr lang="ko-KR" altLang="en-US" sz="1200" dirty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10283719" y="2772320"/>
            <a:ext cx="91971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업체 </a:t>
            </a:r>
            <a:r>
              <a:rPr lang="en-US" altLang="ko-KR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ID</a:t>
            </a:r>
          </a:p>
          <a:p>
            <a:pPr latinLnBrk="0">
              <a:lnSpc>
                <a:spcPct val="150000"/>
              </a:lnSpc>
            </a:pPr>
            <a:r>
              <a:rPr lang="ko-KR" altLang="en-US" sz="1200" dirty="0" err="1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제조업체명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  <a:p>
            <a:pPr latinLnBrk="0">
              <a:lnSpc>
                <a:spcPct val="150000"/>
              </a:lnSpc>
            </a:pPr>
            <a:r>
              <a:rPr lang="ko-KR" altLang="en-US" sz="1200" dirty="0" smtClean="0">
                <a:latin typeface="삼성긴고딕OTF Regular" panose="020B0600000101010101" pitchFamily="34" charset="-127"/>
                <a:ea typeface="삼성긴고딕OTF Regular" panose="020B0600000101010101" pitchFamily="34" charset="-127"/>
              </a:rPr>
              <a:t>위치</a:t>
            </a:r>
            <a:endParaRPr lang="en-US" altLang="ko-KR" sz="1200" dirty="0" smtClean="0">
              <a:latin typeface="삼성긴고딕OTF Regular" panose="020B0600000101010101" pitchFamily="34" charset="-127"/>
              <a:ea typeface="삼성긴고딕OTF Regular" panose="020B0600000101010101" pitchFamily="34" charset="-127"/>
            </a:endParaRPr>
          </a:p>
        </p:txBody>
      </p:sp>
      <p:cxnSp>
        <p:nvCxnSpPr>
          <p:cNvPr id="115" name="직선 연결선 114"/>
          <p:cNvCxnSpPr/>
          <p:nvPr/>
        </p:nvCxnSpPr>
        <p:spPr>
          <a:xfrm>
            <a:off x="9018888" y="3210040"/>
            <a:ext cx="1184690" cy="0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직선 연결선 118"/>
          <p:cNvCxnSpPr/>
          <p:nvPr/>
        </p:nvCxnSpPr>
        <p:spPr>
          <a:xfrm flipV="1">
            <a:off x="10059578" y="3102039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직선 연결선 119"/>
          <p:cNvCxnSpPr/>
          <p:nvPr/>
        </p:nvCxnSpPr>
        <p:spPr>
          <a:xfrm flipH="1" flipV="1">
            <a:off x="10059578" y="3210040"/>
            <a:ext cx="144000" cy="10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타원 120"/>
          <p:cNvSpPr/>
          <p:nvPr/>
        </p:nvSpPr>
        <p:spPr>
          <a:xfrm>
            <a:off x="5685519" y="5523109"/>
            <a:ext cx="216000" cy="216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4" name="그룹 123"/>
          <p:cNvGrpSpPr/>
          <p:nvPr/>
        </p:nvGrpSpPr>
        <p:grpSpPr>
          <a:xfrm flipH="1">
            <a:off x="9023542" y="5519842"/>
            <a:ext cx="144000" cy="216001"/>
            <a:chOff x="9023542" y="3102039"/>
            <a:chExt cx="144000" cy="216001"/>
          </a:xfrm>
        </p:grpSpPr>
        <p:cxnSp>
          <p:nvCxnSpPr>
            <p:cNvPr id="122" name="직선 연결선 121"/>
            <p:cNvCxnSpPr/>
            <p:nvPr/>
          </p:nvCxnSpPr>
          <p:spPr>
            <a:xfrm flipV="1">
              <a:off x="902354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 122"/>
            <p:cNvCxnSpPr/>
            <p:nvPr/>
          </p:nvCxnSpPr>
          <p:spPr>
            <a:xfrm flipH="1" flipV="1">
              <a:off x="902354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6" name="타원 125"/>
          <p:cNvSpPr/>
          <p:nvPr/>
        </p:nvSpPr>
        <p:spPr>
          <a:xfrm>
            <a:off x="9172901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7" name="타원 126"/>
          <p:cNvSpPr/>
          <p:nvPr/>
        </p:nvSpPr>
        <p:spPr>
          <a:xfrm>
            <a:off x="9874924" y="553784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4" name="그룹 143"/>
          <p:cNvGrpSpPr/>
          <p:nvPr/>
        </p:nvGrpSpPr>
        <p:grpSpPr>
          <a:xfrm flipH="1">
            <a:off x="9018888" y="3102039"/>
            <a:ext cx="144000" cy="216001"/>
            <a:chOff x="9013122" y="3102039"/>
            <a:chExt cx="144000" cy="216001"/>
          </a:xfrm>
        </p:grpSpPr>
        <p:cxnSp>
          <p:nvCxnSpPr>
            <p:cNvPr id="142" name="직선 연결선 141"/>
            <p:cNvCxnSpPr/>
            <p:nvPr/>
          </p:nvCxnSpPr>
          <p:spPr>
            <a:xfrm flipV="1">
              <a:off x="9013122" y="3102039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직선 연결선 142"/>
            <p:cNvCxnSpPr/>
            <p:nvPr/>
          </p:nvCxnSpPr>
          <p:spPr>
            <a:xfrm flipH="1" flipV="1">
              <a:off x="9013122" y="3210040"/>
              <a:ext cx="144000" cy="10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66109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367105"/>
              </p:ext>
            </p:extLst>
          </p:nvPr>
        </p:nvGraphicFramePr>
        <p:xfrm>
          <a:off x="1205712" y="496932"/>
          <a:ext cx="414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4063974"/>
              </p:ext>
            </p:extLst>
          </p:nvPr>
        </p:nvGraphicFramePr>
        <p:xfrm>
          <a:off x="6916006" y="2602993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 marT="36000" marB="36000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229378"/>
              </p:ext>
            </p:extLst>
          </p:nvPr>
        </p:nvGraphicFramePr>
        <p:xfrm>
          <a:off x="1205712" y="4718304"/>
          <a:ext cx="7380000" cy="194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349171"/>
              </p:ext>
            </p:extLst>
          </p:nvPr>
        </p:nvGraphicFramePr>
        <p:xfrm>
          <a:off x="6916006" y="496932"/>
          <a:ext cx="3240000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2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856711"/>
              </p:ext>
            </p:extLst>
          </p:nvPr>
        </p:nvGraphicFramePr>
        <p:xfrm>
          <a:off x="175858" y="45591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8851907"/>
              </p:ext>
            </p:extLst>
          </p:nvPr>
        </p:nvGraphicFramePr>
        <p:xfrm>
          <a:off x="175858" y="3728958"/>
          <a:ext cx="4248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32,400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192950" y="4033616"/>
            <a:ext cx="4212000" cy="828000"/>
          </a:xfrm>
          <a:prstGeom prst="rect">
            <a:avLst/>
          </a:prstGeom>
          <a:noFill/>
          <a:ln w="1905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192950" y="4895800"/>
            <a:ext cx="4212000" cy="828000"/>
          </a:xfrm>
          <a:prstGeom prst="rect">
            <a:avLst/>
          </a:prstGeom>
          <a:noFill/>
          <a:ln w="19050">
            <a:solidFill>
              <a:srgbClr val="15D3B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직사각형 11"/>
          <p:cNvSpPr/>
          <p:nvPr/>
        </p:nvSpPr>
        <p:spPr>
          <a:xfrm>
            <a:off x="192950" y="5764647"/>
            <a:ext cx="4212000" cy="828000"/>
          </a:xfrm>
          <a:prstGeom prst="rect">
            <a:avLst/>
          </a:prstGeom>
          <a:noFill/>
          <a:ln w="19050">
            <a:solidFill>
              <a:srgbClr val="1D75E5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3" name="표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47300"/>
              </p:ext>
            </p:extLst>
          </p:nvPr>
        </p:nvGraphicFramePr>
        <p:xfrm>
          <a:off x="5730625" y="4733800"/>
          <a:ext cx="4356000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D3B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MAX(</a:t>
                      </a:r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)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647196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</a:tbl>
          </a:graphicData>
        </a:graphic>
      </p:graphicFrame>
      <p:graphicFrame>
        <p:nvGraphicFramePr>
          <p:cNvPr id="14" name="표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5624264"/>
              </p:ext>
            </p:extLst>
          </p:nvPr>
        </p:nvGraphicFramePr>
        <p:xfrm>
          <a:off x="6747574" y="887918"/>
          <a:ext cx="4248000" cy="201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8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상품명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판매처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가격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할인가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이펙티브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자바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36,000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32,000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39579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YES 24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539308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모던 자바 인 액션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33,000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31,200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002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교보문고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29,800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979657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 문제 해결 전략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알라딘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35,000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28,500</a:t>
                      </a:r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원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566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6790812"/>
              </p:ext>
            </p:extLst>
          </p:nvPr>
        </p:nvGraphicFramePr>
        <p:xfrm>
          <a:off x="167312" y="225181"/>
          <a:ext cx="4140000" cy="57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zow777@naver.com,</a:t>
                      </a: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 gfdhjkl0642@gmail.com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120378"/>
              </p:ext>
            </p:extLst>
          </p:nvPr>
        </p:nvGraphicFramePr>
        <p:xfrm>
          <a:off x="5867357" y="225181"/>
          <a:ext cx="4140000" cy="86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306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고객 </a:t>
                      </a:r>
                      <a:r>
                        <a:rPr lang="en-US" altLang="ko-KR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ID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이메일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zow777@naver.com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aseline="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gfdhjkl0642@gmail.com</a:t>
                      </a:r>
                      <a:endParaRPr lang="ko-KR" altLang="en-US" sz="1100" dirty="0" smtClean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7267429"/>
                  </a:ext>
                </a:extLst>
              </a:tr>
            </a:tbl>
          </a:graphicData>
        </a:graphic>
      </p:graphicFrame>
      <p:sp>
        <p:nvSpPr>
          <p:cNvPr id="6" name="오른쪽 화살표 5"/>
          <p:cNvSpPr/>
          <p:nvPr/>
        </p:nvSpPr>
        <p:spPr>
          <a:xfrm>
            <a:off x="4817334" y="369181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200572"/>
              </p:ext>
            </p:extLst>
          </p:nvPr>
        </p:nvGraphicFramePr>
        <p:xfrm>
          <a:off x="245467" y="2130893"/>
          <a:ext cx="367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" name="오른쪽 화살표 10"/>
          <p:cNvSpPr/>
          <p:nvPr/>
        </p:nvSpPr>
        <p:spPr>
          <a:xfrm>
            <a:off x="4817334" y="2850893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0" name="그룹 29"/>
          <p:cNvGrpSpPr/>
          <p:nvPr/>
        </p:nvGrpSpPr>
        <p:grpSpPr>
          <a:xfrm>
            <a:off x="871671" y="4228698"/>
            <a:ext cx="2457080" cy="1267415"/>
            <a:chOff x="871671" y="4228698"/>
            <a:chExt cx="2457080" cy="1267415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모서리가 둥근 직사각형 1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4" name="모서리가 둥근 직사각형 1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5" name="모서리가 둥근 직사각형 1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8" name="직선 화살표 연결선 17"/>
            <p:cNvCxnSpPr>
              <a:stCxn id="14" idx="3"/>
              <a:endCxn id="16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/>
            <p:cNvCxnSpPr>
              <a:endCxn id="1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직사각형 22"/>
            <p:cNvSpPr/>
            <p:nvPr/>
          </p:nvSpPr>
          <p:spPr>
            <a:xfrm>
              <a:off x="1903437" y="5157046"/>
              <a:ext cx="753548" cy="339067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50" dirty="0" smtClean="0">
                  <a:solidFill>
                    <a:schemeClr val="accent2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부분 관계</a:t>
              </a:r>
              <a:endParaRPr lang="ko-KR" altLang="en-US" sz="1050" dirty="0">
                <a:solidFill>
                  <a:schemeClr val="accent2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8884880"/>
              </p:ext>
            </p:extLst>
          </p:nvPr>
        </p:nvGraphicFramePr>
        <p:xfrm>
          <a:off x="5867357" y="2130893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학점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3.5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4.0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3.0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20" name="표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5411141"/>
              </p:ext>
            </p:extLst>
          </p:nvPr>
        </p:nvGraphicFramePr>
        <p:xfrm>
          <a:off x="9049972" y="2130893"/>
          <a:ext cx="223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260000">
                  <a:extLst>
                    <a:ext uri="{9D8B030D-6E8A-4147-A177-3AD203B41FA5}">
                      <a16:colId xmlns:a16="http://schemas.microsoft.com/office/drawing/2014/main" val="160549459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강의실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공학 </a:t>
                      </a:r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</a:tbl>
          </a:graphicData>
        </a:graphic>
      </p:graphicFrame>
      <p:grpSp>
        <p:nvGrpSpPr>
          <p:cNvPr id="31" name="그룹 30"/>
          <p:cNvGrpSpPr/>
          <p:nvPr/>
        </p:nvGrpSpPr>
        <p:grpSpPr>
          <a:xfrm>
            <a:off x="5844750" y="4228698"/>
            <a:ext cx="2457080" cy="1080000"/>
            <a:chOff x="871671" y="4228698"/>
            <a:chExt cx="2457080" cy="1080000"/>
          </a:xfrm>
        </p:grpSpPr>
        <p:sp>
          <p:nvSpPr>
            <p:cNvPr id="32" name="모서리가 둥근 직사각형 31"/>
            <p:cNvSpPr/>
            <p:nvPr/>
          </p:nvSpPr>
          <p:spPr>
            <a:xfrm>
              <a:off x="871671" y="4228698"/>
              <a:ext cx="1080000" cy="1080000"/>
            </a:xfrm>
            <a:prstGeom prst="round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975131" y="4333818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5" name="모서리가 둥근 직사각형 34"/>
            <p:cNvSpPr/>
            <p:nvPr/>
          </p:nvSpPr>
          <p:spPr>
            <a:xfrm>
              <a:off x="2608751" y="4333818"/>
              <a:ext cx="720000" cy="360000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학점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38" name="직선 화살표 연결선 37"/>
            <p:cNvCxnSpPr>
              <a:endCxn id="35" idx="1"/>
            </p:cNvCxnSpPr>
            <p:nvPr/>
          </p:nvCxnSpPr>
          <p:spPr>
            <a:xfrm>
              <a:off x="1951671" y="4513818"/>
              <a:ext cx="65708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그룹 39"/>
          <p:cNvGrpSpPr/>
          <p:nvPr/>
        </p:nvGrpSpPr>
        <p:grpSpPr>
          <a:xfrm>
            <a:off x="9153432" y="4333818"/>
            <a:ext cx="2353620" cy="360000"/>
            <a:chOff x="975131" y="4843577"/>
            <a:chExt cx="2353620" cy="360000"/>
          </a:xfrm>
        </p:grpSpPr>
        <p:sp>
          <p:nvSpPr>
            <p:cNvPr id="43" name="모서리가 둥근 직사각형 42"/>
            <p:cNvSpPr/>
            <p:nvPr/>
          </p:nvSpPr>
          <p:spPr>
            <a:xfrm>
              <a:off x="975131" y="4843577"/>
              <a:ext cx="864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5" name="모서리가 둥근 직사각형 44"/>
            <p:cNvSpPr/>
            <p:nvPr/>
          </p:nvSpPr>
          <p:spPr>
            <a:xfrm>
              <a:off x="2608751" y="4843577"/>
              <a:ext cx="720000" cy="360000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강의실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46" name="직선 화살표 연결선 45"/>
            <p:cNvCxnSpPr>
              <a:stCxn id="43" idx="3"/>
              <a:endCxn id="45" idx="1"/>
            </p:cNvCxnSpPr>
            <p:nvPr/>
          </p:nvCxnSpPr>
          <p:spPr>
            <a:xfrm>
              <a:off x="1839131" y="5023577"/>
              <a:ext cx="76962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9076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오른쪽 화살표 5"/>
          <p:cNvSpPr/>
          <p:nvPr/>
        </p:nvSpPr>
        <p:spPr>
          <a:xfrm>
            <a:off x="4576385" y="832620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7" name="그룹 96"/>
          <p:cNvGrpSpPr/>
          <p:nvPr/>
        </p:nvGrpSpPr>
        <p:grpSpPr>
          <a:xfrm>
            <a:off x="243583" y="2194565"/>
            <a:ext cx="3739392" cy="366350"/>
            <a:chOff x="237234" y="2553053"/>
            <a:chExt cx="3739392" cy="366350"/>
          </a:xfrm>
        </p:grpSpPr>
        <p:sp>
          <p:nvSpPr>
            <p:cNvPr id="12" name="모서리가 둥근 직사각형 11"/>
            <p:cNvSpPr/>
            <p:nvPr/>
          </p:nvSpPr>
          <p:spPr>
            <a:xfrm>
              <a:off x="1656930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16" name="직선 화살표 연결선 15"/>
            <p:cNvCxnSpPr>
              <a:stCxn id="11" idx="3"/>
              <a:endCxn id="12" idx="1"/>
            </p:cNvCxnSpPr>
            <p:nvPr/>
          </p:nvCxnSpPr>
          <p:spPr>
            <a:xfrm>
              <a:off x="1137234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>
              <a:stCxn id="12" idx="3"/>
              <a:endCxn id="21" idx="1"/>
            </p:cNvCxnSpPr>
            <p:nvPr/>
          </p:nvCxnSpPr>
          <p:spPr>
            <a:xfrm>
              <a:off x="2556930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/>
            <p:cNvCxnSpPr>
              <a:stCxn id="11" idx="2"/>
              <a:endCxn id="21" idx="2"/>
            </p:cNvCxnSpPr>
            <p:nvPr/>
          </p:nvCxnSpPr>
          <p:spPr>
            <a:xfrm rot="16200000" flipH="1">
              <a:off x="2106930" y="1493357"/>
              <a:ext cx="12700" cy="2839392"/>
            </a:xfrm>
            <a:prstGeom prst="bentConnector3">
              <a:avLst>
                <a:gd name="adj1" fmla="val 1800000"/>
              </a:avLst>
            </a:prstGeom>
            <a:ln w="12700"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모서리가 둥근 직사각형 10"/>
            <p:cNvSpPr/>
            <p:nvPr/>
          </p:nvSpPr>
          <p:spPr>
            <a:xfrm>
              <a:off x="237234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1" name="모서리가 둥근 직사각형 20"/>
            <p:cNvSpPr/>
            <p:nvPr/>
          </p:nvSpPr>
          <p:spPr>
            <a:xfrm>
              <a:off x="3076626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54" name="표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8664321"/>
              </p:ext>
            </p:extLst>
          </p:nvPr>
        </p:nvGraphicFramePr>
        <p:xfrm>
          <a:off x="907346" y="184620"/>
          <a:ext cx="241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1" name="표 8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255667"/>
              </p:ext>
            </p:extLst>
          </p:nvPr>
        </p:nvGraphicFramePr>
        <p:xfrm>
          <a:off x="6093903" y="184620"/>
          <a:ext cx="16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aphicFrame>
        <p:nvGraphicFramePr>
          <p:cNvPr id="83" name="표 8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2880924"/>
              </p:ext>
            </p:extLst>
          </p:nvPr>
        </p:nvGraphicFramePr>
        <p:xfrm>
          <a:off x="9042942" y="184620"/>
          <a:ext cx="1691867" cy="11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72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수강료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15,000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25,000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grpSp>
        <p:nvGrpSpPr>
          <p:cNvPr id="95" name="그룹 94"/>
          <p:cNvGrpSpPr/>
          <p:nvPr/>
        </p:nvGrpSpPr>
        <p:grpSpPr>
          <a:xfrm>
            <a:off x="5779988" y="2194565"/>
            <a:ext cx="2319696" cy="360000"/>
            <a:chOff x="5843275" y="2553053"/>
            <a:chExt cx="2319696" cy="360000"/>
          </a:xfrm>
        </p:grpSpPr>
        <p:sp>
          <p:nvSpPr>
            <p:cNvPr id="84" name="모서리가 둥근 직사각형 83"/>
            <p:cNvSpPr/>
            <p:nvPr/>
          </p:nvSpPr>
          <p:spPr>
            <a:xfrm>
              <a:off x="726297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85" name="직선 화살표 연결선 84"/>
            <p:cNvCxnSpPr>
              <a:stCxn id="88" idx="3"/>
              <a:endCxn id="84" idx="1"/>
            </p:cNvCxnSpPr>
            <p:nvPr/>
          </p:nvCxnSpPr>
          <p:spPr>
            <a:xfrm>
              <a:off x="6743275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모서리가 둥근 직사각형 87"/>
            <p:cNvSpPr/>
            <p:nvPr/>
          </p:nvSpPr>
          <p:spPr>
            <a:xfrm>
              <a:off x="5843275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학번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96" name="그룹 95"/>
          <p:cNvGrpSpPr/>
          <p:nvPr/>
        </p:nvGrpSpPr>
        <p:grpSpPr>
          <a:xfrm>
            <a:off x="8729027" y="2194565"/>
            <a:ext cx="2319696" cy="360000"/>
            <a:chOff x="8836491" y="2553053"/>
            <a:chExt cx="2319696" cy="36000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8836491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강의명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cxnSp>
          <p:nvCxnSpPr>
            <p:cNvPr id="93" name="직선 화살표 연결선 92"/>
            <p:cNvCxnSpPr>
              <a:stCxn id="92" idx="3"/>
              <a:endCxn id="94" idx="1"/>
            </p:cNvCxnSpPr>
            <p:nvPr/>
          </p:nvCxnSpPr>
          <p:spPr>
            <a:xfrm>
              <a:off x="9736491" y="2733053"/>
              <a:ext cx="519696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모서리가 둥근 직사각형 93"/>
            <p:cNvSpPr/>
            <p:nvPr/>
          </p:nvSpPr>
          <p:spPr>
            <a:xfrm>
              <a:off x="10256187" y="2553053"/>
              <a:ext cx="900000" cy="3600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수강료</a:t>
              </a:r>
              <a:endParaRPr lang="ko-KR" altLang="en-US" sz="1200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aphicFrame>
        <p:nvGraphicFramePr>
          <p:cNvPr id="98" name="표 9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319629"/>
              </p:ext>
            </p:extLst>
          </p:nvPr>
        </p:nvGraphicFramePr>
        <p:xfrm>
          <a:off x="907346" y="3457660"/>
          <a:ext cx="2591867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00" name="모서리가 둥근 직사각형 99"/>
          <p:cNvSpPr/>
          <p:nvPr/>
        </p:nvSpPr>
        <p:spPr>
          <a:xfrm>
            <a:off x="871671" y="5416564"/>
            <a:ext cx="1080000" cy="1080000"/>
          </a:xfrm>
          <a:prstGeom prst="round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1" name="모서리가 둥근 직사각형 100"/>
          <p:cNvSpPr/>
          <p:nvPr/>
        </p:nvSpPr>
        <p:spPr>
          <a:xfrm>
            <a:off x="97513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975131" y="6031443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3" name="모서리가 둥근 직사각형 102"/>
          <p:cNvSpPr/>
          <p:nvPr/>
        </p:nvSpPr>
        <p:spPr>
          <a:xfrm>
            <a:off x="260875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06" name="직선 화살표 연결선 105"/>
          <p:cNvCxnSpPr>
            <a:endCxn id="103" idx="1"/>
          </p:cNvCxnSpPr>
          <p:nvPr/>
        </p:nvCxnSpPr>
        <p:spPr>
          <a:xfrm>
            <a:off x="1951671" y="5701684"/>
            <a:ext cx="65708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직선 화살표 연결선 107"/>
          <p:cNvCxnSpPr>
            <a:stCxn id="103" idx="2"/>
            <a:endCxn id="102" idx="3"/>
          </p:cNvCxnSpPr>
          <p:nvPr/>
        </p:nvCxnSpPr>
        <p:spPr>
          <a:xfrm flipH="1">
            <a:off x="1839131" y="5881684"/>
            <a:ext cx="1129620" cy="32975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1" name="표 1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841273"/>
              </p:ext>
            </p:extLst>
          </p:nvPr>
        </p:nvGraphicFramePr>
        <p:xfrm>
          <a:off x="6093903" y="3457660"/>
          <a:ext cx="1620000" cy="172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학번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90256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302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202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201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2" name="오른쪽 화살표 111"/>
          <p:cNvSpPr/>
          <p:nvPr/>
        </p:nvSpPr>
        <p:spPr>
          <a:xfrm>
            <a:off x="4576385" y="4524404"/>
            <a:ext cx="540000" cy="432000"/>
          </a:xfrm>
          <a:prstGeom prst="rightArrow">
            <a:avLst/>
          </a:prstGeom>
          <a:solidFill>
            <a:srgbClr val="15D3B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113" name="표 1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4270792"/>
              </p:ext>
            </p:extLst>
          </p:nvPr>
        </p:nvGraphicFramePr>
        <p:xfrm>
          <a:off x="9042942" y="3457660"/>
          <a:ext cx="1871867" cy="144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1867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900000">
                  <a:extLst>
                    <a:ext uri="{9D8B030D-6E8A-4147-A177-3AD203B41FA5}">
                      <a16:colId xmlns:a16="http://schemas.microsoft.com/office/drawing/2014/main" val="2784962363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강의명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err="1" smtClean="0">
                          <a:latin typeface="삼성긴고딕OTF Medium" panose="020B0600000101010101" pitchFamily="34" charset="-127"/>
                          <a:ea typeface="삼성긴고딕OTF Medium" panose="020B0600000101010101" pitchFamily="34" charset="-127"/>
                        </a:rPr>
                        <a:t>교수명</a:t>
                      </a:r>
                      <a:endParaRPr lang="ko-KR" altLang="en-US" sz="1200" b="0" dirty="0">
                        <a:latin typeface="삼성긴고딕OTF Medium" panose="020B0600000101010101" pitchFamily="34" charset="-127"/>
                        <a:ea typeface="삼성긴고딕OTF Medium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D7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데이터베이스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김교수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운영체제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err="1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한교수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848521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01796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알고리즘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 smtClean="0">
                          <a:latin typeface="삼성긴고딕OTF Regular" panose="020B0600000101010101" pitchFamily="34" charset="-127"/>
                          <a:ea typeface="삼성긴고딕OTF Regular" panose="020B0600000101010101" pitchFamily="34" charset="-127"/>
                        </a:rPr>
                        <a:t>박교수</a:t>
                      </a:r>
                      <a:endParaRPr lang="ko-KR" altLang="en-US" sz="1100" dirty="0">
                        <a:latin typeface="삼성긴고딕OTF Regular" panose="020B0600000101010101" pitchFamily="34" charset="-127"/>
                        <a:ea typeface="삼성긴고딕OTF Regular" panose="020B0600000101010101" pitchFamily="34" charset="-127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78216127"/>
                  </a:ext>
                </a:extLst>
              </a:tr>
            </a:tbl>
          </a:graphicData>
        </a:graphic>
      </p:graphicFrame>
      <p:sp>
        <p:nvSpPr>
          <p:cNvPr id="115" name="모서리가 둥근 직사각형 114"/>
          <p:cNvSpPr/>
          <p:nvPr/>
        </p:nvSpPr>
        <p:spPr>
          <a:xfrm>
            <a:off x="5879275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학번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17" name="모서리가 둥근 직사각형 116"/>
          <p:cNvSpPr/>
          <p:nvPr/>
        </p:nvSpPr>
        <p:spPr>
          <a:xfrm>
            <a:off x="7230884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8836491" y="5521684"/>
            <a:ext cx="864000" cy="36000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강의명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10470111" y="5521684"/>
            <a:ext cx="720000" cy="36000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교수명</a:t>
            </a:r>
            <a:endParaRPr lang="ko-KR" altLang="en-US" sz="1200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3" name="직선 화살표 연결선 122"/>
          <p:cNvCxnSpPr/>
          <p:nvPr/>
        </p:nvCxnSpPr>
        <p:spPr>
          <a:xfrm flipH="1">
            <a:off x="9700491" y="5701684"/>
            <a:ext cx="76962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0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274320" y="1069848"/>
            <a:ext cx="1508760" cy="896112"/>
            <a:chOff x="868680" y="493776"/>
            <a:chExt cx="1508760" cy="896112"/>
          </a:xfrm>
        </p:grpSpPr>
        <p:sp>
          <p:nvSpPr>
            <p:cNvPr id="4" name="직사각형 3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7" name="직사각형 6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1" name="그룹 10"/>
          <p:cNvGrpSpPr/>
          <p:nvPr/>
        </p:nvGrpSpPr>
        <p:grpSpPr>
          <a:xfrm>
            <a:off x="2313432" y="1069848"/>
            <a:ext cx="1508760" cy="896112"/>
            <a:chOff x="2907792" y="493776"/>
            <a:chExt cx="1508760" cy="896112"/>
          </a:xfrm>
        </p:grpSpPr>
        <p:sp>
          <p:nvSpPr>
            <p:cNvPr id="5" name="직사각형 4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8" name="직사각형 7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2" name="그룹 11"/>
          <p:cNvGrpSpPr/>
          <p:nvPr/>
        </p:nvGrpSpPr>
        <p:grpSpPr>
          <a:xfrm>
            <a:off x="4352544" y="1069848"/>
            <a:ext cx="1508760" cy="896112"/>
            <a:chOff x="4946904" y="493776"/>
            <a:chExt cx="1508760" cy="896112"/>
          </a:xfrm>
        </p:grpSpPr>
        <p:sp>
          <p:nvSpPr>
            <p:cNvPr id="6" name="직사각형 5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null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9" name="직사각형 8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13" name="직사각형 12"/>
          <p:cNvSpPr/>
          <p:nvPr/>
        </p:nvSpPr>
        <p:spPr>
          <a:xfrm>
            <a:off x="274320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Pair[ ] pairs = new Pair[3]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14" name="그룹 13"/>
          <p:cNvGrpSpPr/>
          <p:nvPr/>
        </p:nvGrpSpPr>
        <p:grpSpPr>
          <a:xfrm>
            <a:off x="274320" y="4343400"/>
            <a:ext cx="1508760" cy="896112"/>
            <a:chOff x="868680" y="493776"/>
            <a:chExt cx="1508760" cy="896112"/>
          </a:xfrm>
        </p:grpSpPr>
        <p:sp>
          <p:nvSpPr>
            <p:cNvPr id="15" name="직사각형 14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@12abcd34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6" name="직사각형 15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17" name="그룹 16"/>
          <p:cNvGrpSpPr/>
          <p:nvPr/>
        </p:nvGrpSpPr>
        <p:grpSpPr>
          <a:xfrm>
            <a:off x="2313432" y="4343400"/>
            <a:ext cx="1508760" cy="896112"/>
            <a:chOff x="2907792" y="493776"/>
            <a:chExt cx="1508760" cy="896112"/>
          </a:xfrm>
        </p:grpSpPr>
        <p:sp>
          <p:nvSpPr>
            <p:cNvPr id="18" name="직사각형 17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@56efgh78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4352544" y="4343400"/>
            <a:ext cx="1508760" cy="896112"/>
            <a:chOff x="4946904" y="493776"/>
            <a:chExt cx="1508760" cy="896112"/>
          </a:xfrm>
        </p:grpSpPr>
        <p:sp>
          <p:nvSpPr>
            <p:cNvPr id="21" name="직사각형 20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@90abce12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pairs[2]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23" name="직사각형 22"/>
          <p:cNvSpPr/>
          <p:nvPr/>
        </p:nvSpPr>
        <p:spPr>
          <a:xfrm>
            <a:off x="274320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airs[1] = new Pair(a, b);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pairs[2]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Pair(c, d);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pairs[3]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new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Pair(e, f);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4" name="사각형 설명선 23"/>
          <p:cNvSpPr/>
          <p:nvPr/>
        </p:nvSpPr>
        <p:spPr>
          <a:xfrm>
            <a:off x="576072" y="5591556"/>
            <a:ext cx="1207008" cy="731520"/>
          </a:xfrm>
          <a:prstGeom prst="wedgeRectCallout">
            <a:avLst>
              <a:gd name="adj1" fmla="val -37808"/>
              <a:gd name="adj2" fmla="val -80000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sz="1600" b="1" dirty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</a:t>
            </a: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a</a:t>
            </a:r>
            <a:b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</a:br>
            <a:r>
              <a:rPr lang="en-US" altLang="ko-KR" sz="1600" b="1" dirty="0" smtClean="0">
                <a:solidFill>
                  <a:srgbClr val="7030A0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long</a:t>
            </a:r>
            <a:r>
              <a:rPr lang="en-US" altLang="ko-KR" sz="1600" b="1" dirty="0" smtClean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rPr>
              <a:t> b</a:t>
            </a:r>
            <a:endParaRPr lang="ko-KR" altLang="en-US" sz="1600" b="1" dirty="0">
              <a:solidFill>
                <a:schemeClr val="tx1"/>
              </a:solidFill>
              <a:latin typeface="삼성긴고딕OTF Light" panose="020B0600000101010101" pitchFamily="34" charset="-127"/>
              <a:ea typeface="삼성긴고딕OTF Light" panose="020B0600000101010101" pitchFamily="34" charset="-127"/>
            </a:endParaRPr>
          </a:p>
        </p:txBody>
      </p:sp>
      <p:grpSp>
        <p:nvGrpSpPr>
          <p:cNvPr id="26" name="그룹 25"/>
          <p:cNvGrpSpPr/>
          <p:nvPr/>
        </p:nvGrpSpPr>
        <p:grpSpPr>
          <a:xfrm>
            <a:off x="6391656" y="1069848"/>
            <a:ext cx="1508760" cy="896112"/>
            <a:chOff x="868680" y="493776"/>
            <a:chExt cx="1508760" cy="896112"/>
          </a:xfrm>
        </p:grpSpPr>
        <p:sp>
          <p:nvSpPr>
            <p:cNvPr id="27" name="직사각형 2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8430768" y="1069848"/>
            <a:ext cx="1508760" cy="896112"/>
            <a:chOff x="2907792" y="493776"/>
            <a:chExt cx="1508760" cy="896112"/>
          </a:xfrm>
        </p:grpSpPr>
        <p:sp>
          <p:nvSpPr>
            <p:cNvPr id="30" name="직사각형 2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10469880" y="1069848"/>
            <a:ext cx="1508760" cy="896112"/>
            <a:chOff x="4946904" y="493776"/>
            <a:chExt cx="1508760" cy="896112"/>
          </a:xfrm>
        </p:grpSpPr>
        <p:sp>
          <p:nvSpPr>
            <p:cNvPr id="33" name="직사각형 3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4" name="직사각형 3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391656" y="397764"/>
            <a:ext cx="3154680" cy="448056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36000" rIns="90000" bIns="36000"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long[ ] </a:t>
            </a:r>
            <a:r>
              <a:rPr lang="en-US" altLang="ko-KR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 = new long[3]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grpSp>
        <p:nvGrpSpPr>
          <p:cNvPr id="36" name="그룹 35"/>
          <p:cNvGrpSpPr/>
          <p:nvPr/>
        </p:nvGrpSpPr>
        <p:grpSpPr>
          <a:xfrm>
            <a:off x="6391656" y="4343400"/>
            <a:ext cx="1508760" cy="896112"/>
            <a:chOff x="868680" y="493776"/>
            <a:chExt cx="1508760" cy="896112"/>
          </a:xfrm>
        </p:grpSpPr>
        <p:sp>
          <p:nvSpPr>
            <p:cNvPr id="37" name="직사각형 36"/>
            <p:cNvSpPr/>
            <p:nvPr/>
          </p:nvSpPr>
          <p:spPr>
            <a:xfrm>
              <a:off x="868680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16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68680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[0]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8430768" y="4343400"/>
            <a:ext cx="1508760" cy="896112"/>
            <a:chOff x="2907792" y="493776"/>
            <a:chExt cx="1508760" cy="896112"/>
          </a:xfrm>
        </p:grpSpPr>
        <p:sp>
          <p:nvSpPr>
            <p:cNvPr id="40" name="직사각형 39"/>
            <p:cNvSpPr/>
            <p:nvPr/>
          </p:nvSpPr>
          <p:spPr>
            <a:xfrm>
              <a:off x="2907792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34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2907792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[1]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10469880" y="4343400"/>
            <a:ext cx="1508760" cy="896112"/>
            <a:chOff x="4946904" y="493776"/>
            <a:chExt cx="1508760" cy="896112"/>
          </a:xfrm>
        </p:grpSpPr>
        <p:sp>
          <p:nvSpPr>
            <p:cNvPr id="43" name="직사각형 42"/>
            <p:cNvSpPr/>
            <p:nvPr/>
          </p:nvSpPr>
          <p:spPr>
            <a:xfrm>
              <a:off x="4946904" y="941832"/>
              <a:ext cx="1508760" cy="44805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58</a:t>
              </a:r>
              <a:endParaRPr lang="ko-KR" altLang="en-US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4946904" y="493776"/>
              <a:ext cx="1508760" cy="448056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tIns="36000" rIns="36000" bIns="36000" rtlCol="0" anchor="ctr"/>
            <a:lstStyle/>
            <a:p>
              <a:pPr algn="ctr"/>
              <a:r>
                <a:rPr lang="en-US" altLang="ko-KR" sz="1600" dirty="0" err="1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arr</a:t>
              </a:r>
              <a:r>
                <a:rPr lang="en-US" altLang="ko-KR" sz="1600" dirty="0" smtClean="0">
                  <a:solidFill>
                    <a:schemeClr val="tx1"/>
                  </a:solidFill>
                  <a:latin typeface="삼성긴고딕OTF Light" panose="020B0600000101010101" pitchFamily="34" charset="-127"/>
                  <a:ea typeface="삼성긴고딕OTF Light" panose="020B0600000101010101" pitchFamily="34" charset="-127"/>
                </a:rPr>
                <a:t>[2]</a:t>
              </a:r>
              <a:endParaRPr lang="ko-KR" altLang="en-US" sz="1600" dirty="0">
                <a:solidFill>
                  <a:schemeClr val="tx1"/>
                </a:solidFill>
                <a:latin typeface="삼성긴고딕OTF Light" panose="020B0600000101010101" pitchFamily="34" charset="-127"/>
                <a:ea typeface="삼성긴고딕OTF Light" panose="020B0600000101010101" pitchFamily="34" charset="-127"/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6391656" y="3127248"/>
            <a:ext cx="315468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[1] = 16;</a:t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[2] = 34;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>
              <a:lnSpc>
                <a:spcPct val="120000"/>
              </a:lnSpc>
            </a:pPr>
            <a:r>
              <a:rPr lang="en-US" altLang="ko-KR" dirty="0" err="1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arr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[3] </a:t>
            </a:r>
            <a:r>
              <a:rPr lang="en-US" altLang="ko-KR" dirty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 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58;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747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4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214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7" name="오른쪽 화살표 6"/>
          <p:cNvSpPr/>
          <p:nvPr/>
        </p:nvSpPr>
        <p:spPr>
          <a:xfrm>
            <a:off x="4306703" y="905760"/>
            <a:ext cx="540000" cy="72000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5206703" y="365760"/>
            <a:ext cx="36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52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7006703" y="1265760"/>
            <a:ext cx="180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cxnSp>
        <p:nvCxnSpPr>
          <p:cNvPr id="12" name="직선 연결선 11"/>
          <p:cNvCxnSpPr/>
          <p:nvPr/>
        </p:nvCxnSpPr>
        <p:spPr>
          <a:xfrm>
            <a:off x="5206703" y="1265760"/>
            <a:ext cx="36000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/>
        </p:nvCxnSpPr>
        <p:spPr>
          <a:xfrm>
            <a:off x="7006703" y="1265760"/>
            <a:ext cx="0" cy="900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/>
          <p:cNvSpPr/>
          <p:nvPr/>
        </p:nvSpPr>
        <p:spPr>
          <a:xfrm>
            <a:off x="8913264" y="769698"/>
            <a:ext cx="3048000" cy="992124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0" rIns="90000" bIns="0" rtlCol="0" anchor="ctr"/>
          <a:lstStyle/>
          <a:p>
            <a:pPr latinLnBrk="0">
              <a:lnSpc>
                <a:spcPct val="120000"/>
              </a:lnSpc>
            </a:pP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자형으로 영역을 구분했기 때문에 </a:t>
            </a:r>
            <a:r>
              <a:rPr lang="en-US" altLang="ko-KR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T </a:t>
            </a:r>
            <a:r>
              <a:rPr lang="ko-KR" altLang="en-US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메모리 구조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라고 한다</a:t>
            </a:r>
            <a:endParaRPr lang="ko-KR" altLang="en-US" dirty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346703" y="2525760"/>
            <a:ext cx="396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클래스들의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34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en-US" altLang="ko-KR" dirty="0" smtClean="0">
              <a:solidFill>
                <a:schemeClr val="tx1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  <a:p>
            <a:pPr algn="ctr"/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메서드들의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326703" y="3425760"/>
            <a:ext cx="1980000" cy="90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/>
            </a:r>
            <a:br>
              <a:rPr lang="en-US" altLang="ko-KR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</a:br>
            <a:r>
              <a:rPr lang="en-US" altLang="ko-KR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=&gt; </a:t>
            </a:r>
            <a:r>
              <a:rPr lang="ko-KR" altLang="en-US" sz="1600" dirty="0" smtClean="0">
                <a:solidFill>
                  <a:srgbClr val="FF0000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객체들의 놀이터</a:t>
            </a:r>
            <a:endParaRPr lang="ko-KR" altLang="en-US" sz="16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4668318" y="2574374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466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6648318" y="4014374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963640" y="2996385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6816698" y="2996385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6816698" y="3408104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33" name="타원 32"/>
          <p:cNvSpPr/>
          <p:nvPr/>
        </p:nvSpPr>
        <p:spPr>
          <a:xfrm>
            <a:off x="2768695" y="5418575"/>
            <a:ext cx="648000" cy="648000"/>
          </a:xfrm>
          <a:prstGeom prst="ellipse">
            <a:avLst/>
          </a:prstGeom>
          <a:solidFill>
            <a:srgbClr val="15D3B2"/>
          </a:solidFill>
          <a:ln>
            <a:solidFill>
              <a:srgbClr val="15D3B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g</a:t>
            </a:r>
            <a:endParaRPr lang="ko-KR" altLang="en-US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779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직사각형 17"/>
          <p:cNvSpPr/>
          <p:nvPr/>
        </p:nvSpPr>
        <p:spPr>
          <a:xfrm>
            <a:off x="121955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2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2101955" y="1880586"/>
            <a:ext cx="198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417277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2270335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2270335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01955" y="2276586"/>
            <a:ext cx="1620000" cy="8682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11" name="그룹 10"/>
          <p:cNvGrpSpPr/>
          <p:nvPr/>
        </p:nvGrpSpPr>
        <p:grpSpPr>
          <a:xfrm>
            <a:off x="391955" y="2662597"/>
            <a:ext cx="1440000" cy="288000"/>
            <a:chOff x="726222" y="4281295"/>
            <a:chExt cx="1440000" cy="288000"/>
          </a:xfrm>
        </p:grpSpPr>
        <p:sp>
          <p:nvSpPr>
            <p:cNvPr id="23" name="직사각형 22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" name="직사각형 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40" name="직사각형 39"/>
          <p:cNvSpPr/>
          <p:nvPr/>
        </p:nvSpPr>
        <p:spPr>
          <a:xfrm>
            <a:off x="121714" y="3469479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12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2101714" y="4909479"/>
            <a:ext cx="1980000" cy="1872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43" name="직사각형 42"/>
          <p:cNvSpPr/>
          <p:nvPr/>
        </p:nvSpPr>
        <p:spPr>
          <a:xfrm>
            <a:off x="417036" y="3891490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4" name="직사각형 43"/>
          <p:cNvSpPr/>
          <p:nvPr/>
        </p:nvSpPr>
        <p:spPr>
          <a:xfrm>
            <a:off x="2270094" y="3891490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5" name="직사각형 44"/>
          <p:cNvSpPr/>
          <p:nvPr/>
        </p:nvSpPr>
        <p:spPr>
          <a:xfrm>
            <a:off x="2270094" y="4303209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301714" y="5305479"/>
            <a:ext cx="1620000" cy="129555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91714" y="6107306"/>
            <a:ext cx="1440000" cy="288000"/>
            <a:chOff x="726222" y="4281295"/>
            <a:chExt cx="1440000" cy="288000"/>
          </a:xfrm>
        </p:grpSpPr>
        <p:sp>
          <p:nvSpPr>
            <p:cNvPr id="48" name="직사각형 47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49" name="직사각형 48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391714" y="5727490"/>
            <a:ext cx="1440000" cy="288000"/>
            <a:chOff x="726222" y="4281295"/>
            <a:chExt cx="1440000" cy="288000"/>
          </a:xfrm>
        </p:grpSpPr>
        <p:sp>
          <p:nvSpPr>
            <p:cNvPr id="51" name="직사각형 50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sp>
        <p:nvSpPr>
          <p:cNvPr id="61" name="직사각형 60"/>
          <p:cNvSpPr/>
          <p:nvPr/>
        </p:nvSpPr>
        <p:spPr>
          <a:xfrm>
            <a:off x="4797489" y="440586"/>
            <a:ext cx="3960000" cy="144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스태틱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(static)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479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스택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(stack)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</a:p>
        </p:txBody>
      </p:sp>
      <p:sp>
        <p:nvSpPr>
          <p:cNvPr id="63" name="직사각형 62"/>
          <p:cNvSpPr/>
          <p:nvPr/>
        </p:nvSpPr>
        <p:spPr>
          <a:xfrm>
            <a:off x="6777489" y="1880586"/>
            <a:ext cx="198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400" dirty="0" err="1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힙</a:t>
            </a:r>
            <a:r>
              <a:rPr lang="en-US" altLang="ko-KR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(heap) </a:t>
            </a:r>
            <a:r>
              <a:rPr lang="ko-KR" altLang="en-US" sz="1400" dirty="0" smtClean="0">
                <a:solidFill>
                  <a:schemeClr val="tx1"/>
                </a:solidFill>
                <a:latin typeface="삼성긴고딕OTF Medium" panose="020B0600000101010101" pitchFamily="34" charset="-127"/>
                <a:ea typeface="삼성긴고딕OTF Medium" panose="020B0600000101010101" pitchFamily="34" charset="-127"/>
              </a:rPr>
              <a:t>영역</a:t>
            </a:r>
            <a:endParaRPr lang="ko-KR" altLang="en-US" sz="1200" dirty="0">
              <a:solidFill>
                <a:srgbClr val="FF0000"/>
              </a:solidFill>
              <a:latin typeface="삼성긴고딕OTF Medium" panose="020B0600000101010101" pitchFamily="34" charset="-127"/>
              <a:ea typeface="삼성긴고딕OTF Medium" panose="020B0600000101010101" pitchFamily="34" charset="-127"/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5092811" y="862597"/>
            <a:ext cx="1027944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java.lang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6945869" y="862597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Test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6945869" y="1274316"/>
            <a:ext cx="1620000" cy="360000"/>
          </a:xfrm>
          <a:prstGeom prst="rect">
            <a:avLst/>
          </a:prstGeom>
          <a:solidFill>
            <a:srgbClr val="1D75E5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</a:t>
            </a:r>
            <a:r>
              <a:rPr lang="en-US" altLang="ko-KR" sz="1200" dirty="0" err="1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args</a:t>
            </a:r>
            <a:r>
              <a:rPr lang="en-US" altLang="ko-KR" sz="12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: String[])</a:t>
            </a:r>
            <a:endParaRPr lang="ko-KR" altLang="en-US" sz="12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7" name="직사각형 66"/>
          <p:cNvSpPr/>
          <p:nvPr/>
        </p:nvSpPr>
        <p:spPr>
          <a:xfrm>
            <a:off x="4977489" y="2276586"/>
            <a:ext cx="1620000" cy="1620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lnSpc>
                <a:spcPct val="120000"/>
              </a:lnSpc>
            </a:pPr>
            <a:r>
              <a:rPr lang="en-US" altLang="ko-KR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main() </a:t>
            </a:r>
            <a:r>
              <a:rPr lang="ko-KR" altLang="en-US" sz="1400" dirty="0" smtClean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스택 프레임</a:t>
            </a:r>
            <a:endParaRPr lang="ko-KR" altLang="en-US" sz="1400" dirty="0">
              <a:solidFill>
                <a:schemeClr val="bg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68" name="그룹 67"/>
          <p:cNvGrpSpPr/>
          <p:nvPr/>
        </p:nvGrpSpPr>
        <p:grpSpPr>
          <a:xfrm>
            <a:off x="5067489" y="3427122"/>
            <a:ext cx="1440000" cy="288000"/>
            <a:chOff x="726222" y="4281295"/>
            <a:chExt cx="1440000" cy="288000"/>
          </a:xfrm>
        </p:grpSpPr>
        <p:sp>
          <p:nvSpPr>
            <p:cNvPr id="69" name="직사각형 68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args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1" name="그룹 70"/>
          <p:cNvGrpSpPr/>
          <p:nvPr/>
        </p:nvGrpSpPr>
        <p:grpSpPr>
          <a:xfrm>
            <a:off x="5067489" y="3047306"/>
            <a:ext cx="1440000" cy="288000"/>
            <a:chOff x="726222" y="4281295"/>
            <a:chExt cx="1440000" cy="288000"/>
          </a:xfrm>
        </p:grpSpPr>
        <p:sp>
          <p:nvSpPr>
            <p:cNvPr id="72" name="직사각형 71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i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3" name="직사각형 72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10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  <p:grpSp>
        <p:nvGrpSpPr>
          <p:cNvPr id="74" name="그룹 73"/>
          <p:cNvGrpSpPr/>
          <p:nvPr/>
        </p:nvGrpSpPr>
        <p:grpSpPr>
          <a:xfrm>
            <a:off x="5067489" y="2662597"/>
            <a:ext cx="1440000" cy="288000"/>
            <a:chOff x="726222" y="4281295"/>
            <a:chExt cx="1440000" cy="288000"/>
          </a:xfrm>
        </p:grpSpPr>
        <p:sp>
          <p:nvSpPr>
            <p:cNvPr id="75" name="직사각형 74"/>
            <p:cNvSpPr/>
            <p:nvPr/>
          </p:nvSpPr>
          <p:spPr>
            <a:xfrm>
              <a:off x="726222" y="4281295"/>
              <a:ext cx="1440000" cy="2880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20000"/>
                </a:lnSpc>
              </a:pPr>
              <a:r>
                <a:rPr lang="en-US" altLang="ko-KR" sz="1200" dirty="0" err="1" smtClean="0">
                  <a:solidFill>
                    <a:schemeClr val="bg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j</a:t>
              </a:r>
              <a:endParaRPr lang="ko-KR" altLang="en-US" sz="1200" dirty="0">
                <a:solidFill>
                  <a:schemeClr val="bg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76" name="직사각형 75"/>
            <p:cNvSpPr/>
            <p:nvPr/>
          </p:nvSpPr>
          <p:spPr>
            <a:xfrm>
              <a:off x="1236117" y="4317295"/>
              <a:ext cx="720000" cy="2160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2</a:t>
              </a:r>
              <a:r>
                <a:rPr lang="en-US" altLang="ko-KR" sz="1200" dirty="0" smtClean="0">
                  <a:latin typeface="삼성긴고딕OTF Medium" panose="020B0600000101010101" pitchFamily="34" charset="-127"/>
                  <a:ea typeface="삼성긴고딕OTF Medium" panose="020B0600000101010101" pitchFamily="34" charset="-127"/>
                </a:rPr>
                <a:t>0</a:t>
              </a:r>
              <a:endParaRPr lang="ko-KR" altLang="en-US" sz="1200" dirty="0">
                <a:latin typeface="삼성긴고딕OTF Medium" panose="020B0600000101010101" pitchFamily="34" charset="-127"/>
                <a:ea typeface="삼성긴고딕OTF Medium" panose="020B0600000101010101" pitchFamily="34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13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499</TotalTime>
  <Words>979</Words>
  <Application>Microsoft Office PowerPoint</Application>
  <PresentationFormat>와이드스크린</PresentationFormat>
  <Paragraphs>569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맑은 고딕</vt:lpstr>
      <vt:lpstr>삼성긴고딕OTF Bold</vt:lpstr>
      <vt:lpstr>삼성긴고딕OTF Light</vt:lpstr>
      <vt:lpstr>삼성긴고딕OTF Medium</vt:lpstr>
      <vt:lpstr>삼성긴고딕OTF Regular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678</cp:revision>
  <dcterms:created xsi:type="dcterms:W3CDTF">2022-09-03T10:59:25Z</dcterms:created>
  <dcterms:modified xsi:type="dcterms:W3CDTF">2023-08-10T09:29:31Z</dcterms:modified>
</cp:coreProperties>
</file>