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snapToObjects="1">
      <p:cViewPr varScale="1">
        <p:scale>
          <a:sx n="139" d="100"/>
          <a:sy n="139"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961508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4010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0110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513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3968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06782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1793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68702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Shape 4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22156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5012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88124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2751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5766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7" name="Shape 5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4782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0" name="Shape 5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6820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32994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1" name="Shape 6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56118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6" name="Shape 6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2505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2937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3648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25918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4399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8539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25835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7336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mailto:amazin@octo.com" TargetMode="External"/><Relationship Id="rId5" Type="http://schemas.openxmlformats.org/officeDocument/2006/relationships/hyperlink" Target="mailto:ecoutaud@octo.com"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58.png"/><Relationship Id="rId9" Type="http://schemas.openxmlformats.org/officeDocument/2006/relationships/image" Target="../media/image68.png"/><Relationship Id="rId10" Type="http://schemas.openxmlformats.org/officeDocument/2006/relationships/image" Target="../media/image69.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70.png"/><Relationship Id="rId7" Type="http://schemas.openxmlformats.org/officeDocument/2006/relationships/image" Target="../media/image71.png"/><Relationship Id="rId8" Type="http://schemas.openxmlformats.org/officeDocument/2006/relationships/image" Target="../media/image62.png"/><Relationship Id="rId9" Type="http://schemas.openxmlformats.org/officeDocument/2006/relationships/image" Target="../media/image3.png"/><Relationship Id="rId10" Type="http://schemas.openxmlformats.org/officeDocument/2006/relationships/image" Target="../media/image25.png"/><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1.png"/><Relationship Id="rId21" Type="http://schemas.openxmlformats.org/officeDocument/2006/relationships/image" Target="../media/image31.png"/><Relationship Id="rId22" Type="http://schemas.openxmlformats.org/officeDocument/2006/relationships/image" Target="../media/image37.png"/><Relationship Id="rId23" Type="http://schemas.openxmlformats.org/officeDocument/2006/relationships/image" Target="../media/image43.png"/><Relationship Id="rId24" Type="http://schemas.openxmlformats.org/officeDocument/2006/relationships/image" Target="../media/image41.png"/><Relationship Id="rId25" Type="http://schemas.openxmlformats.org/officeDocument/2006/relationships/image" Target="../media/image39.png"/><Relationship Id="rId26" Type="http://schemas.openxmlformats.org/officeDocument/2006/relationships/image" Target="../media/image47.png"/><Relationship Id="rId27" Type="http://schemas.openxmlformats.org/officeDocument/2006/relationships/image" Target="../media/image45.png"/><Relationship Id="rId28" Type="http://schemas.openxmlformats.org/officeDocument/2006/relationships/image" Target="../media/image19.png"/><Relationship Id="rId29" Type="http://schemas.openxmlformats.org/officeDocument/2006/relationships/image" Target="../media/image17.png"/><Relationship Id="rId10" Type="http://schemas.openxmlformats.org/officeDocument/2006/relationships/image" Target="../media/image3.png"/><Relationship Id="rId11" Type="http://schemas.openxmlformats.org/officeDocument/2006/relationships/image" Target="../media/image49.png"/><Relationship Id="rId12" Type="http://schemas.openxmlformats.org/officeDocument/2006/relationships/image" Target="../media/image51.png"/><Relationship Id="rId13" Type="http://schemas.openxmlformats.org/officeDocument/2006/relationships/image" Target="../media/image23.png"/><Relationship Id="rId14" Type="http://schemas.openxmlformats.org/officeDocument/2006/relationships/image" Target="../media/image25.png"/><Relationship Id="rId15" Type="http://schemas.openxmlformats.org/officeDocument/2006/relationships/image" Target="../media/image27.png"/><Relationship Id="rId16" Type="http://schemas.openxmlformats.org/officeDocument/2006/relationships/image" Target="../media/image59.png"/><Relationship Id="rId17" Type="http://schemas.openxmlformats.org/officeDocument/2006/relationships/image" Target="../media/image55.png"/><Relationship Id="rId18" Type="http://schemas.openxmlformats.org/officeDocument/2006/relationships/image" Target="../media/image28.png"/><Relationship Id="rId19" Type="http://schemas.openxmlformats.org/officeDocument/2006/relationships/image" Target="../media/image71.png"/><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27.png"/><Relationship Id="rId12" Type="http://schemas.openxmlformats.org/officeDocument/2006/relationships/image" Target="../media/image51.png"/><Relationship Id="rId13" Type="http://schemas.openxmlformats.org/officeDocument/2006/relationships/image" Target="../media/image49.png"/><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1.png"/><Relationship Id="rId5" Type="http://schemas.openxmlformats.org/officeDocument/2006/relationships/image" Target="../media/image3.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5.png"/><Relationship Id="rId9" Type="http://schemas.openxmlformats.org/officeDocument/2006/relationships/image" Target="../media/image7.png"/><Relationship Id="rId10"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1.png"/><Relationship Id="rId5" Type="http://schemas.openxmlformats.org/officeDocument/2006/relationships/image" Target="../media/image45.png"/><Relationship Id="rId6" Type="http://schemas.openxmlformats.org/officeDocument/2006/relationships/image" Target="../media/image47.png"/><Relationship Id="rId7" Type="http://schemas.openxmlformats.org/officeDocument/2006/relationships/image" Target="../media/image3.png"/><Relationship Id="rId8" Type="http://schemas.openxmlformats.org/officeDocument/2006/relationships/image" Target="../media/image25.png"/><Relationship Id="rId9" Type="http://schemas.openxmlformats.org/officeDocument/2006/relationships/image" Target="../media/image23.png"/><Relationship Id="rId10" Type="http://schemas.openxmlformats.org/officeDocument/2006/relationships/image" Target="../media/image7.png"/><Relationship Id="rId11"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1.png"/><Relationship Id="rId5" Type="http://schemas.openxmlformats.org/officeDocument/2006/relationships/image" Target="../media/image3.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7.png"/><Relationship Id="rId9" Type="http://schemas.openxmlformats.org/officeDocument/2006/relationships/image" Target="../media/image5.png"/><Relationship Id="rId10"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1.png"/><Relationship Id="rId5" Type="http://schemas.openxmlformats.org/officeDocument/2006/relationships/image" Target="../media/image3.png"/><Relationship Id="rId6" Type="http://schemas.openxmlformats.org/officeDocument/2006/relationships/image" Target="../media/image25.png"/><Relationship Id="rId7" Type="http://schemas.openxmlformats.org/officeDocument/2006/relationships/image" Target="../media/image19.png"/><Relationship Id="rId8" Type="http://schemas.openxmlformats.org/officeDocument/2006/relationships/image" Target="../media/image17.png"/><Relationship Id="rId9" Type="http://schemas.openxmlformats.org/officeDocument/2006/relationships/image" Target="../media/image21.png"/><Relationship Id="rId10"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35.png"/><Relationship Id="rId5" Type="http://schemas.openxmlformats.org/officeDocument/2006/relationships/image" Target="../media/image39.png"/><Relationship Id="rId6" Type="http://schemas.openxmlformats.org/officeDocument/2006/relationships/image" Target="../media/image33.png"/><Relationship Id="rId7" Type="http://schemas.openxmlformats.org/officeDocument/2006/relationships/image" Target="../media/image71.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71.png"/><Relationship Id="rId12" Type="http://schemas.openxmlformats.org/officeDocument/2006/relationships/image" Target="../media/image63.png"/><Relationship Id="rId13" Type="http://schemas.openxmlformats.org/officeDocument/2006/relationships/image" Target="../media/image47.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31.png"/><Relationship Id="rId6" Type="http://schemas.openxmlformats.org/officeDocument/2006/relationships/image" Target="../media/image3.png"/><Relationship Id="rId7" Type="http://schemas.openxmlformats.org/officeDocument/2006/relationships/image" Target="../media/image25.png"/><Relationship Id="rId8" Type="http://schemas.openxmlformats.org/officeDocument/2006/relationships/image" Target="../media/image7.png"/><Relationship Id="rId9" Type="http://schemas.openxmlformats.org/officeDocument/2006/relationships/image" Target="../media/image5.png"/><Relationship Id="rId10"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59.png"/><Relationship Id="rId8" Type="http://schemas.openxmlformats.org/officeDocument/2006/relationships/image" Target="../media/image62.png"/><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69.png"/><Relationship Id="rId13" Type="http://schemas.openxmlformats.org/officeDocument/2006/relationships/image" Target="../media/image59.png"/><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8.png"/><Relationship Id="rId7" Type="http://schemas.openxmlformats.org/officeDocument/2006/relationships/image" Target="../media/image1.png"/><Relationship Id="rId8" Type="http://schemas.openxmlformats.org/officeDocument/2006/relationships/image" Target="../media/image71.png"/><Relationship Id="rId9" Type="http://schemas.openxmlformats.org/officeDocument/2006/relationships/image" Target="../media/image3.png"/><Relationship Id="rId10"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3" Type="http://schemas.openxmlformats.org/officeDocument/2006/relationships/image" Target="../media/image26.png"/><Relationship Id="rId14" Type="http://schemas.openxmlformats.org/officeDocument/2006/relationships/image" Target="../media/image50.png"/><Relationship Id="rId15" Type="http://schemas.openxmlformats.org/officeDocument/2006/relationships/image" Target="../media/image48.png"/><Relationship Id="rId16" Type="http://schemas.openxmlformats.org/officeDocument/2006/relationships/image" Target="../media/image54.png"/><Relationship Id="rId17" Type="http://schemas.openxmlformats.org/officeDocument/2006/relationships/image" Target="../media/image55.png"/><Relationship Id="rId18" Type="http://schemas.openxmlformats.org/officeDocument/2006/relationships/image" Target="../media/image14.png"/><Relationship Id="rId19" Type="http://schemas.openxmlformats.org/officeDocument/2006/relationships/image" Target="../media/image6.png"/><Relationship Id="rId63" Type="http://schemas.openxmlformats.org/officeDocument/2006/relationships/image" Target="../media/image62.png"/><Relationship Id="rId64" Type="http://schemas.openxmlformats.org/officeDocument/2006/relationships/image" Target="../media/image63.png"/><Relationship Id="rId65" Type="http://schemas.openxmlformats.org/officeDocument/2006/relationships/image" Target="../media/image64.png"/><Relationship Id="rId66" Type="http://schemas.openxmlformats.org/officeDocument/2006/relationships/image" Target="../media/image65.png"/><Relationship Id="rId67" Type="http://schemas.openxmlformats.org/officeDocument/2006/relationships/image" Target="../media/image66.png"/><Relationship Id="rId68" Type="http://schemas.openxmlformats.org/officeDocument/2006/relationships/image" Target="../media/image57.png"/><Relationship Id="rId69" Type="http://schemas.openxmlformats.org/officeDocument/2006/relationships/image" Target="../media/image67.png"/><Relationship Id="rId50" Type="http://schemas.openxmlformats.org/officeDocument/2006/relationships/image" Target="../media/image35.png"/><Relationship Id="rId51" Type="http://schemas.openxmlformats.org/officeDocument/2006/relationships/image" Target="../media/image37.png"/><Relationship Id="rId52" Type="http://schemas.openxmlformats.org/officeDocument/2006/relationships/image" Target="../media/image39.png"/><Relationship Id="rId53" Type="http://schemas.openxmlformats.org/officeDocument/2006/relationships/image" Target="../media/image31.png"/><Relationship Id="rId54" Type="http://schemas.openxmlformats.org/officeDocument/2006/relationships/image" Target="../media/image27.png"/><Relationship Id="rId55" Type="http://schemas.openxmlformats.org/officeDocument/2006/relationships/image" Target="../media/image51.png"/><Relationship Id="rId56" Type="http://schemas.openxmlformats.org/officeDocument/2006/relationships/image" Target="../media/image49.png"/><Relationship Id="rId57" Type="http://schemas.openxmlformats.org/officeDocument/2006/relationships/image" Target="../media/image33.png"/><Relationship Id="rId58" Type="http://schemas.openxmlformats.org/officeDocument/2006/relationships/image" Target="../media/image70.png"/><Relationship Id="rId59" Type="http://schemas.openxmlformats.org/officeDocument/2006/relationships/image" Target="../media/image71.png"/><Relationship Id="rId40" Type="http://schemas.openxmlformats.org/officeDocument/2006/relationships/image" Target="../media/image9.png"/><Relationship Id="rId41" Type="http://schemas.openxmlformats.org/officeDocument/2006/relationships/image" Target="../media/image23.png"/><Relationship Id="rId42" Type="http://schemas.openxmlformats.org/officeDocument/2006/relationships/image" Target="../media/image47.png"/><Relationship Id="rId43" Type="http://schemas.openxmlformats.org/officeDocument/2006/relationships/image" Target="../media/image59.png"/><Relationship Id="rId44" Type="http://schemas.openxmlformats.org/officeDocument/2006/relationships/image" Target="../media/image21.png"/><Relationship Id="rId45" Type="http://schemas.openxmlformats.org/officeDocument/2006/relationships/image" Target="../media/image19.png"/><Relationship Id="rId46" Type="http://schemas.openxmlformats.org/officeDocument/2006/relationships/image" Target="../media/image17.png"/><Relationship Id="rId47" Type="http://schemas.openxmlformats.org/officeDocument/2006/relationships/image" Target="../media/image72.png"/><Relationship Id="rId48" Type="http://schemas.openxmlformats.org/officeDocument/2006/relationships/image" Target="../media/image41.png"/><Relationship Id="rId49" Type="http://schemas.openxmlformats.org/officeDocument/2006/relationships/image" Target="../media/image43.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40.png"/><Relationship Id="rId7" Type="http://schemas.openxmlformats.org/officeDocument/2006/relationships/image" Target="../media/image42.png"/><Relationship Id="rId8" Type="http://schemas.openxmlformats.org/officeDocument/2006/relationships/image" Target="../media/image34.png"/><Relationship Id="rId9" Type="http://schemas.openxmlformats.org/officeDocument/2006/relationships/image" Target="../media/image32.png"/><Relationship Id="rId30" Type="http://schemas.openxmlformats.org/officeDocument/2006/relationships/image" Target="../media/image46.png"/><Relationship Id="rId31" Type="http://schemas.openxmlformats.org/officeDocument/2006/relationships/image" Target="../media/image15.png"/><Relationship Id="rId32" Type="http://schemas.openxmlformats.org/officeDocument/2006/relationships/image" Target="../media/image7.png"/><Relationship Id="rId33" Type="http://schemas.openxmlformats.org/officeDocument/2006/relationships/image" Target="../media/image5.png"/><Relationship Id="rId34" Type="http://schemas.openxmlformats.org/officeDocument/2006/relationships/image" Target="../media/image25.png"/><Relationship Id="rId35" Type="http://schemas.openxmlformats.org/officeDocument/2006/relationships/image" Target="../media/image45.png"/><Relationship Id="rId36" Type="http://schemas.openxmlformats.org/officeDocument/2006/relationships/image" Target="../media/image3.png"/><Relationship Id="rId37" Type="http://schemas.openxmlformats.org/officeDocument/2006/relationships/image" Target="../media/image13.png"/><Relationship Id="rId38" Type="http://schemas.openxmlformats.org/officeDocument/2006/relationships/image" Target="../media/image11.png"/><Relationship Id="rId39" Type="http://schemas.openxmlformats.org/officeDocument/2006/relationships/image" Target="../media/image53.png"/><Relationship Id="rId70" Type="http://schemas.openxmlformats.org/officeDocument/2006/relationships/image" Target="../media/image68.png"/><Relationship Id="rId71" Type="http://schemas.openxmlformats.org/officeDocument/2006/relationships/image" Target="../media/image69.png"/><Relationship Id="rId72" Type="http://schemas.openxmlformats.org/officeDocument/2006/relationships/image" Target="../media/image28.png"/><Relationship Id="rId20" Type="http://schemas.openxmlformats.org/officeDocument/2006/relationships/image" Target="../media/image4.png"/><Relationship Id="rId21" Type="http://schemas.openxmlformats.org/officeDocument/2006/relationships/image" Target="../media/image24.png"/><Relationship Id="rId22" Type="http://schemas.openxmlformats.org/officeDocument/2006/relationships/image" Target="../media/image44.png"/><Relationship Id="rId23" Type="http://schemas.openxmlformats.org/officeDocument/2006/relationships/image" Target="../media/image2.png"/><Relationship Id="rId24" Type="http://schemas.openxmlformats.org/officeDocument/2006/relationships/image" Target="../media/image58.png"/><Relationship Id="rId25" Type="http://schemas.openxmlformats.org/officeDocument/2006/relationships/image" Target="../media/image12.png"/><Relationship Id="rId26" Type="http://schemas.openxmlformats.org/officeDocument/2006/relationships/image" Target="../media/image10.png"/><Relationship Id="rId27" Type="http://schemas.openxmlformats.org/officeDocument/2006/relationships/image" Target="../media/image52.png"/><Relationship Id="rId28" Type="http://schemas.openxmlformats.org/officeDocument/2006/relationships/image" Target="../media/image8.png"/><Relationship Id="rId29" Type="http://schemas.openxmlformats.org/officeDocument/2006/relationships/image" Target="../media/image22.png"/><Relationship Id="rId73" Type="http://schemas.openxmlformats.org/officeDocument/2006/relationships/image" Target="../media/image29.png"/><Relationship Id="rId60" Type="http://schemas.openxmlformats.org/officeDocument/2006/relationships/image" Target="../media/image60.png"/><Relationship Id="rId61" Type="http://schemas.openxmlformats.org/officeDocument/2006/relationships/image" Target="../media/image56.png"/><Relationship Id="rId62" Type="http://schemas.openxmlformats.org/officeDocument/2006/relationships/image" Target="../media/image61.png"/><Relationship Id="rId10" Type="http://schemas.openxmlformats.org/officeDocument/2006/relationships/image" Target="../media/image36.png"/><Relationship Id="rId11" Type="http://schemas.openxmlformats.org/officeDocument/2006/relationships/image" Target="../media/image38.png"/><Relationship Id="rId12" Type="http://schemas.openxmlformats.org/officeDocument/2006/relationships/image" Target="../media/image30.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3" Type="http://schemas.openxmlformats.org/officeDocument/2006/relationships/image" Target="../media/image40.png"/><Relationship Id="rId14" Type="http://schemas.openxmlformats.org/officeDocument/2006/relationships/image" Target="../media/image41.png"/><Relationship Id="rId15" Type="http://schemas.openxmlformats.org/officeDocument/2006/relationships/image" Target="../media/image42.png"/><Relationship Id="rId16" Type="http://schemas.openxmlformats.org/officeDocument/2006/relationships/image" Target="../media/image43.png"/><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image" Target="../media/image53.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52400" y="140900"/>
            <a:ext cx="6132600" cy="1441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 sz="4800" dirty="0">
                <a:latin typeface="Consolas"/>
                <a:ea typeface="Consolas"/>
                <a:cs typeface="Consolas"/>
                <a:sym typeface="Consolas"/>
              </a:rPr>
              <a:t>Kubernetes </a:t>
            </a:r>
            <a:r>
              <a:rPr lang="fr" sz="4800" dirty="0" err="1">
                <a:latin typeface="Consolas"/>
                <a:ea typeface="Consolas"/>
                <a:cs typeface="Consolas"/>
                <a:sym typeface="Consolas"/>
              </a:rPr>
              <a:t>Icons</a:t>
            </a:r>
            <a:endParaRPr sz="4800" dirty="0">
              <a:latin typeface="Consolas"/>
              <a:ea typeface="Consolas"/>
              <a:cs typeface="Consolas"/>
              <a:sym typeface="Consolas"/>
            </a:endParaRPr>
          </a:p>
          <a:p>
            <a:pPr marL="0" lvl="0" indent="0" algn="l" rtl="0">
              <a:spcBef>
                <a:spcPts val="0"/>
              </a:spcBef>
              <a:spcAft>
                <a:spcPts val="0"/>
              </a:spcAft>
              <a:buNone/>
            </a:pPr>
            <a:r>
              <a:rPr lang="fr" sz="3600" dirty="0">
                <a:solidFill>
                  <a:srgbClr val="999999"/>
                </a:solidFill>
                <a:latin typeface="Consolas"/>
                <a:ea typeface="Consolas"/>
                <a:cs typeface="Consolas"/>
                <a:sym typeface="Consolas"/>
              </a:rPr>
              <a:t> </a:t>
            </a:r>
            <a:r>
              <a:rPr lang="fr" sz="3600" dirty="0" smtClean="0">
                <a:solidFill>
                  <a:srgbClr val="999999"/>
                </a:solidFill>
                <a:latin typeface="Consolas"/>
                <a:ea typeface="Consolas"/>
                <a:cs typeface="Consolas"/>
                <a:sym typeface="Consolas"/>
              </a:rPr>
              <a:t>v0.</a:t>
            </a:r>
            <a:r>
              <a:rPr lang="fr-FR" sz="3600" smtClean="0">
                <a:solidFill>
                  <a:srgbClr val="999999"/>
                </a:solidFill>
                <a:latin typeface="Consolas"/>
                <a:ea typeface="Consolas"/>
                <a:cs typeface="Consolas"/>
                <a:sym typeface="Consolas"/>
              </a:rPr>
              <a:t>2</a:t>
            </a:r>
            <a:endParaRPr sz="3600">
              <a:solidFill>
                <a:srgbClr val="999999"/>
              </a:solidFill>
              <a:latin typeface="Consolas"/>
              <a:ea typeface="Consolas"/>
              <a:cs typeface="Consolas"/>
              <a:sym typeface="Consolas"/>
            </a:endParaRPr>
          </a:p>
        </p:txBody>
      </p:sp>
      <p:pic>
        <p:nvPicPr>
          <p:cNvPr id="55" name="Shape 55"/>
          <p:cNvPicPr preferRelativeResize="0"/>
          <p:nvPr/>
        </p:nvPicPr>
        <p:blipFill>
          <a:blip r:embed="rId3">
            <a:alphaModFix/>
          </a:blip>
          <a:stretch>
            <a:fillRect/>
          </a:stretch>
        </p:blipFill>
        <p:spPr>
          <a:xfrm>
            <a:off x="6768372" y="162575"/>
            <a:ext cx="1388100" cy="1351150"/>
          </a:xfrm>
          <a:prstGeom prst="rect">
            <a:avLst/>
          </a:prstGeom>
          <a:noFill/>
          <a:ln>
            <a:noFill/>
          </a:ln>
        </p:spPr>
      </p:pic>
      <p:sp>
        <p:nvSpPr>
          <p:cNvPr id="56" name="Shape 56"/>
          <p:cNvSpPr txBox="1"/>
          <p:nvPr/>
        </p:nvSpPr>
        <p:spPr>
          <a:xfrm>
            <a:off x="322200" y="1668875"/>
            <a:ext cx="7386900" cy="3342000"/>
          </a:xfrm>
          <a:prstGeom prst="rect">
            <a:avLst/>
          </a:prstGeom>
          <a:noFill/>
          <a:ln>
            <a:noFill/>
          </a:ln>
        </p:spPr>
        <p:txBody>
          <a:bodyPr spcFirstLastPara="1" wrap="square" lIns="91425" tIns="91425" rIns="91425" bIns="91425" anchor="t" anchorCtr="0">
            <a:noAutofit/>
          </a:bodyPr>
          <a:lstStyle/>
          <a:p>
            <a:pPr marL="457200" lvl="0" indent="-330200" rtl="0">
              <a:lnSpc>
                <a:spcPct val="150000"/>
              </a:lnSpc>
              <a:spcBef>
                <a:spcPts val="0"/>
              </a:spcBef>
              <a:spcAft>
                <a:spcPts val="0"/>
              </a:spcAft>
              <a:buSzPts val="1600"/>
              <a:buFont typeface="Consolas"/>
              <a:buChar char="●"/>
            </a:pPr>
            <a:r>
              <a:rPr lang="fr" sz="1600">
                <a:latin typeface="Consolas"/>
                <a:ea typeface="Consolas"/>
                <a:cs typeface="Consolas"/>
                <a:sym typeface="Consolas"/>
              </a:rPr>
              <a:t>Set of icons to create diagrams</a:t>
            </a:r>
            <a:endParaRPr sz="1600">
              <a:latin typeface="Consolas"/>
              <a:ea typeface="Consolas"/>
              <a:cs typeface="Consolas"/>
              <a:sym typeface="Consolas"/>
            </a:endParaRPr>
          </a:p>
          <a:p>
            <a:pPr marL="457200" lvl="0" indent="-330200" rtl="0">
              <a:lnSpc>
                <a:spcPct val="150000"/>
              </a:lnSpc>
              <a:spcBef>
                <a:spcPts val="0"/>
              </a:spcBef>
              <a:spcAft>
                <a:spcPts val="0"/>
              </a:spcAft>
              <a:buSzPts val="1600"/>
              <a:buFont typeface="Consolas"/>
              <a:buChar char="●"/>
            </a:pPr>
            <a:r>
              <a:rPr lang="fr" sz="1600">
                <a:latin typeface="Consolas"/>
                <a:ea typeface="Consolas"/>
                <a:cs typeface="Consolas"/>
                <a:sym typeface="Consolas"/>
              </a:rPr>
              <a:t>Use them as SDK, feel free to create</a:t>
            </a:r>
            <a:endParaRPr sz="1600">
              <a:latin typeface="Consolas"/>
              <a:ea typeface="Consolas"/>
              <a:cs typeface="Consolas"/>
              <a:sym typeface="Consolas"/>
            </a:endParaRPr>
          </a:p>
          <a:p>
            <a:pPr marL="457200" lvl="0" indent="-330200" rtl="0">
              <a:lnSpc>
                <a:spcPct val="150000"/>
              </a:lnSpc>
              <a:spcBef>
                <a:spcPts val="0"/>
              </a:spcBef>
              <a:spcAft>
                <a:spcPts val="0"/>
              </a:spcAft>
              <a:buSzPts val="1600"/>
              <a:buFont typeface="Consolas"/>
              <a:buChar char="●"/>
            </a:pPr>
            <a:r>
              <a:rPr lang="fr" sz="1600">
                <a:latin typeface="Consolas"/>
                <a:ea typeface="Consolas"/>
                <a:cs typeface="Consolas"/>
                <a:sym typeface="Consolas"/>
              </a:rPr>
              <a:t>Non official library</a:t>
            </a:r>
            <a:endParaRPr sz="1600">
              <a:latin typeface="Consolas"/>
              <a:ea typeface="Consolas"/>
              <a:cs typeface="Consolas"/>
              <a:sym typeface="Consolas"/>
            </a:endParaRPr>
          </a:p>
          <a:p>
            <a:pPr marL="457200" lvl="0" indent="-330200" rtl="0">
              <a:lnSpc>
                <a:spcPct val="150000"/>
              </a:lnSpc>
              <a:spcBef>
                <a:spcPts val="0"/>
              </a:spcBef>
              <a:spcAft>
                <a:spcPts val="0"/>
              </a:spcAft>
              <a:buSzPts val="1600"/>
              <a:buFont typeface="Consolas"/>
              <a:buChar char="●"/>
            </a:pPr>
            <a:r>
              <a:rPr lang="fr" sz="1600">
                <a:latin typeface="Consolas"/>
                <a:ea typeface="Consolas"/>
                <a:cs typeface="Consolas"/>
                <a:sym typeface="Consolas"/>
              </a:rPr>
              <a:t>Kubernetes official blue color</a:t>
            </a:r>
            <a:endParaRPr sz="1600">
              <a:latin typeface="Consolas"/>
              <a:ea typeface="Consolas"/>
              <a:cs typeface="Consolas"/>
              <a:sym typeface="Consolas"/>
            </a:endParaRPr>
          </a:p>
          <a:p>
            <a:pPr marL="914400" lvl="1" indent="-330200" rtl="0">
              <a:lnSpc>
                <a:spcPct val="150000"/>
              </a:lnSpc>
              <a:spcBef>
                <a:spcPts val="0"/>
              </a:spcBef>
              <a:spcAft>
                <a:spcPts val="0"/>
              </a:spcAft>
              <a:buSzPts val="1600"/>
              <a:buFont typeface="Consolas"/>
              <a:buChar char="○"/>
            </a:pPr>
            <a:r>
              <a:rPr lang="fr" sz="1600">
                <a:latin typeface="Consolas"/>
                <a:ea typeface="Consolas"/>
                <a:cs typeface="Consolas"/>
                <a:sym typeface="Consolas"/>
              </a:rPr>
              <a:t>#326ce5</a:t>
            </a:r>
            <a:endParaRPr sz="1600">
              <a:latin typeface="Consolas"/>
              <a:ea typeface="Consolas"/>
              <a:cs typeface="Consolas"/>
              <a:sym typeface="Consolas"/>
            </a:endParaRPr>
          </a:p>
          <a:p>
            <a:pPr marL="914400" lvl="1" indent="-330200" rtl="0">
              <a:lnSpc>
                <a:spcPct val="150000"/>
              </a:lnSpc>
              <a:spcBef>
                <a:spcPts val="0"/>
              </a:spcBef>
              <a:spcAft>
                <a:spcPts val="0"/>
              </a:spcAft>
              <a:buSzPts val="1600"/>
              <a:buFont typeface="Consolas"/>
              <a:buChar char="○"/>
            </a:pPr>
            <a:r>
              <a:rPr lang="fr" sz="1600">
                <a:latin typeface="Consolas"/>
                <a:ea typeface="Consolas"/>
                <a:cs typeface="Consolas"/>
                <a:sym typeface="Consolas"/>
              </a:rPr>
              <a:t>RGB(50,108,229)</a:t>
            </a:r>
            <a:endParaRPr sz="1600">
              <a:latin typeface="Consolas"/>
              <a:ea typeface="Consolas"/>
              <a:cs typeface="Consolas"/>
              <a:sym typeface="Consolas"/>
            </a:endParaRPr>
          </a:p>
          <a:p>
            <a:pPr marL="457200" lvl="0" indent="-330200" rtl="0">
              <a:lnSpc>
                <a:spcPct val="150000"/>
              </a:lnSpc>
              <a:spcBef>
                <a:spcPts val="0"/>
              </a:spcBef>
              <a:spcAft>
                <a:spcPts val="0"/>
              </a:spcAft>
              <a:buSzPts val="1600"/>
              <a:buFont typeface="Consolas"/>
              <a:buChar char="●"/>
            </a:pPr>
            <a:r>
              <a:rPr lang="fr" sz="1600">
                <a:latin typeface="Consolas"/>
                <a:ea typeface="Consolas"/>
                <a:cs typeface="Consolas"/>
                <a:sym typeface="Consolas"/>
              </a:rPr>
              <a:t>Maintainers:</a:t>
            </a:r>
            <a:endParaRPr sz="1600">
              <a:latin typeface="Consolas"/>
              <a:ea typeface="Consolas"/>
              <a:cs typeface="Consolas"/>
              <a:sym typeface="Consolas"/>
            </a:endParaRPr>
          </a:p>
          <a:p>
            <a:pPr marL="914400" lvl="1" indent="-330200" rtl="0">
              <a:lnSpc>
                <a:spcPct val="150000"/>
              </a:lnSpc>
              <a:spcBef>
                <a:spcPts val="0"/>
              </a:spcBef>
              <a:spcAft>
                <a:spcPts val="0"/>
              </a:spcAft>
              <a:buSzPts val="1600"/>
              <a:buFont typeface="Consolas"/>
              <a:buChar char="○"/>
            </a:pPr>
            <a:r>
              <a:rPr lang="fr" sz="1600">
                <a:latin typeface="Consolas"/>
                <a:ea typeface="Consolas"/>
                <a:cs typeface="Consolas"/>
                <a:sym typeface="Consolas"/>
              </a:rPr>
              <a:t>Arnaud Mazin    &lt;</a:t>
            </a:r>
            <a:r>
              <a:rPr lang="fr" sz="1600" u="sng">
                <a:solidFill>
                  <a:srgbClr val="326CE5"/>
                </a:solidFill>
                <a:latin typeface="Consolas"/>
                <a:ea typeface="Consolas"/>
                <a:cs typeface="Consolas"/>
                <a:sym typeface="Consolas"/>
                <a:hlinkClick r:id="rId4"/>
              </a:rPr>
              <a:t>amazin@octo.com</a:t>
            </a:r>
            <a:r>
              <a:rPr lang="fr" sz="1600">
                <a:latin typeface="Consolas"/>
                <a:ea typeface="Consolas"/>
                <a:cs typeface="Consolas"/>
                <a:sym typeface="Consolas"/>
              </a:rPr>
              <a:t>&gt;</a:t>
            </a:r>
            <a:endParaRPr sz="1600">
              <a:latin typeface="Consolas"/>
              <a:ea typeface="Consolas"/>
              <a:cs typeface="Consolas"/>
              <a:sym typeface="Consolas"/>
            </a:endParaRPr>
          </a:p>
          <a:p>
            <a:pPr marL="914400" lvl="1" indent="-330200">
              <a:lnSpc>
                <a:spcPct val="150000"/>
              </a:lnSpc>
              <a:spcBef>
                <a:spcPts val="0"/>
              </a:spcBef>
              <a:spcAft>
                <a:spcPts val="0"/>
              </a:spcAft>
              <a:buSzPts val="1600"/>
              <a:buFont typeface="Consolas"/>
              <a:buChar char="○"/>
            </a:pPr>
            <a:r>
              <a:rPr lang="fr" sz="1600">
                <a:latin typeface="Consolas"/>
                <a:ea typeface="Consolas"/>
                <a:cs typeface="Consolas"/>
                <a:sym typeface="Consolas"/>
              </a:rPr>
              <a:t>Etienne Coutaud &lt;</a:t>
            </a:r>
            <a:r>
              <a:rPr lang="fr" sz="1600" u="sng">
                <a:solidFill>
                  <a:srgbClr val="326CE5"/>
                </a:solidFill>
                <a:latin typeface="Consolas"/>
                <a:ea typeface="Consolas"/>
                <a:cs typeface="Consolas"/>
                <a:sym typeface="Consolas"/>
                <a:hlinkClick r:id="rId5"/>
              </a:rPr>
              <a:t>ecoutaud@octo.com</a:t>
            </a:r>
            <a:r>
              <a:rPr lang="fr" sz="1600">
                <a:latin typeface="Consolas"/>
                <a:ea typeface="Consolas"/>
                <a:cs typeface="Consolas"/>
                <a:sym typeface="Consolas"/>
              </a:rPr>
              <a:t>&gt;</a:t>
            </a:r>
            <a:endParaRPr sz="1600">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Infrastructure components</a:t>
            </a:r>
            <a:endParaRPr sz="3600" b="1">
              <a:solidFill>
                <a:srgbClr val="326CE5"/>
              </a:solidFill>
              <a:latin typeface="Consolas"/>
              <a:ea typeface="Consolas"/>
              <a:cs typeface="Consolas"/>
              <a:sym typeface="Consolas"/>
            </a:endParaRPr>
          </a:p>
        </p:txBody>
      </p:sp>
      <p:pic>
        <p:nvPicPr>
          <p:cNvPr id="205" name="Shape 205"/>
          <p:cNvPicPr preferRelativeResize="0"/>
          <p:nvPr/>
        </p:nvPicPr>
        <p:blipFill>
          <a:blip r:embed="rId3">
            <a:alphaModFix/>
          </a:blip>
          <a:stretch>
            <a:fillRect/>
          </a:stretch>
        </p:blipFill>
        <p:spPr>
          <a:xfrm>
            <a:off x="1053449" y="1243028"/>
            <a:ext cx="626475" cy="609786"/>
          </a:xfrm>
          <a:prstGeom prst="rect">
            <a:avLst/>
          </a:prstGeom>
          <a:noFill/>
          <a:ln>
            <a:noFill/>
          </a:ln>
        </p:spPr>
      </p:pic>
      <p:cxnSp>
        <p:nvCxnSpPr>
          <p:cNvPr id="206" name="Shape 206"/>
          <p:cNvCxnSpPr/>
          <p:nvPr/>
        </p:nvCxnSpPr>
        <p:spPr>
          <a:xfrm>
            <a:off x="444626" y="2017750"/>
            <a:ext cx="3793200" cy="24000"/>
          </a:xfrm>
          <a:prstGeom prst="straightConnector1">
            <a:avLst/>
          </a:prstGeom>
          <a:noFill/>
          <a:ln w="9525" cap="flat" cmpd="sng">
            <a:solidFill>
              <a:srgbClr val="B7B7B7"/>
            </a:solidFill>
            <a:prstDash val="solid"/>
            <a:round/>
            <a:headEnd type="none" w="med" len="med"/>
            <a:tailEnd type="none" w="med" len="med"/>
          </a:ln>
        </p:spPr>
      </p:cxnSp>
      <p:cxnSp>
        <p:nvCxnSpPr>
          <p:cNvPr id="207" name="Shape 207"/>
          <p:cNvCxnSpPr/>
          <p:nvPr/>
        </p:nvCxnSpPr>
        <p:spPr>
          <a:xfrm>
            <a:off x="456995" y="3021775"/>
            <a:ext cx="3793200" cy="24000"/>
          </a:xfrm>
          <a:prstGeom prst="straightConnector1">
            <a:avLst/>
          </a:prstGeom>
          <a:noFill/>
          <a:ln w="9525" cap="flat" cmpd="sng">
            <a:solidFill>
              <a:srgbClr val="B7B7B7"/>
            </a:solidFill>
            <a:prstDash val="solid"/>
            <a:round/>
            <a:headEnd type="none" w="med" len="med"/>
            <a:tailEnd type="none" w="med" len="med"/>
          </a:ln>
        </p:spPr>
      </p:cxnSp>
      <p:sp>
        <p:nvSpPr>
          <p:cNvPr id="208" name="Shape 208"/>
          <p:cNvSpPr txBox="1"/>
          <p:nvPr/>
        </p:nvSpPr>
        <p:spPr>
          <a:xfrm>
            <a:off x="1818150" y="1122375"/>
            <a:ext cx="23616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Cluster: </a:t>
            </a:r>
            <a:r>
              <a:rPr lang="fr" sz="1000">
                <a:latin typeface="Consolas"/>
                <a:ea typeface="Consolas"/>
                <a:cs typeface="Consolas"/>
                <a:sym typeface="Consolas"/>
              </a:rPr>
              <a:t>Kubernetes cluster.</a:t>
            </a:r>
            <a:endParaRPr sz="1000">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p:txBody>
      </p:sp>
      <p:pic>
        <p:nvPicPr>
          <p:cNvPr id="209" name="Shape 209"/>
          <p:cNvPicPr preferRelativeResize="0"/>
          <p:nvPr/>
        </p:nvPicPr>
        <p:blipFill>
          <a:blip r:embed="rId4">
            <a:alphaModFix/>
          </a:blip>
          <a:stretch>
            <a:fillRect/>
          </a:stretch>
        </p:blipFill>
        <p:spPr>
          <a:xfrm>
            <a:off x="414185" y="3246065"/>
            <a:ext cx="614630" cy="597833"/>
          </a:xfrm>
          <a:prstGeom prst="rect">
            <a:avLst/>
          </a:prstGeom>
          <a:noFill/>
          <a:ln>
            <a:noFill/>
          </a:ln>
        </p:spPr>
      </p:pic>
      <p:pic>
        <p:nvPicPr>
          <p:cNvPr id="210" name="Shape 210"/>
          <p:cNvPicPr preferRelativeResize="0"/>
          <p:nvPr/>
        </p:nvPicPr>
        <p:blipFill>
          <a:blip r:embed="rId5">
            <a:alphaModFix/>
          </a:blip>
          <a:stretch>
            <a:fillRect/>
          </a:stretch>
        </p:blipFill>
        <p:spPr>
          <a:xfrm>
            <a:off x="1059373" y="3246063"/>
            <a:ext cx="614630" cy="597833"/>
          </a:xfrm>
          <a:prstGeom prst="rect">
            <a:avLst/>
          </a:prstGeom>
          <a:noFill/>
          <a:ln>
            <a:noFill/>
          </a:ln>
        </p:spPr>
      </p:pic>
      <p:sp>
        <p:nvSpPr>
          <p:cNvPr id="211" name="Shape 211"/>
          <p:cNvSpPr txBox="1"/>
          <p:nvPr/>
        </p:nvSpPr>
        <p:spPr>
          <a:xfrm>
            <a:off x="1818150" y="3107675"/>
            <a:ext cx="25023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Node:</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Worker machine in Kubernetes cluster.</a:t>
            </a:r>
            <a:endParaRPr sz="1000">
              <a:latin typeface="Consolas"/>
              <a:ea typeface="Consolas"/>
              <a:cs typeface="Consolas"/>
              <a:sym typeface="Consolas"/>
            </a:endParaRPr>
          </a:p>
        </p:txBody>
      </p:sp>
      <p:pic>
        <p:nvPicPr>
          <p:cNvPr id="212" name="Shape 212"/>
          <p:cNvPicPr preferRelativeResize="0"/>
          <p:nvPr/>
        </p:nvPicPr>
        <p:blipFill>
          <a:blip r:embed="rId6">
            <a:alphaModFix/>
          </a:blip>
          <a:stretch>
            <a:fillRect/>
          </a:stretch>
        </p:blipFill>
        <p:spPr>
          <a:xfrm>
            <a:off x="1068185" y="2241425"/>
            <a:ext cx="597007" cy="580681"/>
          </a:xfrm>
          <a:prstGeom prst="rect">
            <a:avLst/>
          </a:prstGeom>
          <a:noFill/>
          <a:ln>
            <a:noFill/>
          </a:ln>
        </p:spPr>
      </p:pic>
      <p:pic>
        <p:nvPicPr>
          <p:cNvPr id="213" name="Shape 213"/>
          <p:cNvPicPr preferRelativeResize="0"/>
          <p:nvPr/>
        </p:nvPicPr>
        <p:blipFill>
          <a:blip r:embed="rId7">
            <a:alphaModFix/>
          </a:blip>
          <a:stretch>
            <a:fillRect/>
          </a:stretch>
        </p:blipFill>
        <p:spPr>
          <a:xfrm>
            <a:off x="422997" y="4214713"/>
            <a:ext cx="597007" cy="580681"/>
          </a:xfrm>
          <a:prstGeom prst="rect">
            <a:avLst/>
          </a:prstGeom>
          <a:noFill/>
          <a:ln>
            <a:noFill/>
          </a:ln>
        </p:spPr>
      </p:pic>
      <p:pic>
        <p:nvPicPr>
          <p:cNvPr id="214" name="Shape 214"/>
          <p:cNvPicPr preferRelativeResize="0"/>
          <p:nvPr/>
        </p:nvPicPr>
        <p:blipFill>
          <a:blip r:embed="rId8">
            <a:alphaModFix/>
          </a:blip>
          <a:stretch>
            <a:fillRect/>
          </a:stretch>
        </p:blipFill>
        <p:spPr>
          <a:xfrm>
            <a:off x="1068185" y="4214713"/>
            <a:ext cx="597007" cy="580681"/>
          </a:xfrm>
          <a:prstGeom prst="rect">
            <a:avLst/>
          </a:prstGeom>
          <a:noFill/>
          <a:ln>
            <a:noFill/>
          </a:ln>
        </p:spPr>
      </p:pic>
      <p:pic>
        <p:nvPicPr>
          <p:cNvPr id="215" name="Shape 215"/>
          <p:cNvPicPr preferRelativeResize="0"/>
          <p:nvPr/>
        </p:nvPicPr>
        <p:blipFill>
          <a:blip r:embed="rId4">
            <a:alphaModFix/>
          </a:blip>
          <a:stretch>
            <a:fillRect/>
          </a:stretch>
        </p:blipFill>
        <p:spPr>
          <a:xfrm>
            <a:off x="414185" y="2232840"/>
            <a:ext cx="614630" cy="597833"/>
          </a:xfrm>
          <a:prstGeom prst="rect">
            <a:avLst/>
          </a:prstGeom>
          <a:noFill/>
          <a:ln>
            <a:noFill/>
          </a:ln>
        </p:spPr>
      </p:pic>
      <p:sp>
        <p:nvSpPr>
          <p:cNvPr id="216" name="Shape 216"/>
          <p:cNvSpPr txBox="1"/>
          <p:nvPr/>
        </p:nvSpPr>
        <p:spPr>
          <a:xfrm>
            <a:off x="1818150" y="2117075"/>
            <a:ext cx="25023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Master:</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Kubernetes Control Plane.</a:t>
            </a:r>
            <a:endParaRPr sz="1000">
              <a:latin typeface="Consolas"/>
              <a:ea typeface="Consolas"/>
              <a:cs typeface="Consolas"/>
              <a:sym typeface="Consolas"/>
            </a:endParaRPr>
          </a:p>
        </p:txBody>
      </p:sp>
      <p:cxnSp>
        <p:nvCxnSpPr>
          <p:cNvPr id="217" name="Shape 217"/>
          <p:cNvCxnSpPr/>
          <p:nvPr/>
        </p:nvCxnSpPr>
        <p:spPr>
          <a:xfrm rot="10800000" flipH="1">
            <a:off x="423575" y="4058425"/>
            <a:ext cx="3804600" cy="300"/>
          </a:xfrm>
          <a:prstGeom prst="straightConnector1">
            <a:avLst/>
          </a:prstGeom>
          <a:noFill/>
          <a:ln w="9525" cap="flat" cmpd="sng">
            <a:solidFill>
              <a:srgbClr val="B7B7B7"/>
            </a:solidFill>
            <a:prstDash val="solid"/>
            <a:round/>
            <a:headEnd type="none" w="med" len="med"/>
            <a:tailEnd type="none" w="med" len="med"/>
          </a:ln>
        </p:spPr>
      </p:cxnSp>
      <p:sp>
        <p:nvSpPr>
          <p:cNvPr id="218" name="Shape 218"/>
          <p:cNvSpPr txBox="1"/>
          <p:nvPr/>
        </p:nvSpPr>
        <p:spPr>
          <a:xfrm>
            <a:off x="1818150" y="4098275"/>
            <a:ext cx="25023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ETCD:</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Kubernetes’s backing store.</a:t>
            </a:r>
            <a:endParaRPr sz="10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Control Plane components</a:t>
            </a:r>
            <a:endParaRPr sz="3600" b="1">
              <a:solidFill>
                <a:srgbClr val="326CE5"/>
              </a:solidFill>
              <a:latin typeface="Consolas"/>
              <a:ea typeface="Consolas"/>
              <a:cs typeface="Consolas"/>
              <a:sym typeface="Consolas"/>
            </a:endParaRPr>
          </a:p>
        </p:txBody>
      </p:sp>
      <p:cxnSp>
        <p:nvCxnSpPr>
          <p:cNvPr id="224" name="Shape 224"/>
          <p:cNvCxnSpPr/>
          <p:nvPr/>
        </p:nvCxnSpPr>
        <p:spPr>
          <a:xfrm>
            <a:off x="444624" y="2017750"/>
            <a:ext cx="7988100" cy="24000"/>
          </a:xfrm>
          <a:prstGeom prst="straightConnector1">
            <a:avLst/>
          </a:prstGeom>
          <a:noFill/>
          <a:ln w="9525" cap="flat" cmpd="sng">
            <a:solidFill>
              <a:srgbClr val="B7B7B7"/>
            </a:solidFill>
            <a:prstDash val="solid"/>
            <a:round/>
            <a:headEnd type="none" w="med" len="med"/>
            <a:tailEnd type="none" w="med" len="med"/>
          </a:ln>
        </p:spPr>
      </p:cxnSp>
      <p:cxnSp>
        <p:nvCxnSpPr>
          <p:cNvPr id="225" name="Shape 225"/>
          <p:cNvCxnSpPr/>
          <p:nvPr/>
        </p:nvCxnSpPr>
        <p:spPr>
          <a:xfrm>
            <a:off x="470671" y="3021775"/>
            <a:ext cx="7988100" cy="24000"/>
          </a:xfrm>
          <a:prstGeom prst="straightConnector1">
            <a:avLst/>
          </a:prstGeom>
          <a:noFill/>
          <a:ln w="9525" cap="flat" cmpd="sng">
            <a:solidFill>
              <a:srgbClr val="B7B7B7"/>
            </a:solidFill>
            <a:prstDash val="solid"/>
            <a:round/>
            <a:headEnd type="none" w="med" len="med"/>
            <a:tailEnd type="none" w="med" len="med"/>
          </a:ln>
        </p:spPr>
      </p:cxnSp>
      <p:sp>
        <p:nvSpPr>
          <p:cNvPr id="226" name="Shape 226"/>
          <p:cNvSpPr txBox="1"/>
          <p:nvPr/>
        </p:nvSpPr>
        <p:spPr>
          <a:xfrm>
            <a:off x="1818150" y="1350975"/>
            <a:ext cx="23616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K8s API Server: </a:t>
            </a:r>
            <a:r>
              <a:rPr lang="fr" sz="1000">
                <a:latin typeface="Consolas"/>
                <a:ea typeface="Consolas"/>
                <a:cs typeface="Consolas"/>
                <a:sym typeface="Consolas"/>
              </a:rPr>
              <a:t>Kubernetes API.</a:t>
            </a:r>
            <a:endParaRPr sz="1000">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p:txBody>
      </p:sp>
      <p:sp>
        <p:nvSpPr>
          <p:cNvPr id="227" name="Shape 227"/>
          <p:cNvSpPr txBox="1"/>
          <p:nvPr/>
        </p:nvSpPr>
        <p:spPr>
          <a:xfrm>
            <a:off x="1818150" y="3183875"/>
            <a:ext cx="25023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Scheduler:</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In charge of ensuring Pods placement.</a:t>
            </a:r>
            <a:endParaRPr sz="1000">
              <a:latin typeface="Consolas"/>
              <a:ea typeface="Consolas"/>
              <a:cs typeface="Consolas"/>
              <a:sym typeface="Consolas"/>
            </a:endParaRPr>
          </a:p>
        </p:txBody>
      </p:sp>
      <p:sp>
        <p:nvSpPr>
          <p:cNvPr id="228" name="Shape 228"/>
          <p:cNvSpPr txBox="1"/>
          <p:nvPr/>
        </p:nvSpPr>
        <p:spPr>
          <a:xfrm>
            <a:off x="1818150" y="2193275"/>
            <a:ext cx="25023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Controller Manager:</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Kubernetes controller manager.</a:t>
            </a:r>
            <a:endParaRPr sz="1000">
              <a:latin typeface="Consolas"/>
              <a:ea typeface="Consolas"/>
              <a:cs typeface="Consolas"/>
              <a:sym typeface="Consolas"/>
            </a:endParaRPr>
          </a:p>
        </p:txBody>
      </p:sp>
      <p:pic>
        <p:nvPicPr>
          <p:cNvPr id="229" name="Shape 229"/>
          <p:cNvPicPr preferRelativeResize="0"/>
          <p:nvPr/>
        </p:nvPicPr>
        <p:blipFill>
          <a:blip r:embed="rId3">
            <a:alphaModFix/>
          </a:blip>
          <a:stretch>
            <a:fillRect/>
          </a:stretch>
        </p:blipFill>
        <p:spPr>
          <a:xfrm>
            <a:off x="1114010" y="1326088"/>
            <a:ext cx="597007" cy="580681"/>
          </a:xfrm>
          <a:prstGeom prst="rect">
            <a:avLst/>
          </a:prstGeom>
          <a:noFill/>
          <a:ln>
            <a:noFill/>
          </a:ln>
        </p:spPr>
      </p:pic>
      <p:pic>
        <p:nvPicPr>
          <p:cNvPr id="230" name="Shape 230"/>
          <p:cNvPicPr preferRelativeResize="0"/>
          <p:nvPr/>
        </p:nvPicPr>
        <p:blipFill>
          <a:blip r:embed="rId4">
            <a:alphaModFix/>
          </a:blip>
          <a:stretch>
            <a:fillRect/>
          </a:stretch>
        </p:blipFill>
        <p:spPr>
          <a:xfrm>
            <a:off x="1114010" y="3321638"/>
            <a:ext cx="597007" cy="580681"/>
          </a:xfrm>
          <a:prstGeom prst="rect">
            <a:avLst/>
          </a:prstGeom>
          <a:noFill/>
          <a:ln>
            <a:noFill/>
          </a:ln>
        </p:spPr>
      </p:pic>
      <p:pic>
        <p:nvPicPr>
          <p:cNvPr id="231" name="Shape 231"/>
          <p:cNvPicPr preferRelativeResize="0"/>
          <p:nvPr/>
        </p:nvPicPr>
        <p:blipFill>
          <a:blip r:embed="rId5">
            <a:alphaModFix/>
          </a:blip>
          <a:stretch>
            <a:fillRect/>
          </a:stretch>
        </p:blipFill>
        <p:spPr>
          <a:xfrm>
            <a:off x="1114010" y="2317613"/>
            <a:ext cx="597007" cy="580681"/>
          </a:xfrm>
          <a:prstGeom prst="rect">
            <a:avLst/>
          </a:prstGeom>
          <a:noFill/>
          <a:ln>
            <a:noFill/>
          </a:ln>
        </p:spPr>
      </p:pic>
      <p:pic>
        <p:nvPicPr>
          <p:cNvPr id="232" name="Shape 232"/>
          <p:cNvPicPr preferRelativeResize="0"/>
          <p:nvPr/>
        </p:nvPicPr>
        <p:blipFill>
          <a:blip r:embed="rId6">
            <a:alphaModFix/>
          </a:blip>
          <a:stretch>
            <a:fillRect/>
          </a:stretch>
        </p:blipFill>
        <p:spPr>
          <a:xfrm>
            <a:off x="464110" y="1326088"/>
            <a:ext cx="597007" cy="580681"/>
          </a:xfrm>
          <a:prstGeom prst="rect">
            <a:avLst/>
          </a:prstGeom>
          <a:noFill/>
          <a:ln>
            <a:noFill/>
          </a:ln>
        </p:spPr>
      </p:pic>
      <p:pic>
        <p:nvPicPr>
          <p:cNvPr id="233" name="Shape 233"/>
          <p:cNvPicPr preferRelativeResize="0"/>
          <p:nvPr/>
        </p:nvPicPr>
        <p:blipFill>
          <a:blip r:embed="rId6">
            <a:alphaModFix/>
          </a:blip>
          <a:stretch>
            <a:fillRect/>
          </a:stretch>
        </p:blipFill>
        <p:spPr>
          <a:xfrm>
            <a:off x="464110" y="2317613"/>
            <a:ext cx="597007" cy="580681"/>
          </a:xfrm>
          <a:prstGeom prst="rect">
            <a:avLst/>
          </a:prstGeom>
          <a:noFill/>
          <a:ln>
            <a:noFill/>
          </a:ln>
        </p:spPr>
      </p:pic>
      <p:pic>
        <p:nvPicPr>
          <p:cNvPr id="234" name="Shape 234"/>
          <p:cNvPicPr preferRelativeResize="0"/>
          <p:nvPr/>
        </p:nvPicPr>
        <p:blipFill>
          <a:blip r:embed="rId6">
            <a:alphaModFix/>
          </a:blip>
          <a:stretch>
            <a:fillRect/>
          </a:stretch>
        </p:blipFill>
        <p:spPr>
          <a:xfrm>
            <a:off x="464110" y="3321638"/>
            <a:ext cx="597007" cy="580681"/>
          </a:xfrm>
          <a:prstGeom prst="rect">
            <a:avLst/>
          </a:prstGeom>
          <a:noFill/>
          <a:ln>
            <a:noFill/>
          </a:ln>
        </p:spPr>
      </p:pic>
      <p:pic>
        <p:nvPicPr>
          <p:cNvPr id="235" name="Shape 235"/>
          <p:cNvPicPr preferRelativeResize="0"/>
          <p:nvPr/>
        </p:nvPicPr>
        <p:blipFill>
          <a:blip r:embed="rId7">
            <a:alphaModFix/>
          </a:blip>
          <a:stretch>
            <a:fillRect/>
          </a:stretch>
        </p:blipFill>
        <p:spPr>
          <a:xfrm>
            <a:off x="1113988" y="4325687"/>
            <a:ext cx="597025" cy="580700"/>
          </a:xfrm>
          <a:prstGeom prst="rect">
            <a:avLst/>
          </a:prstGeom>
          <a:noFill/>
          <a:ln>
            <a:noFill/>
          </a:ln>
        </p:spPr>
      </p:pic>
      <p:cxnSp>
        <p:nvCxnSpPr>
          <p:cNvPr id="236" name="Shape 236"/>
          <p:cNvCxnSpPr/>
          <p:nvPr/>
        </p:nvCxnSpPr>
        <p:spPr>
          <a:xfrm>
            <a:off x="470671" y="4088575"/>
            <a:ext cx="3773400" cy="0"/>
          </a:xfrm>
          <a:prstGeom prst="straightConnector1">
            <a:avLst/>
          </a:prstGeom>
          <a:noFill/>
          <a:ln w="9525" cap="flat" cmpd="sng">
            <a:solidFill>
              <a:srgbClr val="B7B7B7"/>
            </a:solidFill>
            <a:prstDash val="solid"/>
            <a:round/>
            <a:headEnd type="none" w="med" len="med"/>
            <a:tailEnd type="none" w="med" len="med"/>
          </a:ln>
        </p:spPr>
      </p:cxnSp>
      <p:sp>
        <p:nvSpPr>
          <p:cNvPr id="237" name="Shape 237"/>
          <p:cNvSpPr txBox="1"/>
          <p:nvPr/>
        </p:nvSpPr>
        <p:spPr>
          <a:xfrm>
            <a:off x="1818150" y="4174475"/>
            <a:ext cx="25023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Cloud Controller Manager:</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Optional and External Cloud controller (experimental).</a:t>
            </a:r>
            <a:endParaRPr sz="1000">
              <a:latin typeface="Consolas"/>
              <a:ea typeface="Consolas"/>
              <a:cs typeface="Consolas"/>
              <a:sym typeface="Consolas"/>
            </a:endParaRPr>
          </a:p>
        </p:txBody>
      </p:sp>
      <p:pic>
        <p:nvPicPr>
          <p:cNvPr id="238" name="Shape 238"/>
          <p:cNvPicPr preferRelativeResize="0"/>
          <p:nvPr/>
        </p:nvPicPr>
        <p:blipFill>
          <a:blip r:embed="rId6">
            <a:alphaModFix/>
          </a:blip>
          <a:stretch>
            <a:fillRect/>
          </a:stretch>
        </p:blipFill>
        <p:spPr>
          <a:xfrm>
            <a:off x="464110" y="4298813"/>
            <a:ext cx="597007" cy="580681"/>
          </a:xfrm>
          <a:prstGeom prst="rect">
            <a:avLst/>
          </a:prstGeom>
          <a:noFill/>
          <a:ln>
            <a:noFill/>
          </a:ln>
        </p:spPr>
      </p:pic>
      <p:cxnSp>
        <p:nvCxnSpPr>
          <p:cNvPr id="239" name="Shape 239"/>
          <p:cNvCxnSpPr/>
          <p:nvPr/>
        </p:nvCxnSpPr>
        <p:spPr>
          <a:xfrm flipH="1">
            <a:off x="4224525" y="1353375"/>
            <a:ext cx="12000" cy="3448800"/>
          </a:xfrm>
          <a:prstGeom prst="straightConnector1">
            <a:avLst/>
          </a:prstGeom>
          <a:noFill/>
          <a:ln w="9525" cap="flat" cmpd="sng">
            <a:solidFill>
              <a:srgbClr val="999999"/>
            </a:solidFill>
            <a:prstDash val="solid"/>
            <a:round/>
            <a:headEnd type="none" w="med" len="med"/>
            <a:tailEnd type="none" w="med" len="med"/>
          </a:ln>
        </p:spPr>
      </p:cxnSp>
      <p:pic>
        <p:nvPicPr>
          <p:cNvPr id="240" name="Shape 240"/>
          <p:cNvPicPr preferRelativeResize="0"/>
          <p:nvPr/>
        </p:nvPicPr>
        <p:blipFill>
          <a:blip r:embed="rId8">
            <a:alphaModFix/>
          </a:blip>
          <a:stretch>
            <a:fillRect/>
          </a:stretch>
        </p:blipFill>
        <p:spPr>
          <a:xfrm>
            <a:off x="4427573" y="1317515"/>
            <a:ext cx="614630" cy="597833"/>
          </a:xfrm>
          <a:prstGeom prst="rect">
            <a:avLst/>
          </a:prstGeom>
          <a:noFill/>
          <a:ln>
            <a:noFill/>
          </a:ln>
        </p:spPr>
      </p:pic>
      <p:pic>
        <p:nvPicPr>
          <p:cNvPr id="241" name="Shape 241"/>
          <p:cNvPicPr preferRelativeResize="0"/>
          <p:nvPr/>
        </p:nvPicPr>
        <p:blipFill>
          <a:blip r:embed="rId9">
            <a:alphaModFix/>
          </a:blip>
          <a:stretch>
            <a:fillRect/>
          </a:stretch>
        </p:blipFill>
        <p:spPr>
          <a:xfrm>
            <a:off x="5129825" y="1327025"/>
            <a:ext cx="597000" cy="580676"/>
          </a:xfrm>
          <a:prstGeom prst="rect">
            <a:avLst/>
          </a:prstGeom>
          <a:noFill/>
          <a:ln>
            <a:noFill/>
          </a:ln>
        </p:spPr>
      </p:pic>
      <p:pic>
        <p:nvPicPr>
          <p:cNvPr id="242" name="Shape 242"/>
          <p:cNvPicPr preferRelativeResize="0"/>
          <p:nvPr/>
        </p:nvPicPr>
        <p:blipFill>
          <a:blip r:embed="rId10">
            <a:alphaModFix/>
          </a:blip>
          <a:stretch>
            <a:fillRect/>
          </a:stretch>
        </p:blipFill>
        <p:spPr>
          <a:xfrm>
            <a:off x="5137275" y="2232841"/>
            <a:ext cx="614650" cy="597843"/>
          </a:xfrm>
          <a:prstGeom prst="rect">
            <a:avLst/>
          </a:prstGeom>
          <a:noFill/>
          <a:ln>
            <a:noFill/>
          </a:ln>
        </p:spPr>
      </p:pic>
      <p:pic>
        <p:nvPicPr>
          <p:cNvPr id="243" name="Shape 243"/>
          <p:cNvPicPr preferRelativeResize="0"/>
          <p:nvPr/>
        </p:nvPicPr>
        <p:blipFill>
          <a:blip r:embed="rId8">
            <a:alphaModFix/>
          </a:blip>
          <a:stretch>
            <a:fillRect/>
          </a:stretch>
        </p:blipFill>
        <p:spPr>
          <a:xfrm>
            <a:off x="4417823" y="2232840"/>
            <a:ext cx="614630" cy="597833"/>
          </a:xfrm>
          <a:prstGeom prst="rect">
            <a:avLst/>
          </a:prstGeom>
          <a:noFill/>
          <a:ln>
            <a:noFill/>
          </a:ln>
        </p:spPr>
      </p:pic>
      <p:sp>
        <p:nvSpPr>
          <p:cNvPr id="244" name="Shape 244"/>
          <p:cNvSpPr txBox="1"/>
          <p:nvPr/>
        </p:nvSpPr>
        <p:spPr>
          <a:xfrm>
            <a:off x="5856750" y="1285684"/>
            <a:ext cx="23616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Kubelet: </a:t>
            </a:r>
            <a:r>
              <a:rPr lang="fr" sz="1000">
                <a:latin typeface="Consolas"/>
                <a:ea typeface="Consolas"/>
                <a:cs typeface="Consolas"/>
                <a:sym typeface="Consolas"/>
              </a:rPr>
              <a:t>The kubelet is the primary “node agent” that runs on each node.</a:t>
            </a:r>
            <a:endParaRPr sz="1000">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p:txBody>
      </p:sp>
      <p:sp>
        <p:nvSpPr>
          <p:cNvPr id="245" name="Shape 245"/>
          <p:cNvSpPr txBox="1"/>
          <p:nvPr/>
        </p:nvSpPr>
        <p:spPr>
          <a:xfrm>
            <a:off x="5856750" y="2127984"/>
            <a:ext cx="25023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Kube-proxy:</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The Kubernetes network proxy runs on each node. This reflects services as defined in the Kubernetes API on each node.</a:t>
            </a:r>
            <a:endParaRPr sz="10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288125" y="2479925"/>
            <a:ext cx="4276200" cy="2446500"/>
          </a:xfrm>
          <a:prstGeom prst="roundRect">
            <a:avLst>
              <a:gd name="adj" fmla="val 7272"/>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2297200" y="2744300"/>
            <a:ext cx="2186700" cy="1486800"/>
          </a:xfrm>
          <a:prstGeom prst="roundRect">
            <a:avLst>
              <a:gd name="adj" fmla="val 7381"/>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endParaRPr/>
          </a:p>
        </p:txBody>
      </p:sp>
      <p:sp>
        <p:nvSpPr>
          <p:cNvPr id="252" name="Shape 252"/>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Groups and links</a:t>
            </a:r>
            <a:endParaRPr sz="3600" b="1">
              <a:solidFill>
                <a:srgbClr val="326CE5"/>
              </a:solidFill>
              <a:latin typeface="Consolas"/>
              <a:ea typeface="Consolas"/>
              <a:cs typeface="Consolas"/>
              <a:sym typeface="Consolas"/>
            </a:endParaRPr>
          </a:p>
        </p:txBody>
      </p:sp>
      <p:sp>
        <p:nvSpPr>
          <p:cNvPr id="253" name="Shape 253"/>
          <p:cNvSpPr txBox="1"/>
          <p:nvPr/>
        </p:nvSpPr>
        <p:spPr>
          <a:xfrm>
            <a:off x="2739819" y="3946200"/>
            <a:ext cx="12882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a:latin typeface="Consolas"/>
                <a:ea typeface="Consolas"/>
                <a:cs typeface="Consolas"/>
                <a:sym typeface="Consolas"/>
              </a:rPr>
              <a:t>kube-system</a:t>
            </a:r>
            <a:endParaRPr sz="1100">
              <a:latin typeface="Consolas"/>
              <a:ea typeface="Consolas"/>
              <a:cs typeface="Consolas"/>
              <a:sym typeface="Consolas"/>
            </a:endParaRPr>
          </a:p>
        </p:txBody>
      </p:sp>
      <p:cxnSp>
        <p:nvCxnSpPr>
          <p:cNvPr id="254" name="Shape 254"/>
          <p:cNvCxnSpPr/>
          <p:nvPr/>
        </p:nvCxnSpPr>
        <p:spPr>
          <a:xfrm>
            <a:off x="5049773" y="2760905"/>
            <a:ext cx="802200" cy="600"/>
          </a:xfrm>
          <a:prstGeom prst="bentConnector3">
            <a:avLst>
              <a:gd name="adj1" fmla="val 49998"/>
            </a:avLst>
          </a:prstGeom>
          <a:noFill/>
          <a:ln w="28575" cap="flat" cmpd="sng">
            <a:solidFill>
              <a:schemeClr val="dk2"/>
            </a:solidFill>
            <a:prstDash val="solid"/>
            <a:round/>
            <a:headEnd type="none" w="med" len="med"/>
            <a:tailEnd type="triangle" w="med" len="med"/>
          </a:ln>
        </p:spPr>
      </p:cxnSp>
      <p:cxnSp>
        <p:nvCxnSpPr>
          <p:cNvPr id="255" name="Shape 255"/>
          <p:cNvCxnSpPr/>
          <p:nvPr/>
        </p:nvCxnSpPr>
        <p:spPr>
          <a:xfrm>
            <a:off x="5049773" y="3846005"/>
            <a:ext cx="802200" cy="600"/>
          </a:xfrm>
          <a:prstGeom prst="bentConnector3">
            <a:avLst>
              <a:gd name="adj1" fmla="val 49998"/>
            </a:avLst>
          </a:prstGeom>
          <a:noFill/>
          <a:ln w="28575" cap="flat" cmpd="sng">
            <a:solidFill>
              <a:srgbClr val="999999"/>
            </a:solidFill>
            <a:prstDash val="dash"/>
            <a:round/>
            <a:headEnd type="none" w="med" len="med"/>
            <a:tailEnd type="triangle" w="med" len="med"/>
          </a:ln>
        </p:spPr>
      </p:cxnSp>
      <p:pic>
        <p:nvPicPr>
          <p:cNvPr id="256" name="Shape 256"/>
          <p:cNvPicPr preferRelativeResize="0"/>
          <p:nvPr/>
        </p:nvPicPr>
        <p:blipFill>
          <a:blip r:embed="rId3">
            <a:alphaModFix/>
          </a:blip>
          <a:stretch>
            <a:fillRect/>
          </a:stretch>
        </p:blipFill>
        <p:spPr>
          <a:xfrm>
            <a:off x="447675" y="2222555"/>
            <a:ext cx="453800" cy="441700"/>
          </a:xfrm>
          <a:prstGeom prst="rect">
            <a:avLst/>
          </a:prstGeom>
          <a:noFill/>
          <a:ln>
            <a:noFill/>
          </a:ln>
        </p:spPr>
      </p:pic>
      <p:sp>
        <p:nvSpPr>
          <p:cNvPr id="257" name="Shape 257"/>
          <p:cNvSpPr txBox="1"/>
          <p:nvPr/>
        </p:nvSpPr>
        <p:spPr>
          <a:xfrm>
            <a:off x="6025350" y="2539575"/>
            <a:ext cx="30507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200">
                <a:latin typeface="Consolas"/>
                <a:ea typeface="Consolas"/>
                <a:cs typeface="Consolas"/>
                <a:sym typeface="Consolas"/>
              </a:rPr>
              <a:t>Use to represent a reference between components, reference can be through various selector (label, name ...)</a:t>
            </a:r>
            <a:endParaRPr>
              <a:latin typeface="Consolas"/>
              <a:ea typeface="Consolas"/>
              <a:cs typeface="Consolas"/>
              <a:sym typeface="Consolas"/>
            </a:endParaRPr>
          </a:p>
        </p:txBody>
      </p:sp>
      <p:sp>
        <p:nvSpPr>
          <p:cNvPr id="258" name="Shape 258"/>
          <p:cNvSpPr txBox="1"/>
          <p:nvPr/>
        </p:nvSpPr>
        <p:spPr>
          <a:xfrm>
            <a:off x="6025350" y="3695400"/>
            <a:ext cx="30507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200">
                <a:latin typeface="Consolas"/>
                <a:ea typeface="Consolas"/>
                <a:cs typeface="Consolas"/>
                <a:sym typeface="Consolas"/>
              </a:rPr>
              <a:t>Use to represent a generation, resource generate other resource</a:t>
            </a:r>
            <a:endParaRPr>
              <a:latin typeface="Consolas"/>
              <a:ea typeface="Consolas"/>
              <a:cs typeface="Consolas"/>
              <a:sym typeface="Consolas"/>
            </a:endParaRPr>
          </a:p>
        </p:txBody>
      </p:sp>
      <p:pic>
        <p:nvPicPr>
          <p:cNvPr id="259" name="Shape 259"/>
          <p:cNvPicPr preferRelativeResize="0"/>
          <p:nvPr/>
        </p:nvPicPr>
        <p:blipFill>
          <a:blip r:embed="rId4">
            <a:alphaModFix/>
          </a:blip>
          <a:stretch>
            <a:fillRect/>
          </a:stretch>
        </p:blipFill>
        <p:spPr>
          <a:xfrm>
            <a:off x="2062170" y="4389497"/>
            <a:ext cx="453800" cy="441396"/>
          </a:xfrm>
          <a:prstGeom prst="rect">
            <a:avLst/>
          </a:prstGeom>
          <a:noFill/>
          <a:ln>
            <a:noFill/>
          </a:ln>
        </p:spPr>
      </p:pic>
      <p:pic>
        <p:nvPicPr>
          <p:cNvPr id="260" name="Shape 260"/>
          <p:cNvPicPr preferRelativeResize="0"/>
          <p:nvPr/>
        </p:nvPicPr>
        <p:blipFill>
          <a:blip r:embed="rId4">
            <a:alphaModFix/>
          </a:blip>
          <a:stretch>
            <a:fillRect/>
          </a:stretch>
        </p:blipFill>
        <p:spPr>
          <a:xfrm>
            <a:off x="3157020" y="4389497"/>
            <a:ext cx="453800" cy="441396"/>
          </a:xfrm>
          <a:prstGeom prst="rect">
            <a:avLst/>
          </a:prstGeom>
          <a:noFill/>
          <a:ln>
            <a:noFill/>
          </a:ln>
        </p:spPr>
      </p:pic>
      <p:pic>
        <p:nvPicPr>
          <p:cNvPr id="261" name="Shape 261"/>
          <p:cNvPicPr preferRelativeResize="0"/>
          <p:nvPr/>
        </p:nvPicPr>
        <p:blipFill>
          <a:blip r:embed="rId4">
            <a:alphaModFix/>
          </a:blip>
          <a:stretch>
            <a:fillRect/>
          </a:stretch>
        </p:blipFill>
        <p:spPr>
          <a:xfrm>
            <a:off x="2609602" y="4389504"/>
            <a:ext cx="453800" cy="441396"/>
          </a:xfrm>
          <a:prstGeom prst="rect">
            <a:avLst/>
          </a:prstGeom>
          <a:noFill/>
          <a:ln>
            <a:noFill/>
          </a:ln>
        </p:spPr>
      </p:pic>
      <p:pic>
        <p:nvPicPr>
          <p:cNvPr id="262" name="Shape 262"/>
          <p:cNvPicPr preferRelativeResize="0"/>
          <p:nvPr/>
        </p:nvPicPr>
        <p:blipFill>
          <a:blip r:embed="rId5">
            <a:alphaModFix/>
          </a:blip>
          <a:stretch>
            <a:fillRect/>
          </a:stretch>
        </p:blipFill>
        <p:spPr>
          <a:xfrm>
            <a:off x="1514747" y="4389497"/>
            <a:ext cx="453800" cy="441372"/>
          </a:xfrm>
          <a:prstGeom prst="rect">
            <a:avLst/>
          </a:prstGeom>
          <a:noFill/>
          <a:ln>
            <a:noFill/>
          </a:ln>
        </p:spPr>
      </p:pic>
      <p:sp>
        <p:nvSpPr>
          <p:cNvPr id="263" name="Shape 263"/>
          <p:cNvSpPr txBox="1"/>
          <p:nvPr/>
        </p:nvSpPr>
        <p:spPr>
          <a:xfrm>
            <a:off x="1958900" y="1095425"/>
            <a:ext cx="25023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Namespace:</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Namespace provides a scope for Names. Use of multiple namespaces is optional.</a:t>
            </a:r>
            <a:endParaRPr sz="1000">
              <a:latin typeface="Consolas"/>
              <a:ea typeface="Consolas"/>
              <a:cs typeface="Consolas"/>
              <a:sym typeface="Consolas"/>
            </a:endParaRPr>
          </a:p>
        </p:txBody>
      </p:sp>
      <p:pic>
        <p:nvPicPr>
          <p:cNvPr id="264" name="Shape 264"/>
          <p:cNvPicPr preferRelativeResize="0"/>
          <p:nvPr/>
        </p:nvPicPr>
        <p:blipFill>
          <a:blip r:embed="rId6">
            <a:alphaModFix/>
          </a:blip>
          <a:stretch>
            <a:fillRect/>
          </a:stretch>
        </p:blipFill>
        <p:spPr>
          <a:xfrm>
            <a:off x="465600" y="1153678"/>
            <a:ext cx="614625" cy="597819"/>
          </a:xfrm>
          <a:prstGeom prst="rect">
            <a:avLst/>
          </a:prstGeom>
          <a:noFill/>
          <a:ln>
            <a:noFill/>
          </a:ln>
        </p:spPr>
      </p:pic>
      <p:pic>
        <p:nvPicPr>
          <p:cNvPr id="265" name="Shape 265"/>
          <p:cNvPicPr preferRelativeResize="0"/>
          <p:nvPr/>
        </p:nvPicPr>
        <p:blipFill>
          <a:blip r:embed="rId7">
            <a:alphaModFix/>
          </a:blip>
          <a:stretch>
            <a:fillRect/>
          </a:stretch>
        </p:blipFill>
        <p:spPr>
          <a:xfrm>
            <a:off x="1130075" y="1153666"/>
            <a:ext cx="614625" cy="597819"/>
          </a:xfrm>
          <a:prstGeom prst="rect">
            <a:avLst/>
          </a:prstGeom>
          <a:noFill/>
          <a:ln>
            <a:noFill/>
          </a:ln>
        </p:spPr>
      </p:pic>
      <p:pic>
        <p:nvPicPr>
          <p:cNvPr id="266" name="Shape 266"/>
          <p:cNvPicPr preferRelativeResize="0"/>
          <p:nvPr/>
        </p:nvPicPr>
        <p:blipFill>
          <a:blip r:embed="rId8">
            <a:alphaModFix/>
          </a:blip>
          <a:stretch>
            <a:fillRect/>
          </a:stretch>
        </p:blipFill>
        <p:spPr>
          <a:xfrm>
            <a:off x="967327" y="4389507"/>
            <a:ext cx="453800" cy="441391"/>
          </a:xfrm>
          <a:prstGeom prst="rect">
            <a:avLst/>
          </a:prstGeom>
          <a:noFill/>
          <a:ln>
            <a:noFill/>
          </a:ln>
        </p:spPr>
      </p:pic>
      <p:sp>
        <p:nvSpPr>
          <p:cNvPr id="267" name="Shape 267"/>
          <p:cNvSpPr/>
          <p:nvPr/>
        </p:nvSpPr>
        <p:spPr>
          <a:xfrm>
            <a:off x="1447850" y="2744300"/>
            <a:ext cx="753300" cy="1486800"/>
          </a:xfrm>
          <a:prstGeom prst="roundRect">
            <a:avLst>
              <a:gd name="adj" fmla="val 7381"/>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txBox="1"/>
          <p:nvPr/>
        </p:nvSpPr>
        <p:spPr>
          <a:xfrm>
            <a:off x="1447800" y="3946200"/>
            <a:ext cx="7533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a:latin typeface="Consolas"/>
                <a:ea typeface="Consolas"/>
                <a:cs typeface="Consolas"/>
                <a:sym typeface="Consolas"/>
              </a:rPr>
              <a:t>default</a:t>
            </a:r>
            <a:endParaRPr sz="1100">
              <a:latin typeface="Consolas"/>
              <a:ea typeface="Consolas"/>
              <a:cs typeface="Consolas"/>
              <a:sym typeface="Consolas"/>
            </a:endParaRPr>
          </a:p>
        </p:txBody>
      </p:sp>
      <p:sp>
        <p:nvSpPr>
          <p:cNvPr id="269" name="Shape 269"/>
          <p:cNvSpPr/>
          <p:nvPr/>
        </p:nvSpPr>
        <p:spPr>
          <a:xfrm>
            <a:off x="388200" y="2744300"/>
            <a:ext cx="963600" cy="1486800"/>
          </a:xfrm>
          <a:prstGeom prst="roundRect">
            <a:avLst>
              <a:gd name="adj" fmla="val 7381"/>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Shape 270"/>
          <p:cNvSpPr txBox="1"/>
          <p:nvPr/>
        </p:nvSpPr>
        <p:spPr>
          <a:xfrm>
            <a:off x="306150" y="3946200"/>
            <a:ext cx="11079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a:latin typeface="Consolas"/>
                <a:ea typeface="Consolas"/>
                <a:cs typeface="Consolas"/>
                <a:sym typeface="Consolas"/>
              </a:rPr>
              <a:t>kube-public</a:t>
            </a:r>
            <a:endParaRPr sz="1100">
              <a:latin typeface="Consolas"/>
              <a:ea typeface="Consolas"/>
              <a:cs typeface="Consolas"/>
              <a:sym typeface="Consolas"/>
            </a:endParaRPr>
          </a:p>
        </p:txBody>
      </p:sp>
      <p:grpSp>
        <p:nvGrpSpPr>
          <p:cNvPr id="271" name="Shape 271"/>
          <p:cNvGrpSpPr/>
          <p:nvPr/>
        </p:nvGrpSpPr>
        <p:grpSpPr>
          <a:xfrm>
            <a:off x="3208326" y="3013991"/>
            <a:ext cx="453900" cy="692028"/>
            <a:chOff x="3174312" y="3013991"/>
            <a:chExt cx="453900" cy="692028"/>
          </a:xfrm>
        </p:grpSpPr>
        <p:pic>
          <p:nvPicPr>
            <p:cNvPr id="272" name="Shape 272"/>
            <p:cNvPicPr preferRelativeResize="0"/>
            <p:nvPr/>
          </p:nvPicPr>
          <p:blipFill>
            <a:blip r:embed="rId9">
              <a:alphaModFix/>
            </a:blip>
            <a:stretch>
              <a:fillRect/>
            </a:stretch>
          </p:blipFill>
          <p:spPr>
            <a:xfrm>
              <a:off x="3174378" y="3013991"/>
              <a:ext cx="453800" cy="441396"/>
            </a:xfrm>
            <a:prstGeom prst="rect">
              <a:avLst/>
            </a:prstGeom>
            <a:noFill/>
            <a:ln>
              <a:noFill/>
            </a:ln>
          </p:spPr>
        </p:pic>
        <p:sp>
          <p:nvSpPr>
            <p:cNvPr id="273" name="Shape 273"/>
            <p:cNvSpPr txBox="1"/>
            <p:nvPr/>
          </p:nvSpPr>
          <p:spPr>
            <a:xfrm>
              <a:off x="3174312" y="3356518"/>
              <a:ext cx="4539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Consolas"/>
                  <a:ea typeface="Consolas"/>
                  <a:cs typeface="Consolas"/>
                  <a:sym typeface="Consolas"/>
                </a:rPr>
                <a:t>dns</a:t>
              </a:r>
              <a:endParaRPr sz="1000">
                <a:latin typeface="Consolas"/>
                <a:ea typeface="Consolas"/>
                <a:cs typeface="Consolas"/>
                <a:sym typeface="Consolas"/>
              </a:endParaRPr>
            </a:p>
          </p:txBody>
        </p:sp>
      </p:grpSp>
      <p:grpSp>
        <p:nvGrpSpPr>
          <p:cNvPr id="274" name="Shape 274"/>
          <p:cNvGrpSpPr/>
          <p:nvPr/>
        </p:nvGrpSpPr>
        <p:grpSpPr>
          <a:xfrm>
            <a:off x="3659003" y="3013991"/>
            <a:ext cx="802200" cy="692034"/>
            <a:chOff x="3659003" y="3013991"/>
            <a:chExt cx="802200" cy="692034"/>
          </a:xfrm>
        </p:grpSpPr>
        <p:pic>
          <p:nvPicPr>
            <p:cNvPr id="275" name="Shape 275"/>
            <p:cNvPicPr preferRelativeResize="0"/>
            <p:nvPr/>
          </p:nvPicPr>
          <p:blipFill>
            <a:blip r:embed="rId9">
              <a:alphaModFix/>
            </a:blip>
            <a:stretch>
              <a:fillRect/>
            </a:stretch>
          </p:blipFill>
          <p:spPr>
            <a:xfrm>
              <a:off x="3833212" y="3013991"/>
              <a:ext cx="453800" cy="441396"/>
            </a:xfrm>
            <a:prstGeom prst="rect">
              <a:avLst/>
            </a:prstGeom>
            <a:noFill/>
            <a:ln>
              <a:noFill/>
            </a:ln>
          </p:spPr>
        </p:pic>
        <p:sp>
          <p:nvSpPr>
            <p:cNvPr id="276" name="Shape 276"/>
            <p:cNvSpPr txBox="1"/>
            <p:nvPr/>
          </p:nvSpPr>
          <p:spPr>
            <a:xfrm>
              <a:off x="3659003" y="3356525"/>
              <a:ext cx="8022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Consolas"/>
                  <a:ea typeface="Consolas"/>
                  <a:cs typeface="Consolas"/>
                  <a:sym typeface="Consolas"/>
                </a:rPr>
                <a:t>heapster</a:t>
              </a:r>
              <a:endParaRPr sz="1000">
                <a:latin typeface="Consolas"/>
                <a:ea typeface="Consolas"/>
                <a:cs typeface="Consolas"/>
                <a:sym typeface="Consolas"/>
              </a:endParaRPr>
            </a:p>
          </p:txBody>
        </p:sp>
      </p:grpSp>
      <p:grpSp>
        <p:nvGrpSpPr>
          <p:cNvPr id="277" name="Shape 277"/>
          <p:cNvGrpSpPr/>
          <p:nvPr/>
        </p:nvGrpSpPr>
        <p:grpSpPr>
          <a:xfrm>
            <a:off x="2293850" y="3013991"/>
            <a:ext cx="917700" cy="692034"/>
            <a:chOff x="2293850" y="3013991"/>
            <a:chExt cx="917700" cy="692034"/>
          </a:xfrm>
        </p:grpSpPr>
        <p:pic>
          <p:nvPicPr>
            <p:cNvPr id="278" name="Shape 278"/>
            <p:cNvPicPr preferRelativeResize="0"/>
            <p:nvPr/>
          </p:nvPicPr>
          <p:blipFill>
            <a:blip r:embed="rId9">
              <a:alphaModFix/>
            </a:blip>
            <a:stretch>
              <a:fillRect/>
            </a:stretch>
          </p:blipFill>
          <p:spPr>
            <a:xfrm>
              <a:off x="2525812" y="3013991"/>
              <a:ext cx="453800" cy="441396"/>
            </a:xfrm>
            <a:prstGeom prst="rect">
              <a:avLst/>
            </a:prstGeom>
            <a:noFill/>
            <a:ln>
              <a:noFill/>
            </a:ln>
          </p:spPr>
        </p:pic>
        <p:sp>
          <p:nvSpPr>
            <p:cNvPr id="279" name="Shape 279"/>
            <p:cNvSpPr txBox="1"/>
            <p:nvPr/>
          </p:nvSpPr>
          <p:spPr>
            <a:xfrm>
              <a:off x="2293850" y="3356525"/>
              <a:ext cx="9177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Consolas"/>
                  <a:ea typeface="Consolas"/>
                  <a:cs typeface="Consolas"/>
                  <a:sym typeface="Consolas"/>
                </a:rPr>
                <a:t>dashboard</a:t>
              </a:r>
              <a:endParaRPr sz="1000">
                <a:latin typeface="Consolas"/>
                <a:ea typeface="Consolas"/>
                <a:cs typeface="Consolas"/>
                <a:sym typeface="Consolas"/>
              </a:endParaRPr>
            </a:p>
          </p:txBody>
        </p:sp>
      </p:grpSp>
      <p:pic>
        <p:nvPicPr>
          <p:cNvPr id="280" name="Shape 280"/>
          <p:cNvPicPr preferRelativeResize="0"/>
          <p:nvPr/>
        </p:nvPicPr>
        <p:blipFill>
          <a:blip r:embed="rId10">
            <a:alphaModFix/>
          </a:blip>
          <a:stretch>
            <a:fillRect/>
          </a:stretch>
        </p:blipFill>
        <p:spPr>
          <a:xfrm>
            <a:off x="1597610" y="3013991"/>
            <a:ext cx="453800" cy="441396"/>
          </a:xfrm>
          <a:prstGeom prst="rect">
            <a:avLst/>
          </a:prstGeom>
          <a:noFill/>
          <a:ln>
            <a:noFill/>
          </a:ln>
        </p:spPr>
      </p:pic>
      <p:sp>
        <p:nvSpPr>
          <p:cNvPr id="281" name="Shape 281"/>
          <p:cNvSpPr txBox="1"/>
          <p:nvPr/>
        </p:nvSpPr>
        <p:spPr>
          <a:xfrm>
            <a:off x="1365600" y="3356525"/>
            <a:ext cx="9177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000">
                <a:latin typeface="Consolas"/>
                <a:ea typeface="Consolas"/>
                <a:cs typeface="Consolas"/>
                <a:sym typeface="Consolas"/>
              </a:rPr>
              <a:t>kubernetes</a:t>
            </a:r>
            <a:endParaRPr sz="10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p:nvPr/>
        </p:nvSpPr>
        <p:spPr>
          <a:xfrm>
            <a:off x="215150" y="1253672"/>
            <a:ext cx="7032300" cy="3572100"/>
          </a:xfrm>
          <a:prstGeom prst="rect">
            <a:avLst/>
          </a:prstGeom>
          <a:solidFill>
            <a:srgbClr val="F3F3F3"/>
          </a:solidFill>
          <a:ln w="19050" cap="flat" cmpd="sng">
            <a:solidFill>
              <a:srgbClr val="999999"/>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287" name="Shape 287"/>
          <p:cNvSpPr/>
          <p:nvPr/>
        </p:nvSpPr>
        <p:spPr>
          <a:xfrm>
            <a:off x="6441625" y="1451672"/>
            <a:ext cx="690300" cy="1215300"/>
          </a:xfrm>
          <a:prstGeom prst="rect">
            <a:avLst/>
          </a:prstGeom>
          <a:solidFill>
            <a:srgbClr val="B45F06"/>
          </a:solidFill>
          <a:ln w="9525" cap="flat" cmpd="sng">
            <a:solidFill>
              <a:srgbClr val="B45F06"/>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288" name="Shape 288"/>
          <p:cNvSpPr/>
          <p:nvPr/>
        </p:nvSpPr>
        <p:spPr>
          <a:xfrm>
            <a:off x="2069950" y="3985655"/>
            <a:ext cx="1830300" cy="1133100"/>
          </a:xfrm>
          <a:prstGeom prst="rect">
            <a:avLst/>
          </a:prstGeom>
          <a:solidFill>
            <a:srgbClr val="FFF2CC"/>
          </a:solidFill>
          <a:ln w="9525" cap="flat" cmpd="sng">
            <a:solidFill>
              <a:srgbClr val="BF9000"/>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289" name="Shape 289"/>
          <p:cNvSpPr/>
          <p:nvPr/>
        </p:nvSpPr>
        <p:spPr>
          <a:xfrm>
            <a:off x="366200" y="1465755"/>
            <a:ext cx="2220900" cy="2456700"/>
          </a:xfrm>
          <a:prstGeom prst="rect">
            <a:avLst/>
          </a:prstGeom>
          <a:solidFill>
            <a:srgbClr val="C9DAF8"/>
          </a:solidFill>
          <a:ln w="9525" cap="flat" cmpd="sng">
            <a:solidFill>
              <a:srgbClr val="0000FF"/>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290" name="Shape 290"/>
          <p:cNvSpPr/>
          <p:nvPr/>
        </p:nvSpPr>
        <p:spPr>
          <a:xfrm>
            <a:off x="2671961" y="1489444"/>
            <a:ext cx="1266000" cy="625200"/>
          </a:xfrm>
          <a:prstGeom prst="rect">
            <a:avLst/>
          </a:prstGeom>
          <a:solidFill>
            <a:srgbClr val="D9EAD3"/>
          </a:solidFill>
          <a:ln w="9525" cap="flat" cmpd="sng">
            <a:solidFill>
              <a:srgbClr val="38761D"/>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291" name="Shape 291"/>
          <p:cNvSpPr/>
          <p:nvPr/>
        </p:nvSpPr>
        <p:spPr>
          <a:xfrm>
            <a:off x="4445650" y="1615222"/>
            <a:ext cx="1565100" cy="1348800"/>
          </a:xfrm>
          <a:prstGeom prst="rect">
            <a:avLst/>
          </a:prstGeom>
          <a:solidFill>
            <a:srgbClr val="83D2DF"/>
          </a:solidFill>
          <a:ln w="9525" cap="flat" cmpd="sng">
            <a:solidFill>
              <a:srgbClr val="0B5394"/>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292" name="Shape 292"/>
          <p:cNvSpPr/>
          <p:nvPr/>
        </p:nvSpPr>
        <p:spPr>
          <a:xfrm>
            <a:off x="4002425" y="3228047"/>
            <a:ext cx="3963000" cy="1429200"/>
          </a:xfrm>
          <a:prstGeom prst="rect">
            <a:avLst/>
          </a:prstGeom>
          <a:solidFill>
            <a:srgbClr val="F4CCCC"/>
          </a:solidFill>
          <a:ln w="9525" cap="flat" cmpd="sng">
            <a:solidFill>
              <a:srgbClr val="990000"/>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cxnSp>
        <p:nvCxnSpPr>
          <p:cNvPr id="293" name="Shape 293"/>
          <p:cNvCxnSpPr>
            <a:stCxn id="294" idx="0"/>
            <a:endCxn id="295" idx="2"/>
          </p:cNvCxnSpPr>
          <p:nvPr/>
        </p:nvCxnSpPr>
        <p:spPr>
          <a:xfrm rot="5400000" flipH="1">
            <a:off x="2839406" y="2118867"/>
            <a:ext cx="583500" cy="375300"/>
          </a:xfrm>
          <a:prstGeom prst="bentConnector3">
            <a:avLst>
              <a:gd name="adj1" fmla="val 49988"/>
            </a:avLst>
          </a:prstGeom>
          <a:noFill/>
          <a:ln w="19050" cap="flat" cmpd="sng">
            <a:solidFill>
              <a:srgbClr val="000000"/>
            </a:solidFill>
            <a:prstDash val="solid"/>
            <a:round/>
            <a:headEnd type="none" w="med" len="med"/>
            <a:tailEnd type="triangle" w="med" len="med"/>
          </a:ln>
        </p:spPr>
      </p:cxnSp>
      <p:cxnSp>
        <p:nvCxnSpPr>
          <p:cNvPr id="296" name="Shape 296"/>
          <p:cNvCxnSpPr>
            <a:stCxn id="294" idx="0"/>
            <a:endCxn id="297" idx="2"/>
          </p:cNvCxnSpPr>
          <p:nvPr/>
        </p:nvCxnSpPr>
        <p:spPr>
          <a:xfrm rot="-5400000">
            <a:off x="3200756" y="2132817"/>
            <a:ext cx="583500" cy="347400"/>
          </a:xfrm>
          <a:prstGeom prst="bentConnector3">
            <a:avLst>
              <a:gd name="adj1" fmla="val 49992"/>
            </a:avLst>
          </a:prstGeom>
          <a:noFill/>
          <a:ln w="19050" cap="flat" cmpd="sng">
            <a:solidFill>
              <a:srgbClr val="000000"/>
            </a:solidFill>
            <a:prstDash val="solid"/>
            <a:round/>
            <a:headEnd type="none" w="med" len="med"/>
            <a:tailEnd type="triangle" w="med" len="med"/>
          </a:ln>
        </p:spPr>
      </p:cxnSp>
      <p:cxnSp>
        <p:nvCxnSpPr>
          <p:cNvPr id="298" name="Shape 298"/>
          <p:cNvCxnSpPr>
            <a:stCxn id="294" idx="2"/>
            <a:endCxn id="299" idx="0"/>
          </p:cNvCxnSpPr>
          <p:nvPr/>
        </p:nvCxnSpPr>
        <p:spPr>
          <a:xfrm rot="-5400000" flipH="1">
            <a:off x="2859506" y="3555723"/>
            <a:ext cx="921600" cy="3000"/>
          </a:xfrm>
          <a:prstGeom prst="bentConnector3">
            <a:avLst>
              <a:gd name="adj1" fmla="val 49999"/>
            </a:avLst>
          </a:prstGeom>
          <a:noFill/>
          <a:ln w="19050" cap="flat" cmpd="sng">
            <a:solidFill>
              <a:srgbClr val="000000"/>
            </a:solidFill>
            <a:prstDash val="solid"/>
            <a:round/>
            <a:headEnd type="none" w="med" len="med"/>
            <a:tailEnd type="triangle" w="med" len="med"/>
          </a:ln>
        </p:spPr>
      </p:cxnSp>
      <p:cxnSp>
        <p:nvCxnSpPr>
          <p:cNvPr id="300" name="Shape 300"/>
          <p:cNvCxnSpPr>
            <a:stCxn id="301" idx="3"/>
            <a:endCxn id="302" idx="1"/>
          </p:cNvCxnSpPr>
          <p:nvPr/>
        </p:nvCxnSpPr>
        <p:spPr>
          <a:xfrm>
            <a:off x="5510975" y="4320129"/>
            <a:ext cx="1894500" cy="2100"/>
          </a:xfrm>
          <a:prstGeom prst="bentConnector3">
            <a:avLst>
              <a:gd name="adj1" fmla="val 50000"/>
            </a:avLst>
          </a:prstGeom>
          <a:noFill/>
          <a:ln w="19050" cap="flat" cmpd="sng">
            <a:solidFill>
              <a:srgbClr val="000000"/>
            </a:solidFill>
            <a:prstDash val="solid"/>
            <a:round/>
            <a:headEnd type="none" w="med" len="med"/>
            <a:tailEnd type="triangle" w="med" len="med"/>
          </a:ln>
        </p:spPr>
      </p:cxnSp>
      <p:cxnSp>
        <p:nvCxnSpPr>
          <p:cNvPr id="303" name="Shape 303"/>
          <p:cNvCxnSpPr/>
          <p:nvPr/>
        </p:nvCxnSpPr>
        <p:spPr>
          <a:xfrm rot="10800000">
            <a:off x="5255375" y="4143128"/>
            <a:ext cx="0" cy="164400"/>
          </a:xfrm>
          <a:prstGeom prst="straightConnector1">
            <a:avLst/>
          </a:prstGeom>
          <a:noFill/>
          <a:ln w="19050" cap="flat" cmpd="sng">
            <a:solidFill>
              <a:srgbClr val="000000"/>
            </a:solidFill>
            <a:prstDash val="solid"/>
            <a:round/>
            <a:headEnd type="none" w="med" len="med"/>
            <a:tailEnd type="triangle" w="med" len="med"/>
          </a:ln>
        </p:spPr>
      </p:cxnSp>
      <p:cxnSp>
        <p:nvCxnSpPr>
          <p:cNvPr id="304" name="Shape 304"/>
          <p:cNvCxnSpPr>
            <a:stCxn id="305" idx="1"/>
            <a:endCxn id="306" idx="3"/>
          </p:cNvCxnSpPr>
          <p:nvPr/>
        </p:nvCxnSpPr>
        <p:spPr>
          <a:xfrm rot="10800000">
            <a:off x="5519839" y="3589212"/>
            <a:ext cx="1896900" cy="3300"/>
          </a:xfrm>
          <a:prstGeom prst="bentConnector3">
            <a:avLst>
              <a:gd name="adj1" fmla="val 49997"/>
            </a:avLst>
          </a:prstGeom>
          <a:noFill/>
          <a:ln w="19050" cap="flat" cmpd="sng">
            <a:solidFill>
              <a:srgbClr val="000000"/>
            </a:solidFill>
            <a:prstDash val="solid"/>
            <a:round/>
            <a:headEnd type="none" w="med" len="med"/>
            <a:tailEnd type="triangle" w="med" len="med"/>
          </a:ln>
        </p:spPr>
      </p:cxnSp>
      <p:cxnSp>
        <p:nvCxnSpPr>
          <p:cNvPr id="307" name="Shape 307"/>
          <p:cNvCxnSpPr>
            <a:stCxn id="305" idx="2"/>
            <a:endCxn id="302" idx="0"/>
          </p:cNvCxnSpPr>
          <p:nvPr/>
        </p:nvCxnSpPr>
        <p:spPr>
          <a:xfrm>
            <a:off x="7672389" y="3841171"/>
            <a:ext cx="0" cy="221700"/>
          </a:xfrm>
          <a:prstGeom prst="straightConnector1">
            <a:avLst/>
          </a:prstGeom>
          <a:noFill/>
          <a:ln w="19050" cap="flat" cmpd="sng">
            <a:solidFill>
              <a:srgbClr val="000000"/>
            </a:solidFill>
            <a:prstDash val="solid"/>
            <a:round/>
            <a:headEnd type="none" w="med" len="med"/>
            <a:tailEnd type="triangle" w="med" len="med"/>
          </a:ln>
        </p:spPr>
      </p:cxnSp>
      <p:cxnSp>
        <p:nvCxnSpPr>
          <p:cNvPr id="308" name="Shape 308"/>
          <p:cNvCxnSpPr>
            <a:stCxn id="299" idx="3"/>
            <a:endCxn id="309" idx="3"/>
          </p:cNvCxnSpPr>
          <p:nvPr/>
        </p:nvCxnSpPr>
        <p:spPr>
          <a:xfrm>
            <a:off x="3601209" y="4274593"/>
            <a:ext cx="900" cy="550200"/>
          </a:xfrm>
          <a:prstGeom prst="bentConnector3">
            <a:avLst>
              <a:gd name="adj1" fmla="val 26541680"/>
            </a:avLst>
          </a:prstGeom>
          <a:noFill/>
          <a:ln w="19050" cap="flat" cmpd="sng">
            <a:solidFill>
              <a:srgbClr val="000000"/>
            </a:solidFill>
            <a:prstDash val="solid"/>
            <a:round/>
            <a:headEnd type="triangle" w="med" len="med"/>
            <a:tailEnd type="triangle" w="med" len="med"/>
          </a:ln>
        </p:spPr>
      </p:cxnSp>
      <p:cxnSp>
        <p:nvCxnSpPr>
          <p:cNvPr id="310" name="Shape 310"/>
          <p:cNvCxnSpPr>
            <a:stCxn id="311" idx="2"/>
            <a:endCxn id="312" idx="0"/>
          </p:cNvCxnSpPr>
          <p:nvPr/>
        </p:nvCxnSpPr>
        <p:spPr>
          <a:xfrm>
            <a:off x="5643323" y="2176178"/>
            <a:ext cx="0" cy="241800"/>
          </a:xfrm>
          <a:prstGeom prst="straightConnector1">
            <a:avLst/>
          </a:prstGeom>
          <a:noFill/>
          <a:ln w="19050" cap="flat" cmpd="sng">
            <a:solidFill>
              <a:srgbClr val="000000"/>
            </a:solidFill>
            <a:prstDash val="solid"/>
            <a:round/>
            <a:headEnd type="none" w="med" len="med"/>
            <a:tailEnd type="triangle" w="med" len="med"/>
          </a:ln>
        </p:spPr>
      </p:cxnSp>
      <p:cxnSp>
        <p:nvCxnSpPr>
          <p:cNvPr id="313" name="Shape 313"/>
          <p:cNvCxnSpPr>
            <a:stCxn id="314" idx="3"/>
            <a:endCxn id="315" idx="1"/>
          </p:cNvCxnSpPr>
          <p:nvPr/>
        </p:nvCxnSpPr>
        <p:spPr>
          <a:xfrm>
            <a:off x="906918" y="3637919"/>
            <a:ext cx="261900" cy="6000"/>
          </a:xfrm>
          <a:prstGeom prst="straightConnector1">
            <a:avLst/>
          </a:prstGeom>
          <a:noFill/>
          <a:ln w="19050" cap="flat" cmpd="sng">
            <a:solidFill>
              <a:srgbClr val="FF0000"/>
            </a:solidFill>
            <a:prstDash val="dash"/>
            <a:round/>
            <a:headEnd type="none" w="med" len="med"/>
            <a:tailEnd type="triangle" w="med" len="med"/>
          </a:ln>
        </p:spPr>
      </p:cxnSp>
      <p:cxnSp>
        <p:nvCxnSpPr>
          <p:cNvPr id="316" name="Shape 316"/>
          <p:cNvCxnSpPr>
            <a:stCxn id="317" idx="0"/>
          </p:cNvCxnSpPr>
          <p:nvPr/>
        </p:nvCxnSpPr>
        <p:spPr>
          <a:xfrm rot="-5400000">
            <a:off x="2522315" y="2830543"/>
            <a:ext cx="334200" cy="794400"/>
          </a:xfrm>
          <a:prstGeom prst="bentConnector2">
            <a:avLst/>
          </a:prstGeom>
          <a:noFill/>
          <a:ln w="19050" cap="flat" cmpd="sng">
            <a:solidFill>
              <a:srgbClr val="FF0000"/>
            </a:solidFill>
            <a:prstDash val="dash"/>
            <a:round/>
            <a:headEnd type="none" w="med" len="med"/>
            <a:tailEnd type="triangle" w="med" len="med"/>
          </a:ln>
        </p:spPr>
      </p:cxnSp>
      <p:cxnSp>
        <p:nvCxnSpPr>
          <p:cNvPr id="318" name="Shape 318"/>
          <p:cNvCxnSpPr>
            <a:stCxn id="319" idx="3"/>
          </p:cNvCxnSpPr>
          <p:nvPr/>
        </p:nvCxnSpPr>
        <p:spPr>
          <a:xfrm>
            <a:off x="2023346" y="1738515"/>
            <a:ext cx="1132800" cy="913500"/>
          </a:xfrm>
          <a:prstGeom prst="bentConnector3">
            <a:avLst>
              <a:gd name="adj1" fmla="val 43410"/>
            </a:avLst>
          </a:prstGeom>
          <a:noFill/>
          <a:ln w="19050" cap="flat" cmpd="sng">
            <a:solidFill>
              <a:srgbClr val="FF0000"/>
            </a:solidFill>
            <a:prstDash val="dash"/>
            <a:round/>
            <a:headEnd type="none" w="med" len="med"/>
            <a:tailEnd type="triangle" w="med" len="med"/>
          </a:ln>
        </p:spPr>
      </p:cxnSp>
      <p:cxnSp>
        <p:nvCxnSpPr>
          <p:cNvPr id="320" name="Shape 320"/>
          <p:cNvCxnSpPr>
            <a:stCxn id="321" idx="3"/>
            <a:endCxn id="322" idx="1"/>
          </p:cNvCxnSpPr>
          <p:nvPr/>
        </p:nvCxnSpPr>
        <p:spPr>
          <a:xfrm>
            <a:off x="919779" y="2256735"/>
            <a:ext cx="249000" cy="0"/>
          </a:xfrm>
          <a:prstGeom prst="straightConnector1">
            <a:avLst/>
          </a:prstGeom>
          <a:noFill/>
          <a:ln w="19050" cap="flat" cmpd="sng">
            <a:solidFill>
              <a:srgbClr val="FF0000"/>
            </a:solidFill>
            <a:prstDash val="dash"/>
            <a:round/>
            <a:headEnd type="none" w="med" len="med"/>
            <a:tailEnd type="triangle" w="med" len="med"/>
          </a:ln>
        </p:spPr>
      </p:cxnSp>
      <p:cxnSp>
        <p:nvCxnSpPr>
          <p:cNvPr id="323" name="Shape 323"/>
          <p:cNvCxnSpPr>
            <a:stCxn id="322" idx="3"/>
          </p:cNvCxnSpPr>
          <p:nvPr/>
        </p:nvCxnSpPr>
        <p:spPr>
          <a:xfrm>
            <a:off x="1702522" y="2256735"/>
            <a:ext cx="1244700" cy="485700"/>
          </a:xfrm>
          <a:prstGeom prst="bentConnector3">
            <a:avLst>
              <a:gd name="adj1" fmla="val 50000"/>
            </a:avLst>
          </a:prstGeom>
          <a:noFill/>
          <a:ln w="19050" cap="flat" cmpd="sng">
            <a:solidFill>
              <a:srgbClr val="FF0000"/>
            </a:solidFill>
            <a:prstDash val="dash"/>
            <a:round/>
            <a:headEnd type="none" w="med" len="med"/>
            <a:tailEnd type="triangle" w="med" len="med"/>
          </a:ln>
        </p:spPr>
      </p:cxnSp>
      <p:cxnSp>
        <p:nvCxnSpPr>
          <p:cNvPr id="324" name="Shape 324"/>
          <p:cNvCxnSpPr>
            <a:stCxn id="315" idx="3"/>
            <a:endCxn id="294" idx="1"/>
          </p:cNvCxnSpPr>
          <p:nvPr/>
        </p:nvCxnSpPr>
        <p:spPr>
          <a:xfrm rot="10800000" flipH="1">
            <a:off x="1702522" y="2847421"/>
            <a:ext cx="1349400" cy="796500"/>
          </a:xfrm>
          <a:prstGeom prst="bentConnector3">
            <a:avLst>
              <a:gd name="adj1" fmla="val 11150"/>
            </a:avLst>
          </a:prstGeom>
          <a:noFill/>
          <a:ln w="19050" cap="flat" cmpd="sng">
            <a:solidFill>
              <a:srgbClr val="FF0000"/>
            </a:solidFill>
            <a:prstDash val="dash"/>
            <a:round/>
            <a:headEnd type="none" w="med" len="med"/>
            <a:tailEnd type="triangle" w="med" len="med"/>
          </a:ln>
        </p:spPr>
      </p:cxnSp>
      <p:cxnSp>
        <p:nvCxnSpPr>
          <p:cNvPr id="325" name="Shape 325"/>
          <p:cNvCxnSpPr>
            <a:stCxn id="317" idx="2"/>
            <a:endCxn id="299" idx="1"/>
          </p:cNvCxnSpPr>
          <p:nvPr/>
        </p:nvCxnSpPr>
        <p:spPr>
          <a:xfrm rot="-5400000" flipH="1">
            <a:off x="2476565" y="3708649"/>
            <a:ext cx="381600" cy="750300"/>
          </a:xfrm>
          <a:prstGeom prst="bentConnector2">
            <a:avLst/>
          </a:prstGeom>
          <a:noFill/>
          <a:ln w="19050" cap="flat" cmpd="sng">
            <a:solidFill>
              <a:srgbClr val="FF0000"/>
            </a:solidFill>
            <a:prstDash val="dash"/>
            <a:round/>
            <a:headEnd type="none" w="med" len="med"/>
            <a:tailEnd type="triangle" w="med" len="med"/>
          </a:ln>
        </p:spPr>
      </p:cxnSp>
      <p:cxnSp>
        <p:nvCxnSpPr>
          <p:cNvPr id="326" name="Shape 326"/>
          <p:cNvCxnSpPr/>
          <p:nvPr/>
        </p:nvCxnSpPr>
        <p:spPr>
          <a:xfrm rot="10800000" flipH="1">
            <a:off x="7472425" y="847050"/>
            <a:ext cx="418800" cy="14400"/>
          </a:xfrm>
          <a:prstGeom prst="straightConnector1">
            <a:avLst/>
          </a:prstGeom>
          <a:noFill/>
          <a:ln w="19050" cap="flat" cmpd="sng">
            <a:solidFill>
              <a:srgbClr val="FF0000"/>
            </a:solidFill>
            <a:prstDash val="dash"/>
            <a:round/>
            <a:headEnd type="none" w="med" len="med"/>
            <a:tailEnd type="triangle" w="med" len="med"/>
          </a:ln>
        </p:spPr>
      </p:cxnSp>
      <p:cxnSp>
        <p:nvCxnSpPr>
          <p:cNvPr id="327" name="Shape 327"/>
          <p:cNvCxnSpPr/>
          <p:nvPr/>
        </p:nvCxnSpPr>
        <p:spPr>
          <a:xfrm rot="10800000" flipH="1">
            <a:off x="7472425" y="1083525"/>
            <a:ext cx="418800" cy="14400"/>
          </a:xfrm>
          <a:prstGeom prst="straightConnector1">
            <a:avLst/>
          </a:prstGeom>
          <a:noFill/>
          <a:ln w="19050" cap="flat" cmpd="sng">
            <a:solidFill>
              <a:srgbClr val="000000"/>
            </a:solidFill>
            <a:prstDash val="solid"/>
            <a:round/>
            <a:headEnd type="none" w="med" len="med"/>
            <a:tailEnd type="triangle" w="med" len="med"/>
          </a:ln>
        </p:spPr>
      </p:cxnSp>
      <p:sp>
        <p:nvSpPr>
          <p:cNvPr id="328" name="Shape 328"/>
          <p:cNvSpPr txBox="1"/>
          <p:nvPr/>
        </p:nvSpPr>
        <p:spPr>
          <a:xfrm>
            <a:off x="7965300" y="632850"/>
            <a:ext cx="997500" cy="37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300" b="1"/>
              <a:t>Creates</a:t>
            </a:r>
            <a:endParaRPr sz="1300" b="1"/>
          </a:p>
        </p:txBody>
      </p:sp>
      <p:sp>
        <p:nvSpPr>
          <p:cNvPr id="329" name="Shape 329"/>
          <p:cNvSpPr txBox="1"/>
          <p:nvPr/>
        </p:nvSpPr>
        <p:spPr>
          <a:xfrm>
            <a:off x="7965300" y="904189"/>
            <a:ext cx="1124100" cy="37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300" b="1"/>
              <a:t>References</a:t>
            </a:r>
            <a:endParaRPr sz="1300" b="1"/>
          </a:p>
        </p:txBody>
      </p:sp>
      <p:cxnSp>
        <p:nvCxnSpPr>
          <p:cNvPr id="330" name="Shape 330"/>
          <p:cNvCxnSpPr>
            <a:endCxn id="306" idx="1"/>
          </p:cNvCxnSpPr>
          <p:nvPr/>
        </p:nvCxnSpPr>
        <p:spPr>
          <a:xfrm>
            <a:off x="3421075" y="2964147"/>
            <a:ext cx="1565100" cy="625200"/>
          </a:xfrm>
          <a:prstGeom prst="bentConnector3">
            <a:avLst>
              <a:gd name="adj1" fmla="val 50000"/>
            </a:avLst>
          </a:prstGeom>
          <a:noFill/>
          <a:ln w="19050" cap="flat" cmpd="sng">
            <a:solidFill>
              <a:srgbClr val="000000"/>
            </a:solidFill>
            <a:prstDash val="solid"/>
            <a:round/>
            <a:headEnd type="none" w="med" len="med"/>
            <a:tailEnd type="triangle" w="med" len="med"/>
          </a:ln>
        </p:spPr>
      </p:cxnSp>
      <p:cxnSp>
        <p:nvCxnSpPr>
          <p:cNvPr id="331" name="Shape 331"/>
          <p:cNvCxnSpPr>
            <a:stCxn id="332" idx="1"/>
            <a:endCxn id="294" idx="3"/>
          </p:cNvCxnSpPr>
          <p:nvPr/>
        </p:nvCxnSpPr>
        <p:spPr>
          <a:xfrm flipH="1">
            <a:off x="3585703" y="2656590"/>
            <a:ext cx="963300" cy="190800"/>
          </a:xfrm>
          <a:prstGeom prst="bentConnector3">
            <a:avLst>
              <a:gd name="adj1" fmla="val 41117"/>
            </a:avLst>
          </a:prstGeom>
          <a:noFill/>
          <a:ln w="19050" cap="flat" cmpd="sng">
            <a:solidFill>
              <a:srgbClr val="000000"/>
            </a:solidFill>
            <a:prstDash val="solid"/>
            <a:round/>
            <a:headEnd type="none" w="med" len="med"/>
            <a:tailEnd type="triangle" w="med" len="med"/>
          </a:ln>
        </p:spPr>
      </p:cxnSp>
      <p:cxnSp>
        <p:nvCxnSpPr>
          <p:cNvPr id="333" name="Shape 333"/>
          <p:cNvCxnSpPr>
            <a:stCxn id="312" idx="1"/>
            <a:endCxn id="332" idx="3"/>
          </p:cNvCxnSpPr>
          <p:nvPr/>
        </p:nvCxnSpPr>
        <p:spPr>
          <a:xfrm rot="10800000">
            <a:off x="5060254" y="2656561"/>
            <a:ext cx="316200" cy="10500"/>
          </a:xfrm>
          <a:prstGeom prst="curvedConnector3">
            <a:avLst>
              <a:gd name="adj1" fmla="val 49992"/>
            </a:avLst>
          </a:prstGeom>
          <a:noFill/>
          <a:ln w="19050" cap="flat" cmpd="sng">
            <a:solidFill>
              <a:srgbClr val="FF0000"/>
            </a:solidFill>
            <a:prstDash val="dash"/>
            <a:round/>
            <a:headEnd type="none" w="med" len="med"/>
            <a:tailEnd type="triangle" w="med" len="med"/>
          </a:ln>
        </p:spPr>
      </p:cxnSp>
      <p:cxnSp>
        <p:nvCxnSpPr>
          <p:cNvPr id="334" name="Shape 334"/>
          <p:cNvCxnSpPr>
            <a:stCxn id="335" idx="2"/>
            <a:endCxn id="314" idx="0"/>
          </p:cNvCxnSpPr>
          <p:nvPr/>
        </p:nvCxnSpPr>
        <p:spPr>
          <a:xfrm rot="5400000">
            <a:off x="667689" y="3019178"/>
            <a:ext cx="354600" cy="396900"/>
          </a:xfrm>
          <a:prstGeom prst="bentConnector3">
            <a:avLst>
              <a:gd name="adj1" fmla="val 49988"/>
            </a:avLst>
          </a:prstGeom>
          <a:noFill/>
          <a:ln w="19050" cap="flat" cmpd="sng">
            <a:solidFill>
              <a:srgbClr val="000000"/>
            </a:solidFill>
            <a:prstDash val="solid"/>
            <a:round/>
            <a:headEnd type="none" w="med" len="med"/>
            <a:tailEnd type="triangle" w="med" len="med"/>
          </a:ln>
        </p:spPr>
      </p:cxnSp>
      <p:cxnSp>
        <p:nvCxnSpPr>
          <p:cNvPr id="336" name="Shape 336"/>
          <p:cNvCxnSpPr>
            <a:stCxn id="335" idx="2"/>
            <a:endCxn id="315" idx="0"/>
          </p:cNvCxnSpPr>
          <p:nvPr/>
        </p:nvCxnSpPr>
        <p:spPr>
          <a:xfrm rot="-5400000" flipH="1">
            <a:off x="1062189" y="3021578"/>
            <a:ext cx="354600" cy="392100"/>
          </a:xfrm>
          <a:prstGeom prst="bentConnector3">
            <a:avLst>
              <a:gd name="adj1" fmla="val 49988"/>
            </a:avLst>
          </a:prstGeom>
          <a:noFill/>
          <a:ln w="19050" cap="flat" cmpd="sng">
            <a:solidFill>
              <a:srgbClr val="000000"/>
            </a:solidFill>
            <a:prstDash val="solid"/>
            <a:round/>
            <a:headEnd type="none" w="med" len="med"/>
            <a:tailEnd type="triangle" w="med" len="med"/>
          </a:ln>
        </p:spPr>
      </p:cxnSp>
      <p:cxnSp>
        <p:nvCxnSpPr>
          <p:cNvPr id="337" name="Shape 337"/>
          <p:cNvCxnSpPr>
            <a:stCxn id="338" idx="1"/>
          </p:cNvCxnSpPr>
          <p:nvPr/>
        </p:nvCxnSpPr>
        <p:spPr>
          <a:xfrm flipH="1">
            <a:off x="3448970" y="1927100"/>
            <a:ext cx="1077600" cy="785700"/>
          </a:xfrm>
          <a:prstGeom prst="bentConnector3">
            <a:avLst>
              <a:gd name="adj1" fmla="val 43081"/>
            </a:avLst>
          </a:prstGeom>
          <a:noFill/>
          <a:ln w="19050" cap="flat" cmpd="sng">
            <a:solidFill>
              <a:srgbClr val="000000"/>
            </a:solidFill>
            <a:prstDash val="solid"/>
            <a:round/>
            <a:headEnd type="none" w="med" len="med"/>
            <a:tailEnd type="triangle" w="med" len="med"/>
          </a:ln>
        </p:spPr>
      </p:cxnSp>
      <p:cxnSp>
        <p:nvCxnSpPr>
          <p:cNvPr id="339" name="Shape 339"/>
          <p:cNvCxnSpPr>
            <a:stCxn id="301" idx="1"/>
            <a:endCxn id="340" idx="3"/>
          </p:cNvCxnSpPr>
          <p:nvPr/>
        </p:nvCxnSpPr>
        <p:spPr>
          <a:xfrm flipH="1">
            <a:off x="4595875" y="4320129"/>
            <a:ext cx="403800" cy="600"/>
          </a:xfrm>
          <a:prstGeom prst="bentConnector3">
            <a:avLst>
              <a:gd name="adj1" fmla="val 50009"/>
            </a:avLst>
          </a:prstGeom>
          <a:noFill/>
          <a:ln w="19050" cap="flat" cmpd="sng">
            <a:solidFill>
              <a:srgbClr val="000000"/>
            </a:solidFill>
            <a:prstDash val="solid"/>
            <a:round/>
            <a:headEnd type="none" w="med" len="med"/>
            <a:tailEnd type="triangle" w="med" len="med"/>
          </a:ln>
        </p:spPr>
      </p:cxnSp>
      <p:cxnSp>
        <p:nvCxnSpPr>
          <p:cNvPr id="341" name="Shape 341"/>
          <p:cNvCxnSpPr>
            <a:stCxn id="342" idx="3"/>
            <a:endCxn id="309" idx="1"/>
          </p:cNvCxnSpPr>
          <p:nvPr/>
        </p:nvCxnSpPr>
        <p:spPr>
          <a:xfrm rot="10800000" flipH="1">
            <a:off x="2762424" y="4824711"/>
            <a:ext cx="280800" cy="8100"/>
          </a:xfrm>
          <a:prstGeom prst="straightConnector1">
            <a:avLst/>
          </a:prstGeom>
          <a:noFill/>
          <a:ln w="19050" cap="flat" cmpd="sng">
            <a:solidFill>
              <a:srgbClr val="FF0000"/>
            </a:solidFill>
            <a:prstDash val="dash"/>
            <a:round/>
            <a:headEnd type="none" w="med" len="med"/>
            <a:tailEnd type="triangle" w="med" len="med"/>
          </a:ln>
        </p:spPr>
      </p:cxnSp>
      <p:sp>
        <p:nvSpPr>
          <p:cNvPr id="343" name="Shape 343"/>
          <p:cNvSpPr/>
          <p:nvPr/>
        </p:nvSpPr>
        <p:spPr>
          <a:xfrm>
            <a:off x="7401030" y="1356022"/>
            <a:ext cx="362100" cy="216300"/>
          </a:xfrm>
          <a:prstGeom prst="rect">
            <a:avLst/>
          </a:prstGeom>
          <a:solidFill>
            <a:srgbClr val="B45F06"/>
          </a:solidFill>
          <a:ln w="9525" cap="flat" cmpd="sng">
            <a:solidFill>
              <a:srgbClr val="B45F06"/>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344" name="Shape 344"/>
          <p:cNvSpPr/>
          <p:nvPr/>
        </p:nvSpPr>
        <p:spPr>
          <a:xfrm>
            <a:off x="7401030" y="1660822"/>
            <a:ext cx="362100" cy="216300"/>
          </a:xfrm>
          <a:prstGeom prst="rect">
            <a:avLst/>
          </a:prstGeom>
          <a:solidFill>
            <a:srgbClr val="83D2DF"/>
          </a:solidFill>
          <a:ln w="9525" cap="flat" cmpd="sng">
            <a:solidFill>
              <a:srgbClr val="0B5394"/>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345" name="Shape 345"/>
          <p:cNvSpPr/>
          <p:nvPr/>
        </p:nvSpPr>
        <p:spPr>
          <a:xfrm>
            <a:off x="7401030" y="1965622"/>
            <a:ext cx="362100" cy="216300"/>
          </a:xfrm>
          <a:prstGeom prst="rect">
            <a:avLst/>
          </a:prstGeom>
          <a:solidFill>
            <a:srgbClr val="D9EAD3"/>
          </a:solidFill>
          <a:ln w="9525" cap="flat" cmpd="sng">
            <a:solidFill>
              <a:srgbClr val="38761D"/>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346" name="Shape 346"/>
          <p:cNvSpPr/>
          <p:nvPr/>
        </p:nvSpPr>
        <p:spPr>
          <a:xfrm>
            <a:off x="7401030" y="2270422"/>
            <a:ext cx="362100" cy="216300"/>
          </a:xfrm>
          <a:prstGeom prst="rect">
            <a:avLst/>
          </a:prstGeom>
          <a:solidFill>
            <a:srgbClr val="FFF2CC"/>
          </a:solidFill>
          <a:ln w="9525" cap="flat" cmpd="sng">
            <a:solidFill>
              <a:srgbClr val="BF9000"/>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347" name="Shape 347"/>
          <p:cNvSpPr/>
          <p:nvPr/>
        </p:nvSpPr>
        <p:spPr>
          <a:xfrm>
            <a:off x="7401030" y="2575222"/>
            <a:ext cx="362100" cy="216300"/>
          </a:xfrm>
          <a:prstGeom prst="rect">
            <a:avLst/>
          </a:prstGeom>
          <a:solidFill>
            <a:srgbClr val="F4CCCC"/>
          </a:solidFill>
          <a:ln w="9525" cap="flat" cmpd="sng">
            <a:solidFill>
              <a:srgbClr val="990000"/>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348" name="Shape 348"/>
          <p:cNvSpPr/>
          <p:nvPr/>
        </p:nvSpPr>
        <p:spPr>
          <a:xfrm>
            <a:off x="7401030" y="2880022"/>
            <a:ext cx="362100" cy="216300"/>
          </a:xfrm>
          <a:prstGeom prst="rect">
            <a:avLst/>
          </a:prstGeom>
          <a:solidFill>
            <a:srgbClr val="C9DAF8"/>
          </a:solidFill>
          <a:ln w="9525" cap="flat" cmpd="sng">
            <a:solidFill>
              <a:srgbClr val="0000FF"/>
            </a:solidFill>
            <a:prstDash val="dash"/>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100" b="1"/>
          </a:p>
        </p:txBody>
      </p:sp>
      <p:sp>
        <p:nvSpPr>
          <p:cNvPr id="349" name="Shape 349"/>
          <p:cNvSpPr txBox="1"/>
          <p:nvPr/>
        </p:nvSpPr>
        <p:spPr>
          <a:xfrm>
            <a:off x="7715400" y="1290775"/>
            <a:ext cx="1713300" cy="30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100"/>
              <a:t>Resources mgt</a:t>
            </a:r>
            <a:endParaRPr sz="1100"/>
          </a:p>
        </p:txBody>
      </p:sp>
      <p:sp>
        <p:nvSpPr>
          <p:cNvPr id="350" name="Shape 350"/>
          <p:cNvSpPr txBox="1"/>
          <p:nvPr/>
        </p:nvSpPr>
        <p:spPr>
          <a:xfrm>
            <a:off x="7715400" y="1615222"/>
            <a:ext cx="1713300" cy="30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100"/>
              <a:t>Network / exposition</a:t>
            </a:r>
            <a:endParaRPr sz="1100"/>
          </a:p>
        </p:txBody>
      </p:sp>
      <p:sp>
        <p:nvSpPr>
          <p:cNvPr id="351" name="Shape 351"/>
          <p:cNvSpPr txBox="1"/>
          <p:nvPr/>
        </p:nvSpPr>
        <p:spPr>
          <a:xfrm>
            <a:off x="7742532" y="1920020"/>
            <a:ext cx="1713300" cy="30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100"/>
              <a:t>Configuration</a:t>
            </a:r>
            <a:endParaRPr sz="1100"/>
          </a:p>
        </p:txBody>
      </p:sp>
      <p:sp>
        <p:nvSpPr>
          <p:cNvPr id="352" name="Shape 352"/>
          <p:cNvSpPr txBox="1"/>
          <p:nvPr/>
        </p:nvSpPr>
        <p:spPr>
          <a:xfrm>
            <a:off x="7742532" y="2224818"/>
            <a:ext cx="1713300" cy="30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100"/>
              <a:t>Storage</a:t>
            </a:r>
            <a:endParaRPr sz="1100"/>
          </a:p>
        </p:txBody>
      </p:sp>
      <p:sp>
        <p:nvSpPr>
          <p:cNvPr id="353" name="Shape 353"/>
          <p:cNvSpPr txBox="1"/>
          <p:nvPr/>
        </p:nvSpPr>
        <p:spPr>
          <a:xfrm>
            <a:off x="7742532" y="2503815"/>
            <a:ext cx="1713300" cy="30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100"/>
              <a:t>IAM</a:t>
            </a:r>
            <a:endParaRPr sz="1100"/>
          </a:p>
        </p:txBody>
      </p:sp>
      <p:sp>
        <p:nvSpPr>
          <p:cNvPr id="354" name="Shape 354"/>
          <p:cNvSpPr txBox="1"/>
          <p:nvPr/>
        </p:nvSpPr>
        <p:spPr>
          <a:xfrm>
            <a:off x="7715400" y="2822200"/>
            <a:ext cx="1713300" cy="30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100"/>
              <a:t>Pod generator</a:t>
            </a:r>
            <a:endParaRPr sz="1100"/>
          </a:p>
        </p:txBody>
      </p:sp>
      <p:pic>
        <p:nvPicPr>
          <p:cNvPr id="319" name="Shape 319"/>
          <p:cNvPicPr preferRelativeResize="0"/>
          <p:nvPr/>
        </p:nvPicPr>
        <p:blipFill>
          <a:blip r:embed="rId3">
            <a:alphaModFix/>
          </a:blip>
          <a:stretch>
            <a:fillRect/>
          </a:stretch>
        </p:blipFill>
        <p:spPr>
          <a:xfrm>
            <a:off x="1489609" y="1489437"/>
            <a:ext cx="533737" cy="498156"/>
          </a:xfrm>
          <a:prstGeom prst="rect">
            <a:avLst/>
          </a:prstGeom>
          <a:noFill/>
          <a:ln>
            <a:noFill/>
          </a:ln>
        </p:spPr>
      </p:pic>
      <p:pic>
        <p:nvPicPr>
          <p:cNvPr id="322" name="Shape 322"/>
          <p:cNvPicPr preferRelativeResize="0"/>
          <p:nvPr/>
        </p:nvPicPr>
        <p:blipFill>
          <a:blip r:embed="rId4">
            <a:alphaModFix/>
          </a:blip>
          <a:stretch>
            <a:fillRect/>
          </a:stretch>
        </p:blipFill>
        <p:spPr>
          <a:xfrm>
            <a:off x="1168785" y="2007657"/>
            <a:ext cx="533737" cy="498156"/>
          </a:xfrm>
          <a:prstGeom prst="rect">
            <a:avLst/>
          </a:prstGeom>
          <a:noFill/>
          <a:ln>
            <a:noFill/>
          </a:ln>
        </p:spPr>
      </p:pic>
      <p:pic>
        <p:nvPicPr>
          <p:cNvPr id="321" name="Shape 321"/>
          <p:cNvPicPr preferRelativeResize="0"/>
          <p:nvPr/>
        </p:nvPicPr>
        <p:blipFill>
          <a:blip r:embed="rId5">
            <a:alphaModFix/>
          </a:blip>
          <a:stretch>
            <a:fillRect/>
          </a:stretch>
        </p:blipFill>
        <p:spPr>
          <a:xfrm>
            <a:off x="386042" y="2007657"/>
            <a:ext cx="533737" cy="498156"/>
          </a:xfrm>
          <a:prstGeom prst="rect">
            <a:avLst/>
          </a:prstGeom>
          <a:noFill/>
          <a:ln>
            <a:noFill/>
          </a:ln>
        </p:spPr>
      </p:pic>
      <p:pic>
        <p:nvPicPr>
          <p:cNvPr id="315" name="Shape 315"/>
          <p:cNvPicPr preferRelativeResize="0"/>
          <p:nvPr/>
        </p:nvPicPr>
        <p:blipFill>
          <a:blip r:embed="rId6">
            <a:alphaModFix/>
          </a:blip>
          <a:stretch>
            <a:fillRect/>
          </a:stretch>
        </p:blipFill>
        <p:spPr>
          <a:xfrm>
            <a:off x="1168785" y="3394843"/>
            <a:ext cx="533737" cy="498156"/>
          </a:xfrm>
          <a:prstGeom prst="rect">
            <a:avLst/>
          </a:prstGeom>
          <a:noFill/>
          <a:ln>
            <a:noFill/>
          </a:ln>
        </p:spPr>
      </p:pic>
      <p:pic>
        <p:nvPicPr>
          <p:cNvPr id="314" name="Shape 314"/>
          <p:cNvPicPr preferRelativeResize="0"/>
          <p:nvPr/>
        </p:nvPicPr>
        <p:blipFill>
          <a:blip r:embed="rId7">
            <a:alphaModFix/>
          </a:blip>
          <a:stretch>
            <a:fillRect/>
          </a:stretch>
        </p:blipFill>
        <p:spPr>
          <a:xfrm>
            <a:off x="386042" y="3394843"/>
            <a:ext cx="520876" cy="486153"/>
          </a:xfrm>
          <a:prstGeom prst="rect">
            <a:avLst/>
          </a:prstGeom>
          <a:noFill/>
          <a:ln>
            <a:noFill/>
          </a:ln>
        </p:spPr>
      </p:pic>
      <p:pic>
        <p:nvPicPr>
          <p:cNvPr id="335" name="Shape 335"/>
          <p:cNvPicPr preferRelativeResize="0"/>
          <p:nvPr/>
        </p:nvPicPr>
        <p:blipFill>
          <a:blip r:embed="rId8">
            <a:alphaModFix/>
          </a:blip>
          <a:stretch>
            <a:fillRect/>
          </a:stretch>
        </p:blipFill>
        <p:spPr>
          <a:xfrm>
            <a:off x="776571" y="2542172"/>
            <a:ext cx="533737" cy="498156"/>
          </a:xfrm>
          <a:prstGeom prst="rect">
            <a:avLst/>
          </a:prstGeom>
          <a:noFill/>
          <a:ln>
            <a:noFill/>
          </a:ln>
        </p:spPr>
      </p:pic>
      <p:pic>
        <p:nvPicPr>
          <p:cNvPr id="317" name="Shape 317"/>
          <p:cNvPicPr preferRelativeResize="0"/>
          <p:nvPr/>
        </p:nvPicPr>
        <p:blipFill>
          <a:blip r:embed="rId9">
            <a:alphaModFix/>
          </a:blip>
          <a:stretch>
            <a:fillRect/>
          </a:stretch>
        </p:blipFill>
        <p:spPr>
          <a:xfrm>
            <a:off x="2025346" y="3394843"/>
            <a:ext cx="533737" cy="498156"/>
          </a:xfrm>
          <a:prstGeom prst="rect">
            <a:avLst/>
          </a:prstGeom>
          <a:noFill/>
          <a:ln>
            <a:noFill/>
          </a:ln>
        </p:spPr>
      </p:pic>
      <p:pic>
        <p:nvPicPr>
          <p:cNvPr id="294" name="Shape 294"/>
          <p:cNvPicPr preferRelativeResize="0"/>
          <p:nvPr/>
        </p:nvPicPr>
        <p:blipFill>
          <a:blip r:embed="rId10">
            <a:alphaModFix/>
          </a:blip>
          <a:stretch>
            <a:fillRect/>
          </a:stretch>
        </p:blipFill>
        <p:spPr>
          <a:xfrm>
            <a:off x="3051937" y="2598267"/>
            <a:ext cx="533737" cy="498156"/>
          </a:xfrm>
          <a:prstGeom prst="rect">
            <a:avLst/>
          </a:prstGeom>
          <a:noFill/>
          <a:ln>
            <a:noFill/>
          </a:ln>
        </p:spPr>
      </p:pic>
      <p:pic>
        <p:nvPicPr>
          <p:cNvPr id="355" name="Shape 355"/>
          <p:cNvPicPr preferRelativeResize="0"/>
          <p:nvPr/>
        </p:nvPicPr>
        <p:blipFill>
          <a:blip r:embed="rId11">
            <a:alphaModFix/>
          </a:blip>
          <a:stretch>
            <a:fillRect/>
          </a:stretch>
        </p:blipFill>
        <p:spPr>
          <a:xfrm>
            <a:off x="6510281" y="1508415"/>
            <a:ext cx="533737" cy="498156"/>
          </a:xfrm>
          <a:prstGeom prst="rect">
            <a:avLst/>
          </a:prstGeom>
          <a:noFill/>
          <a:ln>
            <a:noFill/>
          </a:ln>
        </p:spPr>
      </p:pic>
      <p:pic>
        <p:nvPicPr>
          <p:cNvPr id="356" name="Shape 356"/>
          <p:cNvPicPr preferRelativeResize="0"/>
          <p:nvPr/>
        </p:nvPicPr>
        <p:blipFill>
          <a:blip r:embed="rId12">
            <a:alphaModFix/>
          </a:blip>
          <a:stretch>
            <a:fillRect/>
          </a:stretch>
        </p:blipFill>
        <p:spPr>
          <a:xfrm>
            <a:off x="6510279" y="2046250"/>
            <a:ext cx="533737" cy="498156"/>
          </a:xfrm>
          <a:prstGeom prst="rect">
            <a:avLst/>
          </a:prstGeom>
          <a:noFill/>
          <a:ln>
            <a:noFill/>
          </a:ln>
        </p:spPr>
      </p:pic>
      <p:pic>
        <p:nvPicPr>
          <p:cNvPr id="311" name="Shape 311"/>
          <p:cNvPicPr preferRelativeResize="0"/>
          <p:nvPr/>
        </p:nvPicPr>
        <p:blipFill>
          <a:blip r:embed="rId13">
            <a:alphaModFix/>
          </a:blip>
          <a:stretch>
            <a:fillRect/>
          </a:stretch>
        </p:blipFill>
        <p:spPr>
          <a:xfrm>
            <a:off x="5376454" y="1678022"/>
            <a:ext cx="533737" cy="498156"/>
          </a:xfrm>
          <a:prstGeom prst="rect">
            <a:avLst/>
          </a:prstGeom>
          <a:noFill/>
          <a:ln>
            <a:noFill/>
          </a:ln>
        </p:spPr>
      </p:pic>
      <p:pic>
        <p:nvPicPr>
          <p:cNvPr id="312" name="Shape 312"/>
          <p:cNvPicPr preferRelativeResize="0"/>
          <p:nvPr/>
        </p:nvPicPr>
        <p:blipFill>
          <a:blip r:embed="rId14">
            <a:alphaModFix/>
          </a:blip>
          <a:stretch>
            <a:fillRect/>
          </a:stretch>
        </p:blipFill>
        <p:spPr>
          <a:xfrm>
            <a:off x="5376454" y="2417983"/>
            <a:ext cx="533737" cy="498156"/>
          </a:xfrm>
          <a:prstGeom prst="rect">
            <a:avLst/>
          </a:prstGeom>
          <a:noFill/>
          <a:ln>
            <a:noFill/>
          </a:ln>
        </p:spPr>
      </p:pic>
      <p:pic>
        <p:nvPicPr>
          <p:cNvPr id="338" name="Shape 338"/>
          <p:cNvPicPr preferRelativeResize="0"/>
          <p:nvPr/>
        </p:nvPicPr>
        <p:blipFill>
          <a:blip r:embed="rId15">
            <a:alphaModFix/>
          </a:blip>
          <a:stretch>
            <a:fillRect/>
          </a:stretch>
        </p:blipFill>
        <p:spPr>
          <a:xfrm>
            <a:off x="4526570" y="1678022"/>
            <a:ext cx="533737" cy="498156"/>
          </a:xfrm>
          <a:prstGeom prst="rect">
            <a:avLst/>
          </a:prstGeom>
          <a:noFill/>
          <a:ln>
            <a:noFill/>
          </a:ln>
        </p:spPr>
      </p:pic>
      <p:pic>
        <p:nvPicPr>
          <p:cNvPr id="357" name="Shape 357"/>
          <p:cNvPicPr preferRelativeResize="0"/>
          <p:nvPr/>
        </p:nvPicPr>
        <p:blipFill>
          <a:blip r:embed="rId16">
            <a:alphaModFix/>
          </a:blip>
          <a:stretch>
            <a:fillRect/>
          </a:stretch>
        </p:blipFill>
        <p:spPr>
          <a:xfrm>
            <a:off x="8220000" y="3377322"/>
            <a:ext cx="533725" cy="512087"/>
          </a:xfrm>
          <a:prstGeom prst="rect">
            <a:avLst/>
          </a:prstGeom>
          <a:noFill/>
          <a:ln>
            <a:noFill/>
          </a:ln>
        </p:spPr>
      </p:pic>
      <p:pic>
        <p:nvPicPr>
          <p:cNvPr id="358" name="Shape 358"/>
          <p:cNvPicPr preferRelativeResize="0"/>
          <p:nvPr/>
        </p:nvPicPr>
        <p:blipFill>
          <a:blip r:embed="rId17">
            <a:alphaModFix/>
          </a:blip>
          <a:stretch>
            <a:fillRect/>
          </a:stretch>
        </p:blipFill>
        <p:spPr>
          <a:xfrm>
            <a:off x="8220000" y="4019710"/>
            <a:ext cx="533725" cy="512087"/>
          </a:xfrm>
          <a:prstGeom prst="rect">
            <a:avLst/>
          </a:prstGeom>
          <a:noFill/>
          <a:ln>
            <a:noFill/>
          </a:ln>
        </p:spPr>
      </p:pic>
      <p:pic>
        <p:nvPicPr>
          <p:cNvPr id="332" name="Shape 332"/>
          <p:cNvPicPr preferRelativeResize="0"/>
          <p:nvPr/>
        </p:nvPicPr>
        <p:blipFill>
          <a:blip r:embed="rId18">
            <a:alphaModFix/>
          </a:blip>
          <a:stretch>
            <a:fillRect/>
          </a:stretch>
        </p:blipFill>
        <p:spPr>
          <a:xfrm>
            <a:off x="4549003" y="2417983"/>
            <a:ext cx="511304" cy="477215"/>
          </a:xfrm>
          <a:prstGeom prst="rect">
            <a:avLst/>
          </a:prstGeom>
          <a:noFill/>
          <a:ln>
            <a:noFill/>
          </a:ln>
        </p:spPr>
      </p:pic>
      <p:sp>
        <p:nvSpPr>
          <p:cNvPr id="359" name="Shape 359"/>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Kubernetes Ressources Map</a:t>
            </a:r>
            <a:endParaRPr sz="3600" b="1">
              <a:solidFill>
                <a:srgbClr val="326CE5"/>
              </a:solidFill>
              <a:latin typeface="Consolas"/>
              <a:ea typeface="Consolas"/>
              <a:cs typeface="Consolas"/>
              <a:sym typeface="Consolas"/>
            </a:endParaRPr>
          </a:p>
        </p:txBody>
      </p:sp>
      <p:pic>
        <p:nvPicPr>
          <p:cNvPr id="360" name="Shape 360"/>
          <p:cNvPicPr preferRelativeResize="0"/>
          <p:nvPr/>
        </p:nvPicPr>
        <p:blipFill>
          <a:blip r:embed="rId19">
            <a:alphaModFix/>
          </a:blip>
          <a:stretch>
            <a:fillRect/>
          </a:stretch>
        </p:blipFill>
        <p:spPr>
          <a:xfrm>
            <a:off x="146450" y="927874"/>
            <a:ext cx="533732" cy="498146"/>
          </a:xfrm>
          <a:prstGeom prst="rect">
            <a:avLst/>
          </a:prstGeom>
          <a:noFill/>
          <a:ln>
            <a:noFill/>
          </a:ln>
        </p:spPr>
      </p:pic>
      <p:pic>
        <p:nvPicPr>
          <p:cNvPr id="342" name="Shape 342"/>
          <p:cNvPicPr preferRelativeResize="0"/>
          <p:nvPr/>
        </p:nvPicPr>
        <p:blipFill>
          <a:blip r:embed="rId20">
            <a:alphaModFix/>
          </a:blip>
          <a:stretch>
            <a:fillRect/>
          </a:stretch>
        </p:blipFill>
        <p:spPr>
          <a:xfrm>
            <a:off x="2233059" y="4572032"/>
            <a:ext cx="529366" cy="521557"/>
          </a:xfrm>
          <a:prstGeom prst="rect">
            <a:avLst/>
          </a:prstGeom>
          <a:noFill/>
          <a:ln>
            <a:noFill/>
          </a:ln>
        </p:spPr>
      </p:pic>
      <p:pic>
        <p:nvPicPr>
          <p:cNvPr id="306" name="Shape 306"/>
          <p:cNvPicPr preferRelativeResize="0"/>
          <p:nvPr/>
        </p:nvPicPr>
        <p:blipFill>
          <a:blip r:embed="rId21">
            <a:alphaModFix/>
          </a:blip>
          <a:stretch>
            <a:fillRect/>
          </a:stretch>
        </p:blipFill>
        <p:spPr>
          <a:xfrm>
            <a:off x="4986175" y="3325647"/>
            <a:ext cx="533775" cy="527400"/>
          </a:xfrm>
          <a:prstGeom prst="rect">
            <a:avLst/>
          </a:prstGeom>
          <a:noFill/>
          <a:ln>
            <a:noFill/>
          </a:ln>
        </p:spPr>
      </p:pic>
      <p:pic>
        <p:nvPicPr>
          <p:cNvPr id="340" name="Shape 340"/>
          <p:cNvPicPr preferRelativeResize="0"/>
          <p:nvPr/>
        </p:nvPicPr>
        <p:blipFill>
          <a:blip r:embed="rId22">
            <a:alphaModFix/>
          </a:blip>
          <a:stretch>
            <a:fillRect/>
          </a:stretch>
        </p:blipFill>
        <p:spPr>
          <a:xfrm>
            <a:off x="4084506" y="4071469"/>
            <a:ext cx="511300" cy="497319"/>
          </a:xfrm>
          <a:prstGeom prst="rect">
            <a:avLst/>
          </a:prstGeom>
          <a:noFill/>
          <a:ln>
            <a:noFill/>
          </a:ln>
        </p:spPr>
      </p:pic>
      <p:pic>
        <p:nvPicPr>
          <p:cNvPr id="301" name="Shape 301"/>
          <p:cNvPicPr preferRelativeResize="0"/>
          <p:nvPr/>
        </p:nvPicPr>
        <p:blipFill>
          <a:blip r:embed="rId23">
            <a:alphaModFix/>
          </a:blip>
          <a:stretch>
            <a:fillRect/>
          </a:stretch>
        </p:blipFill>
        <p:spPr>
          <a:xfrm>
            <a:off x="4999675" y="4071469"/>
            <a:ext cx="511300" cy="497319"/>
          </a:xfrm>
          <a:prstGeom prst="rect">
            <a:avLst/>
          </a:prstGeom>
          <a:noFill/>
          <a:ln>
            <a:noFill/>
          </a:ln>
        </p:spPr>
      </p:pic>
      <p:pic>
        <p:nvPicPr>
          <p:cNvPr id="305" name="Shape 305"/>
          <p:cNvPicPr preferRelativeResize="0"/>
          <p:nvPr/>
        </p:nvPicPr>
        <p:blipFill>
          <a:blip r:embed="rId24">
            <a:alphaModFix/>
          </a:blip>
          <a:stretch>
            <a:fillRect/>
          </a:stretch>
        </p:blipFill>
        <p:spPr>
          <a:xfrm>
            <a:off x="7416739" y="3343852"/>
            <a:ext cx="511300" cy="497319"/>
          </a:xfrm>
          <a:prstGeom prst="rect">
            <a:avLst/>
          </a:prstGeom>
          <a:noFill/>
          <a:ln>
            <a:noFill/>
          </a:ln>
        </p:spPr>
      </p:pic>
      <p:pic>
        <p:nvPicPr>
          <p:cNvPr id="302" name="Shape 302"/>
          <p:cNvPicPr preferRelativeResize="0"/>
          <p:nvPr/>
        </p:nvPicPr>
        <p:blipFill>
          <a:blip r:embed="rId25">
            <a:alphaModFix/>
          </a:blip>
          <a:stretch>
            <a:fillRect/>
          </a:stretch>
        </p:blipFill>
        <p:spPr>
          <a:xfrm>
            <a:off x="7405492" y="4062763"/>
            <a:ext cx="533725" cy="519134"/>
          </a:xfrm>
          <a:prstGeom prst="rect">
            <a:avLst/>
          </a:prstGeom>
          <a:noFill/>
          <a:ln>
            <a:noFill/>
          </a:ln>
        </p:spPr>
      </p:pic>
      <p:pic>
        <p:nvPicPr>
          <p:cNvPr id="295" name="Shape 295"/>
          <p:cNvPicPr preferRelativeResize="0"/>
          <p:nvPr/>
        </p:nvPicPr>
        <p:blipFill>
          <a:blip r:embed="rId26">
            <a:alphaModFix/>
          </a:blip>
          <a:stretch>
            <a:fillRect/>
          </a:stretch>
        </p:blipFill>
        <p:spPr>
          <a:xfrm>
            <a:off x="2678944" y="1499996"/>
            <a:ext cx="529375" cy="514906"/>
          </a:xfrm>
          <a:prstGeom prst="rect">
            <a:avLst/>
          </a:prstGeom>
          <a:noFill/>
          <a:ln>
            <a:noFill/>
          </a:ln>
        </p:spPr>
      </p:pic>
      <p:pic>
        <p:nvPicPr>
          <p:cNvPr id="297" name="Shape 297"/>
          <p:cNvPicPr preferRelativeResize="0"/>
          <p:nvPr/>
        </p:nvPicPr>
        <p:blipFill>
          <a:blip r:embed="rId27">
            <a:alphaModFix/>
          </a:blip>
          <a:stretch>
            <a:fillRect/>
          </a:stretch>
        </p:blipFill>
        <p:spPr>
          <a:xfrm>
            <a:off x="3405634" y="1508209"/>
            <a:ext cx="520900" cy="506656"/>
          </a:xfrm>
          <a:prstGeom prst="rect">
            <a:avLst/>
          </a:prstGeom>
          <a:noFill/>
          <a:ln>
            <a:noFill/>
          </a:ln>
        </p:spPr>
      </p:pic>
      <p:cxnSp>
        <p:nvCxnSpPr>
          <p:cNvPr id="361" name="Shape 361"/>
          <p:cNvCxnSpPr>
            <a:stCxn id="301" idx="0"/>
            <a:endCxn id="306" idx="2"/>
          </p:cNvCxnSpPr>
          <p:nvPr/>
        </p:nvCxnSpPr>
        <p:spPr>
          <a:xfrm rot="5400000" flipH="1">
            <a:off x="5144925" y="3961069"/>
            <a:ext cx="218400" cy="2400"/>
          </a:xfrm>
          <a:prstGeom prst="bentConnector3">
            <a:avLst>
              <a:gd name="adj1" fmla="val 50005"/>
            </a:avLst>
          </a:prstGeom>
          <a:noFill/>
          <a:ln w="19050" cap="flat" cmpd="sng">
            <a:solidFill>
              <a:srgbClr val="000000"/>
            </a:solidFill>
            <a:prstDash val="solid"/>
            <a:round/>
            <a:headEnd type="none" w="med" len="med"/>
            <a:tailEnd type="triangle" w="med" len="med"/>
          </a:ln>
        </p:spPr>
      </p:cxnSp>
      <p:pic>
        <p:nvPicPr>
          <p:cNvPr id="299" name="Shape 299"/>
          <p:cNvPicPr preferRelativeResize="0"/>
          <p:nvPr/>
        </p:nvPicPr>
        <p:blipFill>
          <a:blip r:embed="rId28">
            <a:alphaModFix/>
          </a:blip>
          <a:stretch>
            <a:fillRect/>
          </a:stretch>
        </p:blipFill>
        <p:spPr>
          <a:xfrm>
            <a:off x="3042579" y="4017996"/>
            <a:ext cx="558630" cy="513195"/>
          </a:xfrm>
          <a:prstGeom prst="rect">
            <a:avLst/>
          </a:prstGeom>
          <a:noFill/>
          <a:ln>
            <a:noFill/>
          </a:ln>
        </p:spPr>
      </p:pic>
      <p:pic>
        <p:nvPicPr>
          <p:cNvPr id="309" name="Shape 309"/>
          <p:cNvPicPr preferRelativeResize="0"/>
          <p:nvPr/>
        </p:nvPicPr>
        <p:blipFill>
          <a:blip r:embed="rId29">
            <a:alphaModFix/>
          </a:blip>
          <a:stretch>
            <a:fillRect/>
          </a:stretch>
        </p:blipFill>
        <p:spPr>
          <a:xfrm>
            <a:off x="3043329" y="4568238"/>
            <a:ext cx="558630" cy="5131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11700" y="21780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Diagrams examples</a:t>
            </a:r>
            <a:endParaRPr sz="3600" b="1">
              <a:solidFill>
                <a:srgbClr val="326CE5"/>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311700" y="2182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a:latin typeface="Consolas"/>
                <a:ea typeface="Consolas"/>
                <a:cs typeface="Consolas"/>
                <a:sym typeface="Consolas"/>
              </a:rPr>
              <a:t>Exposed Application</a:t>
            </a:r>
            <a:endParaRPr>
              <a:latin typeface="Consolas"/>
              <a:ea typeface="Consolas"/>
              <a:cs typeface="Consolas"/>
              <a:sym typeface="Consolas"/>
            </a:endParaRPr>
          </a:p>
        </p:txBody>
      </p:sp>
      <p:sp>
        <p:nvSpPr>
          <p:cNvPr id="372" name="Shape 372"/>
          <p:cNvSpPr/>
          <p:nvPr/>
        </p:nvSpPr>
        <p:spPr>
          <a:xfrm>
            <a:off x="670050" y="986225"/>
            <a:ext cx="7741500" cy="3646800"/>
          </a:xfrm>
          <a:prstGeom prst="roundRect">
            <a:avLst>
              <a:gd name="adj" fmla="val 10263"/>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73" name="Shape 373"/>
          <p:cNvPicPr preferRelativeResize="0"/>
          <p:nvPr/>
        </p:nvPicPr>
        <p:blipFill>
          <a:blip r:embed="rId3">
            <a:alphaModFix/>
          </a:blip>
          <a:stretch>
            <a:fillRect/>
          </a:stretch>
        </p:blipFill>
        <p:spPr>
          <a:xfrm>
            <a:off x="7349150" y="714475"/>
            <a:ext cx="532400" cy="518200"/>
          </a:xfrm>
          <a:prstGeom prst="rect">
            <a:avLst/>
          </a:prstGeom>
          <a:noFill/>
          <a:ln>
            <a:noFill/>
          </a:ln>
        </p:spPr>
      </p:pic>
      <p:sp>
        <p:nvSpPr>
          <p:cNvPr id="374" name="Shape 374"/>
          <p:cNvSpPr/>
          <p:nvPr/>
        </p:nvSpPr>
        <p:spPr>
          <a:xfrm>
            <a:off x="1012525" y="1308575"/>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75" name="Shape 375"/>
          <p:cNvCxnSpPr>
            <a:stCxn id="376" idx="3"/>
            <a:endCxn id="377" idx="1"/>
          </p:cNvCxnSpPr>
          <p:nvPr/>
        </p:nvCxnSpPr>
        <p:spPr>
          <a:xfrm>
            <a:off x="1958178" y="2630366"/>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378" name="Shape 378"/>
          <p:cNvCxnSpPr>
            <a:stCxn id="379" idx="3"/>
            <a:endCxn id="380" idx="1"/>
          </p:cNvCxnSpPr>
          <p:nvPr/>
        </p:nvCxnSpPr>
        <p:spPr>
          <a:xfrm rot="-5400000">
            <a:off x="2960095" y="1991841"/>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381" name="Shape 381"/>
          <p:cNvCxnSpPr>
            <a:stCxn id="379" idx="3"/>
            <a:endCxn id="382" idx="1"/>
          </p:cNvCxnSpPr>
          <p:nvPr/>
        </p:nvCxnSpPr>
        <p:spPr>
          <a:xfrm rot="-5400000" flipH="1">
            <a:off x="2979445" y="2696041"/>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383" name="Shape 383"/>
          <p:cNvCxnSpPr>
            <a:stCxn id="379" idx="3"/>
            <a:endCxn id="384" idx="1"/>
          </p:cNvCxnSpPr>
          <p:nvPr/>
        </p:nvCxnSpPr>
        <p:spPr>
          <a:xfrm>
            <a:off x="3044695" y="2629766"/>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385" name="Shape 385"/>
          <p:cNvCxnSpPr>
            <a:stCxn id="380" idx="3"/>
          </p:cNvCxnSpPr>
          <p:nvPr/>
        </p:nvCxnSpPr>
        <p:spPr>
          <a:xfrm>
            <a:off x="4213426" y="1907241"/>
            <a:ext cx="657300" cy="726900"/>
          </a:xfrm>
          <a:prstGeom prst="bentConnector2">
            <a:avLst/>
          </a:prstGeom>
          <a:noFill/>
          <a:ln w="28575" cap="flat" cmpd="sng">
            <a:solidFill>
              <a:srgbClr val="999999"/>
            </a:solidFill>
            <a:prstDash val="dash"/>
            <a:round/>
            <a:headEnd type="triangle" w="med" len="med"/>
            <a:tailEnd type="none" w="med" len="med"/>
          </a:ln>
        </p:spPr>
      </p:cxnSp>
      <p:cxnSp>
        <p:nvCxnSpPr>
          <p:cNvPr id="386" name="Shape 386"/>
          <p:cNvCxnSpPr>
            <a:stCxn id="382" idx="3"/>
          </p:cNvCxnSpPr>
          <p:nvPr/>
        </p:nvCxnSpPr>
        <p:spPr>
          <a:xfrm rot="10800000" flipH="1">
            <a:off x="4251526" y="2642191"/>
            <a:ext cx="611400" cy="711300"/>
          </a:xfrm>
          <a:prstGeom prst="bentConnector2">
            <a:avLst/>
          </a:prstGeom>
          <a:noFill/>
          <a:ln w="28575" cap="flat" cmpd="sng">
            <a:solidFill>
              <a:srgbClr val="999999"/>
            </a:solidFill>
            <a:prstDash val="dash"/>
            <a:round/>
            <a:headEnd type="triangle" w="med" len="med"/>
            <a:tailEnd type="none" w="med" len="med"/>
          </a:ln>
        </p:spPr>
      </p:cxnSp>
      <p:cxnSp>
        <p:nvCxnSpPr>
          <p:cNvPr id="387" name="Shape 387"/>
          <p:cNvCxnSpPr/>
          <p:nvPr/>
        </p:nvCxnSpPr>
        <p:spPr>
          <a:xfrm rot="10800000" flipH="1">
            <a:off x="4093108" y="2626454"/>
            <a:ext cx="769800" cy="3600"/>
          </a:xfrm>
          <a:prstGeom prst="bentConnector3">
            <a:avLst>
              <a:gd name="adj1" fmla="val 50000"/>
            </a:avLst>
          </a:prstGeom>
          <a:noFill/>
          <a:ln w="28575" cap="flat" cmpd="sng">
            <a:solidFill>
              <a:srgbClr val="999999"/>
            </a:solidFill>
            <a:prstDash val="dash"/>
            <a:round/>
            <a:headEnd type="triangle" w="med" len="med"/>
            <a:tailEnd type="none" w="med" len="med"/>
          </a:ln>
        </p:spPr>
      </p:cxnSp>
      <p:cxnSp>
        <p:nvCxnSpPr>
          <p:cNvPr id="388" name="Shape 388"/>
          <p:cNvCxnSpPr>
            <a:stCxn id="389" idx="1"/>
            <a:endCxn id="390" idx="3"/>
          </p:cNvCxnSpPr>
          <p:nvPr/>
        </p:nvCxnSpPr>
        <p:spPr>
          <a:xfrm flipH="1">
            <a:off x="5540558" y="2630363"/>
            <a:ext cx="313500" cy="600"/>
          </a:xfrm>
          <a:prstGeom prst="bentConnector3">
            <a:avLst>
              <a:gd name="adj1" fmla="val 50011"/>
            </a:avLst>
          </a:prstGeom>
          <a:noFill/>
          <a:ln w="28575" cap="flat" cmpd="sng">
            <a:solidFill>
              <a:srgbClr val="999999"/>
            </a:solidFill>
            <a:prstDash val="dash"/>
            <a:round/>
            <a:headEnd type="none" w="med" len="med"/>
            <a:tailEnd type="triangle" w="med" len="med"/>
          </a:ln>
        </p:spPr>
      </p:cxnSp>
      <p:cxnSp>
        <p:nvCxnSpPr>
          <p:cNvPr id="391" name="Shape 391"/>
          <p:cNvCxnSpPr>
            <a:stCxn id="392" idx="1"/>
            <a:endCxn id="389" idx="3"/>
          </p:cNvCxnSpPr>
          <p:nvPr/>
        </p:nvCxnSpPr>
        <p:spPr>
          <a:xfrm flipH="1">
            <a:off x="6453878" y="2630354"/>
            <a:ext cx="419700" cy="600"/>
          </a:xfrm>
          <a:prstGeom prst="bentConnector3">
            <a:avLst>
              <a:gd name="adj1" fmla="val 50000"/>
            </a:avLst>
          </a:prstGeom>
          <a:noFill/>
          <a:ln w="28575" cap="flat" cmpd="sng">
            <a:solidFill>
              <a:srgbClr val="434343"/>
            </a:solidFill>
            <a:prstDash val="solid"/>
            <a:round/>
            <a:headEnd type="none" w="med" len="med"/>
            <a:tailEnd type="triangle" w="med" len="med"/>
          </a:ln>
        </p:spPr>
      </p:cxnSp>
      <p:sp>
        <p:nvSpPr>
          <p:cNvPr id="393" name="Shape 393"/>
          <p:cNvSpPr txBox="1"/>
          <p:nvPr/>
        </p:nvSpPr>
        <p:spPr>
          <a:xfrm>
            <a:off x="1207613" y="2935338"/>
            <a:ext cx="914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latin typeface="Consolas"/>
                <a:ea typeface="Consolas"/>
                <a:cs typeface="Consolas"/>
                <a:sym typeface="Consolas"/>
              </a:rPr>
              <a:t>trololo.com</a:t>
            </a:r>
            <a:endParaRPr sz="900">
              <a:latin typeface="Consolas"/>
              <a:ea typeface="Consolas"/>
              <a:cs typeface="Consolas"/>
              <a:sym typeface="Consolas"/>
            </a:endParaRPr>
          </a:p>
        </p:txBody>
      </p:sp>
      <p:pic>
        <p:nvPicPr>
          <p:cNvPr id="394" name="Shape 394"/>
          <p:cNvPicPr preferRelativeResize="0"/>
          <p:nvPr/>
        </p:nvPicPr>
        <p:blipFill>
          <a:blip r:embed="rId4">
            <a:alphaModFix/>
          </a:blip>
          <a:stretch>
            <a:fillRect/>
          </a:stretch>
        </p:blipFill>
        <p:spPr>
          <a:xfrm>
            <a:off x="1483000" y="1095380"/>
            <a:ext cx="548100" cy="533096"/>
          </a:xfrm>
          <a:prstGeom prst="rect">
            <a:avLst/>
          </a:prstGeom>
          <a:noFill/>
          <a:ln>
            <a:noFill/>
          </a:ln>
        </p:spPr>
      </p:pic>
      <p:pic>
        <p:nvPicPr>
          <p:cNvPr id="380" name="Shape 380"/>
          <p:cNvPicPr preferRelativeResize="0"/>
          <p:nvPr/>
        </p:nvPicPr>
        <p:blipFill>
          <a:blip r:embed="rId5">
            <a:alphaModFix/>
          </a:blip>
          <a:stretch>
            <a:fillRect/>
          </a:stretch>
        </p:blipFill>
        <p:spPr>
          <a:xfrm>
            <a:off x="3598795" y="1608325"/>
            <a:ext cx="614630" cy="597833"/>
          </a:xfrm>
          <a:prstGeom prst="rect">
            <a:avLst/>
          </a:prstGeom>
          <a:noFill/>
          <a:ln>
            <a:noFill/>
          </a:ln>
        </p:spPr>
      </p:pic>
      <p:pic>
        <p:nvPicPr>
          <p:cNvPr id="384" name="Shape 384"/>
          <p:cNvPicPr preferRelativeResize="0"/>
          <p:nvPr/>
        </p:nvPicPr>
        <p:blipFill>
          <a:blip r:embed="rId5">
            <a:alphaModFix/>
          </a:blip>
          <a:stretch>
            <a:fillRect/>
          </a:stretch>
        </p:blipFill>
        <p:spPr>
          <a:xfrm>
            <a:off x="3598795" y="2331450"/>
            <a:ext cx="614630" cy="597833"/>
          </a:xfrm>
          <a:prstGeom prst="rect">
            <a:avLst/>
          </a:prstGeom>
          <a:noFill/>
          <a:ln>
            <a:noFill/>
          </a:ln>
        </p:spPr>
      </p:pic>
      <p:pic>
        <p:nvPicPr>
          <p:cNvPr id="382" name="Shape 382"/>
          <p:cNvPicPr preferRelativeResize="0"/>
          <p:nvPr/>
        </p:nvPicPr>
        <p:blipFill>
          <a:blip r:embed="rId5">
            <a:alphaModFix/>
          </a:blip>
          <a:stretch>
            <a:fillRect/>
          </a:stretch>
        </p:blipFill>
        <p:spPr>
          <a:xfrm>
            <a:off x="3636895" y="3054575"/>
            <a:ext cx="614630" cy="597833"/>
          </a:xfrm>
          <a:prstGeom prst="rect">
            <a:avLst/>
          </a:prstGeom>
          <a:noFill/>
          <a:ln>
            <a:noFill/>
          </a:ln>
        </p:spPr>
      </p:pic>
      <p:pic>
        <p:nvPicPr>
          <p:cNvPr id="377" name="Shape 377"/>
          <p:cNvPicPr preferRelativeResize="0"/>
          <p:nvPr/>
        </p:nvPicPr>
        <p:blipFill>
          <a:blip r:embed="rId6">
            <a:alphaModFix/>
          </a:blip>
          <a:stretch>
            <a:fillRect/>
          </a:stretch>
        </p:blipFill>
        <p:spPr>
          <a:xfrm>
            <a:off x="2424028" y="2332063"/>
            <a:ext cx="614630" cy="597833"/>
          </a:xfrm>
          <a:prstGeom prst="rect">
            <a:avLst/>
          </a:prstGeom>
          <a:noFill/>
          <a:ln>
            <a:noFill/>
          </a:ln>
        </p:spPr>
      </p:pic>
      <p:pic>
        <p:nvPicPr>
          <p:cNvPr id="376" name="Shape 376"/>
          <p:cNvPicPr preferRelativeResize="0"/>
          <p:nvPr/>
        </p:nvPicPr>
        <p:blipFill>
          <a:blip r:embed="rId7">
            <a:alphaModFix/>
          </a:blip>
          <a:stretch>
            <a:fillRect/>
          </a:stretch>
        </p:blipFill>
        <p:spPr>
          <a:xfrm>
            <a:off x="1343548" y="2331450"/>
            <a:ext cx="614630" cy="597833"/>
          </a:xfrm>
          <a:prstGeom prst="rect">
            <a:avLst/>
          </a:prstGeom>
          <a:noFill/>
          <a:ln>
            <a:noFill/>
          </a:ln>
        </p:spPr>
      </p:pic>
      <p:pic>
        <p:nvPicPr>
          <p:cNvPr id="390" name="Shape 390"/>
          <p:cNvPicPr preferRelativeResize="0"/>
          <p:nvPr/>
        </p:nvPicPr>
        <p:blipFill>
          <a:blip r:embed="rId8">
            <a:alphaModFix/>
          </a:blip>
          <a:stretch>
            <a:fillRect/>
          </a:stretch>
        </p:blipFill>
        <p:spPr>
          <a:xfrm>
            <a:off x="4925858" y="2331450"/>
            <a:ext cx="614630" cy="597833"/>
          </a:xfrm>
          <a:prstGeom prst="rect">
            <a:avLst/>
          </a:prstGeom>
          <a:noFill/>
          <a:ln>
            <a:noFill/>
          </a:ln>
        </p:spPr>
      </p:pic>
      <p:pic>
        <p:nvPicPr>
          <p:cNvPr id="389" name="Shape 389"/>
          <p:cNvPicPr preferRelativeResize="0"/>
          <p:nvPr/>
        </p:nvPicPr>
        <p:blipFill>
          <a:blip r:embed="rId9">
            <a:alphaModFix/>
          </a:blip>
          <a:stretch>
            <a:fillRect/>
          </a:stretch>
        </p:blipFill>
        <p:spPr>
          <a:xfrm>
            <a:off x="5854058" y="2338650"/>
            <a:ext cx="599820" cy="583427"/>
          </a:xfrm>
          <a:prstGeom prst="rect">
            <a:avLst/>
          </a:prstGeom>
          <a:noFill/>
          <a:ln>
            <a:noFill/>
          </a:ln>
        </p:spPr>
      </p:pic>
      <p:pic>
        <p:nvPicPr>
          <p:cNvPr id="392" name="Shape 392"/>
          <p:cNvPicPr preferRelativeResize="0"/>
          <p:nvPr/>
        </p:nvPicPr>
        <p:blipFill>
          <a:blip r:embed="rId10">
            <a:alphaModFix/>
          </a:blip>
          <a:stretch>
            <a:fillRect/>
          </a:stretch>
        </p:blipFill>
        <p:spPr>
          <a:xfrm>
            <a:off x="6873578" y="2331438"/>
            <a:ext cx="614630" cy="597833"/>
          </a:xfrm>
          <a:prstGeom prst="rect">
            <a:avLst/>
          </a:prstGeom>
          <a:noFill/>
          <a:ln>
            <a:noFill/>
          </a:ln>
        </p:spPr>
      </p:pic>
      <p:pic>
        <p:nvPicPr>
          <p:cNvPr id="395" name="Shape 395"/>
          <p:cNvPicPr preferRelativeResize="0"/>
          <p:nvPr/>
        </p:nvPicPr>
        <p:blipFill>
          <a:blip r:embed="rId11">
            <a:alphaModFix/>
          </a:blip>
          <a:stretch>
            <a:fillRect/>
          </a:stretch>
        </p:blipFill>
        <p:spPr>
          <a:xfrm>
            <a:off x="5707323" y="3590255"/>
            <a:ext cx="614630" cy="597833"/>
          </a:xfrm>
          <a:prstGeom prst="rect">
            <a:avLst/>
          </a:prstGeom>
          <a:noFill/>
          <a:ln>
            <a:noFill/>
          </a:ln>
        </p:spPr>
      </p:pic>
      <p:pic>
        <p:nvPicPr>
          <p:cNvPr id="396" name="Shape 396"/>
          <p:cNvPicPr preferRelativeResize="0"/>
          <p:nvPr/>
        </p:nvPicPr>
        <p:blipFill>
          <a:blip r:embed="rId12">
            <a:alphaModFix/>
          </a:blip>
          <a:stretch>
            <a:fillRect/>
          </a:stretch>
        </p:blipFill>
        <p:spPr>
          <a:xfrm>
            <a:off x="6356412" y="3590255"/>
            <a:ext cx="614630" cy="597833"/>
          </a:xfrm>
          <a:prstGeom prst="rect">
            <a:avLst/>
          </a:prstGeom>
          <a:noFill/>
          <a:ln>
            <a:noFill/>
          </a:ln>
        </p:spPr>
      </p:pic>
      <p:pic>
        <p:nvPicPr>
          <p:cNvPr id="397" name="Shape 397"/>
          <p:cNvPicPr preferRelativeResize="0"/>
          <p:nvPr/>
        </p:nvPicPr>
        <p:blipFill>
          <a:blip r:embed="rId13">
            <a:alphaModFix/>
          </a:blip>
          <a:stretch>
            <a:fillRect/>
          </a:stretch>
        </p:blipFill>
        <p:spPr>
          <a:xfrm>
            <a:off x="7005502" y="3590255"/>
            <a:ext cx="614630" cy="5978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p:nvPr/>
        </p:nvSpPr>
        <p:spPr>
          <a:xfrm>
            <a:off x="670050" y="986225"/>
            <a:ext cx="7741500" cy="3646800"/>
          </a:xfrm>
          <a:prstGeom prst="roundRect">
            <a:avLst>
              <a:gd name="adj" fmla="val 10263"/>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1012525" y="1308575"/>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txBox="1">
            <a:spLocks noGrp="1"/>
          </p:cNvSpPr>
          <p:nvPr>
            <p:ph type="title"/>
          </p:nvPr>
        </p:nvSpPr>
        <p:spPr>
          <a:xfrm>
            <a:off x="311700" y="2182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a:latin typeface="Consolas"/>
                <a:ea typeface="Consolas"/>
                <a:cs typeface="Consolas"/>
                <a:sym typeface="Consolas"/>
              </a:rPr>
              <a:t>Application with configuration</a:t>
            </a:r>
            <a:endParaRPr>
              <a:latin typeface="Consolas"/>
              <a:ea typeface="Consolas"/>
              <a:cs typeface="Consolas"/>
              <a:sym typeface="Consolas"/>
            </a:endParaRPr>
          </a:p>
        </p:txBody>
      </p:sp>
      <p:pic>
        <p:nvPicPr>
          <p:cNvPr id="405" name="Shape 405"/>
          <p:cNvPicPr preferRelativeResize="0"/>
          <p:nvPr/>
        </p:nvPicPr>
        <p:blipFill>
          <a:blip r:embed="rId3">
            <a:alphaModFix/>
          </a:blip>
          <a:stretch>
            <a:fillRect/>
          </a:stretch>
        </p:blipFill>
        <p:spPr>
          <a:xfrm>
            <a:off x="7349150" y="714475"/>
            <a:ext cx="532400" cy="518200"/>
          </a:xfrm>
          <a:prstGeom prst="rect">
            <a:avLst/>
          </a:prstGeom>
          <a:noFill/>
          <a:ln>
            <a:noFill/>
          </a:ln>
        </p:spPr>
      </p:pic>
      <p:cxnSp>
        <p:nvCxnSpPr>
          <p:cNvPr id="406" name="Shape 406"/>
          <p:cNvCxnSpPr>
            <a:stCxn id="407" idx="3"/>
            <a:endCxn id="408" idx="1"/>
          </p:cNvCxnSpPr>
          <p:nvPr/>
        </p:nvCxnSpPr>
        <p:spPr>
          <a:xfrm>
            <a:off x="2561753" y="3232941"/>
            <a:ext cx="4779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409" name="Shape 409"/>
          <p:cNvCxnSpPr>
            <a:stCxn id="408" idx="3"/>
            <a:endCxn id="410" idx="1"/>
          </p:cNvCxnSpPr>
          <p:nvPr/>
        </p:nvCxnSpPr>
        <p:spPr>
          <a:xfrm>
            <a:off x="3654283" y="3232941"/>
            <a:ext cx="592200" cy="600"/>
          </a:xfrm>
          <a:prstGeom prst="bentConnector3">
            <a:avLst>
              <a:gd name="adj1" fmla="val 50001"/>
            </a:avLst>
          </a:prstGeom>
          <a:noFill/>
          <a:ln w="28575" cap="flat" cmpd="sng">
            <a:solidFill>
              <a:schemeClr val="dk2"/>
            </a:solidFill>
            <a:prstDash val="solid"/>
            <a:round/>
            <a:headEnd type="none" w="med" len="med"/>
            <a:tailEnd type="triangle" w="med" len="med"/>
          </a:ln>
        </p:spPr>
      </p:cxnSp>
      <p:cxnSp>
        <p:nvCxnSpPr>
          <p:cNvPr id="411" name="Shape 411"/>
          <p:cNvCxnSpPr>
            <a:stCxn id="410" idx="3"/>
            <a:endCxn id="412" idx="1"/>
          </p:cNvCxnSpPr>
          <p:nvPr/>
        </p:nvCxnSpPr>
        <p:spPr>
          <a:xfrm rot="10800000" flipH="1">
            <a:off x="4861126" y="3225741"/>
            <a:ext cx="592200" cy="7200"/>
          </a:xfrm>
          <a:prstGeom prst="bentConnector3">
            <a:avLst>
              <a:gd name="adj1" fmla="val 50003"/>
            </a:avLst>
          </a:prstGeom>
          <a:noFill/>
          <a:ln w="28575" cap="flat" cmpd="sng">
            <a:solidFill>
              <a:srgbClr val="999999"/>
            </a:solidFill>
            <a:prstDash val="dash"/>
            <a:round/>
            <a:headEnd type="triangle" w="med" len="med"/>
            <a:tailEnd type="none" w="med" len="med"/>
          </a:ln>
        </p:spPr>
      </p:cxnSp>
      <p:cxnSp>
        <p:nvCxnSpPr>
          <p:cNvPr id="413" name="Shape 413"/>
          <p:cNvCxnSpPr>
            <a:stCxn id="414" idx="1"/>
            <a:endCxn id="412" idx="3"/>
          </p:cNvCxnSpPr>
          <p:nvPr/>
        </p:nvCxnSpPr>
        <p:spPr>
          <a:xfrm rot="10800000">
            <a:off x="6067983" y="3225738"/>
            <a:ext cx="477900" cy="7200"/>
          </a:xfrm>
          <a:prstGeom prst="bentConnector3">
            <a:avLst>
              <a:gd name="adj1" fmla="val 49999"/>
            </a:avLst>
          </a:prstGeom>
          <a:noFill/>
          <a:ln w="28575" cap="flat" cmpd="sng">
            <a:solidFill>
              <a:srgbClr val="999999"/>
            </a:solidFill>
            <a:prstDash val="dash"/>
            <a:round/>
            <a:headEnd type="none" w="med" len="med"/>
            <a:tailEnd type="triangle" w="med" len="med"/>
          </a:ln>
        </p:spPr>
      </p:cxnSp>
      <p:sp>
        <p:nvSpPr>
          <p:cNvPr id="415" name="Shape 415"/>
          <p:cNvSpPr txBox="1"/>
          <p:nvPr/>
        </p:nvSpPr>
        <p:spPr>
          <a:xfrm>
            <a:off x="1741013" y="3544938"/>
            <a:ext cx="914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latin typeface="Consolas"/>
                <a:ea typeface="Consolas"/>
                <a:cs typeface="Consolas"/>
                <a:sym typeface="Consolas"/>
              </a:rPr>
              <a:t>trololo.com</a:t>
            </a:r>
            <a:endParaRPr sz="900">
              <a:latin typeface="Consolas"/>
              <a:ea typeface="Consolas"/>
              <a:cs typeface="Consolas"/>
              <a:sym typeface="Consolas"/>
            </a:endParaRPr>
          </a:p>
        </p:txBody>
      </p:sp>
      <p:cxnSp>
        <p:nvCxnSpPr>
          <p:cNvPr id="416" name="Shape 416"/>
          <p:cNvCxnSpPr>
            <a:stCxn id="410" idx="0"/>
            <a:endCxn id="417" idx="2"/>
          </p:cNvCxnSpPr>
          <p:nvPr/>
        </p:nvCxnSpPr>
        <p:spPr>
          <a:xfrm rot="10800000" flipH="1">
            <a:off x="4553810" y="2486725"/>
            <a:ext cx="587400" cy="447300"/>
          </a:xfrm>
          <a:prstGeom prst="straightConnector1">
            <a:avLst/>
          </a:prstGeom>
          <a:noFill/>
          <a:ln w="28575" cap="flat" cmpd="sng">
            <a:solidFill>
              <a:srgbClr val="434343"/>
            </a:solidFill>
            <a:prstDash val="solid"/>
            <a:round/>
            <a:headEnd type="none" w="med" len="med"/>
            <a:tailEnd type="triangle" w="med" len="med"/>
          </a:ln>
        </p:spPr>
      </p:cxnSp>
      <p:cxnSp>
        <p:nvCxnSpPr>
          <p:cNvPr id="418" name="Shape 418"/>
          <p:cNvCxnSpPr>
            <a:stCxn id="410" idx="0"/>
            <a:endCxn id="419" idx="2"/>
          </p:cNvCxnSpPr>
          <p:nvPr/>
        </p:nvCxnSpPr>
        <p:spPr>
          <a:xfrm rot="10800000">
            <a:off x="3895010" y="2486725"/>
            <a:ext cx="658800" cy="447300"/>
          </a:xfrm>
          <a:prstGeom prst="straightConnector1">
            <a:avLst/>
          </a:prstGeom>
          <a:noFill/>
          <a:ln w="28575" cap="flat" cmpd="sng">
            <a:solidFill>
              <a:srgbClr val="434343"/>
            </a:solidFill>
            <a:prstDash val="solid"/>
            <a:round/>
            <a:headEnd type="none" w="med" len="med"/>
            <a:tailEnd type="triangle" w="med" len="med"/>
          </a:ln>
        </p:spPr>
      </p:cxnSp>
      <p:pic>
        <p:nvPicPr>
          <p:cNvPr id="420" name="Shape 420"/>
          <p:cNvPicPr preferRelativeResize="0"/>
          <p:nvPr/>
        </p:nvPicPr>
        <p:blipFill>
          <a:blip r:embed="rId4">
            <a:alphaModFix/>
          </a:blip>
          <a:stretch>
            <a:fillRect/>
          </a:stretch>
        </p:blipFill>
        <p:spPr>
          <a:xfrm>
            <a:off x="1483000" y="1095380"/>
            <a:ext cx="548100" cy="533096"/>
          </a:xfrm>
          <a:prstGeom prst="rect">
            <a:avLst/>
          </a:prstGeom>
          <a:noFill/>
          <a:ln>
            <a:noFill/>
          </a:ln>
        </p:spPr>
      </p:pic>
      <p:pic>
        <p:nvPicPr>
          <p:cNvPr id="419" name="Shape 419"/>
          <p:cNvPicPr preferRelativeResize="0"/>
          <p:nvPr/>
        </p:nvPicPr>
        <p:blipFill>
          <a:blip r:embed="rId5">
            <a:alphaModFix/>
          </a:blip>
          <a:stretch>
            <a:fillRect/>
          </a:stretch>
        </p:blipFill>
        <p:spPr>
          <a:xfrm>
            <a:off x="3587738" y="1888975"/>
            <a:ext cx="614630" cy="597833"/>
          </a:xfrm>
          <a:prstGeom prst="rect">
            <a:avLst/>
          </a:prstGeom>
          <a:noFill/>
          <a:ln>
            <a:noFill/>
          </a:ln>
        </p:spPr>
      </p:pic>
      <p:pic>
        <p:nvPicPr>
          <p:cNvPr id="417" name="Shape 417"/>
          <p:cNvPicPr preferRelativeResize="0"/>
          <p:nvPr/>
        </p:nvPicPr>
        <p:blipFill>
          <a:blip r:embed="rId6">
            <a:alphaModFix/>
          </a:blip>
          <a:stretch>
            <a:fillRect/>
          </a:stretch>
        </p:blipFill>
        <p:spPr>
          <a:xfrm>
            <a:off x="4833780" y="1888975"/>
            <a:ext cx="614630" cy="597833"/>
          </a:xfrm>
          <a:prstGeom prst="rect">
            <a:avLst/>
          </a:prstGeom>
          <a:noFill/>
          <a:ln>
            <a:noFill/>
          </a:ln>
        </p:spPr>
      </p:pic>
      <p:pic>
        <p:nvPicPr>
          <p:cNvPr id="410" name="Shape 410"/>
          <p:cNvPicPr preferRelativeResize="0"/>
          <p:nvPr/>
        </p:nvPicPr>
        <p:blipFill>
          <a:blip r:embed="rId7">
            <a:alphaModFix/>
          </a:blip>
          <a:stretch>
            <a:fillRect/>
          </a:stretch>
        </p:blipFill>
        <p:spPr>
          <a:xfrm>
            <a:off x="4246495" y="2934025"/>
            <a:ext cx="614630" cy="597833"/>
          </a:xfrm>
          <a:prstGeom prst="rect">
            <a:avLst/>
          </a:prstGeom>
          <a:noFill/>
          <a:ln>
            <a:noFill/>
          </a:ln>
        </p:spPr>
      </p:pic>
      <p:pic>
        <p:nvPicPr>
          <p:cNvPr id="408" name="Shape 408"/>
          <p:cNvPicPr preferRelativeResize="0"/>
          <p:nvPr/>
        </p:nvPicPr>
        <p:blipFill>
          <a:blip r:embed="rId8">
            <a:alphaModFix/>
          </a:blip>
          <a:stretch>
            <a:fillRect/>
          </a:stretch>
        </p:blipFill>
        <p:spPr>
          <a:xfrm>
            <a:off x="3039653" y="2934025"/>
            <a:ext cx="614630" cy="597833"/>
          </a:xfrm>
          <a:prstGeom prst="rect">
            <a:avLst/>
          </a:prstGeom>
          <a:noFill/>
          <a:ln>
            <a:noFill/>
          </a:ln>
        </p:spPr>
      </p:pic>
      <p:pic>
        <p:nvPicPr>
          <p:cNvPr id="407" name="Shape 407"/>
          <p:cNvPicPr preferRelativeResize="0"/>
          <p:nvPr/>
        </p:nvPicPr>
        <p:blipFill>
          <a:blip r:embed="rId9">
            <a:alphaModFix/>
          </a:blip>
          <a:stretch>
            <a:fillRect/>
          </a:stretch>
        </p:blipFill>
        <p:spPr>
          <a:xfrm>
            <a:off x="1947123" y="2934025"/>
            <a:ext cx="614630" cy="597833"/>
          </a:xfrm>
          <a:prstGeom prst="rect">
            <a:avLst/>
          </a:prstGeom>
          <a:noFill/>
          <a:ln>
            <a:noFill/>
          </a:ln>
        </p:spPr>
      </p:pic>
      <p:pic>
        <p:nvPicPr>
          <p:cNvPr id="414" name="Shape 414"/>
          <p:cNvPicPr preferRelativeResize="0"/>
          <p:nvPr/>
        </p:nvPicPr>
        <p:blipFill>
          <a:blip r:embed="rId10">
            <a:alphaModFix/>
          </a:blip>
          <a:stretch>
            <a:fillRect/>
          </a:stretch>
        </p:blipFill>
        <p:spPr>
          <a:xfrm>
            <a:off x="6545883" y="2941225"/>
            <a:ext cx="599820" cy="583427"/>
          </a:xfrm>
          <a:prstGeom prst="rect">
            <a:avLst/>
          </a:prstGeom>
          <a:noFill/>
          <a:ln>
            <a:noFill/>
          </a:ln>
        </p:spPr>
      </p:pic>
      <p:pic>
        <p:nvPicPr>
          <p:cNvPr id="412" name="Shape 412"/>
          <p:cNvPicPr preferRelativeResize="0"/>
          <p:nvPr/>
        </p:nvPicPr>
        <p:blipFill>
          <a:blip r:embed="rId11">
            <a:alphaModFix/>
          </a:blip>
          <a:stretch>
            <a:fillRect/>
          </a:stretch>
        </p:blipFill>
        <p:spPr>
          <a:xfrm>
            <a:off x="5453358" y="2926825"/>
            <a:ext cx="614630" cy="5978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p:nvPr/>
        </p:nvSpPr>
        <p:spPr>
          <a:xfrm>
            <a:off x="670050" y="986225"/>
            <a:ext cx="7741500" cy="3646800"/>
          </a:xfrm>
          <a:prstGeom prst="roundRect">
            <a:avLst>
              <a:gd name="adj" fmla="val 10263"/>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1012525" y="1308575"/>
            <a:ext cx="6969300" cy="24504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Shape 427"/>
          <p:cNvSpPr txBox="1">
            <a:spLocks noGrp="1"/>
          </p:cNvSpPr>
          <p:nvPr>
            <p:ph type="title"/>
          </p:nvPr>
        </p:nvSpPr>
        <p:spPr>
          <a:xfrm>
            <a:off x="311700" y="2182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a:latin typeface="Consolas"/>
                <a:ea typeface="Consolas"/>
                <a:cs typeface="Consolas"/>
                <a:sym typeface="Consolas"/>
              </a:rPr>
              <a:t>Application with persistent storage</a:t>
            </a:r>
            <a:endParaRPr>
              <a:latin typeface="Consolas"/>
              <a:ea typeface="Consolas"/>
              <a:cs typeface="Consolas"/>
              <a:sym typeface="Consolas"/>
            </a:endParaRPr>
          </a:p>
        </p:txBody>
      </p:sp>
      <p:pic>
        <p:nvPicPr>
          <p:cNvPr id="428" name="Shape 428"/>
          <p:cNvPicPr preferRelativeResize="0"/>
          <p:nvPr/>
        </p:nvPicPr>
        <p:blipFill>
          <a:blip r:embed="rId3">
            <a:alphaModFix/>
          </a:blip>
          <a:stretch>
            <a:fillRect/>
          </a:stretch>
        </p:blipFill>
        <p:spPr>
          <a:xfrm>
            <a:off x="7349150" y="714475"/>
            <a:ext cx="532400" cy="518200"/>
          </a:xfrm>
          <a:prstGeom prst="rect">
            <a:avLst/>
          </a:prstGeom>
          <a:noFill/>
          <a:ln>
            <a:noFill/>
          </a:ln>
        </p:spPr>
      </p:pic>
      <p:cxnSp>
        <p:nvCxnSpPr>
          <p:cNvPr id="429" name="Shape 429"/>
          <p:cNvCxnSpPr>
            <a:stCxn id="430" idx="3"/>
            <a:endCxn id="431" idx="1"/>
          </p:cNvCxnSpPr>
          <p:nvPr/>
        </p:nvCxnSpPr>
        <p:spPr>
          <a:xfrm>
            <a:off x="2561753" y="2089941"/>
            <a:ext cx="4779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432" name="Shape 432"/>
          <p:cNvCxnSpPr>
            <a:stCxn id="431" idx="3"/>
            <a:endCxn id="433" idx="1"/>
          </p:cNvCxnSpPr>
          <p:nvPr/>
        </p:nvCxnSpPr>
        <p:spPr>
          <a:xfrm>
            <a:off x="3654283" y="2089941"/>
            <a:ext cx="592200" cy="600"/>
          </a:xfrm>
          <a:prstGeom prst="bentConnector3">
            <a:avLst>
              <a:gd name="adj1" fmla="val 50001"/>
            </a:avLst>
          </a:prstGeom>
          <a:noFill/>
          <a:ln w="28575" cap="flat" cmpd="sng">
            <a:solidFill>
              <a:schemeClr val="dk2"/>
            </a:solidFill>
            <a:prstDash val="solid"/>
            <a:round/>
            <a:headEnd type="none" w="med" len="med"/>
            <a:tailEnd type="triangle" w="med" len="med"/>
          </a:ln>
        </p:spPr>
      </p:cxnSp>
      <p:cxnSp>
        <p:nvCxnSpPr>
          <p:cNvPr id="434" name="Shape 434"/>
          <p:cNvCxnSpPr>
            <a:stCxn id="433" idx="3"/>
            <a:endCxn id="435" idx="1"/>
          </p:cNvCxnSpPr>
          <p:nvPr/>
        </p:nvCxnSpPr>
        <p:spPr>
          <a:xfrm rot="10800000" flipH="1">
            <a:off x="4861126" y="2082741"/>
            <a:ext cx="592200" cy="7200"/>
          </a:xfrm>
          <a:prstGeom prst="bentConnector3">
            <a:avLst>
              <a:gd name="adj1" fmla="val 50003"/>
            </a:avLst>
          </a:prstGeom>
          <a:noFill/>
          <a:ln w="28575" cap="flat" cmpd="sng">
            <a:solidFill>
              <a:srgbClr val="999999"/>
            </a:solidFill>
            <a:prstDash val="dash"/>
            <a:round/>
            <a:headEnd type="triangle" w="med" len="med"/>
            <a:tailEnd type="none" w="med" len="med"/>
          </a:ln>
        </p:spPr>
      </p:cxnSp>
      <p:cxnSp>
        <p:nvCxnSpPr>
          <p:cNvPr id="436" name="Shape 436"/>
          <p:cNvCxnSpPr>
            <a:stCxn id="437" idx="1"/>
            <a:endCxn id="435" idx="3"/>
          </p:cNvCxnSpPr>
          <p:nvPr/>
        </p:nvCxnSpPr>
        <p:spPr>
          <a:xfrm rot="10800000">
            <a:off x="6067983" y="2082738"/>
            <a:ext cx="477900" cy="7200"/>
          </a:xfrm>
          <a:prstGeom prst="bentConnector3">
            <a:avLst>
              <a:gd name="adj1" fmla="val 49999"/>
            </a:avLst>
          </a:prstGeom>
          <a:noFill/>
          <a:ln w="28575" cap="flat" cmpd="sng">
            <a:solidFill>
              <a:srgbClr val="999999"/>
            </a:solidFill>
            <a:prstDash val="dash"/>
            <a:round/>
            <a:headEnd type="none" w="med" len="med"/>
            <a:tailEnd type="triangle" w="med" len="med"/>
          </a:ln>
        </p:spPr>
      </p:cxnSp>
      <p:sp>
        <p:nvSpPr>
          <p:cNvPr id="438" name="Shape 438"/>
          <p:cNvSpPr txBox="1"/>
          <p:nvPr/>
        </p:nvSpPr>
        <p:spPr>
          <a:xfrm>
            <a:off x="1817213" y="2401938"/>
            <a:ext cx="914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latin typeface="Consolas"/>
                <a:ea typeface="Consolas"/>
                <a:cs typeface="Consolas"/>
                <a:sym typeface="Consolas"/>
              </a:rPr>
              <a:t>trololo.com</a:t>
            </a:r>
            <a:endParaRPr sz="900">
              <a:latin typeface="Consolas"/>
              <a:ea typeface="Consolas"/>
              <a:cs typeface="Consolas"/>
              <a:sym typeface="Consolas"/>
            </a:endParaRPr>
          </a:p>
        </p:txBody>
      </p:sp>
      <p:cxnSp>
        <p:nvCxnSpPr>
          <p:cNvPr id="439" name="Shape 439"/>
          <p:cNvCxnSpPr>
            <a:stCxn id="440" idx="3"/>
            <a:endCxn id="441" idx="1"/>
          </p:cNvCxnSpPr>
          <p:nvPr/>
        </p:nvCxnSpPr>
        <p:spPr>
          <a:xfrm>
            <a:off x="3287097" y="4242122"/>
            <a:ext cx="916800" cy="0"/>
          </a:xfrm>
          <a:prstGeom prst="straightConnector1">
            <a:avLst/>
          </a:prstGeom>
          <a:noFill/>
          <a:ln w="28575" cap="flat" cmpd="sng">
            <a:solidFill>
              <a:srgbClr val="999999"/>
            </a:solidFill>
            <a:prstDash val="dash"/>
            <a:round/>
            <a:headEnd type="none" w="med" len="med"/>
            <a:tailEnd type="triangle" w="med" len="med"/>
          </a:ln>
        </p:spPr>
      </p:cxnSp>
      <p:cxnSp>
        <p:nvCxnSpPr>
          <p:cNvPr id="442" name="Shape 442"/>
          <p:cNvCxnSpPr>
            <a:stCxn id="443" idx="2"/>
            <a:endCxn id="441" idx="0"/>
          </p:cNvCxnSpPr>
          <p:nvPr/>
        </p:nvCxnSpPr>
        <p:spPr>
          <a:xfrm flipH="1">
            <a:off x="4510926" y="3319376"/>
            <a:ext cx="4800" cy="623700"/>
          </a:xfrm>
          <a:prstGeom prst="straightConnector1">
            <a:avLst/>
          </a:prstGeom>
          <a:noFill/>
          <a:ln w="28575" cap="flat" cmpd="sng">
            <a:solidFill>
              <a:schemeClr val="dk2"/>
            </a:solidFill>
            <a:prstDash val="solid"/>
            <a:round/>
            <a:headEnd type="triangle" w="med" len="med"/>
            <a:tailEnd type="triangle" w="med" len="med"/>
          </a:ln>
        </p:spPr>
      </p:cxnSp>
      <p:cxnSp>
        <p:nvCxnSpPr>
          <p:cNvPr id="444" name="Shape 444"/>
          <p:cNvCxnSpPr>
            <a:stCxn id="445" idx="2"/>
            <a:endCxn id="446" idx="0"/>
          </p:cNvCxnSpPr>
          <p:nvPr/>
        </p:nvCxnSpPr>
        <p:spPr>
          <a:xfrm>
            <a:off x="4515713" y="2401932"/>
            <a:ext cx="0" cy="313800"/>
          </a:xfrm>
          <a:prstGeom prst="straightConnector1">
            <a:avLst/>
          </a:prstGeom>
          <a:noFill/>
          <a:ln w="28575" cap="flat" cmpd="sng">
            <a:solidFill>
              <a:srgbClr val="434343"/>
            </a:solidFill>
            <a:prstDash val="solid"/>
            <a:round/>
            <a:headEnd type="none" w="med" len="med"/>
            <a:tailEnd type="triangle" w="med" len="med"/>
          </a:ln>
        </p:spPr>
      </p:cxnSp>
      <p:pic>
        <p:nvPicPr>
          <p:cNvPr id="447" name="Shape 447"/>
          <p:cNvPicPr preferRelativeResize="0"/>
          <p:nvPr/>
        </p:nvPicPr>
        <p:blipFill>
          <a:blip r:embed="rId4">
            <a:alphaModFix/>
          </a:blip>
          <a:stretch>
            <a:fillRect/>
          </a:stretch>
        </p:blipFill>
        <p:spPr>
          <a:xfrm>
            <a:off x="1483000" y="1095380"/>
            <a:ext cx="548100" cy="533096"/>
          </a:xfrm>
          <a:prstGeom prst="rect">
            <a:avLst/>
          </a:prstGeom>
          <a:noFill/>
          <a:ln>
            <a:noFill/>
          </a:ln>
        </p:spPr>
      </p:pic>
      <p:pic>
        <p:nvPicPr>
          <p:cNvPr id="433" name="Shape 433"/>
          <p:cNvPicPr preferRelativeResize="0"/>
          <p:nvPr/>
        </p:nvPicPr>
        <p:blipFill>
          <a:blip r:embed="rId5">
            <a:alphaModFix/>
          </a:blip>
          <a:stretch>
            <a:fillRect/>
          </a:stretch>
        </p:blipFill>
        <p:spPr>
          <a:xfrm>
            <a:off x="4246495" y="1791025"/>
            <a:ext cx="614630" cy="597833"/>
          </a:xfrm>
          <a:prstGeom prst="rect">
            <a:avLst/>
          </a:prstGeom>
          <a:noFill/>
          <a:ln>
            <a:noFill/>
          </a:ln>
        </p:spPr>
      </p:pic>
      <p:pic>
        <p:nvPicPr>
          <p:cNvPr id="431" name="Shape 431"/>
          <p:cNvPicPr preferRelativeResize="0"/>
          <p:nvPr/>
        </p:nvPicPr>
        <p:blipFill>
          <a:blip r:embed="rId6">
            <a:alphaModFix/>
          </a:blip>
          <a:stretch>
            <a:fillRect/>
          </a:stretch>
        </p:blipFill>
        <p:spPr>
          <a:xfrm>
            <a:off x="3039653" y="1791025"/>
            <a:ext cx="614630" cy="597833"/>
          </a:xfrm>
          <a:prstGeom prst="rect">
            <a:avLst/>
          </a:prstGeom>
          <a:noFill/>
          <a:ln>
            <a:noFill/>
          </a:ln>
        </p:spPr>
      </p:pic>
      <p:pic>
        <p:nvPicPr>
          <p:cNvPr id="430" name="Shape 430"/>
          <p:cNvPicPr preferRelativeResize="0"/>
          <p:nvPr/>
        </p:nvPicPr>
        <p:blipFill>
          <a:blip r:embed="rId7">
            <a:alphaModFix/>
          </a:blip>
          <a:stretch>
            <a:fillRect/>
          </a:stretch>
        </p:blipFill>
        <p:spPr>
          <a:xfrm>
            <a:off x="1947123" y="1791025"/>
            <a:ext cx="614630" cy="597833"/>
          </a:xfrm>
          <a:prstGeom prst="rect">
            <a:avLst/>
          </a:prstGeom>
          <a:noFill/>
          <a:ln>
            <a:noFill/>
          </a:ln>
        </p:spPr>
      </p:pic>
      <p:pic>
        <p:nvPicPr>
          <p:cNvPr id="437" name="Shape 437"/>
          <p:cNvPicPr preferRelativeResize="0"/>
          <p:nvPr/>
        </p:nvPicPr>
        <p:blipFill>
          <a:blip r:embed="rId8">
            <a:alphaModFix/>
          </a:blip>
          <a:stretch>
            <a:fillRect/>
          </a:stretch>
        </p:blipFill>
        <p:spPr>
          <a:xfrm>
            <a:off x="6545883" y="1798225"/>
            <a:ext cx="599820" cy="583427"/>
          </a:xfrm>
          <a:prstGeom prst="rect">
            <a:avLst/>
          </a:prstGeom>
          <a:noFill/>
          <a:ln>
            <a:noFill/>
          </a:ln>
        </p:spPr>
      </p:pic>
      <p:pic>
        <p:nvPicPr>
          <p:cNvPr id="435" name="Shape 435"/>
          <p:cNvPicPr preferRelativeResize="0"/>
          <p:nvPr/>
        </p:nvPicPr>
        <p:blipFill>
          <a:blip r:embed="rId9">
            <a:alphaModFix/>
          </a:blip>
          <a:stretch>
            <a:fillRect/>
          </a:stretch>
        </p:blipFill>
        <p:spPr>
          <a:xfrm>
            <a:off x="5453358" y="1783825"/>
            <a:ext cx="614630" cy="597833"/>
          </a:xfrm>
          <a:prstGeom prst="rect">
            <a:avLst/>
          </a:prstGeom>
          <a:noFill/>
          <a:ln>
            <a:noFill/>
          </a:ln>
        </p:spPr>
      </p:pic>
      <p:pic>
        <p:nvPicPr>
          <p:cNvPr id="443" name="Shape 443"/>
          <p:cNvPicPr preferRelativeResize="0"/>
          <p:nvPr/>
        </p:nvPicPr>
        <p:blipFill>
          <a:blip r:embed="rId10">
            <a:alphaModFix/>
          </a:blip>
          <a:stretch>
            <a:fillRect/>
          </a:stretch>
        </p:blipFill>
        <p:spPr>
          <a:xfrm>
            <a:off x="4208411" y="2721543"/>
            <a:ext cx="614630" cy="597833"/>
          </a:xfrm>
          <a:prstGeom prst="rect">
            <a:avLst/>
          </a:prstGeom>
          <a:noFill/>
          <a:ln>
            <a:noFill/>
          </a:ln>
        </p:spPr>
      </p:pic>
      <p:pic>
        <p:nvPicPr>
          <p:cNvPr id="441" name="Shape 441"/>
          <p:cNvPicPr preferRelativeResize="0"/>
          <p:nvPr/>
        </p:nvPicPr>
        <p:blipFill>
          <a:blip r:embed="rId11">
            <a:alphaModFix/>
          </a:blip>
          <a:stretch>
            <a:fillRect/>
          </a:stretch>
        </p:blipFill>
        <p:spPr>
          <a:xfrm>
            <a:off x="4203759" y="3943205"/>
            <a:ext cx="614630" cy="597833"/>
          </a:xfrm>
          <a:prstGeom prst="rect">
            <a:avLst/>
          </a:prstGeom>
          <a:noFill/>
          <a:ln>
            <a:noFill/>
          </a:ln>
        </p:spPr>
      </p:pic>
      <p:pic>
        <p:nvPicPr>
          <p:cNvPr id="440" name="Shape 440"/>
          <p:cNvPicPr preferRelativeResize="0"/>
          <p:nvPr/>
        </p:nvPicPr>
        <p:blipFill>
          <a:blip r:embed="rId12">
            <a:alphaModFix/>
          </a:blip>
          <a:stretch>
            <a:fillRect/>
          </a:stretch>
        </p:blipFill>
        <p:spPr>
          <a:xfrm>
            <a:off x="2672467" y="3943205"/>
            <a:ext cx="614630" cy="5978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p:nvPr/>
        </p:nvSpPr>
        <p:spPr>
          <a:xfrm>
            <a:off x="670050" y="986225"/>
            <a:ext cx="7741500" cy="3799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1012525" y="1308575"/>
            <a:ext cx="4739700" cy="3244500"/>
          </a:xfrm>
          <a:prstGeom prst="roundRect">
            <a:avLst>
              <a:gd name="adj" fmla="val 9263"/>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txBox="1">
            <a:spLocks noGrp="1"/>
          </p:cNvSpPr>
          <p:nvPr>
            <p:ph type="title"/>
          </p:nvPr>
        </p:nvSpPr>
        <p:spPr>
          <a:xfrm>
            <a:off x="311700" y="2182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a:latin typeface="Consolas"/>
                <a:ea typeface="Consolas"/>
                <a:cs typeface="Consolas"/>
                <a:sym typeface="Consolas"/>
              </a:rPr>
              <a:t>StatefulSet Architecture</a:t>
            </a:r>
            <a:endParaRPr>
              <a:latin typeface="Consolas"/>
              <a:ea typeface="Consolas"/>
              <a:cs typeface="Consolas"/>
              <a:sym typeface="Consolas"/>
            </a:endParaRPr>
          </a:p>
        </p:txBody>
      </p:sp>
      <p:pic>
        <p:nvPicPr>
          <p:cNvPr id="455" name="Shape 455"/>
          <p:cNvPicPr preferRelativeResize="0"/>
          <p:nvPr/>
        </p:nvPicPr>
        <p:blipFill>
          <a:blip r:embed="rId3">
            <a:alphaModFix/>
          </a:blip>
          <a:stretch>
            <a:fillRect/>
          </a:stretch>
        </p:blipFill>
        <p:spPr>
          <a:xfrm>
            <a:off x="7349150" y="714475"/>
            <a:ext cx="532400" cy="518200"/>
          </a:xfrm>
          <a:prstGeom prst="rect">
            <a:avLst/>
          </a:prstGeom>
          <a:noFill/>
          <a:ln>
            <a:noFill/>
          </a:ln>
        </p:spPr>
      </p:pic>
      <p:cxnSp>
        <p:nvCxnSpPr>
          <p:cNvPr id="456" name="Shape 456"/>
          <p:cNvCxnSpPr>
            <a:stCxn id="457" idx="3"/>
            <a:endCxn id="458" idx="1"/>
          </p:cNvCxnSpPr>
          <p:nvPr/>
        </p:nvCxnSpPr>
        <p:spPr>
          <a:xfrm rot="-5400000">
            <a:off x="2018920" y="1973182"/>
            <a:ext cx="723300" cy="554400"/>
          </a:xfrm>
          <a:prstGeom prst="bentConnector2">
            <a:avLst/>
          </a:prstGeom>
          <a:noFill/>
          <a:ln w="28575" cap="flat" cmpd="sng">
            <a:solidFill>
              <a:schemeClr val="dk2"/>
            </a:solidFill>
            <a:prstDash val="solid"/>
            <a:round/>
            <a:headEnd type="none" w="med" len="med"/>
            <a:tailEnd type="triangle" w="med" len="med"/>
          </a:ln>
        </p:spPr>
      </p:cxnSp>
      <p:cxnSp>
        <p:nvCxnSpPr>
          <p:cNvPr id="459" name="Shape 459"/>
          <p:cNvCxnSpPr>
            <a:stCxn id="457" idx="3"/>
            <a:endCxn id="460" idx="1"/>
          </p:cNvCxnSpPr>
          <p:nvPr/>
        </p:nvCxnSpPr>
        <p:spPr>
          <a:xfrm rot="-5400000" flipH="1">
            <a:off x="2038270" y="2652082"/>
            <a:ext cx="722700" cy="592500"/>
          </a:xfrm>
          <a:prstGeom prst="bentConnector2">
            <a:avLst/>
          </a:prstGeom>
          <a:noFill/>
          <a:ln w="28575" cap="flat" cmpd="sng">
            <a:solidFill>
              <a:schemeClr val="dk2"/>
            </a:solidFill>
            <a:prstDash val="solid"/>
            <a:round/>
            <a:headEnd type="none" w="med" len="med"/>
            <a:tailEnd type="triangle" w="med" len="med"/>
          </a:ln>
        </p:spPr>
      </p:cxnSp>
      <p:cxnSp>
        <p:nvCxnSpPr>
          <p:cNvPr id="461" name="Shape 461"/>
          <p:cNvCxnSpPr>
            <a:stCxn id="457" idx="3"/>
            <a:endCxn id="462" idx="1"/>
          </p:cNvCxnSpPr>
          <p:nvPr/>
        </p:nvCxnSpPr>
        <p:spPr>
          <a:xfrm>
            <a:off x="2103370" y="2584794"/>
            <a:ext cx="5544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463" name="Shape 463"/>
          <p:cNvCxnSpPr>
            <a:stCxn id="464" idx="3"/>
            <a:endCxn id="465" idx="1"/>
          </p:cNvCxnSpPr>
          <p:nvPr/>
        </p:nvCxnSpPr>
        <p:spPr>
          <a:xfrm>
            <a:off x="6647926" y="1888732"/>
            <a:ext cx="668700" cy="698100"/>
          </a:xfrm>
          <a:prstGeom prst="bentConnector2">
            <a:avLst/>
          </a:prstGeom>
          <a:noFill/>
          <a:ln w="28575" cap="flat" cmpd="sng">
            <a:solidFill>
              <a:srgbClr val="999999"/>
            </a:solidFill>
            <a:prstDash val="dash"/>
            <a:round/>
            <a:headEnd type="triangle" w="med" len="med"/>
            <a:tailEnd type="none" w="med" len="med"/>
          </a:ln>
        </p:spPr>
      </p:cxnSp>
      <p:cxnSp>
        <p:nvCxnSpPr>
          <p:cNvPr id="466" name="Shape 466"/>
          <p:cNvCxnSpPr>
            <a:stCxn id="467" idx="3"/>
            <a:endCxn id="465" idx="1"/>
          </p:cNvCxnSpPr>
          <p:nvPr/>
        </p:nvCxnSpPr>
        <p:spPr>
          <a:xfrm>
            <a:off x="6653851" y="2585394"/>
            <a:ext cx="663000" cy="27900"/>
          </a:xfrm>
          <a:prstGeom prst="bentConnector3">
            <a:avLst>
              <a:gd name="adj1" fmla="val 50000"/>
            </a:avLst>
          </a:prstGeom>
          <a:noFill/>
          <a:ln w="28575" cap="flat" cmpd="sng">
            <a:solidFill>
              <a:srgbClr val="999999"/>
            </a:solidFill>
            <a:prstDash val="dash"/>
            <a:round/>
            <a:headEnd type="triangle" w="med" len="med"/>
            <a:tailEnd type="none" w="med" len="med"/>
          </a:ln>
        </p:spPr>
      </p:cxnSp>
      <p:cxnSp>
        <p:nvCxnSpPr>
          <p:cNvPr id="468" name="Shape 468"/>
          <p:cNvCxnSpPr>
            <a:stCxn id="469" idx="3"/>
            <a:endCxn id="465" idx="1"/>
          </p:cNvCxnSpPr>
          <p:nvPr/>
        </p:nvCxnSpPr>
        <p:spPr>
          <a:xfrm rot="10800000" flipH="1">
            <a:off x="6647926" y="2612182"/>
            <a:ext cx="668700" cy="697500"/>
          </a:xfrm>
          <a:prstGeom prst="bentConnector2">
            <a:avLst/>
          </a:prstGeom>
          <a:noFill/>
          <a:ln w="28575" cap="flat" cmpd="sng">
            <a:solidFill>
              <a:srgbClr val="999999"/>
            </a:solidFill>
            <a:prstDash val="dash"/>
            <a:round/>
            <a:headEnd type="triangle" w="med" len="med"/>
            <a:tailEnd type="none" w="med" len="med"/>
          </a:ln>
        </p:spPr>
      </p:cxnSp>
      <p:cxnSp>
        <p:nvCxnSpPr>
          <p:cNvPr id="470" name="Shape 470"/>
          <p:cNvCxnSpPr>
            <a:stCxn id="471" idx="3"/>
            <a:endCxn id="464" idx="1"/>
          </p:cNvCxnSpPr>
          <p:nvPr/>
        </p:nvCxnSpPr>
        <p:spPr>
          <a:xfrm>
            <a:off x="5392491" y="1888732"/>
            <a:ext cx="640800" cy="600"/>
          </a:xfrm>
          <a:prstGeom prst="bentConnector3">
            <a:avLst>
              <a:gd name="adj1" fmla="val 50000"/>
            </a:avLst>
          </a:prstGeom>
          <a:noFill/>
          <a:ln w="28575" cap="flat" cmpd="sng">
            <a:solidFill>
              <a:schemeClr val="dk2"/>
            </a:solidFill>
            <a:prstDash val="solid"/>
            <a:round/>
            <a:headEnd type="triangle" w="med" len="med"/>
            <a:tailEnd type="triangle" w="med" len="med"/>
          </a:ln>
        </p:spPr>
      </p:cxnSp>
      <p:cxnSp>
        <p:nvCxnSpPr>
          <p:cNvPr id="472" name="Shape 472"/>
          <p:cNvCxnSpPr>
            <a:stCxn id="473" idx="3"/>
            <a:endCxn id="467" idx="1"/>
          </p:cNvCxnSpPr>
          <p:nvPr/>
        </p:nvCxnSpPr>
        <p:spPr>
          <a:xfrm>
            <a:off x="5383116" y="2585394"/>
            <a:ext cx="656100" cy="600"/>
          </a:xfrm>
          <a:prstGeom prst="bentConnector3">
            <a:avLst>
              <a:gd name="adj1" fmla="val 50000"/>
            </a:avLst>
          </a:prstGeom>
          <a:noFill/>
          <a:ln w="28575" cap="flat" cmpd="sng">
            <a:solidFill>
              <a:schemeClr val="dk2"/>
            </a:solidFill>
            <a:prstDash val="solid"/>
            <a:round/>
            <a:headEnd type="triangle" w="med" len="med"/>
            <a:tailEnd type="triangle" w="med" len="med"/>
          </a:ln>
        </p:spPr>
      </p:cxnSp>
      <p:cxnSp>
        <p:nvCxnSpPr>
          <p:cNvPr id="474" name="Shape 474"/>
          <p:cNvCxnSpPr>
            <a:stCxn id="475" idx="3"/>
            <a:endCxn id="469" idx="1"/>
          </p:cNvCxnSpPr>
          <p:nvPr/>
        </p:nvCxnSpPr>
        <p:spPr>
          <a:xfrm>
            <a:off x="5383116" y="3309682"/>
            <a:ext cx="650100" cy="600"/>
          </a:xfrm>
          <a:prstGeom prst="bentConnector3">
            <a:avLst>
              <a:gd name="adj1" fmla="val 50006"/>
            </a:avLst>
          </a:prstGeom>
          <a:noFill/>
          <a:ln w="28575" cap="flat" cmpd="sng">
            <a:solidFill>
              <a:schemeClr val="dk2"/>
            </a:solidFill>
            <a:prstDash val="solid"/>
            <a:round/>
            <a:headEnd type="triangle" w="med" len="med"/>
            <a:tailEnd type="triangle" w="med" len="med"/>
          </a:ln>
        </p:spPr>
      </p:cxnSp>
      <p:cxnSp>
        <p:nvCxnSpPr>
          <p:cNvPr id="476" name="Shape 476"/>
          <p:cNvCxnSpPr>
            <a:stCxn id="477" idx="0"/>
            <a:endCxn id="458" idx="3"/>
          </p:cNvCxnSpPr>
          <p:nvPr/>
        </p:nvCxnSpPr>
        <p:spPr>
          <a:xfrm rot="10800000">
            <a:off x="3272401" y="1888732"/>
            <a:ext cx="749700" cy="1940400"/>
          </a:xfrm>
          <a:prstGeom prst="straightConnector1">
            <a:avLst/>
          </a:prstGeom>
          <a:noFill/>
          <a:ln w="19050" cap="flat" cmpd="sng">
            <a:solidFill>
              <a:srgbClr val="999999"/>
            </a:solidFill>
            <a:prstDash val="dash"/>
            <a:round/>
            <a:headEnd type="none" w="med" len="med"/>
            <a:tailEnd type="triangle" w="med" len="med"/>
          </a:ln>
        </p:spPr>
      </p:cxnSp>
      <p:cxnSp>
        <p:nvCxnSpPr>
          <p:cNvPr id="478" name="Shape 478"/>
          <p:cNvCxnSpPr>
            <a:stCxn id="477" idx="0"/>
            <a:endCxn id="471" idx="1"/>
          </p:cNvCxnSpPr>
          <p:nvPr/>
        </p:nvCxnSpPr>
        <p:spPr>
          <a:xfrm rot="10800000" flipH="1">
            <a:off x="4021861" y="1888732"/>
            <a:ext cx="756000" cy="1917900"/>
          </a:xfrm>
          <a:prstGeom prst="straightConnector1">
            <a:avLst/>
          </a:prstGeom>
          <a:noFill/>
          <a:ln w="19050" cap="flat" cmpd="sng">
            <a:solidFill>
              <a:srgbClr val="999999"/>
            </a:solidFill>
            <a:prstDash val="dash"/>
            <a:round/>
            <a:headEnd type="none" w="med" len="med"/>
            <a:tailEnd type="triangle" w="med" len="med"/>
          </a:ln>
        </p:spPr>
      </p:cxnSp>
      <p:cxnSp>
        <p:nvCxnSpPr>
          <p:cNvPr id="479" name="Shape 479"/>
          <p:cNvCxnSpPr>
            <a:stCxn id="477" idx="0"/>
            <a:endCxn id="462" idx="3"/>
          </p:cNvCxnSpPr>
          <p:nvPr/>
        </p:nvCxnSpPr>
        <p:spPr>
          <a:xfrm rot="10800000">
            <a:off x="3272401" y="2585394"/>
            <a:ext cx="749700" cy="1217400"/>
          </a:xfrm>
          <a:prstGeom prst="straightConnector1">
            <a:avLst/>
          </a:prstGeom>
          <a:noFill/>
          <a:ln w="19050" cap="flat" cmpd="sng">
            <a:solidFill>
              <a:srgbClr val="999999"/>
            </a:solidFill>
            <a:prstDash val="dash"/>
            <a:round/>
            <a:headEnd type="none" w="med" len="med"/>
            <a:tailEnd type="triangle" w="med" len="med"/>
          </a:ln>
        </p:spPr>
      </p:cxnSp>
      <p:cxnSp>
        <p:nvCxnSpPr>
          <p:cNvPr id="480" name="Shape 480"/>
          <p:cNvCxnSpPr>
            <a:stCxn id="477" idx="0"/>
            <a:endCxn id="473" idx="1"/>
          </p:cNvCxnSpPr>
          <p:nvPr/>
        </p:nvCxnSpPr>
        <p:spPr>
          <a:xfrm rot="10800000" flipH="1">
            <a:off x="4022086" y="2585394"/>
            <a:ext cx="746400" cy="1244700"/>
          </a:xfrm>
          <a:prstGeom prst="straightConnector1">
            <a:avLst/>
          </a:prstGeom>
          <a:noFill/>
          <a:ln w="19050" cap="flat" cmpd="sng">
            <a:solidFill>
              <a:srgbClr val="999999"/>
            </a:solidFill>
            <a:prstDash val="dash"/>
            <a:round/>
            <a:headEnd type="none" w="med" len="med"/>
            <a:tailEnd type="triangle" w="med" len="med"/>
          </a:ln>
        </p:spPr>
      </p:cxnSp>
      <p:cxnSp>
        <p:nvCxnSpPr>
          <p:cNvPr id="481" name="Shape 481"/>
          <p:cNvCxnSpPr>
            <a:stCxn id="477" idx="0"/>
            <a:endCxn id="460" idx="3"/>
          </p:cNvCxnSpPr>
          <p:nvPr/>
        </p:nvCxnSpPr>
        <p:spPr>
          <a:xfrm rot="10800000">
            <a:off x="3310501" y="3309682"/>
            <a:ext cx="711600" cy="494100"/>
          </a:xfrm>
          <a:prstGeom prst="straightConnector1">
            <a:avLst/>
          </a:prstGeom>
          <a:noFill/>
          <a:ln w="19050" cap="flat" cmpd="sng">
            <a:solidFill>
              <a:srgbClr val="999999"/>
            </a:solidFill>
            <a:prstDash val="dash"/>
            <a:round/>
            <a:headEnd type="none" w="med" len="med"/>
            <a:tailEnd type="triangle" w="med" len="med"/>
          </a:ln>
        </p:spPr>
      </p:cxnSp>
      <p:cxnSp>
        <p:nvCxnSpPr>
          <p:cNvPr id="482" name="Shape 482"/>
          <p:cNvCxnSpPr>
            <a:stCxn id="477" idx="0"/>
            <a:endCxn id="475" idx="1"/>
          </p:cNvCxnSpPr>
          <p:nvPr/>
        </p:nvCxnSpPr>
        <p:spPr>
          <a:xfrm rot="10800000" flipH="1">
            <a:off x="4022086" y="3309682"/>
            <a:ext cx="746400" cy="511500"/>
          </a:xfrm>
          <a:prstGeom prst="straightConnector1">
            <a:avLst/>
          </a:prstGeom>
          <a:noFill/>
          <a:ln w="19050" cap="flat" cmpd="sng">
            <a:solidFill>
              <a:srgbClr val="999999"/>
            </a:solidFill>
            <a:prstDash val="dash"/>
            <a:round/>
            <a:headEnd type="none" w="med" len="med"/>
            <a:tailEnd type="triangle" w="med" len="med"/>
          </a:ln>
        </p:spPr>
      </p:cxnSp>
      <p:pic>
        <p:nvPicPr>
          <p:cNvPr id="483" name="Shape 483"/>
          <p:cNvPicPr preferRelativeResize="0"/>
          <p:nvPr/>
        </p:nvPicPr>
        <p:blipFill>
          <a:blip r:embed="rId4">
            <a:alphaModFix/>
          </a:blip>
          <a:stretch>
            <a:fillRect/>
          </a:stretch>
        </p:blipFill>
        <p:spPr>
          <a:xfrm>
            <a:off x="1483000" y="1095380"/>
            <a:ext cx="548100" cy="533096"/>
          </a:xfrm>
          <a:prstGeom prst="rect">
            <a:avLst/>
          </a:prstGeom>
          <a:noFill/>
          <a:ln>
            <a:noFill/>
          </a:ln>
        </p:spPr>
      </p:pic>
      <p:pic>
        <p:nvPicPr>
          <p:cNvPr id="458" name="Shape 458"/>
          <p:cNvPicPr preferRelativeResize="0"/>
          <p:nvPr/>
        </p:nvPicPr>
        <p:blipFill>
          <a:blip r:embed="rId5">
            <a:alphaModFix/>
          </a:blip>
          <a:stretch>
            <a:fillRect/>
          </a:stretch>
        </p:blipFill>
        <p:spPr>
          <a:xfrm>
            <a:off x="2657770" y="1589815"/>
            <a:ext cx="614630" cy="597833"/>
          </a:xfrm>
          <a:prstGeom prst="rect">
            <a:avLst/>
          </a:prstGeom>
          <a:noFill/>
          <a:ln>
            <a:noFill/>
          </a:ln>
        </p:spPr>
      </p:pic>
      <p:pic>
        <p:nvPicPr>
          <p:cNvPr id="462" name="Shape 462"/>
          <p:cNvPicPr preferRelativeResize="0"/>
          <p:nvPr/>
        </p:nvPicPr>
        <p:blipFill>
          <a:blip r:embed="rId5">
            <a:alphaModFix/>
          </a:blip>
          <a:stretch>
            <a:fillRect/>
          </a:stretch>
        </p:blipFill>
        <p:spPr>
          <a:xfrm>
            <a:off x="2657770" y="2286478"/>
            <a:ext cx="614630" cy="597833"/>
          </a:xfrm>
          <a:prstGeom prst="rect">
            <a:avLst/>
          </a:prstGeom>
          <a:noFill/>
          <a:ln>
            <a:noFill/>
          </a:ln>
        </p:spPr>
      </p:pic>
      <p:pic>
        <p:nvPicPr>
          <p:cNvPr id="460" name="Shape 460"/>
          <p:cNvPicPr preferRelativeResize="0"/>
          <p:nvPr/>
        </p:nvPicPr>
        <p:blipFill>
          <a:blip r:embed="rId5">
            <a:alphaModFix/>
          </a:blip>
          <a:stretch>
            <a:fillRect/>
          </a:stretch>
        </p:blipFill>
        <p:spPr>
          <a:xfrm>
            <a:off x="2695870" y="3010765"/>
            <a:ext cx="614630" cy="597833"/>
          </a:xfrm>
          <a:prstGeom prst="rect">
            <a:avLst/>
          </a:prstGeom>
          <a:noFill/>
          <a:ln>
            <a:noFill/>
          </a:ln>
        </p:spPr>
      </p:pic>
      <p:pic>
        <p:nvPicPr>
          <p:cNvPr id="484" name="Shape 484"/>
          <p:cNvPicPr preferRelativeResize="0"/>
          <p:nvPr/>
        </p:nvPicPr>
        <p:blipFill>
          <a:blip r:embed="rId6">
            <a:alphaModFix/>
          </a:blip>
          <a:stretch>
            <a:fillRect/>
          </a:stretch>
        </p:blipFill>
        <p:spPr>
          <a:xfrm>
            <a:off x="1483003" y="2300738"/>
            <a:ext cx="614630" cy="597833"/>
          </a:xfrm>
          <a:prstGeom prst="rect">
            <a:avLst/>
          </a:prstGeom>
          <a:noFill/>
          <a:ln>
            <a:noFill/>
          </a:ln>
        </p:spPr>
      </p:pic>
      <p:pic>
        <p:nvPicPr>
          <p:cNvPr id="471" name="Shape 471"/>
          <p:cNvPicPr preferRelativeResize="0"/>
          <p:nvPr/>
        </p:nvPicPr>
        <p:blipFill>
          <a:blip r:embed="rId7">
            <a:alphaModFix/>
          </a:blip>
          <a:stretch>
            <a:fillRect/>
          </a:stretch>
        </p:blipFill>
        <p:spPr>
          <a:xfrm>
            <a:off x="4777861" y="1589815"/>
            <a:ext cx="614630" cy="597833"/>
          </a:xfrm>
          <a:prstGeom prst="rect">
            <a:avLst/>
          </a:prstGeom>
          <a:noFill/>
          <a:ln>
            <a:noFill/>
          </a:ln>
        </p:spPr>
      </p:pic>
      <p:pic>
        <p:nvPicPr>
          <p:cNvPr id="473" name="Shape 473"/>
          <p:cNvPicPr preferRelativeResize="0"/>
          <p:nvPr/>
        </p:nvPicPr>
        <p:blipFill>
          <a:blip r:embed="rId7">
            <a:alphaModFix/>
          </a:blip>
          <a:stretch>
            <a:fillRect/>
          </a:stretch>
        </p:blipFill>
        <p:spPr>
          <a:xfrm>
            <a:off x="4768486" y="2286478"/>
            <a:ext cx="614630" cy="597833"/>
          </a:xfrm>
          <a:prstGeom prst="rect">
            <a:avLst/>
          </a:prstGeom>
          <a:noFill/>
          <a:ln>
            <a:noFill/>
          </a:ln>
        </p:spPr>
      </p:pic>
      <p:pic>
        <p:nvPicPr>
          <p:cNvPr id="475" name="Shape 475"/>
          <p:cNvPicPr preferRelativeResize="0"/>
          <p:nvPr/>
        </p:nvPicPr>
        <p:blipFill>
          <a:blip r:embed="rId7">
            <a:alphaModFix/>
          </a:blip>
          <a:stretch>
            <a:fillRect/>
          </a:stretch>
        </p:blipFill>
        <p:spPr>
          <a:xfrm>
            <a:off x="4768486" y="3010765"/>
            <a:ext cx="614630" cy="597833"/>
          </a:xfrm>
          <a:prstGeom prst="rect">
            <a:avLst/>
          </a:prstGeom>
          <a:noFill/>
          <a:ln>
            <a:noFill/>
          </a:ln>
        </p:spPr>
      </p:pic>
      <p:pic>
        <p:nvPicPr>
          <p:cNvPr id="464" name="Shape 464"/>
          <p:cNvPicPr preferRelativeResize="0"/>
          <p:nvPr/>
        </p:nvPicPr>
        <p:blipFill>
          <a:blip r:embed="rId8">
            <a:alphaModFix/>
          </a:blip>
          <a:stretch>
            <a:fillRect/>
          </a:stretch>
        </p:blipFill>
        <p:spPr>
          <a:xfrm>
            <a:off x="6033296" y="1589815"/>
            <a:ext cx="614630" cy="597833"/>
          </a:xfrm>
          <a:prstGeom prst="rect">
            <a:avLst/>
          </a:prstGeom>
          <a:noFill/>
          <a:ln>
            <a:noFill/>
          </a:ln>
        </p:spPr>
      </p:pic>
      <p:pic>
        <p:nvPicPr>
          <p:cNvPr id="467" name="Shape 467"/>
          <p:cNvPicPr preferRelativeResize="0"/>
          <p:nvPr/>
        </p:nvPicPr>
        <p:blipFill>
          <a:blip r:embed="rId8">
            <a:alphaModFix/>
          </a:blip>
          <a:stretch>
            <a:fillRect/>
          </a:stretch>
        </p:blipFill>
        <p:spPr>
          <a:xfrm>
            <a:off x="6039221" y="2286478"/>
            <a:ext cx="614630" cy="597833"/>
          </a:xfrm>
          <a:prstGeom prst="rect">
            <a:avLst/>
          </a:prstGeom>
          <a:noFill/>
          <a:ln>
            <a:noFill/>
          </a:ln>
        </p:spPr>
      </p:pic>
      <p:pic>
        <p:nvPicPr>
          <p:cNvPr id="469" name="Shape 469"/>
          <p:cNvPicPr preferRelativeResize="0"/>
          <p:nvPr/>
        </p:nvPicPr>
        <p:blipFill>
          <a:blip r:embed="rId8">
            <a:alphaModFix/>
          </a:blip>
          <a:stretch>
            <a:fillRect/>
          </a:stretch>
        </p:blipFill>
        <p:spPr>
          <a:xfrm>
            <a:off x="6033296" y="3010765"/>
            <a:ext cx="614630" cy="597833"/>
          </a:xfrm>
          <a:prstGeom prst="rect">
            <a:avLst/>
          </a:prstGeom>
          <a:noFill/>
          <a:ln>
            <a:noFill/>
          </a:ln>
        </p:spPr>
      </p:pic>
      <p:pic>
        <p:nvPicPr>
          <p:cNvPr id="485" name="Shape 485"/>
          <p:cNvPicPr preferRelativeResize="0"/>
          <p:nvPr/>
        </p:nvPicPr>
        <p:blipFill>
          <a:blip r:embed="rId9">
            <a:alphaModFix/>
          </a:blip>
          <a:stretch>
            <a:fillRect/>
          </a:stretch>
        </p:blipFill>
        <p:spPr>
          <a:xfrm>
            <a:off x="7403792" y="2272830"/>
            <a:ext cx="614630" cy="597833"/>
          </a:xfrm>
          <a:prstGeom prst="rect">
            <a:avLst/>
          </a:prstGeom>
          <a:noFill/>
          <a:ln>
            <a:noFill/>
          </a:ln>
        </p:spPr>
      </p:pic>
      <p:pic>
        <p:nvPicPr>
          <p:cNvPr id="486" name="Shape 486"/>
          <p:cNvPicPr preferRelativeResize="0"/>
          <p:nvPr/>
        </p:nvPicPr>
        <p:blipFill>
          <a:blip r:embed="rId10">
            <a:alphaModFix/>
          </a:blip>
          <a:stretch>
            <a:fillRect/>
          </a:stretch>
        </p:blipFill>
        <p:spPr>
          <a:xfrm>
            <a:off x="3714625" y="3816400"/>
            <a:ext cx="614630" cy="597833"/>
          </a:xfrm>
          <a:prstGeom prst="rect">
            <a:avLst/>
          </a:prstGeom>
          <a:noFill/>
          <a:ln>
            <a:noFill/>
          </a:ln>
        </p:spPr>
      </p:pic>
      <p:cxnSp>
        <p:nvCxnSpPr>
          <p:cNvPr id="487" name="Shape 487"/>
          <p:cNvCxnSpPr>
            <a:stCxn id="458" idx="3"/>
            <a:endCxn id="471" idx="1"/>
          </p:cNvCxnSpPr>
          <p:nvPr/>
        </p:nvCxnSpPr>
        <p:spPr>
          <a:xfrm>
            <a:off x="3272401" y="1888732"/>
            <a:ext cx="1505400" cy="600"/>
          </a:xfrm>
          <a:prstGeom prst="bentConnector3">
            <a:avLst>
              <a:gd name="adj1" fmla="val 50002"/>
            </a:avLst>
          </a:prstGeom>
          <a:noFill/>
          <a:ln w="28575" cap="flat" cmpd="sng">
            <a:solidFill>
              <a:schemeClr val="dk2"/>
            </a:solidFill>
            <a:prstDash val="solid"/>
            <a:round/>
            <a:headEnd type="none" w="med" len="med"/>
            <a:tailEnd type="triangle" w="med" len="med"/>
          </a:ln>
        </p:spPr>
      </p:cxnSp>
      <p:cxnSp>
        <p:nvCxnSpPr>
          <p:cNvPr id="488" name="Shape 488"/>
          <p:cNvCxnSpPr>
            <a:stCxn id="462" idx="3"/>
            <a:endCxn id="473" idx="1"/>
          </p:cNvCxnSpPr>
          <p:nvPr/>
        </p:nvCxnSpPr>
        <p:spPr>
          <a:xfrm>
            <a:off x="3272401" y="2585394"/>
            <a:ext cx="1496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489" name="Shape 489"/>
          <p:cNvCxnSpPr>
            <a:stCxn id="460" idx="3"/>
            <a:endCxn id="475" idx="1"/>
          </p:cNvCxnSpPr>
          <p:nvPr/>
        </p:nvCxnSpPr>
        <p:spPr>
          <a:xfrm>
            <a:off x="3310501" y="3309682"/>
            <a:ext cx="1458000" cy="600"/>
          </a:xfrm>
          <a:prstGeom prst="bentConnector3">
            <a:avLst>
              <a:gd name="adj1" fmla="val 49999"/>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3417013" y="4438250"/>
            <a:ext cx="914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dev</a:t>
            </a:r>
            <a:endParaRPr sz="900"/>
          </a:p>
        </p:txBody>
      </p:sp>
      <p:sp>
        <p:nvSpPr>
          <p:cNvPr id="495" name="Shape 495"/>
          <p:cNvSpPr txBox="1"/>
          <p:nvPr/>
        </p:nvSpPr>
        <p:spPr>
          <a:xfrm>
            <a:off x="3417025" y="3371450"/>
            <a:ext cx="914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admin</a:t>
            </a:r>
            <a:endParaRPr sz="900"/>
          </a:p>
        </p:txBody>
      </p:sp>
      <p:cxnSp>
        <p:nvCxnSpPr>
          <p:cNvPr id="496" name="Shape 496"/>
          <p:cNvCxnSpPr>
            <a:stCxn id="497" idx="3"/>
            <a:endCxn id="498" idx="1"/>
          </p:cNvCxnSpPr>
          <p:nvPr/>
        </p:nvCxnSpPr>
        <p:spPr>
          <a:xfrm rot="10800000" flipH="1">
            <a:off x="2769418" y="2005597"/>
            <a:ext cx="803400" cy="1060200"/>
          </a:xfrm>
          <a:prstGeom prst="bentConnector3">
            <a:avLst>
              <a:gd name="adj1" fmla="val 49999"/>
            </a:avLst>
          </a:prstGeom>
          <a:noFill/>
          <a:ln w="28575" cap="flat" cmpd="sng">
            <a:solidFill>
              <a:schemeClr val="dk2"/>
            </a:solidFill>
            <a:prstDash val="solid"/>
            <a:round/>
            <a:headEnd type="none" w="med" len="med"/>
            <a:tailEnd type="triangle" w="med" len="med"/>
          </a:ln>
        </p:spPr>
      </p:cxnSp>
      <p:cxnSp>
        <p:nvCxnSpPr>
          <p:cNvPr id="499" name="Shape 499"/>
          <p:cNvCxnSpPr>
            <a:stCxn id="497" idx="3"/>
            <a:endCxn id="500" idx="1"/>
          </p:cNvCxnSpPr>
          <p:nvPr/>
        </p:nvCxnSpPr>
        <p:spPr>
          <a:xfrm>
            <a:off x="2769418" y="3065797"/>
            <a:ext cx="7974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01" name="Shape 501"/>
          <p:cNvCxnSpPr>
            <a:stCxn id="497" idx="3"/>
            <a:endCxn id="502" idx="1"/>
          </p:cNvCxnSpPr>
          <p:nvPr/>
        </p:nvCxnSpPr>
        <p:spPr>
          <a:xfrm>
            <a:off x="2769418" y="3065797"/>
            <a:ext cx="797400" cy="984000"/>
          </a:xfrm>
          <a:prstGeom prst="bentConnector3">
            <a:avLst>
              <a:gd name="adj1" fmla="val 49996"/>
            </a:avLst>
          </a:prstGeom>
          <a:noFill/>
          <a:ln w="28575" cap="flat" cmpd="sng">
            <a:solidFill>
              <a:schemeClr val="dk2"/>
            </a:solidFill>
            <a:prstDash val="solid"/>
            <a:round/>
            <a:headEnd type="none" w="med" len="med"/>
            <a:tailEnd type="triangle" w="med" len="med"/>
          </a:ln>
        </p:spPr>
      </p:cxnSp>
      <p:cxnSp>
        <p:nvCxnSpPr>
          <p:cNvPr id="503" name="Shape 503"/>
          <p:cNvCxnSpPr>
            <a:stCxn id="504" idx="1"/>
            <a:endCxn id="498" idx="3"/>
          </p:cNvCxnSpPr>
          <p:nvPr/>
        </p:nvCxnSpPr>
        <p:spPr>
          <a:xfrm flipH="1">
            <a:off x="4187424" y="2005722"/>
            <a:ext cx="597900" cy="600"/>
          </a:xfrm>
          <a:prstGeom prst="bentConnector3">
            <a:avLst>
              <a:gd name="adj1" fmla="val 49999"/>
            </a:avLst>
          </a:prstGeom>
          <a:noFill/>
          <a:ln w="28575" cap="flat" cmpd="sng">
            <a:solidFill>
              <a:schemeClr val="dk2"/>
            </a:solidFill>
            <a:prstDash val="solid"/>
            <a:round/>
            <a:headEnd type="none" w="med" len="med"/>
            <a:tailEnd type="triangle" w="med" len="med"/>
          </a:ln>
        </p:spPr>
      </p:cxnSp>
      <p:sp>
        <p:nvSpPr>
          <p:cNvPr id="505" name="Shape 505"/>
          <p:cNvSpPr txBox="1"/>
          <p:nvPr/>
        </p:nvSpPr>
        <p:spPr>
          <a:xfrm>
            <a:off x="5191661" y="1872700"/>
            <a:ext cx="1733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t>Certificate</a:t>
            </a:r>
            <a:endParaRPr sz="900" b="1"/>
          </a:p>
          <a:p>
            <a:pPr marL="0" lvl="0" indent="0" algn="ctr" rtl="0">
              <a:spcBef>
                <a:spcPts val="0"/>
              </a:spcBef>
              <a:spcAft>
                <a:spcPts val="0"/>
              </a:spcAft>
              <a:buNone/>
            </a:pPr>
            <a:r>
              <a:rPr lang="fr" sz="900">
                <a:latin typeface="Consolas"/>
                <a:ea typeface="Consolas"/>
                <a:cs typeface="Consolas"/>
                <a:sym typeface="Consolas"/>
              </a:rPr>
              <a:t>CN=etc,O=dev-admins</a:t>
            </a:r>
            <a:endParaRPr sz="900">
              <a:latin typeface="Consolas"/>
              <a:ea typeface="Consolas"/>
              <a:cs typeface="Consolas"/>
              <a:sym typeface="Consolas"/>
            </a:endParaRPr>
          </a:p>
        </p:txBody>
      </p:sp>
      <p:sp>
        <p:nvSpPr>
          <p:cNvPr id="506" name="Shape 506"/>
          <p:cNvSpPr txBox="1"/>
          <p:nvPr/>
        </p:nvSpPr>
        <p:spPr>
          <a:xfrm>
            <a:off x="3417025" y="2304650"/>
            <a:ext cx="914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dev-admins</a:t>
            </a:r>
            <a:endParaRPr sz="900"/>
          </a:p>
        </p:txBody>
      </p:sp>
      <p:sp>
        <p:nvSpPr>
          <p:cNvPr id="507" name="Shape 507"/>
          <p:cNvSpPr txBox="1"/>
          <p:nvPr/>
        </p:nvSpPr>
        <p:spPr>
          <a:xfrm>
            <a:off x="2005050" y="3371450"/>
            <a:ext cx="914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dev-admins</a:t>
            </a:r>
            <a:endParaRPr sz="900"/>
          </a:p>
        </p:txBody>
      </p:sp>
      <p:cxnSp>
        <p:nvCxnSpPr>
          <p:cNvPr id="508" name="Shape 508"/>
          <p:cNvCxnSpPr>
            <a:stCxn id="509" idx="1"/>
            <a:endCxn id="498" idx="3"/>
          </p:cNvCxnSpPr>
          <p:nvPr/>
        </p:nvCxnSpPr>
        <p:spPr>
          <a:xfrm flipH="1">
            <a:off x="4187424" y="1268372"/>
            <a:ext cx="597900" cy="737400"/>
          </a:xfrm>
          <a:prstGeom prst="bentConnector3">
            <a:avLst>
              <a:gd name="adj1" fmla="val 49999"/>
            </a:avLst>
          </a:prstGeom>
          <a:noFill/>
          <a:ln w="28575" cap="flat" cmpd="sng">
            <a:solidFill>
              <a:schemeClr val="dk2"/>
            </a:solidFill>
            <a:prstDash val="solid"/>
            <a:round/>
            <a:headEnd type="none" w="med" len="med"/>
            <a:tailEnd type="triangle" w="med" len="med"/>
          </a:ln>
        </p:spPr>
      </p:cxnSp>
      <p:sp>
        <p:nvSpPr>
          <p:cNvPr id="510" name="Shape 510"/>
          <p:cNvSpPr txBox="1"/>
          <p:nvPr/>
        </p:nvSpPr>
        <p:spPr>
          <a:xfrm>
            <a:off x="5191811" y="1123325"/>
            <a:ext cx="1733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t>Certificate</a:t>
            </a:r>
            <a:endParaRPr sz="900" b="1"/>
          </a:p>
          <a:p>
            <a:pPr marL="0" lvl="0" indent="0" algn="ctr" rtl="0">
              <a:spcBef>
                <a:spcPts val="0"/>
              </a:spcBef>
              <a:spcAft>
                <a:spcPts val="0"/>
              </a:spcAft>
              <a:buNone/>
            </a:pPr>
            <a:r>
              <a:rPr lang="fr" sz="900">
                <a:latin typeface="Consolas"/>
                <a:ea typeface="Consolas"/>
                <a:cs typeface="Consolas"/>
                <a:sym typeface="Consolas"/>
              </a:rPr>
              <a:t>CN=ksz,O=dev-admins</a:t>
            </a:r>
            <a:endParaRPr sz="900">
              <a:latin typeface="Consolas"/>
              <a:ea typeface="Consolas"/>
              <a:cs typeface="Consolas"/>
              <a:sym typeface="Consolas"/>
            </a:endParaRPr>
          </a:p>
        </p:txBody>
      </p:sp>
      <p:cxnSp>
        <p:nvCxnSpPr>
          <p:cNvPr id="511" name="Shape 511"/>
          <p:cNvCxnSpPr>
            <a:stCxn id="512" idx="1"/>
            <a:endCxn id="498" idx="3"/>
          </p:cNvCxnSpPr>
          <p:nvPr/>
        </p:nvCxnSpPr>
        <p:spPr>
          <a:xfrm rot="10800000">
            <a:off x="4187424" y="2005672"/>
            <a:ext cx="597900" cy="737400"/>
          </a:xfrm>
          <a:prstGeom prst="bentConnector3">
            <a:avLst>
              <a:gd name="adj1" fmla="val 49999"/>
            </a:avLst>
          </a:prstGeom>
          <a:noFill/>
          <a:ln w="28575" cap="flat" cmpd="sng">
            <a:solidFill>
              <a:schemeClr val="dk2"/>
            </a:solidFill>
            <a:prstDash val="solid"/>
            <a:round/>
            <a:headEnd type="none" w="med" len="med"/>
            <a:tailEnd type="triangle" w="med" len="med"/>
          </a:ln>
        </p:spPr>
      </p:cxnSp>
      <p:sp>
        <p:nvSpPr>
          <p:cNvPr id="513" name="Shape 513"/>
          <p:cNvSpPr txBox="1"/>
          <p:nvPr/>
        </p:nvSpPr>
        <p:spPr>
          <a:xfrm>
            <a:off x="5191811" y="2622075"/>
            <a:ext cx="1733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t>Certificate</a:t>
            </a:r>
            <a:endParaRPr sz="900" b="1"/>
          </a:p>
          <a:p>
            <a:pPr marL="0" lvl="0" indent="0" algn="ctr" rtl="0">
              <a:spcBef>
                <a:spcPts val="0"/>
              </a:spcBef>
              <a:spcAft>
                <a:spcPts val="0"/>
              </a:spcAft>
              <a:buNone/>
            </a:pPr>
            <a:r>
              <a:rPr lang="fr" sz="900">
                <a:latin typeface="Consolas"/>
                <a:ea typeface="Consolas"/>
                <a:cs typeface="Consolas"/>
                <a:sym typeface="Consolas"/>
              </a:rPr>
              <a:t>CN=aug,O=dev-admins</a:t>
            </a:r>
            <a:endParaRPr sz="900">
              <a:latin typeface="Consolas"/>
              <a:ea typeface="Consolas"/>
              <a:cs typeface="Consolas"/>
              <a:sym typeface="Consolas"/>
            </a:endParaRPr>
          </a:p>
        </p:txBody>
      </p:sp>
      <p:sp>
        <p:nvSpPr>
          <p:cNvPr id="514" name="Shape 514"/>
          <p:cNvSpPr txBox="1">
            <a:spLocks noGrp="1"/>
          </p:cNvSpPr>
          <p:nvPr>
            <p:ph type="title" idx="4294967295"/>
          </p:nvPr>
        </p:nvSpPr>
        <p:spPr>
          <a:xfrm>
            <a:off x="311700" y="2182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a:latin typeface="Consolas"/>
                <a:ea typeface="Consolas"/>
                <a:cs typeface="Consolas"/>
                <a:sym typeface="Consolas"/>
              </a:rPr>
              <a:t>RBAC model</a:t>
            </a:r>
            <a:endParaRPr>
              <a:latin typeface="Consolas"/>
              <a:ea typeface="Consolas"/>
              <a:cs typeface="Consolas"/>
              <a:sym typeface="Consolas"/>
            </a:endParaRPr>
          </a:p>
        </p:txBody>
      </p:sp>
      <p:pic>
        <p:nvPicPr>
          <p:cNvPr id="497" name="Shape 497"/>
          <p:cNvPicPr preferRelativeResize="0"/>
          <p:nvPr/>
        </p:nvPicPr>
        <p:blipFill>
          <a:blip r:embed="rId3">
            <a:alphaModFix/>
          </a:blip>
          <a:stretch>
            <a:fillRect/>
          </a:stretch>
        </p:blipFill>
        <p:spPr>
          <a:xfrm>
            <a:off x="2154788" y="2766880"/>
            <a:ext cx="614630" cy="597833"/>
          </a:xfrm>
          <a:prstGeom prst="rect">
            <a:avLst/>
          </a:prstGeom>
          <a:noFill/>
          <a:ln>
            <a:noFill/>
          </a:ln>
        </p:spPr>
      </p:pic>
      <p:pic>
        <p:nvPicPr>
          <p:cNvPr id="498" name="Shape 498"/>
          <p:cNvPicPr preferRelativeResize="0"/>
          <p:nvPr/>
        </p:nvPicPr>
        <p:blipFill>
          <a:blip r:embed="rId4">
            <a:alphaModFix/>
          </a:blip>
          <a:stretch>
            <a:fillRect/>
          </a:stretch>
        </p:blipFill>
        <p:spPr>
          <a:xfrm>
            <a:off x="3572803" y="1706805"/>
            <a:ext cx="614630" cy="597833"/>
          </a:xfrm>
          <a:prstGeom prst="rect">
            <a:avLst/>
          </a:prstGeom>
          <a:noFill/>
          <a:ln>
            <a:noFill/>
          </a:ln>
        </p:spPr>
      </p:pic>
      <p:pic>
        <p:nvPicPr>
          <p:cNvPr id="500" name="Shape 500"/>
          <p:cNvPicPr preferRelativeResize="0"/>
          <p:nvPr/>
        </p:nvPicPr>
        <p:blipFill>
          <a:blip r:embed="rId5">
            <a:alphaModFix/>
          </a:blip>
          <a:stretch>
            <a:fillRect/>
          </a:stretch>
        </p:blipFill>
        <p:spPr>
          <a:xfrm>
            <a:off x="3566744" y="2766880"/>
            <a:ext cx="614630" cy="597833"/>
          </a:xfrm>
          <a:prstGeom prst="rect">
            <a:avLst/>
          </a:prstGeom>
          <a:noFill/>
          <a:ln>
            <a:noFill/>
          </a:ln>
        </p:spPr>
      </p:pic>
      <p:pic>
        <p:nvPicPr>
          <p:cNvPr id="509" name="Shape 509"/>
          <p:cNvPicPr preferRelativeResize="0"/>
          <p:nvPr/>
        </p:nvPicPr>
        <p:blipFill>
          <a:blip r:embed="rId6">
            <a:alphaModFix/>
          </a:blip>
          <a:stretch>
            <a:fillRect/>
          </a:stretch>
        </p:blipFill>
        <p:spPr>
          <a:xfrm>
            <a:off x="4785324" y="969455"/>
            <a:ext cx="614645" cy="597834"/>
          </a:xfrm>
          <a:prstGeom prst="rect">
            <a:avLst/>
          </a:prstGeom>
          <a:noFill/>
          <a:ln>
            <a:noFill/>
          </a:ln>
        </p:spPr>
      </p:pic>
      <p:pic>
        <p:nvPicPr>
          <p:cNvPr id="502" name="Shape 502"/>
          <p:cNvPicPr preferRelativeResize="0"/>
          <p:nvPr/>
        </p:nvPicPr>
        <p:blipFill>
          <a:blip r:embed="rId7">
            <a:alphaModFix/>
          </a:blip>
          <a:stretch>
            <a:fillRect/>
          </a:stretch>
        </p:blipFill>
        <p:spPr>
          <a:xfrm>
            <a:off x="3566750" y="3750991"/>
            <a:ext cx="614625" cy="597819"/>
          </a:xfrm>
          <a:prstGeom prst="rect">
            <a:avLst/>
          </a:prstGeom>
          <a:noFill/>
          <a:ln>
            <a:noFill/>
          </a:ln>
        </p:spPr>
      </p:pic>
      <p:pic>
        <p:nvPicPr>
          <p:cNvPr id="504" name="Shape 504"/>
          <p:cNvPicPr preferRelativeResize="0"/>
          <p:nvPr/>
        </p:nvPicPr>
        <p:blipFill>
          <a:blip r:embed="rId6">
            <a:alphaModFix/>
          </a:blip>
          <a:stretch>
            <a:fillRect/>
          </a:stretch>
        </p:blipFill>
        <p:spPr>
          <a:xfrm>
            <a:off x="4785324" y="1706805"/>
            <a:ext cx="614645" cy="597834"/>
          </a:xfrm>
          <a:prstGeom prst="rect">
            <a:avLst/>
          </a:prstGeom>
          <a:noFill/>
          <a:ln>
            <a:noFill/>
          </a:ln>
        </p:spPr>
      </p:pic>
      <p:pic>
        <p:nvPicPr>
          <p:cNvPr id="512" name="Shape 512"/>
          <p:cNvPicPr preferRelativeResize="0"/>
          <p:nvPr/>
        </p:nvPicPr>
        <p:blipFill>
          <a:blip r:embed="rId6">
            <a:alphaModFix/>
          </a:blip>
          <a:stretch>
            <a:fillRect/>
          </a:stretch>
        </p:blipFill>
        <p:spPr>
          <a:xfrm>
            <a:off x="4785324" y="2444155"/>
            <a:ext cx="614645" cy="5978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sz="3600" b="1">
                <a:solidFill>
                  <a:srgbClr val="326CE5"/>
                </a:solidFill>
                <a:latin typeface="Consolas"/>
                <a:ea typeface="Consolas"/>
                <a:cs typeface="Consolas"/>
                <a:sym typeface="Consolas"/>
              </a:rPr>
              <a:t>Table of contents</a:t>
            </a:r>
            <a:endParaRPr sz="3600" b="1">
              <a:solidFill>
                <a:srgbClr val="326CE5"/>
              </a:solidFill>
              <a:latin typeface="Consolas"/>
              <a:ea typeface="Consolas"/>
              <a:cs typeface="Consolas"/>
              <a:sym typeface="Consolas"/>
            </a:endParaRPr>
          </a:p>
        </p:txBody>
      </p:sp>
      <p:sp>
        <p:nvSpPr>
          <p:cNvPr id="62" name="Shape 62"/>
          <p:cNvSpPr txBox="1"/>
          <p:nvPr/>
        </p:nvSpPr>
        <p:spPr>
          <a:xfrm>
            <a:off x="369950" y="1105275"/>
            <a:ext cx="3948900" cy="37887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fr" sz="1800">
                <a:latin typeface="Consolas"/>
                <a:ea typeface="Consolas"/>
                <a:cs typeface="Consolas"/>
                <a:sym typeface="Consolas"/>
              </a:rPr>
              <a:t>1</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Compute</a:t>
            </a:r>
            <a:endParaRPr sz="1800">
              <a:latin typeface="Consolas"/>
              <a:ea typeface="Consolas"/>
              <a:cs typeface="Consolas"/>
              <a:sym typeface="Consolas"/>
            </a:endParaRPr>
          </a:p>
          <a:p>
            <a:pPr marL="0" lvl="0" indent="0" rtl="0">
              <a:lnSpc>
                <a:spcPct val="150000"/>
              </a:lnSpc>
              <a:spcBef>
                <a:spcPts val="0"/>
              </a:spcBef>
              <a:spcAft>
                <a:spcPts val="0"/>
              </a:spcAft>
              <a:buNone/>
            </a:pPr>
            <a:r>
              <a:rPr lang="fr" sz="1800">
                <a:latin typeface="Consolas"/>
                <a:ea typeface="Consolas"/>
                <a:cs typeface="Consolas"/>
                <a:sym typeface="Consolas"/>
              </a:rPr>
              <a:t>2</a:t>
            </a:r>
            <a:r>
              <a:rPr lang="fr" sz="1800">
                <a:solidFill>
                  <a:srgbClr val="999999"/>
                </a:solidFill>
                <a:latin typeface="Consolas"/>
                <a:ea typeface="Consolas"/>
                <a:cs typeface="Consolas"/>
                <a:sym typeface="Consolas"/>
              </a:rPr>
              <a:t>...</a:t>
            </a:r>
            <a:r>
              <a:rPr lang="fr" sz="1800">
                <a:latin typeface="Consolas"/>
                <a:ea typeface="Consolas"/>
                <a:cs typeface="Consolas"/>
                <a:sym typeface="Consolas"/>
              </a:rPr>
              <a:t>Storage</a:t>
            </a:r>
            <a:endParaRPr sz="1800">
              <a:latin typeface="Consolas"/>
              <a:ea typeface="Consolas"/>
              <a:cs typeface="Consolas"/>
              <a:sym typeface="Consolas"/>
            </a:endParaRPr>
          </a:p>
          <a:p>
            <a:pPr marL="0" lvl="0" indent="0" rtl="0">
              <a:lnSpc>
                <a:spcPct val="150000"/>
              </a:lnSpc>
              <a:spcBef>
                <a:spcPts val="0"/>
              </a:spcBef>
              <a:spcAft>
                <a:spcPts val="0"/>
              </a:spcAft>
              <a:buNone/>
            </a:pPr>
            <a:r>
              <a:rPr lang="fr" sz="1800">
                <a:latin typeface="Consolas"/>
                <a:ea typeface="Consolas"/>
                <a:cs typeface="Consolas"/>
                <a:sym typeface="Consolas"/>
              </a:rPr>
              <a:t>3</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Network</a:t>
            </a:r>
            <a:endParaRPr sz="1800">
              <a:latin typeface="Consolas"/>
              <a:ea typeface="Consolas"/>
              <a:cs typeface="Consolas"/>
              <a:sym typeface="Consolas"/>
            </a:endParaRPr>
          </a:p>
          <a:p>
            <a:pPr marL="0" lvl="0" indent="0" rtl="0">
              <a:lnSpc>
                <a:spcPct val="150000"/>
              </a:lnSpc>
              <a:spcBef>
                <a:spcPts val="0"/>
              </a:spcBef>
              <a:spcAft>
                <a:spcPts val="0"/>
              </a:spcAft>
              <a:buNone/>
            </a:pPr>
            <a:r>
              <a:rPr lang="fr" sz="1800">
                <a:latin typeface="Consolas"/>
                <a:ea typeface="Consolas"/>
                <a:cs typeface="Consolas"/>
                <a:sym typeface="Consolas"/>
              </a:rPr>
              <a:t>4</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RBAC Model</a:t>
            </a:r>
            <a:endParaRPr sz="1800">
              <a:latin typeface="Consolas"/>
              <a:ea typeface="Consolas"/>
              <a:cs typeface="Consolas"/>
              <a:sym typeface="Consolas"/>
            </a:endParaRPr>
          </a:p>
          <a:p>
            <a:pPr marL="0" lvl="0" indent="0" rtl="0">
              <a:lnSpc>
                <a:spcPct val="150000"/>
              </a:lnSpc>
              <a:spcBef>
                <a:spcPts val="0"/>
              </a:spcBef>
              <a:spcAft>
                <a:spcPts val="0"/>
              </a:spcAft>
              <a:buNone/>
            </a:pPr>
            <a:r>
              <a:rPr lang="fr" sz="1800">
                <a:latin typeface="Consolas"/>
                <a:ea typeface="Consolas"/>
                <a:cs typeface="Consolas"/>
                <a:sym typeface="Consolas"/>
              </a:rPr>
              <a:t>5</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Pods Configuration</a:t>
            </a:r>
            <a:endParaRPr sz="1800">
              <a:latin typeface="Consolas"/>
              <a:ea typeface="Consolas"/>
              <a:cs typeface="Consolas"/>
              <a:sym typeface="Consolas"/>
            </a:endParaRPr>
          </a:p>
          <a:p>
            <a:pPr marL="0" lvl="0" indent="0" rtl="0">
              <a:lnSpc>
                <a:spcPct val="150000"/>
              </a:lnSpc>
              <a:spcBef>
                <a:spcPts val="0"/>
              </a:spcBef>
              <a:spcAft>
                <a:spcPts val="0"/>
              </a:spcAft>
              <a:buNone/>
            </a:pPr>
            <a:r>
              <a:rPr lang="fr" sz="1800">
                <a:latin typeface="Consolas"/>
                <a:ea typeface="Consolas"/>
                <a:cs typeface="Consolas"/>
                <a:sym typeface="Consolas"/>
              </a:rPr>
              <a:t>6</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Cluster Configuration</a:t>
            </a:r>
            <a:endParaRPr sz="1800">
              <a:latin typeface="Consolas"/>
              <a:ea typeface="Consolas"/>
              <a:cs typeface="Consolas"/>
              <a:sym typeface="Consolas"/>
            </a:endParaRPr>
          </a:p>
          <a:p>
            <a:pPr marL="0" lvl="0" indent="0" rtl="0">
              <a:lnSpc>
                <a:spcPct val="150000"/>
              </a:lnSpc>
              <a:spcBef>
                <a:spcPts val="0"/>
              </a:spcBef>
              <a:spcAft>
                <a:spcPts val="0"/>
              </a:spcAft>
              <a:buNone/>
            </a:pPr>
            <a:r>
              <a:rPr lang="fr" sz="1800">
                <a:latin typeface="Consolas"/>
                <a:ea typeface="Consolas"/>
                <a:cs typeface="Consolas"/>
                <a:sym typeface="Consolas"/>
              </a:rPr>
              <a:t>7</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Others</a:t>
            </a:r>
            <a:endParaRPr sz="1800">
              <a:latin typeface="Consolas"/>
              <a:ea typeface="Consolas"/>
              <a:cs typeface="Consolas"/>
              <a:sym typeface="Consolas"/>
            </a:endParaRPr>
          </a:p>
          <a:p>
            <a:pPr marL="0" lvl="0" indent="0" rtl="0">
              <a:lnSpc>
                <a:spcPct val="150000"/>
              </a:lnSpc>
              <a:spcBef>
                <a:spcPts val="0"/>
              </a:spcBef>
              <a:spcAft>
                <a:spcPts val="0"/>
              </a:spcAft>
              <a:buNone/>
            </a:pPr>
            <a:r>
              <a:rPr lang="fr" sz="1800">
                <a:latin typeface="Consolas"/>
                <a:ea typeface="Consolas"/>
                <a:cs typeface="Consolas"/>
                <a:sym typeface="Consolas"/>
              </a:rPr>
              <a:t>8</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Infrastructure components</a:t>
            </a:r>
            <a:endParaRPr sz="1800">
              <a:latin typeface="Consolas"/>
              <a:ea typeface="Consolas"/>
              <a:cs typeface="Consolas"/>
              <a:sym typeface="Consolas"/>
            </a:endParaRPr>
          </a:p>
          <a:p>
            <a:pPr marL="0" lvl="0" indent="0">
              <a:lnSpc>
                <a:spcPct val="150000"/>
              </a:lnSpc>
              <a:spcBef>
                <a:spcPts val="0"/>
              </a:spcBef>
              <a:spcAft>
                <a:spcPts val="0"/>
              </a:spcAft>
              <a:buNone/>
            </a:pPr>
            <a:r>
              <a:rPr lang="fr" sz="1800">
                <a:latin typeface="Consolas"/>
                <a:ea typeface="Consolas"/>
                <a:cs typeface="Consolas"/>
                <a:sym typeface="Consolas"/>
              </a:rPr>
              <a:t>9</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Control Plane components</a:t>
            </a:r>
            <a:endParaRPr sz="1800">
              <a:latin typeface="Consolas"/>
              <a:ea typeface="Consolas"/>
              <a:cs typeface="Consolas"/>
              <a:sym typeface="Consolas"/>
            </a:endParaRPr>
          </a:p>
        </p:txBody>
      </p:sp>
      <p:sp>
        <p:nvSpPr>
          <p:cNvPr id="63" name="Shape 63"/>
          <p:cNvSpPr txBox="1"/>
          <p:nvPr/>
        </p:nvSpPr>
        <p:spPr>
          <a:xfrm>
            <a:off x="4637150" y="1105275"/>
            <a:ext cx="4195200" cy="34728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fr" sz="1800">
                <a:latin typeface="Consolas"/>
                <a:ea typeface="Consolas"/>
                <a:cs typeface="Consolas"/>
                <a:sym typeface="Consolas"/>
              </a:rPr>
              <a:t>10</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Group and links</a:t>
            </a:r>
            <a:endParaRPr sz="1800">
              <a:latin typeface="Consolas"/>
              <a:ea typeface="Consolas"/>
              <a:cs typeface="Consolas"/>
              <a:sym typeface="Consolas"/>
            </a:endParaRPr>
          </a:p>
          <a:p>
            <a:pPr marL="0" lvl="0" indent="0" rtl="0">
              <a:lnSpc>
                <a:spcPct val="150000"/>
              </a:lnSpc>
              <a:spcBef>
                <a:spcPts val="0"/>
              </a:spcBef>
              <a:spcAft>
                <a:spcPts val="0"/>
              </a:spcAft>
              <a:buClr>
                <a:schemeClr val="dk1"/>
              </a:buClr>
              <a:buSzPts val="1100"/>
              <a:buFont typeface="Arial"/>
              <a:buNone/>
            </a:pPr>
            <a:r>
              <a:rPr lang="fr" sz="1800">
                <a:solidFill>
                  <a:schemeClr val="dk1"/>
                </a:solidFill>
                <a:latin typeface="Consolas"/>
                <a:ea typeface="Consolas"/>
                <a:cs typeface="Consolas"/>
                <a:sym typeface="Consolas"/>
              </a:rPr>
              <a:t>11</a:t>
            </a:r>
            <a:r>
              <a:rPr lang="fr" sz="1800">
                <a:solidFill>
                  <a:srgbClr val="B7B7B7"/>
                </a:solidFill>
                <a:latin typeface="Consolas"/>
                <a:ea typeface="Consolas"/>
                <a:cs typeface="Consolas"/>
                <a:sym typeface="Consolas"/>
              </a:rPr>
              <a:t>...</a:t>
            </a:r>
            <a:r>
              <a:rPr lang="fr" sz="1800">
                <a:solidFill>
                  <a:schemeClr val="dk1"/>
                </a:solidFill>
                <a:latin typeface="Consolas"/>
                <a:ea typeface="Consolas"/>
                <a:cs typeface="Consolas"/>
                <a:sym typeface="Consolas"/>
              </a:rPr>
              <a:t>Kubernetes ressources map</a:t>
            </a:r>
            <a:endParaRPr sz="1800">
              <a:latin typeface="Consolas"/>
              <a:ea typeface="Consolas"/>
              <a:cs typeface="Consolas"/>
              <a:sym typeface="Consolas"/>
            </a:endParaRPr>
          </a:p>
          <a:p>
            <a:pPr marL="0" lvl="0" indent="0" rtl="0">
              <a:lnSpc>
                <a:spcPct val="150000"/>
              </a:lnSpc>
              <a:spcBef>
                <a:spcPts val="0"/>
              </a:spcBef>
              <a:spcAft>
                <a:spcPts val="0"/>
              </a:spcAft>
              <a:buNone/>
            </a:pPr>
            <a:r>
              <a:rPr lang="fr" sz="1800">
                <a:latin typeface="Consolas"/>
                <a:ea typeface="Consolas"/>
                <a:cs typeface="Consolas"/>
                <a:sym typeface="Consolas"/>
              </a:rPr>
              <a:t>12</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Diagrams examples</a:t>
            </a:r>
            <a:endParaRPr sz="1800">
              <a:latin typeface="Consolas"/>
              <a:ea typeface="Consolas"/>
              <a:cs typeface="Consolas"/>
              <a:sym typeface="Consolas"/>
            </a:endParaRPr>
          </a:p>
          <a:p>
            <a:pPr marL="0" lvl="0" indent="0" rtl="0">
              <a:lnSpc>
                <a:spcPct val="150000"/>
              </a:lnSpc>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p:nvPr/>
        </p:nvSpPr>
        <p:spPr>
          <a:xfrm>
            <a:off x="670050" y="790975"/>
            <a:ext cx="7730700" cy="4309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3287450" y="1170925"/>
            <a:ext cx="4373400" cy="2783100"/>
          </a:xfrm>
          <a:prstGeom prst="roundRect">
            <a:avLst>
              <a:gd name="adj" fmla="val 9263"/>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txBox="1"/>
          <p:nvPr/>
        </p:nvSpPr>
        <p:spPr>
          <a:xfrm>
            <a:off x="1885975" y="3219050"/>
            <a:ext cx="12330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system:kube-dns</a:t>
            </a:r>
            <a:endParaRPr sz="900"/>
          </a:p>
        </p:txBody>
      </p:sp>
      <p:cxnSp>
        <p:nvCxnSpPr>
          <p:cNvPr id="522" name="Shape 522"/>
          <p:cNvCxnSpPr>
            <a:stCxn id="523" idx="3"/>
            <a:endCxn id="524" idx="1"/>
          </p:cNvCxnSpPr>
          <p:nvPr/>
        </p:nvCxnSpPr>
        <p:spPr>
          <a:xfrm rot="10800000" flipH="1">
            <a:off x="1620208" y="2280172"/>
            <a:ext cx="1794000" cy="1500"/>
          </a:xfrm>
          <a:prstGeom prst="bentConnector3">
            <a:avLst>
              <a:gd name="adj1" fmla="val 50001"/>
            </a:avLst>
          </a:prstGeom>
          <a:noFill/>
          <a:ln w="28575" cap="flat" cmpd="sng">
            <a:solidFill>
              <a:schemeClr val="dk2"/>
            </a:solidFill>
            <a:prstDash val="solid"/>
            <a:round/>
            <a:headEnd type="none" w="med" len="med"/>
            <a:tailEnd type="triangle" w="med" len="med"/>
          </a:ln>
        </p:spPr>
      </p:cxnSp>
      <p:cxnSp>
        <p:nvCxnSpPr>
          <p:cNvPr id="525" name="Shape 525"/>
          <p:cNvCxnSpPr>
            <a:stCxn id="523" idx="3"/>
            <a:endCxn id="526" idx="1"/>
          </p:cNvCxnSpPr>
          <p:nvPr/>
        </p:nvCxnSpPr>
        <p:spPr>
          <a:xfrm>
            <a:off x="1620208" y="2281672"/>
            <a:ext cx="574800" cy="631800"/>
          </a:xfrm>
          <a:prstGeom prst="bentConnector3">
            <a:avLst>
              <a:gd name="adj1" fmla="val 50012"/>
            </a:avLst>
          </a:prstGeom>
          <a:noFill/>
          <a:ln w="28575" cap="flat" cmpd="sng">
            <a:solidFill>
              <a:schemeClr val="dk2"/>
            </a:solidFill>
            <a:prstDash val="solid"/>
            <a:round/>
            <a:headEnd type="none" w="med" len="med"/>
            <a:tailEnd type="triangle" w="med" len="med"/>
          </a:ln>
        </p:spPr>
      </p:cxnSp>
      <p:sp>
        <p:nvSpPr>
          <p:cNvPr id="527" name="Shape 527"/>
          <p:cNvSpPr txBox="1"/>
          <p:nvPr/>
        </p:nvSpPr>
        <p:spPr>
          <a:xfrm>
            <a:off x="3351463" y="1750314"/>
            <a:ext cx="7191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kube-dns</a:t>
            </a:r>
            <a:endParaRPr sz="900"/>
          </a:p>
        </p:txBody>
      </p:sp>
      <p:sp>
        <p:nvSpPr>
          <p:cNvPr id="528" name="Shape 528"/>
          <p:cNvSpPr txBox="1"/>
          <p:nvPr/>
        </p:nvSpPr>
        <p:spPr>
          <a:xfrm>
            <a:off x="728075" y="2587625"/>
            <a:ext cx="11697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system:kube-dns</a:t>
            </a:r>
            <a:endParaRPr sz="900"/>
          </a:p>
        </p:txBody>
      </p:sp>
      <p:sp>
        <p:nvSpPr>
          <p:cNvPr id="529" name="Shape 529"/>
          <p:cNvSpPr txBox="1">
            <a:spLocks noGrp="1"/>
          </p:cNvSpPr>
          <p:nvPr>
            <p:ph type="title" idx="4294967295"/>
          </p:nvPr>
        </p:nvSpPr>
        <p:spPr>
          <a:xfrm>
            <a:off x="311700" y="2182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a:latin typeface="Consolas"/>
                <a:ea typeface="Consolas"/>
                <a:cs typeface="Consolas"/>
                <a:sym typeface="Consolas"/>
              </a:rPr>
              <a:t>Kube-dns example</a:t>
            </a:r>
            <a:endParaRPr>
              <a:latin typeface="Consolas"/>
              <a:ea typeface="Consolas"/>
              <a:cs typeface="Consolas"/>
              <a:sym typeface="Consolas"/>
            </a:endParaRPr>
          </a:p>
        </p:txBody>
      </p:sp>
      <p:pic>
        <p:nvPicPr>
          <p:cNvPr id="526" name="Shape 526"/>
          <p:cNvPicPr preferRelativeResize="0"/>
          <p:nvPr/>
        </p:nvPicPr>
        <p:blipFill>
          <a:blip r:embed="rId3">
            <a:alphaModFix/>
          </a:blip>
          <a:stretch>
            <a:fillRect/>
          </a:stretch>
        </p:blipFill>
        <p:spPr>
          <a:xfrm>
            <a:off x="2195144" y="2614480"/>
            <a:ext cx="614630" cy="597833"/>
          </a:xfrm>
          <a:prstGeom prst="rect">
            <a:avLst/>
          </a:prstGeom>
          <a:noFill/>
          <a:ln>
            <a:noFill/>
          </a:ln>
        </p:spPr>
      </p:pic>
      <p:sp>
        <p:nvSpPr>
          <p:cNvPr id="530" name="Shape 530"/>
          <p:cNvSpPr txBox="1"/>
          <p:nvPr/>
        </p:nvSpPr>
        <p:spPr>
          <a:xfrm>
            <a:off x="1917625" y="3467875"/>
            <a:ext cx="1169700" cy="1523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fr" sz="1000">
                <a:latin typeface="Consolas"/>
                <a:ea typeface="Consolas"/>
                <a:cs typeface="Consolas"/>
                <a:sym typeface="Consolas"/>
              </a:rPr>
              <a:t>rules:</a:t>
            </a:r>
            <a:endParaRPr sz="1000">
              <a:latin typeface="Consolas"/>
              <a:ea typeface="Consolas"/>
              <a:cs typeface="Consolas"/>
              <a:sym typeface="Consolas"/>
            </a:endParaRPr>
          </a:p>
          <a:p>
            <a:pPr marL="0" lvl="0" indent="0" rtl="0">
              <a:spcBef>
                <a:spcPts val="0"/>
              </a:spcBef>
              <a:spcAft>
                <a:spcPts val="0"/>
              </a:spcAft>
              <a:buNone/>
            </a:pPr>
            <a:r>
              <a:rPr lang="fr" sz="1000">
                <a:latin typeface="Consolas"/>
                <a:ea typeface="Consolas"/>
                <a:cs typeface="Consolas"/>
                <a:sym typeface="Consolas"/>
              </a:rPr>
              <a:t>- apiGroups:</a:t>
            </a:r>
            <a:endParaRPr sz="1000">
              <a:latin typeface="Consolas"/>
              <a:ea typeface="Consolas"/>
              <a:cs typeface="Consolas"/>
              <a:sym typeface="Consolas"/>
            </a:endParaRPr>
          </a:p>
          <a:p>
            <a:pPr marL="0" lvl="0" indent="0" rtl="0">
              <a:spcBef>
                <a:spcPts val="0"/>
              </a:spcBef>
              <a:spcAft>
                <a:spcPts val="0"/>
              </a:spcAft>
              <a:buNone/>
            </a:pPr>
            <a:r>
              <a:rPr lang="fr" sz="1000">
                <a:latin typeface="Consolas"/>
                <a:ea typeface="Consolas"/>
                <a:cs typeface="Consolas"/>
                <a:sym typeface="Consolas"/>
              </a:rPr>
              <a:t>  - ""</a:t>
            </a:r>
            <a:endParaRPr sz="1000">
              <a:latin typeface="Consolas"/>
              <a:ea typeface="Consolas"/>
              <a:cs typeface="Consolas"/>
              <a:sym typeface="Consolas"/>
            </a:endParaRPr>
          </a:p>
          <a:p>
            <a:pPr marL="0" lvl="0" indent="0" rtl="0">
              <a:spcBef>
                <a:spcPts val="0"/>
              </a:spcBef>
              <a:spcAft>
                <a:spcPts val="0"/>
              </a:spcAft>
              <a:buNone/>
            </a:pPr>
            <a:r>
              <a:rPr lang="fr" sz="1000">
                <a:latin typeface="Consolas"/>
                <a:ea typeface="Consolas"/>
                <a:cs typeface="Consolas"/>
                <a:sym typeface="Consolas"/>
              </a:rPr>
              <a:t>  resources:</a:t>
            </a:r>
            <a:endParaRPr sz="1000">
              <a:latin typeface="Consolas"/>
              <a:ea typeface="Consolas"/>
              <a:cs typeface="Consolas"/>
              <a:sym typeface="Consolas"/>
            </a:endParaRPr>
          </a:p>
          <a:p>
            <a:pPr marL="0" lvl="0" indent="0" rtl="0">
              <a:spcBef>
                <a:spcPts val="0"/>
              </a:spcBef>
              <a:spcAft>
                <a:spcPts val="0"/>
              </a:spcAft>
              <a:buNone/>
            </a:pPr>
            <a:r>
              <a:rPr lang="fr" sz="1000">
                <a:latin typeface="Consolas"/>
                <a:ea typeface="Consolas"/>
                <a:cs typeface="Consolas"/>
                <a:sym typeface="Consolas"/>
              </a:rPr>
              <a:t>  - endpoints</a:t>
            </a:r>
            <a:endParaRPr sz="1000">
              <a:latin typeface="Consolas"/>
              <a:ea typeface="Consolas"/>
              <a:cs typeface="Consolas"/>
              <a:sym typeface="Consolas"/>
            </a:endParaRPr>
          </a:p>
          <a:p>
            <a:pPr marL="0" lvl="0" indent="0" rtl="0">
              <a:spcBef>
                <a:spcPts val="0"/>
              </a:spcBef>
              <a:spcAft>
                <a:spcPts val="0"/>
              </a:spcAft>
              <a:buNone/>
            </a:pPr>
            <a:r>
              <a:rPr lang="fr" sz="1000">
                <a:latin typeface="Consolas"/>
                <a:ea typeface="Consolas"/>
                <a:cs typeface="Consolas"/>
                <a:sym typeface="Consolas"/>
              </a:rPr>
              <a:t>  - services</a:t>
            </a:r>
            <a:endParaRPr sz="1000">
              <a:latin typeface="Consolas"/>
              <a:ea typeface="Consolas"/>
              <a:cs typeface="Consolas"/>
              <a:sym typeface="Consolas"/>
            </a:endParaRPr>
          </a:p>
          <a:p>
            <a:pPr marL="0" lvl="0" indent="0" rtl="0">
              <a:spcBef>
                <a:spcPts val="0"/>
              </a:spcBef>
              <a:spcAft>
                <a:spcPts val="0"/>
              </a:spcAft>
              <a:buNone/>
            </a:pPr>
            <a:r>
              <a:rPr lang="fr" sz="1000">
                <a:latin typeface="Consolas"/>
                <a:ea typeface="Consolas"/>
                <a:cs typeface="Consolas"/>
                <a:sym typeface="Consolas"/>
              </a:rPr>
              <a:t>  verbs:</a:t>
            </a:r>
            <a:endParaRPr sz="1000">
              <a:latin typeface="Consolas"/>
              <a:ea typeface="Consolas"/>
              <a:cs typeface="Consolas"/>
              <a:sym typeface="Consolas"/>
            </a:endParaRPr>
          </a:p>
          <a:p>
            <a:pPr marL="0" lvl="0" indent="0" rtl="0">
              <a:spcBef>
                <a:spcPts val="0"/>
              </a:spcBef>
              <a:spcAft>
                <a:spcPts val="0"/>
              </a:spcAft>
              <a:buNone/>
            </a:pPr>
            <a:r>
              <a:rPr lang="fr" sz="1000">
                <a:latin typeface="Consolas"/>
                <a:ea typeface="Consolas"/>
                <a:cs typeface="Consolas"/>
                <a:sym typeface="Consolas"/>
              </a:rPr>
              <a:t>  - list</a:t>
            </a:r>
            <a:endParaRPr sz="1000">
              <a:latin typeface="Consolas"/>
              <a:ea typeface="Consolas"/>
              <a:cs typeface="Consolas"/>
              <a:sym typeface="Consolas"/>
            </a:endParaRPr>
          </a:p>
          <a:p>
            <a:pPr marL="0" lvl="0" indent="0" rtl="0">
              <a:spcBef>
                <a:spcPts val="0"/>
              </a:spcBef>
              <a:spcAft>
                <a:spcPts val="0"/>
              </a:spcAft>
              <a:buNone/>
            </a:pPr>
            <a:r>
              <a:rPr lang="fr" sz="1000">
                <a:latin typeface="Consolas"/>
                <a:ea typeface="Consolas"/>
                <a:cs typeface="Consolas"/>
                <a:sym typeface="Consolas"/>
              </a:rPr>
              <a:t>  - watch</a:t>
            </a:r>
            <a:endParaRPr sz="1000">
              <a:latin typeface="Consolas"/>
              <a:ea typeface="Consolas"/>
              <a:cs typeface="Consolas"/>
              <a:sym typeface="Consolas"/>
            </a:endParaRPr>
          </a:p>
        </p:txBody>
      </p:sp>
      <p:pic>
        <p:nvPicPr>
          <p:cNvPr id="523" name="Shape 523"/>
          <p:cNvPicPr preferRelativeResize="0"/>
          <p:nvPr/>
        </p:nvPicPr>
        <p:blipFill>
          <a:blip r:embed="rId4">
            <a:alphaModFix/>
          </a:blip>
          <a:stretch>
            <a:fillRect/>
          </a:stretch>
        </p:blipFill>
        <p:spPr>
          <a:xfrm>
            <a:off x="1005578" y="1982755"/>
            <a:ext cx="614630" cy="597833"/>
          </a:xfrm>
          <a:prstGeom prst="rect">
            <a:avLst/>
          </a:prstGeom>
          <a:noFill/>
          <a:ln>
            <a:noFill/>
          </a:ln>
        </p:spPr>
      </p:pic>
      <p:pic>
        <p:nvPicPr>
          <p:cNvPr id="524" name="Shape 524"/>
          <p:cNvPicPr preferRelativeResize="0"/>
          <p:nvPr/>
        </p:nvPicPr>
        <p:blipFill>
          <a:blip r:embed="rId5">
            <a:alphaModFix/>
          </a:blip>
          <a:stretch>
            <a:fillRect/>
          </a:stretch>
        </p:blipFill>
        <p:spPr>
          <a:xfrm>
            <a:off x="3414259" y="1981105"/>
            <a:ext cx="614630" cy="597833"/>
          </a:xfrm>
          <a:prstGeom prst="rect">
            <a:avLst/>
          </a:prstGeom>
          <a:noFill/>
          <a:ln>
            <a:noFill/>
          </a:ln>
        </p:spPr>
      </p:pic>
      <p:cxnSp>
        <p:nvCxnSpPr>
          <p:cNvPr id="531" name="Shape 531"/>
          <p:cNvCxnSpPr>
            <a:stCxn id="532" idx="0"/>
            <a:endCxn id="533" idx="2"/>
          </p:cNvCxnSpPr>
          <p:nvPr/>
        </p:nvCxnSpPr>
        <p:spPr>
          <a:xfrm rot="-5400000">
            <a:off x="4714518" y="2783925"/>
            <a:ext cx="410700" cy="600"/>
          </a:xfrm>
          <a:prstGeom prst="bentConnector3">
            <a:avLst>
              <a:gd name="adj1" fmla="val 49990"/>
            </a:avLst>
          </a:prstGeom>
          <a:noFill/>
          <a:ln w="28575" cap="flat" cmpd="sng">
            <a:solidFill>
              <a:schemeClr val="dk2"/>
            </a:solidFill>
            <a:prstDash val="solid"/>
            <a:round/>
            <a:headEnd type="none" w="med" len="med"/>
            <a:tailEnd type="triangle" w="med" len="med"/>
          </a:ln>
        </p:spPr>
      </p:cxnSp>
      <p:cxnSp>
        <p:nvCxnSpPr>
          <p:cNvPr id="534" name="Shape 534"/>
          <p:cNvCxnSpPr>
            <a:stCxn id="533" idx="3"/>
            <a:endCxn id="535" idx="1"/>
          </p:cNvCxnSpPr>
          <p:nvPr/>
        </p:nvCxnSpPr>
        <p:spPr>
          <a:xfrm rot="10800000" flipH="1">
            <a:off x="5226601" y="2272841"/>
            <a:ext cx="592200" cy="7200"/>
          </a:xfrm>
          <a:prstGeom prst="bentConnector3">
            <a:avLst>
              <a:gd name="adj1" fmla="val 50003"/>
            </a:avLst>
          </a:prstGeom>
          <a:noFill/>
          <a:ln w="28575" cap="flat" cmpd="sng">
            <a:solidFill>
              <a:srgbClr val="999999"/>
            </a:solidFill>
            <a:prstDash val="dash"/>
            <a:round/>
            <a:headEnd type="triangle" w="med" len="med"/>
            <a:tailEnd type="none" w="med" len="med"/>
          </a:ln>
        </p:spPr>
      </p:cxnSp>
      <p:cxnSp>
        <p:nvCxnSpPr>
          <p:cNvPr id="536" name="Shape 536"/>
          <p:cNvCxnSpPr>
            <a:stCxn id="537" idx="1"/>
            <a:endCxn id="535" idx="3"/>
          </p:cNvCxnSpPr>
          <p:nvPr/>
        </p:nvCxnSpPr>
        <p:spPr>
          <a:xfrm flipH="1">
            <a:off x="6433458" y="2272838"/>
            <a:ext cx="477900" cy="600"/>
          </a:xfrm>
          <a:prstGeom prst="bentConnector3">
            <a:avLst>
              <a:gd name="adj1" fmla="val 49999"/>
            </a:avLst>
          </a:prstGeom>
          <a:noFill/>
          <a:ln w="28575" cap="flat" cmpd="sng">
            <a:solidFill>
              <a:srgbClr val="999999"/>
            </a:solidFill>
            <a:prstDash val="dash"/>
            <a:round/>
            <a:headEnd type="none" w="med" len="med"/>
            <a:tailEnd type="triangle" w="med" len="med"/>
          </a:ln>
        </p:spPr>
      </p:cxnSp>
      <p:pic>
        <p:nvPicPr>
          <p:cNvPr id="533" name="Shape 533"/>
          <p:cNvPicPr preferRelativeResize="0"/>
          <p:nvPr/>
        </p:nvPicPr>
        <p:blipFill>
          <a:blip r:embed="rId6">
            <a:alphaModFix/>
          </a:blip>
          <a:stretch>
            <a:fillRect/>
          </a:stretch>
        </p:blipFill>
        <p:spPr>
          <a:xfrm>
            <a:off x="4611970" y="1981125"/>
            <a:ext cx="614630" cy="597833"/>
          </a:xfrm>
          <a:prstGeom prst="rect">
            <a:avLst/>
          </a:prstGeom>
          <a:noFill/>
          <a:ln>
            <a:noFill/>
          </a:ln>
        </p:spPr>
      </p:pic>
      <p:pic>
        <p:nvPicPr>
          <p:cNvPr id="532" name="Shape 532"/>
          <p:cNvPicPr preferRelativeResize="0"/>
          <p:nvPr/>
        </p:nvPicPr>
        <p:blipFill>
          <a:blip r:embed="rId7">
            <a:alphaModFix/>
          </a:blip>
          <a:stretch>
            <a:fillRect/>
          </a:stretch>
        </p:blipFill>
        <p:spPr>
          <a:xfrm>
            <a:off x="4612253" y="2989575"/>
            <a:ext cx="614630" cy="597833"/>
          </a:xfrm>
          <a:prstGeom prst="rect">
            <a:avLst/>
          </a:prstGeom>
          <a:noFill/>
          <a:ln>
            <a:noFill/>
          </a:ln>
        </p:spPr>
      </p:pic>
      <p:pic>
        <p:nvPicPr>
          <p:cNvPr id="537" name="Shape 537"/>
          <p:cNvPicPr preferRelativeResize="0"/>
          <p:nvPr/>
        </p:nvPicPr>
        <p:blipFill>
          <a:blip r:embed="rId8">
            <a:alphaModFix/>
          </a:blip>
          <a:stretch>
            <a:fillRect/>
          </a:stretch>
        </p:blipFill>
        <p:spPr>
          <a:xfrm>
            <a:off x="6911358" y="1981125"/>
            <a:ext cx="599820" cy="583427"/>
          </a:xfrm>
          <a:prstGeom prst="rect">
            <a:avLst/>
          </a:prstGeom>
          <a:noFill/>
          <a:ln>
            <a:noFill/>
          </a:ln>
        </p:spPr>
      </p:pic>
      <p:pic>
        <p:nvPicPr>
          <p:cNvPr id="535" name="Shape 535"/>
          <p:cNvPicPr preferRelativeResize="0"/>
          <p:nvPr/>
        </p:nvPicPr>
        <p:blipFill>
          <a:blip r:embed="rId9">
            <a:alphaModFix/>
          </a:blip>
          <a:stretch>
            <a:fillRect/>
          </a:stretch>
        </p:blipFill>
        <p:spPr>
          <a:xfrm>
            <a:off x="5818833" y="1973925"/>
            <a:ext cx="614630" cy="597833"/>
          </a:xfrm>
          <a:prstGeom prst="rect">
            <a:avLst/>
          </a:prstGeom>
          <a:noFill/>
          <a:ln>
            <a:noFill/>
          </a:ln>
        </p:spPr>
      </p:pic>
      <p:sp>
        <p:nvSpPr>
          <p:cNvPr id="538" name="Shape 538"/>
          <p:cNvSpPr txBox="1"/>
          <p:nvPr/>
        </p:nvSpPr>
        <p:spPr>
          <a:xfrm>
            <a:off x="4236923" y="1071000"/>
            <a:ext cx="1283700" cy="212400"/>
          </a:xfrm>
          <a:prstGeom prst="rect">
            <a:avLst/>
          </a:prstGeom>
          <a:solidFill>
            <a:srgbClr val="FFFFFF"/>
          </a:solidFill>
          <a:ln w="9525" cap="flat" cmpd="sng">
            <a:solidFill>
              <a:srgbClr val="2754F4"/>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
                <a:latin typeface="Consolas"/>
                <a:ea typeface="Consolas"/>
                <a:cs typeface="Consolas"/>
                <a:sym typeface="Consolas"/>
              </a:rPr>
              <a:t>kube-system</a:t>
            </a:r>
            <a:endParaRPr>
              <a:latin typeface="Consolas"/>
              <a:ea typeface="Consolas"/>
              <a:cs typeface="Consolas"/>
              <a:sym typeface="Consolas"/>
            </a:endParaRPr>
          </a:p>
        </p:txBody>
      </p:sp>
      <p:cxnSp>
        <p:nvCxnSpPr>
          <p:cNvPr id="539" name="Shape 539"/>
          <p:cNvCxnSpPr>
            <a:stCxn id="533" idx="1"/>
            <a:endCxn id="524" idx="3"/>
          </p:cNvCxnSpPr>
          <p:nvPr/>
        </p:nvCxnSpPr>
        <p:spPr>
          <a:xfrm flipH="1">
            <a:off x="4028770" y="2280041"/>
            <a:ext cx="583200" cy="600"/>
          </a:xfrm>
          <a:prstGeom prst="bentConnector3">
            <a:avLst>
              <a:gd name="adj1" fmla="val 49990"/>
            </a:avLst>
          </a:prstGeom>
          <a:noFill/>
          <a:ln w="28575" cap="flat" cmpd="sng">
            <a:solidFill>
              <a:schemeClr val="dk2"/>
            </a:solidFill>
            <a:prstDash val="solid"/>
            <a:round/>
            <a:headEnd type="none" w="med" len="med"/>
            <a:tailEnd type="triangle" w="med" len="med"/>
          </a:ln>
        </p:spPr>
      </p:cxnSp>
      <p:pic>
        <p:nvPicPr>
          <p:cNvPr id="540" name="Shape 540"/>
          <p:cNvPicPr preferRelativeResize="0"/>
          <p:nvPr/>
        </p:nvPicPr>
        <p:blipFill>
          <a:blip r:embed="rId10">
            <a:alphaModFix/>
          </a:blip>
          <a:stretch>
            <a:fillRect/>
          </a:stretch>
        </p:blipFill>
        <p:spPr>
          <a:xfrm>
            <a:off x="7432600" y="516525"/>
            <a:ext cx="532400" cy="518200"/>
          </a:xfrm>
          <a:prstGeom prst="rect">
            <a:avLst/>
          </a:prstGeom>
          <a:noFill/>
          <a:ln>
            <a:noFill/>
          </a:ln>
        </p:spPr>
      </p:pic>
      <p:pic>
        <p:nvPicPr>
          <p:cNvPr id="541" name="Shape 541"/>
          <p:cNvPicPr preferRelativeResize="0"/>
          <p:nvPr/>
        </p:nvPicPr>
        <p:blipFill>
          <a:blip r:embed="rId11">
            <a:alphaModFix/>
          </a:blip>
          <a:stretch>
            <a:fillRect/>
          </a:stretch>
        </p:blipFill>
        <p:spPr>
          <a:xfrm>
            <a:off x="3659800" y="900155"/>
            <a:ext cx="548100" cy="533096"/>
          </a:xfrm>
          <a:prstGeom prst="rect">
            <a:avLst/>
          </a:prstGeom>
          <a:noFill/>
          <a:ln>
            <a:noFill/>
          </a:ln>
        </p:spPr>
      </p:pic>
      <p:sp>
        <p:nvSpPr>
          <p:cNvPr id="542" name="Shape 542"/>
          <p:cNvSpPr txBox="1"/>
          <p:nvPr/>
        </p:nvSpPr>
        <p:spPr>
          <a:xfrm>
            <a:off x="4361375" y="3551375"/>
            <a:ext cx="1115700" cy="2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kube-dns</a:t>
            </a:r>
            <a:endParaRPr sz="900"/>
          </a:p>
          <a:p>
            <a:pPr marL="0" lvl="0" indent="0" algn="ctr" rtl="0">
              <a:spcBef>
                <a:spcPts val="0"/>
              </a:spcBef>
              <a:spcAft>
                <a:spcPts val="0"/>
              </a:spcAft>
              <a:buNone/>
            </a:pPr>
            <a:r>
              <a:rPr lang="fr" sz="900"/>
              <a:t>(Static ClusterIP)</a:t>
            </a:r>
            <a:endParaRPr sz="900"/>
          </a:p>
        </p:txBody>
      </p:sp>
      <p:pic>
        <p:nvPicPr>
          <p:cNvPr id="543" name="Shape 543"/>
          <p:cNvPicPr preferRelativeResize="0"/>
          <p:nvPr/>
        </p:nvPicPr>
        <p:blipFill>
          <a:blip r:embed="rId12">
            <a:alphaModFix/>
          </a:blip>
          <a:stretch>
            <a:fillRect/>
          </a:stretch>
        </p:blipFill>
        <p:spPr>
          <a:xfrm>
            <a:off x="2025110" y="1323313"/>
            <a:ext cx="597007" cy="580681"/>
          </a:xfrm>
          <a:prstGeom prst="rect">
            <a:avLst/>
          </a:prstGeom>
          <a:noFill/>
          <a:ln>
            <a:noFill/>
          </a:ln>
        </p:spPr>
      </p:pic>
      <p:cxnSp>
        <p:nvCxnSpPr>
          <p:cNvPr id="544" name="Shape 544"/>
          <p:cNvCxnSpPr>
            <a:stCxn id="543" idx="3"/>
            <a:endCxn id="533" idx="0"/>
          </p:cNvCxnSpPr>
          <p:nvPr/>
        </p:nvCxnSpPr>
        <p:spPr>
          <a:xfrm>
            <a:off x="2622116" y="1613653"/>
            <a:ext cx="2297100" cy="367500"/>
          </a:xfrm>
          <a:prstGeom prst="bentConnector2">
            <a:avLst/>
          </a:prstGeom>
          <a:noFill/>
          <a:ln w="28575" cap="flat" cmpd="sng">
            <a:solidFill>
              <a:srgbClr val="2754F4"/>
            </a:solidFill>
            <a:prstDash val="lgDash"/>
            <a:round/>
            <a:headEnd type="triangle" w="med" len="med"/>
            <a:tailEnd type="none" w="med" len="med"/>
          </a:ln>
        </p:spPr>
      </p:cxnSp>
      <p:pic>
        <p:nvPicPr>
          <p:cNvPr id="545" name="Shape 545"/>
          <p:cNvPicPr preferRelativeResize="0"/>
          <p:nvPr/>
        </p:nvPicPr>
        <p:blipFill>
          <a:blip r:embed="rId13">
            <a:alphaModFix/>
          </a:blip>
          <a:stretch>
            <a:fillRect/>
          </a:stretch>
        </p:blipFill>
        <p:spPr>
          <a:xfrm>
            <a:off x="3414255" y="2906275"/>
            <a:ext cx="614630" cy="597833"/>
          </a:xfrm>
          <a:prstGeom prst="rect">
            <a:avLst/>
          </a:prstGeom>
          <a:noFill/>
          <a:ln>
            <a:noFill/>
          </a:ln>
        </p:spPr>
      </p:pic>
      <p:cxnSp>
        <p:nvCxnSpPr>
          <p:cNvPr id="546" name="Shape 546"/>
          <p:cNvCxnSpPr>
            <a:stCxn id="533" idx="1"/>
            <a:endCxn id="545" idx="3"/>
          </p:cNvCxnSpPr>
          <p:nvPr/>
        </p:nvCxnSpPr>
        <p:spPr>
          <a:xfrm flipH="1">
            <a:off x="4028770" y="2280041"/>
            <a:ext cx="583200" cy="925200"/>
          </a:xfrm>
          <a:prstGeom prst="bentConnector3">
            <a:avLst>
              <a:gd name="adj1" fmla="val 49990"/>
            </a:avLst>
          </a:prstGeom>
          <a:noFill/>
          <a:ln w="28575" cap="flat" cmpd="sng">
            <a:solidFill>
              <a:schemeClr val="dk2"/>
            </a:solidFill>
            <a:prstDash val="solid"/>
            <a:round/>
            <a:headEnd type="none" w="med" len="med"/>
            <a:tailEnd type="triangle" w="med" len="med"/>
          </a:ln>
        </p:spPr>
      </p:cxnSp>
      <p:cxnSp>
        <p:nvCxnSpPr>
          <p:cNvPr id="547" name="Shape 547"/>
          <p:cNvCxnSpPr>
            <a:stCxn id="545" idx="0"/>
            <a:endCxn id="524" idx="2"/>
          </p:cNvCxnSpPr>
          <p:nvPr/>
        </p:nvCxnSpPr>
        <p:spPr>
          <a:xfrm rot="-5400000">
            <a:off x="3558220" y="2742325"/>
            <a:ext cx="327300" cy="600"/>
          </a:xfrm>
          <a:prstGeom prst="bentConnector3">
            <a:avLst>
              <a:gd name="adj1" fmla="val 50006"/>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p:nvPr/>
        </p:nvSpPr>
        <p:spPr>
          <a:xfrm>
            <a:off x="289050" y="1082478"/>
            <a:ext cx="3512700" cy="39579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53" name="Shape 553"/>
          <p:cNvPicPr preferRelativeResize="0"/>
          <p:nvPr/>
        </p:nvPicPr>
        <p:blipFill>
          <a:blip r:embed="rId3">
            <a:alphaModFix/>
          </a:blip>
          <a:stretch>
            <a:fillRect/>
          </a:stretch>
        </p:blipFill>
        <p:spPr>
          <a:xfrm>
            <a:off x="650474" y="777355"/>
            <a:ext cx="626475" cy="609786"/>
          </a:xfrm>
          <a:prstGeom prst="rect">
            <a:avLst/>
          </a:prstGeom>
          <a:noFill/>
          <a:ln>
            <a:noFill/>
          </a:ln>
        </p:spPr>
      </p:pic>
      <p:grpSp>
        <p:nvGrpSpPr>
          <p:cNvPr id="554" name="Shape 554"/>
          <p:cNvGrpSpPr/>
          <p:nvPr/>
        </p:nvGrpSpPr>
        <p:grpSpPr>
          <a:xfrm>
            <a:off x="482100" y="1435778"/>
            <a:ext cx="626400" cy="1845900"/>
            <a:chOff x="2354000" y="1339525"/>
            <a:chExt cx="626400" cy="1845900"/>
          </a:xfrm>
        </p:grpSpPr>
        <p:pic>
          <p:nvPicPr>
            <p:cNvPr id="555" name="Shape 555"/>
            <p:cNvPicPr preferRelativeResize="0"/>
            <p:nvPr/>
          </p:nvPicPr>
          <p:blipFill>
            <a:blip r:embed="rId4">
              <a:alphaModFix/>
            </a:blip>
            <a:stretch>
              <a:fillRect/>
            </a:stretch>
          </p:blipFill>
          <p:spPr>
            <a:xfrm>
              <a:off x="2368710" y="1404013"/>
              <a:ext cx="597007" cy="580681"/>
            </a:xfrm>
            <a:prstGeom prst="rect">
              <a:avLst/>
            </a:prstGeom>
            <a:noFill/>
            <a:ln>
              <a:noFill/>
            </a:ln>
          </p:spPr>
        </p:pic>
        <p:pic>
          <p:nvPicPr>
            <p:cNvPr id="556" name="Shape 556"/>
            <p:cNvPicPr preferRelativeResize="0"/>
            <p:nvPr/>
          </p:nvPicPr>
          <p:blipFill>
            <a:blip r:embed="rId5">
              <a:alphaModFix amt="65000"/>
            </a:blip>
            <a:stretch>
              <a:fillRect/>
            </a:stretch>
          </p:blipFill>
          <p:spPr>
            <a:xfrm>
              <a:off x="2368710" y="2565363"/>
              <a:ext cx="597007" cy="580681"/>
            </a:xfrm>
            <a:prstGeom prst="rect">
              <a:avLst/>
            </a:prstGeom>
            <a:noFill/>
            <a:ln>
              <a:noFill/>
            </a:ln>
          </p:spPr>
        </p:pic>
        <p:pic>
          <p:nvPicPr>
            <p:cNvPr id="557" name="Shape 557"/>
            <p:cNvPicPr preferRelativeResize="0"/>
            <p:nvPr/>
          </p:nvPicPr>
          <p:blipFill>
            <a:blip r:embed="rId6">
              <a:alphaModFix/>
            </a:blip>
            <a:stretch>
              <a:fillRect/>
            </a:stretch>
          </p:blipFill>
          <p:spPr>
            <a:xfrm>
              <a:off x="2368710" y="1984688"/>
              <a:ext cx="597007" cy="580681"/>
            </a:xfrm>
            <a:prstGeom prst="rect">
              <a:avLst/>
            </a:prstGeom>
            <a:noFill/>
            <a:ln>
              <a:noFill/>
            </a:ln>
          </p:spPr>
        </p:pic>
        <p:sp>
          <p:nvSpPr>
            <p:cNvPr id="558" name="Shape 558"/>
            <p:cNvSpPr/>
            <p:nvPr/>
          </p:nvSpPr>
          <p:spPr>
            <a:xfrm>
              <a:off x="2354000" y="1339525"/>
              <a:ext cx="626400" cy="18459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9" name="Shape 559"/>
          <p:cNvGrpSpPr/>
          <p:nvPr/>
        </p:nvGrpSpPr>
        <p:grpSpPr>
          <a:xfrm>
            <a:off x="1233638" y="1435778"/>
            <a:ext cx="626400" cy="1845900"/>
            <a:chOff x="3005188" y="1339525"/>
            <a:chExt cx="626400" cy="1845900"/>
          </a:xfrm>
        </p:grpSpPr>
        <p:pic>
          <p:nvPicPr>
            <p:cNvPr id="560" name="Shape 560"/>
            <p:cNvPicPr preferRelativeResize="0"/>
            <p:nvPr/>
          </p:nvPicPr>
          <p:blipFill>
            <a:blip r:embed="rId4">
              <a:alphaModFix/>
            </a:blip>
            <a:stretch>
              <a:fillRect/>
            </a:stretch>
          </p:blipFill>
          <p:spPr>
            <a:xfrm>
              <a:off x="3019885" y="1404013"/>
              <a:ext cx="597007" cy="580681"/>
            </a:xfrm>
            <a:prstGeom prst="rect">
              <a:avLst/>
            </a:prstGeom>
            <a:noFill/>
            <a:ln>
              <a:noFill/>
            </a:ln>
          </p:spPr>
        </p:pic>
        <p:pic>
          <p:nvPicPr>
            <p:cNvPr id="561" name="Shape 561"/>
            <p:cNvPicPr preferRelativeResize="0"/>
            <p:nvPr/>
          </p:nvPicPr>
          <p:blipFill>
            <a:blip r:embed="rId5">
              <a:alphaModFix/>
            </a:blip>
            <a:stretch>
              <a:fillRect/>
            </a:stretch>
          </p:blipFill>
          <p:spPr>
            <a:xfrm>
              <a:off x="3019885" y="2565363"/>
              <a:ext cx="597007" cy="580681"/>
            </a:xfrm>
            <a:prstGeom prst="rect">
              <a:avLst/>
            </a:prstGeom>
            <a:noFill/>
            <a:ln>
              <a:noFill/>
            </a:ln>
          </p:spPr>
        </p:pic>
        <p:pic>
          <p:nvPicPr>
            <p:cNvPr id="562" name="Shape 562"/>
            <p:cNvPicPr preferRelativeResize="0"/>
            <p:nvPr/>
          </p:nvPicPr>
          <p:blipFill>
            <a:blip r:embed="rId6">
              <a:alphaModFix amt="65000"/>
            </a:blip>
            <a:stretch>
              <a:fillRect/>
            </a:stretch>
          </p:blipFill>
          <p:spPr>
            <a:xfrm>
              <a:off x="3019885" y="1984688"/>
              <a:ext cx="597007" cy="580681"/>
            </a:xfrm>
            <a:prstGeom prst="rect">
              <a:avLst/>
            </a:prstGeom>
            <a:noFill/>
            <a:ln>
              <a:noFill/>
            </a:ln>
          </p:spPr>
        </p:pic>
        <p:sp>
          <p:nvSpPr>
            <p:cNvPr id="563" name="Shape 563"/>
            <p:cNvSpPr/>
            <p:nvPr/>
          </p:nvSpPr>
          <p:spPr>
            <a:xfrm>
              <a:off x="3005188" y="1339525"/>
              <a:ext cx="626400" cy="18459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64" name="Shape 564"/>
          <p:cNvSpPr txBox="1"/>
          <p:nvPr/>
        </p:nvSpPr>
        <p:spPr>
          <a:xfrm>
            <a:off x="1326801" y="961562"/>
            <a:ext cx="1726200" cy="212400"/>
          </a:xfrm>
          <a:prstGeom prst="rect">
            <a:avLst/>
          </a:prstGeom>
          <a:solidFill>
            <a:srgbClr val="FFFFFF"/>
          </a:solid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
                <a:latin typeface="Consolas"/>
                <a:ea typeface="Consolas"/>
                <a:cs typeface="Consolas"/>
                <a:sym typeface="Consolas"/>
              </a:rPr>
              <a:t>M</a:t>
            </a:r>
            <a:r>
              <a:rPr lang="fr"/>
              <a:t>inimal H-A design</a:t>
            </a:r>
            <a:endParaRPr>
              <a:latin typeface="Consolas"/>
              <a:ea typeface="Consolas"/>
              <a:cs typeface="Consolas"/>
              <a:sym typeface="Consolas"/>
            </a:endParaRPr>
          </a:p>
        </p:txBody>
      </p:sp>
      <p:sp>
        <p:nvSpPr>
          <p:cNvPr id="565" name="Shape 565"/>
          <p:cNvSpPr txBox="1"/>
          <p:nvPr/>
        </p:nvSpPr>
        <p:spPr>
          <a:xfrm>
            <a:off x="710700" y="3282128"/>
            <a:ext cx="927300" cy="2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masters</a:t>
            </a:r>
            <a:endParaRPr/>
          </a:p>
        </p:txBody>
      </p:sp>
      <p:sp>
        <p:nvSpPr>
          <p:cNvPr id="566" name="Shape 566"/>
          <p:cNvSpPr/>
          <p:nvPr/>
        </p:nvSpPr>
        <p:spPr>
          <a:xfrm>
            <a:off x="4121425" y="1082478"/>
            <a:ext cx="4785600" cy="39579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67" name="Shape 567"/>
          <p:cNvPicPr preferRelativeResize="0"/>
          <p:nvPr/>
        </p:nvPicPr>
        <p:blipFill>
          <a:blip r:embed="rId3">
            <a:alphaModFix/>
          </a:blip>
          <a:stretch>
            <a:fillRect/>
          </a:stretch>
        </p:blipFill>
        <p:spPr>
          <a:xfrm>
            <a:off x="4536674" y="777355"/>
            <a:ext cx="626475" cy="609786"/>
          </a:xfrm>
          <a:prstGeom prst="rect">
            <a:avLst/>
          </a:prstGeom>
          <a:noFill/>
          <a:ln>
            <a:noFill/>
          </a:ln>
        </p:spPr>
      </p:pic>
      <p:grpSp>
        <p:nvGrpSpPr>
          <p:cNvPr id="568" name="Shape 568"/>
          <p:cNvGrpSpPr/>
          <p:nvPr/>
        </p:nvGrpSpPr>
        <p:grpSpPr>
          <a:xfrm>
            <a:off x="4368300" y="1435778"/>
            <a:ext cx="626400" cy="1845900"/>
            <a:chOff x="2354000" y="1339525"/>
            <a:chExt cx="626400" cy="1845900"/>
          </a:xfrm>
        </p:grpSpPr>
        <p:pic>
          <p:nvPicPr>
            <p:cNvPr id="569" name="Shape 569"/>
            <p:cNvPicPr preferRelativeResize="0"/>
            <p:nvPr/>
          </p:nvPicPr>
          <p:blipFill>
            <a:blip r:embed="rId4">
              <a:alphaModFix/>
            </a:blip>
            <a:stretch>
              <a:fillRect/>
            </a:stretch>
          </p:blipFill>
          <p:spPr>
            <a:xfrm>
              <a:off x="2368710" y="1404013"/>
              <a:ext cx="597007" cy="580681"/>
            </a:xfrm>
            <a:prstGeom prst="rect">
              <a:avLst/>
            </a:prstGeom>
            <a:noFill/>
            <a:ln>
              <a:noFill/>
            </a:ln>
          </p:spPr>
        </p:pic>
        <p:pic>
          <p:nvPicPr>
            <p:cNvPr id="570" name="Shape 570"/>
            <p:cNvPicPr preferRelativeResize="0"/>
            <p:nvPr/>
          </p:nvPicPr>
          <p:blipFill>
            <a:blip r:embed="rId5">
              <a:alphaModFix amt="65000"/>
            </a:blip>
            <a:stretch>
              <a:fillRect/>
            </a:stretch>
          </p:blipFill>
          <p:spPr>
            <a:xfrm>
              <a:off x="2368710" y="2565363"/>
              <a:ext cx="597007" cy="580681"/>
            </a:xfrm>
            <a:prstGeom prst="rect">
              <a:avLst/>
            </a:prstGeom>
            <a:noFill/>
            <a:ln>
              <a:noFill/>
            </a:ln>
          </p:spPr>
        </p:pic>
        <p:pic>
          <p:nvPicPr>
            <p:cNvPr id="571" name="Shape 571"/>
            <p:cNvPicPr preferRelativeResize="0"/>
            <p:nvPr/>
          </p:nvPicPr>
          <p:blipFill>
            <a:blip r:embed="rId6">
              <a:alphaModFix/>
            </a:blip>
            <a:stretch>
              <a:fillRect/>
            </a:stretch>
          </p:blipFill>
          <p:spPr>
            <a:xfrm>
              <a:off x="2368710" y="1984688"/>
              <a:ext cx="597007" cy="580681"/>
            </a:xfrm>
            <a:prstGeom prst="rect">
              <a:avLst/>
            </a:prstGeom>
            <a:noFill/>
            <a:ln>
              <a:noFill/>
            </a:ln>
          </p:spPr>
        </p:pic>
        <p:sp>
          <p:nvSpPr>
            <p:cNvPr id="572" name="Shape 572"/>
            <p:cNvSpPr/>
            <p:nvPr/>
          </p:nvSpPr>
          <p:spPr>
            <a:xfrm>
              <a:off x="2354000" y="1339525"/>
              <a:ext cx="626400" cy="18459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73" name="Shape 573"/>
          <p:cNvGrpSpPr/>
          <p:nvPr/>
        </p:nvGrpSpPr>
        <p:grpSpPr>
          <a:xfrm>
            <a:off x="5119838" y="1435778"/>
            <a:ext cx="626400" cy="1845900"/>
            <a:chOff x="3005188" y="1339525"/>
            <a:chExt cx="626400" cy="1845900"/>
          </a:xfrm>
        </p:grpSpPr>
        <p:pic>
          <p:nvPicPr>
            <p:cNvPr id="574" name="Shape 574"/>
            <p:cNvPicPr preferRelativeResize="0"/>
            <p:nvPr/>
          </p:nvPicPr>
          <p:blipFill>
            <a:blip r:embed="rId4">
              <a:alphaModFix/>
            </a:blip>
            <a:stretch>
              <a:fillRect/>
            </a:stretch>
          </p:blipFill>
          <p:spPr>
            <a:xfrm>
              <a:off x="3019885" y="1404013"/>
              <a:ext cx="597007" cy="580681"/>
            </a:xfrm>
            <a:prstGeom prst="rect">
              <a:avLst/>
            </a:prstGeom>
            <a:noFill/>
            <a:ln>
              <a:noFill/>
            </a:ln>
          </p:spPr>
        </p:pic>
        <p:pic>
          <p:nvPicPr>
            <p:cNvPr id="575" name="Shape 575"/>
            <p:cNvPicPr preferRelativeResize="0"/>
            <p:nvPr/>
          </p:nvPicPr>
          <p:blipFill>
            <a:blip r:embed="rId5">
              <a:alphaModFix/>
            </a:blip>
            <a:stretch>
              <a:fillRect/>
            </a:stretch>
          </p:blipFill>
          <p:spPr>
            <a:xfrm>
              <a:off x="3019885" y="2565363"/>
              <a:ext cx="597007" cy="580681"/>
            </a:xfrm>
            <a:prstGeom prst="rect">
              <a:avLst/>
            </a:prstGeom>
            <a:noFill/>
            <a:ln>
              <a:noFill/>
            </a:ln>
          </p:spPr>
        </p:pic>
        <p:pic>
          <p:nvPicPr>
            <p:cNvPr id="576" name="Shape 576"/>
            <p:cNvPicPr preferRelativeResize="0"/>
            <p:nvPr/>
          </p:nvPicPr>
          <p:blipFill>
            <a:blip r:embed="rId6">
              <a:alphaModFix amt="65000"/>
            </a:blip>
            <a:stretch>
              <a:fillRect/>
            </a:stretch>
          </p:blipFill>
          <p:spPr>
            <a:xfrm>
              <a:off x="3019885" y="1984688"/>
              <a:ext cx="597007" cy="580681"/>
            </a:xfrm>
            <a:prstGeom prst="rect">
              <a:avLst/>
            </a:prstGeom>
            <a:noFill/>
            <a:ln>
              <a:noFill/>
            </a:ln>
          </p:spPr>
        </p:pic>
        <p:sp>
          <p:nvSpPr>
            <p:cNvPr id="577" name="Shape 577"/>
            <p:cNvSpPr/>
            <p:nvPr/>
          </p:nvSpPr>
          <p:spPr>
            <a:xfrm>
              <a:off x="3005188" y="1339525"/>
              <a:ext cx="626400" cy="18459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8" name="Shape 578"/>
          <p:cNvSpPr txBox="1"/>
          <p:nvPr/>
        </p:nvSpPr>
        <p:spPr>
          <a:xfrm>
            <a:off x="5213000" y="961550"/>
            <a:ext cx="1794900" cy="212400"/>
          </a:xfrm>
          <a:prstGeom prst="rect">
            <a:avLst/>
          </a:prstGeom>
          <a:solidFill>
            <a:srgbClr val="FFFFFF"/>
          </a:solid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
                <a:latin typeface="Consolas"/>
                <a:ea typeface="Consolas"/>
                <a:cs typeface="Consolas"/>
                <a:sym typeface="Consolas"/>
              </a:rPr>
              <a:t>Prod-ready</a:t>
            </a:r>
            <a:r>
              <a:rPr lang="fr"/>
              <a:t> design</a:t>
            </a:r>
            <a:endParaRPr>
              <a:latin typeface="Consolas"/>
              <a:ea typeface="Consolas"/>
              <a:cs typeface="Consolas"/>
              <a:sym typeface="Consolas"/>
            </a:endParaRPr>
          </a:p>
        </p:txBody>
      </p:sp>
      <p:sp>
        <p:nvSpPr>
          <p:cNvPr id="579" name="Shape 579"/>
          <p:cNvSpPr txBox="1"/>
          <p:nvPr/>
        </p:nvSpPr>
        <p:spPr>
          <a:xfrm>
            <a:off x="4596900" y="3282128"/>
            <a:ext cx="927300" cy="2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masters</a:t>
            </a:r>
            <a:endParaRPr/>
          </a:p>
        </p:txBody>
      </p:sp>
      <p:grpSp>
        <p:nvGrpSpPr>
          <p:cNvPr id="580" name="Shape 580"/>
          <p:cNvGrpSpPr/>
          <p:nvPr/>
        </p:nvGrpSpPr>
        <p:grpSpPr>
          <a:xfrm>
            <a:off x="7737475" y="1612018"/>
            <a:ext cx="626400" cy="688200"/>
            <a:chOff x="4785350" y="1983915"/>
            <a:chExt cx="626400" cy="688200"/>
          </a:xfrm>
        </p:grpSpPr>
        <p:pic>
          <p:nvPicPr>
            <p:cNvPr id="581" name="Shape 581"/>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582" name="Shape 582"/>
            <p:cNvSpPr/>
            <p:nvPr/>
          </p:nvSpPr>
          <p:spPr>
            <a:xfrm>
              <a:off x="4785350" y="1983915"/>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3" name="Shape 583"/>
          <p:cNvGrpSpPr/>
          <p:nvPr/>
        </p:nvGrpSpPr>
        <p:grpSpPr>
          <a:xfrm>
            <a:off x="6974650" y="1612018"/>
            <a:ext cx="626400" cy="688200"/>
            <a:chOff x="4785350" y="1983915"/>
            <a:chExt cx="626400" cy="688200"/>
          </a:xfrm>
        </p:grpSpPr>
        <p:pic>
          <p:nvPicPr>
            <p:cNvPr id="584" name="Shape 584"/>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585" name="Shape 585"/>
            <p:cNvSpPr/>
            <p:nvPr/>
          </p:nvSpPr>
          <p:spPr>
            <a:xfrm>
              <a:off x="4785350" y="1983915"/>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86" name="Shape 586"/>
          <p:cNvSpPr txBox="1"/>
          <p:nvPr/>
        </p:nvSpPr>
        <p:spPr>
          <a:xfrm>
            <a:off x="6923700" y="2346028"/>
            <a:ext cx="1496400" cy="2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ingress nodes</a:t>
            </a:r>
            <a:endParaRPr/>
          </a:p>
        </p:txBody>
      </p:sp>
      <p:grpSp>
        <p:nvGrpSpPr>
          <p:cNvPr id="587" name="Shape 587"/>
          <p:cNvGrpSpPr/>
          <p:nvPr/>
        </p:nvGrpSpPr>
        <p:grpSpPr>
          <a:xfrm>
            <a:off x="516113" y="3512602"/>
            <a:ext cx="626400" cy="688200"/>
            <a:chOff x="1318138" y="3165328"/>
            <a:chExt cx="626400" cy="688200"/>
          </a:xfrm>
        </p:grpSpPr>
        <p:pic>
          <p:nvPicPr>
            <p:cNvPr id="588" name="Shape 588"/>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589" name="Shape 589"/>
            <p:cNvSpPr/>
            <p:nvPr/>
          </p:nvSpPr>
          <p:spPr>
            <a:xfrm>
              <a:off x="1318138" y="3165328"/>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90" name="Shape 590"/>
          <p:cNvGrpSpPr/>
          <p:nvPr/>
        </p:nvGrpSpPr>
        <p:grpSpPr>
          <a:xfrm>
            <a:off x="1208888" y="3918752"/>
            <a:ext cx="626400" cy="688200"/>
            <a:chOff x="1318138" y="3165328"/>
            <a:chExt cx="626400" cy="688200"/>
          </a:xfrm>
        </p:grpSpPr>
        <p:pic>
          <p:nvPicPr>
            <p:cNvPr id="591" name="Shape 591"/>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592" name="Shape 592"/>
            <p:cNvSpPr/>
            <p:nvPr/>
          </p:nvSpPr>
          <p:spPr>
            <a:xfrm>
              <a:off x="1318138" y="3165328"/>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93" name="Shape 593"/>
          <p:cNvGrpSpPr/>
          <p:nvPr/>
        </p:nvGrpSpPr>
        <p:grpSpPr>
          <a:xfrm>
            <a:off x="516113" y="4251277"/>
            <a:ext cx="626400" cy="688200"/>
            <a:chOff x="1318138" y="3165328"/>
            <a:chExt cx="626400" cy="688200"/>
          </a:xfrm>
        </p:grpSpPr>
        <p:pic>
          <p:nvPicPr>
            <p:cNvPr id="594" name="Shape 594"/>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595" name="Shape 595"/>
            <p:cNvSpPr/>
            <p:nvPr/>
          </p:nvSpPr>
          <p:spPr>
            <a:xfrm>
              <a:off x="1318138" y="3165328"/>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6" name="Shape 596"/>
          <p:cNvSpPr txBox="1"/>
          <p:nvPr/>
        </p:nvSpPr>
        <p:spPr>
          <a:xfrm>
            <a:off x="1208700" y="4661924"/>
            <a:ext cx="1227900" cy="2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etcd cluster</a:t>
            </a:r>
            <a:endParaRPr/>
          </a:p>
        </p:txBody>
      </p:sp>
      <p:grpSp>
        <p:nvGrpSpPr>
          <p:cNvPr id="597" name="Shape 597"/>
          <p:cNvGrpSpPr/>
          <p:nvPr/>
        </p:nvGrpSpPr>
        <p:grpSpPr>
          <a:xfrm>
            <a:off x="4326113" y="3512602"/>
            <a:ext cx="626400" cy="688200"/>
            <a:chOff x="1318138" y="3165328"/>
            <a:chExt cx="626400" cy="688200"/>
          </a:xfrm>
        </p:grpSpPr>
        <p:pic>
          <p:nvPicPr>
            <p:cNvPr id="598" name="Shape 598"/>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599" name="Shape 599"/>
            <p:cNvSpPr/>
            <p:nvPr/>
          </p:nvSpPr>
          <p:spPr>
            <a:xfrm>
              <a:off x="1318138" y="3165328"/>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00" name="Shape 600"/>
          <p:cNvGrpSpPr/>
          <p:nvPr/>
        </p:nvGrpSpPr>
        <p:grpSpPr>
          <a:xfrm>
            <a:off x="5018888" y="3613952"/>
            <a:ext cx="626400" cy="688200"/>
            <a:chOff x="1318138" y="3165328"/>
            <a:chExt cx="626400" cy="688200"/>
          </a:xfrm>
        </p:grpSpPr>
        <p:pic>
          <p:nvPicPr>
            <p:cNvPr id="601" name="Shape 601"/>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602" name="Shape 602"/>
            <p:cNvSpPr/>
            <p:nvPr/>
          </p:nvSpPr>
          <p:spPr>
            <a:xfrm>
              <a:off x="1318138" y="3165328"/>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603" name="Shape 603"/>
          <p:cNvGrpSpPr/>
          <p:nvPr/>
        </p:nvGrpSpPr>
        <p:grpSpPr>
          <a:xfrm>
            <a:off x="4326113" y="4251277"/>
            <a:ext cx="626400" cy="688200"/>
            <a:chOff x="1318138" y="3165328"/>
            <a:chExt cx="626400" cy="688200"/>
          </a:xfrm>
        </p:grpSpPr>
        <p:pic>
          <p:nvPicPr>
            <p:cNvPr id="604" name="Shape 604"/>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605" name="Shape 605"/>
            <p:cNvSpPr/>
            <p:nvPr/>
          </p:nvSpPr>
          <p:spPr>
            <a:xfrm>
              <a:off x="1318138" y="3165328"/>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06" name="Shape 606"/>
          <p:cNvGrpSpPr/>
          <p:nvPr/>
        </p:nvGrpSpPr>
        <p:grpSpPr>
          <a:xfrm>
            <a:off x="7737475" y="3318315"/>
            <a:ext cx="626400" cy="688200"/>
            <a:chOff x="4785350" y="1983915"/>
            <a:chExt cx="626400" cy="688200"/>
          </a:xfrm>
        </p:grpSpPr>
        <p:pic>
          <p:nvPicPr>
            <p:cNvPr id="607" name="Shape 607"/>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608" name="Shape 608"/>
            <p:cNvSpPr/>
            <p:nvPr/>
          </p:nvSpPr>
          <p:spPr>
            <a:xfrm>
              <a:off x="4785350" y="1983915"/>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09" name="Shape 609"/>
          <p:cNvGrpSpPr/>
          <p:nvPr/>
        </p:nvGrpSpPr>
        <p:grpSpPr>
          <a:xfrm>
            <a:off x="6974650" y="3318315"/>
            <a:ext cx="626400" cy="688200"/>
            <a:chOff x="4785350" y="1983915"/>
            <a:chExt cx="626400" cy="688200"/>
          </a:xfrm>
        </p:grpSpPr>
        <p:pic>
          <p:nvPicPr>
            <p:cNvPr id="610" name="Shape 610"/>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611" name="Shape 611"/>
            <p:cNvSpPr/>
            <p:nvPr/>
          </p:nvSpPr>
          <p:spPr>
            <a:xfrm>
              <a:off x="4785350" y="1983915"/>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12" name="Shape 612"/>
          <p:cNvSpPr txBox="1"/>
          <p:nvPr/>
        </p:nvSpPr>
        <p:spPr>
          <a:xfrm>
            <a:off x="6923700" y="4052324"/>
            <a:ext cx="1496400" cy="2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workload nodes</a:t>
            </a:r>
            <a:endParaRPr/>
          </a:p>
        </p:txBody>
      </p:sp>
      <p:sp>
        <p:nvSpPr>
          <p:cNvPr id="613" name="Shape 613"/>
          <p:cNvSpPr txBox="1"/>
          <p:nvPr/>
        </p:nvSpPr>
        <p:spPr>
          <a:xfrm>
            <a:off x="4917550" y="4454099"/>
            <a:ext cx="828600" cy="42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etcd</a:t>
            </a:r>
            <a:endParaRPr/>
          </a:p>
          <a:p>
            <a:pPr marL="0" lvl="0" indent="0" algn="ctr" rtl="0">
              <a:spcBef>
                <a:spcPts val="0"/>
              </a:spcBef>
              <a:spcAft>
                <a:spcPts val="0"/>
              </a:spcAft>
              <a:buNone/>
            </a:pPr>
            <a:r>
              <a:rPr lang="fr"/>
              <a:t>cluster</a:t>
            </a:r>
            <a:endParaRPr/>
          </a:p>
        </p:txBody>
      </p:sp>
      <p:grpSp>
        <p:nvGrpSpPr>
          <p:cNvPr id="614" name="Shape 614"/>
          <p:cNvGrpSpPr/>
          <p:nvPr/>
        </p:nvGrpSpPr>
        <p:grpSpPr>
          <a:xfrm>
            <a:off x="5711663" y="3511702"/>
            <a:ext cx="626400" cy="688200"/>
            <a:chOff x="1318138" y="3165328"/>
            <a:chExt cx="626400" cy="688200"/>
          </a:xfrm>
        </p:grpSpPr>
        <p:pic>
          <p:nvPicPr>
            <p:cNvPr id="615" name="Shape 615"/>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616" name="Shape 616"/>
            <p:cNvSpPr/>
            <p:nvPr/>
          </p:nvSpPr>
          <p:spPr>
            <a:xfrm>
              <a:off x="1318138" y="3165328"/>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17" name="Shape 617"/>
          <p:cNvGrpSpPr/>
          <p:nvPr/>
        </p:nvGrpSpPr>
        <p:grpSpPr>
          <a:xfrm>
            <a:off x="5711663" y="4251277"/>
            <a:ext cx="626400" cy="688200"/>
            <a:chOff x="1318138" y="3165328"/>
            <a:chExt cx="626400" cy="688200"/>
          </a:xfrm>
        </p:grpSpPr>
        <p:pic>
          <p:nvPicPr>
            <p:cNvPr id="618" name="Shape 618"/>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619" name="Shape 619"/>
            <p:cNvSpPr/>
            <p:nvPr/>
          </p:nvSpPr>
          <p:spPr>
            <a:xfrm>
              <a:off x="1318138" y="3165328"/>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20" name="Shape 620"/>
          <p:cNvGrpSpPr/>
          <p:nvPr/>
        </p:nvGrpSpPr>
        <p:grpSpPr>
          <a:xfrm>
            <a:off x="3013075" y="3318315"/>
            <a:ext cx="626400" cy="688200"/>
            <a:chOff x="4785350" y="1983915"/>
            <a:chExt cx="626400" cy="688200"/>
          </a:xfrm>
        </p:grpSpPr>
        <p:pic>
          <p:nvPicPr>
            <p:cNvPr id="621" name="Shape 621"/>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622" name="Shape 622"/>
            <p:cNvSpPr/>
            <p:nvPr/>
          </p:nvSpPr>
          <p:spPr>
            <a:xfrm>
              <a:off x="4785350" y="1983915"/>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23" name="Shape 623"/>
          <p:cNvGrpSpPr/>
          <p:nvPr/>
        </p:nvGrpSpPr>
        <p:grpSpPr>
          <a:xfrm>
            <a:off x="2250250" y="3318315"/>
            <a:ext cx="626400" cy="688200"/>
            <a:chOff x="4785350" y="1983915"/>
            <a:chExt cx="626400" cy="688200"/>
          </a:xfrm>
        </p:grpSpPr>
        <p:pic>
          <p:nvPicPr>
            <p:cNvPr id="624" name="Shape 624"/>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625" name="Shape 625"/>
            <p:cNvSpPr/>
            <p:nvPr/>
          </p:nvSpPr>
          <p:spPr>
            <a:xfrm>
              <a:off x="4785350" y="1983915"/>
              <a:ext cx="626400" cy="68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26" name="Shape 626"/>
          <p:cNvSpPr txBox="1"/>
          <p:nvPr/>
        </p:nvSpPr>
        <p:spPr>
          <a:xfrm>
            <a:off x="2199300" y="4052324"/>
            <a:ext cx="1496400" cy="2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a:t>workload nodes</a:t>
            </a:r>
            <a:endParaRPr/>
          </a:p>
        </p:txBody>
      </p:sp>
      <p:sp>
        <p:nvSpPr>
          <p:cNvPr id="627" name="Shape 627"/>
          <p:cNvSpPr txBox="1">
            <a:spLocks noGrp="1"/>
          </p:cNvSpPr>
          <p:nvPr>
            <p:ph type="title"/>
          </p:nvPr>
        </p:nvSpPr>
        <p:spPr>
          <a:xfrm>
            <a:off x="311700" y="2182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a:latin typeface="Consolas"/>
                <a:ea typeface="Consolas"/>
                <a:cs typeface="Consolas"/>
                <a:sym typeface="Consolas"/>
              </a:rPr>
              <a:t>Server implementation</a:t>
            </a:r>
            <a:endParaRPr>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p:nvPr/>
        </p:nvSpPr>
        <p:spPr>
          <a:xfrm>
            <a:off x="289050" y="1082475"/>
            <a:ext cx="7255800" cy="3957900"/>
          </a:xfrm>
          <a:prstGeom prst="roundRect">
            <a:avLst>
              <a:gd name="adj" fmla="val 5343"/>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3" name="Shape 633"/>
          <p:cNvSpPr/>
          <p:nvPr/>
        </p:nvSpPr>
        <p:spPr>
          <a:xfrm>
            <a:off x="2560875" y="3204225"/>
            <a:ext cx="2771400" cy="17073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4" name="Shape 634"/>
          <p:cNvSpPr/>
          <p:nvPr/>
        </p:nvSpPr>
        <p:spPr>
          <a:xfrm>
            <a:off x="2651250" y="3284000"/>
            <a:ext cx="1988700" cy="898200"/>
          </a:xfrm>
          <a:prstGeom prst="roundRect">
            <a:avLst>
              <a:gd name="adj" fmla="val 10241"/>
            </a:avLst>
          </a:prstGeom>
          <a:no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35" name="Shape 635"/>
          <p:cNvPicPr preferRelativeResize="0"/>
          <p:nvPr/>
        </p:nvPicPr>
        <p:blipFill>
          <a:blip r:embed="rId3">
            <a:alphaModFix/>
          </a:blip>
          <a:stretch>
            <a:fillRect/>
          </a:stretch>
        </p:blipFill>
        <p:spPr>
          <a:xfrm>
            <a:off x="2706610" y="3329065"/>
            <a:ext cx="597007" cy="580681"/>
          </a:xfrm>
          <a:prstGeom prst="rect">
            <a:avLst/>
          </a:prstGeom>
          <a:noFill/>
          <a:ln>
            <a:noFill/>
          </a:ln>
        </p:spPr>
      </p:pic>
      <p:pic>
        <p:nvPicPr>
          <p:cNvPr id="636" name="Shape 636"/>
          <p:cNvPicPr preferRelativeResize="0"/>
          <p:nvPr/>
        </p:nvPicPr>
        <p:blipFill>
          <a:blip r:embed="rId4">
            <a:alphaModFix/>
          </a:blip>
          <a:stretch>
            <a:fillRect/>
          </a:stretch>
        </p:blipFill>
        <p:spPr>
          <a:xfrm>
            <a:off x="3998035" y="3329065"/>
            <a:ext cx="597007" cy="580681"/>
          </a:xfrm>
          <a:prstGeom prst="rect">
            <a:avLst/>
          </a:prstGeom>
          <a:noFill/>
          <a:ln>
            <a:noFill/>
          </a:ln>
        </p:spPr>
      </p:pic>
      <p:pic>
        <p:nvPicPr>
          <p:cNvPr id="637" name="Shape 637"/>
          <p:cNvPicPr preferRelativeResize="0"/>
          <p:nvPr/>
        </p:nvPicPr>
        <p:blipFill>
          <a:blip r:embed="rId5">
            <a:alphaModFix/>
          </a:blip>
          <a:stretch>
            <a:fillRect/>
          </a:stretch>
        </p:blipFill>
        <p:spPr>
          <a:xfrm>
            <a:off x="3352322" y="3329065"/>
            <a:ext cx="597007" cy="580681"/>
          </a:xfrm>
          <a:prstGeom prst="rect">
            <a:avLst/>
          </a:prstGeom>
          <a:noFill/>
          <a:ln>
            <a:noFill/>
          </a:ln>
        </p:spPr>
      </p:pic>
      <p:pic>
        <p:nvPicPr>
          <p:cNvPr id="638" name="Shape 638"/>
          <p:cNvPicPr preferRelativeResize="0"/>
          <p:nvPr/>
        </p:nvPicPr>
        <p:blipFill>
          <a:blip r:embed="rId6">
            <a:alphaModFix/>
          </a:blip>
          <a:stretch>
            <a:fillRect/>
          </a:stretch>
        </p:blipFill>
        <p:spPr>
          <a:xfrm>
            <a:off x="3352325" y="4258425"/>
            <a:ext cx="597000" cy="580676"/>
          </a:xfrm>
          <a:prstGeom prst="rect">
            <a:avLst/>
          </a:prstGeom>
          <a:noFill/>
          <a:ln>
            <a:noFill/>
          </a:ln>
        </p:spPr>
      </p:pic>
      <p:sp>
        <p:nvSpPr>
          <p:cNvPr id="639" name="Shape 639"/>
          <p:cNvSpPr txBox="1"/>
          <p:nvPr/>
        </p:nvSpPr>
        <p:spPr>
          <a:xfrm>
            <a:off x="3118175" y="3950588"/>
            <a:ext cx="1065300" cy="2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t>static pods</a:t>
            </a:r>
            <a:endParaRPr sz="1100"/>
          </a:p>
        </p:txBody>
      </p:sp>
      <p:pic>
        <p:nvPicPr>
          <p:cNvPr id="640" name="Shape 640"/>
          <p:cNvPicPr preferRelativeResize="0"/>
          <p:nvPr/>
        </p:nvPicPr>
        <p:blipFill>
          <a:blip r:embed="rId7">
            <a:alphaModFix/>
          </a:blip>
          <a:stretch>
            <a:fillRect/>
          </a:stretch>
        </p:blipFill>
        <p:spPr>
          <a:xfrm>
            <a:off x="650474" y="777355"/>
            <a:ext cx="626475" cy="609786"/>
          </a:xfrm>
          <a:prstGeom prst="rect">
            <a:avLst/>
          </a:prstGeom>
          <a:noFill/>
          <a:ln>
            <a:noFill/>
          </a:ln>
        </p:spPr>
      </p:pic>
      <p:sp>
        <p:nvSpPr>
          <p:cNvPr id="641" name="Shape 641"/>
          <p:cNvSpPr txBox="1"/>
          <p:nvPr/>
        </p:nvSpPr>
        <p:spPr>
          <a:xfrm>
            <a:off x="1326800" y="961550"/>
            <a:ext cx="1275000" cy="212400"/>
          </a:xfrm>
          <a:prstGeom prst="rect">
            <a:avLst/>
          </a:prstGeom>
          <a:solidFill>
            <a:srgbClr val="FFFFFF"/>
          </a:solidFill>
          <a:ln w="9525" cap="flat" cmpd="sng">
            <a:solidFill>
              <a:srgbClr val="2754F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
                <a:latin typeface="Consolas"/>
                <a:ea typeface="Consolas"/>
                <a:cs typeface="Consolas"/>
                <a:sym typeface="Consolas"/>
              </a:rPr>
              <a:t>K8s cluster</a:t>
            </a:r>
            <a:endParaRPr>
              <a:latin typeface="Consolas"/>
              <a:ea typeface="Consolas"/>
              <a:cs typeface="Consolas"/>
              <a:sym typeface="Consolas"/>
            </a:endParaRPr>
          </a:p>
        </p:txBody>
      </p:sp>
      <p:sp>
        <p:nvSpPr>
          <p:cNvPr id="642" name="Shape 642"/>
          <p:cNvSpPr txBox="1">
            <a:spLocks noGrp="1"/>
          </p:cNvSpPr>
          <p:nvPr>
            <p:ph type="title"/>
          </p:nvPr>
        </p:nvSpPr>
        <p:spPr>
          <a:xfrm>
            <a:off x="311700" y="2182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a:latin typeface="Consolas"/>
                <a:ea typeface="Consolas"/>
                <a:cs typeface="Consolas"/>
                <a:sym typeface="Consolas"/>
              </a:rPr>
              <a:t>K8s components startup</a:t>
            </a:r>
            <a:endParaRPr>
              <a:latin typeface="Consolas"/>
              <a:ea typeface="Consolas"/>
              <a:cs typeface="Consolas"/>
              <a:sym typeface="Consolas"/>
            </a:endParaRPr>
          </a:p>
        </p:txBody>
      </p:sp>
      <p:sp>
        <p:nvSpPr>
          <p:cNvPr id="643" name="Shape 643"/>
          <p:cNvSpPr/>
          <p:nvPr/>
        </p:nvSpPr>
        <p:spPr>
          <a:xfrm>
            <a:off x="2601650" y="1704325"/>
            <a:ext cx="3811500" cy="1257600"/>
          </a:xfrm>
          <a:prstGeom prst="roundRect">
            <a:avLst>
              <a:gd name="adj" fmla="val 9263"/>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4" name="Shape 644"/>
          <p:cNvSpPr txBox="1"/>
          <p:nvPr/>
        </p:nvSpPr>
        <p:spPr>
          <a:xfrm>
            <a:off x="3246325" y="1604400"/>
            <a:ext cx="1050300" cy="2124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 sz="1100">
                <a:latin typeface="Consolas"/>
                <a:ea typeface="Consolas"/>
                <a:cs typeface="Consolas"/>
                <a:sym typeface="Consolas"/>
              </a:rPr>
              <a:t>kube-system</a:t>
            </a:r>
            <a:endParaRPr sz="1100">
              <a:latin typeface="Consolas"/>
              <a:ea typeface="Consolas"/>
              <a:cs typeface="Consolas"/>
              <a:sym typeface="Consolas"/>
            </a:endParaRPr>
          </a:p>
        </p:txBody>
      </p:sp>
      <p:pic>
        <p:nvPicPr>
          <p:cNvPr id="645" name="Shape 645"/>
          <p:cNvPicPr preferRelativeResize="0"/>
          <p:nvPr/>
        </p:nvPicPr>
        <p:blipFill>
          <a:blip r:embed="rId8">
            <a:alphaModFix/>
          </a:blip>
          <a:stretch>
            <a:fillRect/>
          </a:stretch>
        </p:blipFill>
        <p:spPr>
          <a:xfrm>
            <a:off x="2669200" y="1433555"/>
            <a:ext cx="548100" cy="533096"/>
          </a:xfrm>
          <a:prstGeom prst="rect">
            <a:avLst/>
          </a:prstGeom>
          <a:noFill/>
          <a:ln>
            <a:noFill/>
          </a:ln>
        </p:spPr>
      </p:pic>
      <p:pic>
        <p:nvPicPr>
          <p:cNvPr id="646" name="Shape 646"/>
          <p:cNvPicPr preferRelativeResize="0"/>
          <p:nvPr/>
        </p:nvPicPr>
        <p:blipFill>
          <a:blip r:embed="rId9">
            <a:alphaModFix/>
          </a:blip>
          <a:stretch>
            <a:fillRect/>
          </a:stretch>
        </p:blipFill>
        <p:spPr>
          <a:xfrm>
            <a:off x="2697795" y="2211600"/>
            <a:ext cx="614630" cy="597833"/>
          </a:xfrm>
          <a:prstGeom prst="rect">
            <a:avLst/>
          </a:prstGeom>
          <a:noFill/>
          <a:ln>
            <a:noFill/>
          </a:ln>
        </p:spPr>
      </p:pic>
      <p:pic>
        <p:nvPicPr>
          <p:cNvPr id="647" name="Shape 647"/>
          <p:cNvPicPr preferRelativeResize="0"/>
          <p:nvPr/>
        </p:nvPicPr>
        <p:blipFill>
          <a:blip r:embed="rId9">
            <a:alphaModFix/>
          </a:blip>
          <a:stretch>
            <a:fillRect/>
          </a:stretch>
        </p:blipFill>
        <p:spPr>
          <a:xfrm>
            <a:off x="3343508" y="2211600"/>
            <a:ext cx="614630" cy="597833"/>
          </a:xfrm>
          <a:prstGeom prst="rect">
            <a:avLst/>
          </a:prstGeom>
          <a:noFill/>
          <a:ln>
            <a:noFill/>
          </a:ln>
        </p:spPr>
      </p:pic>
      <p:pic>
        <p:nvPicPr>
          <p:cNvPr id="648" name="Shape 648"/>
          <p:cNvPicPr preferRelativeResize="0"/>
          <p:nvPr/>
        </p:nvPicPr>
        <p:blipFill>
          <a:blip r:embed="rId9">
            <a:alphaModFix/>
          </a:blip>
          <a:stretch>
            <a:fillRect/>
          </a:stretch>
        </p:blipFill>
        <p:spPr>
          <a:xfrm>
            <a:off x="3998033" y="2211600"/>
            <a:ext cx="614630" cy="597833"/>
          </a:xfrm>
          <a:prstGeom prst="rect">
            <a:avLst/>
          </a:prstGeom>
          <a:noFill/>
          <a:ln>
            <a:noFill/>
          </a:ln>
        </p:spPr>
      </p:pic>
      <p:cxnSp>
        <p:nvCxnSpPr>
          <p:cNvPr id="649" name="Shape 649"/>
          <p:cNvCxnSpPr>
            <a:stCxn id="635" idx="0"/>
            <a:endCxn id="646" idx="2"/>
          </p:cNvCxnSpPr>
          <p:nvPr/>
        </p:nvCxnSpPr>
        <p:spPr>
          <a:xfrm rot="10800000">
            <a:off x="3005113" y="2809465"/>
            <a:ext cx="0" cy="519600"/>
          </a:xfrm>
          <a:prstGeom prst="straightConnector1">
            <a:avLst/>
          </a:prstGeom>
          <a:noFill/>
          <a:ln w="19050" cap="flat" cmpd="sng">
            <a:solidFill>
              <a:srgbClr val="666666"/>
            </a:solidFill>
            <a:prstDash val="solid"/>
            <a:round/>
            <a:headEnd type="none" w="med" len="med"/>
            <a:tailEnd type="triangle" w="med" len="med"/>
          </a:ln>
        </p:spPr>
      </p:cxnSp>
      <p:cxnSp>
        <p:nvCxnSpPr>
          <p:cNvPr id="650" name="Shape 650"/>
          <p:cNvCxnSpPr>
            <a:stCxn id="637" idx="0"/>
            <a:endCxn id="647" idx="2"/>
          </p:cNvCxnSpPr>
          <p:nvPr/>
        </p:nvCxnSpPr>
        <p:spPr>
          <a:xfrm rot="10800000">
            <a:off x="3650825" y="2809465"/>
            <a:ext cx="0" cy="519600"/>
          </a:xfrm>
          <a:prstGeom prst="straightConnector1">
            <a:avLst/>
          </a:prstGeom>
          <a:noFill/>
          <a:ln w="19050" cap="flat" cmpd="sng">
            <a:solidFill>
              <a:srgbClr val="666666"/>
            </a:solidFill>
            <a:prstDash val="solid"/>
            <a:round/>
            <a:headEnd type="none" w="med" len="med"/>
            <a:tailEnd type="triangle" w="med" len="med"/>
          </a:ln>
        </p:spPr>
      </p:cxnSp>
      <p:cxnSp>
        <p:nvCxnSpPr>
          <p:cNvPr id="651" name="Shape 651"/>
          <p:cNvCxnSpPr>
            <a:stCxn id="636" idx="0"/>
            <a:endCxn id="648" idx="2"/>
          </p:cNvCxnSpPr>
          <p:nvPr/>
        </p:nvCxnSpPr>
        <p:spPr>
          <a:xfrm rot="10800000" flipH="1">
            <a:off x="4296538" y="2809465"/>
            <a:ext cx="8700" cy="519600"/>
          </a:xfrm>
          <a:prstGeom prst="straightConnector1">
            <a:avLst/>
          </a:prstGeom>
          <a:noFill/>
          <a:ln w="19050" cap="flat" cmpd="sng">
            <a:solidFill>
              <a:srgbClr val="666666"/>
            </a:solidFill>
            <a:prstDash val="solid"/>
            <a:round/>
            <a:headEnd type="none" w="med" len="med"/>
            <a:tailEnd type="triangle" w="med" len="med"/>
          </a:ln>
        </p:spPr>
      </p:cxnSp>
      <p:sp>
        <p:nvSpPr>
          <p:cNvPr id="652" name="Shape 652"/>
          <p:cNvSpPr txBox="1"/>
          <p:nvPr/>
        </p:nvSpPr>
        <p:spPr>
          <a:xfrm>
            <a:off x="4051988" y="1997925"/>
            <a:ext cx="506700" cy="18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sched</a:t>
            </a:r>
            <a:endParaRPr sz="900"/>
          </a:p>
        </p:txBody>
      </p:sp>
      <p:sp>
        <p:nvSpPr>
          <p:cNvPr id="653" name="Shape 653"/>
          <p:cNvSpPr txBox="1"/>
          <p:nvPr/>
        </p:nvSpPr>
        <p:spPr>
          <a:xfrm>
            <a:off x="3397475" y="1997925"/>
            <a:ext cx="506700" cy="18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c-m</a:t>
            </a:r>
            <a:endParaRPr sz="900"/>
          </a:p>
        </p:txBody>
      </p:sp>
      <p:sp>
        <p:nvSpPr>
          <p:cNvPr id="654" name="Shape 654"/>
          <p:cNvSpPr txBox="1"/>
          <p:nvPr/>
        </p:nvSpPr>
        <p:spPr>
          <a:xfrm>
            <a:off x="2751775" y="1997925"/>
            <a:ext cx="506700" cy="18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api</a:t>
            </a:r>
            <a:endParaRPr sz="900"/>
          </a:p>
        </p:txBody>
      </p:sp>
      <p:sp>
        <p:nvSpPr>
          <p:cNvPr id="655" name="Shape 655"/>
          <p:cNvSpPr/>
          <p:nvPr/>
        </p:nvSpPr>
        <p:spPr>
          <a:xfrm>
            <a:off x="391850" y="1704325"/>
            <a:ext cx="2038200" cy="1257600"/>
          </a:xfrm>
          <a:prstGeom prst="roundRect">
            <a:avLst>
              <a:gd name="adj" fmla="val 9263"/>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6" name="Shape 656"/>
          <p:cNvSpPr txBox="1"/>
          <p:nvPr/>
        </p:nvSpPr>
        <p:spPr>
          <a:xfrm>
            <a:off x="1036525" y="1604400"/>
            <a:ext cx="750000" cy="2124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 sz="1100">
                <a:latin typeface="Consolas"/>
                <a:ea typeface="Consolas"/>
                <a:cs typeface="Consolas"/>
                <a:sym typeface="Consolas"/>
              </a:rPr>
              <a:t>default</a:t>
            </a:r>
            <a:endParaRPr sz="1100">
              <a:latin typeface="Consolas"/>
              <a:ea typeface="Consolas"/>
              <a:cs typeface="Consolas"/>
              <a:sym typeface="Consolas"/>
            </a:endParaRPr>
          </a:p>
        </p:txBody>
      </p:sp>
      <p:pic>
        <p:nvPicPr>
          <p:cNvPr id="657" name="Shape 657"/>
          <p:cNvPicPr preferRelativeResize="0"/>
          <p:nvPr/>
        </p:nvPicPr>
        <p:blipFill>
          <a:blip r:embed="rId8">
            <a:alphaModFix/>
          </a:blip>
          <a:stretch>
            <a:fillRect/>
          </a:stretch>
        </p:blipFill>
        <p:spPr>
          <a:xfrm>
            <a:off x="459400" y="1433555"/>
            <a:ext cx="548100" cy="533096"/>
          </a:xfrm>
          <a:prstGeom prst="rect">
            <a:avLst/>
          </a:prstGeom>
          <a:noFill/>
          <a:ln>
            <a:noFill/>
          </a:ln>
        </p:spPr>
      </p:pic>
      <p:pic>
        <p:nvPicPr>
          <p:cNvPr id="658" name="Shape 658"/>
          <p:cNvPicPr preferRelativeResize="0"/>
          <p:nvPr/>
        </p:nvPicPr>
        <p:blipFill>
          <a:blip r:embed="rId10">
            <a:alphaModFix/>
          </a:blip>
          <a:stretch>
            <a:fillRect/>
          </a:stretch>
        </p:blipFill>
        <p:spPr>
          <a:xfrm>
            <a:off x="1171903" y="2211600"/>
            <a:ext cx="614630" cy="597833"/>
          </a:xfrm>
          <a:prstGeom prst="rect">
            <a:avLst/>
          </a:prstGeom>
          <a:noFill/>
          <a:ln>
            <a:noFill/>
          </a:ln>
        </p:spPr>
      </p:pic>
      <p:cxnSp>
        <p:nvCxnSpPr>
          <p:cNvPr id="659" name="Shape 659"/>
          <p:cNvCxnSpPr>
            <a:stCxn id="658" idx="3"/>
            <a:endCxn id="646" idx="1"/>
          </p:cNvCxnSpPr>
          <p:nvPr/>
        </p:nvCxnSpPr>
        <p:spPr>
          <a:xfrm>
            <a:off x="1786533" y="2510516"/>
            <a:ext cx="911400" cy="600"/>
          </a:xfrm>
          <a:prstGeom prst="bentConnector3">
            <a:avLst>
              <a:gd name="adj1" fmla="val 49992"/>
            </a:avLst>
          </a:prstGeom>
          <a:noFill/>
          <a:ln w="28575" cap="flat" cmpd="sng">
            <a:solidFill>
              <a:schemeClr val="dk2"/>
            </a:solidFill>
            <a:prstDash val="solid"/>
            <a:round/>
            <a:headEnd type="none" w="med" len="med"/>
            <a:tailEnd type="triangle" w="med" len="med"/>
          </a:ln>
        </p:spPr>
      </p:cxnSp>
      <p:sp>
        <p:nvSpPr>
          <p:cNvPr id="660" name="Shape 660"/>
          <p:cNvSpPr txBox="1"/>
          <p:nvPr/>
        </p:nvSpPr>
        <p:spPr>
          <a:xfrm>
            <a:off x="1104213" y="1997925"/>
            <a:ext cx="750000" cy="18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kubernetes</a:t>
            </a:r>
            <a:endParaRPr sz="900"/>
          </a:p>
        </p:txBody>
      </p:sp>
      <p:pic>
        <p:nvPicPr>
          <p:cNvPr id="661" name="Shape 661"/>
          <p:cNvPicPr preferRelativeResize="0"/>
          <p:nvPr/>
        </p:nvPicPr>
        <p:blipFill>
          <a:blip r:embed="rId9">
            <a:alphaModFix/>
          </a:blip>
          <a:stretch>
            <a:fillRect/>
          </a:stretch>
        </p:blipFill>
        <p:spPr>
          <a:xfrm>
            <a:off x="4652558" y="2211900"/>
            <a:ext cx="614630" cy="597833"/>
          </a:xfrm>
          <a:prstGeom prst="rect">
            <a:avLst/>
          </a:prstGeom>
          <a:noFill/>
          <a:ln>
            <a:noFill/>
          </a:ln>
        </p:spPr>
      </p:pic>
      <p:pic>
        <p:nvPicPr>
          <p:cNvPr id="662" name="Shape 662"/>
          <p:cNvPicPr preferRelativeResize="0"/>
          <p:nvPr/>
        </p:nvPicPr>
        <p:blipFill>
          <a:blip r:embed="rId11">
            <a:alphaModFix/>
          </a:blip>
          <a:stretch>
            <a:fillRect/>
          </a:stretch>
        </p:blipFill>
        <p:spPr>
          <a:xfrm>
            <a:off x="5597243" y="2211588"/>
            <a:ext cx="614630" cy="597833"/>
          </a:xfrm>
          <a:prstGeom prst="rect">
            <a:avLst/>
          </a:prstGeom>
          <a:noFill/>
          <a:ln>
            <a:noFill/>
          </a:ln>
        </p:spPr>
      </p:pic>
      <p:sp>
        <p:nvSpPr>
          <p:cNvPr id="663" name="Shape 663"/>
          <p:cNvSpPr txBox="1"/>
          <p:nvPr/>
        </p:nvSpPr>
        <p:spPr>
          <a:xfrm>
            <a:off x="4646625" y="1997925"/>
            <a:ext cx="626400" cy="18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900"/>
              <a:t>k-proxy</a:t>
            </a:r>
            <a:endParaRPr sz="900"/>
          </a:p>
        </p:txBody>
      </p:sp>
      <p:pic>
        <p:nvPicPr>
          <p:cNvPr id="664" name="Shape 664"/>
          <p:cNvPicPr preferRelativeResize="0"/>
          <p:nvPr/>
        </p:nvPicPr>
        <p:blipFill>
          <a:blip r:embed="rId12">
            <a:alphaModFix/>
          </a:blip>
          <a:stretch>
            <a:fillRect/>
          </a:stretch>
        </p:blipFill>
        <p:spPr>
          <a:xfrm>
            <a:off x="4652550" y="4250028"/>
            <a:ext cx="614650" cy="597843"/>
          </a:xfrm>
          <a:prstGeom prst="rect">
            <a:avLst/>
          </a:prstGeom>
          <a:noFill/>
          <a:ln>
            <a:noFill/>
          </a:ln>
        </p:spPr>
      </p:pic>
      <p:cxnSp>
        <p:nvCxnSpPr>
          <p:cNvPr id="665" name="Shape 665"/>
          <p:cNvCxnSpPr>
            <a:stCxn id="661" idx="2"/>
            <a:endCxn id="664" idx="0"/>
          </p:cNvCxnSpPr>
          <p:nvPr/>
        </p:nvCxnSpPr>
        <p:spPr>
          <a:xfrm>
            <a:off x="4959873" y="2809733"/>
            <a:ext cx="0" cy="1440300"/>
          </a:xfrm>
          <a:prstGeom prst="straightConnector1">
            <a:avLst/>
          </a:prstGeom>
          <a:noFill/>
          <a:ln w="19050" cap="flat" cmpd="sng">
            <a:solidFill>
              <a:srgbClr val="666666"/>
            </a:solidFill>
            <a:prstDash val="solid"/>
            <a:round/>
            <a:headEnd type="none" w="med" len="med"/>
            <a:tailEnd type="triangle" w="med" len="med"/>
          </a:ln>
        </p:spPr>
      </p:cxnSp>
      <p:cxnSp>
        <p:nvCxnSpPr>
          <p:cNvPr id="666" name="Shape 666"/>
          <p:cNvCxnSpPr>
            <a:stCxn id="661" idx="3"/>
            <a:endCxn id="662" idx="1"/>
          </p:cNvCxnSpPr>
          <p:nvPr/>
        </p:nvCxnSpPr>
        <p:spPr>
          <a:xfrm>
            <a:off x="5267188" y="2510816"/>
            <a:ext cx="330000" cy="600"/>
          </a:xfrm>
          <a:prstGeom prst="bentConnector3">
            <a:avLst>
              <a:gd name="adj1" fmla="val 50008"/>
            </a:avLst>
          </a:prstGeom>
          <a:noFill/>
          <a:ln w="28575" cap="flat" cmpd="sng">
            <a:solidFill>
              <a:srgbClr val="999999"/>
            </a:solidFill>
            <a:prstDash val="dash"/>
            <a:round/>
            <a:headEnd type="triangle" w="med" len="med"/>
            <a:tailEnd type="none" w="med" len="med"/>
          </a:ln>
        </p:spPr>
      </p:cxnSp>
      <p:pic>
        <p:nvPicPr>
          <p:cNvPr id="667" name="Shape 667"/>
          <p:cNvPicPr preferRelativeResize="0"/>
          <p:nvPr/>
        </p:nvPicPr>
        <p:blipFill>
          <a:blip r:embed="rId13">
            <a:alphaModFix/>
          </a:blip>
          <a:stretch>
            <a:fillRect/>
          </a:stretch>
        </p:blipFill>
        <p:spPr>
          <a:xfrm>
            <a:off x="2256098" y="4276900"/>
            <a:ext cx="614630" cy="597833"/>
          </a:xfrm>
          <a:prstGeom prst="rect">
            <a:avLst/>
          </a:prstGeom>
          <a:noFill/>
          <a:ln>
            <a:noFill/>
          </a:ln>
        </p:spPr>
      </p:pic>
      <p:sp>
        <p:nvSpPr>
          <p:cNvPr id="668" name="Shape 668"/>
          <p:cNvSpPr txBox="1"/>
          <p:nvPr/>
        </p:nvSpPr>
        <p:spPr>
          <a:xfrm>
            <a:off x="3041975" y="2960000"/>
            <a:ext cx="1141500" cy="2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t>mirror pods</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Shape 673"/>
          <p:cNvSpPr txBox="1">
            <a:spLocks noGrp="1"/>
          </p:cNvSpPr>
          <p:nvPr>
            <p:ph type="title"/>
          </p:nvPr>
        </p:nvSpPr>
        <p:spPr>
          <a:xfrm>
            <a:off x="311700" y="21780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2754F4"/>
                </a:solidFill>
                <a:latin typeface="Consolas"/>
                <a:ea typeface="Consolas"/>
                <a:cs typeface="Consolas"/>
                <a:sym typeface="Consolas"/>
              </a:rPr>
              <a:t>Appendices</a:t>
            </a:r>
            <a:endParaRPr sz="3600" b="1">
              <a:solidFill>
                <a:srgbClr val="2754F4"/>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pic>
        <p:nvPicPr>
          <p:cNvPr id="678" name="Shape 678"/>
          <p:cNvPicPr preferRelativeResize="0"/>
          <p:nvPr/>
        </p:nvPicPr>
        <p:blipFill>
          <a:blip r:embed="rId3">
            <a:alphaModFix/>
          </a:blip>
          <a:stretch>
            <a:fillRect/>
          </a:stretch>
        </p:blipFill>
        <p:spPr>
          <a:xfrm>
            <a:off x="2015913" y="2574824"/>
            <a:ext cx="599820" cy="583427"/>
          </a:xfrm>
          <a:prstGeom prst="rect">
            <a:avLst/>
          </a:prstGeom>
          <a:noFill/>
          <a:ln>
            <a:noFill/>
          </a:ln>
        </p:spPr>
      </p:pic>
      <p:pic>
        <p:nvPicPr>
          <p:cNvPr id="679" name="Shape 679"/>
          <p:cNvPicPr preferRelativeResize="0"/>
          <p:nvPr/>
        </p:nvPicPr>
        <p:blipFill>
          <a:blip r:embed="rId4">
            <a:alphaModFix/>
          </a:blip>
          <a:stretch>
            <a:fillRect/>
          </a:stretch>
        </p:blipFill>
        <p:spPr>
          <a:xfrm>
            <a:off x="3951793" y="2567621"/>
            <a:ext cx="614630" cy="597833"/>
          </a:xfrm>
          <a:prstGeom prst="rect">
            <a:avLst/>
          </a:prstGeom>
          <a:noFill/>
          <a:ln>
            <a:noFill/>
          </a:ln>
        </p:spPr>
      </p:pic>
      <p:pic>
        <p:nvPicPr>
          <p:cNvPr id="680" name="Shape 680"/>
          <p:cNvPicPr preferRelativeResize="0"/>
          <p:nvPr/>
        </p:nvPicPr>
        <p:blipFill>
          <a:blip r:embed="rId5">
            <a:alphaModFix/>
          </a:blip>
          <a:stretch>
            <a:fillRect/>
          </a:stretch>
        </p:blipFill>
        <p:spPr>
          <a:xfrm>
            <a:off x="3301563" y="2567621"/>
            <a:ext cx="614630" cy="597833"/>
          </a:xfrm>
          <a:prstGeom prst="rect">
            <a:avLst/>
          </a:prstGeom>
          <a:noFill/>
          <a:ln>
            <a:noFill/>
          </a:ln>
        </p:spPr>
      </p:pic>
      <p:pic>
        <p:nvPicPr>
          <p:cNvPr id="681" name="Shape 681"/>
          <p:cNvPicPr preferRelativeResize="0"/>
          <p:nvPr/>
        </p:nvPicPr>
        <p:blipFill>
          <a:blip r:embed="rId6">
            <a:alphaModFix/>
          </a:blip>
          <a:stretch>
            <a:fillRect/>
          </a:stretch>
        </p:blipFill>
        <p:spPr>
          <a:xfrm>
            <a:off x="5252253" y="2567621"/>
            <a:ext cx="614630" cy="597833"/>
          </a:xfrm>
          <a:prstGeom prst="rect">
            <a:avLst/>
          </a:prstGeom>
          <a:noFill/>
          <a:ln>
            <a:noFill/>
          </a:ln>
        </p:spPr>
      </p:pic>
      <p:pic>
        <p:nvPicPr>
          <p:cNvPr id="682" name="Shape 682"/>
          <p:cNvPicPr preferRelativeResize="0"/>
          <p:nvPr/>
        </p:nvPicPr>
        <p:blipFill>
          <a:blip r:embed="rId7">
            <a:alphaModFix/>
          </a:blip>
          <a:stretch>
            <a:fillRect/>
          </a:stretch>
        </p:blipFill>
        <p:spPr>
          <a:xfrm>
            <a:off x="4602023" y="2567621"/>
            <a:ext cx="614630" cy="597833"/>
          </a:xfrm>
          <a:prstGeom prst="rect">
            <a:avLst/>
          </a:prstGeom>
          <a:noFill/>
          <a:ln>
            <a:noFill/>
          </a:ln>
        </p:spPr>
      </p:pic>
      <p:pic>
        <p:nvPicPr>
          <p:cNvPr id="683" name="Shape 683"/>
          <p:cNvPicPr preferRelativeResize="0"/>
          <p:nvPr/>
        </p:nvPicPr>
        <p:blipFill>
          <a:blip r:embed="rId8">
            <a:alphaModFix/>
          </a:blip>
          <a:stretch>
            <a:fillRect/>
          </a:stretch>
        </p:blipFill>
        <p:spPr>
          <a:xfrm>
            <a:off x="8503403" y="2567621"/>
            <a:ext cx="614630" cy="597833"/>
          </a:xfrm>
          <a:prstGeom prst="rect">
            <a:avLst/>
          </a:prstGeom>
          <a:noFill/>
          <a:ln>
            <a:noFill/>
          </a:ln>
        </p:spPr>
      </p:pic>
      <p:pic>
        <p:nvPicPr>
          <p:cNvPr id="684" name="Shape 684"/>
          <p:cNvPicPr preferRelativeResize="0"/>
          <p:nvPr/>
        </p:nvPicPr>
        <p:blipFill>
          <a:blip r:embed="rId9">
            <a:alphaModFix/>
          </a:blip>
          <a:stretch>
            <a:fillRect/>
          </a:stretch>
        </p:blipFill>
        <p:spPr>
          <a:xfrm>
            <a:off x="7853173" y="2567621"/>
            <a:ext cx="614630" cy="597833"/>
          </a:xfrm>
          <a:prstGeom prst="rect">
            <a:avLst/>
          </a:prstGeom>
          <a:noFill/>
          <a:ln>
            <a:noFill/>
          </a:ln>
        </p:spPr>
      </p:pic>
      <p:pic>
        <p:nvPicPr>
          <p:cNvPr id="685" name="Shape 685"/>
          <p:cNvPicPr preferRelativeResize="0"/>
          <p:nvPr/>
        </p:nvPicPr>
        <p:blipFill>
          <a:blip r:embed="rId10">
            <a:alphaModFix/>
          </a:blip>
          <a:stretch>
            <a:fillRect/>
          </a:stretch>
        </p:blipFill>
        <p:spPr>
          <a:xfrm>
            <a:off x="5902483" y="2567621"/>
            <a:ext cx="614630" cy="597833"/>
          </a:xfrm>
          <a:prstGeom prst="rect">
            <a:avLst/>
          </a:prstGeom>
          <a:noFill/>
          <a:ln>
            <a:noFill/>
          </a:ln>
        </p:spPr>
      </p:pic>
      <p:pic>
        <p:nvPicPr>
          <p:cNvPr id="686" name="Shape 686"/>
          <p:cNvPicPr preferRelativeResize="0"/>
          <p:nvPr/>
        </p:nvPicPr>
        <p:blipFill>
          <a:blip r:embed="rId11">
            <a:alphaModFix/>
          </a:blip>
          <a:stretch>
            <a:fillRect/>
          </a:stretch>
        </p:blipFill>
        <p:spPr>
          <a:xfrm>
            <a:off x="6552713" y="2567621"/>
            <a:ext cx="614630" cy="597833"/>
          </a:xfrm>
          <a:prstGeom prst="rect">
            <a:avLst/>
          </a:prstGeom>
          <a:noFill/>
          <a:ln>
            <a:noFill/>
          </a:ln>
        </p:spPr>
      </p:pic>
      <p:pic>
        <p:nvPicPr>
          <p:cNvPr id="687" name="Shape 687"/>
          <p:cNvPicPr preferRelativeResize="0"/>
          <p:nvPr/>
        </p:nvPicPr>
        <p:blipFill>
          <a:blip r:embed="rId12">
            <a:alphaModFix/>
          </a:blip>
          <a:stretch>
            <a:fillRect/>
          </a:stretch>
        </p:blipFill>
        <p:spPr>
          <a:xfrm>
            <a:off x="7202943" y="2567621"/>
            <a:ext cx="614630" cy="597833"/>
          </a:xfrm>
          <a:prstGeom prst="rect">
            <a:avLst/>
          </a:prstGeom>
          <a:noFill/>
          <a:ln>
            <a:noFill/>
          </a:ln>
        </p:spPr>
      </p:pic>
      <p:pic>
        <p:nvPicPr>
          <p:cNvPr id="688" name="Shape 688"/>
          <p:cNvPicPr preferRelativeResize="0"/>
          <p:nvPr/>
        </p:nvPicPr>
        <p:blipFill>
          <a:blip r:embed="rId13">
            <a:alphaModFix/>
          </a:blip>
          <a:stretch>
            <a:fillRect/>
          </a:stretch>
        </p:blipFill>
        <p:spPr>
          <a:xfrm>
            <a:off x="65223" y="2567621"/>
            <a:ext cx="614630" cy="597833"/>
          </a:xfrm>
          <a:prstGeom prst="rect">
            <a:avLst/>
          </a:prstGeom>
          <a:noFill/>
          <a:ln>
            <a:noFill/>
          </a:ln>
        </p:spPr>
      </p:pic>
      <p:pic>
        <p:nvPicPr>
          <p:cNvPr id="689" name="Shape 689"/>
          <p:cNvPicPr preferRelativeResize="0"/>
          <p:nvPr/>
        </p:nvPicPr>
        <p:blipFill>
          <a:blip r:embed="rId14">
            <a:alphaModFix/>
          </a:blip>
          <a:stretch>
            <a:fillRect/>
          </a:stretch>
        </p:blipFill>
        <p:spPr>
          <a:xfrm>
            <a:off x="715453" y="2567621"/>
            <a:ext cx="614630" cy="597833"/>
          </a:xfrm>
          <a:prstGeom prst="rect">
            <a:avLst/>
          </a:prstGeom>
          <a:noFill/>
          <a:ln>
            <a:noFill/>
          </a:ln>
        </p:spPr>
      </p:pic>
      <p:pic>
        <p:nvPicPr>
          <p:cNvPr id="690" name="Shape 690"/>
          <p:cNvPicPr preferRelativeResize="0"/>
          <p:nvPr/>
        </p:nvPicPr>
        <p:blipFill>
          <a:blip r:embed="rId15">
            <a:alphaModFix/>
          </a:blip>
          <a:stretch>
            <a:fillRect/>
          </a:stretch>
        </p:blipFill>
        <p:spPr>
          <a:xfrm>
            <a:off x="1365683" y="2567621"/>
            <a:ext cx="614630" cy="597833"/>
          </a:xfrm>
          <a:prstGeom prst="rect">
            <a:avLst/>
          </a:prstGeom>
          <a:noFill/>
          <a:ln>
            <a:noFill/>
          </a:ln>
        </p:spPr>
      </p:pic>
      <p:pic>
        <p:nvPicPr>
          <p:cNvPr id="691" name="Shape 691"/>
          <p:cNvPicPr preferRelativeResize="0"/>
          <p:nvPr/>
        </p:nvPicPr>
        <p:blipFill>
          <a:blip r:embed="rId16">
            <a:alphaModFix/>
          </a:blip>
          <a:stretch>
            <a:fillRect/>
          </a:stretch>
        </p:blipFill>
        <p:spPr>
          <a:xfrm>
            <a:off x="8503417" y="4091592"/>
            <a:ext cx="614630" cy="597833"/>
          </a:xfrm>
          <a:prstGeom prst="rect">
            <a:avLst/>
          </a:prstGeom>
          <a:noFill/>
          <a:ln>
            <a:noFill/>
          </a:ln>
        </p:spPr>
      </p:pic>
      <p:pic>
        <p:nvPicPr>
          <p:cNvPr id="692" name="Shape 692"/>
          <p:cNvPicPr preferRelativeResize="0"/>
          <p:nvPr/>
        </p:nvPicPr>
        <p:blipFill>
          <a:blip r:embed="rId17">
            <a:alphaModFix/>
          </a:blip>
          <a:stretch>
            <a:fillRect/>
          </a:stretch>
        </p:blipFill>
        <p:spPr>
          <a:xfrm>
            <a:off x="8503403" y="3342451"/>
            <a:ext cx="614630" cy="597833"/>
          </a:xfrm>
          <a:prstGeom prst="rect">
            <a:avLst/>
          </a:prstGeom>
          <a:noFill/>
          <a:ln>
            <a:noFill/>
          </a:ln>
        </p:spPr>
      </p:pic>
      <p:pic>
        <p:nvPicPr>
          <p:cNvPr id="693" name="Shape 693"/>
          <p:cNvPicPr preferRelativeResize="0"/>
          <p:nvPr/>
        </p:nvPicPr>
        <p:blipFill>
          <a:blip r:embed="rId18">
            <a:alphaModFix/>
          </a:blip>
          <a:stretch>
            <a:fillRect/>
          </a:stretch>
        </p:blipFill>
        <p:spPr>
          <a:xfrm>
            <a:off x="5267063" y="1025092"/>
            <a:ext cx="599820" cy="583427"/>
          </a:xfrm>
          <a:prstGeom prst="rect">
            <a:avLst/>
          </a:prstGeom>
          <a:noFill/>
          <a:ln>
            <a:noFill/>
          </a:ln>
        </p:spPr>
      </p:pic>
      <p:pic>
        <p:nvPicPr>
          <p:cNvPr id="694" name="Shape 694"/>
          <p:cNvPicPr preferRelativeResize="0"/>
          <p:nvPr/>
        </p:nvPicPr>
        <p:blipFill>
          <a:blip r:embed="rId19">
            <a:alphaModFix/>
          </a:blip>
          <a:stretch>
            <a:fillRect/>
          </a:stretch>
        </p:blipFill>
        <p:spPr>
          <a:xfrm>
            <a:off x="7853173" y="1017890"/>
            <a:ext cx="614630" cy="597833"/>
          </a:xfrm>
          <a:prstGeom prst="rect">
            <a:avLst/>
          </a:prstGeom>
          <a:noFill/>
          <a:ln>
            <a:noFill/>
          </a:ln>
        </p:spPr>
      </p:pic>
      <p:pic>
        <p:nvPicPr>
          <p:cNvPr id="695" name="Shape 695"/>
          <p:cNvPicPr preferRelativeResize="0"/>
          <p:nvPr/>
        </p:nvPicPr>
        <p:blipFill>
          <a:blip r:embed="rId20">
            <a:alphaModFix/>
          </a:blip>
          <a:stretch>
            <a:fillRect/>
          </a:stretch>
        </p:blipFill>
        <p:spPr>
          <a:xfrm>
            <a:off x="4616833" y="1017890"/>
            <a:ext cx="614630" cy="597833"/>
          </a:xfrm>
          <a:prstGeom prst="rect">
            <a:avLst/>
          </a:prstGeom>
          <a:noFill/>
          <a:ln>
            <a:noFill/>
          </a:ln>
        </p:spPr>
      </p:pic>
      <p:pic>
        <p:nvPicPr>
          <p:cNvPr id="696" name="Shape 696"/>
          <p:cNvPicPr preferRelativeResize="0"/>
          <p:nvPr/>
        </p:nvPicPr>
        <p:blipFill>
          <a:blip r:embed="rId21">
            <a:alphaModFix/>
          </a:blip>
          <a:stretch>
            <a:fillRect/>
          </a:stretch>
        </p:blipFill>
        <p:spPr>
          <a:xfrm>
            <a:off x="3966603" y="1017890"/>
            <a:ext cx="614630" cy="597833"/>
          </a:xfrm>
          <a:prstGeom prst="rect">
            <a:avLst/>
          </a:prstGeom>
          <a:noFill/>
          <a:ln>
            <a:noFill/>
          </a:ln>
        </p:spPr>
      </p:pic>
      <p:pic>
        <p:nvPicPr>
          <p:cNvPr id="697" name="Shape 697"/>
          <p:cNvPicPr preferRelativeResize="0"/>
          <p:nvPr/>
        </p:nvPicPr>
        <p:blipFill>
          <a:blip r:embed="rId22">
            <a:alphaModFix/>
          </a:blip>
          <a:stretch>
            <a:fillRect/>
          </a:stretch>
        </p:blipFill>
        <p:spPr>
          <a:xfrm>
            <a:off x="2015913" y="1017890"/>
            <a:ext cx="614630" cy="597833"/>
          </a:xfrm>
          <a:prstGeom prst="rect">
            <a:avLst/>
          </a:prstGeom>
          <a:noFill/>
          <a:ln>
            <a:noFill/>
          </a:ln>
        </p:spPr>
      </p:pic>
      <p:pic>
        <p:nvPicPr>
          <p:cNvPr id="698" name="Shape 698"/>
          <p:cNvPicPr preferRelativeResize="0"/>
          <p:nvPr/>
        </p:nvPicPr>
        <p:blipFill>
          <a:blip r:embed="rId23">
            <a:alphaModFix/>
          </a:blip>
          <a:stretch>
            <a:fillRect/>
          </a:stretch>
        </p:blipFill>
        <p:spPr>
          <a:xfrm>
            <a:off x="1365683" y="1017890"/>
            <a:ext cx="614630" cy="597833"/>
          </a:xfrm>
          <a:prstGeom prst="rect">
            <a:avLst/>
          </a:prstGeom>
          <a:noFill/>
          <a:ln>
            <a:noFill/>
          </a:ln>
        </p:spPr>
      </p:pic>
      <p:pic>
        <p:nvPicPr>
          <p:cNvPr id="699" name="Shape 699"/>
          <p:cNvPicPr preferRelativeResize="0"/>
          <p:nvPr/>
        </p:nvPicPr>
        <p:blipFill>
          <a:blip r:embed="rId24">
            <a:alphaModFix/>
          </a:blip>
          <a:stretch>
            <a:fillRect/>
          </a:stretch>
        </p:blipFill>
        <p:spPr>
          <a:xfrm>
            <a:off x="65223" y="1017890"/>
            <a:ext cx="614630" cy="597833"/>
          </a:xfrm>
          <a:prstGeom prst="rect">
            <a:avLst/>
          </a:prstGeom>
          <a:noFill/>
          <a:ln>
            <a:noFill/>
          </a:ln>
        </p:spPr>
      </p:pic>
      <p:pic>
        <p:nvPicPr>
          <p:cNvPr id="700" name="Shape 700"/>
          <p:cNvPicPr preferRelativeResize="0"/>
          <p:nvPr/>
        </p:nvPicPr>
        <p:blipFill>
          <a:blip r:embed="rId25">
            <a:alphaModFix/>
          </a:blip>
          <a:stretch>
            <a:fillRect/>
          </a:stretch>
        </p:blipFill>
        <p:spPr>
          <a:xfrm>
            <a:off x="7202943" y="1017890"/>
            <a:ext cx="614630" cy="597833"/>
          </a:xfrm>
          <a:prstGeom prst="rect">
            <a:avLst/>
          </a:prstGeom>
          <a:noFill/>
          <a:ln>
            <a:noFill/>
          </a:ln>
        </p:spPr>
      </p:pic>
      <p:pic>
        <p:nvPicPr>
          <p:cNvPr id="701" name="Shape 701"/>
          <p:cNvPicPr preferRelativeResize="0"/>
          <p:nvPr/>
        </p:nvPicPr>
        <p:blipFill>
          <a:blip r:embed="rId26">
            <a:alphaModFix/>
          </a:blip>
          <a:stretch>
            <a:fillRect/>
          </a:stretch>
        </p:blipFill>
        <p:spPr>
          <a:xfrm>
            <a:off x="6552713" y="1017890"/>
            <a:ext cx="614630" cy="597833"/>
          </a:xfrm>
          <a:prstGeom prst="rect">
            <a:avLst/>
          </a:prstGeom>
          <a:noFill/>
          <a:ln>
            <a:noFill/>
          </a:ln>
        </p:spPr>
      </p:pic>
      <p:pic>
        <p:nvPicPr>
          <p:cNvPr id="702" name="Shape 702"/>
          <p:cNvPicPr preferRelativeResize="0"/>
          <p:nvPr/>
        </p:nvPicPr>
        <p:blipFill>
          <a:blip r:embed="rId27">
            <a:alphaModFix/>
          </a:blip>
          <a:stretch>
            <a:fillRect/>
          </a:stretch>
        </p:blipFill>
        <p:spPr>
          <a:xfrm>
            <a:off x="8503403" y="1017890"/>
            <a:ext cx="614630" cy="597833"/>
          </a:xfrm>
          <a:prstGeom prst="rect">
            <a:avLst/>
          </a:prstGeom>
          <a:noFill/>
          <a:ln>
            <a:noFill/>
          </a:ln>
        </p:spPr>
      </p:pic>
      <p:pic>
        <p:nvPicPr>
          <p:cNvPr id="703" name="Shape 703"/>
          <p:cNvPicPr preferRelativeResize="0"/>
          <p:nvPr/>
        </p:nvPicPr>
        <p:blipFill>
          <a:blip r:embed="rId28">
            <a:alphaModFix/>
          </a:blip>
          <a:stretch>
            <a:fillRect/>
          </a:stretch>
        </p:blipFill>
        <p:spPr>
          <a:xfrm>
            <a:off x="5902483" y="1017890"/>
            <a:ext cx="614630" cy="597833"/>
          </a:xfrm>
          <a:prstGeom prst="rect">
            <a:avLst/>
          </a:prstGeom>
          <a:noFill/>
          <a:ln>
            <a:noFill/>
          </a:ln>
        </p:spPr>
      </p:pic>
      <p:pic>
        <p:nvPicPr>
          <p:cNvPr id="704" name="Shape 704"/>
          <p:cNvPicPr preferRelativeResize="0"/>
          <p:nvPr/>
        </p:nvPicPr>
        <p:blipFill>
          <a:blip r:embed="rId29">
            <a:alphaModFix/>
          </a:blip>
          <a:stretch>
            <a:fillRect/>
          </a:stretch>
        </p:blipFill>
        <p:spPr>
          <a:xfrm>
            <a:off x="3316373" y="1017890"/>
            <a:ext cx="614630" cy="597833"/>
          </a:xfrm>
          <a:prstGeom prst="rect">
            <a:avLst/>
          </a:prstGeom>
          <a:noFill/>
          <a:ln>
            <a:noFill/>
          </a:ln>
        </p:spPr>
      </p:pic>
      <p:pic>
        <p:nvPicPr>
          <p:cNvPr id="705" name="Shape 705"/>
          <p:cNvPicPr preferRelativeResize="0"/>
          <p:nvPr/>
        </p:nvPicPr>
        <p:blipFill>
          <a:blip r:embed="rId30">
            <a:alphaModFix/>
          </a:blip>
          <a:stretch>
            <a:fillRect/>
          </a:stretch>
        </p:blipFill>
        <p:spPr>
          <a:xfrm>
            <a:off x="2666143" y="1017890"/>
            <a:ext cx="614630" cy="597833"/>
          </a:xfrm>
          <a:prstGeom prst="rect">
            <a:avLst/>
          </a:prstGeom>
          <a:noFill/>
          <a:ln>
            <a:noFill/>
          </a:ln>
        </p:spPr>
      </p:pic>
      <p:pic>
        <p:nvPicPr>
          <p:cNvPr id="706" name="Shape 706"/>
          <p:cNvPicPr preferRelativeResize="0"/>
          <p:nvPr/>
        </p:nvPicPr>
        <p:blipFill>
          <a:blip r:embed="rId31">
            <a:alphaModFix/>
          </a:blip>
          <a:stretch>
            <a:fillRect/>
          </a:stretch>
        </p:blipFill>
        <p:spPr>
          <a:xfrm>
            <a:off x="5267063" y="243025"/>
            <a:ext cx="614630" cy="597833"/>
          </a:xfrm>
          <a:prstGeom prst="rect">
            <a:avLst/>
          </a:prstGeom>
          <a:noFill/>
          <a:ln>
            <a:noFill/>
          </a:ln>
        </p:spPr>
      </p:pic>
      <p:pic>
        <p:nvPicPr>
          <p:cNvPr id="707" name="Shape 707"/>
          <p:cNvPicPr preferRelativeResize="0"/>
          <p:nvPr/>
        </p:nvPicPr>
        <p:blipFill>
          <a:blip r:embed="rId32">
            <a:alphaModFix/>
          </a:blip>
          <a:stretch>
            <a:fillRect/>
          </a:stretch>
        </p:blipFill>
        <p:spPr>
          <a:xfrm>
            <a:off x="7867983" y="243025"/>
            <a:ext cx="599820" cy="583427"/>
          </a:xfrm>
          <a:prstGeom prst="rect">
            <a:avLst/>
          </a:prstGeom>
          <a:noFill/>
          <a:ln>
            <a:noFill/>
          </a:ln>
        </p:spPr>
      </p:pic>
      <p:pic>
        <p:nvPicPr>
          <p:cNvPr id="708" name="Shape 708"/>
          <p:cNvPicPr preferRelativeResize="0"/>
          <p:nvPr/>
        </p:nvPicPr>
        <p:blipFill>
          <a:blip r:embed="rId33">
            <a:alphaModFix/>
          </a:blip>
          <a:stretch>
            <a:fillRect/>
          </a:stretch>
        </p:blipFill>
        <p:spPr>
          <a:xfrm>
            <a:off x="4616833" y="243025"/>
            <a:ext cx="614630" cy="597833"/>
          </a:xfrm>
          <a:prstGeom prst="rect">
            <a:avLst/>
          </a:prstGeom>
          <a:noFill/>
          <a:ln>
            <a:noFill/>
          </a:ln>
        </p:spPr>
      </p:pic>
      <p:pic>
        <p:nvPicPr>
          <p:cNvPr id="709" name="Shape 709"/>
          <p:cNvPicPr preferRelativeResize="0"/>
          <p:nvPr/>
        </p:nvPicPr>
        <p:blipFill>
          <a:blip r:embed="rId34">
            <a:alphaModFix/>
          </a:blip>
          <a:stretch>
            <a:fillRect/>
          </a:stretch>
        </p:blipFill>
        <p:spPr>
          <a:xfrm>
            <a:off x="3966603" y="243025"/>
            <a:ext cx="614630" cy="597833"/>
          </a:xfrm>
          <a:prstGeom prst="rect">
            <a:avLst/>
          </a:prstGeom>
          <a:noFill/>
          <a:ln>
            <a:noFill/>
          </a:ln>
        </p:spPr>
      </p:pic>
      <p:pic>
        <p:nvPicPr>
          <p:cNvPr id="710" name="Shape 710"/>
          <p:cNvPicPr preferRelativeResize="0"/>
          <p:nvPr/>
        </p:nvPicPr>
        <p:blipFill>
          <a:blip r:embed="rId35">
            <a:alphaModFix/>
          </a:blip>
          <a:stretch>
            <a:fillRect/>
          </a:stretch>
        </p:blipFill>
        <p:spPr>
          <a:xfrm>
            <a:off x="2015913" y="243025"/>
            <a:ext cx="614630" cy="597833"/>
          </a:xfrm>
          <a:prstGeom prst="rect">
            <a:avLst/>
          </a:prstGeom>
          <a:noFill/>
          <a:ln>
            <a:noFill/>
          </a:ln>
        </p:spPr>
      </p:pic>
      <p:pic>
        <p:nvPicPr>
          <p:cNvPr id="711" name="Shape 711"/>
          <p:cNvPicPr preferRelativeResize="0"/>
          <p:nvPr/>
        </p:nvPicPr>
        <p:blipFill>
          <a:blip r:embed="rId36">
            <a:alphaModFix/>
          </a:blip>
          <a:stretch>
            <a:fillRect/>
          </a:stretch>
        </p:blipFill>
        <p:spPr>
          <a:xfrm>
            <a:off x="1365683" y="243025"/>
            <a:ext cx="614630" cy="597833"/>
          </a:xfrm>
          <a:prstGeom prst="rect">
            <a:avLst/>
          </a:prstGeom>
          <a:noFill/>
          <a:ln>
            <a:noFill/>
          </a:ln>
        </p:spPr>
      </p:pic>
      <p:pic>
        <p:nvPicPr>
          <p:cNvPr id="712" name="Shape 712"/>
          <p:cNvPicPr preferRelativeResize="0"/>
          <p:nvPr/>
        </p:nvPicPr>
        <p:blipFill>
          <a:blip r:embed="rId37">
            <a:alphaModFix/>
          </a:blip>
          <a:stretch>
            <a:fillRect/>
          </a:stretch>
        </p:blipFill>
        <p:spPr>
          <a:xfrm>
            <a:off x="7217753" y="243025"/>
            <a:ext cx="614630" cy="597833"/>
          </a:xfrm>
          <a:prstGeom prst="rect">
            <a:avLst/>
          </a:prstGeom>
          <a:noFill/>
          <a:ln>
            <a:noFill/>
          </a:ln>
        </p:spPr>
      </p:pic>
      <p:pic>
        <p:nvPicPr>
          <p:cNvPr id="713" name="Shape 713"/>
          <p:cNvPicPr preferRelativeResize="0"/>
          <p:nvPr/>
        </p:nvPicPr>
        <p:blipFill>
          <a:blip r:embed="rId38">
            <a:alphaModFix/>
          </a:blip>
          <a:stretch>
            <a:fillRect/>
          </a:stretch>
        </p:blipFill>
        <p:spPr>
          <a:xfrm>
            <a:off x="6567523" y="243025"/>
            <a:ext cx="614630" cy="597833"/>
          </a:xfrm>
          <a:prstGeom prst="rect">
            <a:avLst/>
          </a:prstGeom>
          <a:noFill/>
          <a:ln>
            <a:noFill/>
          </a:ln>
        </p:spPr>
      </p:pic>
      <p:pic>
        <p:nvPicPr>
          <p:cNvPr id="714" name="Shape 714"/>
          <p:cNvPicPr preferRelativeResize="0"/>
          <p:nvPr/>
        </p:nvPicPr>
        <p:blipFill>
          <a:blip r:embed="rId39">
            <a:alphaModFix/>
          </a:blip>
          <a:stretch>
            <a:fillRect/>
          </a:stretch>
        </p:blipFill>
        <p:spPr>
          <a:xfrm>
            <a:off x="8503403" y="243025"/>
            <a:ext cx="614630" cy="597833"/>
          </a:xfrm>
          <a:prstGeom prst="rect">
            <a:avLst/>
          </a:prstGeom>
          <a:noFill/>
          <a:ln>
            <a:noFill/>
          </a:ln>
        </p:spPr>
      </p:pic>
      <p:pic>
        <p:nvPicPr>
          <p:cNvPr id="715" name="Shape 715"/>
          <p:cNvPicPr preferRelativeResize="0"/>
          <p:nvPr/>
        </p:nvPicPr>
        <p:blipFill>
          <a:blip r:embed="rId40">
            <a:alphaModFix/>
          </a:blip>
          <a:stretch>
            <a:fillRect/>
          </a:stretch>
        </p:blipFill>
        <p:spPr>
          <a:xfrm>
            <a:off x="5917293" y="243025"/>
            <a:ext cx="614630" cy="597833"/>
          </a:xfrm>
          <a:prstGeom prst="rect">
            <a:avLst/>
          </a:prstGeom>
          <a:noFill/>
          <a:ln>
            <a:noFill/>
          </a:ln>
        </p:spPr>
      </p:pic>
      <p:pic>
        <p:nvPicPr>
          <p:cNvPr id="716" name="Shape 716"/>
          <p:cNvPicPr preferRelativeResize="0"/>
          <p:nvPr/>
        </p:nvPicPr>
        <p:blipFill>
          <a:blip r:embed="rId41">
            <a:alphaModFix/>
          </a:blip>
          <a:stretch>
            <a:fillRect/>
          </a:stretch>
        </p:blipFill>
        <p:spPr>
          <a:xfrm>
            <a:off x="3316373" y="243025"/>
            <a:ext cx="614630" cy="597833"/>
          </a:xfrm>
          <a:prstGeom prst="rect">
            <a:avLst/>
          </a:prstGeom>
          <a:noFill/>
          <a:ln>
            <a:noFill/>
          </a:ln>
        </p:spPr>
      </p:pic>
      <p:pic>
        <p:nvPicPr>
          <p:cNvPr id="717" name="Shape 717"/>
          <p:cNvPicPr preferRelativeResize="0"/>
          <p:nvPr/>
        </p:nvPicPr>
        <p:blipFill>
          <a:blip r:embed="rId42">
            <a:alphaModFix/>
          </a:blip>
          <a:stretch>
            <a:fillRect/>
          </a:stretch>
        </p:blipFill>
        <p:spPr>
          <a:xfrm>
            <a:off x="2666143" y="243025"/>
            <a:ext cx="614630" cy="597833"/>
          </a:xfrm>
          <a:prstGeom prst="rect">
            <a:avLst/>
          </a:prstGeom>
          <a:noFill/>
          <a:ln>
            <a:noFill/>
          </a:ln>
        </p:spPr>
      </p:pic>
      <p:pic>
        <p:nvPicPr>
          <p:cNvPr id="718" name="Shape 718"/>
          <p:cNvPicPr preferRelativeResize="0"/>
          <p:nvPr/>
        </p:nvPicPr>
        <p:blipFill>
          <a:blip r:embed="rId43">
            <a:alphaModFix/>
          </a:blip>
          <a:stretch>
            <a:fillRect/>
          </a:stretch>
        </p:blipFill>
        <p:spPr>
          <a:xfrm>
            <a:off x="65223" y="243025"/>
            <a:ext cx="614630" cy="597833"/>
          </a:xfrm>
          <a:prstGeom prst="rect">
            <a:avLst/>
          </a:prstGeom>
          <a:noFill/>
          <a:ln>
            <a:noFill/>
          </a:ln>
        </p:spPr>
      </p:pic>
      <p:pic>
        <p:nvPicPr>
          <p:cNvPr id="719" name="Shape 719"/>
          <p:cNvPicPr preferRelativeResize="0"/>
          <p:nvPr/>
        </p:nvPicPr>
        <p:blipFill>
          <a:blip r:embed="rId44">
            <a:alphaModFix/>
          </a:blip>
          <a:stretch>
            <a:fillRect/>
          </a:stretch>
        </p:blipFill>
        <p:spPr>
          <a:xfrm>
            <a:off x="2012492" y="1792755"/>
            <a:ext cx="614630" cy="597833"/>
          </a:xfrm>
          <a:prstGeom prst="rect">
            <a:avLst/>
          </a:prstGeom>
          <a:noFill/>
          <a:ln>
            <a:noFill/>
          </a:ln>
        </p:spPr>
      </p:pic>
      <p:pic>
        <p:nvPicPr>
          <p:cNvPr id="720" name="Shape 720"/>
          <p:cNvPicPr preferRelativeResize="0"/>
          <p:nvPr/>
        </p:nvPicPr>
        <p:blipFill>
          <a:blip r:embed="rId45">
            <a:alphaModFix/>
          </a:blip>
          <a:stretch>
            <a:fillRect/>
          </a:stretch>
        </p:blipFill>
        <p:spPr>
          <a:xfrm>
            <a:off x="3959761" y="1792755"/>
            <a:ext cx="614630" cy="597833"/>
          </a:xfrm>
          <a:prstGeom prst="rect">
            <a:avLst/>
          </a:prstGeom>
          <a:noFill/>
          <a:ln>
            <a:noFill/>
          </a:ln>
        </p:spPr>
      </p:pic>
      <p:pic>
        <p:nvPicPr>
          <p:cNvPr id="721" name="Shape 721"/>
          <p:cNvPicPr preferRelativeResize="0"/>
          <p:nvPr/>
        </p:nvPicPr>
        <p:blipFill>
          <a:blip r:embed="rId46">
            <a:alphaModFix/>
          </a:blip>
          <a:stretch>
            <a:fillRect/>
          </a:stretch>
        </p:blipFill>
        <p:spPr>
          <a:xfrm>
            <a:off x="3310671" y="1792755"/>
            <a:ext cx="614630" cy="597833"/>
          </a:xfrm>
          <a:prstGeom prst="rect">
            <a:avLst/>
          </a:prstGeom>
          <a:noFill/>
          <a:ln>
            <a:noFill/>
          </a:ln>
        </p:spPr>
      </p:pic>
      <p:pic>
        <p:nvPicPr>
          <p:cNvPr id="722" name="Shape 722"/>
          <p:cNvPicPr preferRelativeResize="0"/>
          <p:nvPr/>
        </p:nvPicPr>
        <p:blipFill>
          <a:blip r:embed="rId47">
            <a:alphaModFix/>
          </a:blip>
          <a:stretch>
            <a:fillRect/>
          </a:stretch>
        </p:blipFill>
        <p:spPr>
          <a:xfrm>
            <a:off x="2661581" y="1792755"/>
            <a:ext cx="614630" cy="597833"/>
          </a:xfrm>
          <a:prstGeom prst="rect">
            <a:avLst/>
          </a:prstGeom>
          <a:noFill/>
          <a:ln>
            <a:noFill/>
          </a:ln>
        </p:spPr>
      </p:pic>
      <p:pic>
        <p:nvPicPr>
          <p:cNvPr id="723" name="Shape 723"/>
          <p:cNvPicPr preferRelativeResize="0"/>
          <p:nvPr/>
        </p:nvPicPr>
        <p:blipFill>
          <a:blip r:embed="rId48">
            <a:alphaModFix/>
          </a:blip>
          <a:stretch>
            <a:fillRect/>
          </a:stretch>
        </p:blipFill>
        <p:spPr>
          <a:xfrm>
            <a:off x="5257940" y="1792755"/>
            <a:ext cx="614630" cy="597833"/>
          </a:xfrm>
          <a:prstGeom prst="rect">
            <a:avLst/>
          </a:prstGeom>
          <a:noFill/>
          <a:ln>
            <a:noFill/>
          </a:ln>
        </p:spPr>
      </p:pic>
      <p:pic>
        <p:nvPicPr>
          <p:cNvPr id="724" name="Shape 724"/>
          <p:cNvPicPr preferRelativeResize="0"/>
          <p:nvPr/>
        </p:nvPicPr>
        <p:blipFill>
          <a:blip r:embed="rId49">
            <a:alphaModFix/>
          </a:blip>
          <a:stretch>
            <a:fillRect/>
          </a:stretch>
        </p:blipFill>
        <p:spPr>
          <a:xfrm>
            <a:off x="4608850" y="1792755"/>
            <a:ext cx="614630" cy="597833"/>
          </a:xfrm>
          <a:prstGeom prst="rect">
            <a:avLst/>
          </a:prstGeom>
          <a:noFill/>
          <a:ln>
            <a:noFill/>
          </a:ln>
        </p:spPr>
      </p:pic>
      <p:pic>
        <p:nvPicPr>
          <p:cNvPr id="725" name="Shape 725"/>
          <p:cNvPicPr preferRelativeResize="0"/>
          <p:nvPr/>
        </p:nvPicPr>
        <p:blipFill>
          <a:blip r:embed="rId50">
            <a:alphaModFix/>
          </a:blip>
          <a:stretch>
            <a:fillRect/>
          </a:stretch>
        </p:blipFill>
        <p:spPr>
          <a:xfrm>
            <a:off x="8503403" y="1792755"/>
            <a:ext cx="614630" cy="597833"/>
          </a:xfrm>
          <a:prstGeom prst="rect">
            <a:avLst/>
          </a:prstGeom>
          <a:noFill/>
          <a:ln>
            <a:noFill/>
          </a:ln>
        </p:spPr>
      </p:pic>
      <p:pic>
        <p:nvPicPr>
          <p:cNvPr id="726" name="Shape 726"/>
          <p:cNvPicPr preferRelativeResize="0"/>
          <p:nvPr/>
        </p:nvPicPr>
        <p:blipFill>
          <a:blip r:embed="rId51">
            <a:alphaModFix/>
          </a:blip>
          <a:stretch>
            <a:fillRect/>
          </a:stretch>
        </p:blipFill>
        <p:spPr>
          <a:xfrm>
            <a:off x="5907030" y="1792755"/>
            <a:ext cx="614630" cy="597833"/>
          </a:xfrm>
          <a:prstGeom prst="rect">
            <a:avLst/>
          </a:prstGeom>
          <a:noFill/>
          <a:ln>
            <a:noFill/>
          </a:ln>
        </p:spPr>
      </p:pic>
      <p:pic>
        <p:nvPicPr>
          <p:cNvPr id="727" name="Shape 727"/>
          <p:cNvPicPr preferRelativeResize="0"/>
          <p:nvPr/>
        </p:nvPicPr>
        <p:blipFill>
          <a:blip r:embed="rId52">
            <a:alphaModFix/>
          </a:blip>
          <a:stretch>
            <a:fillRect/>
          </a:stretch>
        </p:blipFill>
        <p:spPr>
          <a:xfrm>
            <a:off x="6556119" y="1792755"/>
            <a:ext cx="614630" cy="597833"/>
          </a:xfrm>
          <a:prstGeom prst="rect">
            <a:avLst/>
          </a:prstGeom>
          <a:noFill/>
          <a:ln>
            <a:noFill/>
          </a:ln>
        </p:spPr>
      </p:pic>
      <p:pic>
        <p:nvPicPr>
          <p:cNvPr id="728" name="Shape 728"/>
          <p:cNvPicPr preferRelativeResize="0"/>
          <p:nvPr/>
        </p:nvPicPr>
        <p:blipFill>
          <a:blip r:embed="rId53">
            <a:alphaModFix/>
          </a:blip>
          <a:stretch>
            <a:fillRect/>
          </a:stretch>
        </p:blipFill>
        <p:spPr>
          <a:xfrm>
            <a:off x="7205209" y="1792755"/>
            <a:ext cx="614630" cy="597833"/>
          </a:xfrm>
          <a:prstGeom prst="rect">
            <a:avLst/>
          </a:prstGeom>
          <a:noFill/>
          <a:ln>
            <a:noFill/>
          </a:ln>
        </p:spPr>
      </p:pic>
      <p:pic>
        <p:nvPicPr>
          <p:cNvPr id="729" name="Shape 729"/>
          <p:cNvPicPr preferRelativeResize="0"/>
          <p:nvPr/>
        </p:nvPicPr>
        <p:blipFill>
          <a:blip r:embed="rId54">
            <a:alphaModFix/>
          </a:blip>
          <a:stretch>
            <a:fillRect/>
          </a:stretch>
        </p:blipFill>
        <p:spPr>
          <a:xfrm>
            <a:off x="65223" y="1792755"/>
            <a:ext cx="614630" cy="597833"/>
          </a:xfrm>
          <a:prstGeom prst="rect">
            <a:avLst/>
          </a:prstGeom>
          <a:noFill/>
          <a:ln>
            <a:noFill/>
          </a:ln>
        </p:spPr>
      </p:pic>
      <p:pic>
        <p:nvPicPr>
          <p:cNvPr id="730" name="Shape 730"/>
          <p:cNvPicPr preferRelativeResize="0"/>
          <p:nvPr/>
        </p:nvPicPr>
        <p:blipFill>
          <a:blip r:embed="rId55">
            <a:alphaModFix/>
          </a:blip>
          <a:stretch>
            <a:fillRect/>
          </a:stretch>
        </p:blipFill>
        <p:spPr>
          <a:xfrm>
            <a:off x="714312" y="1792755"/>
            <a:ext cx="614630" cy="597833"/>
          </a:xfrm>
          <a:prstGeom prst="rect">
            <a:avLst/>
          </a:prstGeom>
          <a:noFill/>
          <a:ln>
            <a:noFill/>
          </a:ln>
        </p:spPr>
      </p:pic>
      <p:pic>
        <p:nvPicPr>
          <p:cNvPr id="731" name="Shape 731"/>
          <p:cNvPicPr preferRelativeResize="0"/>
          <p:nvPr/>
        </p:nvPicPr>
        <p:blipFill>
          <a:blip r:embed="rId56">
            <a:alphaModFix/>
          </a:blip>
          <a:stretch>
            <a:fillRect/>
          </a:stretch>
        </p:blipFill>
        <p:spPr>
          <a:xfrm>
            <a:off x="1363402" y="1792755"/>
            <a:ext cx="614630" cy="597833"/>
          </a:xfrm>
          <a:prstGeom prst="rect">
            <a:avLst/>
          </a:prstGeom>
          <a:noFill/>
          <a:ln>
            <a:noFill/>
          </a:ln>
        </p:spPr>
      </p:pic>
      <p:pic>
        <p:nvPicPr>
          <p:cNvPr id="732" name="Shape 732"/>
          <p:cNvPicPr preferRelativeResize="0"/>
          <p:nvPr/>
        </p:nvPicPr>
        <p:blipFill>
          <a:blip r:embed="rId57">
            <a:alphaModFix/>
          </a:blip>
          <a:stretch>
            <a:fillRect/>
          </a:stretch>
        </p:blipFill>
        <p:spPr>
          <a:xfrm>
            <a:off x="7854299" y="1792755"/>
            <a:ext cx="614645" cy="597834"/>
          </a:xfrm>
          <a:prstGeom prst="rect">
            <a:avLst/>
          </a:prstGeom>
          <a:noFill/>
          <a:ln>
            <a:noFill/>
          </a:ln>
        </p:spPr>
      </p:pic>
      <p:pic>
        <p:nvPicPr>
          <p:cNvPr id="733" name="Shape 733"/>
          <p:cNvPicPr preferRelativeResize="0"/>
          <p:nvPr/>
        </p:nvPicPr>
        <p:blipFill>
          <a:blip r:embed="rId58">
            <a:alphaModFix/>
          </a:blip>
          <a:stretch>
            <a:fillRect/>
          </a:stretch>
        </p:blipFill>
        <p:spPr>
          <a:xfrm>
            <a:off x="715438" y="1017891"/>
            <a:ext cx="614625" cy="597819"/>
          </a:xfrm>
          <a:prstGeom prst="rect">
            <a:avLst/>
          </a:prstGeom>
          <a:noFill/>
          <a:ln>
            <a:noFill/>
          </a:ln>
        </p:spPr>
      </p:pic>
      <p:pic>
        <p:nvPicPr>
          <p:cNvPr id="734" name="Shape 734"/>
          <p:cNvPicPr preferRelativeResize="0"/>
          <p:nvPr/>
        </p:nvPicPr>
        <p:blipFill>
          <a:blip r:embed="rId59">
            <a:alphaModFix/>
          </a:blip>
          <a:stretch>
            <a:fillRect/>
          </a:stretch>
        </p:blipFill>
        <p:spPr>
          <a:xfrm>
            <a:off x="715438" y="243028"/>
            <a:ext cx="614625" cy="597819"/>
          </a:xfrm>
          <a:prstGeom prst="rect">
            <a:avLst/>
          </a:prstGeom>
          <a:noFill/>
          <a:ln>
            <a:noFill/>
          </a:ln>
        </p:spPr>
      </p:pic>
      <p:pic>
        <p:nvPicPr>
          <p:cNvPr id="735" name="Shape 735"/>
          <p:cNvPicPr preferRelativeResize="0"/>
          <p:nvPr/>
        </p:nvPicPr>
        <p:blipFill>
          <a:blip r:embed="rId60">
            <a:alphaModFix/>
          </a:blip>
          <a:stretch>
            <a:fillRect/>
          </a:stretch>
        </p:blipFill>
        <p:spPr>
          <a:xfrm>
            <a:off x="7226560" y="3359588"/>
            <a:ext cx="597007" cy="580681"/>
          </a:xfrm>
          <a:prstGeom prst="rect">
            <a:avLst/>
          </a:prstGeom>
          <a:noFill/>
          <a:ln>
            <a:noFill/>
          </a:ln>
        </p:spPr>
      </p:pic>
      <p:pic>
        <p:nvPicPr>
          <p:cNvPr id="736" name="Shape 736"/>
          <p:cNvPicPr preferRelativeResize="0"/>
          <p:nvPr/>
        </p:nvPicPr>
        <p:blipFill>
          <a:blip r:embed="rId61">
            <a:alphaModFix/>
          </a:blip>
          <a:stretch>
            <a:fillRect/>
          </a:stretch>
        </p:blipFill>
        <p:spPr>
          <a:xfrm>
            <a:off x="7863122" y="3359588"/>
            <a:ext cx="597007" cy="580681"/>
          </a:xfrm>
          <a:prstGeom prst="rect">
            <a:avLst/>
          </a:prstGeom>
          <a:noFill/>
          <a:ln>
            <a:noFill/>
          </a:ln>
        </p:spPr>
      </p:pic>
      <p:pic>
        <p:nvPicPr>
          <p:cNvPr id="737" name="Shape 737"/>
          <p:cNvPicPr preferRelativeResize="0"/>
          <p:nvPr/>
        </p:nvPicPr>
        <p:blipFill>
          <a:blip r:embed="rId62">
            <a:alphaModFix/>
          </a:blip>
          <a:stretch>
            <a:fillRect/>
          </a:stretch>
        </p:blipFill>
        <p:spPr>
          <a:xfrm>
            <a:off x="6589997" y="4100163"/>
            <a:ext cx="597007" cy="580681"/>
          </a:xfrm>
          <a:prstGeom prst="rect">
            <a:avLst/>
          </a:prstGeom>
          <a:noFill/>
          <a:ln>
            <a:noFill/>
          </a:ln>
        </p:spPr>
      </p:pic>
      <p:pic>
        <p:nvPicPr>
          <p:cNvPr id="738" name="Shape 738"/>
          <p:cNvPicPr preferRelativeResize="0"/>
          <p:nvPr/>
        </p:nvPicPr>
        <p:blipFill>
          <a:blip r:embed="rId63">
            <a:alphaModFix/>
          </a:blip>
          <a:stretch>
            <a:fillRect/>
          </a:stretch>
        </p:blipFill>
        <p:spPr>
          <a:xfrm>
            <a:off x="6589997" y="3342463"/>
            <a:ext cx="597007" cy="580681"/>
          </a:xfrm>
          <a:prstGeom prst="rect">
            <a:avLst/>
          </a:prstGeom>
          <a:noFill/>
          <a:ln>
            <a:noFill/>
          </a:ln>
        </p:spPr>
      </p:pic>
      <p:pic>
        <p:nvPicPr>
          <p:cNvPr id="739" name="Shape 739"/>
          <p:cNvPicPr preferRelativeResize="0"/>
          <p:nvPr/>
        </p:nvPicPr>
        <p:blipFill>
          <a:blip r:embed="rId64">
            <a:alphaModFix/>
          </a:blip>
          <a:stretch>
            <a:fillRect/>
          </a:stretch>
        </p:blipFill>
        <p:spPr>
          <a:xfrm>
            <a:off x="5953435" y="3342463"/>
            <a:ext cx="597007" cy="580681"/>
          </a:xfrm>
          <a:prstGeom prst="rect">
            <a:avLst/>
          </a:prstGeom>
          <a:noFill/>
          <a:ln>
            <a:noFill/>
          </a:ln>
        </p:spPr>
      </p:pic>
      <p:pic>
        <p:nvPicPr>
          <p:cNvPr id="740" name="Shape 740"/>
          <p:cNvPicPr preferRelativeResize="0"/>
          <p:nvPr/>
        </p:nvPicPr>
        <p:blipFill>
          <a:blip r:embed="rId65">
            <a:alphaModFix/>
          </a:blip>
          <a:stretch>
            <a:fillRect/>
          </a:stretch>
        </p:blipFill>
        <p:spPr>
          <a:xfrm>
            <a:off x="5316860" y="3359588"/>
            <a:ext cx="597007" cy="580681"/>
          </a:xfrm>
          <a:prstGeom prst="rect">
            <a:avLst/>
          </a:prstGeom>
          <a:noFill/>
          <a:ln>
            <a:noFill/>
          </a:ln>
        </p:spPr>
      </p:pic>
      <p:pic>
        <p:nvPicPr>
          <p:cNvPr id="741" name="Shape 741"/>
          <p:cNvPicPr preferRelativeResize="0"/>
          <p:nvPr/>
        </p:nvPicPr>
        <p:blipFill>
          <a:blip r:embed="rId66">
            <a:alphaModFix/>
          </a:blip>
          <a:stretch>
            <a:fillRect/>
          </a:stretch>
        </p:blipFill>
        <p:spPr>
          <a:xfrm>
            <a:off x="4680285" y="3359588"/>
            <a:ext cx="597007" cy="580681"/>
          </a:xfrm>
          <a:prstGeom prst="rect">
            <a:avLst/>
          </a:prstGeom>
          <a:noFill/>
          <a:ln>
            <a:noFill/>
          </a:ln>
        </p:spPr>
      </p:pic>
      <p:pic>
        <p:nvPicPr>
          <p:cNvPr id="742" name="Shape 742"/>
          <p:cNvPicPr preferRelativeResize="0"/>
          <p:nvPr/>
        </p:nvPicPr>
        <p:blipFill>
          <a:blip r:embed="rId67">
            <a:alphaModFix/>
          </a:blip>
          <a:stretch>
            <a:fillRect/>
          </a:stretch>
        </p:blipFill>
        <p:spPr>
          <a:xfrm>
            <a:off x="7227722" y="4100163"/>
            <a:ext cx="597007" cy="580681"/>
          </a:xfrm>
          <a:prstGeom prst="rect">
            <a:avLst/>
          </a:prstGeom>
          <a:noFill/>
          <a:ln>
            <a:noFill/>
          </a:ln>
        </p:spPr>
      </p:pic>
      <p:pic>
        <p:nvPicPr>
          <p:cNvPr id="743" name="Shape 743"/>
          <p:cNvPicPr preferRelativeResize="0"/>
          <p:nvPr/>
        </p:nvPicPr>
        <p:blipFill>
          <a:blip r:embed="rId68">
            <a:alphaModFix/>
          </a:blip>
          <a:stretch>
            <a:fillRect/>
          </a:stretch>
        </p:blipFill>
        <p:spPr>
          <a:xfrm>
            <a:off x="7865574" y="4100169"/>
            <a:ext cx="597007" cy="580681"/>
          </a:xfrm>
          <a:prstGeom prst="rect">
            <a:avLst/>
          </a:prstGeom>
          <a:noFill/>
          <a:ln>
            <a:noFill/>
          </a:ln>
        </p:spPr>
      </p:pic>
      <p:pic>
        <p:nvPicPr>
          <p:cNvPr id="744" name="Shape 744"/>
          <p:cNvPicPr preferRelativeResize="0"/>
          <p:nvPr/>
        </p:nvPicPr>
        <p:blipFill>
          <a:blip r:embed="rId69">
            <a:alphaModFix/>
          </a:blip>
          <a:stretch>
            <a:fillRect/>
          </a:stretch>
        </p:blipFill>
        <p:spPr>
          <a:xfrm>
            <a:off x="4043688" y="3359587"/>
            <a:ext cx="597025" cy="580700"/>
          </a:xfrm>
          <a:prstGeom prst="rect">
            <a:avLst/>
          </a:prstGeom>
          <a:noFill/>
          <a:ln>
            <a:noFill/>
          </a:ln>
        </p:spPr>
      </p:pic>
      <p:pic>
        <p:nvPicPr>
          <p:cNvPr id="745" name="Shape 745"/>
          <p:cNvPicPr preferRelativeResize="0"/>
          <p:nvPr/>
        </p:nvPicPr>
        <p:blipFill>
          <a:blip r:embed="rId70">
            <a:alphaModFix/>
          </a:blip>
          <a:stretch>
            <a:fillRect/>
          </a:stretch>
        </p:blipFill>
        <p:spPr>
          <a:xfrm>
            <a:off x="3407150" y="3359600"/>
            <a:ext cx="597000" cy="580676"/>
          </a:xfrm>
          <a:prstGeom prst="rect">
            <a:avLst/>
          </a:prstGeom>
          <a:noFill/>
          <a:ln>
            <a:noFill/>
          </a:ln>
        </p:spPr>
      </p:pic>
      <p:pic>
        <p:nvPicPr>
          <p:cNvPr id="746" name="Shape 746"/>
          <p:cNvPicPr preferRelativeResize="0"/>
          <p:nvPr/>
        </p:nvPicPr>
        <p:blipFill>
          <a:blip r:embed="rId71">
            <a:alphaModFix/>
          </a:blip>
          <a:stretch>
            <a:fillRect/>
          </a:stretch>
        </p:blipFill>
        <p:spPr>
          <a:xfrm>
            <a:off x="2752950" y="3351016"/>
            <a:ext cx="614650" cy="597843"/>
          </a:xfrm>
          <a:prstGeom prst="rect">
            <a:avLst/>
          </a:prstGeom>
          <a:noFill/>
          <a:ln>
            <a:noFill/>
          </a:ln>
        </p:spPr>
      </p:pic>
      <p:pic>
        <p:nvPicPr>
          <p:cNvPr id="747" name="Shape 747"/>
          <p:cNvPicPr preferRelativeResize="0"/>
          <p:nvPr/>
        </p:nvPicPr>
        <p:blipFill>
          <a:blip r:embed="rId72">
            <a:alphaModFix/>
          </a:blip>
          <a:stretch>
            <a:fillRect/>
          </a:stretch>
        </p:blipFill>
        <p:spPr>
          <a:xfrm>
            <a:off x="2142225" y="3418775"/>
            <a:ext cx="588798" cy="572700"/>
          </a:xfrm>
          <a:prstGeom prst="rect">
            <a:avLst/>
          </a:prstGeom>
          <a:noFill/>
          <a:ln>
            <a:noFill/>
          </a:ln>
        </p:spPr>
      </p:pic>
      <p:pic>
        <p:nvPicPr>
          <p:cNvPr id="748" name="Shape 748"/>
          <p:cNvPicPr preferRelativeResize="0"/>
          <p:nvPr/>
        </p:nvPicPr>
        <p:blipFill>
          <a:blip r:embed="rId73">
            <a:alphaModFix/>
          </a:blip>
          <a:stretch>
            <a:fillRect/>
          </a:stretch>
        </p:blipFill>
        <p:spPr>
          <a:xfrm>
            <a:off x="2139892" y="4117357"/>
            <a:ext cx="593462" cy="5772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Compute</a:t>
            </a:r>
            <a:endParaRPr sz="3600" b="1">
              <a:solidFill>
                <a:srgbClr val="326CE5"/>
              </a:solidFill>
              <a:latin typeface="Consolas"/>
              <a:ea typeface="Consolas"/>
              <a:cs typeface="Consolas"/>
              <a:sym typeface="Consolas"/>
            </a:endParaRPr>
          </a:p>
        </p:txBody>
      </p:sp>
      <p:cxnSp>
        <p:nvCxnSpPr>
          <p:cNvPr id="69" name="Shape 69"/>
          <p:cNvCxnSpPr/>
          <p:nvPr/>
        </p:nvCxnSpPr>
        <p:spPr>
          <a:xfrm>
            <a:off x="423575" y="2137063"/>
            <a:ext cx="8532600" cy="24000"/>
          </a:xfrm>
          <a:prstGeom prst="straightConnector1">
            <a:avLst/>
          </a:prstGeom>
          <a:noFill/>
          <a:ln w="9525" cap="flat" cmpd="sng">
            <a:solidFill>
              <a:srgbClr val="B7B7B7"/>
            </a:solidFill>
            <a:prstDash val="solid"/>
            <a:round/>
            <a:headEnd type="none" w="med" len="med"/>
            <a:tailEnd type="none" w="med" len="med"/>
          </a:ln>
        </p:spPr>
      </p:cxnSp>
      <p:cxnSp>
        <p:nvCxnSpPr>
          <p:cNvPr id="70" name="Shape 70"/>
          <p:cNvCxnSpPr/>
          <p:nvPr/>
        </p:nvCxnSpPr>
        <p:spPr>
          <a:xfrm>
            <a:off x="479225" y="3065775"/>
            <a:ext cx="8532600" cy="24000"/>
          </a:xfrm>
          <a:prstGeom prst="straightConnector1">
            <a:avLst/>
          </a:prstGeom>
          <a:noFill/>
          <a:ln w="9525" cap="flat" cmpd="sng">
            <a:solidFill>
              <a:srgbClr val="B7B7B7"/>
            </a:solidFill>
            <a:prstDash val="solid"/>
            <a:round/>
            <a:headEnd type="none" w="med" len="med"/>
            <a:tailEnd type="none" w="med" len="med"/>
          </a:ln>
        </p:spPr>
      </p:cxnSp>
      <p:cxnSp>
        <p:nvCxnSpPr>
          <p:cNvPr id="71" name="Shape 71"/>
          <p:cNvCxnSpPr/>
          <p:nvPr/>
        </p:nvCxnSpPr>
        <p:spPr>
          <a:xfrm>
            <a:off x="423575" y="4058725"/>
            <a:ext cx="8532600" cy="24000"/>
          </a:xfrm>
          <a:prstGeom prst="straightConnector1">
            <a:avLst/>
          </a:prstGeom>
          <a:noFill/>
          <a:ln w="9525" cap="flat" cmpd="sng">
            <a:solidFill>
              <a:srgbClr val="B7B7B7"/>
            </a:solidFill>
            <a:prstDash val="solid"/>
            <a:round/>
            <a:headEnd type="none" w="med" len="med"/>
            <a:tailEnd type="none" w="med" len="med"/>
          </a:ln>
        </p:spPr>
      </p:cxnSp>
      <p:cxnSp>
        <p:nvCxnSpPr>
          <p:cNvPr id="72" name="Shape 72"/>
          <p:cNvCxnSpPr/>
          <p:nvPr/>
        </p:nvCxnSpPr>
        <p:spPr>
          <a:xfrm flipH="1">
            <a:off x="4224525" y="1353375"/>
            <a:ext cx="12000" cy="3448800"/>
          </a:xfrm>
          <a:prstGeom prst="straightConnector1">
            <a:avLst/>
          </a:prstGeom>
          <a:noFill/>
          <a:ln w="9525" cap="flat" cmpd="sng">
            <a:solidFill>
              <a:srgbClr val="999999"/>
            </a:solidFill>
            <a:prstDash val="solid"/>
            <a:round/>
            <a:headEnd type="none" w="med" len="med"/>
            <a:tailEnd type="none" w="med" len="med"/>
          </a:ln>
        </p:spPr>
      </p:cxnSp>
      <p:sp>
        <p:nvSpPr>
          <p:cNvPr id="73" name="Shape 73"/>
          <p:cNvSpPr txBox="1"/>
          <p:nvPr/>
        </p:nvSpPr>
        <p:spPr>
          <a:xfrm>
            <a:off x="1958875" y="1189500"/>
            <a:ext cx="2049000" cy="851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b="1">
                <a:latin typeface="Consolas"/>
                <a:ea typeface="Consolas"/>
                <a:cs typeface="Consolas"/>
                <a:sym typeface="Consolas"/>
              </a:rPr>
              <a:t>Pod:</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Pod is a collection of containers that can run on a host. This resource is created by clients and scheduled onto hosts.</a:t>
            </a:r>
            <a:endParaRPr sz="1000">
              <a:latin typeface="Consolas"/>
              <a:ea typeface="Consolas"/>
              <a:cs typeface="Consolas"/>
              <a:sym typeface="Consolas"/>
            </a:endParaRPr>
          </a:p>
        </p:txBody>
      </p:sp>
      <p:sp>
        <p:nvSpPr>
          <p:cNvPr id="74" name="Shape 74"/>
          <p:cNvSpPr txBox="1"/>
          <p:nvPr/>
        </p:nvSpPr>
        <p:spPr>
          <a:xfrm>
            <a:off x="1958863" y="2127638"/>
            <a:ext cx="20490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ReplicaSet: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ReplicaSet ensures that a specified number of pod replicas are running at any given time.</a:t>
            </a:r>
            <a:endParaRPr sz="1000">
              <a:latin typeface="Consolas"/>
              <a:ea typeface="Consolas"/>
              <a:cs typeface="Consolas"/>
              <a:sym typeface="Consolas"/>
            </a:endParaRPr>
          </a:p>
        </p:txBody>
      </p:sp>
      <p:sp>
        <p:nvSpPr>
          <p:cNvPr id="75" name="Shape 75"/>
          <p:cNvSpPr txBox="1"/>
          <p:nvPr/>
        </p:nvSpPr>
        <p:spPr>
          <a:xfrm>
            <a:off x="1958863" y="3093175"/>
            <a:ext cx="20490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Deployment: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Deployment enables declarative updates for Pods and ReplicaSets.</a:t>
            </a:r>
            <a:endParaRPr sz="1000">
              <a:latin typeface="Consolas"/>
              <a:ea typeface="Consolas"/>
              <a:cs typeface="Consolas"/>
              <a:sym typeface="Consolas"/>
            </a:endParaRPr>
          </a:p>
        </p:txBody>
      </p:sp>
      <p:sp>
        <p:nvSpPr>
          <p:cNvPr id="76" name="Shape 76"/>
          <p:cNvSpPr txBox="1"/>
          <p:nvPr/>
        </p:nvSpPr>
        <p:spPr>
          <a:xfrm>
            <a:off x="1958850" y="4058700"/>
            <a:ext cx="20490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DaemonSet: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DaemonSet represents the configuration of a daemon set.</a:t>
            </a:r>
            <a:endParaRPr sz="1000">
              <a:latin typeface="Consolas"/>
              <a:ea typeface="Consolas"/>
              <a:cs typeface="Consolas"/>
              <a:sym typeface="Consolas"/>
            </a:endParaRPr>
          </a:p>
        </p:txBody>
      </p:sp>
      <p:sp>
        <p:nvSpPr>
          <p:cNvPr id="77" name="Shape 77"/>
          <p:cNvSpPr txBox="1"/>
          <p:nvPr/>
        </p:nvSpPr>
        <p:spPr>
          <a:xfrm>
            <a:off x="5918150" y="1245725"/>
            <a:ext cx="25548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Job:</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Job represents the configuration of a single job.</a:t>
            </a:r>
            <a:endParaRPr sz="1000">
              <a:latin typeface="Consolas"/>
              <a:ea typeface="Consolas"/>
              <a:cs typeface="Consolas"/>
              <a:sym typeface="Consolas"/>
            </a:endParaRPr>
          </a:p>
        </p:txBody>
      </p:sp>
      <p:sp>
        <p:nvSpPr>
          <p:cNvPr id="78" name="Shape 78"/>
          <p:cNvSpPr txBox="1"/>
          <p:nvPr/>
        </p:nvSpPr>
        <p:spPr>
          <a:xfrm>
            <a:off x="5918150" y="3123300"/>
            <a:ext cx="3093600" cy="851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b="1">
                <a:latin typeface="Consolas"/>
                <a:ea typeface="Consolas"/>
                <a:cs typeface="Consolas"/>
                <a:sym typeface="Consolas"/>
              </a:rPr>
              <a:t>StatefulSet: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StatefulSet represents a set of pods with consistent identities. Identities are defined as: network, storage. </a:t>
            </a:r>
            <a:endParaRPr sz="1000">
              <a:solidFill>
                <a:schemeClr val="dk1"/>
              </a:solidFill>
              <a:highlight>
                <a:srgbClr val="FFFFFF"/>
              </a:highlight>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p:txBody>
      </p:sp>
      <p:pic>
        <p:nvPicPr>
          <p:cNvPr id="79" name="Shape 79"/>
          <p:cNvPicPr preferRelativeResize="0"/>
          <p:nvPr/>
        </p:nvPicPr>
        <p:blipFill>
          <a:blip r:embed="rId3">
            <a:alphaModFix/>
          </a:blip>
          <a:stretch>
            <a:fillRect/>
          </a:stretch>
        </p:blipFill>
        <p:spPr>
          <a:xfrm>
            <a:off x="429495" y="1426740"/>
            <a:ext cx="614630" cy="597833"/>
          </a:xfrm>
          <a:prstGeom prst="rect">
            <a:avLst/>
          </a:prstGeom>
          <a:noFill/>
          <a:ln>
            <a:noFill/>
          </a:ln>
        </p:spPr>
      </p:pic>
      <p:pic>
        <p:nvPicPr>
          <p:cNvPr id="80" name="Shape 80"/>
          <p:cNvPicPr preferRelativeResize="0"/>
          <p:nvPr/>
        </p:nvPicPr>
        <p:blipFill>
          <a:blip r:embed="rId4">
            <a:alphaModFix/>
          </a:blip>
          <a:stretch>
            <a:fillRect/>
          </a:stretch>
        </p:blipFill>
        <p:spPr>
          <a:xfrm>
            <a:off x="1121645" y="1426725"/>
            <a:ext cx="614630" cy="597833"/>
          </a:xfrm>
          <a:prstGeom prst="rect">
            <a:avLst/>
          </a:prstGeom>
          <a:noFill/>
          <a:ln>
            <a:noFill/>
          </a:ln>
        </p:spPr>
      </p:pic>
      <p:pic>
        <p:nvPicPr>
          <p:cNvPr id="81" name="Shape 81"/>
          <p:cNvPicPr preferRelativeResize="0"/>
          <p:nvPr/>
        </p:nvPicPr>
        <p:blipFill>
          <a:blip r:embed="rId5">
            <a:alphaModFix/>
          </a:blip>
          <a:stretch>
            <a:fillRect/>
          </a:stretch>
        </p:blipFill>
        <p:spPr>
          <a:xfrm>
            <a:off x="429495" y="2314502"/>
            <a:ext cx="614630" cy="597833"/>
          </a:xfrm>
          <a:prstGeom prst="rect">
            <a:avLst/>
          </a:prstGeom>
          <a:noFill/>
          <a:ln>
            <a:noFill/>
          </a:ln>
        </p:spPr>
      </p:pic>
      <p:pic>
        <p:nvPicPr>
          <p:cNvPr id="82" name="Shape 82"/>
          <p:cNvPicPr preferRelativeResize="0"/>
          <p:nvPr/>
        </p:nvPicPr>
        <p:blipFill>
          <a:blip r:embed="rId6">
            <a:alphaModFix/>
          </a:blip>
          <a:stretch>
            <a:fillRect/>
          </a:stretch>
        </p:blipFill>
        <p:spPr>
          <a:xfrm>
            <a:off x="1127583" y="2314513"/>
            <a:ext cx="614630" cy="597833"/>
          </a:xfrm>
          <a:prstGeom prst="rect">
            <a:avLst/>
          </a:prstGeom>
          <a:noFill/>
          <a:ln>
            <a:noFill/>
          </a:ln>
        </p:spPr>
      </p:pic>
      <p:pic>
        <p:nvPicPr>
          <p:cNvPr id="83" name="Shape 83"/>
          <p:cNvPicPr preferRelativeResize="0"/>
          <p:nvPr/>
        </p:nvPicPr>
        <p:blipFill>
          <a:blip r:embed="rId7">
            <a:alphaModFix/>
          </a:blip>
          <a:stretch>
            <a:fillRect/>
          </a:stretch>
        </p:blipFill>
        <p:spPr>
          <a:xfrm>
            <a:off x="429498" y="3275327"/>
            <a:ext cx="614630" cy="597833"/>
          </a:xfrm>
          <a:prstGeom prst="rect">
            <a:avLst/>
          </a:prstGeom>
          <a:noFill/>
          <a:ln>
            <a:noFill/>
          </a:ln>
        </p:spPr>
      </p:pic>
      <p:pic>
        <p:nvPicPr>
          <p:cNvPr id="84" name="Shape 84"/>
          <p:cNvPicPr preferRelativeResize="0"/>
          <p:nvPr/>
        </p:nvPicPr>
        <p:blipFill>
          <a:blip r:embed="rId8">
            <a:alphaModFix/>
          </a:blip>
          <a:stretch>
            <a:fillRect/>
          </a:stretch>
        </p:blipFill>
        <p:spPr>
          <a:xfrm>
            <a:off x="1129058" y="3282538"/>
            <a:ext cx="599820" cy="583427"/>
          </a:xfrm>
          <a:prstGeom prst="rect">
            <a:avLst/>
          </a:prstGeom>
          <a:noFill/>
          <a:ln>
            <a:noFill/>
          </a:ln>
        </p:spPr>
      </p:pic>
      <p:pic>
        <p:nvPicPr>
          <p:cNvPr id="85" name="Shape 85"/>
          <p:cNvPicPr preferRelativeResize="0"/>
          <p:nvPr/>
        </p:nvPicPr>
        <p:blipFill>
          <a:blip r:embed="rId9">
            <a:alphaModFix/>
          </a:blip>
          <a:stretch>
            <a:fillRect/>
          </a:stretch>
        </p:blipFill>
        <p:spPr>
          <a:xfrm>
            <a:off x="429495" y="4185327"/>
            <a:ext cx="614630" cy="597833"/>
          </a:xfrm>
          <a:prstGeom prst="rect">
            <a:avLst/>
          </a:prstGeom>
          <a:noFill/>
          <a:ln>
            <a:noFill/>
          </a:ln>
        </p:spPr>
      </p:pic>
      <p:pic>
        <p:nvPicPr>
          <p:cNvPr id="86" name="Shape 86"/>
          <p:cNvPicPr preferRelativeResize="0"/>
          <p:nvPr/>
        </p:nvPicPr>
        <p:blipFill>
          <a:blip r:embed="rId10">
            <a:alphaModFix/>
          </a:blip>
          <a:stretch>
            <a:fillRect/>
          </a:stretch>
        </p:blipFill>
        <p:spPr>
          <a:xfrm>
            <a:off x="1127543" y="4185325"/>
            <a:ext cx="614630" cy="597833"/>
          </a:xfrm>
          <a:prstGeom prst="rect">
            <a:avLst/>
          </a:prstGeom>
          <a:noFill/>
          <a:ln>
            <a:noFill/>
          </a:ln>
        </p:spPr>
      </p:pic>
      <p:pic>
        <p:nvPicPr>
          <p:cNvPr id="87" name="Shape 87"/>
          <p:cNvPicPr preferRelativeResize="0"/>
          <p:nvPr/>
        </p:nvPicPr>
        <p:blipFill>
          <a:blip r:embed="rId11">
            <a:alphaModFix/>
          </a:blip>
          <a:stretch>
            <a:fillRect/>
          </a:stretch>
        </p:blipFill>
        <p:spPr>
          <a:xfrm>
            <a:off x="4434688" y="1309977"/>
            <a:ext cx="614630" cy="597833"/>
          </a:xfrm>
          <a:prstGeom prst="rect">
            <a:avLst/>
          </a:prstGeom>
          <a:noFill/>
          <a:ln>
            <a:noFill/>
          </a:ln>
        </p:spPr>
      </p:pic>
      <p:pic>
        <p:nvPicPr>
          <p:cNvPr id="88" name="Shape 88"/>
          <p:cNvPicPr preferRelativeResize="0"/>
          <p:nvPr/>
        </p:nvPicPr>
        <p:blipFill>
          <a:blip r:embed="rId12">
            <a:alphaModFix/>
          </a:blip>
          <a:stretch>
            <a:fillRect/>
          </a:stretch>
        </p:blipFill>
        <p:spPr>
          <a:xfrm>
            <a:off x="5087310" y="1309988"/>
            <a:ext cx="614630" cy="597833"/>
          </a:xfrm>
          <a:prstGeom prst="rect">
            <a:avLst/>
          </a:prstGeom>
          <a:noFill/>
          <a:ln>
            <a:noFill/>
          </a:ln>
        </p:spPr>
      </p:pic>
      <p:pic>
        <p:nvPicPr>
          <p:cNvPr id="89" name="Shape 89"/>
          <p:cNvPicPr preferRelativeResize="0"/>
          <p:nvPr/>
        </p:nvPicPr>
        <p:blipFill>
          <a:blip r:embed="rId13">
            <a:alphaModFix/>
          </a:blip>
          <a:stretch>
            <a:fillRect/>
          </a:stretch>
        </p:blipFill>
        <p:spPr>
          <a:xfrm>
            <a:off x="4434693" y="2314502"/>
            <a:ext cx="614630" cy="597833"/>
          </a:xfrm>
          <a:prstGeom prst="rect">
            <a:avLst/>
          </a:prstGeom>
          <a:noFill/>
          <a:ln>
            <a:noFill/>
          </a:ln>
        </p:spPr>
      </p:pic>
      <p:pic>
        <p:nvPicPr>
          <p:cNvPr id="90" name="Shape 90"/>
          <p:cNvPicPr preferRelativeResize="0"/>
          <p:nvPr/>
        </p:nvPicPr>
        <p:blipFill>
          <a:blip r:embed="rId14">
            <a:alphaModFix/>
          </a:blip>
          <a:stretch>
            <a:fillRect/>
          </a:stretch>
        </p:blipFill>
        <p:spPr>
          <a:xfrm>
            <a:off x="5108878" y="2314513"/>
            <a:ext cx="614630" cy="597833"/>
          </a:xfrm>
          <a:prstGeom prst="rect">
            <a:avLst/>
          </a:prstGeom>
          <a:noFill/>
          <a:ln>
            <a:noFill/>
          </a:ln>
        </p:spPr>
      </p:pic>
      <p:pic>
        <p:nvPicPr>
          <p:cNvPr id="91" name="Shape 91"/>
          <p:cNvPicPr preferRelativeResize="0"/>
          <p:nvPr/>
        </p:nvPicPr>
        <p:blipFill>
          <a:blip r:embed="rId15">
            <a:alphaModFix/>
          </a:blip>
          <a:stretch>
            <a:fillRect/>
          </a:stretch>
        </p:blipFill>
        <p:spPr>
          <a:xfrm>
            <a:off x="4453163" y="3282530"/>
            <a:ext cx="599820" cy="583427"/>
          </a:xfrm>
          <a:prstGeom prst="rect">
            <a:avLst/>
          </a:prstGeom>
          <a:noFill/>
          <a:ln>
            <a:noFill/>
          </a:ln>
        </p:spPr>
      </p:pic>
      <p:pic>
        <p:nvPicPr>
          <p:cNvPr id="92" name="Shape 92"/>
          <p:cNvPicPr preferRelativeResize="0"/>
          <p:nvPr/>
        </p:nvPicPr>
        <p:blipFill>
          <a:blip r:embed="rId16">
            <a:alphaModFix/>
          </a:blip>
          <a:stretch>
            <a:fillRect/>
          </a:stretch>
        </p:blipFill>
        <p:spPr>
          <a:xfrm>
            <a:off x="5108863" y="3275338"/>
            <a:ext cx="614630" cy="597833"/>
          </a:xfrm>
          <a:prstGeom prst="rect">
            <a:avLst/>
          </a:prstGeom>
          <a:noFill/>
          <a:ln>
            <a:noFill/>
          </a:ln>
        </p:spPr>
      </p:pic>
      <p:sp>
        <p:nvSpPr>
          <p:cNvPr id="93" name="Shape 93"/>
          <p:cNvSpPr txBox="1"/>
          <p:nvPr/>
        </p:nvSpPr>
        <p:spPr>
          <a:xfrm>
            <a:off x="5918150" y="2187875"/>
            <a:ext cx="29712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CronJob:</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A CronJob manages time based Job, namely:</a:t>
            </a:r>
            <a:endParaRPr sz="1000">
              <a:solidFill>
                <a:schemeClr val="dk1"/>
              </a:solidFill>
              <a:highlight>
                <a:srgbClr val="FFFFFF"/>
              </a:highlight>
              <a:latin typeface="Consolas"/>
              <a:ea typeface="Consolas"/>
              <a:cs typeface="Consolas"/>
              <a:sym typeface="Consolas"/>
            </a:endParaRPr>
          </a:p>
          <a:p>
            <a:pPr marL="457200" lvl="0" indent="-292100" rtl="0">
              <a:spcBef>
                <a:spcPts val="0"/>
              </a:spcBef>
              <a:spcAft>
                <a:spcPts val="0"/>
              </a:spcAft>
              <a:buClr>
                <a:schemeClr val="dk1"/>
              </a:buClr>
              <a:buSzPts val="1000"/>
              <a:buFont typeface="Consolas"/>
              <a:buChar char="-"/>
            </a:pPr>
            <a:r>
              <a:rPr lang="fr" sz="1000">
                <a:solidFill>
                  <a:schemeClr val="dk1"/>
                </a:solidFill>
                <a:highlight>
                  <a:srgbClr val="FFFFFF"/>
                </a:highlight>
                <a:latin typeface="Consolas"/>
                <a:ea typeface="Consolas"/>
                <a:cs typeface="Consolas"/>
                <a:sym typeface="Consolas"/>
              </a:rPr>
              <a:t>once at a specified point in time</a:t>
            </a:r>
            <a:endParaRPr sz="1000">
              <a:solidFill>
                <a:schemeClr val="dk1"/>
              </a:solidFill>
              <a:highlight>
                <a:srgbClr val="FFFFFF"/>
              </a:highlight>
              <a:latin typeface="Consolas"/>
              <a:ea typeface="Consolas"/>
              <a:cs typeface="Consolas"/>
              <a:sym typeface="Consolas"/>
            </a:endParaRPr>
          </a:p>
          <a:p>
            <a:pPr marL="457200" lvl="0" indent="-292100" rtl="0">
              <a:spcBef>
                <a:spcPts val="0"/>
              </a:spcBef>
              <a:spcAft>
                <a:spcPts val="0"/>
              </a:spcAft>
              <a:buClr>
                <a:schemeClr val="dk1"/>
              </a:buClr>
              <a:buSzPts val="1000"/>
              <a:buFont typeface="Consolas"/>
              <a:buChar char="-"/>
            </a:pPr>
            <a:r>
              <a:rPr lang="fr" sz="1000">
                <a:solidFill>
                  <a:schemeClr val="dk1"/>
                </a:solidFill>
                <a:highlight>
                  <a:srgbClr val="FFFFFF"/>
                </a:highlight>
                <a:latin typeface="Consolas"/>
                <a:ea typeface="Consolas"/>
                <a:cs typeface="Consolas"/>
                <a:sym typeface="Consolas"/>
              </a:rPr>
              <a:t>repeatedly at a specified point in time</a:t>
            </a:r>
            <a:endParaRPr sz="100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Storage</a:t>
            </a:r>
            <a:endParaRPr sz="3600" b="1">
              <a:solidFill>
                <a:srgbClr val="326CE5"/>
              </a:solidFill>
              <a:latin typeface="Consolas"/>
              <a:ea typeface="Consolas"/>
              <a:cs typeface="Consolas"/>
              <a:sym typeface="Consolas"/>
            </a:endParaRPr>
          </a:p>
        </p:txBody>
      </p:sp>
      <p:cxnSp>
        <p:nvCxnSpPr>
          <p:cNvPr id="99" name="Shape 99"/>
          <p:cNvCxnSpPr/>
          <p:nvPr/>
        </p:nvCxnSpPr>
        <p:spPr>
          <a:xfrm>
            <a:off x="423575" y="2365675"/>
            <a:ext cx="6032700" cy="21000"/>
          </a:xfrm>
          <a:prstGeom prst="straightConnector1">
            <a:avLst/>
          </a:prstGeom>
          <a:noFill/>
          <a:ln w="9525" cap="flat" cmpd="sng">
            <a:solidFill>
              <a:srgbClr val="B7B7B7"/>
            </a:solidFill>
            <a:prstDash val="solid"/>
            <a:round/>
            <a:headEnd type="none" w="med" len="med"/>
            <a:tailEnd type="none" w="med" len="med"/>
          </a:ln>
        </p:spPr>
      </p:cxnSp>
      <p:cxnSp>
        <p:nvCxnSpPr>
          <p:cNvPr id="100" name="Shape 100"/>
          <p:cNvCxnSpPr/>
          <p:nvPr/>
        </p:nvCxnSpPr>
        <p:spPr>
          <a:xfrm>
            <a:off x="462896" y="3294375"/>
            <a:ext cx="6029100" cy="24000"/>
          </a:xfrm>
          <a:prstGeom prst="straightConnector1">
            <a:avLst/>
          </a:prstGeom>
          <a:noFill/>
          <a:ln w="9525" cap="flat" cmpd="sng">
            <a:solidFill>
              <a:srgbClr val="B7B7B7"/>
            </a:solidFill>
            <a:prstDash val="solid"/>
            <a:round/>
            <a:headEnd type="none" w="med" len="med"/>
            <a:tailEnd type="none" w="med" len="med"/>
          </a:ln>
        </p:spPr>
      </p:cxnSp>
      <p:sp>
        <p:nvSpPr>
          <p:cNvPr id="101" name="Shape 101"/>
          <p:cNvSpPr txBox="1"/>
          <p:nvPr/>
        </p:nvSpPr>
        <p:spPr>
          <a:xfrm>
            <a:off x="1958875" y="1538563"/>
            <a:ext cx="46524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PersistentVolume:</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is a storage resource provisioned by an administrator.</a:t>
            </a:r>
            <a:endParaRPr sz="1000">
              <a:latin typeface="Consolas"/>
              <a:ea typeface="Consolas"/>
              <a:cs typeface="Consolas"/>
              <a:sym typeface="Consolas"/>
            </a:endParaRPr>
          </a:p>
        </p:txBody>
      </p:sp>
      <p:sp>
        <p:nvSpPr>
          <p:cNvPr id="102" name="Shape 102"/>
          <p:cNvSpPr txBox="1"/>
          <p:nvPr/>
        </p:nvSpPr>
        <p:spPr>
          <a:xfrm>
            <a:off x="1958900" y="2432450"/>
            <a:ext cx="45810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PersistentVolumeClaim:</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PersistentVolumeClaim is a user's request for and claim to a persistent volume.</a:t>
            </a:r>
            <a:endParaRPr sz="1000">
              <a:latin typeface="Consolas"/>
              <a:ea typeface="Consolas"/>
              <a:cs typeface="Consolas"/>
              <a:sym typeface="Consolas"/>
            </a:endParaRPr>
          </a:p>
        </p:txBody>
      </p:sp>
      <p:sp>
        <p:nvSpPr>
          <p:cNvPr id="103" name="Shape 103"/>
          <p:cNvSpPr txBox="1"/>
          <p:nvPr/>
        </p:nvSpPr>
        <p:spPr>
          <a:xfrm>
            <a:off x="1958891" y="3321775"/>
            <a:ext cx="46524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StorageClass:</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StorageClass describes the parameters for a class of storage for which PersistentVolumes can be dynamically provisioned.</a:t>
            </a:r>
            <a:endParaRPr sz="1000">
              <a:latin typeface="Consolas"/>
              <a:ea typeface="Consolas"/>
              <a:cs typeface="Consolas"/>
              <a:sym typeface="Consolas"/>
            </a:endParaRPr>
          </a:p>
        </p:txBody>
      </p:sp>
      <p:pic>
        <p:nvPicPr>
          <p:cNvPr id="104" name="Shape 104"/>
          <p:cNvPicPr preferRelativeResize="0"/>
          <p:nvPr/>
        </p:nvPicPr>
        <p:blipFill>
          <a:blip r:embed="rId3">
            <a:alphaModFix/>
          </a:blip>
          <a:stretch>
            <a:fillRect/>
          </a:stretch>
        </p:blipFill>
        <p:spPr>
          <a:xfrm>
            <a:off x="454113" y="1617171"/>
            <a:ext cx="614630" cy="597833"/>
          </a:xfrm>
          <a:prstGeom prst="rect">
            <a:avLst/>
          </a:prstGeom>
          <a:noFill/>
          <a:ln>
            <a:noFill/>
          </a:ln>
        </p:spPr>
      </p:pic>
      <p:pic>
        <p:nvPicPr>
          <p:cNvPr id="105" name="Shape 105"/>
          <p:cNvPicPr preferRelativeResize="0"/>
          <p:nvPr/>
        </p:nvPicPr>
        <p:blipFill>
          <a:blip r:embed="rId4">
            <a:alphaModFix/>
          </a:blip>
          <a:stretch>
            <a:fillRect/>
          </a:stretch>
        </p:blipFill>
        <p:spPr>
          <a:xfrm>
            <a:off x="1137846" y="1617130"/>
            <a:ext cx="614630" cy="597833"/>
          </a:xfrm>
          <a:prstGeom prst="rect">
            <a:avLst/>
          </a:prstGeom>
          <a:noFill/>
          <a:ln>
            <a:noFill/>
          </a:ln>
        </p:spPr>
      </p:pic>
      <p:pic>
        <p:nvPicPr>
          <p:cNvPr id="106" name="Shape 106"/>
          <p:cNvPicPr preferRelativeResize="0"/>
          <p:nvPr/>
        </p:nvPicPr>
        <p:blipFill>
          <a:blip r:embed="rId5">
            <a:alphaModFix/>
          </a:blip>
          <a:stretch>
            <a:fillRect/>
          </a:stretch>
        </p:blipFill>
        <p:spPr>
          <a:xfrm>
            <a:off x="454118" y="2541609"/>
            <a:ext cx="614630" cy="597833"/>
          </a:xfrm>
          <a:prstGeom prst="rect">
            <a:avLst/>
          </a:prstGeom>
          <a:noFill/>
          <a:ln>
            <a:noFill/>
          </a:ln>
        </p:spPr>
      </p:pic>
      <p:pic>
        <p:nvPicPr>
          <p:cNvPr id="107" name="Shape 107"/>
          <p:cNvPicPr preferRelativeResize="0"/>
          <p:nvPr/>
        </p:nvPicPr>
        <p:blipFill>
          <a:blip r:embed="rId6">
            <a:alphaModFix/>
          </a:blip>
          <a:stretch>
            <a:fillRect/>
          </a:stretch>
        </p:blipFill>
        <p:spPr>
          <a:xfrm>
            <a:off x="1137848" y="2541605"/>
            <a:ext cx="614630" cy="597833"/>
          </a:xfrm>
          <a:prstGeom prst="rect">
            <a:avLst/>
          </a:prstGeom>
          <a:noFill/>
          <a:ln>
            <a:noFill/>
          </a:ln>
        </p:spPr>
      </p:pic>
      <p:pic>
        <p:nvPicPr>
          <p:cNvPr id="108" name="Shape 108"/>
          <p:cNvPicPr preferRelativeResize="0"/>
          <p:nvPr/>
        </p:nvPicPr>
        <p:blipFill>
          <a:blip r:embed="rId7">
            <a:alphaModFix/>
          </a:blip>
          <a:stretch>
            <a:fillRect/>
          </a:stretch>
        </p:blipFill>
        <p:spPr>
          <a:xfrm>
            <a:off x="461525" y="3480511"/>
            <a:ext cx="599820" cy="583427"/>
          </a:xfrm>
          <a:prstGeom prst="rect">
            <a:avLst/>
          </a:prstGeom>
          <a:noFill/>
          <a:ln>
            <a:noFill/>
          </a:ln>
        </p:spPr>
      </p:pic>
      <p:pic>
        <p:nvPicPr>
          <p:cNvPr id="109" name="Shape 109"/>
          <p:cNvPicPr preferRelativeResize="0"/>
          <p:nvPr/>
        </p:nvPicPr>
        <p:blipFill>
          <a:blip r:embed="rId8">
            <a:alphaModFix/>
          </a:blip>
          <a:stretch>
            <a:fillRect/>
          </a:stretch>
        </p:blipFill>
        <p:spPr>
          <a:xfrm>
            <a:off x="1137842" y="3473305"/>
            <a:ext cx="614630" cy="5978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Network</a:t>
            </a:r>
            <a:endParaRPr sz="3600" b="1">
              <a:solidFill>
                <a:srgbClr val="326CE5"/>
              </a:solidFill>
              <a:latin typeface="Consolas"/>
              <a:ea typeface="Consolas"/>
              <a:cs typeface="Consolas"/>
              <a:sym typeface="Consolas"/>
            </a:endParaRPr>
          </a:p>
        </p:txBody>
      </p:sp>
      <p:cxnSp>
        <p:nvCxnSpPr>
          <p:cNvPr id="115" name="Shape 115"/>
          <p:cNvCxnSpPr/>
          <p:nvPr/>
        </p:nvCxnSpPr>
        <p:spPr>
          <a:xfrm>
            <a:off x="423575" y="2365675"/>
            <a:ext cx="6032700" cy="21000"/>
          </a:xfrm>
          <a:prstGeom prst="straightConnector1">
            <a:avLst/>
          </a:prstGeom>
          <a:noFill/>
          <a:ln w="9525" cap="flat" cmpd="sng">
            <a:solidFill>
              <a:srgbClr val="B7B7B7"/>
            </a:solidFill>
            <a:prstDash val="solid"/>
            <a:round/>
            <a:headEnd type="none" w="med" len="med"/>
            <a:tailEnd type="none" w="med" len="med"/>
          </a:ln>
        </p:spPr>
      </p:cxnSp>
      <p:cxnSp>
        <p:nvCxnSpPr>
          <p:cNvPr id="116" name="Shape 116"/>
          <p:cNvCxnSpPr/>
          <p:nvPr/>
        </p:nvCxnSpPr>
        <p:spPr>
          <a:xfrm>
            <a:off x="462896" y="3294375"/>
            <a:ext cx="6029100" cy="24000"/>
          </a:xfrm>
          <a:prstGeom prst="straightConnector1">
            <a:avLst/>
          </a:prstGeom>
          <a:noFill/>
          <a:ln w="9525" cap="flat" cmpd="sng">
            <a:solidFill>
              <a:srgbClr val="B7B7B7"/>
            </a:solidFill>
            <a:prstDash val="solid"/>
            <a:round/>
            <a:headEnd type="none" w="med" len="med"/>
            <a:tailEnd type="none" w="med" len="med"/>
          </a:ln>
        </p:spPr>
      </p:cxnSp>
      <p:sp>
        <p:nvSpPr>
          <p:cNvPr id="117" name="Shape 117"/>
          <p:cNvSpPr txBox="1"/>
          <p:nvPr/>
        </p:nvSpPr>
        <p:spPr>
          <a:xfrm>
            <a:off x="1958875" y="1462375"/>
            <a:ext cx="48672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Ingress:</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Ingress is a collection of rules that allow inbound connections to reach the endpoints defined by a backend. An Ingress can be configured to give services externally-reachable urls, load balance traffic, terminate SSL, offer name based virtual hosting etc.</a:t>
            </a:r>
            <a:endParaRPr sz="1000">
              <a:solidFill>
                <a:schemeClr val="dk1"/>
              </a:solidFill>
              <a:highlight>
                <a:srgbClr val="FFFFFF"/>
              </a:highlight>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p:txBody>
      </p:sp>
      <p:sp>
        <p:nvSpPr>
          <p:cNvPr id="118" name="Shape 118"/>
          <p:cNvSpPr txBox="1"/>
          <p:nvPr/>
        </p:nvSpPr>
        <p:spPr>
          <a:xfrm>
            <a:off x="1958900" y="2393484"/>
            <a:ext cx="45810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Service:</a:t>
            </a:r>
            <a:r>
              <a:rPr lang="fr" sz="1000">
                <a:latin typeface="Consolas"/>
                <a:ea typeface="Consolas"/>
                <a:cs typeface="Consolas"/>
                <a:sym typeface="Consolas"/>
              </a:rPr>
              <a:t> Service is a named abstraction of software service (for example, mysql) consisting of local port (for example 3306) that the proxy listens on, and the selector that determines which pods will answer requests sent through the proxy.</a:t>
            </a:r>
            <a:endParaRPr sz="1000">
              <a:latin typeface="Consolas"/>
              <a:ea typeface="Consolas"/>
              <a:cs typeface="Consolas"/>
              <a:sym typeface="Consolas"/>
            </a:endParaRPr>
          </a:p>
        </p:txBody>
      </p:sp>
      <p:sp>
        <p:nvSpPr>
          <p:cNvPr id="119" name="Shape 119"/>
          <p:cNvSpPr txBox="1"/>
          <p:nvPr/>
        </p:nvSpPr>
        <p:spPr>
          <a:xfrm>
            <a:off x="1958891" y="4159975"/>
            <a:ext cx="46524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NetworkPolicy:</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NetworkPolicy describes what network traffic is allowed for a set of Pods.</a:t>
            </a:r>
            <a:endParaRPr sz="1000">
              <a:latin typeface="Consolas"/>
              <a:ea typeface="Consolas"/>
              <a:cs typeface="Consolas"/>
              <a:sym typeface="Consolas"/>
            </a:endParaRPr>
          </a:p>
        </p:txBody>
      </p:sp>
      <p:pic>
        <p:nvPicPr>
          <p:cNvPr id="120" name="Shape 120"/>
          <p:cNvPicPr preferRelativeResize="0"/>
          <p:nvPr/>
        </p:nvPicPr>
        <p:blipFill>
          <a:blip r:embed="rId3">
            <a:alphaModFix/>
          </a:blip>
          <a:stretch>
            <a:fillRect/>
          </a:stretch>
        </p:blipFill>
        <p:spPr>
          <a:xfrm>
            <a:off x="429498" y="1665215"/>
            <a:ext cx="614630" cy="597833"/>
          </a:xfrm>
          <a:prstGeom prst="rect">
            <a:avLst/>
          </a:prstGeom>
          <a:noFill/>
          <a:ln>
            <a:noFill/>
          </a:ln>
        </p:spPr>
      </p:pic>
      <p:pic>
        <p:nvPicPr>
          <p:cNvPr id="121" name="Shape 121"/>
          <p:cNvPicPr preferRelativeResize="0"/>
          <p:nvPr/>
        </p:nvPicPr>
        <p:blipFill>
          <a:blip r:embed="rId4">
            <a:alphaModFix/>
          </a:blip>
          <a:stretch>
            <a:fillRect/>
          </a:stretch>
        </p:blipFill>
        <p:spPr>
          <a:xfrm>
            <a:off x="1107598" y="1665213"/>
            <a:ext cx="614630" cy="597833"/>
          </a:xfrm>
          <a:prstGeom prst="rect">
            <a:avLst/>
          </a:prstGeom>
          <a:noFill/>
          <a:ln>
            <a:noFill/>
          </a:ln>
        </p:spPr>
      </p:pic>
      <p:pic>
        <p:nvPicPr>
          <p:cNvPr id="122" name="Shape 122"/>
          <p:cNvPicPr preferRelativeResize="0"/>
          <p:nvPr/>
        </p:nvPicPr>
        <p:blipFill>
          <a:blip r:embed="rId5">
            <a:alphaModFix/>
          </a:blip>
          <a:stretch>
            <a:fillRect/>
          </a:stretch>
        </p:blipFill>
        <p:spPr>
          <a:xfrm>
            <a:off x="429503" y="2541602"/>
            <a:ext cx="614630" cy="597833"/>
          </a:xfrm>
          <a:prstGeom prst="rect">
            <a:avLst/>
          </a:prstGeom>
          <a:noFill/>
          <a:ln>
            <a:noFill/>
          </a:ln>
        </p:spPr>
      </p:pic>
      <p:pic>
        <p:nvPicPr>
          <p:cNvPr id="123" name="Shape 123"/>
          <p:cNvPicPr preferRelativeResize="0"/>
          <p:nvPr/>
        </p:nvPicPr>
        <p:blipFill>
          <a:blip r:embed="rId6">
            <a:alphaModFix/>
          </a:blip>
          <a:stretch>
            <a:fillRect/>
          </a:stretch>
        </p:blipFill>
        <p:spPr>
          <a:xfrm>
            <a:off x="1107603" y="2541613"/>
            <a:ext cx="614630" cy="597833"/>
          </a:xfrm>
          <a:prstGeom prst="rect">
            <a:avLst/>
          </a:prstGeom>
          <a:noFill/>
          <a:ln>
            <a:noFill/>
          </a:ln>
        </p:spPr>
      </p:pic>
      <p:pic>
        <p:nvPicPr>
          <p:cNvPr id="124" name="Shape 124"/>
          <p:cNvPicPr preferRelativeResize="0"/>
          <p:nvPr/>
        </p:nvPicPr>
        <p:blipFill>
          <a:blip r:embed="rId7">
            <a:alphaModFix/>
          </a:blip>
          <a:stretch>
            <a:fillRect/>
          </a:stretch>
        </p:blipFill>
        <p:spPr>
          <a:xfrm>
            <a:off x="429498" y="4235321"/>
            <a:ext cx="614630" cy="597833"/>
          </a:xfrm>
          <a:prstGeom prst="rect">
            <a:avLst/>
          </a:prstGeom>
          <a:noFill/>
          <a:ln>
            <a:noFill/>
          </a:ln>
        </p:spPr>
      </p:pic>
      <p:pic>
        <p:nvPicPr>
          <p:cNvPr id="125" name="Shape 125"/>
          <p:cNvPicPr preferRelativeResize="0"/>
          <p:nvPr/>
        </p:nvPicPr>
        <p:blipFill>
          <a:blip r:embed="rId8">
            <a:alphaModFix/>
          </a:blip>
          <a:stretch>
            <a:fillRect/>
          </a:stretch>
        </p:blipFill>
        <p:spPr>
          <a:xfrm>
            <a:off x="1107598" y="4235305"/>
            <a:ext cx="614630" cy="597833"/>
          </a:xfrm>
          <a:prstGeom prst="rect">
            <a:avLst/>
          </a:prstGeom>
          <a:noFill/>
          <a:ln>
            <a:noFill/>
          </a:ln>
        </p:spPr>
      </p:pic>
      <p:pic>
        <p:nvPicPr>
          <p:cNvPr id="126" name="Shape 126"/>
          <p:cNvPicPr preferRelativeResize="0"/>
          <p:nvPr/>
        </p:nvPicPr>
        <p:blipFill>
          <a:blip r:embed="rId9">
            <a:alphaModFix/>
          </a:blip>
          <a:stretch>
            <a:fillRect/>
          </a:stretch>
        </p:blipFill>
        <p:spPr>
          <a:xfrm>
            <a:off x="1107600" y="3418775"/>
            <a:ext cx="588798" cy="572700"/>
          </a:xfrm>
          <a:prstGeom prst="rect">
            <a:avLst/>
          </a:prstGeom>
          <a:noFill/>
          <a:ln>
            <a:noFill/>
          </a:ln>
        </p:spPr>
      </p:pic>
      <p:pic>
        <p:nvPicPr>
          <p:cNvPr id="127" name="Shape 127"/>
          <p:cNvPicPr preferRelativeResize="0"/>
          <p:nvPr/>
        </p:nvPicPr>
        <p:blipFill>
          <a:blip r:embed="rId10">
            <a:alphaModFix/>
          </a:blip>
          <a:stretch>
            <a:fillRect/>
          </a:stretch>
        </p:blipFill>
        <p:spPr>
          <a:xfrm>
            <a:off x="440080" y="3408182"/>
            <a:ext cx="593462" cy="577238"/>
          </a:xfrm>
          <a:prstGeom prst="rect">
            <a:avLst/>
          </a:prstGeom>
          <a:noFill/>
          <a:ln>
            <a:noFill/>
          </a:ln>
        </p:spPr>
      </p:pic>
      <p:cxnSp>
        <p:nvCxnSpPr>
          <p:cNvPr id="128" name="Shape 128"/>
          <p:cNvCxnSpPr/>
          <p:nvPr/>
        </p:nvCxnSpPr>
        <p:spPr>
          <a:xfrm>
            <a:off x="462896" y="4132575"/>
            <a:ext cx="6029100" cy="24000"/>
          </a:xfrm>
          <a:prstGeom prst="straightConnector1">
            <a:avLst/>
          </a:prstGeom>
          <a:noFill/>
          <a:ln w="9525" cap="flat" cmpd="sng">
            <a:solidFill>
              <a:srgbClr val="B7B7B7"/>
            </a:solidFill>
            <a:prstDash val="solid"/>
            <a:round/>
            <a:headEnd type="none" w="med" len="med"/>
            <a:tailEnd type="none" w="med" len="med"/>
          </a:ln>
        </p:spPr>
      </p:cxnSp>
      <p:sp>
        <p:nvSpPr>
          <p:cNvPr id="129" name="Shape 129"/>
          <p:cNvSpPr txBox="1"/>
          <p:nvPr/>
        </p:nvSpPr>
        <p:spPr>
          <a:xfrm>
            <a:off x="1958891" y="3397975"/>
            <a:ext cx="46524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Endpoint: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Endpoints is a collection of endpoints that implement the actual service.</a:t>
            </a:r>
            <a:endParaRPr sz="10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RBAC model</a:t>
            </a:r>
            <a:endParaRPr sz="3600" b="1">
              <a:solidFill>
                <a:srgbClr val="326CE5"/>
              </a:solidFill>
              <a:latin typeface="Consolas"/>
              <a:ea typeface="Consolas"/>
              <a:cs typeface="Consolas"/>
              <a:sym typeface="Consolas"/>
            </a:endParaRPr>
          </a:p>
        </p:txBody>
      </p:sp>
      <p:cxnSp>
        <p:nvCxnSpPr>
          <p:cNvPr id="135" name="Shape 135"/>
          <p:cNvCxnSpPr/>
          <p:nvPr/>
        </p:nvCxnSpPr>
        <p:spPr>
          <a:xfrm>
            <a:off x="423575" y="2137063"/>
            <a:ext cx="8532600" cy="24000"/>
          </a:xfrm>
          <a:prstGeom prst="straightConnector1">
            <a:avLst/>
          </a:prstGeom>
          <a:noFill/>
          <a:ln w="9525" cap="flat" cmpd="sng">
            <a:solidFill>
              <a:srgbClr val="B7B7B7"/>
            </a:solidFill>
            <a:prstDash val="solid"/>
            <a:round/>
            <a:headEnd type="none" w="med" len="med"/>
            <a:tailEnd type="none" w="med" len="med"/>
          </a:ln>
        </p:spPr>
      </p:cxnSp>
      <p:cxnSp>
        <p:nvCxnSpPr>
          <p:cNvPr id="136" name="Shape 136"/>
          <p:cNvCxnSpPr/>
          <p:nvPr/>
        </p:nvCxnSpPr>
        <p:spPr>
          <a:xfrm>
            <a:off x="479225" y="3065775"/>
            <a:ext cx="8532600" cy="24000"/>
          </a:xfrm>
          <a:prstGeom prst="straightConnector1">
            <a:avLst/>
          </a:prstGeom>
          <a:noFill/>
          <a:ln w="9525" cap="flat" cmpd="sng">
            <a:solidFill>
              <a:srgbClr val="B7B7B7"/>
            </a:solidFill>
            <a:prstDash val="solid"/>
            <a:round/>
            <a:headEnd type="none" w="med" len="med"/>
            <a:tailEnd type="none" w="med" len="med"/>
          </a:ln>
        </p:spPr>
      </p:cxnSp>
      <p:cxnSp>
        <p:nvCxnSpPr>
          <p:cNvPr id="137" name="Shape 137"/>
          <p:cNvCxnSpPr/>
          <p:nvPr/>
        </p:nvCxnSpPr>
        <p:spPr>
          <a:xfrm>
            <a:off x="423575" y="4058725"/>
            <a:ext cx="8532600" cy="24000"/>
          </a:xfrm>
          <a:prstGeom prst="straightConnector1">
            <a:avLst/>
          </a:prstGeom>
          <a:noFill/>
          <a:ln w="9525" cap="flat" cmpd="sng">
            <a:solidFill>
              <a:srgbClr val="B7B7B7"/>
            </a:solidFill>
            <a:prstDash val="solid"/>
            <a:round/>
            <a:headEnd type="none" w="med" len="med"/>
            <a:tailEnd type="none" w="med" len="med"/>
          </a:ln>
        </p:spPr>
      </p:cxnSp>
      <p:cxnSp>
        <p:nvCxnSpPr>
          <p:cNvPr id="138" name="Shape 138"/>
          <p:cNvCxnSpPr/>
          <p:nvPr/>
        </p:nvCxnSpPr>
        <p:spPr>
          <a:xfrm flipH="1">
            <a:off x="4224525" y="1353375"/>
            <a:ext cx="12000" cy="3448800"/>
          </a:xfrm>
          <a:prstGeom prst="straightConnector1">
            <a:avLst/>
          </a:prstGeom>
          <a:noFill/>
          <a:ln w="9525" cap="flat" cmpd="sng">
            <a:solidFill>
              <a:srgbClr val="999999"/>
            </a:solidFill>
            <a:prstDash val="solid"/>
            <a:round/>
            <a:headEnd type="none" w="med" len="med"/>
            <a:tailEnd type="none" w="med" len="med"/>
          </a:ln>
        </p:spPr>
      </p:cxnSp>
      <p:sp>
        <p:nvSpPr>
          <p:cNvPr id="139" name="Shape 139"/>
          <p:cNvSpPr txBox="1"/>
          <p:nvPr/>
        </p:nvSpPr>
        <p:spPr>
          <a:xfrm>
            <a:off x="1958875" y="1189650"/>
            <a:ext cx="2265600" cy="90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ServicaAccount: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binds together: a name, a principal that can be authenticated and authorized * a set of secrets.</a:t>
            </a:r>
            <a:endParaRPr sz="1000">
              <a:latin typeface="Consolas"/>
              <a:ea typeface="Consolas"/>
              <a:cs typeface="Consolas"/>
              <a:sym typeface="Consolas"/>
            </a:endParaRPr>
          </a:p>
        </p:txBody>
      </p:sp>
      <p:sp>
        <p:nvSpPr>
          <p:cNvPr id="140" name="Shape 140"/>
          <p:cNvSpPr txBox="1"/>
          <p:nvPr/>
        </p:nvSpPr>
        <p:spPr>
          <a:xfrm>
            <a:off x="1958863" y="2127638"/>
            <a:ext cx="20490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User:</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Human user of Kubernetes cluster.</a:t>
            </a:r>
            <a:endParaRPr sz="1000">
              <a:latin typeface="Consolas"/>
              <a:ea typeface="Consolas"/>
              <a:cs typeface="Consolas"/>
              <a:sym typeface="Consolas"/>
            </a:endParaRPr>
          </a:p>
        </p:txBody>
      </p:sp>
      <p:sp>
        <p:nvSpPr>
          <p:cNvPr id="141" name="Shape 141"/>
          <p:cNvSpPr txBox="1"/>
          <p:nvPr/>
        </p:nvSpPr>
        <p:spPr>
          <a:xfrm>
            <a:off x="1958863" y="3093175"/>
            <a:ext cx="20490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Group:</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Set of Service Accounts or Users.</a:t>
            </a:r>
            <a:endParaRPr sz="1000">
              <a:latin typeface="Consolas"/>
              <a:ea typeface="Consolas"/>
              <a:cs typeface="Consolas"/>
              <a:sym typeface="Consolas"/>
            </a:endParaRPr>
          </a:p>
        </p:txBody>
      </p:sp>
      <p:sp>
        <p:nvSpPr>
          <p:cNvPr id="142" name="Shape 142"/>
          <p:cNvSpPr txBox="1"/>
          <p:nvPr/>
        </p:nvSpPr>
        <p:spPr>
          <a:xfrm>
            <a:off x="1958850" y="4058700"/>
            <a:ext cx="22656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Role:</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Role is a namespaced, logical grouping of PolicyRules that can be referenced as a unit by a RoleBinding.</a:t>
            </a:r>
            <a:endParaRPr sz="1000">
              <a:latin typeface="Consolas"/>
              <a:ea typeface="Consolas"/>
              <a:cs typeface="Consolas"/>
              <a:sym typeface="Consolas"/>
            </a:endParaRPr>
          </a:p>
        </p:txBody>
      </p:sp>
      <p:sp>
        <p:nvSpPr>
          <p:cNvPr id="143" name="Shape 143"/>
          <p:cNvSpPr txBox="1"/>
          <p:nvPr/>
        </p:nvSpPr>
        <p:spPr>
          <a:xfrm>
            <a:off x="5918150" y="1169525"/>
            <a:ext cx="30936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ClusterRole:</a:t>
            </a:r>
            <a:r>
              <a:rPr lang="fr" sz="1000">
                <a:latin typeface="Consolas"/>
                <a:ea typeface="Consolas"/>
                <a:cs typeface="Consolas"/>
                <a:sym typeface="Consolas"/>
              </a:rPr>
              <a:t> </a:t>
            </a:r>
            <a:r>
              <a:rPr lang="fr" sz="1000">
                <a:solidFill>
                  <a:schemeClr val="dk1"/>
                </a:solidFill>
                <a:highlight>
                  <a:schemeClr val="lt1"/>
                </a:highlight>
                <a:latin typeface="Consolas"/>
                <a:ea typeface="Consolas"/>
                <a:cs typeface="Consolas"/>
                <a:sym typeface="Consolas"/>
              </a:rPr>
              <a:t>ClusterRole is a cluster level, logical grouping of PolicyRules that can be referenced as a unit by a RoleBinding or ClusterRoleBinding.</a:t>
            </a:r>
            <a:endParaRPr sz="1000">
              <a:latin typeface="Consolas"/>
              <a:ea typeface="Consolas"/>
              <a:cs typeface="Consolas"/>
              <a:sym typeface="Consolas"/>
            </a:endParaRPr>
          </a:p>
        </p:txBody>
      </p:sp>
      <p:sp>
        <p:nvSpPr>
          <p:cNvPr id="144" name="Shape 144"/>
          <p:cNvSpPr txBox="1"/>
          <p:nvPr/>
        </p:nvSpPr>
        <p:spPr>
          <a:xfrm>
            <a:off x="5918150" y="2228163"/>
            <a:ext cx="32259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ClusterRoleBinding:</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A cluster role binding grants the permissions defined in a role/clusterrole to a user or set of users. Permissions are granted cluster-wide.</a:t>
            </a:r>
            <a:endParaRPr sz="1000">
              <a:latin typeface="Consolas"/>
              <a:ea typeface="Consolas"/>
              <a:cs typeface="Consolas"/>
              <a:sym typeface="Consolas"/>
            </a:endParaRPr>
          </a:p>
        </p:txBody>
      </p:sp>
      <p:pic>
        <p:nvPicPr>
          <p:cNvPr id="145" name="Shape 145"/>
          <p:cNvPicPr preferRelativeResize="0"/>
          <p:nvPr/>
        </p:nvPicPr>
        <p:blipFill>
          <a:blip r:embed="rId3">
            <a:alphaModFix/>
          </a:blip>
          <a:stretch>
            <a:fillRect/>
          </a:stretch>
        </p:blipFill>
        <p:spPr>
          <a:xfrm>
            <a:off x="429493" y="1309984"/>
            <a:ext cx="614630" cy="597833"/>
          </a:xfrm>
          <a:prstGeom prst="rect">
            <a:avLst/>
          </a:prstGeom>
          <a:noFill/>
          <a:ln>
            <a:noFill/>
          </a:ln>
        </p:spPr>
      </p:pic>
      <p:pic>
        <p:nvPicPr>
          <p:cNvPr id="146" name="Shape 146"/>
          <p:cNvPicPr preferRelativeResize="0"/>
          <p:nvPr/>
        </p:nvPicPr>
        <p:blipFill>
          <a:blip r:embed="rId4">
            <a:alphaModFix/>
          </a:blip>
          <a:stretch>
            <a:fillRect/>
          </a:stretch>
        </p:blipFill>
        <p:spPr>
          <a:xfrm>
            <a:off x="1127584" y="1309980"/>
            <a:ext cx="614630" cy="597833"/>
          </a:xfrm>
          <a:prstGeom prst="rect">
            <a:avLst/>
          </a:prstGeom>
          <a:noFill/>
          <a:ln>
            <a:noFill/>
          </a:ln>
        </p:spPr>
      </p:pic>
      <p:pic>
        <p:nvPicPr>
          <p:cNvPr id="147" name="Shape 147"/>
          <p:cNvPicPr preferRelativeResize="0"/>
          <p:nvPr/>
        </p:nvPicPr>
        <p:blipFill>
          <a:blip r:embed="rId5">
            <a:alphaModFix/>
          </a:blip>
          <a:stretch>
            <a:fillRect/>
          </a:stretch>
        </p:blipFill>
        <p:spPr>
          <a:xfrm>
            <a:off x="429498" y="2314509"/>
            <a:ext cx="614630" cy="597833"/>
          </a:xfrm>
          <a:prstGeom prst="rect">
            <a:avLst/>
          </a:prstGeom>
          <a:noFill/>
          <a:ln>
            <a:noFill/>
          </a:ln>
        </p:spPr>
      </p:pic>
      <p:pic>
        <p:nvPicPr>
          <p:cNvPr id="148" name="Shape 148"/>
          <p:cNvPicPr preferRelativeResize="0"/>
          <p:nvPr/>
        </p:nvPicPr>
        <p:blipFill>
          <a:blip r:embed="rId6">
            <a:alphaModFix/>
          </a:blip>
          <a:stretch>
            <a:fillRect/>
          </a:stretch>
        </p:blipFill>
        <p:spPr>
          <a:xfrm>
            <a:off x="1127574" y="2314505"/>
            <a:ext cx="614645" cy="597834"/>
          </a:xfrm>
          <a:prstGeom prst="rect">
            <a:avLst/>
          </a:prstGeom>
          <a:noFill/>
          <a:ln>
            <a:noFill/>
          </a:ln>
        </p:spPr>
      </p:pic>
      <p:pic>
        <p:nvPicPr>
          <p:cNvPr id="149" name="Shape 149"/>
          <p:cNvPicPr preferRelativeResize="0"/>
          <p:nvPr/>
        </p:nvPicPr>
        <p:blipFill>
          <a:blip r:embed="rId7">
            <a:alphaModFix/>
          </a:blip>
          <a:stretch>
            <a:fillRect/>
          </a:stretch>
        </p:blipFill>
        <p:spPr>
          <a:xfrm>
            <a:off x="429503" y="3186621"/>
            <a:ext cx="614630" cy="597833"/>
          </a:xfrm>
          <a:prstGeom prst="rect">
            <a:avLst/>
          </a:prstGeom>
          <a:noFill/>
          <a:ln>
            <a:noFill/>
          </a:ln>
        </p:spPr>
      </p:pic>
      <p:pic>
        <p:nvPicPr>
          <p:cNvPr id="150" name="Shape 150"/>
          <p:cNvPicPr preferRelativeResize="0"/>
          <p:nvPr/>
        </p:nvPicPr>
        <p:blipFill>
          <a:blip r:embed="rId8">
            <a:alphaModFix/>
          </a:blip>
          <a:stretch>
            <a:fillRect/>
          </a:stretch>
        </p:blipFill>
        <p:spPr>
          <a:xfrm>
            <a:off x="1127603" y="3186618"/>
            <a:ext cx="614630" cy="597833"/>
          </a:xfrm>
          <a:prstGeom prst="rect">
            <a:avLst/>
          </a:prstGeom>
          <a:noFill/>
          <a:ln>
            <a:noFill/>
          </a:ln>
        </p:spPr>
      </p:pic>
      <p:pic>
        <p:nvPicPr>
          <p:cNvPr id="151" name="Shape 151"/>
          <p:cNvPicPr preferRelativeResize="0"/>
          <p:nvPr/>
        </p:nvPicPr>
        <p:blipFill>
          <a:blip r:embed="rId9">
            <a:alphaModFix/>
          </a:blip>
          <a:stretch>
            <a:fillRect/>
          </a:stretch>
        </p:blipFill>
        <p:spPr>
          <a:xfrm>
            <a:off x="429495" y="4185334"/>
            <a:ext cx="614630" cy="597833"/>
          </a:xfrm>
          <a:prstGeom prst="rect">
            <a:avLst/>
          </a:prstGeom>
          <a:noFill/>
          <a:ln>
            <a:noFill/>
          </a:ln>
        </p:spPr>
      </p:pic>
      <p:pic>
        <p:nvPicPr>
          <p:cNvPr id="152" name="Shape 152"/>
          <p:cNvPicPr preferRelativeResize="0"/>
          <p:nvPr/>
        </p:nvPicPr>
        <p:blipFill>
          <a:blip r:embed="rId10">
            <a:alphaModFix/>
          </a:blip>
          <a:stretch>
            <a:fillRect/>
          </a:stretch>
        </p:blipFill>
        <p:spPr>
          <a:xfrm>
            <a:off x="1127555" y="4185330"/>
            <a:ext cx="614630" cy="597833"/>
          </a:xfrm>
          <a:prstGeom prst="rect">
            <a:avLst/>
          </a:prstGeom>
          <a:noFill/>
          <a:ln>
            <a:noFill/>
          </a:ln>
        </p:spPr>
      </p:pic>
      <p:pic>
        <p:nvPicPr>
          <p:cNvPr id="153" name="Shape 153"/>
          <p:cNvPicPr preferRelativeResize="0"/>
          <p:nvPr/>
        </p:nvPicPr>
        <p:blipFill>
          <a:blip r:embed="rId11">
            <a:alphaModFix/>
          </a:blip>
          <a:stretch>
            <a:fillRect/>
          </a:stretch>
        </p:blipFill>
        <p:spPr>
          <a:xfrm>
            <a:off x="4408038" y="1309984"/>
            <a:ext cx="614630" cy="597833"/>
          </a:xfrm>
          <a:prstGeom prst="rect">
            <a:avLst/>
          </a:prstGeom>
          <a:noFill/>
          <a:ln>
            <a:noFill/>
          </a:ln>
        </p:spPr>
      </p:pic>
      <p:pic>
        <p:nvPicPr>
          <p:cNvPr id="154" name="Shape 154"/>
          <p:cNvPicPr preferRelativeResize="0"/>
          <p:nvPr/>
        </p:nvPicPr>
        <p:blipFill>
          <a:blip r:embed="rId12">
            <a:alphaModFix/>
          </a:blip>
          <a:stretch>
            <a:fillRect/>
          </a:stretch>
        </p:blipFill>
        <p:spPr>
          <a:xfrm>
            <a:off x="5069794" y="1309980"/>
            <a:ext cx="614630" cy="597833"/>
          </a:xfrm>
          <a:prstGeom prst="rect">
            <a:avLst/>
          </a:prstGeom>
          <a:noFill/>
          <a:ln>
            <a:noFill/>
          </a:ln>
        </p:spPr>
      </p:pic>
      <p:pic>
        <p:nvPicPr>
          <p:cNvPr id="155" name="Shape 155"/>
          <p:cNvPicPr preferRelativeResize="0"/>
          <p:nvPr/>
        </p:nvPicPr>
        <p:blipFill>
          <a:blip r:embed="rId13">
            <a:alphaModFix/>
          </a:blip>
          <a:stretch>
            <a:fillRect/>
          </a:stretch>
        </p:blipFill>
        <p:spPr>
          <a:xfrm>
            <a:off x="4382565" y="2314509"/>
            <a:ext cx="614630" cy="597833"/>
          </a:xfrm>
          <a:prstGeom prst="rect">
            <a:avLst/>
          </a:prstGeom>
          <a:noFill/>
          <a:ln>
            <a:noFill/>
          </a:ln>
        </p:spPr>
      </p:pic>
      <p:pic>
        <p:nvPicPr>
          <p:cNvPr id="156" name="Shape 156"/>
          <p:cNvPicPr preferRelativeResize="0"/>
          <p:nvPr/>
        </p:nvPicPr>
        <p:blipFill>
          <a:blip r:embed="rId14">
            <a:alphaModFix/>
          </a:blip>
          <a:stretch>
            <a:fillRect/>
          </a:stretch>
        </p:blipFill>
        <p:spPr>
          <a:xfrm>
            <a:off x="5069790" y="2314505"/>
            <a:ext cx="614630" cy="597833"/>
          </a:xfrm>
          <a:prstGeom prst="rect">
            <a:avLst/>
          </a:prstGeom>
          <a:noFill/>
          <a:ln>
            <a:noFill/>
          </a:ln>
        </p:spPr>
      </p:pic>
      <p:pic>
        <p:nvPicPr>
          <p:cNvPr id="157" name="Shape 157"/>
          <p:cNvPicPr preferRelativeResize="0"/>
          <p:nvPr/>
        </p:nvPicPr>
        <p:blipFill>
          <a:blip r:embed="rId15">
            <a:alphaModFix/>
          </a:blip>
          <a:stretch>
            <a:fillRect/>
          </a:stretch>
        </p:blipFill>
        <p:spPr>
          <a:xfrm>
            <a:off x="4453173" y="3275334"/>
            <a:ext cx="614630" cy="597833"/>
          </a:xfrm>
          <a:prstGeom prst="rect">
            <a:avLst/>
          </a:prstGeom>
          <a:noFill/>
          <a:ln>
            <a:noFill/>
          </a:ln>
        </p:spPr>
      </p:pic>
      <p:pic>
        <p:nvPicPr>
          <p:cNvPr id="158" name="Shape 158"/>
          <p:cNvPicPr preferRelativeResize="0"/>
          <p:nvPr/>
        </p:nvPicPr>
        <p:blipFill>
          <a:blip r:embed="rId16">
            <a:alphaModFix/>
          </a:blip>
          <a:stretch>
            <a:fillRect/>
          </a:stretch>
        </p:blipFill>
        <p:spPr>
          <a:xfrm>
            <a:off x="5117775" y="3275330"/>
            <a:ext cx="614630" cy="597833"/>
          </a:xfrm>
          <a:prstGeom prst="rect">
            <a:avLst/>
          </a:prstGeom>
          <a:noFill/>
          <a:ln>
            <a:noFill/>
          </a:ln>
        </p:spPr>
      </p:pic>
      <p:sp>
        <p:nvSpPr>
          <p:cNvPr id="159" name="Shape 159"/>
          <p:cNvSpPr txBox="1"/>
          <p:nvPr/>
        </p:nvSpPr>
        <p:spPr>
          <a:xfrm>
            <a:off x="5918150" y="3146350"/>
            <a:ext cx="30936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RoleBinding:</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A role binding grants the permissions defined in a role/clusterrole to a user or set of users. Permissions are granted within a namespace.</a:t>
            </a:r>
            <a:endParaRPr sz="10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Pods Configuration</a:t>
            </a:r>
            <a:endParaRPr sz="3600" b="1">
              <a:solidFill>
                <a:srgbClr val="326CE5"/>
              </a:solidFill>
              <a:latin typeface="Consolas"/>
              <a:ea typeface="Consolas"/>
              <a:cs typeface="Consolas"/>
              <a:sym typeface="Consolas"/>
            </a:endParaRPr>
          </a:p>
        </p:txBody>
      </p:sp>
      <p:cxnSp>
        <p:nvCxnSpPr>
          <p:cNvPr id="165" name="Shape 165"/>
          <p:cNvCxnSpPr/>
          <p:nvPr/>
        </p:nvCxnSpPr>
        <p:spPr>
          <a:xfrm>
            <a:off x="423575" y="2594275"/>
            <a:ext cx="6032700" cy="21000"/>
          </a:xfrm>
          <a:prstGeom prst="straightConnector1">
            <a:avLst/>
          </a:prstGeom>
          <a:noFill/>
          <a:ln w="9525" cap="flat" cmpd="sng">
            <a:solidFill>
              <a:srgbClr val="B7B7B7"/>
            </a:solidFill>
            <a:prstDash val="solid"/>
            <a:round/>
            <a:headEnd type="none" w="med" len="med"/>
            <a:tailEnd type="none" w="med" len="med"/>
          </a:ln>
        </p:spPr>
      </p:cxnSp>
      <p:sp>
        <p:nvSpPr>
          <p:cNvPr id="166" name="Shape 166"/>
          <p:cNvSpPr txBox="1"/>
          <p:nvPr/>
        </p:nvSpPr>
        <p:spPr>
          <a:xfrm>
            <a:off x="1958875" y="1767163"/>
            <a:ext cx="46524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ConfigMap:</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ConfigMap holds configuration data for pods to consume.</a:t>
            </a:r>
            <a:endParaRPr sz="1000">
              <a:latin typeface="Consolas"/>
              <a:ea typeface="Consolas"/>
              <a:cs typeface="Consolas"/>
              <a:sym typeface="Consolas"/>
            </a:endParaRPr>
          </a:p>
        </p:txBody>
      </p:sp>
      <p:sp>
        <p:nvSpPr>
          <p:cNvPr id="167" name="Shape 167"/>
          <p:cNvSpPr txBox="1"/>
          <p:nvPr/>
        </p:nvSpPr>
        <p:spPr>
          <a:xfrm>
            <a:off x="1958875" y="2645063"/>
            <a:ext cx="46524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Secret: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Secret holds secret data of a certain type.</a:t>
            </a:r>
            <a:endParaRPr sz="1000">
              <a:latin typeface="Consolas"/>
              <a:ea typeface="Consolas"/>
              <a:cs typeface="Consolas"/>
              <a:sym typeface="Consolas"/>
            </a:endParaRPr>
          </a:p>
        </p:txBody>
      </p:sp>
      <p:pic>
        <p:nvPicPr>
          <p:cNvPr id="168" name="Shape 168"/>
          <p:cNvPicPr preferRelativeResize="0"/>
          <p:nvPr/>
        </p:nvPicPr>
        <p:blipFill>
          <a:blip r:embed="rId3">
            <a:alphaModFix/>
          </a:blip>
          <a:stretch>
            <a:fillRect/>
          </a:stretch>
        </p:blipFill>
        <p:spPr>
          <a:xfrm>
            <a:off x="545825" y="1845240"/>
            <a:ext cx="614630" cy="597833"/>
          </a:xfrm>
          <a:prstGeom prst="rect">
            <a:avLst/>
          </a:prstGeom>
          <a:noFill/>
          <a:ln>
            <a:noFill/>
          </a:ln>
        </p:spPr>
      </p:pic>
      <p:pic>
        <p:nvPicPr>
          <p:cNvPr id="169" name="Shape 169"/>
          <p:cNvPicPr preferRelativeResize="0"/>
          <p:nvPr/>
        </p:nvPicPr>
        <p:blipFill>
          <a:blip r:embed="rId4">
            <a:alphaModFix/>
          </a:blip>
          <a:stretch>
            <a:fillRect/>
          </a:stretch>
        </p:blipFill>
        <p:spPr>
          <a:xfrm>
            <a:off x="1252338" y="1845250"/>
            <a:ext cx="614630" cy="597833"/>
          </a:xfrm>
          <a:prstGeom prst="rect">
            <a:avLst/>
          </a:prstGeom>
          <a:noFill/>
          <a:ln>
            <a:noFill/>
          </a:ln>
        </p:spPr>
      </p:pic>
      <p:pic>
        <p:nvPicPr>
          <p:cNvPr id="170" name="Shape 170"/>
          <p:cNvPicPr preferRelativeResize="0"/>
          <p:nvPr/>
        </p:nvPicPr>
        <p:blipFill>
          <a:blip r:embed="rId5">
            <a:alphaModFix/>
          </a:blip>
          <a:stretch>
            <a:fillRect/>
          </a:stretch>
        </p:blipFill>
        <p:spPr>
          <a:xfrm>
            <a:off x="545818" y="2766465"/>
            <a:ext cx="614630" cy="597833"/>
          </a:xfrm>
          <a:prstGeom prst="rect">
            <a:avLst/>
          </a:prstGeom>
          <a:noFill/>
          <a:ln>
            <a:noFill/>
          </a:ln>
        </p:spPr>
      </p:pic>
      <p:pic>
        <p:nvPicPr>
          <p:cNvPr id="171" name="Shape 171"/>
          <p:cNvPicPr preferRelativeResize="0"/>
          <p:nvPr/>
        </p:nvPicPr>
        <p:blipFill>
          <a:blip r:embed="rId6">
            <a:alphaModFix/>
          </a:blip>
          <a:stretch>
            <a:fillRect/>
          </a:stretch>
        </p:blipFill>
        <p:spPr>
          <a:xfrm>
            <a:off x="1252343" y="2766475"/>
            <a:ext cx="614630" cy="5978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Cluster configuration</a:t>
            </a:r>
            <a:endParaRPr sz="3600" b="1">
              <a:solidFill>
                <a:srgbClr val="326CE5"/>
              </a:solidFill>
              <a:latin typeface="Consolas"/>
              <a:ea typeface="Consolas"/>
              <a:cs typeface="Consolas"/>
              <a:sym typeface="Consolas"/>
            </a:endParaRPr>
          </a:p>
        </p:txBody>
      </p:sp>
      <p:cxnSp>
        <p:nvCxnSpPr>
          <p:cNvPr id="177" name="Shape 177"/>
          <p:cNvCxnSpPr/>
          <p:nvPr/>
        </p:nvCxnSpPr>
        <p:spPr>
          <a:xfrm>
            <a:off x="423575" y="2365675"/>
            <a:ext cx="6032700" cy="21000"/>
          </a:xfrm>
          <a:prstGeom prst="straightConnector1">
            <a:avLst/>
          </a:prstGeom>
          <a:noFill/>
          <a:ln w="9525" cap="flat" cmpd="sng">
            <a:solidFill>
              <a:srgbClr val="B7B7B7"/>
            </a:solidFill>
            <a:prstDash val="solid"/>
            <a:round/>
            <a:headEnd type="none" w="med" len="med"/>
            <a:tailEnd type="none" w="med" len="med"/>
          </a:ln>
        </p:spPr>
      </p:cxnSp>
      <p:cxnSp>
        <p:nvCxnSpPr>
          <p:cNvPr id="178" name="Shape 178"/>
          <p:cNvCxnSpPr/>
          <p:nvPr/>
        </p:nvCxnSpPr>
        <p:spPr>
          <a:xfrm>
            <a:off x="462896" y="3294375"/>
            <a:ext cx="6029100" cy="24000"/>
          </a:xfrm>
          <a:prstGeom prst="straightConnector1">
            <a:avLst/>
          </a:prstGeom>
          <a:noFill/>
          <a:ln w="9525" cap="flat" cmpd="sng">
            <a:solidFill>
              <a:srgbClr val="B7B7B7"/>
            </a:solidFill>
            <a:prstDash val="solid"/>
            <a:round/>
            <a:headEnd type="none" w="med" len="med"/>
            <a:tailEnd type="none" w="med" len="med"/>
          </a:ln>
        </p:spPr>
      </p:cxnSp>
      <p:sp>
        <p:nvSpPr>
          <p:cNvPr id="179" name="Shape 179"/>
          <p:cNvSpPr txBox="1"/>
          <p:nvPr/>
        </p:nvSpPr>
        <p:spPr>
          <a:xfrm>
            <a:off x="1958900" y="1468800"/>
            <a:ext cx="4867200" cy="851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b="1">
                <a:latin typeface="Consolas"/>
                <a:ea typeface="Consolas"/>
                <a:cs typeface="Consolas"/>
                <a:sym typeface="Consolas"/>
              </a:rPr>
              <a:t>LimitRange:</a:t>
            </a:r>
            <a:r>
              <a:rPr lang="fr" sz="1000">
                <a:latin typeface="Consolas"/>
                <a:ea typeface="Consolas"/>
                <a:cs typeface="Consolas"/>
                <a:sym typeface="Consolas"/>
              </a:rPr>
              <a:t> LimitRange sets resource usage limits for each kind of resource in a Namespace.</a:t>
            </a:r>
            <a:endParaRPr sz="1000">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a:p>
            <a:pPr marL="0" lvl="0" indent="0" rtl="0">
              <a:spcBef>
                <a:spcPts val="0"/>
              </a:spcBef>
              <a:spcAft>
                <a:spcPts val="0"/>
              </a:spcAft>
              <a:buNone/>
            </a:pPr>
            <a:endParaRPr sz="1000">
              <a:solidFill>
                <a:schemeClr val="dk1"/>
              </a:solidFill>
              <a:highlight>
                <a:srgbClr val="FFFFFF"/>
              </a:highlight>
              <a:latin typeface="Consolas"/>
              <a:ea typeface="Consolas"/>
              <a:cs typeface="Consolas"/>
              <a:sym typeface="Consolas"/>
            </a:endParaRPr>
          </a:p>
        </p:txBody>
      </p:sp>
      <p:sp>
        <p:nvSpPr>
          <p:cNvPr id="180" name="Shape 180"/>
          <p:cNvSpPr txBox="1"/>
          <p:nvPr/>
        </p:nvSpPr>
        <p:spPr>
          <a:xfrm>
            <a:off x="1958900" y="2508650"/>
            <a:ext cx="45810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Quota:</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ResourceQuota sets aggregate quota restrictions enforced per namespace.</a:t>
            </a:r>
            <a:endParaRPr sz="1000">
              <a:latin typeface="Consolas"/>
              <a:ea typeface="Consolas"/>
              <a:cs typeface="Consolas"/>
              <a:sym typeface="Consolas"/>
            </a:endParaRPr>
          </a:p>
        </p:txBody>
      </p:sp>
      <p:sp>
        <p:nvSpPr>
          <p:cNvPr id="181" name="Shape 181"/>
          <p:cNvSpPr txBox="1"/>
          <p:nvPr/>
        </p:nvSpPr>
        <p:spPr>
          <a:xfrm>
            <a:off x="1958891" y="3481588"/>
            <a:ext cx="46524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HorizontalPodAutoscaler:</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configuration of a horizontal pod autoscaler.</a:t>
            </a:r>
            <a:endParaRPr sz="1000">
              <a:latin typeface="Consolas"/>
              <a:ea typeface="Consolas"/>
              <a:cs typeface="Consolas"/>
              <a:sym typeface="Consolas"/>
            </a:endParaRPr>
          </a:p>
        </p:txBody>
      </p:sp>
      <p:pic>
        <p:nvPicPr>
          <p:cNvPr id="182" name="Shape 182"/>
          <p:cNvPicPr preferRelativeResize="0"/>
          <p:nvPr/>
        </p:nvPicPr>
        <p:blipFill>
          <a:blip r:embed="rId3">
            <a:alphaModFix/>
          </a:blip>
          <a:stretch>
            <a:fillRect/>
          </a:stretch>
        </p:blipFill>
        <p:spPr>
          <a:xfrm>
            <a:off x="429483" y="1619946"/>
            <a:ext cx="614630" cy="597833"/>
          </a:xfrm>
          <a:prstGeom prst="rect">
            <a:avLst/>
          </a:prstGeom>
          <a:noFill/>
          <a:ln>
            <a:noFill/>
          </a:ln>
        </p:spPr>
      </p:pic>
      <p:pic>
        <p:nvPicPr>
          <p:cNvPr id="183" name="Shape 183"/>
          <p:cNvPicPr preferRelativeResize="0"/>
          <p:nvPr/>
        </p:nvPicPr>
        <p:blipFill>
          <a:blip r:embed="rId4">
            <a:alphaModFix/>
          </a:blip>
          <a:stretch>
            <a:fillRect/>
          </a:stretch>
        </p:blipFill>
        <p:spPr>
          <a:xfrm>
            <a:off x="1129777" y="1619930"/>
            <a:ext cx="614630" cy="597833"/>
          </a:xfrm>
          <a:prstGeom prst="rect">
            <a:avLst/>
          </a:prstGeom>
          <a:noFill/>
          <a:ln>
            <a:noFill/>
          </a:ln>
        </p:spPr>
      </p:pic>
      <p:pic>
        <p:nvPicPr>
          <p:cNvPr id="184" name="Shape 184"/>
          <p:cNvPicPr preferRelativeResize="0"/>
          <p:nvPr/>
        </p:nvPicPr>
        <p:blipFill>
          <a:blip r:embed="rId5">
            <a:alphaModFix/>
          </a:blip>
          <a:stretch>
            <a:fillRect/>
          </a:stretch>
        </p:blipFill>
        <p:spPr>
          <a:xfrm>
            <a:off x="429490" y="2541609"/>
            <a:ext cx="614630" cy="597833"/>
          </a:xfrm>
          <a:prstGeom prst="rect">
            <a:avLst/>
          </a:prstGeom>
          <a:noFill/>
          <a:ln>
            <a:noFill/>
          </a:ln>
        </p:spPr>
      </p:pic>
      <p:pic>
        <p:nvPicPr>
          <p:cNvPr id="185" name="Shape 185"/>
          <p:cNvPicPr preferRelativeResize="0"/>
          <p:nvPr/>
        </p:nvPicPr>
        <p:blipFill>
          <a:blip r:embed="rId6">
            <a:alphaModFix/>
          </a:blip>
          <a:stretch>
            <a:fillRect/>
          </a:stretch>
        </p:blipFill>
        <p:spPr>
          <a:xfrm>
            <a:off x="1129775" y="2541605"/>
            <a:ext cx="614630" cy="597833"/>
          </a:xfrm>
          <a:prstGeom prst="rect">
            <a:avLst/>
          </a:prstGeom>
          <a:noFill/>
          <a:ln>
            <a:noFill/>
          </a:ln>
        </p:spPr>
      </p:pic>
      <p:pic>
        <p:nvPicPr>
          <p:cNvPr id="186" name="Shape 186"/>
          <p:cNvPicPr preferRelativeResize="0"/>
          <p:nvPr/>
        </p:nvPicPr>
        <p:blipFill>
          <a:blip r:embed="rId7">
            <a:alphaModFix/>
          </a:blip>
          <a:stretch>
            <a:fillRect/>
          </a:stretch>
        </p:blipFill>
        <p:spPr>
          <a:xfrm>
            <a:off x="429503" y="3473290"/>
            <a:ext cx="614630" cy="597833"/>
          </a:xfrm>
          <a:prstGeom prst="rect">
            <a:avLst/>
          </a:prstGeom>
          <a:noFill/>
          <a:ln>
            <a:noFill/>
          </a:ln>
        </p:spPr>
      </p:pic>
      <p:pic>
        <p:nvPicPr>
          <p:cNvPr id="187" name="Shape 187"/>
          <p:cNvPicPr preferRelativeResize="0"/>
          <p:nvPr/>
        </p:nvPicPr>
        <p:blipFill>
          <a:blip r:embed="rId8">
            <a:alphaModFix/>
          </a:blip>
          <a:stretch>
            <a:fillRect/>
          </a:stretch>
        </p:blipFill>
        <p:spPr>
          <a:xfrm>
            <a:off x="1129778" y="3473300"/>
            <a:ext cx="614630" cy="5978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185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3600" b="1">
                <a:solidFill>
                  <a:srgbClr val="326CE5"/>
                </a:solidFill>
                <a:latin typeface="Consolas"/>
                <a:ea typeface="Consolas"/>
                <a:cs typeface="Consolas"/>
                <a:sym typeface="Consolas"/>
              </a:rPr>
              <a:t>Others</a:t>
            </a:r>
            <a:endParaRPr sz="3600" b="1">
              <a:solidFill>
                <a:srgbClr val="326CE5"/>
              </a:solidFill>
              <a:latin typeface="Consolas"/>
              <a:ea typeface="Consolas"/>
              <a:cs typeface="Consolas"/>
              <a:sym typeface="Consolas"/>
            </a:endParaRPr>
          </a:p>
        </p:txBody>
      </p:sp>
      <p:cxnSp>
        <p:nvCxnSpPr>
          <p:cNvPr id="193" name="Shape 193"/>
          <p:cNvCxnSpPr/>
          <p:nvPr/>
        </p:nvCxnSpPr>
        <p:spPr>
          <a:xfrm>
            <a:off x="423575" y="2365675"/>
            <a:ext cx="6032700" cy="21000"/>
          </a:xfrm>
          <a:prstGeom prst="straightConnector1">
            <a:avLst/>
          </a:prstGeom>
          <a:noFill/>
          <a:ln w="9525" cap="flat" cmpd="sng">
            <a:solidFill>
              <a:srgbClr val="B7B7B7"/>
            </a:solidFill>
            <a:prstDash val="solid"/>
            <a:round/>
            <a:headEnd type="none" w="med" len="med"/>
            <a:tailEnd type="none" w="med" len="med"/>
          </a:ln>
        </p:spPr>
      </p:cxnSp>
      <p:sp>
        <p:nvSpPr>
          <p:cNvPr id="194" name="Shape 194"/>
          <p:cNvSpPr txBox="1"/>
          <p:nvPr/>
        </p:nvSpPr>
        <p:spPr>
          <a:xfrm>
            <a:off x="1958900" y="1468800"/>
            <a:ext cx="4867200" cy="851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000" b="1">
                <a:latin typeface="Consolas"/>
                <a:ea typeface="Consolas"/>
                <a:cs typeface="Consolas"/>
                <a:sym typeface="Consolas"/>
              </a:rPr>
              <a:t>CustomResourceDefinition:</a:t>
            </a:r>
            <a:r>
              <a:rPr lang="fr" sz="1000">
                <a:latin typeface="Consolas"/>
                <a:ea typeface="Consolas"/>
                <a:cs typeface="Consolas"/>
                <a:sym typeface="Consolas"/>
              </a:rPr>
              <a:t> Extension of Kubernetes API.</a:t>
            </a:r>
            <a:endParaRPr sz="1000">
              <a:solidFill>
                <a:schemeClr val="dk1"/>
              </a:solidFill>
              <a:highlight>
                <a:srgbClr val="FFFFFF"/>
              </a:highlight>
              <a:latin typeface="Consolas"/>
              <a:ea typeface="Consolas"/>
              <a:cs typeface="Consolas"/>
              <a:sym typeface="Consolas"/>
            </a:endParaRPr>
          </a:p>
          <a:p>
            <a:pPr marL="0" lvl="0" indent="0" rtl="0">
              <a:spcBef>
                <a:spcPts val="0"/>
              </a:spcBef>
              <a:spcAft>
                <a:spcPts val="0"/>
              </a:spcAft>
              <a:buNone/>
            </a:pPr>
            <a:endParaRPr sz="1200">
              <a:solidFill>
                <a:schemeClr val="dk1"/>
              </a:solidFill>
              <a:highlight>
                <a:srgbClr val="FFFFFF"/>
              </a:highlight>
              <a:latin typeface="Roboto"/>
              <a:ea typeface="Roboto"/>
              <a:cs typeface="Roboto"/>
              <a:sym typeface="Roboto"/>
            </a:endParaRPr>
          </a:p>
        </p:txBody>
      </p:sp>
      <p:pic>
        <p:nvPicPr>
          <p:cNvPr id="195" name="Shape 195"/>
          <p:cNvPicPr preferRelativeResize="0"/>
          <p:nvPr/>
        </p:nvPicPr>
        <p:blipFill>
          <a:blip r:embed="rId3">
            <a:alphaModFix/>
          </a:blip>
          <a:stretch>
            <a:fillRect/>
          </a:stretch>
        </p:blipFill>
        <p:spPr>
          <a:xfrm>
            <a:off x="423567" y="1518467"/>
            <a:ext cx="614630" cy="597833"/>
          </a:xfrm>
          <a:prstGeom prst="rect">
            <a:avLst/>
          </a:prstGeom>
          <a:noFill/>
          <a:ln>
            <a:noFill/>
          </a:ln>
        </p:spPr>
      </p:pic>
      <p:pic>
        <p:nvPicPr>
          <p:cNvPr id="196" name="Shape 196"/>
          <p:cNvPicPr preferRelativeResize="0"/>
          <p:nvPr/>
        </p:nvPicPr>
        <p:blipFill>
          <a:blip r:embed="rId4">
            <a:alphaModFix/>
          </a:blip>
          <a:stretch>
            <a:fillRect/>
          </a:stretch>
        </p:blipFill>
        <p:spPr>
          <a:xfrm>
            <a:off x="1140078" y="1518476"/>
            <a:ext cx="614630" cy="597833"/>
          </a:xfrm>
          <a:prstGeom prst="rect">
            <a:avLst/>
          </a:prstGeom>
          <a:noFill/>
          <a:ln>
            <a:noFill/>
          </a:ln>
        </p:spPr>
      </p:pic>
      <p:pic>
        <p:nvPicPr>
          <p:cNvPr id="197" name="Shape 197"/>
          <p:cNvPicPr preferRelativeResize="0"/>
          <p:nvPr/>
        </p:nvPicPr>
        <p:blipFill>
          <a:blip r:embed="rId5">
            <a:alphaModFix/>
          </a:blip>
          <a:stretch>
            <a:fillRect/>
          </a:stretch>
        </p:blipFill>
        <p:spPr>
          <a:xfrm>
            <a:off x="1148885" y="2502338"/>
            <a:ext cx="597007" cy="580681"/>
          </a:xfrm>
          <a:prstGeom prst="rect">
            <a:avLst/>
          </a:prstGeom>
          <a:noFill/>
          <a:ln>
            <a:noFill/>
          </a:ln>
        </p:spPr>
      </p:pic>
      <p:pic>
        <p:nvPicPr>
          <p:cNvPr id="198" name="Shape 198"/>
          <p:cNvPicPr preferRelativeResize="0"/>
          <p:nvPr/>
        </p:nvPicPr>
        <p:blipFill>
          <a:blip r:embed="rId6">
            <a:alphaModFix/>
          </a:blip>
          <a:stretch>
            <a:fillRect/>
          </a:stretch>
        </p:blipFill>
        <p:spPr>
          <a:xfrm>
            <a:off x="432387" y="2502344"/>
            <a:ext cx="597007" cy="580681"/>
          </a:xfrm>
          <a:prstGeom prst="rect">
            <a:avLst/>
          </a:prstGeom>
          <a:noFill/>
          <a:ln>
            <a:noFill/>
          </a:ln>
        </p:spPr>
      </p:pic>
      <p:sp>
        <p:nvSpPr>
          <p:cNvPr id="199" name="Shape 199"/>
          <p:cNvSpPr txBox="1"/>
          <p:nvPr/>
        </p:nvSpPr>
        <p:spPr>
          <a:xfrm>
            <a:off x="1958900" y="2383200"/>
            <a:ext cx="4867200" cy="851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fr" sz="1000" b="1">
                <a:latin typeface="Consolas"/>
                <a:ea typeface="Consolas"/>
                <a:cs typeface="Consolas"/>
                <a:sym typeface="Consolas"/>
              </a:rPr>
              <a:t>PodSecurityPolicy:</a:t>
            </a:r>
            <a:r>
              <a:rPr lang="fr" sz="1000">
                <a:latin typeface="Consolas"/>
                <a:ea typeface="Consolas"/>
                <a:cs typeface="Consolas"/>
                <a:sym typeface="Consolas"/>
              </a:rPr>
              <a:t> governs the ability to make requests that affect the Security Context that will be applied to a pod and container.</a:t>
            </a:r>
            <a:endParaRPr sz="1000">
              <a:latin typeface="Consolas"/>
              <a:ea typeface="Consolas"/>
              <a:cs typeface="Consolas"/>
              <a:sym typeface="Consolas"/>
            </a:endParaRPr>
          </a:p>
          <a:p>
            <a:pPr marL="0" lvl="0" indent="0" rtl="0">
              <a:spcBef>
                <a:spcPts val="0"/>
              </a:spcBef>
              <a:spcAft>
                <a:spcPts val="0"/>
              </a:spcAft>
              <a:buNone/>
            </a:pPr>
            <a:endParaRPr sz="1200">
              <a:latin typeface="Roboto"/>
              <a:ea typeface="Roboto"/>
              <a:cs typeface="Roboto"/>
              <a:sym typeface="Roboto"/>
            </a:endParaRPr>
          </a:p>
          <a:p>
            <a:pPr marL="0" lvl="0" indent="0" rtl="0">
              <a:spcBef>
                <a:spcPts val="0"/>
              </a:spcBef>
              <a:spcAft>
                <a:spcPts val="0"/>
              </a:spcAft>
              <a:buNone/>
            </a:pP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896</Words>
  <Application>Microsoft Macintosh PowerPoint</Application>
  <PresentationFormat>Présentation à l'écran (16:9)</PresentationFormat>
  <Paragraphs>151</Paragraphs>
  <Slides>24</Slides>
  <Notes>24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Consolas</vt:lpstr>
      <vt:lpstr>Arial</vt:lpstr>
      <vt:lpstr>Roboto</vt:lpstr>
      <vt:lpstr>Simple Light</vt:lpstr>
      <vt:lpstr>Kubernetes Icons  v0.2</vt:lpstr>
      <vt:lpstr>Table of contents</vt:lpstr>
      <vt:lpstr>Compute</vt:lpstr>
      <vt:lpstr>Storage</vt:lpstr>
      <vt:lpstr>Network</vt:lpstr>
      <vt:lpstr>RBAC model</vt:lpstr>
      <vt:lpstr>Pods Configuration</vt:lpstr>
      <vt:lpstr>Cluster configuration</vt:lpstr>
      <vt:lpstr>Others</vt:lpstr>
      <vt:lpstr>Infrastructure components</vt:lpstr>
      <vt:lpstr>Control Plane components</vt:lpstr>
      <vt:lpstr>Groups and links</vt:lpstr>
      <vt:lpstr>Kubernetes Ressources Map</vt:lpstr>
      <vt:lpstr>Diagrams examples</vt:lpstr>
      <vt:lpstr>Exposed Application</vt:lpstr>
      <vt:lpstr>Application with configuration</vt:lpstr>
      <vt:lpstr>Application with persistent storage</vt:lpstr>
      <vt:lpstr>StatefulSet Architecture</vt:lpstr>
      <vt:lpstr>RBAC model</vt:lpstr>
      <vt:lpstr>Kube-dns example</vt:lpstr>
      <vt:lpstr>Server implementation</vt:lpstr>
      <vt:lpstr>K8s components startup</vt:lpstr>
      <vt:lpstr>Appendices</vt:lpstr>
      <vt:lpstr>Présentation PowerPoint</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Icons  v0.2</dc:title>
  <cp:lastModifiedBy>Etienne Coutaud</cp:lastModifiedBy>
  <cp:revision>1</cp:revision>
  <dcterms:modified xsi:type="dcterms:W3CDTF">2018-05-22T14:28:30Z</dcterms:modified>
</cp:coreProperties>
</file>