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2" r:id="rId5"/>
    <p:sldId id="263" r:id="rId6"/>
    <p:sldId id="264" r:id="rId7"/>
    <p:sldId id="260" r:id="rId8"/>
    <p:sldId id="261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6155"/>
    <a:srgbClr val="65BEAC"/>
    <a:srgbClr val="44546A"/>
    <a:srgbClr val="DEEBF7"/>
    <a:srgbClr val="326CE5"/>
    <a:srgbClr val="A50021"/>
    <a:srgbClr val="9DC3E6"/>
    <a:srgbClr val="5B9BD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73691-9509-499D-804B-789F8428B2A1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AD409-0A73-4A8A-B948-17E588047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336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D409-0A73-4A8A-B948-17E58804722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042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D409-0A73-4A8A-B948-17E58804722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19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02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92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2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15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3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82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85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48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60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9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0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960C3-B77A-4865-944D-F41BAAC8ADB3}" type="datetimeFigureOut">
              <a:rPr lang="ko-KR" altLang="en-US" smtClean="0"/>
              <a:t>2023-03-21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06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11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4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38150" y="2222300"/>
            <a:ext cx="4320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 dirty="0" smtClean="0"/>
              <a:t>OS</a:t>
            </a:r>
            <a:endParaRPr lang="ko-KR" altLang="en-US" b="1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390150" y="336350"/>
            <a:ext cx="1368000" cy="1800000"/>
            <a:chOff x="3390150" y="1133475"/>
            <a:chExt cx="1368000" cy="180000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3390150" y="1133475"/>
              <a:ext cx="1368000" cy="180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462150" y="1261575"/>
              <a:ext cx="1224000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App C</a:t>
              </a:r>
              <a:endParaRPr lang="ko-KR" altLang="en-US" sz="1600" b="1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462150" y="1700287"/>
              <a:ext cx="1224000" cy="36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라이브러리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dependencies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462150" y="2138999"/>
              <a:ext cx="1224000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600" b="1" dirty="0" smtClean="0"/>
                <a:t>가상 </a:t>
              </a:r>
              <a:r>
                <a:rPr lang="en-US" altLang="ko-KR" sz="1600" b="1" dirty="0" smtClean="0"/>
                <a:t>OS</a:t>
              </a:r>
              <a:endParaRPr lang="ko-KR" altLang="en-US" sz="16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38150" y="336350"/>
            <a:ext cx="1368000" cy="1800000"/>
            <a:chOff x="3390150" y="1133475"/>
            <a:chExt cx="1368000" cy="1800000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3390150" y="1133475"/>
              <a:ext cx="1368000" cy="180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3462150" y="1261575"/>
              <a:ext cx="1224000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App C</a:t>
              </a:r>
              <a:endParaRPr lang="ko-KR" altLang="en-US" sz="1600" b="1" dirty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3462150" y="1700287"/>
              <a:ext cx="1224000" cy="36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라이브러리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dependencies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462150" y="2138999"/>
              <a:ext cx="1224000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600" b="1" dirty="0" smtClean="0"/>
                <a:t>가상 </a:t>
              </a:r>
              <a:r>
                <a:rPr lang="en-US" altLang="ko-KR" sz="1600" b="1" dirty="0" smtClean="0"/>
                <a:t>OS</a:t>
              </a:r>
              <a:endParaRPr lang="ko-KR" altLang="en-US" sz="1600" b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914150" y="336350"/>
            <a:ext cx="1368000" cy="1800000"/>
            <a:chOff x="3390150" y="1133475"/>
            <a:chExt cx="1368000" cy="1800000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3390150" y="1133475"/>
              <a:ext cx="1368000" cy="180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3462150" y="1261575"/>
              <a:ext cx="1224000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App C</a:t>
              </a:r>
              <a:endParaRPr lang="ko-KR" altLang="en-US" sz="1600" b="1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462150" y="1700287"/>
              <a:ext cx="1224000" cy="36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라이브러리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dependencies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3462150" y="2138999"/>
              <a:ext cx="1224000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600" b="1" dirty="0" smtClean="0"/>
                <a:t>가상 </a:t>
              </a:r>
              <a:r>
                <a:rPr lang="en-US" altLang="ko-KR" sz="1600" b="1" dirty="0" smtClean="0"/>
                <a:t>OS</a:t>
              </a:r>
              <a:endParaRPr lang="ko-KR" altLang="en-US" sz="1600" b="1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581025" y="0"/>
            <a:ext cx="4320000" cy="2762300"/>
            <a:chOff x="6581025" y="797125"/>
            <a:chExt cx="4320000" cy="2762300"/>
          </a:xfrm>
        </p:grpSpPr>
        <p:grpSp>
          <p:nvGrpSpPr>
            <p:cNvPr id="30" name="그룹 29"/>
            <p:cNvGrpSpPr/>
            <p:nvPr/>
          </p:nvGrpSpPr>
          <p:grpSpPr>
            <a:xfrm>
              <a:off x="6581025" y="1133475"/>
              <a:ext cx="1368000" cy="1044000"/>
              <a:chOff x="6581025" y="1133475"/>
              <a:chExt cx="1368000" cy="1044000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6581025" y="1133475"/>
                <a:ext cx="1368000" cy="1044000"/>
              </a:xfrm>
              <a:prstGeom prst="roundRect">
                <a:avLst/>
              </a:prstGeom>
              <a:pattFill prst="lg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6653025" y="1261575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/>
                  <a:t>App C</a:t>
                </a:r>
                <a:endParaRPr lang="ko-KR" altLang="en-US" sz="1600" b="1" dirty="0"/>
              </a:p>
            </p:txBody>
          </p:sp>
          <p:sp>
            <p:nvSpPr>
              <p:cNvPr id="25" name="모서리가 둥근 직사각형 24"/>
              <p:cNvSpPr/>
              <p:nvPr/>
            </p:nvSpPr>
            <p:spPr>
              <a:xfrm>
                <a:off x="6653025" y="1700287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라이브러리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툴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dependencies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모서리가 둥근 직사각형 26"/>
            <p:cNvSpPr/>
            <p:nvPr/>
          </p:nvSpPr>
          <p:spPr>
            <a:xfrm>
              <a:off x="6581025" y="3019425"/>
              <a:ext cx="4320000" cy="54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/>
                <a:t>OS</a:t>
              </a:r>
              <a:endParaRPr lang="ko-KR" altLang="en-US" b="1" dirty="0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6581025" y="2630900"/>
              <a:ext cx="4320000" cy="32362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OS Built-in / Emulated Container Support</a:t>
              </a:r>
              <a:endParaRPr lang="ko-KR" altLang="en-US" sz="1600" b="1" dirty="0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6581025" y="2242375"/>
              <a:ext cx="4320000" cy="32362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Docker Engine</a:t>
              </a:r>
              <a:endParaRPr lang="ko-KR" altLang="en-US" sz="1600" b="1" dirty="0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8057025" y="1133475"/>
              <a:ext cx="1368000" cy="1044000"/>
              <a:chOff x="6581025" y="1133475"/>
              <a:chExt cx="1368000" cy="1044000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6581025" y="1133475"/>
                <a:ext cx="1368000" cy="1044000"/>
              </a:xfrm>
              <a:prstGeom prst="roundRect">
                <a:avLst/>
              </a:prstGeom>
              <a:pattFill prst="lg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6653025" y="1261575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/>
                  <a:t>App C</a:t>
                </a:r>
                <a:endParaRPr lang="ko-KR" altLang="en-US" sz="1600" b="1" dirty="0"/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6653025" y="1700287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라이브러리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툴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dependencies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9533025" y="1133475"/>
              <a:ext cx="1368000" cy="1044000"/>
              <a:chOff x="6581025" y="1133475"/>
              <a:chExt cx="1368000" cy="1044000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6581025" y="1133475"/>
                <a:ext cx="1368000" cy="1044000"/>
              </a:xfrm>
              <a:prstGeom prst="roundRect">
                <a:avLst/>
              </a:prstGeom>
              <a:pattFill prst="lg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6653025" y="1261575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/>
                  <a:t>App C</a:t>
                </a:r>
                <a:endParaRPr lang="ko-KR" altLang="en-US" sz="1600" b="1" dirty="0"/>
              </a:p>
            </p:txBody>
          </p:sp>
          <p:sp>
            <p:nvSpPr>
              <p:cNvPr id="38" name="모서리가 둥근 직사각형 37"/>
              <p:cNvSpPr/>
              <p:nvPr/>
            </p:nvSpPr>
            <p:spPr>
              <a:xfrm>
                <a:off x="6653025" y="1700287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라이브러리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툴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dependencies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6689025" y="797125"/>
              <a:ext cx="1152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/>
                  </a:solidFill>
                </a:rPr>
                <a:t>Container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165025" y="797125"/>
              <a:ext cx="1152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/>
                  </a:solidFill>
                </a:rPr>
                <a:t>Container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1025" y="797125"/>
              <a:ext cx="1152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/>
                  </a:solidFill>
                </a:rPr>
                <a:t>Container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438150" y="3278909"/>
            <a:ext cx="4320000" cy="33118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b="1" dirty="0" smtClean="0"/>
              <a:t>Container</a:t>
            </a:r>
            <a:endParaRPr lang="ko-KR" altLang="en-US" b="1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18150" y="4738256"/>
            <a:ext cx="3960000" cy="17364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600" b="1" dirty="0" smtClean="0"/>
              <a:t>Image(Read Only)</a:t>
            </a:r>
            <a:endParaRPr lang="ko-KR" altLang="en-US" sz="1600" b="1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762150" y="5320362"/>
            <a:ext cx="3652832" cy="288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Image Layer #3</a:t>
            </a:r>
            <a:endParaRPr lang="ko-KR" altLang="en-US" sz="1600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762150" y="5704037"/>
            <a:ext cx="3652832" cy="288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Image Layer #2</a:t>
            </a:r>
            <a:endParaRPr lang="ko-KR" altLang="en-US" sz="1600" b="1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762150" y="6087711"/>
            <a:ext cx="3652832" cy="288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Image Layer #1</a:t>
            </a:r>
            <a:endParaRPr lang="ko-KR" altLang="en-US" sz="1600" b="1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618150" y="3938786"/>
            <a:ext cx="3960000" cy="3236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Container Layer(Read/Write)</a:t>
            </a:r>
            <a:endParaRPr lang="ko-KR" altLang="en-US" sz="1600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6008783" y="5115711"/>
            <a:ext cx="5400000" cy="126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7538783" y="4940036"/>
            <a:ext cx="234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600" b="1" dirty="0" smtClean="0"/>
              <a:t>호스트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내 컴퓨터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grpSp>
        <p:nvGrpSpPr>
          <p:cNvPr id="51" name="그룹 50"/>
          <p:cNvGrpSpPr/>
          <p:nvPr/>
        </p:nvGrpSpPr>
        <p:grpSpPr>
          <a:xfrm>
            <a:off x="6211077" y="5387873"/>
            <a:ext cx="4995411" cy="900000"/>
            <a:chOff x="3050670" y="2783904"/>
            <a:chExt cx="4995411" cy="900000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3050670" y="3215616"/>
              <a:ext cx="1224000" cy="360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/</a:t>
              </a:r>
              <a:r>
                <a:rPr lang="en-US" altLang="ko-KR" sz="1400" b="1" dirty="0" err="1" smtClean="0">
                  <a:solidFill>
                    <a:schemeClr val="bg1"/>
                  </a:solidFill>
                </a:rPr>
                <a:t>some_path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5886081" y="2783904"/>
              <a:ext cx="2160000" cy="9000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ko-KR" altLang="en-US" sz="1600" b="1" dirty="0" smtClean="0"/>
                <a:t>컨테이너</a:t>
              </a:r>
              <a:endParaRPr lang="ko-KR" altLang="en-US" sz="1600" b="1" dirty="0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6237420" y="3215616"/>
              <a:ext cx="1457322" cy="360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/app/user-data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55" name="직선 화살표 연결선 54"/>
            <p:cNvCxnSpPr>
              <a:stCxn id="52" idx="3"/>
              <a:endCxn id="54" idx="1"/>
            </p:cNvCxnSpPr>
            <p:nvPr/>
          </p:nvCxnSpPr>
          <p:spPr>
            <a:xfrm>
              <a:off x="4274670" y="3395616"/>
              <a:ext cx="1962750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713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5085492" y="461820"/>
            <a:ext cx="1440000" cy="1440000"/>
          </a:xfrm>
          <a:prstGeom prst="ellipse">
            <a:avLst/>
          </a:prstGeom>
          <a:noFill/>
          <a:ln w="28575">
            <a:solidFill>
              <a:srgbClr val="65BE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rgbClr val="65BEAC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observe</a:t>
            </a:r>
            <a:endParaRPr lang="ko-KR" altLang="en-US" dirty="0">
              <a:solidFill>
                <a:srgbClr val="65BEAC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845674" y="3503822"/>
            <a:ext cx="1440000" cy="1440000"/>
          </a:xfrm>
          <a:prstGeom prst="ellipse">
            <a:avLst/>
          </a:prstGeom>
          <a:noFill/>
          <a:ln w="28575">
            <a:solidFill>
              <a:srgbClr val="CF61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rgbClr val="CF615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Act</a:t>
            </a:r>
            <a:endParaRPr lang="ko-KR" altLang="en-US" dirty="0">
              <a:solidFill>
                <a:srgbClr val="CF615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7325309" y="3503822"/>
            <a:ext cx="1440000" cy="1440000"/>
          </a:xfrm>
          <a:prstGeom prst="ellipse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tx2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Difference</a:t>
            </a:r>
            <a:endParaRPr lang="ko-KR" altLang="en-US" dirty="0">
              <a:solidFill>
                <a:schemeClr val="tx2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9" name="직선 화살표 연결선 8"/>
          <p:cNvCxnSpPr>
            <a:stCxn id="7" idx="2"/>
            <a:endCxn id="6" idx="6"/>
          </p:cNvCxnSpPr>
          <p:nvPr/>
        </p:nvCxnSpPr>
        <p:spPr>
          <a:xfrm flipH="1">
            <a:off x="4285674" y="4223822"/>
            <a:ext cx="30396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4" idx="5"/>
            <a:endCxn id="7" idx="1"/>
          </p:cNvCxnSpPr>
          <p:nvPr/>
        </p:nvCxnSpPr>
        <p:spPr>
          <a:xfrm>
            <a:off x="6314609" y="1690937"/>
            <a:ext cx="1221583" cy="20237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6" idx="7"/>
            <a:endCxn id="4" idx="3"/>
          </p:cNvCxnSpPr>
          <p:nvPr/>
        </p:nvCxnSpPr>
        <p:spPr>
          <a:xfrm flipV="1">
            <a:off x="4074791" y="1690937"/>
            <a:ext cx="1221584" cy="20237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525492" y="858654"/>
            <a:ext cx="17549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현재 상태</a:t>
            </a:r>
            <a:r>
              <a:rPr lang="en-US" altLang="ko-KR" sz="1600" dirty="0" smtClean="0"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/>
            </a:r>
            <a:br>
              <a:rPr lang="en-US" altLang="ko-KR" sz="1600" dirty="0" smtClean="0"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sz="1600" dirty="0" smtClean="0"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(Current State)</a:t>
            </a:r>
            <a:endParaRPr lang="ko-KR" altLang="en-US" sz="1600" dirty="0"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898554" y="3562102"/>
            <a:ext cx="17549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현재 상태</a:t>
            </a:r>
            <a:r>
              <a:rPr lang="en-US" altLang="ko-KR" sz="1600" dirty="0" smtClean="0"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/>
            </a:r>
            <a:br>
              <a:rPr lang="en-US" altLang="ko-KR" sz="1600" dirty="0" smtClean="0"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sz="1600" dirty="0" smtClean="0"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(Current State)</a:t>
            </a:r>
            <a:br>
              <a:rPr lang="en-US" altLang="ko-KR" sz="1600" dirty="0" smtClean="0"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sz="1600" dirty="0" smtClean="0"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/>
            </a:r>
            <a:br>
              <a:rPr lang="en-US" altLang="ko-KR" sz="1600" dirty="0" smtClean="0"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ko-KR" altLang="en-US" sz="1600" dirty="0" smtClean="0"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바람직한 상태</a:t>
            </a:r>
            <a:r>
              <a:rPr lang="en-US" altLang="ko-KR" sz="1600" dirty="0" smtClean="0"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/>
            </a:r>
            <a:br>
              <a:rPr lang="en-US" altLang="ko-KR" sz="1600" dirty="0" smtClean="0"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sz="1600" dirty="0" smtClean="0"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(Desired State)</a:t>
            </a:r>
            <a:endParaRPr lang="ko-KR" altLang="en-US" sz="1600" dirty="0"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39102" y="3562102"/>
            <a:ext cx="17549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현재 상태</a:t>
            </a:r>
            <a:r>
              <a:rPr lang="en-US" altLang="ko-KR" sz="1600" dirty="0" smtClean="0"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/>
            </a:r>
            <a:br>
              <a:rPr lang="en-US" altLang="ko-KR" sz="1600" dirty="0" smtClean="0"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sz="1600" dirty="0" smtClean="0"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(Current State)</a:t>
            </a:r>
            <a:br>
              <a:rPr lang="en-US" altLang="ko-KR" sz="1600" dirty="0" smtClean="0"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sz="1600" dirty="0" smtClean="0"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/>
            </a:r>
            <a:br>
              <a:rPr lang="en-US" altLang="ko-KR" sz="1600" dirty="0" smtClean="0"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ko-KR" altLang="en-US" sz="1600" dirty="0" smtClean="0"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바람직한 상태</a:t>
            </a:r>
            <a:r>
              <a:rPr lang="en-US" altLang="ko-KR" sz="1600" dirty="0" smtClean="0"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/>
            </a:r>
            <a:br>
              <a:rPr lang="en-US" altLang="ko-KR" sz="1600" dirty="0" smtClean="0"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sz="1600" dirty="0" smtClean="0"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(Desired State)</a:t>
            </a:r>
            <a:endParaRPr lang="ko-KR" altLang="en-US" sz="1600" dirty="0"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281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677487" y="590572"/>
            <a:ext cx="6480000" cy="5760000"/>
          </a:xfrm>
          <a:prstGeom prst="round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 latinLnBrk="0"/>
            <a:r>
              <a:rPr lang="en-US" altLang="ko-KR" sz="2400" b="1" dirty="0" smtClean="0">
                <a:solidFill>
                  <a:schemeClr val="tx1"/>
                </a:solidFill>
              </a:rPr>
              <a:t>Cluster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38" name="꺾인 연결선 37"/>
          <p:cNvCxnSpPr>
            <a:stCxn id="5" idx="3"/>
            <a:endCxn id="12" idx="1"/>
          </p:cNvCxnSpPr>
          <p:nvPr/>
        </p:nvCxnSpPr>
        <p:spPr>
          <a:xfrm flipV="1">
            <a:off x="4980909" y="2001127"/>
            <a:ext cx="1873156" cy="1615749"/>
          </a:xfrm>
          <a:prstGeom prst="bentConnector3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5" idx="3"/>
          </p:cNvCxnSpPr>
          <p:nvPr/>
        </p:nvCxnSpPr>
        <p:spPr>
          <a:xfrm>
            <a:off x="4980909" y="3616876"/>
            <a:ext cx="1873156" cy="1354573"/>
          </a:xfrm>
          <a:prstGeom prst="bentConnector3">
            <a:avLst>
              <a:gd name="adj1" fmla="val 4972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5" idx="3"/>
          </p:cNvCxnSpPr>
          <p:nvPr/>
        </p:nvCxnSpPr>
        <p:spPr>
          <a:xfrm>
            <a:off x="4980909" y="3616876"/>
            <a:ext cx="1873156" cy="1202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489493" y="2188900"/>
            <a:ext cx="1080000" cy="2880000"/>
          </a:xfrm>
          <a:prstGeom prst="roundRect">
            <a:avLst/>
          </a:prstGeom>
          <a:noFill/>
          <a:ln w="28575">
            <a:solidFill>
              <a:srgbClr val="9DC3E6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Cloud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Provider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API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오른쪽 화살표 46"/>
          <p:cNvSpPr/>
          <p:nvPr/>
        </p:nvSpPr>
        <p:spPr>
          <a:xfrm rot="10800000">
            <a:off x="1469753" y="3342403"/>
            <a:ext cx="1638000" cy="572981"/>
          </a:xfrm>
          <a:prstGeom prst="right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2966539" y="1456876"/>
            <a:ext cx="2014370" cy="4320000"/>
            <a:chOff x="2966539" y="1318155"/>
            <a:chExt cx="2014370" cy="432000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2966539" y="1318155"/>
              <a:ext cx="2014370" cy="43200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sz="1600" b="1" dirty="0" smtClean="0"/>
                <a:t>Master Node</a:t>
              </a:r>
              <a:endParaRPr lang="ko-KR" altLang="en-US" sz="1600" b="1" dirty="0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3161253" y="1847240"/>
              <a:ext cx="1624942" cy="3600000"/>
              <a:chOff x="3161253" y="1847240"/>
              <a:chExt cx="1624942" cy="3600000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3161253" y="1847240"/>
                <a:ext cx="1624942" cy="360000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algn="ctr"/>
                <a:r>
                  <a:rPr lang="en-US" altLang="ko-KR" sz="1400" b="1" dirty="0" smtClean="0"/>
                  <a:t>Control Plane</a:t>
                </a:r>
                <a:endParaRPr lang="ko-KR" altLang="en-US" sz="1400" b="1" dirty="0"/>
              </a:p>
            </p:txBody>
          </p:sp>
          <p:grpSp>
            <p:nvGrpSpPr>
              <p:cNvPr id="26" name="그룹 25"/>
              <p:cNvGrpSpPr/>
              <p:nvPr/>
            </p:nvGrpSpPr>
            <p:grpSpPr>
              <a:xfrm>
                <a:off x="3289724" y="2315240"/>
                <a:ext cx="1368000" cy="3006396"/>
                <a:chOff x="3289724" y="2315240"/>
                <a:chExt cx="1368000" cy="3006396"/>
              </a:xfrm>
            </p:grpSpPr>
            <p:sp>
              <p:nvSpPr>
                <p:cNvPr id="6" name="모서리가 둥근 직사각형 5"/>
                <p:cNvSpPr/>
                <p:nvPr/>
              </p:nvSpPr>
              <p:spPr>
                <a:xfrm>
                  <a:off x="3289724" y="2315240"/>
                  <a:ext cx="1368000" cy="43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smtClean="0"/>
                    <a:t>API Sever</a:t>
                  </a:r>
                  <a:endParaRPr lang="ko-KR" altLang="en-US" sz="1400" b="1" dirty="0"/>
                </a:p>
              </p:txBody>
            </p:sp>
            <p:sp>
              <p:nvSpPr>
                <p:cNvPr id="7" name="모서리가 둥근 직사각형 6"/>
                <p:cNvSpPr/>
                <p:nvPr/>
              </p:nvSpPr>
              <p:spPr>
                <a:xfrm>
                  <a:off x="3289724" y="2814839"/>
                  <a:ext cx="1368000" cy="43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smtClean="0"/>
                    <a:t>Scheduler</a:t>
                  </a:r>
                  <a:endParaRPr lang="ko-KR" altLang="en-US" sz="1400" b="1" dirty="0"/>
                </a:p>
              </p:txBody>
            </p:sp>
            <p:sp>
              <p:nvSpPr>
                <p:cNvPr id="8" name="모서리가 둥근 직사각형 7"/>
                <p:cNvSpPr/>
                <p:nvPr/>
              </p:nvSpPr>
              <p:spPr>
                <a:xfrm>
                  <a:off x="3289724" y="3314438"/>
                  <a:ext cx="1368000" cy="720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err="1" smtClean="0"/>
                    <a:t>Kube</a:t>
                  </a:r>
                  <a:r>
                    <a:rPr lang="en-US" altLang="ko-KR" sz="1400" b="1" dirty="0" smtClean="0"/>
                    <a:t>-Controller-Manager</a:t>
                  </a:r>
                  <a:endParaRPr lang="ko-KR" altLang="en-US" sz="1400" b="1" dirty="0"/>
                </a:p>
              </p:txBody>
            </p:sp>
            <p:sp>
              <p:nvSpPr>
                <p:cNvPr id="9" name="모서리가 둥근 직사각형 8"/>
                <p:cNvSpPr/>
                <p:nvPr/>
              </p:nvSpPr>
              <p:spPr>
                <a:xfrm>
                  <a:off x="3289724" y="4102037"/>
                  <a:ext cx="1368000" cy="720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smtClean="0"/>
                    <a:t>Cloud-Controller-Manager</a:t>
                  </a:r>
                  <a:endParaRPr lang="ko-KR" altLang="en-US" sz="1400" b="1" dirty="0"/>
                </a:p>
              </p:txBody>
            </p:sp>
            <p:sp>
              <p:nvSpPr>
                <p:cNvPr id="43" name="모서리가 둥근 직사각형 42"/>
                <p:cNvSpPr/>
                <p:nvPr/>
              </p:nvSpPr>
              <p:spPr>
                <a:xfrm>
                  <a:off x="3289724" y="4889636"/>
                  <a:ext cx="1368000" cy="43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err="1" smtClean="0"/>
                    <a:t>etcd</a:t>
                  </a:r>
                  <a:endParaRPr lang="ko-KR" altLang="en-US" sz="1400" b="1" dirty="0"/>
                </a:p>
              </p:txBody>
            </p:sp>
          </p:grpSp>
        </p:grpSp>
      </p:grpSp>
      <p:grpSp>
        <p:nvGrpSpPr>
          <p:cNvPr id="50" name="그룹 49"/>
          <p:cNvGrpSpPr/>
          <p:nvPr/>
        </p:nvGrpSpPr>
        <p:grpSpPr>
          <a:xfrm>
            <a:off x="6854065" y="1281127"/>
            <a:ext cx="2014370" cy="1440000"/>
            <a:chOff x="6854065" y="1318155"/>
            <a:chExt cx="2014370" cy="1440000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6854065" y="1318155"/>
              <a:ext cx="2014370" cy="14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1600" b="1" dirty="0" smtClean="0"/>
                <a:t>Worker Node</a:t>
              </a:r>
              <a:endParaRPr lang="ko-KR" altLang="en-US" sz="1600" b="1" dirty="0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7141250" y="1684386"/>
              <a:ext cx="1440000" cy="990934"/>
              <a:chOff x="7141250" y="1684386"/>
              <a:chExt cx="1440000" cy="990934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7141250" y="1684386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err="1" smtClean="0">
                    <a:solidFill>
                      <a:schemeClr val="tx1"/>
                    </a:solidFill>
                  </a:rPr>
                  <a:t>kubelet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7141250" y="2035853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Proxy / </a:t>
                </a:r>
                <a:r>
                  <a:rPr lang="en-US" altLang="ko-KR" sz="1400" b="1" dirty="0" err="1">
                    <a:solidFill>
                      <a:schemeClr val="tx1"/>
                    </a:solidFill>
                  </a:rPr>
                  <a:t>Config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모서리가 둥근 직사각형 48"/>
              <p:cNvSpPr/>
              <p:nvPr/>
            </p:nvSpPr>
            <p:spPr>
              <a:xfrm>
                <a:off x="7141250" y="2387320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Pod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1" name="그룹 50"/>
          <p:cNvGrpSpPr/>
          <p:nvPr/>
        </p:nvGrpSpPr>
        <p:grpSpPr>
          <a:xfrm>
            <a:off x="6854065" y="2896876"/>
            <a:ext cx="2014370" cy="1440000"/>
            <a:chOff x="6854065" y="1318155"/>
            <a:chExt cx="2014370" cy="1440000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6854065" y="1318155"/>
              <a:ext cx="2014370" cy="14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1600" b="1" dirty="0" smtClean="0"/>
                <a:t>Worker Node</a:t>
              </a:r>
              <a:endParaRPr lang="ko-KR" altLang="en-US" sz="1600" b="1" dirty="0"/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7141250" y="1684386"/>
              <a:ext cx="1440000" cy="990934"/>
              <a:chOff x="7141250" y="1684386"/>
              <a:chExt cx="1440000" cy="990934"/>
            </a:xfrm>
          </p:grpSpPr>
          <p:sp>
            <p:nvSpPr>
              <p:cNvPr id="54" name="모서리가 둥근 직사각형 53"/>
              <p:cNvSpPr/>
              <p:nvPr/>
            </p:nvSpPr>
            <p:spPr>
              <a:xfrm>
                <a:off x="7141250" y="1684386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err="1" smtClean="0">
                    <a:solidFill>
                      <a:schemeClr val="tx1"/>
                    </a:solidFill>
                  </a:rPr>
                  <a:t>kubelet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모서리가 둥근 직사각형 54"/>
              <p:cNvSpPr/>
              <p:nvPr/>
            </p:nvSpPr>
            <p:spPr>
              <a:xfrm>
                <a:off x="7141250" y="2035853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Proxy / </a:t>
                </a:r>
                <a:r>
                  <a:rPr lang="en-US" altLang="ko-KR" sz="1400" b="1" dirty="0" err="1">
                    <a:solidFill>
                      <a:schemeClr val="tx1"/>
                    </a:solidFill>
                  </a:rPr>
                  <a:t>Config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7141250" y="2387320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Pod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7" name="그룹 56"/>
          <p:cNvGrpSpPr/>
          <p:nvPr/>
        </p:nvGrpSpPr>
        <p:grpSpPr>
          <a:xfrm>
            <a:off x="6854065" y="4570070"/>
            <a:ext cx="2014370" cy="1440000"/>
            <a:chOff x="6854065" y="1318155"/>
            <a:chExt cx="2014370" cy="1440000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6854065" y="1318155"/>
              <a:ext cx="2014370" cy="14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1600" b="1" dirty="0" smtClean="0"/>
                <a:t>Worker Node</a:t>
              </a:r>
              <a:endParaRPr lang="ko-KR" altLang="en-US" sz="1600" b="1" dirty="0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7141250" y="1684386"/>
              <a:ext cx="1440000" cy="990934"/>
              <a:chOff x="7141250" y="1684386"/>
              <a:chExt cx="1440000" cy="990934"/>
            </a:xfrm>
          </p:grpSpPr>
          <p:sp>
            <p:nvSpPr>
              <p:cNvPr id="60" name="모서리가 둥근 직사각형 59"/>
              <p:cNvSpPr/>
              <p:nvPr/>
            </p:nvSpPr>
            <p:spPr>
              <a:xfrm>
                <a:off x="7141250" y="1684386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err="1" smtClean="0">
                    <a:solidFill>
                      <a:schemeClr val="tx1"/>
                    </a:solidFill>
                  </a:rPr>
                  <a:t>kubelet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>
                <a:off x="7141250" y="2035853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Proxy / </a:t>
                </a:r>
                <a:r>
                  <a:rPr lang="en-US" altLang="ko-KR" sz="1400" b="1" dirty="0" err="1">
                    <a:solidFill>
                      <a:schemeClr val="tx1"/>
                    </a:solidFill>
                  </a:rPr>
                  <a:t>Config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>
                <a:off x="7141250" y="2387320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Pod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48" name="그림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573" y="433554"/>
            <a:ext cx="917151" cy="89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3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7104" y="1088930"/>
            <a:ext cx="7201301" cy="4331482"/>
            <a:chOff x="437144" y="1088930"/>
            <a:chExt cx="7201301" cy="4331482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37144" y="1088930"/>
              <a:ext cx="7201301" cy="433148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2000" b="1" dirty="0" smtClean="0"/>
                <a:t>Worker Node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789170" y="1960333"/>
              <a:ext cx="1980000" cy="432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err="1" smtClean="0">
                  <a:solidFill>
                    <a:schemeClr val="tx1"/>
                  </a:solidFill>
                </a:rPr>
                <a:t>Kubelet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789170" y="2648932"/>
              <a:ext cx="1800000" cy="2566797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Pod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064295" y="1960333"/>
              <a:ext cx="1980000" cy="432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Docker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339420" y="1960333"/>
              <a:ext cx="1980000" cy="432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err="1" smtClean="0">
                  <a:solidFill>
                    <a:schemeClr val="tx1"/>
                  </a:solidFill>
                </a:rPr>
                <a:t>Kube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-proxy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154295" y="2648932"/>
              <a:ext cx="1800000" cy="2566797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Pod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519420" y="2648932"/>
              <a:ext cx="1800000" cy="2566797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Pod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60097" y="3167056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Volume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960097" y="384117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60097" y="451529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325222" y="3167056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Volume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3325222" y="384117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3325222" y="451529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5690347" y="3167056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Volume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690347" y="384117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5690347" y="451529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3376" y="3692755"/>
              <a:ext cx="452100" cy="324218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3376" y="4353188"/>
              <a:ext cx="452100" cy="324218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2893" y="3692755"/>
              <a:ext cx="452100" cy="324218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2893" y="4353188"/>
              <a:ext cx="452100" cy="324218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8447" y="3692755"/>
              <a:ext cx="452100" cy="324218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8447" y="4353188"/>
              <a:ext cx="452100" cy="324218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7670431" y="298058"/>
            <a:ext cx="4241285" cy="4871553"/>
            <a:chOff x="7809372" y="298058"/>
            <a:chExt cx="4241285" cy="4871553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09372" y="1621499"/>
              <a:ext cx="4241285" cy="3548112"/>
            </a:xfrm>
            <a:prstGeom prst="rect">
              <a:avLst/>
            </a:prstGeom>
          </p:spPr>
        </p:pic>
        <p:sp>
          <p:nvSpPr>
            <p:cNvPr id="28" name="오른쪽 화살표 27"/>
            <p:cNvSpPr/>
            <p:nvPr/>
          </p:nvSpPr>
          <p:spPr>
            <a:xfrm rot="5400000">
              <a:off x="9561025" y="1170820"/>
              <a:ext cx="737981" cy="572981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8850015" y="298058"/>
              <a:ext cx="2160000" cy="72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err="1" smtClean="0"/>
                <a:t>Kubectl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3173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38150" y="2249732"/>
            <a:ext cx="5040000" cy="6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 dirty="0" smtClean="0"/>
              <a:t>Docker</a:t>
            </a:r>
            <a:br>
              <a:rPr lang="en-US" altLang="ko-KR" b="1" dirty="0" smtClean="0"/>
            </a:br>
            <a:r>
              <a:rPr lang="en-US" altLang="ko-KR" b="1" dirty="0" smtClean="0"/>
              <a:t>(Host Machine)</a:t>
            </a:r>
            <a:endParaRPr lang="ko-KR" altLang="en-US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58124" y="1008147"/>
            <a:ext cx="1416396" cy="4312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Container 3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58124" y="495750"/>
            <a:ext cx="1416396" cy="4312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Container 4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5" name="꺾인 연결선 24"/>
          <p:cNvCxnSpPr>
            <a:endCxn id="23" idx="3"/>
          </p:cNvCxnSpPr>
          <p:nvPr/>
        </p:nvCxnSpPr>
        <p:spPr>
          <a:xfrm rot="16200000" flipV="1">
            <a:off x="1559259" y="1026617"/>
            <a:ext cx="804259" cy="173736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endCxn id="22" idx="3"/>
          </p:cNvCxnSpPr>
          <p:nvPr/>
        </p:nvCxnSpPr>
        <p:spPr>
          <a:xfrm rot="16200000" flipV="1">
            <a:off x="1815458" y="1282814"/>
            <a:ext cx="291862" cy="173737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066106" y="854258"/>
            <a:ext cx="70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create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01" y="351121"/>
            <a:ext cx="360000" cy="25817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01" y="838715"/>
            <a:ext cx="360000" cy="258170"/>
          </a:xfrm>
          <a:prstGeom prst="rect">
            <a:avLst/>
          </a:prstGeom>
        </p:spPr>
      </p:pic>
      <p:grpSp>
        <p:nvGrpSpPr>
          <p:cNvPr id="62" name="그룹 61"/>
          <p:cNvGrpSpPr/>
          <p:nvPr/>
        </p:nvGrpSpPr>
        <p:grpSpPr>
          <a:xfrm>
            <a:off x="394301" y="1375421"/>
            <a:ext cx="2023849" cy="793123"/>
            <a:chOff x="394301" y="1375421"/>
            <a:chExt cx="2023849" cy="793123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438150" y="1520544"/>
              <a:ext cx="1980000" cy="648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Host Container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301" y="1375421"/>
              <a:ext cx="360000" cy="258170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2490150" y="1348400"/>
            <a:ext cx="1440001" cy="820144"/>
            <a:chOff x="2490149" y="1348400"/>
            <a:chExt cx="1440001" cy="82014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2490150" y="1515614"/>
              <a:ext cx="1440000" cy="6529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Container 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0149" y="1348400"/>
              <a:ext cx="360000" cy="258170"/>
            </a:xfrm>
            <a:prstGeom prst="rect">
              <a:avLst/>
            </a:prstGeom>
          </p:spPr>
        </p:pic>
      </p:grpSp>
      <p:grpSp>
        <p:nvGrpSpPr>
          <p:cNvPr id="60" name="그룹 59"/>
          <p:cNvGrpSpPr/>
          <p:nvPr/>
        </p:nvGrpSpPr>
        <p:grpSpPr>
          <a:xfrm>
            <a:off x="4002150" y="1348400"/>
            <a:ext cx="1476000" cy="820144"/>
            <a:chOff x="4002150" y="1348400"/>
            <a:chExt cx="1476000" cy="820144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38150" y="1515614"/>
              <a:ext cx="1440000" cy="6529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Container 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2150" y="1348400"/>
              <a:ext cx="360000" cy="258170"/>
            </a:xfrm>
            <a:prstGeom prst="rect">
              <a:avLst/>
            </a:prstGeom>
          </p:spPr>
        </p:pic>
      </p:grpSp>
      <p:sp>
        <p:nvSpPr>
          <p:cNvPr id="44" name="모서리가 둥근 직사각형 43"/>
          <p:cNvSpPr/>
          <p:nvPr/>
        </p:nvSpPr>
        <p:spPr>
          <a:xfrm>
            <a:off x="438150" y="5413556"/>
            <a:ext cx="8136001" cy="6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 dirty="0" smtClean="0"/>
              <a:t>Docker</a:t>
            </a:r>
            <a:br>
              <a:rPr lang="en-US" altLang="ko-KR" b="1" dirty="0" smtClean="0"/>
            </a:br>
            <a:r>
              <a:rPr lang="en-US" altLang="ko-KR" b="1" dirty="0" smtClean="0"/>
              <a:t>(Host Machine)</a:t>
            </a:r>
            <a:endParaRPr lang="ko-KR" altLang="en-US" b="1" dirty="0"/>
          </a:p>
        </p:txBody>
      </p:sp>
      <p:grpSp>
        <p:nvGrpSpPr>
          <p:cNvPr id="59" name="그룹 58"/>
          <p:cNvGrpSpPr/>
          <p:nvPr/>
        </p:nvGrpSpPr>
        <p:grpSpPr>
          <a:xfrm>
            <a:off x="394301" y="4324751"/>
            <a:ext cx="2023849" cy="793123"/>
            <a:chOff x="394301" y="4456949"/>
            <a:chExt cx="2023849" cy="793123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438150" y="4602072"/>
              <a:ext cx="1980000" cy="648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Agent Container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301" y="4456949"/>
              <a:ext cx="360000" cy="258170"/>
            </a:xfrm>
            <a:prstGeom prst="rect">
              <a:avLst/>
            </a:prstGeom>
          </p:spPr>
        </p:pic>
      </p:grpSp>
      <p:grpSp>
        <p:nvGrpSpPr>
          <p:cNvPr id="55" name="그룹 54"/>
          <p:cNvGrpSpPr/>
          <p:nvPr/>
        </p:nvGrpSpPr>
        <p:grpSpPr>
          <a:xfrm>
            <a:off x="2499150" y="4297730"/>
            <a:ext cx="1440001" cy="820144"/>
            <a:chOff x="2490149" y="4429928"/>
            <a:chExt cx="1440001" cy="820144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2490150" y="4597142"/>
              <a:ext cx="1440000" cy="6529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Container 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0149" y="4429928"/>
              <a:ext cx="360000" cy="258170"/>
            </a:xfrm>
            <a:prstGeom prst="rect">
              <a:avLst/>
            </a:prstGeom>
          </p:spPr>
        </p:pic>
      </p:grpSp>
      <p:grpSp>
        <p:nvGrpSpPr>
          <p:cNvPr id="56" name="그룹 55"/>
          <p:cNvGrpSpPr/>
          <p:nvPr/>
        </p:nvGrpSpPr>
        <p:grpSpPr>
          <a:xfrm>
            <a:off x="4020151" y="4297730"/>
            <a:ext cx="1476000" cy="820144"/>
            <a:chOff x="4002150" y="4429928"/>
            <a:chExt cx="1476000" cy="820144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4038150" y="4597142"/>
              <a:ext cx="1440000" cy="6529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Container 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2150" y="4429928"/>
              <a:ext cx="360000" cy="258170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5577151" y="4297730"/>
            <a:ext cx="1440001" cy="820144"/>
            <a:chOff x="5586150" y="4429928"/>
            <a:chExt cx="1440001" cy="820144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5586151" y="4597142"/>
              <a:ext cx="1440000" cy="6529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Container 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86150" y="4429928"/>
              <a:ext cx="360000" cy="258170"/>
            </a:xfrm>
            <a:prstGeom prst="rect">
              <a:avLst/>
            </a:prstGeom>
          </p:spPr>
        </p:pic>
      </p:grpSp>
      <p:grpSp>
        <p:nvGrpSpPr>
          <p:cNvPr id="58" name="그룹 57"/>
          <p:cNvGrpSpPr/>
          <p:nvPr/>
        </p:nvGrpSpPr>
        <p:grpSpPr>
          <a:xfrm>
            <a:off x="7098151" y="4297730"/>
            <a:ext cx="1476000" cy="820144"/>
            <a:chOff x="7098151" y="4429928"/>
            <a:chExt cx="1476000" cy="820144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7134151" y="4597142"/>
              <a:ext cx="1440000" cy="6529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Container 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98151" y="4429928"/>
              <a:ext cx="360000" cy="258170"/>
            </a:xfrm>
            <a:prstGeom prst="rect">
              <a:avLst/>
            </a:prstGeom>
          </p:spPr>
        </p:pic>
      </p:grpSp>
      <p:cxnSp>
        <p:nvCxnSpPr>
          <p:cNvPr id="73" name="직선 화살표 연결선 72"/>
          <p:cNvCxnSpPr>
            <a:stCxn id="45" idx="2"/>
          </p:cNvCxnSpPr>
          <p:nvPr/>
        </p:nvCxnSpPr>
        <p:spPr>
          <a:xfrm>
            <a:off x="1428150" y="5117874"/>
            <a:ext cx="1790701" cy="2682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endCxn id="46" idx="2"/>
          </p:cNvCxnSpPr>
          <p:nvPr/>
        </p:nvCxnSpPr>
        <p:spPr>
          <a:xfrm flipV="1">
            <a:off x="3218851" y="5117874"/>
            <a:ext cx="300" cy="288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endCxn id="47" idx="2"/>
          </p:cNvCxnSpPr>
          <p:nvPr/>
        </p:nvCxnSpPr>
        <p:spPr>
          <a:xfrm flipV="1">
            <a:off x="4776151" y="5117873"/>
            <a:ext cx="0" cy="288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645307" y="5122105"/>
            <a:ext cx="70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create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89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2" descr="Docker Container Icon #346708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582259" y="188331"/>
            <a:ext cx="9348083" cy="6480000"/>
            <a:chOff x="610251" y="249712"/>
            <a:chExt cx="9348083" cy="648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138334" y="249712"/>
              <a:ext cx="8820000" cy="6480000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b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Host Machine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932766" y="4601376"/>
              <a:ext cx="7463504" cy="1228534"/>
              <a:chOff x="3750315" y="5178490"/>
              <a:chExt cx="7463504" cy="1228534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3750315" y="5188525"/>
                <a:ext cx="1925912" cy="1208465"/>
                <a:chOff x="186021" y="4761497"/>
                <a:chExt cx="1925912" cy="1208465"/>
              </a:xfrm>
            </p:grpSpPr>
            <p:pic>
              <p:nvPicPr>
                <p:cNvPr id="63" name="그림 62"/>
                <p:cNvPicPr>
                  <a:picLocks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42424" y="4761497"/>
                  <a:ext cx="900000" cy="648000"/>
                </a:xfrm>
                <a:prstGeom prst="rect">
                  <a:avLst/>
                </a:prstGeom>
              </p:spPr>
            </p:pic>
            <p:sp>
              <p:nvSpPr>
                <p:cNvPr id="64" name="TextBox 63"/>
                <p:cNvSpPr txBox="1"/>
                <p:nvPr/>
              </p:nvSpPr>
              <p:spPr>
                <a:xfrm>
                  <a:off x="186021" y="5409497"/>
                  <a:ext cx="1925912" cy="560465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altLang="ko-KR" sz="1600" b="1" dirty="0" smtClean="0"/>
                    <a:t>Docker Client</a:t>
                  </a:r>
                  <a:br>
                    <a:rPr lang="en-US" altLang="ko-KR" sz="1600" b="1" dirty="0" smtClean="0"/>
                  </a:br>
                  <a:r>
                    <a:rPr lang="en-US" altLang="ko-KR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/</a:t>
                  </a:r>
                  <a:r>
                    <a:rPr lang="en-US" altLang="ko-KR" sz="1400" b="1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usr</a:t>
                  </a:r>
                  <a:r>
                    <a:rPr lang="en-US" altLang="ko-KR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/bin/</a:t>
                  </a:r>
                  <a:r>
                    <a:rPr lang="en-US" altLang="ko-KR" sz="1400" b="1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docker</a:t>
                  </a:r>
                  <a:endPara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5" name="그룹 4"/>
              <p:cNvGrpSpPr/>
              <p:nvPr/>
            </p:nvGrpSpPr>
            <p:grpSpPr>
              <a:xfrm>
                <a:off x="6519111" y="5178490"/>
                <a:ext cx="1925912" cy="1228534"/>
                <a:chOff x="2911370" y="4761497"/>
                <a:chExt cx="1925912" cy="1228534"/>
              </a:xfrm>
            </p:grpSpPr>
            <p:pic>
              <p:nvPicPr>
                <p:cNvPr id="65" name="그림 64"/>
                <p:cNvPicPr>
                  <a:picLocks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467773" y="4761497"/>
                  <a:ext cx="900000" cy="648000"/>
                </a:xfrm>
                <a:prstGeom prst="rect">
                  <a:avLst/>
                </a:prstGeom>
              </p:spPr>
            </p:pic>
            <p:sp>
              <p:nvSpPr>
                <p:cNvPr id="66" name="TextBox 65"/>
                <p:cNvSpPr txBox="1"/>
                <p:nvPr/>
              </p:nvSpPr>
              <p:spPr>
                <a:xfrm>
                  <a:off x="2911370" y="5409497"/>
                  <a:ext cx="1925912" cy="580534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altLang="ko-KR" sz="1600" b="1" dirty="0" smtClean="0"/>
                    <a:t>Docker Socket</a:t>
                  </a:r>
                  <a:br>
                    <a:rPr lang="en-US" altLang="ko-KR" sz="1600" b="1" dirty="0" smtClean="0"/>
                  </a:br>
                  <a:r>
                    <a:rPr lang="en-US" altLang="ko-KR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/</a:t>
                  </a:r>
                  <a:r>
                    <a:rPr lang="en-US" altLang="ko-KR" sz="1400" b="1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var</a:t>
                  </a:r>
                  <a:r>
                    <a:rPr lang="en-US" altLang="ko-KR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/run/</a:t>
                  </a:r>
                  <a:r>
                    <a:rPr lang="en-US" altLang="ko-KR" sz="1400" b="1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docker.sock</a:t>
                  </a:r>
                  <a:endPara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6" name="그룹 5"/>
              <p:cNvGrpSpPr/>
              <p:nvPr/>
            </p:nvGrpSpPr>
            <p:grpSpPr>
              <a:xfrm>
                <a:off x="9287907" y="5178490"/>
                <a:ext cx="1925912" cy="1228534"/>
                <a:chOff x="5723613" y="4761497"/>
                <a:chExt cx="1925912" cy="1228534"/>
              </a:xfrm>
            </p:grpSpPr>
            <p:pic>
              <p:nvPicPr>
                <p:cNvPr id="67" name="그림 66"/>
                <p:cNvPicPr>
                  <a:picLocks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280016" y="4761497"/>
                  <a:ext cx="900000" cy="648000"/>
                </a:xfrm>
                <a:prstGeom prst="rect">
                  <a:avLst/>
                </a:prstGeom>
              </p:spPr>
            </p:pic>
            <p:sp>
              <p:nvSpPr>
                <p:cNvPr id="68" name="TextBox 67"/>
                <p:cNvSpPr txBox="1"/>
                <p:nvPr/>
              </p:nvSpPr>
              <p:spPr>
                <a:xfrm>
                  <a:off x="5723613" y="5409497"/>
                  <a:ext cx="1925912" cy="580534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altLang="ko-KR" sz="1600" b="1" dirty="0" smtClean="0"/>
                    <a:t>Docker Daemon</a:t>
                  </a:r>
                  <a:br>
                    <a:rPr lang="en-US" altLang="ko-KR" sz="1600" b="1" dirty="0" smtClean="0"/>
                  </a:br>
                  <a:r>
                    <a:rPr lang="en-US" altLang="ko-KR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/</a:t>
                  </a:r>
                  <a:r>
                    <a:rPr lang="en-US" altLang="ko-KR" sz="1400" b="1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usr</a:t>
                  </a:r>
                  <a:r>
                    <a:rPr lang="en-US" altLang="ko-KR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/bin/</a:t>
                  </a:r>
                  <a:r>
                    <a:rPr lang="en-US" altLang="ko-KR" sz="1400" b="1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dockerd</a:t>
                  </a:r>
                  <a:endPara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sp>
            <p:nvSpPr>
              <p:cNvPr id="69" name="오른쪽 화살표 68"/>
              <p:cNvSpPr/>
              <p:nvPr/>
            </p:nvSpPr>
            <p:spPr>
              <a:xfrm>
                <a:off x="5737669" y="5612757"/>
                <a:ext cx="720000" cy="360000"/>
              </a:xfrm>
              <a:prstGeom prst="rightArrow">
                <a:avLst/>
              </a:prstGeom>
              <a:solidFill>
                <a:schemeClr val="tx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오른쪽 화살표 69"/>
              <p:cNvSpPr/>
              <p:nvPr/>
            </p:nvSpPr>
            <p:spPr>
              <a:xfrm>
                <a:off x="8506465" y="5612757"/>
                <a:ext cx="720000" cy="360000"/>
              </a:xfrm>
              <a:prstGeom prst="rightArrow">
                <a:avLst/>
              </a:prstGeom>
              <a:solidFill>
                <a:schemeClr val="tx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1489967" y="1814099"/>
              <a:ext cx="8116735" cy="2301100"/>
              <a:chOff x="3331925" y="1490111"/>
              <a:chExt cx="8116735" cy="2301100"/>
            </a:xfrm>
          </p:grpSpPr>
          <p:sp>
            <p:nvSpPr>
              <p:cNvPr id="71" name="모서리가 둥근 직사각형 70"/>
              <p:cNvSpPr/>
              <p:nvPr/>
            </p:nvSpPr>
            <p:spPr>
              <a:xfrm>
                <a:off x="3564293" y="1811211"/>
                <a:ext cx="7884367" cy="1980000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Jenkins Container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2" name="그룹 71"/>
              <p:cNvGrpSpPr/>
              <p:nvPr/>
            </p:nvGrpSpPr>
            <p:grpSpPr>
              <a:xfrm>
                <a:off x="3774724" y="2371457"/>
                <a:ext cx="7463504" cy="1228534"/>
                <a:chOff x="3750315" y="5178490"/>
                <a:chExt cx="7463504" cy="1228534"/>
              </a:xfrm>
            </p:grpSpPr>
            <p:grpSp>
              <p:nvGrpSpPr>
                <p:cNvPr id="75" name="그룹 74"/>
                <p:cNvGrpSpPr/>
                <p:nvPr/>
              </p:nvGrpSpPr>
              <p:grpSpPr>
                <a:xfrm>
                  <a:off x="3750315" y="5188525"/>
                  <a:ext cx="1925912" cy="1208465"/>
                  <a:chOff x="186021" y="4761497"/>
                  <a:chExt cx="1925912" cy="1208465"/>
                </a:xfrm>
              </p:grpSpPr>
              <p:pic>
                <p:nvPicPr>
                  <p:cNvPr id="86" name="그림 85"/>
                  <p:cNvPicPr>
                    <a:picLocks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742424" y="4761497"/>
                    <a:ext cx="900000" cy="648000"/>
                  </a:xfrm>
                  <a:prstGeom prst="rect">
                    <a:avLst/>
                  </a:prstGeom>
                </p:spPr>
              </p:pic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186021" y="5409497"/>
                    <a:ext cx="1925912" cy="560465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36000" rIns="36000" bIns="36000" rtlCol="0">
                    <a:sp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ko-KR" sz="1600" b="1" dirty="0" smtClean="0"/>
                      <a:t>Docker Client</a:t>
                    </a:r>
                    <a:br>
                      <a:rPr lang="en-US" altLang="ko-KR" sz="1600" b="1" dirty="0" smtClean="0"/>
                    </a:br>
                    <a:r>
                      <a:rPr lang="en-US" altLang="ko-KR" sz="14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/</a:t>
                    </a:r>
                    <a:r>
                      <a:rPr lang="en-US" altLang="ko-KR" sz="1400" b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usr</a:t>
                    </a:r>
                    <a:r>
                      <a:rPr lang="en-US" altLang="ko-KR" sz="14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/bin/</a:t>
                    </a:r>
                    <a:r>
                      <a:rPr lang="en-US" altLang="ko-KR" sz="1400" b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docker</a:t>
                    </a:r>
                    <a:endParaRPr lang="ko-KR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76" name="그룹 75"/>
                <p:cNvGrpSpPr/>
                <p:nvPr/>
              </p:nvGrpSpPr>
              <p:grpSpPr>
                <a:xfrm>
                  <a:off x="6519111" y="5178490"/>
                  <a:ext cx="1925912" cy="1228534"/>
                  <a:chOff x="2911370" y="4761497"/>
                  <a:chExt cx="1925912" cy="1228534"/>
                </a:xfrm>
              </p:grpSpPr>
              <p:pic>
                <p:nvPicPr>
                  <p:cNvPr id="84" name="그림 83"/>
                  <p:cNvPicPr>
                    <a:picLocks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467773" y="4761497"/>
                    <a:ext cx="900000" cy="648000"/>
                  </a:xfrm>
                  <a:prstGeom prst="rect">
                    <a:avLst/>
                  </a:prstGeom>
                </p:spPr>
              </p:pic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2911370" y="5409497"/>
                    <a:ext cx="1925912" cy="580534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36000" rIns="36000" bIns="36000" rtlCol="0">
                    <a:sp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ko-KR" sz="1600" b="1" dirty="0" smtClean="0"/>
                      <a:t>Docker Socket</a:t>
                    </a:r>
                    <a:br>
                      <a:rPr lang="en-US" altLang="ko-KR" sz="1600" b="1" dirty="0" smtClean="0"/>
                    </a:br>
                    <a:r>
                      <a:rPr lang="en-US" altLang="ko-KR" sz="14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/</a:t>
                    </a:r>
                    <a:r>
                      <a:rPr lang="en-US" altLang="ko-KR" sz="1400" b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var</a:t>
                    </a:r>
                    <a:r>
                      <a:rPr lang="en-US" altLang="ko-KR" sz="14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/run/</a:t>
                    </a:r>
                    <a:r>
                      <a:rPr lang="en-US" altLang="ko-KR" sz="1400" b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docker.sock</a:t>
                    </a:r>
                    <a:endParaRPr lang="ko-KR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78" name="그룹 77"/>
                <p:cNvGrpSpPr/>
                <p:nvPr/>
              </p:nvGrpSpPr>
              <p:grpSpPr>
                <a:xfrm>
                  <a:off x="9287907" y="5178490"/>
                  <a:ext cx="1925912" cy="1228534"/>
                  <a:chOff x="5723613" y="4761497"/>
                  <a:chExt cx="1925912" cy="1228534"/>
                </a:xfrm>
              </p:grpSpPr>
              <p:pic>
                <p:nvPicPr>
                  <p:cNvPr id="82" name="그림 81"/>
                  <p:cNvPicPr>
                    <a:picLocks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80016" y="4761497"/>
                    <a:ext cx="900000" cy="648000"/>
                  </a:xfrm>
                  <a:prstGeom prst="rect">
                    <a:avLst/>
                  </a:prstGeom>
                </p:spPr>
              </p:pic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723613" y="5409497"/>
                    <a:ext cx="1925912" cy="580534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36000" rIns="36000" bIns="36000" rtlCol="0">
                    <a:sp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ko-KR" sz="1600" b="1" dirty="0" smtClean="0"/>
                      <a:t>Docker Daemon</a:t>
                    </a:r>
                    <a:br>
                      <a:rPr lang="en-US" altLang="ko-KR" sz="1600" b="1" dirty="0" smtClean="0"/>
                    </a:br>
                    <a:r>
                      <a:rPr lang="en-US" altLang="ko-KR" sz="14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/</a:t>
                    </a:r>
                    <a:r>
                      <a:rPr lang="en-US" altLang="ko-KR" sz="1400" b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usr</a:t>
                    </a:r>
                    <a:r>
                      <a:rPr lang="en-US" altLang="ko-KR" sz="14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/bin/</a:t>
                    </a:r>
                    <a:r>
                      <a:rPr lang="en-US" altLang="ko-KR" sz="1400" b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dockerd</a:t>
                    </a:r>
                    <a:endParaRPr lang="ko-KR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79" name="오른쪽 화살표 78"/>
                <p:cNvSpPr/>
                <p:nvPr/>
              </p:nvSpPr>
              <p:spPr>
                <a:xfrm>
                  <a:off x="5737669" y="5612757"/>
                  <a:ext cx="720000" cy="360000"/>
                </a:xfrm>
                <a:prstGeom prst="rightArrow">
                  <a:avLst/>
                </a:prstGeom>
                <a:solidFill>
                  <a:srgbClr val="A5002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오른쪽 화살표 79"/>
                <p:cNvSpPr/>
                <p:nvPr/>
              </p:nvSpPr>
              <p:spPr>
                <a:xfrm>
                  <a:off x="8506465" y="5612757"/>
                  <a:ext cx="720000" cy="360000"/>
                </a:xfrm>
                <a:prstGeom prst="rightArrow">
                  <a:avLst/>
                </a:prstGeom>
                <a:solidFill>
                  <a:srgbClr val="A5002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  <p:pic>
            <p:nvPicPr>
              <p:cNvPr id="2" name="그림 1"/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1925" y="1490111"/>
                <a:ext cx="720000" cy="828000"/>
              </a:xfrm>
              <a:prstGeom prst="rect">
                <a:avLst/>
              </a:prstGeom>
            </p:spPr>
          </p:pic>
        </p:grp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251" y="2820655"/>
              <a:ext cx="1019516" cy="1338114"/>
            </a:xfrm>
            <a:prstGeom prst="rect">
              <a:avLst/>
            </a:prstGeom>
          </p:spPr>
        </p:pic>
        <p:grpSp>
          <p:nvGrpSpPr>
            <p:cNvPr id="14" name="그룹 13"/>
            <p:cNvGrpSpPr/>
            <p:nvPr/>
          </p:nvGrpSpPr>
          <p:grpSpPr>
            <a:xfrm>
              <a:off x="8003157" y="497657"/>
              <a:ext cx="1603545" cy="1091220"/>
              <a:chOff x="8026761" y="659581"/>
              <a:chExt cx="1603545" cy="1091220"/>
            </a:xfrm>
          </p:grpSpPr>
          <p:sp>
            <p:nvSpPr>
              <p:cNvPr id="102" name="모서리가 둥근 직사각형 101"/>
              <p:cNvSpPr/>
              <p:nvPr/>
            </p:nvSpPr>
            <p:spPr>
              <a:xfrm>
                <a:off x="8190306" y="850801"/>
                <a:ext cx="1440000" cy="900000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>
                    <a:solidFill>
                      <a:schemeClr val="tx1"/>
                    </a:solidFill>
                  </a:rPr>
                  <a:t>Container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26761" y="659581"/>
                <a:ext cx="468000" cy="468000"/>
              </a:xfrm>
              <a:prstGeom prst="rect">
                <a:avLst/>
              </a:prstGeom>
            </p:spPr>
          </p:pic>
        </p:grpSp>
        <p:grpSp>
          <p:nvGrpSpPr>
            <p:cNvPr id="104" name="그룹 103"/>
            <p:cNvGrpSpPr/>
            <p:nvPr/>
          </p:nvGrpSpPr>
          <p:grpSpPr>
            <a:xfrm>
              <a:off x="5805371" y="497657"/>
              <a:ext cx="1603545" cy="1091220"/>
              <a:chOff x="8026761" y="659581"/>
              <a:chExt cx="1603545" cy="1091220"/>
            </a:xfrm>
          </p:grpSpPr>
          <p:sp>
            <p:nvSpPr>
              <p:cNvPr id="105" name="모서리가 둥근 직사각형 104"/>
              <p:cNvSpPr/>
              <p:nvPr/>
            </p:nvSpPr>
            <p:spPr>
              <a:xfrm>
                <a:off x="8190306" y="850801"/>
                <a:ext cx="1440000" cy="900000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>
                    <a:solidFill>
                      <a:schemeClr val="tx1"/>
                    </a:solidFill>
                  </a:rPr>
                  <a:t>Container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그림 10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26761" y="659581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107" name="오른쪽 화살표 106"/>
            <p:cNvSpPr/>
            <p:nvPr/>
          </p:nvSpPr>
          <p:spPr>
            <a:xfrm rot="16200000">
              <a:off x="8073314" y="1895054"/>
              <a:ext cx="720000" cy="360000"/>
            </a:xfrm>
            <a:prstGeom prst="rightArrow">
              <a:avLst/>
            </a:prstGeom>
            <a:solidFill>
              <a:srgbClr val="A5002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613314" y="1686257"/>
              <a:ext cx="1032688" cy="3774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b="1" dirty="0" smtClean="0">
                  <a:solidFill>
                    <a:srgbClr val="A50021"/>
                  </a:solidFill>
                </a:rPr>
                <a:t>create</a:t>
              </a:r>
              <a:endParaRPr lang="ko-KR" altLang="en-US" b="1" dirty="0">
                <a:solidFill>
                  <a:srgbClr val="A5002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22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110342" y="188331"/>
            <a:ext cx="8820000" cy="64800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b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Host Machine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7442366" y="3019097"/>
            <a:ext cx="1925912" cy="1228534"/>
            <a:chOff x="5723613" y="4761497"/>
            <a:chExt cx="1925912" cy="1228534"/>
          </a:xfrm>
        </p:grpSpPr>
        <p:pic>
          <p:nvPicPr>
            <p:cNvPr id="37" name="그림 36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0016" y="4761497"/>
              <a:ext cx="900000" cy="648000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5723613" y="5409497"/>
              <a:ext cx="1925912" cy="58053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1600" b="1" dirty="0" smtClean="0"/>
                <a:t>Docker Daemon</a:t>
              </a:r>
              <a:br>
                <a:rPr lang="en-US" altLang="ko-KR" sz="1600" b="1" dirty="0" smtClean="0"/>
              </a:br>
              <a:r>
                <a:rPr lang="en-US" altLang="ko-KR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en-US" altLang="ko-KR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usr</a:t>
              </a:r>
              <a:r>
                <a:rPr lang="en-US" altLang="ko-KR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/bin/</a:t>
              </a:r>
              <a:r>
                <a:rPr lang="en-US" altLang="ko-KR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dockerd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1694343" y="711543"/>
            <a:ext cx="7884367" cy="198000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Jenkins Container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461975" y="390443"/>
            <a:ext cx="720000" cy="828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59" y="2759274"/>
            <a:ext cx="1019516" cy="1338114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5424688" y="4812332"/>
            <a:ext cx="1603545" cy="1091220"/>
            <a:chOff x="8026761" y="659581"/>
            <a:chExt cx="1603545" cy="1091220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8190306" y="850801"/>
              <a:ext cx="1440000" cy="900000"/>
            </a:xfrm>
            <a:prstGeom prst="roundRect">
              <a:avLst/>
            </a:prstGeom>
            <a:noFill/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26761" y="659581"/>
              <a:ext cx="468000" cy="468000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7612577" y="4812332"/>
            <a:ext cx="1603545" cy="1091220"/>
            <a:chOff x="8026761" y="659581"/>
            <a:chExt cx="1603545" cy="1091220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8190306" y="850801"/>
              <a:ext cx="1440000" cy="900000"/>
            </a:xfrm>
            <a:prstGeom prst="roundRect">
              <a:avLst/>
            </a:prstGeom>
            <a:noFill/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26761" y="659581"/>
              <a:ext cx="468000" cy="468000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8609117" y="4341839"/>
            <a:ext cx="852124" cy="3774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b="1" dirty="0" smtClean="0">
                <a:solidFill>
                  <a:schemeClr val="tx2"/>
                </a:solidFill>
              </a:rPr>
              <a:t>create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273569" y="1855755"/>
            <a:ext cx="1944000" cy="1728000"/>
            <a:chOff x="2002975" y="3218030"/>
            <a:chExt cx="1944000" cy="1728000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002975" y="3218030"/>
              <a:ext cx="1944000" cy="1728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Volume Mounted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2012019" y="3669220"/>
              <a:ext cx="1925912" cy="1208465"/>
              <a:chOff x="186021" y="4761497"/>
              <a:chExt cx="1925912" cy="1208465"/>
            </a:xfrm>
          </p:grpSpPr>
          <p:pic>
            <p:nvPicPr>
              <p:cNvPr id="41" name="그림 40"/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2424" y="4761497"/>
                <a:ext cx="900000" cy="648000"/>
              </a:xfrm>
              <a:prstGeom prst="rect">
                <a:avLst/>
              </a:prstGeom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186021" y="5409497"/>
                <a:ext cx="1925912" cy="56046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ko-KR" sz="1600" b="1" dirty="0" smtClean="0"/>
                  <a:t>Docker Client</a:t>
                </a:r>
                <a:br>
                  <a:rPr lang="en-US" altLang="ko-KR" sz="1600" b="1" dirty="0" smtClean="0"/>
                </a:br>
                <a:r>
                  <a:rPr lang="en-US" altLang="ko-KR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/</a:t>
                </a:r>
                <a:r>
                  <a:rPr lang="en-US" altLang="ko-KR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usr</a:t>
                </a:r>
                <a:r>
                  <a:rPr lang="en-US" altLang="ko-KR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/bin/</a:t>
                </a:r>
                <a:r>
                  <a:rPr lang="en-US" altLang="ko-KR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docker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49" name="그룹 48"/>
          <p:cNvGrpSpPr/>
          <p:nvPr/>
        </p:nvGrpSpPr>
        <p:grpSpPr>
          <a:xfrm>
            <a:off x="4898843" y="1855755"/>
            <a:ext cx="1944000" cy="1728000"/>
            <a:chOff x="4628249" y="3218030"/>
            <a:chExt cx="1944000" cy="1728000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4628249" y="3218030"/>
              <a:ext cx="1944000" cy="1728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Volume Mounted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4637293" y="3669220"/>
              <a:ext cx="1925912" cy="1228534"/>
              <a:chOff x="2911370" y="4761497"/>
              <a:chExt cx="1925912" cy="1228534"/>
            </a:xfrm>
          </p:grpSpPr>
          <p:pic>
            <p:nvPicPr>
              <p:cNvPr id="39" name="그림 38"/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67773" y="4761497"/>
                <a:ext cx="900000" cy="648000"/>
              </a:xfrm>
              <a:prstGeom prst="rect">
                <a:avLst/>
              </a:prstGeom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2911370" y="5409497"/>
                <a:ext cx="1925912" cy="58053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ko-KR" sz="1600" b="1" dirty="0" smtClean="0"/>
                  <a:t>Docker Socket</a:t>
                </a:r>
                <a:br>
                  <a:rPr lang="en-US" altLang="ko-KR" sz="1600" b="1" dirty="0" smtClean="0"/>
                </a:br>
                <a:r>
                  <a:rPr lang="en-US" altLang="ko-KR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/</a:t>
                </a:r>
                <a:r>
                  <a:rPr lang="en-US" altLang="ko-KR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var</a:t>
                </a:r>
                <a:r>
                  <a:rPr lang="en-US" altLang="ko-KR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/run/</a:t>
                </a:r>
                <a:r>
                  <a:rPr lang="en-US" altLang="ko-KR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docker.sock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35" name="오른쪽 화살표 34"/>
          <p:cNvSpPr/>
          <p:nvPr/>
        </p:nvSpPr>
        <p:spPr>
          <a:xfrm>
            <a:off x="4053809" y="2539755"/>
            <a:ext cx="1008000" cy="360000"/>
          </a:xfrm>
          <a:prstGeom prst="right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오른쪽 화살표 50"/>
          <p:cNvSpPr/>
          <p:nvPr/>
        </p:nvSpPr>
        <p:spPr>
          <a:xfrm rot="1800000">
            <a:off x="6682484" y="2726669"/>
            <a:ext cx="1008000" cy="360000"/>
          </a:xfrm>
          <a:prstGeom prst="right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오른쪽 화살표 51"/>
          <p:cNvSpPr/>
          <p:nvPr/>
        </p:nvSpPr>
        <p:spPr>
          <a:xfrm rot="5400000">
            <a:off x="8081322" y="4436443"/>
            <a:ext cx="648000" cy="360000"/>
          </a:xfrm>
          <a:prstGeom prst="right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86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>
            <a:off x="368546" y="237744"/>
            <a:ext cx="11445224" cy="2577437"/>
            <a:chOff x="368546" y="237744"/>
            <a:chExt cx="11445224" cy="2577437"/>
          </a:xfrm>
        </p:grpSpPr>
        <p:pic>
          <p:nvPicPr>
            <p:cNvPr id="3" name="그림 2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7159" y="237744"/>
              <a:ext cx="1368000" cy="1368900"/>
            </a:xfrm>
            <a:prstGeom prst="rect">
              <a:avLst/>
            </a:prstGeom>
          </p:spPr>
        </p:pic>
        <p:sp>
          <p:nvSpPr>
            <p:cNvPr id="28" name="모서리가 둥근 직사각형 27"/>
            <p:cNvSpPr/>
            <p:nvPr/>
          </p:nvSpPr>
          <p:spPr>
            <a:xfrm>
              <a:off x="368546" y="2347181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Pod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4341836" y="2347181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Deployment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6328481" y="2347180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Service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8315126" y="2347181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Volume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0301770" y="2347181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…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꺾인 연결선 32"/>
            <p:cNvCxnSpPr>
              <a:stCxn id="3" idx="2"/>
              <a:endCxn id="28" idx="0"/>
            </p:cNvCxnSpPr>
            <p:nvPr/>
          </p:nvCxnSpPr>
          <p:spPr>
            <a:xfrm rot="5400000">
              <a:off x="3237585" y="-506394"/>
              <a:ext cx="740537" cy="496661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33"/>
            <p:cNvCxnSpPr>
              <a:stCxn id="3" idx="2"/>
              <a:endCxn id="29" idx="0"/>
            </p:cNvCxnSpPr>
            <p:nvPr/>
          </p:nvCxnSpPr>
          <p:spPr>
            <a:xfrm rot="5400000">
              <a:off x="5224230" y="1480251"/>
              <a:ext cx="740537" cy="993323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꺾인 연결선 36"/>
            <p:cNvCxnSpPr>
              <a:stCxn id="3" idx="2"/>
              <a:endCxn id="31" idx="0"/>
            </p:cNvCxnSpPr>
            <p:nvPr/>
          </p:nvCxnSpPr>
          <p:spPr>
            <a:xfrm rot="16200000" flipH="1">
              <a:off x="7210874" y="486928"/>
              <a:ext cx="740537" cy="297996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꺾인 연결선 39"/>
            <p:cNvCxnSpPr>
              <a:stCxn id="3" idx="2"/>
              <a:endCxn id="32" idx="0"/>
            </p:cNvCxnSpPr>
            <p:nvPr/>
          </p:nvCxnSpPr>
          <p:spPr>
            <a:xfrm rot="16200000" flipH="1">
              <a:off x="8204196" y="-506394"/>
              <a:ext cx="740537" cy="496661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모서리가 둥근 직사각형 35"/>
            <p:cNvSpPr/>
            <p:nvPr/>
          </p:nvSpPr>
          <p:spPr>
            <a:xfrm>
              <a:off x="2355191" y="2347181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Replica Set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꺾인 연결선 37"/>
            <p:cNvCxnSpPr>
              <a:stCxn id="3" idx="2"/>
              <a:endCxn id="30" idx="0"/>
            </p:cNvCxnSpPr>
            <p:nvPr/>
          </p:nvCxnSpPr>
          <p:spPr>
            <a:xfrm rot="16200000" flipH="1">
              <a:off x="6217552" y="1480251"/>
              <a:ext cx="740536" cy="99332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꺾인 연결선 38"/>
            <p:cNvCxnSpPr>
              <a:stCxn id="3" idx="2"/>
              <a:endCxn id="36" idx="0"/>
            </p:cNvCxnSpPr>
            <p:nvPr/>
          </p:nvCxnSpPr>
          <p:spPr>
            <a:xfrm rot="5400000">
              <a:off x="4230907" y="486928"/>
              <a:ext cx="740537" cy="2979968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/>
          <p:cNvGrpSpPr/>
          <p:nvPr/>
        </p:nvGrpSpPr>
        <p:grpSpPr>
          <a:xfrm>
            <a:off x="534338" y="4384932"/>
            <a:ext cx="3959211" cy="2001378"/>
            <a:chOff x="534338" y="4384932"/>
            <a:chExt cx="3959211" cy="2001378"/>
          </a:xfrm>
        </p:grpSpPr>
        <p:grpSp>
          <p:nvGrpSpPr>
            <p:cNvPr id="53" name="그룹 52"/>
            <p:cNvGrpSpPr/>
            <p:nvPr/>
          </p:nvGrpSpPr>
          <p:grpSpPr>
            <a:xfrm>
              <a:off x="534338" y="4384932"/>
              <a:ext cx="1346208" cy="2001378"/>
              <a:chOff x="534338" y="4384932"/>
              <a:chExt cx="1346208" cy="2001378"/>
            </a:xfrm>
          </p:grpSpPr>
          <p:pic>
            <p:nvPicPr>
              <p:cNvPr id="1028" name="Picture 4" descr="https://cdn-icons-png.flaticon.com/512/2493/2493293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809" y="4732630"/>
                <a:ext cx="1293266" cy="1293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685857" y="6047756"/>
                <a:ext cx="10431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/>
                  <a:t>컴퓨터</a:t>
                </a:r>
                <a:r>
                  <a:rPr lang="en-US" altLang="ko-KR" sz="1600" b="1" dirty="0" smtClean="0"/>
                  <a:t>1</a:t>
                </a:r>
                <a:endParaRPr lang="ko-KR" altLang="en-US" sz="1600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34338" y="4384932"/>
                <a:ext cx="13462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accent5"/>
                    </a:solidFill>
                  </a:rPr>
                  <a:t>마스터 노드</a:t>
                </a:r>
                <a:endParaRPr lang="ko-KR" altLang="en-US" sz="1600" b="1" dirty="0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1827604" y="4384932"/>
              <a:ext cx="1346208" cy="2001378"/>
              <a:chOff x="1827604" y="4384932"/>
              <a:chExt cx="1346208" cy="2001378"/>
            </a:xfrm>
          </p:grpSpPr>
          <p:pic>
            <p:nvPicPr>
              <p:cNvPr id="54" name="Picture 4" descr="https://cdn-icons-png.flaticon.com/512/2493/2493293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7310" y="4732630"/>
                <a:ext cx="1293266" cy="1293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1992358" y="6047756"/>
                <a:ext cx="10431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/>
                  <a:t>컴퓨터</a:t>
                </a:r>
                <a:r>
                  <a:rPr lang="en-US" altLang="ko-KR" sz="1600" b="1" dirty="0" smtClean="0"/>
                  <a:t>2</a:t>
                </a:r>
                <a:endParaRPr lang="ko-KR" altLang="en-US" sz="1600" b="1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827604" y="4384932"/>
                <a:ext cx="13462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accent1"/>
                    </a:solidFill>
                  </a:rPr>
                  <a:t>워커 노드</a:t>
                </a:r>
                <a:endParaRPr lang="ko-KR" altLang="en-US" sz="16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3147341" y="4384932"/>
              <a:ext cx="1346208" cy="2001378"/>
              <a:chOff x="3147341" y="4384932"/>
              <a:chExt cx="1346208" cy="2001378"/>
            </a:xfrm>
          </p:grpSpPr>
          <p:pic>
            <p:nvPicPr>
              <p:cNvPr id="55" name="Picture 4" descr="https://cdn-icons-png.flaticon.com/512/2493/2493293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3812" y="4732630"/>
                <a:ext cx="1293266" cy="1293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3298860" y="6047756"/>
                <a:ext cx="10431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/>
                  <a:t>컴퓨터</a:t>
                </a:r>
                <a:r>
                  <a:rPr lang="en-US" altLang="ko-KR" sz="1600" b="1" dirty="0" smtClean="0"/>
                  <a:t>3</a:t>
                </a:r>
                <a:endParaRPr lang="ko-KR" altLang="en-US" sz="1600" b="1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147341" y="4384932"/>
                <a:ext cx="13462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accent1"/>
                    </a:solidFill>
                  </a:rPr>
                  <a:t>워커 노드</a:t>
                </a:r>
                <a:endParaRPr lang="ko-KR" altLang="en-US" sz="1600" b="1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68" name="그룹 67"/>
          <p:cNvGrpSpPr/>
          <p:nvPr/>
        </p:nvGrpSpPr>
        <p:grpSpPr>
          <a:xfrm>
            <a:off x="6934509" y="4754490"/>
            <a:ext cx="1293266" cy="1631820"/>
            <a:chOff x="6934509" y="4754490"/>
            <a:chExt cx="1293266" cy="1631820"/>
          </a:xfrm>
        </p:grpSpPr>
        <p:pic>
          <p:nvPicPr>
            <p:cNvPr id="64" name="Picture 4" descr="https://cdn-icons-png.flaticon.com/512/2493/249329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509" y="4754490"/>
              <a:ext cx="1293266" cy="1293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Box 64"/>
            <p:cNvSpPr txBox="1"/>
            <p:nvPr/>
          </p:nvSpPr>
          <p:spPr>
            <a:xfrm>
              <a:off x="7059557" y="6047756"/>
              <a:ext cx="10431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/>
                <a:t>컴퓨터</a:t>
              </a:r>
              <a:r>
                <a:rPr lang="en-US" altLang="ko-KR" sz="1600" b="1" dirty="0" smtClean="0"/>
                <a:t>1</a:t>
              </a:r>
              <a:endParaRPr lang="ko-KR" altLang="en-US" sz="1600" b="1" dirty="0"/>
            </a:p>
          </p:txBody>
        </p:sp>
      </p:grpSp>
      <p:sp>
        <p:nvSpPr>
          <p:cNvPr id="52" name="모서리가 둥근 사각형 설명선 51"/>
          <p:cNvSpPr/>
          <p:nvPr/>
        </p:nvSpPr>
        <p:spPr>
          <a:xfrm rot="5400000">
            <a:off x="8932530" y="3840985"/>
            <a:ext cx="1800000" cy="2880000"/>
          </a:xfrm>
          <a:prstGeom prst="wedgeRoundRectCallout">
            <a:avLst>
              <a:gd name="adj1" fmla="val -20834"/>
              <a:gd name="adj2" fmla="val 59484"/>
              <a:gd name="adj3" fmla="val 16667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4019" y="4507104"/>
            <a:ext cx="2417022" cy="170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Shape 7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20205" y="1398004"/>
            <a:ext cx="720000" cy="72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그룹 53"/>
          <p:cNvGrpSpPr/>
          <p:nvPr/>
        </p:nvGrpSpPr>
        <p:grpSpPr>
          <a:xfrm>
            <a:off x="2224386" y="3029011"/>
            <a:ext cx="2914542" cy="2351007"/>
            <a:chOff x="2224386" y="3029011"/>
            <a:chExt cx="2914542" cy="2351007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2452872" y="3436018"/>
              <a:ext cx="2686056" cy="1944000"/>
            </a:xfrm>
            <a:prstGeom prst="roundRect">
              <a:avLst/>
            </a:prstGeom>
            <a:noFill/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Shape 7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24386" y="3029011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Shape 7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15900" y="4408018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Shape 70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35900" y="3214914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Shape 7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55900" y="4408018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9" name="꺾인 연결선 48"/>
            <p:cNvCxnSpPr>
              <a:stCxn id="43" idx="2"/>
              <a:endCxn id="41" idx="0"/>
            </p:cNvCxnSpPr>
            <p:nvPr/>
          </p:nvCxnSpPr>
          <p:spPr>
            <a:xfrm rot="5400000">
              <a:off x="3199348" y="3811466"/>
              <a:ext cx="473104" cy="720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꺾인 연결선 50"/>
            <p:cNvCxnSpPr>
              <a:stCxn id="43" idx="2"/>
              <a:endCxn id="45" idx="0"/>
            </p:cNvCxnSpPr>
            <p:nvPr/>
          </p:nvCxnSpPr>
          <p:spPr>
            <a:xfrm rot="16200000" flipH="1">
              <a:off x="3919348" y="3811466"/>
              <a:ext cx="473104" cy="720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6421482" y="3029011"/>
            <a:ext cx="2914542" cy="2351007"/>
            <a:chOff x="2224386" y="3029011"/>
            <a:chExt cx="2914542" cy="2351007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2452872" y="3436018"/>
              <a:ext cx="2686056" cy="1944000"/>
            </a:xfrm>
            <a:prstGeom prst="roundRect">
              <a:avLst/>
            </a:prstGeom>
            <a:noFill/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Shape 7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24386" y="3029011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Shape 7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15900" y="4408018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Shape 70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35900" y="3214914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Shape 7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55900" y="4408018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1" name="꺾인 연결선 60"/>
            <p:cNvCxnSpPr>
              <a:stCxn id="59" idx="2"/>
              <a:endCxn id="58" idx="0"/>
            </p:cNvCxnSpPr>
            <p:nvPr/>
          </p:nvCxnSpPr>
          <p:spPr>
            <a:xfrm rot="5400000">
              <a:off x="3199348" y="3811466"/>
              <a:ext cx="473104" cy="720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꺾인 연결선 61"/>
            <p:cNvCxnSpPr>
              <a:stCxn id="59" idx="2"/>
              <a:endCxn id="60" idx="0"/>
            </p:cNvCxnSpPr>
            <p:nvPr/>
          </p:nvCxnSpPr>
          <p:spPr>
            <a:xfrm rot="16200000" flipH="1">
              <a:off x="3919348" y="3811466"/>
              <a:ext cx="473104" cy="720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모서리가 둥근 직사각형 62"/>
          <p:cNvSpPr/>
          <p:nvPr/>
        </p:nvSpPr>
        <p:spPr>
          <a:xfrm>
            <a:off x="3215874" y="2875762"/>
            <a:ext cx="1160052" cy="228600"/>
          </a:xfrm>
          <a:prstGeom prst="roundRect">
            <a:avLst/>
          </a:prstGeom>
          <a:solidFill>
            <a:srgbClr val="326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</a:rPr>
              <a:t>ClusterIP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7412970" y="2875762"/>
            <a:ext cx="1160052" cy="228600"/>
          </a:xfrm>
          <a:prstGeom prst="roundRect">
            <a:avLst/>
          </a:prstGeom>
          <a:solidFill>
            <a:srgbClr val="326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</a:rPr>
              <a:t>ClusterIP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65" name="꺾인 연결선 64"/>
          <p:cNvCxnSpPr>
            <a:stCxn id="37" idx="2"/>
            <a:endCxn id="63" idx="0"/>
          </p:cNvCxnSpPr>
          <p:nvPr/>
        </p:nvCxnSpPr>
        <p:spPr>
          <a:xfrm rot="5400000">
            <a:off x="4409174" y="1504731"/>
            <a:ext cx="757758" cy="1984305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37" idx="2"/>
            <a:endCxn id="64" idx="0"/>
          </p:cNvCxnSpPr>
          <p:nvPr/>
        </p:nvCxnSpPr>
        <p:spPr>
          <a:xfrm rot="16200000" flipH="1">
            <a:off x="6507721" y="1390487"/>
            <a:ext cx="757758" cy="2212791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64" idx="2"/>
            <a:endCxn id="59" idx="0"/>
          </p:cNvCxnSpPr>
          <p:nvPr/>
        </p:nvCxnSpPr>
        <p:spPr>
          <a:xfrm>
            <a:off x="7992996" y="3104362"/>
            <a:ext cx="0" cy="110552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0"/>
          <p:cNvCxnSpPr>
            <a:stCxn id="63" idx="2"/>
            <a:endCxn id="43" idx="0"/>
          </p:cNvCxnSpPr>
          <p:nvPr/>
        </p:nvCxnSpPr>
        <p:spPr>
          <a:xfrm>
            <a:off x="3795900" y="3104362"/>
            <a:ext cx="0" cy="110552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70"/>
          <p:cNvCxnSpPr/>
          <p:nvPr/>
        </p:nvCxnSpPr>
        <p:spPr>
          <a:xfrm>
            <a:off x="5780205" y="678004"/>
            <a:ext cx="1" cy="72000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753809" y="884116"/>
            <a:ext cx="667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</a:rPr>
              <a:t>요청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753809" y="2189105"/>
            <a:ext cx="667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</a:rPr>
              <a:t>분배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043065" y="1613140"/>
            <a:ext cx="2351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326CE5"/>
                </a:solidFill>
              </a:rPr>
              <a:t>Ingress / Load Balancer</a:t>
            </a:r>
            <a:endParaRPr lang="ko-KR" altLang="en-US" sz="1400" b="1" dirty="0">
              <a:solidFill>
                <a:srgbClr val="326CE5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124144" y="3896946"/>
            <a:ext cx="667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2"/>
                </a:solidFill>
              </a:rPr>
              <a:t>분배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013225" y="3896946"/>
            <a:ext cx="667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2"/>
                </a:solidFill>
              </a:rPr>
              <a:t>분배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5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그룹 62"/>
          <p:cNvGrpSpPr/>
          <p:nvPr/>
        </p:nvGrpSpPr>
        <p:grpSpPr>
          <a:xfrm>
            <a:off x="147840" y="116642"/>
            <a:ext cx="2087856" cy="4556229"/>
            <a:chOff x="147840" y="116642"/>
            <a:chExt cx="2087856" cy="4556229"/>
          </a:xfrm>
        </p:grpSpPr>
        <p:grpSp>
          <p:nvGrpSpPr>
            <p:cNvPr id="16" name="그룹 15"/>
            <p:cNvGrpSpPr/>
            <p:nvPr/>
          </p:nvGrpSpPr>
          <p:grpSpPr>
            <a:xfrm>
              <a:off x="394676" y="290743"/>
              <a:ext cx="1841020" cy="1081144"/>
              <a:chOff x="3553940" y="893960"/>
              <a:chExt cx="1841020" cy="1081144"/>
            </a:xfrm>
          </p:grpSpPr>
          <p:sp>
            <p:nvSpPr>
              <p:cNvPr id="7" name="모서리가 둥근 직사각형 6"/>
              <p:cNvSpPr/>
              <p:nvPr/>
            </p:nvSpPr>
            <p:spPr>
              <a:xfrm>
                <a:off x="3769608" y="1229538"/>
                <a:ext cx="1625352" cy="745566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rgbClr val="326CE5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Deployment</a:t>
                </a:r>
                <a:endParaRPr lang="ko-KR" altLang="en-US" sz="1600" dirty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53940" y="893960"/>
                <a:ext cx="603556" cy="585267"/>
              </a:xfrm>
              <a:prstGeom prst="rect">
                <a:avLst/>
              </a:prstGeom>
            </p:spPr>
          </p:pic>
        </p:grpSp>
        <p:grpSp>
          <p:nvGrpSpPr>
            <p:cNvPr id="15" name="그룹 14"/>
            <p:cNvGrpSpPr/>
            <p:nvPr/>
          </p:nvGrpSpPr>
          <p:grpSpPr>
            <a:xfrm>
              <a:off x="394676" y="1692498"/>
              <a:ext cx="1841020" cy="1044296"/>
              <a:chOff x="3553940" y="2310682"/>
              <a:chExt cx="1841020" cy="1044296"/>
            </a:xfrm>
          </p:grpSpPr>
          <p:sp>
            <p:nvSpPr>
              <p:cNvPr id="8" name="모서리가 둥근 직사각형 7"/>
              <p:cNvSpPr/>
              <p:nvPr/>
            </p:nvSpPr>
            <p:spPr>
              <a:xfrm>
                <a:off x="3769608" y="2609412"/>
                <a:ext cx="1625352" cy="745566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dirty="0" err="1" smtClean="0">
                    <a:solidFill>
                      <a:srgbClr val="326CE5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ReplicaSet</a:t>
                </a:r>
                <a:endParaRPr lang="ko-KR" altLang="en-US" sz="1600" dirty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pic>
            <p:nvPicPr>
              <p:cNvPr id="5" name="그림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3940" y="2310682"/>
                <a:ext cx="615749" cy="597460"/>
              </a:xfrm>
              <a:prstGeom prst="rect">
                <a:avLst/>
              </a:prstGeom>
            </p:spPr>
          </p:pic>
        </p:grpSp>
        <p:grpSp>
          <p:nvGrpSpPr>
            <p:cNvPr id="17" name="그룹 16"/>
            <p:cNvGrpSpPr/>
            <p:nvPr/>
          </p:nvGrpSpPr>
          <p:grpSpPr>
            <a:xfrm>
              <a:off x="394676" y="3057405"/>
              <a:ext cx="1841020" cy="1615466"/>
              <a:chOff x="3553940" y="3660622"/>
              <a:chExt cx="1841020" cy="1615466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3769608" y="3959352"/>
                <a:ext cx="1625352" cy="1316736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algn="ctr"/>
                <a:r>
                  <a:rPr lang="en-US" altLang="ko-KR" sz="1600" dirty="0" smtClean="0">
                    <a:solidFill>
                      <a:srgbClr val="326CE5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Pod</a:t>
                </a:r>
                <a:endParaRPr lang="ko-KR" altLang="en-US" sz="1600" dirty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grpSp>
            <p:nvGrpSpPr>
              <p:cNvPr id="14" name="그룹 13"/>
              <p:cNvGrpSpPr/>
              <p:nvPr/>
            </p:nvGrpSpPr>
            <p:grpSpPr>
              <a:xfrm>
                <a:off x="3800854" y="4262906"/>
                <a:ext cx="1419583" cy="930990"/>
                <a:chOff x="7148345" y="3161179"/>
                <a:chExt cx="1419583" cy="930990"/>
              </a:xfrm>
            </p:grpSpPr>
            <p:grpSp>
              <p:nvGrpSpPr>
                <p:cNvPr id="10" name="그룹 9"/>
                <p:cNvGrpSpPr/>
                <p:nvPr/>
              </p:nvGrpSpPr>
              <p:grpSpPr>
                <a:xfrm>
                  <a:off x="7148345" y="3161179"/>
                  <a:ext cx="1419583" cy="930990"/>
                  <a:chOff x="8022202" y="705748"/>
                  <a:chExt cx="1419583" cy="930990"/>
                </a:xfrm>
              </p:grpSpPr>
              <p:sp>
                <p:nvSpPr>
                  <p:cNvPr id="11" name="모서리가 둥근 직사각형 10"/>
                  <p:cNvSpPr/>
                  <p:nvPr/>
                </p:nvSpPr>
                <p:spPr>
                  <a:xfrm>
                    <a:off x="8190306" y="850801"/>
                    <a:ext cx="1251479" cy="785937"/>
                  </a:xfrm>
                  <a:prstGeom prst="roundRect">
                    <a:avLst/>
                  </a:prstGeom>
                  <a:noFill/>
                  <a:ln w="19050">
                    <a:solidFill>
                      <a:srgbClr val="326CE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t"/>
                  <a:lstStyle/>
                  <a:p>
                    <a:pPr algn="ctr"/>
                    <a:r>
                      <a:rPr lang="en-US" altLang="ko-KR" sz="1400" b="1" dirty="0" smtClean="0">
                        <a:solidFill>
                          <a:schemeClr val="tx1"/>
                        </a:solidFill>
                      </a:rPr>
                      <a:t>Container</a:t>
                    </a:r>
                    <a:endParaRPr lang="ko-KR" alt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12" name="그림 11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8022202" y="705748"/>
                    <a:ext cx="372783" cy="372783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3" name="그림 12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707182" y="3622157"/>
                  <a:ext cx="470012" cy="470012"/>
                </a:xfrm>
                <a:prstGeom prst="rect">
                  <a:avLst/>
                </a:prstGeom>
              </p:spPr>
            </p:pic>
          </p:grpSp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53940" y="3660622"/>
                <a:ext cx="615749" cy="597460"/>
              </a:xfrm>
              <a:prstGeom prst="rect">
                <a:avLst/>
              </a:prstGeom>
            </p:spPr>
          </p:pic>
        </p:grpSp>
        <p:cxnSp>
          <p:nvCxnSpPr>
            <p:cNvPr id="18" name="꺾인 연결선 70"/>
            <p:cNvCxnSpPr>
              <a:stCxn id="7" idx="2"/>
              <a:endCxn id="8" idx="0"/>
            </p:cNvCxnSpPr>
            <p:nvPr/>
          </p:nvCxnSpPr>
          <p:spPr>
            <a:xfrm>
              <a:off x="1423020" y="1371887"/>
              <a:ext cx="0" cy="619341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꺾인 연결선 70"/>
            <p:cNvCxnSpPr>
              <a:stCxn id="8" idx="2"/>
              <a:endCxn id="9" idx="0"/>
            </p:cNvCxnSpPr>
            <p:nvPr/>
          </p:nvCxnSpPr>
          <p:spPr>
            <a:xfrm>
              <a:off x="1423020" y="2736794"/>
              <a:ext cx="0" cy="619341"/>
            </a:xfrm>
            <a:prstGeom prst="straightConnector1">
              <a:avLst/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47840" y="116642"/>
              <a:ext cx="35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FF0000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①</a:t>
              </a:r>
              <a:endParaRPr lang="ko-KR" altLang="en-US" sz="1600" b="1" dirty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7840" y="1587023"/>
              <a:ext cx="35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FF0000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②</a:t>
              </a:r>
              <a:endParaRPr lang="ko-KR" altLang="en-US" sz="1600" b="1" dirty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7840" y="2999293"/>
              <a:ext cx="3520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>
                  <a:solidFill>
                    <a:srgbClr val="FF0000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③</a:t>
              </a:r>
              <a:endParaRPr lang="ko-KR" altLang="en-US" sz="1600" b="1" dirty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4940039" y="80909"/>
            <a:ext cx="7075176" cy="1368378"/>
            <a:chOff x="4013448" y="423768"/>
            <a:chExt cx="7075176" cy="1368378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4013448" y="818058"/>
              <a:ext cx="1625352" cy="936000"/>
            </a:xfrm>
            <a:prstGeom prst="roundRect">
              <a:avLst/>
            </a:prstGeom>
            <a:noFill/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Components</a:t>
              </a:r>
              <a:endParaRPr lang="ko-KR" altLang="en-US" sz="1600" dirty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9261209" y="423768"/>
              <a:ext cx="1827415" cy="1330290"/>
              <a:chOff x="9261209" y="423768"/>
              <a:chExt cx="1827415" cy="1330290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9463272" y="818058"/>
                <a:ext cx="1625352" cy="936000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dirty="0" err="1" smtClean="0">
                    <a:solidFill>
                      <a:srgbClr val="326CE5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etcd</a:t>
                </a:r>
                <a:endParaRPr lang="ko-KR" altLang="en-US" sz="1600" dirty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pic>
            <p:nvPicPr>
              <p:cNvPr id="30" name="Shape 214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9261209" y="423768"/>
                <a:ext cx="597007" cy="58068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3" name="그룹 42"/>
            <p:cNvGrpSpPr/>
            <p:nvPr/>
          </p:nvGrpSpPr>
          <p:grpSpPr>
            <a:xfrm>
              <a:off x="6536297" y="423768"/>
              <a:ext cx="1827415" cy="1330290"/>
              <a:chOff x="6536297" y="423768"/>
              <a:chExt cx="1827415" cy="1330290"/>
            </a:xfrm>
          </p:grpSpPr>
          <p:sp>
            <p:nvSpPr>
              <p:cNvPr id="28" name="모서리가 둥근 직사각형 27"/>
              <p:cNvSpPr/>
              <p:nvPr/>
            </p:nvSpPr>
            <p:spPr>
              <a:xfrm>
                <a:off x="6738360" y="818058"/>
                <a:ext cx="1625352" cy="936000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dirty="0" smtClean="0">
                    <a:solidFill>
                      <a:srgbClr val="326CE5"/>
                    </a:solidFill>
                    <a:latin typeface="삼성긴고딕OTF Bold" panose="020B0600000101010101" pitchFamily="34" charset="-127"/>
                    <a:ea typeface="삼성긴고딕OTF Bold" panose="020B0600000101010101" pitchFamily="34" charset="-127"/>
                  </a:rPr>
                  <a:t>API Server</a:t>
                </a:r>
                <a:endParaRPr lang="ko-KR" altLang="en-US" sz="1600" dirty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endParaRPr>
              </a:p>
            </p:txBody>
          </p:sp>
          <p:pic>
            <p:nvPicPr>
              <p:cNvPr id="31" name="Shape 229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6536297" y="423768"/>
                <a:ext cx="597007" cy="58068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56" name="그룹 55"/>
            <p:cNvGrpSpPr/>
            <p:nvPr/>
          </p:nvGrpSpPr>
          <p:grpSpPr>
            <a:xfrm>
              <a:off x="5638800" y="831315"/>
              <a:ext cx="1099560" cy="960831"/>
              <a:chOff x="5638800" y="831315"/>
              <a:chExt cx="1099560" cy="960831"/>
            </a:xfrm>
          </p:grpSpPr>
          <p:grpSp>
            <p:nvGrpSpPr>
              <p:cNvPr id="53" name="그룹 52"/>
              <p:cNvGrpSpPr/>
              <p:nvPr/>
            </p:nvGrpSpPr>
            <p:grpSpPr>
              <a:xfrm>
                <a:off x="5638800" y="1148898"/>
                <a:ext cx="1099560" cy="274320"/>
                <a:chOff x="5638800" y="1148898"/>
                <a:chExt cx="1099560" cy="274320"/>
              </a:xfrm>
            </p:grpSpPr>
            <p:cxnSp>
              <p:nvCxnSpPr>
                <p:cNvPr id="32" name="꺾인 연결선 70"/>
                <p:cNvCxnSpPr/>
                <p:nvPr/>
              </p:nvCxnSpPr>
              <p:spPr>
                <a:xfrm>
                  <a:off x="5638800" y="1148898"/>
                  <a:ext cx="1099560" cy="0"/>
                </a:xfrm>
                <a:prstGeom prst="straightConnector1">
                  <a:avLst/>
                </a:prstGeom>
                <a:ln w="12700">
                  <a:solidFill>
                    <a:srgbClr val="A5002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꺾인 연결선 70"/>
                <p:cNvCxnSpPr/>
                <p:nvPr/>
              </p:nvCxnSpPr>
              <p:spPr>
                <a:xfrm flipH="1">
                  <a:off x="5638800" y="1423218"/>
                  <a:ext cx="1099560" cy="0"/>
                </a:xfrm>
                <a:prstGeom prst="straightConnector1">
                  <a:avLst/>
                </a:prstGeom>
                <a:ln w="127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" name="TextBox 50"/>
              <p:cNvSpPr txBox="1"/>
              <p:nvPr/>
            </p:nvSpPr>
            <p:spPr>
              <a:xfrm>
                <a:off x="5715000" y="831315"/>
                <a:ext cx="9471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rgbClr val="A5002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watch</a:t>
                </a:r>
                <a:endParaRPr lang="ko-KR" altLang="en-US" sz="1600" dirty="0">
                  <a:solidFill>
                    <a:srgbClr val="A5002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715000" y="1453592"/>
                <a:ext cx="9471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chemeClr val="accent6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notify</a:t>
                </a:r>
                <a:endParaRPr lang="ko-KR" altLang="en-US" sz="1600" dirty="0">
                  <a:solidFill>
                    <a:schemeClr val="accent6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8363712" y="831315"/>
              <a:ext cx="1099560" cy="960831"/>
              <a:chOff x="5638800" y="831315"/>
              <a:chExt cx="1099560" cy="960831"/>
            </a:xfrm>
          </p:grpSpPr>
          <p:grpSp>
            <p:nvGrpSpPr>
              <p:cNvPr id="58" name="그룹 57"/>
              <p:cNvGrpSpPr/>
              <p:nvPr/>
            </p:nvGrpSpPr>
            <p:grpSpPr>
              <a:xfrm>
                <a:off x="5638800" y="1148898"/>
                <a:ext cx="1099560" cy="274320"/>
                <a:chOff x="5638800" y="1148898"/>
                <a:chExt cx="1099560" cy="274320"/>
              </a:xfrm>
            </p:grpSpPr>
            <p:cxnSp>
              <p:nvCxnSpPr>
                <p:cNvPr id="61" name="꺾인 연결선 70"/>
                <p:cNvCxnSpPr/>
                <p:nvPr/>
              </p:nvCxnSpPr>
              <p:spPr>
                <a:xfrm>
                  <a:off x="5638800" y="1148898"/>
                  <a:ext cx="1099560" cy="0"/>
                </a:xfrm>
                <a:prstGeom prst="straightConnector1">
                  <a:avLst/>
                </a:prstGeom>
                <a:ln w="12700">
                  <a:solidFill>
                    <a:srgbClr val="A5002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꺾인 연결선 70"/>
                <p:cNvCxnSpPr/>
                <p:nvPr/>
              </p:nvCxnSpPr>
              <p:spPr>
                <a:xfrm flipH="1">
                  <a:off x="5638800" y="1423218"/>
                  <a:ext cx="1099560" cy="0"/>
                </a:xfrm>
                <a:prstGeom prst="straightConnector1">
                  <a:avLst/>
                </a:prstGeom>
                <a:ln w="12700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TextBox 58"/>
              <p:cNvSpPr txBox="1"/>
              <p:nvPr/>
            </p:nvSpPr>
            <p:spPr>
              <a:xfrm>
                <a:off x="5715000" y="831315"/>
                <a:ext cx="9471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rgbClr val="A50021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watch</a:t>
                </a:r>
                <a:endParaRPr lang="ko-KR" altLang="en-US" sz="1600" dirty="0">
                  <a:solidFill>
                    <a:srgbClr val="A5002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5715000" y="1453592"/>
                <a:ext cx="9471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solidFill>
                      <a:schemeClr val="accent6"/>
                    </a:solidFill>
                    <a:latin typeface="삼성긴고딕OTF Medium" panose="020B0600000101010101" pitchFamily="34" charset="-127"/>
                    <a:ea typeface="삼성긴고딕OTF Medium" panose="020B0600000101010101" pitchFamily="34" charset="-127"/>
                  </a:rPr>
                  <a:t>notify</a:t>
                </a:r>
                <a:endParaRPr lang="ko-KR" altLang="en-US" sz="1600" dirty="0">
                  <a:solidFill>
                    <a:schemeClr val="accent6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</p:grpSp>
      </p:grpSp>
      <p:sp>
        <p:nvSpPr>
          <p:cNvPr id="75" name="모서리가 둥근 직사각형 74"/>
          <p:cNvSpPr/>
          <p:nvPr/>
        </p:nvSpPr>
        <p:spPr>
          <a:xfrm>
            <a:off x="3694494" y="2826899"/>
            <a:ext cx="5372246" cy="3683629"/>
          </a:xfrm>
          <a:prstGeom prst="roundRect">
            <a:avLst/>
          </a:prstGeom>
          <a:solidFill>
            <a:srgbClr val="326CE5">
              <a:alpha val="30000"/>
            </a:srgbClr>
          </a:solidFill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6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Master Node</a:t>
            </a:r>
            <a:endParaRPr lang="ko-KR" altLang="en-US" sz="16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4" name="모서리가 둥근 직사각형 73"/>
          <p:cNvSpPr/>
          <p:nvPr/>
        </p:nvSpPr>
        <p:spPr>
          <a:xfrm>
            <a:off x="3447076" y="2496060"/>
            <a:ext cx="8568139" cy="4252211"/>
          </a:xfrm>
          <a:prstGeom prst="roundRect">
            <a:avLst/>
          </a:prstGeom>
          <a:noFill/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6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pic>
        <p:nvPicPr>
          <p:cNvPr id="66" name="Shape 21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654700" y="2681081"/>
            <a:ext cx="597007" cy="580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20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315419" y="2241645"/>
            <a:ext cx="626475" cy="609786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모서리가 둥근 직사각형 76"/>
          <p:cNvSpPr/>
          <p:nvPr/>
        </p:nvSpPr>
        <p:spPr>
          <a:xfrm>
            <a:off x="4085228" y="3577101"/>
            <a:ext cx="2012596" cy="203413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pPr algn="ctr">
              <a:lnSpc>
                <a:spcPct val="80000"/>
              </a:lnSpc>
            </a:pPr>
            <a:r>
              <a:rPr lang="en-US" altLang="ko-KR" sz="16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Controller</a:t>
            </a:r>
            <a:br>
              <a:rPr lang="en-US" altLang="ko-KR" sz="16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sz="16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Manager</a:t>
            </a:r>
            <a:endParaRPr lang="ko-KR" altLang="en-US" sz="16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pic>
        <p:nvPicPr>
          <p:cNvPr id="72" name="Shape 23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865091" y="3338665"/>
            <a:ext cx="504000" cy="50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모서리가 둥근 직사각형 79"/>
          <p:cNvSpPr/>
          <p:nvPr/>
        </p:nvSpPr>
        <p:spPr>
          <a:xfrm>
            <a:off x="7406193" y="3513204"/>
            <a:ext cx="1448149" cy="2768724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6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API Server</a:t>
            </a:r>
            <a:endParaRPr lang="ko-KR" altLang="en-US" sz="16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pic>
        <p:nvPicPr>
          <p:cNvPr id="70" name="Shape 2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18616" y="3290522"/>
            <a:ext cx="504000" cy="50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그룹 116"/>
          <p:cNvGrpSpPr/>
          <p:nvPr/>
        </p:nvGrpSpPr>
        <p:grpSpPr>
          <a:xfrm>
            <a:off x="3865091" y="5551363"/>
            <a:ext cx="1351254" cy="871239"/>
            <a:chOff x="3865091" y="5414281"/>
            <a:chExt cx="1351254" cy="871239"/>
          </a:xfrm>
        </p:grpSpPr>
        <p:sp>
          <p:nvSpPr>
            <p:cNvPr id="81" name="모서리가 둥근 직사각형 80"/>
            <p:cNvSpPr/>
            <p:nvPr/>
          </p:nvSpPr>
          <p:spPr>
            <a:xfrm>
              <a:off x="4085228" y="5745520"/>
              <a:ext cx="1131117" cy="540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dirty="0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Scheduler</a:t>
              </a:r>
              <a:endParaRPr lang="ko-KR" altLang="en-US" sz="1400" dirty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pic>
          <p:nvPicPr>
            <p:cNvPr id="69" name="Shape 230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865091" y="5414281"/>
              <a:ext cx="504000" cy="504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2" name="모서리가 둥근 직사각형 81"/>
          <p:cNvSpPr/>
          <p:nvPr/>
        </p:nvSpPr>
        <p:spPr>
          <a:xfrm>
            <a:off x="4525968" y="4162671"/>
            <a:ext cx="1131117" cy="468000"/>
          </a:xfrm>
          <a:prstGeom prst="roundRect">
            <a:avLst/>
          </a:prstGeom>
          <a:noFill/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Deployment</a:t>
            </a:r>
            <a:b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Controller</a:t>
            </a:r>
            <a:endParaRPr lang="ko-KR" altLang="en-US" sz="14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4525968" y="4907829"/>
            <a:ext cx="1131117" cy="468000"/>
          </a:xfrm>
          <a:prstGeom prst="roundRect">
            <a:avLst/>
          </a:prstGeom>
          <a:noFill/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Replication</a:t>
            </a:r>
            <a:b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Controller</a:t>
            </a:r>
            <a:endParaRPr lang="ko-KR" altLang="en-US" sz="14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4" name="모서리가 둥근 직사각형 83"/>
          <p:cNvSpPr/>
          <p:nvPr/>
        </p:nvSpPr>
        <p:spPr>
          <a:xfrm>
            <a:off x="7564708" y="4017700"/>
            <a:ext cx="1131117" cy="468000"/>
          </a:xfrm>
          <a:prstGeom prst="roundRect">
            <a:avLst/>
          </a:prstGeom>
          <a:noFill/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Deployment</a:t>
            </a:r>
            <a:b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Resources</a:t>
            </a:r>
            <a:endParaRPr lang="ko-KR" altLang="en-US" sz="14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>
          <a:xfrm>
            <a:off x="7564708" y="4769313"/>
            <a:ext cx="1131117" cy="468000"/>
          </a:xfrm>
          <a:prstGeom prst="roundRect">
            <a:avLst/>
          </a:prstGeom>
          <a:noFill/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dirty="0" err="1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ReplicaSet</a:t>
            </a:r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/>
            </a:r>
            <a:b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Resources</a:t>
            </a:r>
            <a:endParaRPr lang="ko-KR" altLang="en-US" sz="14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7564708" y="5520926"/>
            <a:ext cx="1131117" cy="468000"/>
          </a:xfrm>
          <a:prstGeom prst="roundRect">
            <a:avLst/>
          </a:prstGeom>
          <a:noFill/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Pod</a:t>
            </a:r>
            <a:b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sz="14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Resources</a:t>
            </a:r>
            <a:endParaRPr lang="ko-KR" altLang="en-US" sz="14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7" name="모서리가 둥근 직사각형 86"/>
          <p:cNvSpPr/>
          <p:nvPr/>
        </p:nvSpPr>
        <p:spPr>
          <a:xfrm>
            <a:off x="9546573" y="3091140"/>
            <a:ext cx="2170138" cy="3419388"/>
          </a:xfrm>
          <a:prstGeom prst="roundRect">
            <a:avLst/>
          </a:prstGeom>
          <a:solidFill>
            <a:srgbClr val="DEEBF7">
              <a:alpha val="30000"/>
            </a:srgbClr>
          </a:solidFill>
          <a:ln w="19050">
            <a:solidFill>
              <a:srgbClr val="326C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altLang="ko-KR" sz="1600" dirty="0" smtClean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Worker Node</a:t>
            </a:r>
            <a:endParaRPr lang="ko-KR" altLang="en-US" sz="1600" dirty="0">
              <a:solidFill>
                <a:srgbClr val="326C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pic>
        <p:nvPicPr>
          <p:cNvPr id="65" name="Shape 21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9346375" y="2875412"/>
            <a:ext cx="614630" cy="5978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그룹 96"/>
          <p:cNvGrpSpPr/>
          <p:nvPr/>
        </p:nvGrpSpPr>
        <p:grpSpPr>
          <a:xfrm>
            <a:off x="9620641" y="4378856"/>
            <a:ext cx="1839001" cy="803655"/>
            <a:chOff x="9620641" y="4211582"/>
            <a:chExt cx="1839001" cy="803655"/>
          </a:xfrm>
        </p:grpSpPr>
        <p:sp>
          <p:nvSpPr>
            <p:cNvPr id="88" name="모서리가 둥근 직사각형 87"/>
            <p:cNvSpPr/>
            <p:nvPr/>
          </p:nvSpPr>
          <p:spPr>
            <a:xfrm>
              <a:off x="9803642" y="4547237"/>
              <a:ext cx="1656000" cy="468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dirty="0" err="1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Kublet</a:t>
              </a:r>
              <a:endParaRPr lang="ko-KR" altLang="en-US" sz="1400" dirty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pic>
          <p:nvPicPr>
            <p:cNvPr id="67" name="Shape 241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9620641" y="4211582"/>
              <a:ext cx="504000" cy="50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8" name="그룹 97"/>
          <p:cNvGrpSpPr/>
          <p:nvPr/>
        </p:nvGrpSpPr>
        <p:grpSpPr>
          <a:xfrm>
            <a:off x="9620641" y="3498637"/>
            <a:ext cx="1839001" cy="801092"/>
            <a:chOff x="9620641" y="3434629"/>
            <a:chExt cx="1839001" cy="801092"/>
          </a:xfrm>
        </p:grpSpPr>
        <p:sp>
          <p:nvSpPr>
            <p:cNvPr id="89" name="모서리가 둥근 직사각형 88"/>
            <p:cNvSpPr/>
            <p:nvPr/>
          </p:nvSpPr>
          <p:spPr>
            <a:xfrm>
              <a:off x="9803642" y="3767721"/>
              <a:ext cx="1656000" cy="468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dirty="0" err="1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Kube</a:t>
              </a:r>
              <a:r>
                <a:rPr lang="en-US" altLang="ko-KR" sz="1400" dirty="0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 proxy</a:t>
              </a:r>
              <a:endParaRPr lang="ko-KR" altLang="en-US" sz="1400" dirty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pic>
          <p:nvPicPr>
            <p:cNvPr id="68" name="Shape 242"/>
            <p:cNvPicPr preferRelativeResize="0"/>
            <p:nvPr/>
          </p:nvPicPr>
          <p:blipFill>
            <a:blip r:embed="rId15">
              <a:alphaModFix/>
            </a:blip>
            <a:stretch>
              <a:fillRect/>
            </a:stretch>
          </p:blipFill>
          <p:spPr>
            <a:xfrm>
              <a:off x="9620641" y="3434629"/>
              <a:ext cx="504000" cy="50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6" name="그룹 95"/>
          <p:cNvGrpSpPr/>
          <p:nvPr/>
        </p:nvGrpSpPr>
        <p:grpSpPr>
          <a:xfrm>
            <a:off x="9620641" y="5386935"/>
            <a:ext cx="1872226" cy="848947"/>
            <a:chOff x="494232" y="5239326"/>
            <a:chExt cx="1872226" cy="848947"/>
          </a:xfrm>
        </p:grpSpPr>
        <p:sp>
          <p:nvSpPr>
            <p:cNvPr id="95" name="모서리가 둥근 직사각형 94"/>
            <p:cNvSpPr/>
            <p:nvPr/>
          </p:nvSpPr>
          <p:spPr>
            <a:xfrm>
              <a:off x="834079" y="5445295"/>
              <a:ext cx="1532379" cy="468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400" dirty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93" name="모서리가 둥근 직사각형 92"/>
            <p:cNvSpPr/>
            <p:nvPr/>
          </p:nvSpPr>
          <p:spPr>
            <a:xfrm>
              <a:off x="769226" y="5537356"/>
              <a:ext cx="1532379" cy="468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1400" dirty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94" name="모서리가 둥근 직사각형 93"/>
            <p:cNvSpPr/>
            <p:nvPr/>
          </p:nvSpPr>
          <p:spPr>
            <a:xfrm>
              <a:off x="703406" y="5620273"/>
              <a:ext cx="1532379" cy="468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dirty="0" smtClean="0">
                  <a:solidFill>
                    <a:srgbClr val="326CE5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Pod</a:t>
              </a:r>
              <a:endParaRPr lang="ko-KR" altLang="en-US" sz="1400" dirty="0">
                <a:solidFill>
                  <a:srgbClr val="326C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pic>
          <p:nvPicPr>
            <p:cNvPr id="92" name="Shape 80"/>
            <p:cNvPicPr preferRelativeResize="0"/>
            <p:nvPr/>
          </p:nvPicPr>
          <p:blipFill>
            <a:blip r:embed="rId16">
              <a:alphaModFix/>
            </a:blip>
            <a:stretch>
              <a:fillRect/>
            </a:stretch>
          </p:blipFill>
          <p:spPr>
            <a:xfrm>
              <a:off x="494232" y="5239326"/>
              <a:ext cx="504000" cy="504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9" name="모서리가 둥근 직사각형 98"/>
          <p:cNvSpPr/>
          <p:nvPr/>
        </p:nvSpPr>
        <p:spPr>
          <a:xfrm>
            <a:off x="4085228" y="1676814"/>
            <a:ext cx="1131117" cy="54000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400" dirty="0" err="1" smtClean="0">
                <a:solidFill>
                  <a:schemeClr val="tx2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kubectl</a:t>
            </a:r>
            <a:endParaRPr lang="ko-KR" altLang="en-US" sz="1400" dirty="0">
              <a:solidFill>
                <a:schemeClr val="tx2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00" name="꺾인 연결선 99"/>
          <p:cNvCxnSpPr>
            <a:stCxn id="99" idx="3"/>
            <a:endCxn id="84" idx="0"/>
          </p:cNvCxnSpPr>
          <p:nvPr/>
        </p:nvCxnSpPr>
        <p:spPr>
          <a:xfrm>
            <a:off x="5216345" y="1946814"/>
            <a:ext cx="2913922" cy="2070886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/>
          <p:nvPr/>
        </p:nvCxnSpPr>
        <p:spPr>
          <a:xfrm rot="10800000" flipV="1">
            <a:off x="5677460" y="4094302"/>
            <a:ext cx="1887254" cy="12062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82" idx="3"/>
          </p:cNvCxnSpPr>
          <p:nvPr/>
        </p:nvCxnSpPr>
        <p:spPr>
          <a:xfrm>
            <a:off x="5657085" y="4396671"/>
            <a:ext cx="1907623" cy="48271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꺾인 연결선 118"/>
          <p:cNvCxnSpPr/>
          <p:nvPr/>
        </p:nvCxnSpPr>
        <p:spPr>
          <a:xfrm>
            <a:off x="5677459" y="5255469"/>
            <a:ext cx="1887249" cy="37392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85" idx="1"/>
            <a:endCxn id="83" idx="3"/>
          </p:cNvCxnSpPr>
          <p:nvPr/>
        </p:nvCxnSpPr>
        <p:spPr>
          <a:xfrm rot="10800000" flipV="1">
            <a:off x="5657086" y="5003313"/>
            <a:ext cx="1907623" cy="13851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꺾인 연결선 124"/>
          <p:cNvCxnSpPr>
            <a:stCxn id="86" idx="1"/>
          </p:cNvCxnSpPr>
          <p:nvPr/>
        </p:nvCxnSpPr>
        <p:spPr>
          <a:xfrm rot="10800000" flipV="1">
            <a:off x="5216344" y="5754925"/>
            <a:ext cx="2348364" cy="29144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꺾인 연결선 128"/>
          <p:cNvCxnSpPr>
            <a:stCxn id="81" idx="3"/>
            <a:endCxn id="86" idx="2"/>
          </p:cNvCxnSpPr>
          <p:nvPr/>
        </p:nvCxnSpPr>
        <p:spPr>
          <a:xfrm flipV="1">
            <a:off x="5216345" y="5988926"/>
            <a:ext cx="2913922" cy="163676"/>
          </a:xfrm>
          <a:prstGeom prst="bentConnector2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꺾인 연결선 131"/>
          <p:cNvCxnSpPr>
            <a:stCxn id="86" idx="3"/>
            <a:endCxn id="88" idx="1"/>
          </p:cNvCxnSpPr>
          <p:nvPr/>
        </p:nvCxnSpPr>
        <p:spPr>
          <a:xfrm flipV="1">
            <a:off x="8695825" y="4948511"/>
            <a:ext cx="1107817" cy="80641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꺾인 연결선 134"/>
          <p:cNvCxnSpPr/>
          <p:nvPr/>
        </p:nvCxnSpPr>
        <p:spPr>
          <a:xfrm flipH="1">
            <a:off x="10596004" y="5192355"/>
            <a:ext cx="0" cy="49261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/>
          <p:cNvSpPr txBox="1"/>
          <p:nvPr/>
        </p:nvSpPr>
        <p:spPr>
          <a:xfrm>
            <a:off x="5873882" y="1676012"/>
            <a:ext cx="124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1. run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명령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6072194" y="3823777"/>
            <a:ext cx="124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2</a:t>
            </a:r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.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변경 사항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6072194" y="4492171"/>
            <a:ext cx="1357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3. </a:t>
            </a:r>
            <a:r>
              <a:rPr lang="en-US" altLang="ko-KR" sz="1200" dirty="0" err="1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ReplicaSet</a:t>
            </a:r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생성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6072194" y="4929679"/>
            <a:ext cx="124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4.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변경 사항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6072194" y="5358635"/>
            <a:ext cx="124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5. Pod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생성 요청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6072194" y="5730530"/>
            <a:ext cx="124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6</a:t>
            </a:r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.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변경 사항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6072194" y="6123444"/>
            <a:ext cx="124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7. Pod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생성 명령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8819422" y="5107980"/>
            <a:ext cx="12412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8</a:t>
            </a:r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.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변경 사항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10070179" y="5245636"/>
            <a:ext cx="13219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9. Pod 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생성</a:t>
            </a:r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(</a:t>
            </a:r>
            <a:r>
              <a:rPr lang="ko-KR" altLang="en-US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할당</a:t>
            </a:r>
            <a:r>
              <a:rPr lang="en-US" altLang="ko-KR" sz="1200" dirty="0" smtClean="0"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)</a:t>
            </a:r>
            <a:endParaRPr lang="ko-KR" altLang="en-US" sz="1200" dirty="0"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769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319</Words>
  <Application>Microsoft Office PowerPoint</Application>
  <PresentationFormat>와이드스크린</PresentationFormat>
  <Paragraphs>172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삼성긴고딕OTF Bold</vt:lpstr>
      <vt:lpstr>삼성긴고딕OTF Light</vt:lpstr>
      <vt:lpstr>삼성긴고딕OTF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SSAFY</cp:lastModifiedBy>
  <cp:revision>343</cp:revision>
  <dcterms:created xsi:type="dcterms:W3CDTF">2022-06-17T16:09:34Z</dcterms:created>
  <dcterms:modified xsi:type="dcterms:W3CDTF">2023-03-21T09:00:27Z</dcterms:modified>
</cp:coreProperties>
</file>