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91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4AF95-1C71-5A0B-F491-B583D7D7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410B8-60F7-7A4E-FF81-3B544051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347B5-F392-B12A-158A-C478564D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74AAA-C840-525C-ADAB-D3D5414A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5DC9E-24AC-F1C8-4E68-34EA1863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765A-A755-3C73-31F3-6EF304F4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4A4F4E-BA32-EC83-B2FC-5F5680F6A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2F08D-0159-88B6-6823-5EF3A793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8C203-07F8-6992-9938-6718EEC1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275CE-D8B4-8A44-070D-EDB8EB19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87474C-E17D-9EC0-5155-4C0AD923D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B04C36-3261-15CD-BDEC-971525D9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95A36-2E01-8C55-349D-BB1DDF2F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A54EC-9D77-09F6-57BA-1221748E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A3FA-3077-2C57-30C1-780B1AFB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0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60B24-F06A-4DEA-F139-6825833B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88A7-220C-51D2-B282-864F6474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9BF53-7879-908A-7926-A0503313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12C4-E120-28FD-4728-D25288F5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DBC27-C671-0375-7FE9-236BCBC5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932BF-AD0E-9B2A-B360-73BD675A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1831-91E7-9C57-23A7-159F7B06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9E02A-7E97-2A8E-B393-B46943E4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F0DC2-BDF0-947A-F474-1D7D131D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CAC5F-9AC5-367A-20C6-B14070DE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C514A-90E0-7609-77C0-94846307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71D1F-B89C-034A-634F-0083C8E9E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832A7-AEF2-4102-9354-194B4D119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E723B-7DF9-D253-3345-6E548A9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54495-7378-2A21-285F-4994712D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B330A-0539-1526-FECF-B92E73BF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85ED3-1F76-1908-2C6B-494B906A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793C7-F6D1-4D31-5A5C-934FE5C7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17A52-8BE3-DE39-4ABC-29CD288A6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FD9F08-B233-A24D-CE2B-4F960AEE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BCBA16-7C9D-316E-02EC-178196B3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2F9200-3B59-906E-E8A6-43DDB670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950150-3732-DD57-3E81-05BD45EB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E429A4-C3EC-7977-A4F5-B92FEA12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DEFBB-FACD-37EF-1793-CC3F9B7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0A8F20-BC2D-D868-7C1D-30590FA7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EDCDD0-F3D3-A349-AE56-3D10BE3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549EBB-4182-7DD1-CC4D-9CA4D358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0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BFFFC-0588-A953-1429-AA2313AD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341000-6C64-104F-A63D-C4ECC6FC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CBAB97-2BA7-6AE0-D614-A2C9AAAE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6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ED36-6601-EC3B-E026-94C1E7C7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2338F-D2AE-8D2A-48EE-BB89F901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40835A-4563-B2D0-819B-605D615E9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58092-6626-4D1A-B2C3-F326DB0C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AEB18-6E95-849C-EB79-73B26311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D3D05-43EA-C6FA-7154-D47C8096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5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F642D-FC2E-EC58-9F5C-45906721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069FE8-2778-B254-9B9F-B5E4832D2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2B40E-20D3-C13F-C74D-CE9EC5F4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546E6-CF26-E2BB-3486-7F605513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40857-7970-2072-3494-1EE67868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8A749-7617-FF3D-3C6A-16EBB8D8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A6416C-A6C0-620F-D1E9-F55E1565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50365-B835-852F-0DD3-EC1D26B9F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A2F36-1BD2-AB5F-FF77-2EDF3C266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71BB-1891-421F-82AB-699438D9A5F8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978EE-4E44-7FC2-A04A-4EC9C975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14DCB-BB1D-2420-7128-DB0FAF77B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4FC2-8D0E-4EB0-9979-F7CFACA8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6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7B7C0A-9795-C577-9C7B-7FDC4DDCF2F1}"/>
              </a:ext>
            </a:extLst>
          </p:cNvPr>
          <p:cNvSpPr txBox="1"/>
          <p:nvPr/>
        </p:nvSpPr>
        <p:spPr>
          <a:xfrm>
            <a:off x="683175" y="678746"/>
            <a:ext cx="11016149" cy="52362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dirty="0"/>
              <a:t>▶ 분석 사이트 </a:t>
            </a:r>
            <a:r>
              <a:rPr lang="en-US" altLang="ko-KR" dirty="0"/>
              <a:t>: </a:t>
            </a:r>
            <a:r>
              <a:rPr lang="ko-KR" altLang="en-US" dirty="0" err="1"/>
              <a:t>예스</a:t>
            </a:r>
            <a:r>
              <a:rPr lang="en-US" altLang="ko-KR" dirty="0"/>
              <a:t>24, </a:t>
            </a:r>
            <a:r>
              <a:rPr lang="ko-KR" altLang="en-US" dirty="0"/>
              <a:t>교보문고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▶ 검색어 </a:t>
            </a:r>
            <a:r>
              <a:rPr lang="en-US" altLang="ko-KR" dirty="0"/>
              <a:t>: </a:t>
            </a:r>
            <a:r>
              <a:rPr lang="ko-KR" altLang="en-US" dirty="0"/>
              <a:t>디지털</a:t>
            </a:r>
            <a:r>
              <a:rPr lang="en-US" altLang="ko-KR" dirty="0"/>
              <a:t>, digital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▶ 분석 기간 </a:t>
            </a:r>
            <a:r>
              <a:rPr lang="en-US" altLang="ko-KR" dirty="0"/>
              <a:t>: </a:t>
            </a:r>
            <a:r>
              <a:rPr lang="ko-KR" altLang="en-US" dirty="0"/>
              <a:t>코로나 발생 이전 </a:t>
            </a:r>
            <a:r>
              <a:rPr lang="en-US" altLang="ko-KR" dirty="0"/>
              <a:t>2017,2018,2019</a:t>
            </a:r>
          </a:p>
          <a:p>
            <a:r>
              <a:rPr lang="ko-KR" altLang="en-US" dirty="0"/>
              <a:t>코로나 발생 이후 </a:t>
            </a:r>
            <a:r>
              <a:rPr lang="en-US" altLang="ko-KR" dirty="0"/>
              <a:t>2020, 2021, 2022</a:t>
            </a:r>
          </a:p>
          <a:p>
            <a:endParaRPr lang="en-US" altLang="ko-KR" dirty="0"/>
          </a:p>
          <a:p>
            <a:r>
              <a:rPr lang="ko-KR" altLang="en-US" dirty="0"/>
              <a:t>▶ 분석 방법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인터넷 서점의 검색창에 디지털</a:t>
            </a:r>
            <a:r>
              <a:rPr lang="en-US" altLang="ko-KR" dirty="0"/>
              <a:t>, digital</a:t>
            </a:r>
            <a:r>
              <a:rPr lang="ko-KR" altLang="en-US" dirty="0"/>
              <a:t>검색</a:t>
            </a:r>
            <a:endParaRPr lang="en-US" altLang="ko-KR" dirty="0"/>
          </a:p>
          <a:p>
            <a:r>
              <a:rPr lang="ko-KR" altLang="en-US" dirty="0"/>
              <a:t>검색 결과를 인기도 순으로 나열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출판년도</a:t>
            </a:r>
            <a:r>
              <a:rPr lang="ko-KR" altLang="en-US" dirty="0"/>
              <a:t> 분석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인기도 순 </a:t>
            </a:r>
            <a:r>
              <a:rPr lang="en-US" altLang="ko-KR" dirty="0"/>
              <a:t>1</a:t>
            </a:r>
            <a:r>
              <a:rPr lang="ko-KR" altLang="en-US" dirty="0"/>
              <a:t>위부터 데이터 추출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기간</a:t>
            </a:r>
            <a:r>
              <a:rPr lang="en-US" altLang="ko-KR" dirty="0"/>
              <a:t>(2017~2022) </a:t>
            </a:r>
            <a:r>
              <a:rPr lang="ko-KR" altLang="en-US" dirty="0"/>
              <a:t>내 출판한 책이 아니면 제외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키워드 분석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책 내용 소권에 있는 태그 추출</a:t>
            </a:r>
            <a:endParaRPr lang="en-US" altLang="ko-KR" dirty="0"/>
          </a:p>
          <a:p>
            <a:r>
              <a:rPr lang="ko-KR" altLang="en-US" dirty="0"/>
              <a:t>광고 문구 제외</a:t>
            </a:r>
            <a:r>
              <a:rPr lang="en-US" altLang="ko-KR" dirty="0"/>
              <a:t>, </a:t>
            </a:r>
            <a:r>
              <a:rPr lang="ko-KR" altLang="en-US" dirty="0"/>
              <a:t>반복되는 키워드 제외</a:t>
            </a:r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ko-KR" altLang="en-US" dirty="0"/>
              <a:t>분석 도구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sz="1800" dirty="0"/>
              <a:t>selenium </a:t>
            </a:r>
            <a:r>
              <a:rPr lang="ko-KR" altLang="en-US" sz="1800" dirty="0"/>
              <a:t>이용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: selenium</a:t>
            </a:r>
            <a:r>
              <a:rPr lang="ko-KR" altLang="en-US" sz="1800" dirty="0"/>
              <a:t>은 동적 웹사이트에서 동작 자동화가 가능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원하는 동작으로 웹사이트를 제어하려면 </a:t>
            </a:r>
            <a:r>
              <a:rPr lang="ko-KR" altLang="en-US" sz="1800" dirty="0" err="1"/>
              <a:t>셀레니움이</a:t>
            </a:r>
            <a:r>
              <a:rPr lang="ko-KR" altLang="en-US" sz="1800" dirty="0"/>
              <a:t> 효과적</a:t>
            </a:r>
            <a:endParaRPr lang="en-US" altLang="ko-KR" sz="1800" dirty="0"/>
          </a:p>
          <a:p>
            <a:pPr marL="0" lvl="0" indent="0">
              <a:buNone/>
              <a:defRPr/>
            </a:pPr>
            <a:r>
              <a:rPr lang="en-US" altLang="ko-KR" sz="1800" dirty="0"/>
              <a:t>&lt;</a:t>
            </a:r>
            <a:r>
              <a:rPr lang="ko-KR" altLang="en-US" sz="1800" dirty="0" err="1"/>
              <a:t>Matplotlib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marL="0" lvl="0" indent="0">
              <a:buNone/>
              <a:defRPr/>
            </a:pPr>
            <a:r>
              <a:rPr lang="en-US" altLang="ko-KR" sz="1800" dirty="0"/>
              <a:t>:</a:t>
            </a:r>
            <a:r>
              <a:rPr lang="ko-KR" altLang="en-US" sz="1800" dirty="0"/>
              <a:t>데이터를 </a:t>
            </a:r>
            <a:r>
              <a:rPr lang="ko-KR" altLang="en-US" sz="1800" dirty="0" err="1"/>
              <a:t>시각화하는</a:t>
            </a:r>
            <a:r>
              <a:rPr lang="ko-KR" altLang="en-US" sz="1800" dirty="0"/>
              <a:t> 파이썬 라이브러리</a:t>
            </a:r>
          </a:p>
          <a:p>
            <a:pPr marL="0" lvl="0" indent="0">
              <a:buNone/>
              <a:defRPr/>
            </a:pPr>
            <a:r>
              <a:rPr lang="en-US" altLang="ko-KR" sz="1800" dirty="0"/>
              <a:t>:</a:t>
            </a:r>
            <a:r>
              <a:rPr lang="ko-KR" altLang="en-US" sz="1800" dirty="0"/>
              <a:t>간단하게 데이터를 그래프 등으로 시각화 </a:t>
            </a:r>
            <a:r>
              <a:rPr lang="ko-KR" altLang="en-US" sz="1800" dirty="0" err="1"/>
              <a:t>할수</a:t>
            </a:r>
            <a:r>
              <a:rPr lang="ko-KR" altLang="en-US" sz="1800" dirty="0"/>
              <a:t> 있음</a:t>
            </a:r>
          </a:p>
          <a:p>
            <a:endParaRPr lang="en-US" altLang="ko-KR" dirty="0"/>
          </a:p>
          <a:p>
            <a:r>
              <a:rPr lang="ko-KR" altLang="en-US" dirty="0"/>
              <a:t>▶ 시간 </a:t>
            </a:r>
            <a:r>
              <a:rPr lang="en-US" altLang="ko-KR" dirty="0"/>
              <a:t>: 2023.2.17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서점 사이트를 </a:t>
            </a:r>
            <a:r>
              <a:rPr lang="ko-KR" altLang="en-US" dirty="0" err="1"/>
              <a:t>크롤링</a:t>
            </a:r>
            <a:r>
              <a:rPr lang="ko-KR" altLang="en-US" dirty="0"/>
              <a:t> 하는데 같은 코드가 사용되고 주소만 달라지기 때문에 예시로 </a:t>
            </a:r>
            <a:r>
              <a:rPr lang="ko-KR" altLang="en-US" dirty="0" err="1"/>
              <a:t>교보</a:t>
            </a:r>
            <a:r>
              <a:rPr lang="ko-KR" altLang="en-US" dirty="0"/>
              <a:t> 하나만 첨부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774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3428199-7465-D933-A2C6-7BFD1B03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키워드 수 </a:t>
            </a:r>
            <a:r>
              <a:rPr lang="en-US" altLang="ko-KR" dirty="0"/>
              <a:t>:  </a:t>
            </a:r>
            <a:r>
              <a:rPr lang="ko-KR" altLang="en-US" dirty="0"/>
              <a:t>총 </a:t>
            </a:r>
            <a:r>
              <a:rPr lang="en-US" altLang="ko-KR" dirty="0"/>
              <a:t>66</a:t>
            </a:r>
            <a:r>
              <a:rPr lang="ko-KR" altLang="en-US" dirty="0"/>
              <a:t>건 </a:t>
            </a:r>
            <a:r>
              <a:rPr lang="en-US" altLang="ko-KR" dirty="0"/>
              <a:t>-&gt; </a:t>
            </a:r>
            <a:r>
              <a:rPr lang="ko-KR" altLang="en-US" dirty="0"/>
              <a:t>중복</a:t>
            </a:r>
            <a:r>
              <a:rPr lang="en-US" altLang="ko-KR" dirty="0"/>
              <a:t>,</a:t>
            </a:r>
            <a:r>
              <a:rPr lang="ko-KR" altLang="en-US" dirty="0"/>
              <a:t>광고 제외 </a:t>
            </a:r>
            <a:r>
              <a:rPr lang="en-US" altLang="ko-KR" dirty="0"/>
              <a:t>46</a:t>
            </a:r>
            <a:r>
              <a:rPr lang="ko-KR" altLang="en-US" dirty="0"/>
              <a:t>건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7030A0"/>
                </a:solidFill>
              </a:rPr>
              <a:t>['#</a:t>
            </a:r>
            <a:r>
              <a:rPr lang="ko-KR" altLang="en-US" dirty="0" err="1">
                <a:solidFill>
                  <a:srgbClr val="7030A0"/>
                </a:solidFill>
              </a:rPr>
              <a:t>디지털트랜스포메이션</a:t>
            </a:r>
            <a:r>
              <a:rPr lang="en-US" altLang="ko-KR" dirty="0">
                <a:solidFill>
                  <a:srgbClr val="7030A0"/>
                </a:solidFill>
              </a:rPr>
              <a:t>', </a:t>
            </a:r>
            <a:r>
              <a:rPr lang="en-US" altLang="ko-KR" dirty="0">
                <a:solidFill>
                  <a:srgbClr val="FFFF00"/>
                </a:solidFill>
              </a:rPr>
              <a:t>'#</a:t>
            </a:r>
            <a:r>
              <a:rPr lang="ko-KR" altLang="en-US" dirty="0" err="1">
                <a:solidFill>
                  <a:srgbClr val="FFFF00"/>
                </a:solidFill>
              </a:rPr>
              <a:t>지혜롭게살기</a:t>
            </a:r>
            <a:r>
              <a:rPr lang="en-US" altLang="ko-KR" dirty="0"/>
              <a:t>', '#</a:t>
            </a:r>
            <a:r>
              <a:rPr lang="ko-KR" altLang="en-US" dirty="0"/>
              <a:t>시간효율공부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FF0000"/>
                </a:solidFill>
              </a:rPr>
              <a:t>'#</a:t>
            </a:r>
            <a:r>
              <a:rPr lang="ko-KR" altLang="en-US" dirty="0" err="1">
                <a:solidFill>
                  <a:srgbClr val="FF0000"/>
                </a:solidFill>
              </a:rPr>
              <a:t>컬러링북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chemeClr val="accent6"/>
                </a:solidFill>
              </a:rPr>
              <a:t>'#</a:t>
            </a:r>
            <a:r>
              <a:rPr lang="ko-KR" altLang="en-US" dirty="0" err="1">
                <a:solidFill>
                  <a:schemeClr val="accent6"/>
                </a:solidFill>
              </a:rPr>
              <a:t>언택트시대를사는법</a:t>
            </a:r>
            <a:r>
              <a:rPr lang="en-US" altLang="ko-KR" dirty="0">
                <a:solidFill>
                  <a:schemeClr val="accent6"/>
                </a:solidFill>
              </a:rPr>
              <a:t>', </a:t>
            </a:r>
            <a:r>
              <a:rPr lang="en-US" altLang="ko-KR" dirty="0"/>
              <a:t>'#</a:t>
            </a:r>
            <a:r>
              <a:rPr lang="ko-KR" altLang="en-US" dirty="0"/>
              <a:t>디지털대전환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7030A0"/>
                </a:solidFill>
              </a:rPr>
              <a:t>'#</a:t>
            </a:r>
            <a:r>
              <a:rPr lang="ko-KR" altLang="en-US" dirty="0">
                <a:solidFill>
                  <a:srgbClr val="7030A0"/>
                </a:solidFill>
              </a:rPr>
              <a:t>마케팅전략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7030A0"/>
                </a:solidFill>
              </a:rPr>
              <a:t>'#</a:t>
            </a:r>
            <a:r>
              <a:rPr lang="ko-KR" altLang="en-US" dirty="0" err="1">
                <a:solidFill>
                  <a:srgbClr val="7030A0"/>
                </a:solidFill>
              </a:rPr>
              <a:t>챗</a:t>
            </a:r>
            <a:r>
              <a:rPr lang="en-US" altLang="ko-KR" dirty="0">
                <a:solidFill>
                  <a:srgbClr val="7030A0"/>
                </a:solidFill>
              </a:rPr>
              <a:t>GPT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chemeClr val="accent6"/>
                </a:solidFill>
              </a:rPr>
              <a:t>'#</a:t>
            </a:r>
            <a:r>
              <a:rPr lang="ko-KR" altLang="en-US" dirty="0" err="1">
                <a:solidFill>
                  <a:schemeClr val="accent6"/>
                </a:solidFill>
              </a:rPr>
              <a:t>직업의세계</a:t>
            </a:r>
            <a:r>
              <a:rPr lang="en-US" altLang="ko-KR" dirty="0">
                <a:solidFill>
                  <a:schemeClr val="accent6"/>
                </a:solidFill>
              </a:rPr>
              <a:t>_</a:t>
            </a:r>
            <a:r>
              <a:rPr lang="ko-KR" altLang="en-US" dirty="0">
                <a:solidFill>
                  <a:schemeClr val="accent6"/>
                </a:solidFill>
              </a:rPr>
              <a:t>마케터</a:t>
            </a:r>
            <a:r>
              <a:rPr lang="en-US" altLang="ko-KR" dirty="0">
                <a:solidFill>
                  <a:schemeClr val="accent6"/>
                </a:solidFill>
              </a:rPr>
              <a:t>', '#</a:t>
            </a:r>
            <a:r>
              <a:rPr lang="ko-KR" altLang="en-US" dirty="0">
                <a:solidFill>
                  <a:schemeClr val="accent6"/>
                </a:solidFill>
              </a:rPr>
              <a:t>디지털플랫폼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chemeClr val="accent5"/>
                </a:solidFill>
              </a:rPr>
              <a:t>'#NFT</a:t>
            </a:r>
            <a:r>
              <a:rPr lang="ko-KR" altLang="en-US" dirty="0">
                <a:solidFill>
                  <a:schemeClr val="accent5"/>
                </a:solidFill>
              </a:rPr>
              <a:t>따라잡기</a:t>
            </a:r>
            <a:r>
              <a:rPr lang="en-US" altLang="ko-KR" dirty="0">
                <a:solidFill>
                  <a:schemeClr val="accent5"/>
                </a:solidFill>
              </a:rPr>
              <a:t>', </a:t>
            </a:r>
            <a:r>
              <a:rPr lang="en-US" altLang="ko-KR" dirty="0"/>
              <a:t>'#</a:t>
            </a:r>
            <a:r>
              <a:rPr lang="ko-KR" altLang="en-US" dirty="0">
                <a:solidFill>
                  <a:srgbClr val="FFC000"/>
                </a:solidFill>
              </a:rPr>
              <a:t>디지털화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7030A0"/>
                </a:solidFill>
              </a:rPr>
              <a:t>'#</a:t>
            </a:r>
            <a:r>
              <a:rPr lang="ko-KR" altLang="en-US" dirty="0">
                <a:solidFill>
                  <a:srgbClr val="7030A0"/>
                </a:solidFill>
              </a:rPr>
              <a:t>세계여행</a:t>
            </a:r>
            <a:r>
              <a:rPr lang="en-US" altLang="ko-KR" dirty="0">
                <a:solidFill>
                  <a:srgbClr val="7030A0"/>
                </a:solidFill>
              </a:rPr>
              <a:t>', </a:t>
            </a:r>
            <a:r>
              <a:rPr lang="en-US" altLang="ko-KR" dirty="0"/>
              <a:t>'#</a:t>
            </a:r>
            <a:r>
              <a:rPr lang="ko-KR" altLang="en-US" dirty="0" err="1"/>
              <a:t>올해의책</a:t>
            </a:r>
            <a:r>
              <a:rPr lang="en-US" altLang="ko-KR" dirty="0"/>
              <a:t>', '#</a:t>
            </a:r>
            <a:r>
              <a:rPr lang="ko-KR" altLang="en-US" dirty="0" err="1"/>
              <a:t>세종도서교양부문선정도서</a:t>
            </a:r>
            <a:r>
              <a:rPr lang="en-US" altLang="ko-KR" dirty="0"/>
              <a:t>', '#</a:t>
            </a:r>
            <a:r>
              <a:rPr lang="ko-KR" altLang="en-US" dirty="0" err="1"/>
              <a:t>잠시쉼표</a:t>
            </a:r>
            <a:r>
              <a:rPr lang="en-US" altLang="ko-KR" dirty="0"/>
              <a:t>', '</a:t>
            </a:r>
            <a:r>
              <a:rPr lang="en-US" altLang="ko-KR" dirty="0">
                <a:solidFill>
                  <a:schemeClr val="accent5"/>
                </a:solidFill>
              </a:rPr>
              <a:t>#IT</a:t>
            </a:r>
            <a:r>
              <a:rPr lang="ko-KR" altLang="en-US" dirty="0">
                <a:solidFill>
                  <a:schemeClr val="accent5"/>
                </a:solidFill>
              </a:rPr>
              <a:t>지식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chemeClr val="accent5"/>
                </a:solidFill>
              </a:rPr>
              <a:t>'#</a:t>
            </a:r>
            <a:r>
              <a:rPr lang="ko-KR" altLang="en-US" dirty="0" err="1">
                <a:solidFill>
                  <a:schemeClr val="accent5"/>
                </a:solidFill>
              </a:rPr>
              <a:t>디지털문해</a:t>
            </a:r>
            <a:r>
              <a:rPr lang="ko-KR" altLang="en-US" dirty="0" err="1"/>
              <a:t>력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chemeClr val="accent1"/>
                </a:solidFill>
              </a:rPr>
              <a:t>'#</a:t>
            </a:r>
            <a:r>
              <a:rPr lang="ko-KR" altLang="en-US" dirty="0">
                <a:solidFill>
                  <a:schemeClr val="accent1"/>
                </a:solidFill>
              </a:rPr>
              <a:t>하드웨어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FFFF00"/>
                </a:solidFill>
              </a:rPr>
              <a:t>'#</a:t>
            </a:r>
            <a:r>
              <a:rPr lang="ko-KR" altLang="en-US" dirty="0">
                <a:solidFill>
                  <a:srgbClr val="FFFF00"/>
                </a:solidFill>
              </a:rPr>
              <a:t>생활철학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chemeClr val="accent1"/>
                </a:solidFill>
              </a:rPr>
              <a:t>'#</a:t>
            </a:r>
            <a:r>
              <a:rPr lang="ko-KR" altLang="en-US" dirty="0" err="1">
                <a:solidFill>
                  <a:schemeClr val="accent1"/>
                </a:solidFill>
              </a:rPr>
              <a:t>컴퓨터과학명강의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7030A0"/>
                </a:solidFill>
              </a:rPr>
              <a:t>'#</a:t>
            </a:r>
            <a:r>
              <a:rPr lang="ko-KR" altLang="en-US" dirty="0" err="1">
                <a:solidFill>
                  <a:srgbClr val="7030A0"/>
                </a:solidFill>
              </a:rPr>
              <a:t>아이패드일러스트</a:t>
            </a:r>
            <a:r>
              <a:rPr lang="en-US" altLang="ko-KR" dirty="0">
                <a:solidFill>
                  <a:srgbClr val="7030A0"/>
                </a:solidFill>
              </a:rPr>
              <a:t>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5"/>
                </a:solidFill>
              </a:rPr>
              <a:t>'#NFT</a:t>
            </a:r>
            <a:r>
              <a:rPr lang="ko-KR" altLang="en-US" dirty="0" err="1">
                <a:solidFill>
                  <a:schemeClr val="accent5"/>
                </a:solidFill>
              </a:rPr>
              <a:t>란무엇인가</a:t>
            </a:r>
            <a:r>
              <a:rPr lang="en-US" altLang="ko-KR" dirty="0">
                <a:solidFill>
                  <a:schemeClr val="accent5"/>
                </a:solidFill>
              </a:rPr>
              <a:t>?', </a:t>
            </a:r>
            <a:r>
              <a:rPr lang="en-US" altLang="ko-KR" dirty="0"/>
              <a:t>'#2023</a:t>
            </a:r>
            <a:r>
              <a:rPr lang="ko-KR" altLang="en-US" dirty="0" err="1"/>
              <a:t>을예측하다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7030A0"/>
                </a:solidFill>
              </a:rPr>
              <a:t>'#</a:t>
            </a:r>
            <a:r>
              <a:rPr lang="ko-KR" altLang="en-US" dirty="0">
                <a:solidFill>
                  <a:srgbClr val="7030A0"/>
                </a:solidFill>
              </a:rPr>
              <a:t>해킹</a:t>
            </a:r>
            <a:r>
              <a:rPr lang="en-US" altLang="ko-KR" dirty="0">
                <a:solidFill>
                  <a:srgbClr val="7030A0"/>
                </a:solidFill>
              </a:rPr>
              <a:t>', '#</a:t>
            </a:r>
            <a:r>
              <a:rPr lang="ko-KR" altLang="en-US" dirty="0">
                <a:solidFill>
                  <a:srgbClr val="7030A0"/>
                </a:solidFill>
              </a:rPr>
              <a:t>보안</a:t>
            </a:r>
            <a:r>
              <a:rPr lang="en-US" altLang="ko-KR" dirty="0">
                <a:solidFill>
                  <a:srgbClr val="7030A0"/>
                </a:solidFill>
              </a:rPr>
              <a:t>', '#</a:t>
            </a:r>
            <a:r>
              <a:rPr lang="ko-KR" altLang="en-US" dirty="0" err="1">
                <a:solidFill>
                  <a:srgbClr val="7030A0"/>
                </a:solidFill>
              </a:rPr>
              <a:t>디지털노마드</a:t>
            </a:r>
            <a:r>
              <a:rPr lang="en-US" altLang="ko-KR" dirty="0">
                <a:solidFill>
                  <a:srgbClr val="7030A0"/>
                </a:solidFill>
              </a:rPr>
              <a:t>', </a:t>
            </a:r>
            <a:r>
              <a:rPr lang="en-US" altLang="ko-KR" dirty="0">
                <a:solidFill>
                  <a:srgbClr val="FF0000"/>
                </a:solidFill>
              </a:rPr>
              <a:t>'#</a:t>
            </a:r>
            <a:r>
              <a:rPr lang="ko-KR" altLang="en-US" dirty="0">
                <a:solidFill>
                  <a:srgbClr val="FF0000"/>
                </a:solidFill>
              </a:rPr>
              <a:t>드로잉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chemeClr val="accent6"/>
                </a:solidFill>
              </a:rPr>
              <a:t>'#4</a:t>
            </a:r>
            <a:r>
              <a:rPr lang="ko-KR" altLang="en-US" dirty="0">
                <a:solidFill>
                  <a:schemeClr val="accent6"/>
                </a:solidFill>
              </a:rPr>
              <a:t>차산업혁명</a:t>
            </a:r>
            <a:r>
              <a:rPr lang="en-US" altLang="ko-KR" dirty="0">
                <a:solidFill>
                  <a:schemeClr val="accent6"/>
                </a:solidFill>
              </a:rPr>
              <a:t>', '#</a:t>
            </a:r>
            <a:r>
              <a:rPr lang="ko-KR" altLang="en-US" dirty="0" err="1">
                <a:solidFill>
                  <a:schemeClr val="accent6"/>
                </a:solidFill>
              </a:rPr>
              <a:t>마케터는보라</a:t>
            </a:r>
            <a:r>
              <a:rPr lang="en-US" altLang="ko-KR" dirty="0"/>
              <a:t>', '#</a:t>
            </a:r>
            <a:r>
              <a:rPr lang="ko-KR" altLang="en-US" dirty="0"/>
              <a:t>인공지능교육</a:t>
            </a:r>
            <a:r>
              <a:rPr lang="en-US" altLang="ko-KR" dirty="0"/>
              <a:t>', '#</a:t>
            </a:r>
            <a:r>
              <a:rPr lang="ko-KR" altLang="en-US" dirty="0"/>
              <a:t>분철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7030A0"/>
                </a:solidFill>
              </a:rPr>
              <a:t>'#</a:t>
            </a:r>
            <a:r>
              <a:rPr lang="ko-KR" altLang="en-US" dirty="0">
                <a:solidFill>
                  <a:srgbClr val="7030A0"/>
                </a:solidFill>
              </a:rPr>
              <a:t>네트워크</a:t>
            </a:r>
            <a:r>
              <a:rPr lang="en-US" altLang="ko-KR" dirty="0"/>
              <a:t>', '#</a:t>
            </a:r>
            <a:r>
              <a:rPr lang="ko-KR" altLang="en-US" dirty="0" err="1"/>
              <a:t>책읽아웃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7030A0"/>
                </a:solidFill>
              </a:rPr>
              <a:t>'#</a:t>
            </a:r>
            <a:r>
              <a:rPr lang="en-US" altLang="ko-KR" dirty="0" err="1">
                <a:solidFill>
                  <a:srgbClr val="7030A0"/>
                </a:solidFill>
              </a:rPr>
              <a:t>openai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chemeClr val="accent6"/>
                </a:solidFill>
              </a:rPr>
              <a:t>'#</a:t>
            </a:r>
            <a:r>
              <a:rPr lang="ko-KR" altLang="en-US" dirty="0">
                <a:solidFill>
                  <a:schemeClr val="accent6"/>
                </a:solidFill>
              </a:rPr>
              <a:t>디지털마케팅</a:t>
            </a:r>
            <a:r>
              <a:rPr lang="en-US" altLang="ko-KR" dirty="0"/>
              <a:t>', '#</a:t>
            </a:r>
            <a:r>
              <a:rPr lang="ko-KR" altLang="en-US" dirty="0" err="1">
                <a:solidFill>
                  <a:srgbClr val="FF0000"/>
                </a:solidFill>
              </a:rPr>
              <a:t>그림초보</a:t>
            </a:r>
            <a:r>
              <a:rPr lang="en-US" altLang="ko-KR" dirty="0"/>
              <a:t>', '#</a:t>
            </a:r>
            <a:r>
              <a:rPr lang="ko-KR" altLang="en-US" dirty="0"/>
              <a:t>삶의기술</a:t>
            </a:r>
            <a:r>
              <a:rPr lang="en-US" altLang="ko-KR" dirty="0"/>
              <a:t>', '#</a:t>
            </a:r>
            <a:r>
              <a:rPr lang="ko-KR" altLang="en-US" dirty="0" err="1"/>
              <a:t>유튜브셀러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7030A0"/>
                </a:solidFill>
              </a:rPr>
              <a:t>'#</a:t>
            </a:r>
            <a:r>
              <a:rPr lang="ko-KR" altLang="en-US" dirty="0">
                <a:solidFill>
                  <a:srgbClr val="7030A0"/>
                </a:solidFill>
              </a:rPr>
              <a:t>사이버폭력</a:t>
            </a:r>
            <a:r>
              <a:rPr lang="en-US" altLang="ko-KR" dirty="0">
                <a:solidFill>
                  <a:srgbClr val="7030A0"/>
                </a:solidFill>
              </a:rPr>
              <a:t>', </a:t>
            </a:r>
            <a:r>
              <a:rPr lang="en-US" altLang="ko-KR" dirty="0">
                <a:solidFill>
                  <a:srgbClr val="FFC000"/>
                </a:solidFill>
              </a:rPr>
              <a:t>'#</a:t>
            </a:r>
            <a:r>
              <a:rPr lang="ko-KR" altLang="en-US" dirty="0">
                <a:solidFill>
                  <a:srgbClr val="FFC000"/>
                </a:solidFill>
              </a:rPr>
              <a:t>미래과학</a:t>
            </a:r>
            <a:r>
              <a:rPr lang="en-US" altLang="ko-KR" dirty="0"/>
              <a:t>', '#</a:t>
            </a:r>
            <a:r>
              <a:rPr lang="ko-KR" altLang="en-US" dirty="0" err="1"/>
              <a:t>기프트쿠폰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chemeClr val="accent6"/>
                </a:solidFill>
              </a:rPr>
              <a:t>'#SNS</a:t>
            </a:r>
            <a:r>
              <a:rPr lang="ko-KR" altLang="en-US" dirty="0">
                <a:solidFill>
                  <a:schemeClr val="accent6"/>
                </a:solidFill>
              </a:rPr>
              <a:t>마케팅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chemeClr val="accent6"/>
                </a:solidFill>
              </a:rPr>
              <a:t>'#</a:t>
            </a:r>
            <a:r>
              <a:rPr lang="ko-KR" altLang="en-US" dirty="0" err="1">
                <a:solidFill>
                  <a:schemeClr val="accent6"/>
                </a:solidFill>
              </a:rPr>
              <a:t>디지털컨택트사회</a:t>
            </a:r>
            <a:r>
              <a:rPr lang="en-US" altLang="ko-KR" dirty="0"/>
              <a:t>', '#</a:t>
            </a:r>
            <a:r>
              <a:rPr lang="ko-KR" altLang="en-US" dirty="0"/>
              <a:t>에듀테크</a:t>
            </a:r>
            <a:r>
              <a:rPr lang="en-US" altLang="ko-KR" dirty="0"/>
              <a:t>', </a:t>
            </a:r>
            <a:r>
              <a:rPr lang="en-US" altLang="ko-KR" dirty="0">
                <a:solidFill>
                  <a:srgbClr val="FF0000"/>
                </a:solidFill>
              </a:rPr>
              <a:t>'#</a:t>
            </a:r>
            <a:r>
              <a:rPr lang="ko-KR" altLang="en-US" dirty="0" err="1">
                <a:solidFill>
                  <a:srgbClr val="FF0000"/>
                </a:solidFill>
              </a:rPr>
              <a:t>캐릭터드로잉</a:t>
            </a:r>
            <a:r>
              <a:rPr lang="en-US" altLang="ko-KR" dirty="0"/>
              <a:t>']</a:t>
            </a: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5D27CF0-D974-F344-F7A5-98E04A7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예스</a:t>
            </a:r>
            <a:r>
              <a:rPr lang="en-US" altLang="ko-KR" dirty="0"/>
              <a:t>24-</a:t>
            </a:r>
            <a:r>
              <a:rPr lang="ko-KR" altLang="en-US" dirty="0"/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229501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C01-8D4E-1124-243A-7FFE28AF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예스</a:t>
            </a:r>
            <a:r>
              <a:rPr lang="en-US" altLang="ko-KR" dirty="0"/>
              <a:t>24-</a:t>
            </a:r>
            <a:r>
              <a:rPr lang="ko-KR" altLang="en-US" dirty="0" err="1"/>
              <a:t>출판년도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F41DB-55A7-88D8-4DDB-BC4DB148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7310" cy="4351338"/>
          </a:xfrm>
        </p:spPr>
        <p:txBody>
          <a:bodyPr/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:  5</a:t>
            </a:r>
            <a:r>
              <a:rPr lang="ko-KR" altLang="en-US" dirty="0"/>
              <a:t>권</a:t>
            </a:r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:  10</a:t>
            </a:r>
            <a:r>
              <a:rPr lang="ko-KR" altLang="en-US" dirty="0"/>
              <a:t>권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:  8</a:t>
            </a:r>
            <a:r>
              <a:rPr lang="ko-KR" altLang="en-US" dirty="0"/>
              <a:t>권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:  16</a:t>
            </a:r>
            <a:r>
              <a:rPr lang="ko-KR" altLang="en-US" dirty="0"/>
              <a:t>권</a:t>
            </a:r>
            <a:endParaRPr lang="en-US" altLang="ko-KR" dirty="0"/>
          </a:p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:  20</a:t>
            </a:r>
            <a:r>
              <a:rPr lang="ko-KR" altLang="en-US" dirty="0"/>
              <a:t>권</a:t>
            </a:r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:  41</a:t>
            </a:r>
            <a:r>
              <a:rPr lang="ko-KR" altLang="en-US" dirty="0"/>
              <a:t>권</a:t>
            </a:r>
            <a:endParaRPr lang="en-US" altLang="ko-KR" dirty="0"/>
          </a:p>
          <a:p>
            <a:r>
              <a:rPr lang="ko-KR" altLang="en-US" dirty="0"/>
              <a:t>총합 </a:t>
            </a:r>
            <a:r>
              <a:rPr lang="en-US" altLang="ko-KR" dirty="0"/>
              <a:t>:100</a:t>
            </a:r>
            <a:r>
              <a:rPr lang="ko-KR" altLang="en-US" dirty="0"/>
              <a:t>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9FEAAD-7D9A-4AC4-DD23-D44B4CC92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81" y="1362537"/>
            <a:ext cx="6710232" cy="50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6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A0067-0992-96CE-8AFE-637275EA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교보문고</a:t>
            </a:r>
            <a:r>
              <a:rPr lang="en-US" altLang="ko-KR" dirty="0"/>
              <a:t>-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8D148-2107-C2CC-4877-276D4E591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191"/>
            <a:ext cx="12036490" cy="5834809"/>
          </a:xfrm>
        </p:spPr>
        <p:txBody>
          <a:bodyPr>
            <a:normAutofit fontScale="92500"/>
          </a:bodyPr>
          <a:lstStyle/>
          <a:p>
            <a:r>
              <a:rPr lang="ko-KR" altLang="en-US" sz="1100" dirty="0"/>
              <a:t>키워드 수 </a:t>
            </a:r>
            <a:r>
              <a:rPr lang="en-US" altLang="ko-KR" sz="1100" dirty="0"/>
              <a:t>:  </a:t>
            </a:r>
            <a:r>
              <a:rPr lang="ko-KR" altLang="en-US" sz="1100" dirty="0"/>
              <a:t>총 </a:t>
            </a:r>
            <a:r>
              <a:rPr lang="en-US" altLang="ko-KR" sz="1100" dirty="0"/>
              <a:t>422</a:t>
            </a:r>
            <a:r>
              <a:rPr lang="ko-KR" altLang="en-US" sz="1100" dirty="0"/>
              <a:t>건 </a:t>
            </a:r>
            <a:r>
              <a:rPr lang="en-US" altLang="ko-KR" sz="1100" dirty="0"/>
              <a:t>-&gt; </a:t>
            </a:r>
            <a:r>
              <a:rPr lang="ko-KR" altLang="en-US" sz="1100" dirty="0"/>
              <a:t>중복</a:t>
            </a:r>
            <a:r>
              <a:rPr lang="en-US" altLang="ko-KR" sz="1100" dirty="0"/>
              <a:t>,</a:t>
            </a:r>
            <a:r>
              <a:rPr lang="ko-KR" altLang="en-US" sz="1100" dirty="0"/>
              <a:t>광고 제외 </a:t>
            </a:r>
            <a:r>
              <a:rPr lang="en-US" altLang="ko-KR" sz="1100" dirty="0"/>
              <a:t>352 </a:t>
            </a:r>
            <a:r>
              <a:rPr lang="ko-KR" altLang="en-US" sz="1100" dirty="0"/>
              <a:t>건</a:t>
            </a:r>
          </a:p>
          <a:p>
            <a:r>
              <a:rPr lang="en-US" altLang="ko-KR" sz="1400" dirty="0"/>
              <a:t>['', '#</a:t>
            </a:r>
            <a:r>
              <a:rPr lang="ko-KR" altLang="en-US" sz="1400" dirty="0"/>
              <a:t>알고리즘</a:t>
            </a:r>
            <a:r>
              <a:rPr lang="en-US" altLang="ko-KR" sz="1400" dirty="0"/>
              <a:t>', '#</a:t>
            </a:r>
            <a:r>
              <a:rPr lang="ko-KR" altLang="en-US" sz="1400" dirty="0"/>
              <a:t>콘텐츠산업</a:t>
            </a:r>
            <a:r>
              <a:rPr lang="en-US" altLang="ko-KR" sz="1400" dirty="0"/>
              <a:t>', '#</a:t>
            </a:r>
            <a:r>
              <a:rPr lang="ko-KR" altLang="en-US" sz="1400" dirty="0"/>
              <a:t>스마트기기</a:t>
            </a:r>
            <a:r>
              <a:rPr lang="en-US" altLang="ko-KR" sz="1400" dirty="0"/>
              <a:t>', '#</a:t>
            </a:r>
            <a:r>
              <a:rPr lang="ko-KR" altLang="en-US" sz="1400" dirty="0"/>
              <a:t>인터넷철학</a:t>
            </a:r>
            <a:r>
              <a:rPr lang="en-US" altLang="ko-KR" sz="1400" dirty="0"/>
              <a:t>', '#</a:t>
            </a:r>
            <a:r>
              <a:rPr lang="ko-KR" altLang="en-US" sz="1400" dirty="0"/>
              <a:t>청소년심리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수익형블로그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헬스어워드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온라인괴롭힘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권발자인터뷰</a:t>
            </a:r>
            <a:r>
              <a:rPr lang="en-US" altLang="ko-KR" sz="1400" dirty="0"/>
              <a:t>', '#</a:t>
            </a:r>
            <a:r>
              <a:rPr lang="ko-KR" altLang="en-US" sz="1400" dirty="0"/>
              <a:t>서비스기획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골든타임</a:t>
            </a:r>
            <a:r>
              <a:rPr lang="en-US" altLang="ko-KR" sz="1400" dirty="0"/>
              <a:t>', '#</a:t>
            </a:r>
            <a:r>
              <a:rPr lang="ko-KR" altLang="en-US" sz="1400" dirty="0"/>
              <a:t>행동패턴</a:t>
            </a:r>
            <a:r>
              <a:rPr lang="en-US" altLang="ko-KR" sz="1400" dirty="0"/>
              <a:t>', '#</a:t>
            </a:r>
            <a:r>
              <a:rPr lang="ko-KR" altLang="en-US" sz="1400" dirty="0"/>
              <a:t>흉부외과</a:t>
            </a:r>
            <a:r>
              <a:rPr lang="en-US" altLang="ko-KR" sz="1400" dirty="0"/>
              <a:t>', '#</a:t>
            </a:r>
            <a:r>
              <a:rPr lang="ko-KR" altLang="en-US" sz="1400" dirty="0"/>
              <a:t>공간변화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메뉴판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뇌과학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권발자협업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디지털디톡스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잼민이</a:t>
            </a:r>
            <a:r>
              <a:rPr lang="en-US" altLang="ko-KR" sz="1400" dirty="0"/>
              <a:t>', '#</a:t>
            </a:r>
            <a:r>
              <a:rPr lang="ko-KR" altLang="en-US" sz="1400" dirty="0"/>
              <a:t>행동경제학</a:t>
            </a:r>
            <a:r>
              <a:rPr lang="en-US" altLang="ko-KR" sz="1400" dirty="0"/>
              <a:t>', '#</a:t>
            </a:r>
            <a:r>
              <a:rPr lang="ko-KR" altLang="en-US" sz="1400" dirty="0"/>
              <a:t>맥주종류</a:t>
            </a:r>
            <a:r>
              <a:rPr lang="en-US" altLang="ko-KR" sz="1400" dirty="0"/>
              <a:t>', '#</a:t>
            </a:r>
            <a:r>
              <a:rPr lang="ko-KR" altLang="en-US" sz="1400" dirty="0"/>
              <a:t>컴퓨터과학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디지털경제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럭셔리제품영업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디지털콘텐츠</a:t>
            </a:r>
            <a:r>
              <a:rPr lang="en-US" altLang="ko-KR" sz="1400" dirty="0"/>
              <a:t>', '#</a:t>
            </a:r>
            <a:r>
              <a:rPr lang="ko-KR" altLang="en-US" sz="1400" dirty="0"/>
              <a:t>친구</a:t>
            </a:r>
            <a:r>
              <a:rPr lang="en-US" altLang="ko-KR" sz="1400" dirty="0"/>
              <a:t>', '#</a:t>
            </a:r>
            <a:r>
              <a:rPr lang="ko-KR" altLang="en-US" sz="1400" dirty="0"/>
              <a:t>맥주문화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디지털도서관</a:t>
            </a:r>
            <a:r>
              <a:rPr lang="en-US" altLang="ko-KR" sz="1400" dirty="0"/>
              <a:t>', '#</a:t>
            </a:r>
            <a:r>
              <a:rPr lang="ko-KR" altLang="en-US" sz="1400" dirty="0"/>
              <a:t>재택근무</a:t>
            </a:r>
            <a:r>
              <a:rPr lang="en-US" altLang="ko-KR" sz="1400" dirty="0"/>
              <a:t>', '#</a:t>
            </a:r>
            <a:r>
              <a:rPr lang="ko-KR" altLang="en-US" sz="1400" dirty="0"/>
              <a:t>무조음악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</a:t>
            </a:r>
            <a:r>
              <a:rPr lang="en-US" altLang="ko-KR" sz="1400" dirty="0"/>
              <a:t>', '#</a:t>
            </a:r>
            <a:r>
              <a:rPr lang="ko-KR" altLang="en-US" sz="1400" dirty="0"/>
              <a:t>스마트물류</a:t>
            </a:r>
            <a:r>
              <a:rPr lang="en-US" altLang="ko-KR" sz="1400" dirty="0"/>
              <a:t>', '#</a:t>
            </a:r>
            <a:r>
              <a:rPr lang="ko-KR" altLang="en-US" sz="1400" dirty="0"/>
              <a:t>교양수학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명강의</a:t>
            </a:r>
            <a:r>
              <a:rPr lang="en-US" altLang="ko-KR" sz="1400" dirty="0"/>
              <a:t>', '#</a:t>
            </a:r>
            <a:r>
              <a:rPr lang="ko-KR" altLang="en-US" sz="1400" dirty="0"/>
              <a:t>부당함</a:t>
            </a:r>
            <a:r>
              <a:rPr lang="en-US" altLang="ko-KR" sz="1400" dirty="0"/>
              <a:t>', '#</a:t>
            </a:r>
            <a:r>
              <a:rPr lang="ko-KR" altLang="en-US" sz="1400" dirty="0"/>
              <a:t>종이읽기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바이오마커</a:t>
            </a:r>
            <a:r>
              <a:rPr lang="en-US" altLang="ko-KR" sz="1400" dirty="0"/>
              <a:t>', '#</a:t>
            </a:r>
            <a:r>
              <a:rPr lang="ko-KR" altLang="en-US" sz="1400" dirty="0"/>
              <a:t>구매심리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미국의양적완화</a:t>
            </a:r>
            <a:r>
              <a:rPr lang="en-US" altLang="ko-KR" sz="1400" dirty="0"/>
              <a:t>', '#</a:t>
            </a:r>
            <a:r>
              <a:rPr lang="ko-KR" altLang="en-US" sz="1400" dirty="0"/>
              <a:t>이데올로기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디지털전환</a:t>
            </a:r>
            <a:r>
              <a:rPr lang="en-US" altLang="ko-KR" sz="1400" dirty="0"/>
              <a:t>', '#</a:t>
            </a:r>
            <a:r>
              <a:rPr lang="ko-KR" altLang="en-US" sz="1400" dirty="0"/>
              <a:t>웹디자인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뇌분석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메가트렌드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스페이스테크</a:t>
            </a:r>
            <a:r>
              <a:rPr lang="en-US" altLang="ko-KR" sz="1400" dirty="0"/>
              <a:t>', '#</a:t>
            </a:r>
            <a:r>
              <a:rPr lang="ko-KR" altLang="en-US" sz="1400" dirty="0"/>
              <a:t>클로즈업</a:t>
            </a:r>
            <a:r>
              <a:rPr lang="en-US" altLang="ko-KR" sz="1400" dirty="0"/>
              <a:t>', '#</a:t>
            </a:r>
            <a:r>
              <a:rPr lang="ko-KR" altLang="en-US" sz="1400" dirty="0"/>
              <a:t>하드웨어</a:t>
            </a:r>
            <a:r>
              <a:rPr lang="en-US" altLang="ko-KR" sz="1400" dirty="0"/>
              <a:t>', '#</a:t>
            </a:r>
            <a:r>
              <a:rPr lang="ko-KR" altLang="en-US" sz="1400" dirty="0"/>
              <a:t>소비자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디지털화폐</a:t>
            </a:r>
            <a:r>
              <a:rPr lang="en-US" altLang="ko-KR" sz="1400" dirty="0"/>
              <a:t>', '#</a:t>
            </a:r>
            <a:r>
              <a:rPr lang="ko-KR" altLang="en-US" sz="1400" dirty="0"/>
              <a:t>의료산업</a:t>
            </a:r>
            <a:r>
              <a:rPr lang="en-US" altLang="ko-KR" sz="1400" dirty="0"/>
              <a:t>', '#</a:t>
            </a:r>
            <a:r>
              <a:rPr lang="ko-KR" altLang="en-US" sz="1400" dirty="0"/>
              <a:t>로봇시대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그림초보</a:t>
            </a:r>
            <a:r>
              <a:rPr lang="en-US" altLang="ko-KR" sz="1400" dirty="0"/>
              <a:t>', '#</a:t>
            </a:r>
            <a:r>
              <a:rPr lang="ko-KR" altLang="en-US" sz="1400" dirty="0"/>
              <a:t>낙태</a:t>
            </a:r>
            <a:r>
              <a:rPr lang="en-US" altLang="ko-KR" sz="1400" dirty="0"/>
              <a:t>', '#</a:t>
            </a:r>
            <a:r>
              <a:rPr lang="ko-KR" altLang="en-US" sz="1400" dirty="0"/>
              <a:t>홈코노미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메타모빌리티</a:t>
            </a:r>
            <a:r>
              <a:rPr lang="en-US" altLang="ko-KR" sz="1400" dirty="0"/>
              <a:t>', '#</a:t>
            </a:r>
            <a:r>
              <a:rPr lang="ko-KR" altLang="en-US" sz="1400" dirty="0"/>
              <a:t>초전문가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글로벌빅테크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상호교차성</a:t>
            </a:r>
            <a:r>
              <a:rPr lang="en-US" altLang="ko-KR" sz="1400" dirty="0"/>
              <a:t>', '#IT</a:t>
            </a:r>
            <a:r>
              <a:rPr lang="ko-KR" altLang="en-US" sz="1400" dirty="0"/>
              <a:t>기술</a:t>
            </a:r>
            <a:r>
              <a:rPr lang="en-US" altLang="ko-KR" sz="1400" dirty="0"/>
              <a:t>', '#</a:t>
            </a:r>
            <a:r>
              <a:rPr lang="ko-KR" altLang="en-US" sz="1400" dirty="0"/>
              <a:t>빅테크</a:t>
            </a:r>
            <a:r>
              <a:rPr lang="en-US" altLang="ko-KR" sz="1400" dirty="0"/>
              <a:t>', '#</a:t>
            </a:r>
            <a:r>
              <a:rPr lang="ko-KR" altLang="en-US" sz="1400" dirty="0"/>
              <a:t>파우치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레이어드홈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크립토경제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예스키즈존</a:t>
            </a:r>
            <a:r>
              <a:rPr lang="en-US" altLang="ko-KR" sz="1400" dirty="0"/>
              <a:t>', '#</a:t>
            </a:r>
            <a:r>
              <a:rPr lang="ko-KR" altLang="en-US" sz="1400" dirty="0"/>
              <a:t>취미생활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디지털자백약</a:t>
            </a:r>
            <a:r>
              <a:rPr lang="en-US" altLang="ko-KR" sz="1400" dirty="0"/>
              <a:t>', '#</a:t>
            </a:r>
            <a:r>
              <a:rPr lang="ko-KR" altLang="en-US" sz="1400" dirty="0"/>
              <a:t>애자일마케팅</a:t>
            </a:r>
            <a:r>
              <a:rPr lang="en-US" altLang="ko-KR" sz="1400" dirty="0"/>
              <a:t>', '#</a:t>
            </a:r>
            <a:r>
              <a:rPr lang="ko-KR" altLang="en-US" sz="1400" dirty="0"/>
              <a:t>관행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뉴노멀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채색테크닉</a:t>
            </a:r>
            <a:r>
              <a:rPr lang="en-US" altLang="ko-KR" sz="1400" dirty="0"/>
              <a:t>', '#</a:t>
            </a:r>
            <a:r>
              <a:rPr lang="ko-KR" altLang="en-US" sz="1400" dirty="0"/>
              <a:t>지각변동</a:t>
            </a:r>
            <a:r>
              <a:rPr lang="en-US" altLang="ko-KR" sz="1400" dirty="0"/>
              <a:t>', '#</a:t>
            </a:r>
            <a:r>
              <a:rPr lang="ko-KR" altLang="en-US" sz="1400" dirty="0"/>
              <a:t>투자</a:t>
            </a:r>
            <a:r>
              <a:rPr lang="en-US" altLang="ko-KR" sz="1400" dirty="0"/>
              <a:t>', '#</a:t>
            </a:r>
            <a:r>
              <a:rPr lang="ko-KR" altLang="en-US" sz="1400" dirty="0"/>
              <a:t>이름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권발프로세스</a:t>
            </a:r>
            <a:r>
              <a:rPr lang="en-US" altLang="ko-KR" sz="1400" dirty="0"/>
              <a:t>', '#</a:t>
            </a:r>
            <a:r>
              <a:rPr lang="ko-KR" altLang="en-US" sz="1400" dirty="0"/>
              <a:t>성공전략</a:t>
            </a:r>
            <a:r>
              <a:rPr lang="en-US" altLang="ko-KR" sz="1400" dirty="0"/>
              <a:t>', '#</a:t>
            </a:r>
            <a:r>
              <a:rPr lang="ko-KR" altLang="en-US" sz="1400" dirty="0"/>
              <a:t>콘텐츠</a:t>
            </a:r>
            <a:r>
              <a:rPr lang="en-US" altLang="ko-KR" sz="1400" dirty="0"/>
              <a:t>', '#</a:t>
            </a:r>
            <a:r>
              <a:rPr lang="ko-KR" altLang="en-US" sz="1400" dirty="0"/>
              <a:t>도서대출카드</a:t>
            </a:r>
            <a:r>
              <a:rPr lang="en-US" altLang="ko-KR" sz="1400" dirty="0"/>
              <a:t>', '#</a:t>
            </a:r>
            <a:r>
              <a:rPr lang="ko-KR" altLang="en-US" sz="1400" dirty="0"/>
              <a:t>인식</a:t>
            </a:r>
            <a:r>
              <a:rPr lang="en-US" altLang="ko-KR" sz="1400" dirty="0"/>
              <a:t>', '#</a:t>
            </a:r>
            <a:r>
              <a:rPr lang="ko-KR" altLang="en-US" sz="1400" dirty="0"/>
              <a:t>금융</a:t>
            </a:r>
            <a:r>
              <a:rPr lang="en-US" altLang="ko-KR" sz="1400" dirty="0"/>
              <a:t>', '#IT</a:t>
            </a:r>
            <a:r>
              <a:rPr lang="ko-KR" altLang="en-US" sz="1400" dirty="0"/>
              <a:t>신입</a:t>
            </a:r>
            <a:r>
              <a:rPr lang="en-US" altLang="ko-KR" sz="1400" dirty="0"/>
              <a:t>', '#</a:t>
            </a:r>
            <a:r>
              <a:rPr lang="ko-KR" altLang="en-US" sz="1400" dirty="0"/>
              <a:t>미래직업</a:t>
            </a:r>
            <a:r>
              <a:rPr lang="en-US" altLang="ko-KR" sz="1400" dirty="0"/>
              <a:t>', '#</a:t>
            </a:r>
            <a:r>
              <a:rPr lang="ko-KR" altLang="en-US" sz="1400" dirty="0"/>
              <a:t>재생에너지</a:t>
            </a:r>
            <a:r>
              <a:rPr lang="en-US" altLang="ko-KR" sz="1400" dirty="0"/>
              <a:t>', '#</a:t>
            </a:r>
            <a:r>
              <a:rPr lang="ko-KR" altLang="en-US" sz="1400" dirty="0"/>
              <a:t>편견</a:t>
            </a:r>
            <a:r>
              <a:rPr lang="en-US" altLang="ko-KR" sz="1400" dirty="0"/>
              <a:t>', '#</a:t>
            </a:r>
            <a:r>
              <a:rPr lang="ko-KR" altLang="en-US" sz="1400" dirty="0"/>
              <a:t>기본원칙</a:t>
            </a:r>
            <a:r>
              <a:rPr lang="en-US" altLang="ko-KR" sz="1400" dirty="0"/>
              <a:t>', '#</a:t>
            </a:r>
            <a:r>
              <a:rPr lang="ko-KR" altLang="en-US" sz="1400" dirty="0"/>
              <a:t>도서관여행지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프롭테크</a:t>
            </a:r>
            <a:r>
              <a:rPr lang="en-US" altLang="ko-KR" sz="1400" dirty="0"/>
              <a:t>', '#</a:t>
            </a:r>
            <a:r>
              <a:rPr lang="ko-KR" altLang="en-US" sz="1400" dirty="0"/>
              <a:t>공유오피스</a:t>
            </a:r>
            <a:r>
              <a:rPr lang="en-US" altLang="ko-KR" sz="1400" dirty="0"/>
              <a:t>', '#</a:t>
            </a:r>
            <a:r>
              <a:rPr lang="ko-KR" altLang="en-US" sz="1400" dirty="0"/>
              <a:t>미국금리인상</a:t>
            </a:r>
            <a:r>
              <a:rPr lang="en-US" altLang="ko-KR" sz="1400" dirty="0"/>
              <a:t>', '#</a:t>
            </a:r>
            <a:r>
              <a:rPr lang="ko-KR" altLang="en-US" sz="1400" dirty="0"/>
              <a:t>편리함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제페토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디지털머니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데이터오너십전환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알트코인</a:t>
            </a:r>
            <a:r>
              <a:rPr lang="en-US" altLang="ko-KR" sz="1400" dirty="0"/>
              <a:t>', '#</a:t>
            </a:r>
            <a:r>
              <a:rPr lang="ko-KR" altLang="en-US" sz="1400" dirty="0"/>
              <a:t>스케치</a:t>
            </a:r>
            <a:r>
              <a:rPr lang="en-US" altLang="ko-KR" sz="1400" dirty="0"/>
              <a:t>', '#</a:t>
            </a:r>
            <a:r>
              <a:rPr lang="ko-KR" altLang="en-US" sz="1400" dirty="0"/>
              <a:t>의대합격노하우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오디오북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디지털세상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기초문해력</a:t>
            </a:r>
            <a:r>
              <a:rPr lang="en-US" altLang="ko-KR" sz="1400" dirty="0"/>
              <a:t>', '#</a:t>
            </a:r>
            <a:r>
              <a:rPr lang="ko-KR" altLang="en-US" sz="1400" dirty="0"/>
              <a:t>미래</a:t>
            </a:r>
            <a:r>
              <a:rPr lang="en-US" altLang="ko-KR" sz="1400" dirty="0"/>
              <a:t>', '#</a:t>
            </a:r>
            <a:r>
              <a:rPr lang="ko-KR" altLang="en-US" sz="1400" dirty="0"/>
              <a:t>스타트업</a:t>
            </a:r>
            <a:r>
              <a:rPr lang="en-US" altLang="ko-KR" sz="1400" dirty="0"/>
              <a:t>', '#</a:t>
            </a:r>
            <a:r>
              <a:rPr lang="ko-KR" altLang="en-US" sz="1400" dirty="0"/>
              <a:t>비즈니스</a:t>
            </a:r>
            <a:r>
              <a:rPr lang="en-US" altLang="ko-KR" sz="1400" dirty="0"/>
              <a:t>', '#</a:t>
            </a:r>
            <a:r>
              <a:rPr lang="ko-KR" altLang="en-US" sz="1400" dirty="0"/>
              <a:t>매체활용법</a:t>
            </a:r>
            <a:r>
              <a:rPr lang="en-US" altLang="ko-KR" sz="1400" dirty="0"/>
              <a:t>', '#</a:t>
            </a:r>
            <a:r>
              <a:rPr lang="ko-KR" altLang="en-US" sz="1400" dirty="0"/>
              <a:t>코로나</a:t>
            </a:r>
            <a:r>
              <a:rPr lang="en-US" altLang="ko-KR" sz="1400" dirty="0"/>
              <a:t>19', '#</a:t>
            </a:r>
            <a:r>
              <a:rPr lang="ko-KR" altLang="en-US" sz="1400" dirty="0"/>
              <a:t>인공지능</a:t>
            </a:r>
            <a:r>
              <a:rPr lang="en-US" altLang="ko-KR" sz="1400" dirty="0"/>
              <a:t>', '#</a:t>
            </a:r>
            <a:r>
              <a:rPr lang="ko-KR" altLang="en-US" sz="1400" dirty="0"/>
              <a:t>권인정보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디지털럭셔리</a:t>
            </a:r>
            <a:r>
              <a:rPr lang="en-US" altLang="ko-KR" sz="1400" dirty="0"/>
              <a:t>', '#</a:t>
            </a:r>
            <a:r>
              <a:rPr lang="ko-KR" altLang="en-US" sz="1400" dirty="0"/>
              <a:t>인지심리학</a:t>
            </a:r>
            <a:r>
              <a:rPr lang="en-US" altLang="ko-KR" sz="1400" dirty="0"/>
              <a:t>', '#</a:t>
            </a:r>
            <a:r>
              <a:rPr lang="ko-KR" altLang="en-US" sz="1400" dirty="0"/>
              <a:t>양극화</a:t>
            </a:r>
            <a:r>
              <a:rPr lang="en-US" altLang="ko-KR" sz="1400" dirty="0"/>
              <a:t>', '#</a:t>
            </a:r>
            <a:r>
              <a:rPr lang="ko-KR" altLang="en-US" sz="1400" dirty="0"/>
              <a:t>진로교육</a:t>
            </a:r>
            <a:r>
              <a:rPr lang="en-US" altLang="ko-KR" sz="1400" dirty="0"/>
              <a:t>', '#</a:t>
            </a:r>
            <a:r>
              <a:rPr lang="ko-KR" altLang="en-US" sz="1400" dirty="0"/>
              <a:t>지역공동체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디지털중독</a:t>
            </a:r>
            <a:r>
              <a:rPr lang="en-US" altLang="ko-KR" sz="1400" dirty="0"/>
              <a:t>', '#</a:t>
            </a:r>
            <a:r>
              <a:rPr lang="ko-KR" altLang="en-US" sz="1400" dirty="0"/>
              <a:t>기준금리인상</a:t>
            </a:r>
            <a:r>
              <a:rPr lang="en-US" altLang="ko-KR" sz="1400" dirty="0"/>
              <a:t>', '#</a:t>
            </a:r>
            <a:r>
              <a:rPr lang="ko-KR" altLang="en-US" sz="1400" dirty="0"/>
              <a:t>경제전망</a:t>
            </a:r>
            <a:r>
              <a:rPr lang="en-US" altLang="ko-KR" sz="1400" dirty="0"/>
              <a:t>', '#</a:t>
            </a:r>
            <a:r>
              <a:rPr lang="ko-KR" altLang="en-US" sz="1400" dirty="0"/>
              <a:t>직급파괴</a:t>
            </a:r>
            <a:r>
              <a:rPr lang="en-US" altLang="ko-KR" sz="1400" dirty="0"/>
              <a:t>', '#Beginner', '#</a:t>
            </a:r>
            <a:r>
              <a:rPr lang="ko-KR" altLang="en-US" sz="1400" dirty="0"/>
              <a:t>수학이야기</a:t>
            </a:r>
            <a:r>
              <a:rPr lang="en-US" altLang="ko-KR" sz="1400" dirty="0"/>
              <a:t>', '#</a:t>
            </a:r>
            <a:r>
              <a:rPr lang="ko-KR" altLang="en-US" sz="1400" dirty="0"/>
              <a:t>정치사회</a:t>
            </a:r>
            <a:r>
              <a:rPr lang="en-US" altLang="ko-KR" sz="1400" dirty="0"/>
              <a:t>', '#</a:t>
            </a:r>
            <a:r>
              <a:rPr lang="ko-KR" altLang="en-US" sz="1400" dirty="0"/>
              <a:t>빅데이터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마케팅글쓰기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디파이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디지털혁신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빅리치</a:t>
            </a:r>
            <a:r>
              <a:rPr lang="en-US" altLang="ko-KR" sz="1400" dirty="0"/>
              <a:t>', '#</a:t>
            </a:r>
            <a:r>
              <a:rPr lang="ko-KR" altLang="en-US" sz="1400" dirty="0"/>
              <a:t>진정성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읽는뇌</a:t>
            </a:r>
            <a:r>
              <a:rPr lang="en-US" altLang="ko-KR" sz="1400" dirty="0"/>
              <a:t>', '#</a:t>
            </a:r>
            <a:r>
              <a:rPr lang="ko-KR" altLang="en-US" sz="1400" dirty="0"/>
              <a:t>미디어아트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책읽기</a:t>
            </a:r>
            <a:r>
              <a:rPr lang="en-US" altLang="ko-KR" sz="1400" dirty="0"/>
              <a:t>', '#</a:t>
            </a:r>
            <a:r>
              <a:rPr lang="ko-KR" altLang="en-US" sz="1400" dirty="0"/>
              <a:t>순간접속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탈권력</a:t>
            </a:r>
            <a:r>
              <a:rPr lang="en-US" altLang="ko-KR" sz="1400" dirty="0"/>
              <a:t>', '#</a:t>
            </a:r>
            <a:r>
              <a:rPr lang="ko-KR" altLang="en-US" sz="1400" dirty="0"/>
              <a:t>통제가능성</a:t>
            </a:r>
            <a:r>
              <a:rPr lang="en-US" altLang="ko-KR" sz="1400" dirty="0"/>
              <a:t>', '#</a:t>
            </a:r>
            <a:r>
              <a:rPr lang="ko-KR" altLang="en-US" sz="1400" dirty="0"/>
              <a:t>환경인쇄물</a:t>
            </a:r>
            <a:r>
              <a:rPr lang="en-US" altLang="ko-KR" sz="1400" dirty="0"/>
              <a:t>', '#ZEP', '#</a:t>
            </a:r>
            <a:r>
              <a:rPr lang="ko-KR" altLang="en-US" sz="1400" dirty="0"/>
              <a:t>데이터분석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비트코인</a:t>
            </a:r>
            <a:r>
              <a:rPr lang="en-US" altLang="ko-KR" sz="1400" dirty="0"/>
              <a:t>', '#</a:t>
            </a:r>
            <a:r>
              <a:rPr lang="ko-KR" altLang="en-US" sz="1400" dirty="0"/>
              <a:t>사회문제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글로벌공급망위기</a:t>
            </a:r>
            <a:r>
              <a:rPr lang="en-US" altLang="ko-KR" sz="1400" dirty="0"/>
              <a:t>', '#</a:t>
            </a:r>
            <a:r>
              <a:rPr lang="ko-KR" altLang="en-US" sz="1400" dirty="0"/>
              <a:t>변화</a:t>
            </a:r>
            <a:r>
              <a:rPr lang="en-US" altLang="ko-KR" sz="1400" dirty="0"/>
              <a:t>', '#</a:t>
            </a:r>
            <a:r>
              <a:rPr lang="ko-KR" altLang="en-US" sz="1400" dirty="0"/>
              <a:t>그림</a:t>
            </a:r>
            <a:r>
              <a:rPr lang="en-US" altLang="ko-KR" sz="1400" dirty="0"/>
              <a:t>', '#</a:t>
            </a:r>
            <a:r>
              <a:rPr lang="ko-KR" altLang="en-US" sz="1400" dirty="0"/>
              <a:t>통신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애드센스수익시스템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디지털문해력</a:t>
            </a:r>
            <a:r>
              <a:rPr lang="en-US" altLang="ko-KR" sz="1400" dirty="0"/>
              <a:t>', '#</a:t>
            </a:r>
            <a:r>
              <a:rPr lang="ko-KR" altLang="en-US" sz="1400" dirty="0"/>
              <a:t>초거대</a:t>
            </a:r>
            <a:r>
              <a:rPr lang="en-US" altLang="ko-KR" sz="1400" dirty="0"/>
              <a:t>AI', '#</a:t>
            </a:r>
            <a:r>
              <a:rPr lang="ko-KR" altLang="en-US" sz="1400" dirty="0" err="1"/>
              <a:t>스마트카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럭셔리모빌리티</a:t>
            </a:r>
            <a:r>
              <a:rPr lang="en-US" altLang="ko-KR" sz="1400" dirty="0"/>
              <a:t>', '#</a:t>
            </a:r>
            <a:r>
              <a:rPr lang="ko-KR" altLang="en-US" sz="1400" dirty="0"/>
              <a:t>하이퍼링크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손그림</a:t>
            </a:r>
            <a:r>
              <a:rPr lang="en-US" altLang="ko-KR" sz="1400" dirty="0"/>
              <a:t>', '#</a:t>
            </a:r>
            <a:r>
              <a:rPr lang="ko-KR" altLang="en-US" sz="1400" dirty="0"/>
              <a:t>파이프라인</a:t>
            </a:r>
            <a:r>
              <a:rPr lang="en-US" altLang="ko-KR" sz="1400" dirty="0"/>
              <a:t>', '#</a:t>
            </a:r>
            <a:r>
              <a:rPr lang="ko-KR" altLang="en-US" sz="1400" dirty="0"/>
              <a:t>기업생존</a:t>
            </a:r>
            <a:r>
              <a:rPr lang="en-US" altLang="ko-KR" sz="1400" dirty="0"/>
              <a:t>', '#</a:t>
            </a:r>
            <a:r>
              <a:rPr lang="ko-KR" altLang="en-US" sz="1400" dirty="0"/>
              <a:t>인종차별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소품파우치</a:t>
            </a:r>
            <a:r>
              <a:rPr lang="en-US" altLang="ko-KR" sz="1400" dirty="0"/>
              <a:t>', '#</a:t>
            </a:r>
            <a:r>
              <a:rPr lang="ko-KR" altLang="en-US" sz="1400" dirty="0"/>
              <a:t>헬스케어</a:t>
            </a:r>
            <a:r>
              <a:rPr lang="en-US" altLang="ko-KR" sz="1400" dirty="0"/>
              <a:t>', '#</a:t>
            </a:r>
            <a:r>
              <a:rPr lang="ko-KR" altLang="en-US" sz="1400" dirty="0"/>
              <a:t>중독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디지털트랜스포메이션</a:t>
            </a:r>
            <a:r>
              <a:rPr lang="en-US" altLang="ko-KR" sz="1400" dirty="0"/>
              <a:t>', '#</a:t>
            </a:r>
            <a:r>
              <a:rPr lang="ko-KR" altLang="en-US" sz="1400" dirty="0"/>
              <a:t>문화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대이직시대</a:t>
            </a:r>
            <a:r>
              <a:rPr lang="en-US" altLang="ko-KR" sz="1400" dirty="0"/>
              <a:t>', '#</a:t>
            </a:r>
            <a:r>
              <a:rPr lang="ko-KR" altLang="en-US" sz="1400" dirty="0"/>
              <a:t>경영혁신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디지털트윈</a:t>
            </a:r>
            <a:r>
              <a:rPr lang="en-US" altLang="ko-KR" sz="1400" dirty="0"/>
              <a:t>', '#</a:t>
            </a:r>
            <a:r>
              <a:rPr lang="ko-KR" altLang="en-US" sz="1400" dirty="0"/>
              <a:t>투자전략</a:t>
            </a:r>
            <a:r>
              <a:rPr lang="en-US" altLang="ko-KR" sz="1400" dirty="0"/>
              <a:t>', '#</a:t>
            </a:r>
            <a:r>
              <a:rPr lang="ko-KR" altLang="en-US" sz="1400" dirty="0"/>
              <a:t>의대졸업</a:t>
            </a:r>
            <a:r>
              <a:rPr lang="en-US" altLang="ko-KR" sz="1400" dirty="0"/>
              <a:t>', '#IT</a:t>
            </a:r>
            <a:r>
              <a:rPr lang="ko-KR" altLang="en-US" sz="1400" dirty="0"/>
              <a:t>수업</a:t>
            </a:r>
            <a:r>
              <a:rPr lang="en-US" altLang="ko-KR" sz="1400" dirty="0"/>
              <a:t>', '#</a:t>
            </a:r>
            <a:r>
              <a:rPr lang="ko-KR" altLang="en-US" sz="1400" dirty="0"/>
              <a:t>반도체</a:t>
            </a:r>
            <a:r>
              <a:rPr lang="en-US" altLang="ko-KR" sz="1400" dirty="0"/>
              <a:t>', '#SNS', '#</a:t>
            </a:r>
            <a:r>
              <a:rPr lang="ko-KR" altLang="en-US" sz="1400" dirty="0"/>
              <a:t>플랫폼혁명</a:t>
            </a:r>
            <a:r>
              <a:rPr lang="en-US" altLang="ko-KR" sz="1400" dirty="0"/>
              <a:t>', '#4</a:t>
            </a:r>
            <a:r>
              <a:rPr lang="ko-KR" altLang="en-US" sz="1400" dirty="0"/>
              <a:t>차산업혁명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디지털읽기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디지털격차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디지털노마드</a:t>
            </a:r>
            <a:r>
              <a:rPr lang="en-US" altLang="ko-KR" sz="1400" dirty="0"/>
              <a:t>', '#</a:t>
            </a:r>
            <a:r>
              <a:rPr lang="ko-KR" altLang="en-US" sz="1400" dirty="0"/>
              <a:t>퇴화</a:t>
            </a:r>
            <a:r>
              <a:rPr lang="en-US" altLang="ko-KR" sz="1400" dirty="0"/>
              <a:t>', '#</a:t>
            </a:r>
            <a:r>
              <a:rPr lang="ko-KR" altLang="en-US" sz="1400" dirty="0"/>
              <a:t>인문교양서</a:t>
            </a:r>
            <a:r>
              <a:rPr lang="en-US" altLang="ko-KR" sz="1400" dirty="0"/>
              <a:t>', '#</a:t>
            </a:r>
            <a:r>
              <a:rPr lang="ko-KR" altLang="en-US" sz="1400" dirty="0"/>
              <a:t>구호활동가</a:t>
            </a:r>
            <a:r>
              <a:rPr lang="en-US" altLang="ko-KR" sz="1400" dirty="0"/>
              <a:t>', '#</a:t>
            </a:r>
            <a:r>
              <a:rPr lang="ko-KR" altLang="en-US" sz="1400" dirty="0"/>
              <a:t>사회학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디지털드로잉</a:t>
            </a:r>
            <a:r>
              <a:rPr lang="en-US" altLang="ko-KR" sz="1400" dirty="0"/>
              <a:t>', '#</a:t>
            </a:r>
            <a:r>
              <a:rPr lang="ko-KR" altLang="en-US" sz="1400" dirty="0"/>
              <a:t>온라인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스마트팩토리</a:t>
            </a:r>
            <a:r>
              <a:rPr lang="en-US" altLang="ko-KR" sz="1400" dirty="0"/>
              <a:t>', '#Z</a:t>
            </a:r>
            <a:r>
              <a:rPr lang="ko-KR" altLang="en-US" sz="1400" dirty="0"/>
              <a:t>세대</a:t>
            </a:r>
            <a:r>
              <a:rPr lang="en-US" altLang="ko-KR" sz="1400" dirty="0"/>
              <a:t>', '#</a:t>
            </a:r>
            <a:r>
              <a:rPr lang="ko-KR" altLang="en-US" sz="1400" dirty="0"/>
              <a:t>차별화전략</a:t>
            </a:r>
            <a:r>
              <a:rPr lang="en-US" altLang="ko-KR" sz="1400" dirty="0"/>
              <a:t>', '#</a:t>
            </a:r>
            <a:r>
              <a:rPr lang="ko-KR" altLang="en-US" sz="1400" dirty="0"/>
              <a:t>사고능력</a:t>
            </a:r>
            <a:r>
              <a:rPr lang="en-US" altLang="ko-KR" sz="1400" dirty="0"/>
              <a:t>', '#</a:t>
            </a:r>
            <a:r>
              <a:rPr lang="ko-KR" altLang="en-US" sz="1400" dirty="0"/>
              <a:t>가상세계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슈퍼콘텐츠</a:t>
            </a:r>
            <a:r>
              <a:rPr lang="en-US" altLang="ko-KR" sz="1400" dirty="0"/>
              <a:t>', '#Cooperation', '#</a:t>
            </a:r>
            <a:r>
              <a:rPr lang="ko-KR" altLang="en-US" sz="1400" dirty="0"/>
              <a:t>디지털시민성</a:t>
            </a:r>
            <a:r>
              <a:rPr lang="en-US" altLang="ko-KR" sz="1400" dirty="0"/>
              <a:t>', '#</a:t>
            </a:r>
            <a:r>
              <a:rPr lang="ko-KR" altLang="en-US" sz="1400" dirty="0"/>
              <a:t>도서관사서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양손잡이문해력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마케팅트렌드</a:t>
            </a:r>
            <a:r>
              <a:rPr lang="en-US" altLang="ko-KR" sz="1400" dirty="0"/>
              <a:t>', '#</a:t>
            </a:r>
            <a:r>
              <a:rPr lang="ko-KR" altLang="en-US" sz="1400" dirty="0"/>
              <a:t>마케팅전략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디지털파우치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바이오빅데이터</a:t>
            </a:r>
            <a:r>
              <a:rPr lang="en-US" altLang="ko-KR" sz="1400" dirty="0"/>
              <a:t>', '#</a:t>
            </a:r>
            <a:r>
              <a:rPr lang="ko-KR" altLang="en-US" sz="1400" dirty="0"/>
              <a:t>네거티브금리</a:t>
            </a:r>
            <a:r>
              <a:rPr lang="en-US" altLang="ko-KR" sz="1400" dirty="0"/>
              <a:t>', '#</a:t>
            </a:r>
            <a:r>
              <a:rPr lang="ko-KR" altLang="en-US" sz="1400" dirty="0"/>
              <a:t>그림책</a:t>
            </a:r>
            <a:r>
              <a:rPr lang="en-US" altLang="ko-KR" sz="1400" dirty="0"/>
              <a:t>', '#</a:t>
            </a:r>
            <a:r>
              <a:rPr lang="ko-KR" altLang="en-US" sz="1400" dirty="0"/>
              <a:t>지식</a:t>
            </a:r>
            <a:r>
              <a:rPr lang="en-US" altLang="ko-KR" sz="1400" dirty="0"/>
              <a:t>', '#</a:t>
            </a:r>
            <a:r>
              <a:rPr lang="ko-KR" altLang="en-US" sz="1400" dirty="0"/>
              <a:t>사이버학습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하이브리드근무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디지털재화</a:t>
            </a:r>
            <a:r>
              <a:rPr lang="en-US" altLang="ko-KR" sz="1400" dirty="0"/>
              <a:t>', '#</a:t>
            </a:r>
            <a:r>
              <a:rPr lang="ko-KR" altLang="en-US" sz="1400" dirty="0"/>
              <a:t>권력</a:t>
            </a:r>
            <a:r>
              <a:rPr lang="en-US" altLang="ko-KR" sz="1400" dirty="0"/>
              <a:t>', '#</a:t>
            </a:r>
            <a:r>
              <a:rPr lang="ko-KR" altLang="en-US" sz="1400" dirty="0"/>
              <a:t>맥주인문학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모빌리티</a:t>
            </a:r>
            <a:r>
              <a:rPr lang="en-US" altLang="ko-KR" sz="1400" dirty="0"/>
              <a:t>', '#</a:t>
            </a:r>
            <a:r>
              <a:rPr lang="ko-KR" altLang="en-US" sz="1400" dirty="0"/>
              <a:t>푸드테크</a:t>
            </a:r>
            <a:r>
              <a:rPr lang="en-US" altLang="ko-KR" sz="1400" dirty="0"/>
              <a:t>', '#</a:t>
            </a:r>
            <a:r>
              <a:rPr lang="ko-KR" altLang="en-US" sz="1400" dirty="0"/>
              <a:t>철학</a:t>
            </a:r>
            <a:r>
              <a:rPr lang="en-US" altLang="ko-KR" sz="1400" dirty="0"/>
              <a:t>', '#</a:t>
            </a:r>
            <a:r>
              <a:rPr lang="ko-KR" altLang="en-US" sz="1400" dirty="0"/>
              <a:t>위험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디지털교과서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생존법</a:t>
            </a:r>
            <a:r>
              <a:rPr lang="en-US" altLang="ko-KR" sz="1400" dirty="0"/>
              <a:t>', '#</a:t>
            </a:r>
            <a:r>
              <a:rPr lang="ko-KR" altLang="en-US" sz="1400" dirty="0"/>
              <a:t>일자리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디지털아트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디지털도구</a:t>
            </a:r>
            <a:r>
              <a:rPr lang="en-US" altLang="ko-KR" sz="1400" dirty="0"/>
              <a:t>', '#</a:t>
            </a:r>
            <a:r>
              <a:rPr lang="ko-KR" altLang="en-US" sz="1400" dirty="0"/>
              <a:t>공존</a:t>
            </a:r>
            <a:r>
              <a:rPr lang="en-US" altLang="ko-KR" sz="1400" dirty="0"/>
              <a:t>', '#</a:t>
            </a:r>
            <a:r>
              <a:rPr lang="ko-KR" altLang="en-US" sz="1400" dirty="0"/>
              <a:t>프레임워크</a:t>
            </a:r>
            <a:r>
              <a:rPr lang="en-US" altLang="ko-KR" sz="1400" dirty="0"/>
              <a:t>', '#</a:t>
            </a:r>
            <a:r>
              <a:rPr lang="ko-KR" altLang="en-US" sz="1400" dirty="0"/>
              <a:t>원격근무</a:t>
            </a:r>
            <a:r>
              <a:rPr lang="en-US" altLang="ko-KR" sz="1400" dirty="0"/>
              <a:t>', '#</a:t>
            </a:r>
            <a:r>
              <a:rPr lang="ko-KR" altLang="en-US" sz="1400" dirty="0"/>
              <a:t>경영전략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다오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팬덤경제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프로크리에이트</a:t>
            </a:r>
            <a:r>
              <a:rPr lang="en-US" altLang="ko-KR" sz="1400" dirty="0"/>
              <a:t>', '#2</a:t>
            </a:r>
            <a:r>
              <a:rPr lang="ko-KR" altLang="en-US" sz="1400" dirty="0" err="1"/>
              <a:t>차전지</a:t>
            </a:r>
            <a:r>
              <a:rPr lang="en-US" altLang="ko-KR" sz="1400" dirty="0"/>
              <a:t>', '#</a:t>
            </a:r>
            <a:r>
              <a:rPr lang="ko-KR" altLang="en-US" sz="1400" dirty="0"/>
              <a:t>입문서</a:t>
            </a:r>
            <a:r>
              <a:rPr lang="en-US" altLang="ko-KR" sz="1400" dirty="0"/>
              <a:t>', '#</a:t>
            </a:r>
            <a:r>
              <a:rPr lang="ko-KR" altLang="en-US" sz="1400" dirty="0"/>
              <a:t>예측시나리오</a:t>
            </a:r>
            <a:r>
              <a:rPr lang="en-US" altLang="ko-KR" sz="1400" dirty="0"/>
              <a:t>', '#NFT', '#</a:t>
            </a:r>
            <a:r>
              <a:rPr lang="ko-KR" altLang="en-US" sz="1400" dirty="0" err="1"/>
              <a:t>디지털신대륙</a:t>
            </a:r>
            <a:r>
              <a:rPr lang="en-US" altLang="ko-KR" sz="1400" dirty="0"/>
              <a:t>', '#</a:t>
            </a:r>
            <a:r>
              <a:rPr lang="ko-KR" altLang="en-US" sz="1400" dirty="0"/>
              <a:t>관성</a:t>
            </a:r>
            <a:r>
              <a:rPr lang="en-US" altLang="ko-KR" sz="1400" dirty="0"/>
              <a:t>', '#AI', '#</a:t>
            </a:r>
            <a:r>
              <a:rPr lang="ko-KR" altLang="en-US" sz="1400" dirty="0"/>
              <a:t>인간본성</a:t>
            </a:r>
            <a:r>
              <a:rPr lang="en-US" altLang="ko-KR" sz="1400" dirty="0"/>
              <a:t>', '#</a:t>
            </a:r>
            <a:r>
              <a:rPr lang="ko-KR" altLang="en-US" sz="1400" dirty="0"/>
              <a:t>음계</a:t>
            </a:r>
            <a:r>
              <a:rPr lang="en-US" altLang="ko-KR" sz="1400" dirty="0"/>
              <a:t>', '#</a:t>
            </a:r>
            <a:r>
              <a:rPr lang="ko-KR" altLang="en-US" sz="1400" dirty="0"/>
              <a:t>웹</a:t>
            </a:r>
            <a:r>
              <a:rPr lang="en-US" altLang="ko-KR" sz="1400" dirty="0"/>
              <a:t>3.0', '#</a:t>
            </a:r>
            <a:r>
              <a:rPr lang="ko-KR" altLang="en-US" sz="1400" dirty="0" err="1"/>
              <a:t>도시의거실</a:t>
            </a:r>
            <a:r>
              <a:rPr lang="en-US" altLang="ko-KR" sz="1400" dirty="0"/>
              <a:t>', '#</a:t>
            </a:r>
            <a:r>
              <a:rPr lang="ko-KR" altLang="en-US" sz="1400" dirty="0"/>
              <a:t>미래인터넷</a:t>
            </a:r>
            <a:r>
              <a:rPr lang="en-US" altLang="ko-KR" sz="1400" dirty="0"/>
              <a:t>', '#</a:t>
            </a:r>
            <a:r>
              <a:rPr lang="ko-KR" altLang="en-US" sz="1400" dirty="0"/>
              <a:t>정보혁명</a:t>
            </a:r>
            <a:r>
              <a:rPr lang="en-US" altLang="ko-KR" sz="1400" dirty="0"/>
              <a:t>', '#</a:t>
            </a:r>
            <a:r>
              <a:rPr lang="ko-KR" altLang="en-US" sz="1400" dirty="0"/>
              <a:t>로봇</a:t>
            </a:r>
            <a:r>
              <a:rPr lang="en-US" altLang="ko-KR" sz="1400" dirty="0"/>
              <a:t>', '#</a:t>
            </a:r>
            <a:r>
              <a:rPr lang="ko-KR" altLang="en-US" sz="1400" dirty="0"/>
              <a:t>균형점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빅프레저디스프라이즈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디지털헬스케어</a:t>
            </a:r>
            <a:r>
              <a:rPr lang="en-US" altLang="ko-KR" sz="1400" dirty="0"/>
              <a:t>', '#</a:t>
            </a:r>
            <a:r>
              <a:rPr lang="ko-KR" altLang="en-US" sz="1400" dirty="0"/>
              <a:t>제약의학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스테그플레이션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풀랫폼</a:t>
            </a:r>
            <a:r>
              <a:rPr lang="en-US" altLang="ko-KR" sz="1400" dirty="0"/>
              <a:t>', '#ESG', '#</a:t>
            </a:r>
            <a:r>
              <a:rPr lang="ko-KR" altLang="en-US" sz="1400" dirty="0"/>
              <a:t>돌파구</a:t>
            </a:r>
            <a:r>
              <a:rPr lang="en-US" altLang="ko-KR" sz="1400" dirty="0"/>
              <a:t>', '#</a:t>
            </a:r>
            <a:r>
              <a:rPr lang="ko-KR" altLang="en-US" sz="1400" dirty="0"/>
              <a:t>조직</a:t>
            </a:r>
            <a:r>
              <a:rPr lang="en-US" altLang="ko-KR" sz="1400" dirty="0"/>
              <a:t>', '#</a:t>
            </a:r>
            <a:r>
              <a:rPr lang="ko-KR" altLang="en-US" sz="1400" dirty="0"/>
              <a:t>마감효과</a:t>
            </a:r>
            <a:r>
              <a:rPr lang="en-US" altLang="ko-KR" sz="1400" dirty="0"/>
              <a:t>', '#</a:t>
            </a:r>
            <a:r>
              <a:rPr lang="ko-KR" altLang="en-US" sz="1400" dirty="0"/>
              <a:t>머릿속정리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하이터치</a:t>
            </a:r>
            <a:r>
              <a:rPr lang="en-US" altLang="ko-KR" sz="1400" dirty="0"/>
              <a:t>', '#</a:t>
            </a:r>
            <a:r>
              <a:rPr lang="ko-KR" altLang="en-US" sz="1400" dirty="0"/>
              <a:t>회로</a:t>
            </a:r>
            <a:r>
              <a:rPr lang="en-US" altLang="ko-KR" sz="1400" dirty="0"/>
              <a:t>', '#</a:t>
            </a:r>
            <a:r>
              <a:rPr lang="ko-KR" altLang="en-US" sz="1400" dirty="0"/>
              <a:t>스마트폰</a:t>
            </a:r>
            <a:r>
              <a:rPr lang="en-US" altLang="ko-KR" sz="1400" dirty="0"/>
              <a:t>', '#</a:t>
            </a:r>
            <a:r>
              <a:rPr lang="ko-KR" altLang="en-US" sz="1400" dirty="0"/>
              <a:t>워크다이어트</a:t>
            </a:r>
            <a:r>
              <a:rPr lang="en-US" altLang="ko-KR" sz="1400" dirty="0"/>
              <a:t>', '#</a:t>
            </a:r>
            <a:r>
              <a:rPr lang="ko-KR" altLang="en-US" sz="1400" dirty="0"/>
              <a:t>미래예측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하이퍼로컬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핀치새</a:t>
            </a:r>
            <a:r>
              <a:rPr lang="en-US" altLang="ko-KR" sz="1400" dirty="0"/>
              <a:t>', '#</a:t>
            </a:r>
            <a:r>
              <a:rPr lang="ko-KR" altLang="en-US" sz="1400" dirty="0"/>
              <a:t>식량위기</a:t>
            </a:r>
            <a:r>
              <a:rPr lang="en-US" altLang="ko-KR" sz="1400" dirty="0"/>
              <a:t>', '#</a:t>
            </a:r>
            <a:r>
              <a:rPr lang="ko-KR" altLang="en-US" sz="1400" dirty="0"/>
              <a:t>콘텐츠기획</a:t>
            </a:r>
            <a:r>
              <a:rPr lang="en-US" altLang="ko-KR" sz="1400" dirty="0"/>
              <a:t>', '#</a:t>
            </a:r>
            <a:r>
              <a:rPr lang="ko-KR" altLang="en-US" sz="1400" dirty="0"/>
              <a:t>성공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디지털헬스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디지털네이티브</a:t>
            </a:r>
            <a:r>
              <a:rPr lang="en-US" altLang="ko-KR" sz="1400" dirty="0"/>
              <a:t>', '#</a:t>
            </a:r>
            <a:r>
              <a:rPr lang="ko-KR" altLang="en-US" sz="1400" dirty="0"/>
              <a:t>원격의료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공간트렌드</a:t>
            </a:r>
            <a:r>
              <a:rPr lang="en-US" altLang="ko-KR" sz="1400" dirty="0"/>
              <a:t>', '#</a:t>
            </a:r>
            <a:r>
              <a:rPr lang="ko-KR" altLang="en-US" sz="1400" dirty="0"/>
              <a:t>방송국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의사결졍</a:t>
            </a:r>
            <a:r>
              <a:rPr lang="en-US" altLang="ko-KR" sz="1400" dirty="0"/>
              <a:t>', '#</a:t>
            </a:r>
            <a:r>
              <a:rPr lang="ko-KR" altLang="en-US" sz="1400" dirty="0"/>
              <a:t>검색데이터</a:t>
            </a:r>
            <a:r>
              <a:rPr lang="en-US" altLang="ko-KR" sz="1400" dirty="0"/>
              <a:t>', '#</a:t>
            </a:r>
            <a:r>
              <a:rPr lang="ko-KR" altLang="en-US" sz="1400" dirty="0"/>
              <a:t>일러스트</a:t>
            </a:r>
            <a:r>
              <a:rPr lang="en-US" altLang="ko-KR" sz="1400" dirty="0"/>
              <a:t>', '#</a:t>
            </a:r>
            <a:r>
              <a:rPr lang="ko-KR" altLang="en-US" sz="1400" dirty="0"/>
              <a:t>블록체인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챗</a:t>
            </a:r>
            <a:r>
              <a:rPr lang="en-US" altLang="ko-KR" sz="1400" dirty="0"/>
              <a:t>GPT', '#1</a:t>
            </a:r>
            <a:r>
              <a:rPr lang="ko-KR" altLang="en-US" sz="1400" dirty="0" err="1"/>
              <a:t>인콘텐츠</a:t>
            </a:r>
            <a:r>
              <a:rPr lang="en-US" altLang="ko-KR" sz="1400" dirty="0"/>
              <a:t>', '#</a:t>
            </a:r>
            <a:r>
              <a:rPr lang="ko-KR" altLang="en-US" sz="1400" dirty="0"/>
              <a:t>경험</a:t>
            </a:r>
            <a:r>
              <a:rPr lang="en-US" altLang="ko-KR" sz="1400" dirty="0"/>
              <a:t>', '#</a:t>
            </a:r>
            <a:r>
              <a:rPr lang="ko-KR" altLang="en-US" sz="1400" dirty="0"/>
              <a:t>습관</a:t>
            </a:r>
            <a:r>
              <a:rPr lang="en-US" altLang="ko-KR" sz="1400" dirty="0"/>
              <a:t>', '#</a:t>
            </a:r>
            <a:r>
              <a:rPr lang="ko-KR" altLang="en-US" sz="1400" dirty="0"/>
              <a:t>사회통제</a:t>
            </a:r>
            <a:r>
              <a:rPr lang="en-US" altLang="ko-KR" sz="1400" dirty="0"/>
              <a:t>', '#</a:t>
            </a:r>
            <a:r>
              <a:rPr lang="ko-KR" altLang="en-US" sz="1400" dirty="0"/>
              <a:t>탈중앙화</a:t>
            </a:r>
            <a:r>
              <a:rPr lang="en-US" altLang="ko-KR" sz="1400" dirty="0"/>
              <a:t>', '#</a:t>
            </a:r>
            <a:r>
              <a:rPr lang="ko-KR" altLang="en-US" sz="1400" dirty="0"/>
              <a:t>성장구성원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웹테크</a:t>
            </a:r>
            <a:r>
              <a:rPr lang="en-US" altLang="ko-KR" sz="1400" dirty="0"/>
              <a:t>', '#</a:t>
            </a:r>
            <a:r>
              <a:rPr lang="ko-KR" altLang="en-US" sz="1400" dirty="0"/>
              <a:t>학교생활</a:t>
            </a:r>
            <a:r>
              <a:rPr lang="en-US" altLang="ko-KR" sz="1400" dirty="0"/>
              <a:t>', '#</a:t>
            </a:r>
            <a:r>
              <a:rPr lang="ko-KR" altLang="en-US" sz="1400" dirty="0"/>
              <a:t>독서</a:t>
            </a:r>
            <a:r>
              <a:rPr lang="en-US" altLang="ko-KR" sz="1400" dirty="0"/>
              <a:t>', '#</a:t>
            </a:r>
            <a:r>
              <a:rPr lang="ko-KR" altLang="en-US" sz="1400" dirty="0"/>
              <a:t>인플레이션</a:t>
            </a:r>
            <a:r>
              <a:rPr lang="en-US" altLang="ko-KR" sz="1400" dirty="0"/>
              <a:t>', '#</a:t>
            </a:r>
            <a:r>
              <a:rPr lang="ko-KR" altLang="en-US" sz="1400" dirty="0"/>
              <a:t>크리에이터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디지털시민의식</a:t>
            </a:r>
            <a:r>
              <a:rPr lang="en-US" altLang="ko-KR" sz="1400" dirty="0"/>
              <a:t>', '#</a:t>
            </a:r>
            <a:r>
              <a:rPr lang="ko-KR" altLang="en-US" sz="1400" dirty="0"/>
              <a:t>콜드체인</a:t>
            </a:r>
            <a:r>
              <a:rPr lang="en-US" altLang="ko-KR" sz="1400" dirty="0"/>
              <a:t>', '#</a:t>
            </a:r>
            <a:r>
              <a:rPr lang="ko-KR" altLang="en-US" sz="1400" dirty="0"/>
              <a:t>피드백</a:t>
            </a:r>
            <a:r>
              <a:rPr lang="en-US" altLang="ko-KR" sz="1400" dirty="0"/>
              <a:t>', '#</a:t>
            </a:r>
            <a:r>
              <a:rPr lang="ko-KR" altLang="en-US" sz="1400" dirty="0"/>
              <a:t>자유침해</a:t>
            </a:r>
            <a:r>
              <a:rPr lang="en-US" altLang="ko-KR" sz="1400" dirty="0"/>
              <a:t>', '#</a:t>
            </a:r>
            <a:r>
              <a:rPr lang="ko-KR" altLang="en-US" sz="1400" dirty="0"/>
              <a:t>데이터소유권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럭셔리멤버십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디지털미디어리터러시</a:t>
            </a:r>
            <a:r>
              <a:rPr lang="en-US" altLang="ko-KR" sz="1400" dirty="0"/>
              <a:t>', '#</a:t>
            </a:r>
            <a:r>
              <a:rPr lang="ko-KR" altLang="en-US" sz="1400" dirty="0"/>
              <a:t>보안</a:t>
            </a:r>
            <a:r>
              <a:rPr lang="en-US" altLang="ko-KR" sz="1400" dirty="0"/>
              <a:t>', '#</a:t>
            </a:r>
            <a:r>
              <a:rPr lang="ko-KR" altLang="en-US" sz="1400" dirty="0"/>
              <a:t>소셜미디어</a:t>
            </a:r>
            <a:r>
              <a:rPr lang="en-US" altLang="ko-KR" sz="1400" dirty="0"/>
              <a:t>', '#</a:t>
            </a:r>
            <a:r>
              <a:rPr lang="ko-KR" altLang="en-US" sz="1400" dirty="0"/>
              <a:t>가짜정보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디지털매체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휴머노이드</a:t>
            </a:r>
            <a:r>
              <a:rPr lang="en-US" altLang="ko-KR" sz="1400" dirty="0"/>
              <a:t>', '#</a:t>
            </a:r>
            <a:r>
              <a:rPr lang="ko-KR" altLang="en-US" sz="1400" dirty="0"/>
              <a:t>오프라인</a:t>
            </a:r>
            <a:r>
              <a:rPr lang="en-US" altLang="ko-KR" sz="1400" dirty="0"/>
              <a:t>', '#</a:t>
            </a:r>
            <a:r>
              <a:rPr lang="ko-KR" altLang="en-US" sz="1400" dirty="0"/>
              <a:t>아동학대</a:t>
            </a:r>
            <a:r>
              <a:rPr lang="en-US" altLang="ko-KR" sz="1400" dirty="0"/>
              <a:t>', '#</a:t>
            </a:r>
            <a:r>
              <a:rPr lang="ko-KR" altLang="en-US" sz="1400" dirty="0"/>
              <a:t>인간안보</a:t>
            </a:r>
            <a:r>
              <a:rPr lang="en-US" altLang="ko-KR" sz="1400" dirty="0"/>
              <a:t>', '#</a:t>
            </a:r>
            <a:r>
              <a:rPr lang="ko-KR" altLang="en-US" sz="1400" dirty="0"/>
              <a:t>혁신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테크플랫폼</a:t>
            </a:r>
            <a:r>
              <a:rPr lang="en-US" altLang="ko-KR" sz="1400" dirty="0"/>
              <a:t>', '#</a:t>
            </a:r>
            <a:r>
              <a:rPr lang="ko-KR" altLang="en-US" sz="1400" dirty="0"/>
              <a:t>공정함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뉴미디어콘텐츠</a:t>
            </a:r>
            <a:r>
              <a:rPr lang="en-US" altLang="ko-KR" sz="1400" dirty="0"/>
              <a:t>', '#</a:t>
            </a:r>
            <a:r>
              <a:rPr lang="ko-KR" altLang="en-US" sz="1400" dirty="0"/>
              <a:t>유튜브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지능패러다임</a:t>
            </a:r>
            <a:r>
              <a:rPr lang="en-US" altLang="ko-KR" sz="1400" dirty="0"/>
              <a:t>', '#</a:t>
            </a:r>
            <a:r>
              <a:rPr lang="ko-KR" altLang="en-US" sz="1400" dirty="0"/>
              <a:t>자율주행차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푸리에분석</a:t>
            </a:r>
            <a:r>
              <a:rPr lang="en-US" altLang="ko-KR" sz="1400" dirty="0"/>
              <a:t>', '#</a:t>
            </a:r>
            <a:r>
              <a:rPr lang="ko-KR" altLang="en-US" sz="1400" dirty="0"/>
              <a:t>웹</a:t>
            </a:r>
            <a:r>
              <a:rPr lang="en-US" altLang="ko-KR" sz="1400" dirty="0"/>
              <a:t>3', '#</a:t>
            </a:r>
            <a:r>
              <a:rPr lang="ko-KR" altLang="en-US" sz="1400" dirty="0"/>
              <a:t>평판관리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투잡</a:t>
            </a:r>
            <a:r>
              <a:rPr lang="en-US" altLang="ko-KR" sz="1400" dirty="0"/>
              <a:t>', '#</a:t>
            </a:r>
            <a:r>
              <a:rPr lang="ko-KR" altLang="en-US" sz="1400" dirty="0"/>
              <a:t>비전공자</a:t>
            </a:r>
            <a:r>
              <a:rPr lang="en-US" altLang="ko-KR" sz="1400" dirty="0"/>
              <a:t>', '#</a:t>
            </a:r>
            <a:r>
              <a:rPr lang="ko-KR" altLang="en-US" sz="1400" dirty="0"/>
              <a:t>글로벌플랫폼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디지털음악</a:t>
            </a:r>
            <a:r>
              <a:rPr lang="en-US" altLang="ko-KR" sz="1400" dirty="0"/>
              <a:t>', '#</a:t>
            </a:r>
            <a:r>
              <a:rPr lang="ko-KR" altLang="en-US" sz="1400" dirty="0"/>
              <a:t>혐오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토큰이코노미</a:t>
            </a:r>
            <a:r>
              <a:rPr lang="en-US" altLang="ko-KR" sz="1400" dirty="0"/>
              <a:t>', '#</a:t>
            </a:r>
            <a:r>
              <a:rPr lang="ko-KR" altLang="en-US" sz="1400" dirty="0"/>
              <a:t>메타버스</a:t>
            </a:r>
            <a:r>
              <a:rPr lang="en-US" altLang="ko-KR" sz="1400" dirty="0"/>
              <a:t>', '#</a:t>
            </a:r>
            <a:r>
              <a:rPr lang="ko-KR" altLang="en-US" sz="1400" dirty="0"/>
              <a:t>하이테크</a:t>
            </a:r>
            <a:r>
              <a:rPr lang="en-US" altLang="ko-KR" sz="1400" dirty="0"/>
              <a:t>', '#</a:t>
            </a:r>
            <a:r>
              <a:rPr lang="ko-KR" altLang="en-US" sz="1400" dirty="0"/>
              <a:t>깊이읽기</a:t>
            </a:r>
            <a:r>
              <a:rPr lang="en-US" altLang="ko-KR" sz="1400" dirty="0"/>
              <a:t>', '#</a:t>
            </a:r>
            <a:r>
              <a:rPr lang="ko-KR" altLang="en-US" sz="1400" dirty="0"/>
              <a:t>악플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글로벌공급망재편</a:t>
            </a:r>
            <a:r>
              <a:rPr lang="en-US" altLang="ko-KR" sz="1400" dirty="0"/>
              <a:t>', '#</a:t>
            </a:r>
            <a:r>
              <a:rPr lang="ko-KR" altLang="en-US" sz="1400" dirty="0"/>
              <a:t>생활습관중재치료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생계형글쓰기</a:t>
            </a:r>
            <a:r>
              <a:rPr lang="en-US" altLang="ko-KR" sz="1400" dirty="0"/>
              <a:t>', '#</a:t>
            </a:r>
            <a:r>
              <a:rPr lang="ko-KR" altLang="en-US" sz="1400" dirty="0"/>
              <a:t>협업문화</a:t>
            </a:r>
            <a:r>
              <a:rPr lang="en-US" altLang="ko-KR" sz="1400" dirty="0"/>
              <a:t>', '#</a:t>
            </a:r>
            <a:r>
              <a:rPr lang="ko-KR" altLang="en-US" sz="1400" dirty="0"/>
              <a:t>수소에너지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디지털혁명</a:t>
            </a:r>
            <a:r>
              <a:rPr lang="en-US" altLang="ko-KR" sz="1400" dirty="0"/>
              <a:t>', '#</a:t>
            </a:r>
            <a:r>
              <a:rPr lang="ko-KR" altLang="en-US" sz="1400" dirty="0"/>
              <a:t>운동</a:t>
            </a:r>
            <a:r>
              <a:rPr lang="en-US" altLang="ko-KR" sz="1400" dirty="0"/>
              <a:t>', '#</a:t>
            </a:r>
            <a:r>
              <a:rPr lang="ko-KR" altLang="en-US" sz="1400" dirty="0"/>
              <a:t>소득세</a:t>
            </a:r>
            <a:r>
              <a:rPr lang="en-US" altLang="ko-KR" sz="1400" dirty="0"/>
              <a:t>', '#</a:t>
            </a:r>
            <a:r>
              <a:rPr lang="ko-KR" altLang="en-US" sz="1400" dirty="0"/>
              <a:t>메타버스오피스</a:t>
            </a:r>
            <a:r>
              <a:rPr lang="en-US" altLang="ko-KR" sz="1400" dirty="0"/>
              <a:t>', '#</a:t>
            </a:r>
            <a:r>
              <a:rPr lang="ko-KR" altLang="en-US" sz="1400" dirty="0"/>
              <a:t>경기침체</a:t>
            </a:r>
            <a:r>
              <a:rPr lang="en-US" altLang="ko-KR" sz="1400" dirty="0"/>
              <a:t>', '#</a:t>
            </a:r>
            <a:r>
              <a:rPr lang="ko-KR" altLang="en-US" sz="1400" dirty="0"/>
              <a:t>기술</a:t>
            </a:r>
            <a:r>
              <a:rPr lang="en-US" altLang="ko-KR" sz="1400" dirty="0"/>
              <a:t>', '#</a:t>
            </a:r>
            <a:r>
              <a:rPr lang="ko-KR" altLang="en-US" sz="1400" dirty="0"/>
              <a:t>채색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이커머스</a:t>
            </a:r>
            <a:r>
              <a:rPr lang="en-US" altLang="ko-KR" sz="1400" dirty="0"/>
              <a:t>', '#</a:t>
            </a:r>
            <a:r>
              <a:rPr lang="ko-KR" altLang="en-US" sz="1400" dirty="0"/>
              <a:t>탄소중립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럭셔리마케팅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인지과부하</a:t>
            </a:r>
            <a:r>
              <a:rPr lang="en-US" altLang="ko-KR" sz="1400" dirty="0"/>
              <a:t>', '#</a:t>
            </a:r>
            <a:r>
              <a:rPr lang="ko-KR" altLang="en-US" sz="1400" dirty="0"/>
              <a:t>블로그</a:t>
            </a:r>
            <a:r>
              <a:rPr lang="en-US" altLang="ko-KR" sz="1400" dirty="0"/>
              <a:t>', '#</a:t>
            </a:r>
            <a:r>
              <a:rPr lang="ko-KR" altLang="en-US" sz="1400" dirty="0"/>
              <a:t>인류</a:t>
            </a:r>
            <a:r>
              <a:rPr lang="en-US" altLang="ko-KR" sz="1400" dirty="0"/>
              <a:t>', '#</a:t>
            </a:r>
            <a:r>
              <a:rPr lang="ko-KR" altLang="en-US" sz="1400" dirty="0"/>
              <a:t>중독경제</a:t>
            </a:r>
            <a:r>
              <a:rPr lang="en-US" altLang="ko-KR" sz="1400" dirty="0"/>
              <a:t>', '#</a:t>
            </a:r>
            <a:r>
              <a:rPr lang="ko-KR" altLang="en-US" sz="1400" dirty="0"/>
              <a:t>달리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디지털미디어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디지털자산보험</a:t>
            </a:r>
            <a:r>
              <a:rPr lang="en-US" altLang="ko-KR" sz="1400" dirty="0"/>
              <a:t>', '#</a:t>
            </a:r>
            <a:r>
              <a:rPr lang="ko-KR" altLang="en-US" sz="1400" dirty="0"/>
              <a:t>의사고시</a:t>
            </a:r>
            <a:r>
              <a:rPr lang="en-US" altLang="ko-KR" sz="1400" dirty="0"/>
              <a:t>', '#</a:t>
            </a:r>
            <a:r>
              <a:rPr lang="ko-KR" altLang="en-US" sz="1400" dirty="0"/>
              <a:t>정신과</a:t>
            </a:r>
            <a:r>
              <a:rPr lang="en-US" altLang="ko-KR" sz="1400" dirty="0"/>
              <a:t>', '#</a:t>
            </a:r>
            <a:r>
              <a:rPr lang="ko-KR" altLang="en-US" sz="1400" dirty="0"/>
              <a:t>전략</a:t>
            </a:r>
            <a:r>
              <a:rPr lang="en-US" altLang="ko-KR" sz="1400" dirty="0"/>
              <a:t>', '#MZ</a:t>
            </a:r>
            <a:r>
              <a:rPr lang="ko-KR" altLang="en-US" sz="1400" dirty="0"/>
              <a:t>세대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디지털시대</a:t>
            </a:r>
            <a:r>
              <a:rPr lang="en-US" altLang="ko-KR" sz="1400" dirty="0"/>
              <a:t>', '#</a:t>
            </a:r>
            <a:r>
              <a:rPr lang="ko-KR" altLang="en-US" sz="1400" dirty="0"/>
              <a:t>동영상강의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안전감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로보틱스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디지털비즈니스</a:t>
            </a:r>
            <a:r>
              <a:rPr lang="en-US" altLang="ko-KR" sz="1400" dirty="0"/>
              <a:t>', '#2', '#</a:t>
            </a:r>
            <a:r>
              <a:rPr lang="ko-KR" altLang="en-US" sz="1400" dirty="0"/>
              <a:t>독서가</a:t>
            </a:r>
            <a:r>
              <a:rPr lang="en-US" altLang="ko-KR" sz="1400" dirty="0"/>
              <a:t>', '#</a:t>
            </a:r>
            <a:r>
              <a:rPr lang="ko-KR" altLang="en-US" sz="1400" dirty="0"/>
              <a:t>디지털문화</a:t>
            </a:r>
            <a:r>
              <a:rPr lang="en-US" altLang="ko-KR" sz="1400" dirty="0"/>
              <a:t>', '#</a:t>
            </a:r>
            <a:r>
              <a:rPr lang="ko-KR" altLang="en-US" sz="1400" dirty="0"/>
              <a:t>데이터</a:t>
            </a:r>
            <a:r>
              <a:rPr lang="en-US" altLang="ko-KR" sz="1400" dirty="0"/>
              <a:t>', '#</a:t>
            </a:r>
            <a:r>
              <a:rPr lang="ko-KR" altLang="en-US" sz="1400" dirty="0"/>
              <a:t>탈세계화</a:t>
            </a:r>
            <a:r>
              <a:rPr lang="en-US" altLang="ko-KR" sz="1400" dirty="0"/>
              <a:t>', '#</a:t>
            </a:r>
            <a:r>
              <a:rPr lang="ko-KR" altLang="en-US" sz="1400" dirty="0"/>
              <a:t>청소년인문교양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공부법</a:t>
            </a:r>
            <a:r>
              <a:rPr lang="en-US" altLang="ko-KR" sz="1400" dirty="0"/>
              <a:t>', '#</a:t>
            </a:r>
            <a:r>
              <a:rPr lang="ko-KR" altLang="en-US" sz="1400" dirty="0"/>
              <a:t>부업</a:t>
            </a:r>
            <a:r>
              <a:rPr lang="en-US" altLang="ko-KR" sz="1400" dirty="0"/>
              <a:t>', '#</a:t>
            </a:r>
            <a:r>
              <a:rPr lang="ko-KR" altLang="en-US" sz="1400" dirty="0"/>
              <a:t>청소년자기계발</a:t>
            </a:r>
            <a:r>
              <a:rPr lang="en-US" altLang="ko-KR" sz="1400" dirty="0"/>
              <a:t>', '#</a:t>
            </a:r>
            <a:r>
              <a:rPr lang="ko-KR" altLang="en-US" sz="1400" dirty="0"/>
              <a:t>책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미중갈등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미래형모빌리티</a:t>
            </a:r>
            <a:r>
              <a:rPr lang="en-US" altLang="ko-KR" sz="1400" dirty="0"/>
              <a:t>', '#</a:t>
            </a:r>
            <a:r>
              <a:rPr lang="ko-KR" altLang="en-US" sz="1400" dirty="0"/>
              <a:t>데이터중심의학</a:t>
            </a:r>
            <a:r>
              <a:rPr lang="en-US" altLang="ko-KR" sz="1400" dirty="0"/>
              <a:t>', '#</a:t>
            </a:r>
            <a:r>
              <a:rPr lang="ko-KR" altLang="en-US" sz="1400" dirty="0"/>
              <a:t>미래공간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투시원근법</a:t>
            </a:r>
            <a:r>
              <a:rPr lang="en-US" altLang="ko-KR" sz="1400" dirty="0"/>
              <a:t>', '#</a:t>
            </a:r>
            <a:r>
              <a:rPr lang="ko-KR" altLang="en-US" sz="1400" dirty="0" err="1"/>
              <a:t>앱디자인</a:t>
            </a:r>
            <a:r>
              <a:rPr lang="en-US" altLang="ko-KR" sz="1400" dirty="0"/>
              <a:t>', '#</a:t>
            </a:r>
            <a:r>
              <a:rPr lang="ko-KR" altLang="en-US" sz="1400" dirty="0"/>
              <a:t>음향학</a:t>
            </a:r>
            <a:r>
              <a:rPr lang="en-US" altLang="ko-KR" sz="1400" dirty="0"/>
              <a:t>', '#</a:t>
            </a:r>
            <a:r>
              <a:rPr lang="ko-KR" altLang="en-US" sz="1400" dirty="0"/>
              <a:t>권인권리</a:t>
            </a:r>
            <a:r>
              <a:rPr lang="en-US" altLang="ko-KR" sz="1400" dirty="0"/>
              <a:t>', '#</a:t>
            </a:r>
            <a:r>
              <a:rPr lang="ko-KR" altLang="en-US" sz="1400" dirty="0"/>
              <a:t>한국경제</a:t>
            </a:r>
            <a:r>
              <a:rPr lang="en-US" altLang="ko-KR" sz="1400" dirty="0"/>
              <a:t>']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71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955A-9F35-F0ED-CA63-C6706A32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교보문고</a:t>
            </a:r>
            <a:r>
              <a:rPr lang="en-US" altLang="ko-KR" dirty="0"/>
              <a:t>-</a:t>
            </a:r>
            <a:r>
              <a:rPr lang="ko-KR" altLang="en-US" dirty="0" err="1"/>
              <a:t>출판년도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29CF2-F0A0-C5E8-9F12-BF8AFCC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:  3</a:t>
            </a:r>
            <a:r>
              <a:rPr lang="ko-KR" altLang="en-US" dirty="0"/>
              <a:t>권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:  2</a:t>
            </a:r>
            <a:r>
              <a:rPr lang="ko-KR" altLang="en-US" dirty="0"/>
              <a:t>권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:  6</a:t>
            </a:r>
            <a:r>
              <a:rPr lang="ko-KR" altLang="en-US" dirty="0"/>
              <a:t>권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:  9</a:t>
            </a:r>
            <a:r>
              <a:rPr lang="ko-KR" altLang="en-US" dirty="0"/>
              <a:t>권</a:t>
            </a:r>
          </a:p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:  13</a:t>
            </a:r>
            <a:r>
              <a:rPr lang="ko-KR" altLang="en-US" dirty="0"/>
              <a:t>권</a:t>
            </a:r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:  67</a:t>
            </a:r>
            <a:r>
              <a:rPr lang="ko-KR" altLang="en-US" dirty="0"/>
              <a:t>권</a:t>
            </a:r>
          </a:p>
          <a:p>
            <a:r>
              <a:rPr lang="ko-KR" altLang="en-US" dirty="0"/>
              <a:t>총합 </a:t>
            </a:r>
            <a:r>
              <a:rPr lang="en-US" altLang="ko-KR" dirty="0"/>
              <a:t>: 100</a:t>
            </a:r>
            <a:r>
              <a:rPr lang="ko-KR" altLang="en-US" dirty="0"/>
              <a:t>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E0AC7-5333-8E58-0DFF-26F778AD6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21" y="1453393"/>
            <a:ext cx="6794403" cy="50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2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2E7B8D-BB06-43DF-F1D1-B5BB07D7F195}"/>
              </a:ext>
            </a:extLst>
          </p:cNvPr>
          <p:cNvSpPr txBox="1"/>
          <p:nvPr/>
        </p:nvSpPr>
        <p:spPr>
          <a:xfrm>
            <a:off x="0" y="0"/>
            <a:ext cx="12191999" cy="2169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webdriver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webdriver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webdriver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support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=[]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query_txt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디지털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검색창에 검색할 단어 입력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US" altLang="ko-K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US" altLang="ko-K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sers\siwon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\O</a:t>
            </a:r>
            <a:r>
              <a:rPr lang="en-US" altLang="ko-K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neDrive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ko-KR" alt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바</a:t>
            </a:r>
            <a:r>
              <a:rPr lang="ko-KR" alt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탕 화면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ko-KR" alt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크</a:t>
            </a:r>
            <a:r>
              <a:rPr lang="ko-KR" alt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롤링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\c</a:t>
            </a:r>
            <a:r>
              <a:rPr lang="en-US" altLang="ko-K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hromedriver.exe"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webdriver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US" altLang="ko-K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://search.kyobobook.co.kr/</a:t>
            </a:r>
            <a:r>
              <a:rPr lang="en-US" altLang="ko-KR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ko-K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keyword</a:t>
            </a:r>
            <a:r>
              <a:rPr lang="en-US" altLang="ko-K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query_txt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"&amp;target=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total&amp;gbCode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TOT&amp;ra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qntt&amp;len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=100"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드라이버가 제어할 사이트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 대기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사이트가 다 로딩 되기 전에 뒤에 명령어가 실행되면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#3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 대기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book_tag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find_elements_by_css_selector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".tag"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키워드 추출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변수에 저장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book_tag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키워드 개수 세기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만약 키워드가 없다면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검색결과가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키워드가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 이상 있다면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키워드 수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키워드 개수 출력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book_tag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반복문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키워드 수만큼 반복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추출한 키워드를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#title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리스트에 저장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반복되는 문자열 삭제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검색어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query_txt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검색어 출력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추출 키워드 출력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키워드 개수 출력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book_time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find_elements_by_xpath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'//span[@class="date"]'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출간일자를 수집할 변수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book_time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.text.split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출간년도를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리스트에 저장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'2017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'2018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'2019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'2020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'2021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'2022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저장한 값이 기간 내에 속한다면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#years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리스트에 저장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US" altLang="ko-K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://search.kyobobook.co.kr/</a:t>
            </a:r>
            <a:r>
              <a:rPr lang="en-US" altLang="ko-KR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ko-K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keyword</a:t>
            </a:r>
            <a:r>
              <a:rPr lang="en-US" altLang="ko-K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query_txt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"&amp;target=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total&amp;gbCode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TOT&amp;page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=2&amp;ra=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qntt&amp;len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=100"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book_time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find_elements_by_xpath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'//span[@class="date"]'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book_time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.text.split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Split the text and get the year part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'2017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'2018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'2019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'2020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'2021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'2022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)==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개가 되면 끝내기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"2017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"2017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#years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리스트 안에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값의 개수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#years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리스트 안에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값의 개수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"2019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"2019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#years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리스트 안에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값의 개수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"2020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"2020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#years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리스트 안에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값의 개수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#years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리스트 안에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값의 개수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#years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리스트 안에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값의 개수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그래프로 표현할 두 데이터 리스트 정의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"2017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"2019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"2020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사용할 데이터 리스트 선언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X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값과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값으로 사용할 값 설정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'Year'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눈금 표시</a:t>
            </a:r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그래프 보여주기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9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8E8C1-6EE4-0A03-77B5-572C3149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F0111-90CD-7711-FAA7-97DFE44F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47662-DF3A-5FBB-B8FB-5340DF6B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5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2316-F03B-118B-D404-2131A594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09C23-3965-274A-5420-7899D15A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D286A2-EA59-B158-5D8A-51BAF50D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9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7F329-625A-F7B2-2EBA-83B75D95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F33A3-B6EF-7CB7-7333-DD72BF64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EAC9B0-22D5-94AD-5E17-1F225BF3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2278</Words>
  <Application>Microsoft Office PowerPoint</Application>
  <PresentationFormat>와이드스크린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예스24-키워드</vt:lpstr>
      <vt:lpstr>예스24-출판년도</vt:lpstr>
      <vt:lpstr>교보문고-키워드</vt:lpstr>
      <vt:lpstr>교보문고-출판년도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김시원</dc:creator>
  <cp:lastModifiedBy>김시원</cp:lastModifiedBy>
  <cp:revision>6</cp:revision>
  <dcterms:created xsi:type="dcterms:W3CDTF">2023-02-16T17:19:27Z</dcterms:created>
  <dcterms:modified xsi:type="dcterms:W3CDTF">2023-04-15T05:26:10Z</dcterms:modified>
</cp:coreProperties>
</file>