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2" r:id="rId4"/>
    <p:sldId id="264" r:id="rId5"/>
    <p:sldId id="259" r:id="rId6"/>
    <p:sldId id="260" r:id="rId7"/>
    <p:sldId id="258" r:id="rId8"/>
    <p:sldId id="268" r:id="rId9"/>
    <p:sldId id="261" r:id="rId10"/>
    <p:sldId id="263" r:id="rId11"/>
    <p:sldId id="265" r:id="rId12"/>
    <p:sldId id="266" r:id="rId13"/>
    <p:sldId id="283" r:id="rId14"/>
    <p:sldId id="267" r:id="rId15"/>
    <p:sldId id="269" r:id="rId16"/>
    <p:sldId id="270" r:id="rId17"/>
    <p:sldId id="275" r:id="rId18"/>
    <p:sldId id="271" r:id="rId19"/>
    <p:sldId id="272" r:id="rId20"/>
    <p:sldId id="292" r:id="rId21"/>
    <p:sldId id="293" r:id="rId22"/>
    <p:sldId id="294" r:id="rId23"/>
    <p:sldId id="295" r:id="rId24"/>
    <p:sldId id="296" r:id="rId25"/>
    <p:sldId id="287" r:id="rId26"/>
    <p:sldId id="288" r:id="rId27"/>
    <p:sldId id="289" r:id="rId28"/>
    <p:sldId id="290" r:id="rId29"/>
    <p:sldId id="276" r:id="rId30"/>
    <p:sldId id="277" r:id="rId31"/>
    <p:sldId id="278" r:id="rId32"/>
    <p:sldId id="279" r:id="rId33"/>
    <p:sldId id="291" r:id="rId34"/>
    <p:sldId id="280" r:id="rId35"/>
    <p:sldId id="281" r:id="rId36"/>
    <p:sldId id="282" r:id="rId37"/>
    <p:sldId id="284" r:id="rId38"/>
    <p:sldId id="285" r:id="rId39"/>
    <p:sldId id="286" r:id="rId40"/>
    <p:sldId id="27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CC2EC-4C7E-E63C-A79F-21B10604D7F0}" v="7" dt="2025-06-18T06:25:51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anon#2bca72d44a1c12c44b6faf9a7022eb7652956294fb3961c0da9c94275dcb063f::" providerId="AD" clId="Web-{132B5B4F-65CF-F169-17D5-497B45E208A7}"/>
    <pc:docChg chg="addSld delSld">
      <pc:chgData name="게스트 사용자" userId="S::urn:spo:anon#2bca72d44a1c12c44b6faf9a7022eb7652956294fb3961c0da9c94275dcb063f::" providerId="AD" clId="Web-{132B5B4F-65CF-F169-17D5-497B45E208A7}" dt="2025-06-10T06:47:02.976" v="1"/>
      <pc:docMkLst>
        <pc:docMk/>
      </pc:docMkLst>
      <pc:sldChg chg="add del">
        <pc:chgData name="게스트 사용자" userId="S::urn:spo:anon#2bca72d44a1c12c44b6faf9a7022eb7652956294fb3961c0da9c94275dcb063f::" providerId="AD" clId="Web-{132B5B4F-65CF-F169-17D5-497B45E208A7}" dt="2025-06-10T06:47:02.976" v="1"/>
        <pc:sldMkLst>
          <pc:docMk/>
          <pc:sldMk cId="1890790829" sldId="286"/>
        </pc:sldMkLst>
      </pc:sldChg>
    </pc:docChg>
  </pc:docChgLst>
  <pc:docChgLst>
    <pc:chgData name="게스트 사용자" userId="S::urn:spo:anon#2bca72d44a1c12c44b6faf9a7022eb7652956294fb3961c0da9c94275dcb063f::" providerId="AD" clId="Web-{ABDCC2EC-4C7E-E63C-A79F-21B10604D7F0}"/>
    <pc:docChg chg="modSld">
      <pc:chgData name="게스트 사용자" userId="S::urn:spo:anon#2bca72d44a1c12c44b6faf9a7022eb7652956294fb3961c0da9c94275dcb063f::" providerId="AD" clId="Web-{ABDCC2EC-4C7E-E63C-A79F-21B10604D7F0}" dt="2025-06-18T06:25:47.679" v="5" actId="20577"/>
      <pc:docMkLst>
        <pc:docMk/>
      </pc:docMkLst>
      <pc:sldChg chg="modSp">
        <pc:chgData name="게스트 사용자" userId="S::urn:spo:anon#2bca72d44a1c12c44b6faf9a7022eb7652956294fb3961c0da9c94275dcb063f::" providerId="AD" clId="Web-{ABDCC2EC-4C7E-E63C-A79F-21B10604D7F0}" dt="2025-06-18T06:25:47.679" v="5" actId="20577"/>
        <pc:sldMkLst>
          <pc:docMk/>
          <pc:sldMk cId="2480906549" sldId="256"/>
        </pc:sldMkLst>
        <pc:spChg chg="mod">
          <ac:chgData name="게스트 사용자" userId="S::urn:spo:anon#2bca72d44a1c12c44b6faf9a7022eb7652956294fb3961c0da9c94275dcb063f::" providerId="AD" clId="Web-{ABDCC2EC-4C7E-E63C-A79F-21B10604D7F0}" dt="2025-06-18T06:25:47.679" v="5" actId="20577"/>
          <ac:spMkLst>
            <pc:docMk/>
            <pc:sldMk cId="2480906549" sldId="256"/>
            <ac:spMk id="2" creationId="{4B0C5FC9-B23D-11E0-F7DC-F93E5B410D4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254A6-6501-4143-AA8F-C8E3BFD91824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8193D-9564-4B65-88E3-8E6DD612BC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66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8193D-9564-4B65-88E3-8E6DD612BC9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419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8193D-9564-4B65-88E3-8E6DD612BC9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22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8193D-9564-4B65-88E3-8E6DD612BC9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80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8193D-9564-4B65-88E3-8E6DD612BC9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391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8193D-9564-4B65-88E3-8E6DD612BC9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67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8193D-9564-4B65-88E3-8E6DD612BC9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906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8193D-9564-4B65-88E3-8E6DD612BC9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73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8193D-9564-4B65-88E3-8E6DD612BC9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06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8193D-9564-4B65-88E3-8E6DD612BC9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92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8193D-9564-4B65-88E3-8E6DD612BC9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6/17/2025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C5FC9-B23D-11E0-F7DC-F93E5B410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9600" dirty="0">
                <a:ea typeface="맑은 고딕"/>
              </a:rPr>
              <a:t>LMS+</a:t>
            </a:r>
            <a:br>
              <a:rPr lang="en-US" altLang="ko-KR" sz="9600" dirty="0"/>
            </a:br>
            <a:r>
              <a:rPr lang="en-US" altLang="ko-KR" sz="1800" dirty="0">
                <a:ea typeface="맑은 고딕"/>
              </a:rPr>
              <a:t>|3</a:t>
            </a:r>
            <a:r>
              <a:rPr lang="ko-KR" altLang="en-US" sz="1800" dirty="0">
                <a:ea typeface="맑은 고딕"/>
              </a:rPr>
              <a:t>조</a:t>
            </a:r>
            <a:r>
              <a:rPr lang="en-US" altLang="ko-KR" sz="1800" dirty="0">
                <a:ea typeface="맑은 고딕"/>
              </a:rPr>
              <a:t>| </a:t>
            </a:r>
            <a:r>
              <a:rPr lang="ko-KR" altLang="en-US" sz="1800" dirty="0">
                <a:ea typeface="맑은 고딕"/>
              </a:rPr>
              <a:t>이민수</a:t>
            </a:r>
            <a:r>
              <a:rPr lang="en-US" altLang="ko-KR" sz="1800" dirty="0">
                <a:ea typeface="맑은 고딕"/>
              </a:rPr>
              <a:t>,</a:t>
            </a:r>
            <a:r>
              <a:rPr lang="ko-KR" altLang="en-US" sz="1800" dirty="0">
                <a:ea typeface="맑은 고딕"/>
              </a:rPr>
              <a:t> 박준혁</a:t>
            </a:r>
            <a:r>
              <a:rPr lang="en-US" altLang="ko-KR" sz="1800" dirty="0">
                <a:ea typeface="맑은 고딕"/>
              </a:rPr>
              <a:t>, </a:t>
            </a:r>
            <a:r>
              <a:rPr lang="ko-KR" altLang="en-US" sz="1800" dirty="0">
                <a:ea typeface="맑은 고딕"/>
              </a:rPr>
              <a:t>김태환</a:t>
            </a:r>
            <a:r>
              <a:rPr lang="en-US" altLang="ko-KR" sz="1800" dirty="0">
                <a:ea typeface="맑은 고딕"/>
              </a:rPr>
              <a:t>, </a:t>
            </a:r>
            <a:r>
              <a:rPr lang="ko-KR" altLang="en-US" sz="1800" dirty="0" err="1">
                <a:ea typeface="맑은 고딕"/>
              </a:rPr>
              <a:t>김시원</a:t>
            </a:r>
            <a:r>
              <a:rPr lang="ko-KR" altLang="en-US" sz="1800" dirty="0">
                <a:ea typeface="맑은 고딕"/>
              </a:rPr>
              <a:t>  </a:t>
            </a:r>
            <a:r>
              <a:rPr lang="en-US" altLang="ko-KR" sz="1800" dirty="0">
                <a:ea typeface="맑은 고딕"/>
              </a:rPr>
              <a:t>2025/06/19 </a:t>
            </a:r>
            <a:r>
              <a:rPr lang="ko-KR" altLang="en-US" sz="1800" dirty="0">
                <a:ea typeface="맑은 고딕"/>
              </a:rPr>
              <a:t>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AA3F89-FB0B-809E-A3B5-EAD6F826F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863444" cy="1381210"/>
          </a:xfrm>
        </p:spPr>
        <p:txBody>
          <a:bodyPr>
            <a:normAutofit/>
          </a:bodyPr>
          <a:lstStyle/>
          <a:p>
            <a:r>
              <a:rPr lang="ko-KR" altLang="en-US" sz="2100" dirty="0"/>
              <a:t>강의 영상에서 텍스트를 추출한 뒤</a:t>
            </a:r>
            <a:r>
              <a:rPr lang="en-US" altLang="ko-KR" sz="2100" dirty="0"/>
              <a:t>, </a:t>
            </a:r>
            <a:r>
              <a:rPr lang="ko-KR" altLang="en-US" sz="2100" dirty="0"/>
              <a:t>자연어 처리를 거쳐 강의 영상의 특정 구간을 키워드로 찾아가는 기능</a:t>
            </a:r>
            <a:r>
              <a:rPr lang="en-US" altLang="ko-KR" sz="2100" dirty="0"/>
              <a:t>, '</a:t>
            </a:r>
            <a:r>
              <a:rPr lang="ko-KR" altLang="en-US" sz="2100" dirty="0">
                <a:solidFill>
                  <a:srgbClr val="FFFF00"/>
                </a:solidFill>
              </a:rPr>
              <a:t>키워드 탐색</a:t>
            </a:r>
            <a:r>
              <a:rPr lang="en-US" altLang="ko-KR" sz="2100" dirty="0"/>
              <a:t>'</a:t>
            </a:r>
            <a:r>
              <a:rPr lang="ko-KR" altLang="en-US" sz="2100" dirty="0"/>
              <a:t>을 추가해 편의성을 높인 </a:t>
            </a:r>
            <a:r>
              <a:rPr lang="en-US" altLang="ko-KR" sz="2100" dirty="0"/>
              <a:t>Learning Management System.</a:t>
            </a:r>
            <a:endParaRPr lang="ko-KR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480906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6164D-8AFC-DF7D-E4C0-4BDB45619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A94E7-170A-1D9D-4FC9-463D41E5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LMS+ </a:t>
            </a:r>
            <a:r>
              <a:rPr lang="ko-KR" altLang="en-US" dirty="0"/>
              <a:t>주요기능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401026-B03E-91D1-EA4A-ECD4A35DB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1926"/>
            <a:ext cx="11373286" cy="49460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buNone/>
            </a:pPr>
            <a:r>
              <a:rPr lang="ko-KR" altLang="en-US" sz="2400" b="1" dirty="0"/>
              <a:t>키워드 탐색</a:t>
            </a:r>
            <a:endParaRPr lang="ko-KR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영상에서 해당 키워드가 언급된 타임스탬프로 즉시 점프</a:t>
            </a: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>
              <a:buNone/>
            </a:pPr>
            <a:r>
              <a:rPr lang="ko-KR" altLang="en-US" sz="2400" b="1" dirty="0"/>
              <a:t>키워드 연관 추천</a:t>
            </a:r>
            <a:endParaRPr lang="ko-KR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검색 키워드와 유사한 강의 영상 자동 추천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sz="2800" dirty="0"/>
          </a:p>
          <a:p>
            <a:pPr marL="0" indent="0">
              <a:buNone/>
            </a:pPr>
            <a:endParaRPr lang="en-US" altLang="ko-KR" sz="2600" dirty="0"/>
          </a:p>
          <a:p>
            <a:pPr marL="0" indent="0">
              <a:buNone/>
            </a:pPr>
            <a:endParaRPr lang="en-US" altLang="ko-KR" sz="3100" dirty="0"/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1592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9A4BD-5C60-50FC-B28F-FECE2052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0F1F31-15B7-1A3F-32D2-BD214185D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95" y="2210412"/>
            <a:ext cx="10554574" cy="3636511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유스케이스</a:t>
            </a:r>
            <a:r>
              <a:rPr lang="ko-KR" altLang="en-US" sz="2400" dirty="0"/>
              <a:t> 다이어그램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785773-5944-918B-27BC-28DD4EC7F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979" y="1916943"/>
            <a:ext cx="8380021" cy="494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902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E2583-C925-C0E6-FBE2-1362DFBC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773A38A-586E-E23E-E9A3-5C69BE2A0A7A}"/>
              </a:ext>
            </a:extLst>
          </p:cNvPr>
          <p:cNvSpPr txBox="1">
            <a:spLocks/>
          </p:cNvSpPr>
          <p:nvPr/>
        </p:nvSpPr>
        <p:spPr>
          <a:xfrm>
            <a:off x="201195" y="2210412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아키텍처 다이어그램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99E703-3C0A-430C-B33D-7121F6040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126" y="0"/>
            <a:ext cx="6915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1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14812-48E3-4AFE-86F1-7855365C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</a:t>
            </a:r>
            <a:r>
              <a:rPr lang="en-US" altLang="ko-KR" dirty="0"/>
              <a:t>ERD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F0B23D0-823E-4AA2-B59F-C953291F4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2727" y="-1361"/>
            <a:ext cx="6419273" cy="685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9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9049D-0BE5-0D42-D036-769791AB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레피드</a:t>
            </a:r>
            <a:r>
              <a:rPr lang="ko-KR" altLang="en-US" dirty="0"/>
              <a:t> 프로토타입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4D5140-5131-0503-E577-6B9686827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92269"/>
          </a:xfrm>
        </p:spPr>
        <p:txBody>
          <a:bodyPr/>
          <a:lstStyle/>
          <a:p>
            <a:r>
              <a:rPr lang="ko-KR" altLang="en-US" sz="2200" dirty="0"/>
              <a:t>영상에서 음성을 추출</a:t>
            </a:r>
            <a:r>
              <a:rPr lang="en-US" altLang="ko-KR" sz="2200" dirty="0"/>
              <a:t>, </a:t>
            </a:r>
            <a:r>
              <a:rPr lang="ko-KR" altLang="en-US" sz="2200" dirty="0"/>
              <a:t>텍스트로 변환하는 모델을 작성하기 위해 </a:t>
            </a:r>
            <a:r>
              <a:rPr lang="ko-KR" altLang="en-US" sz="2200" dirty="0" err="1"/>
              <a:t>레피드</a:t>
            </a:r>
            <a:r>
              <a:rPr lang="ko-KR" altLang="en-US" sz="2200" dirty="0"/>
              <a:t> 프로토타입을 제작</a:t>
            </a:r>
            <a:r>
              <a:rPr lang="en-US" altLang="ko-KR" sz="2200" dirty="0"/>
              <a:t>, </a:t>
            </a:r>
            <a:r>
              <a:rPr lang="ko-KR" altLang="en-US" sz="2200" dirty="0"/>
              <a:t>테스트</a:t>
            </a:r>
            <a:r>
              <a:rPr lang="en-US" altLang="ko-KR" sz="2200" dirty="0"/>
              <a:t>(</a:t>
            </a:r>
            <a:r>
              <a:rPr lang="ko-KR" altLang="en-US" sz="2200" dirty="0"/>
              <a:t>정확도 측정</a:t>
            </a:r>
            <a:r>
              <a:rPr lang="en-US" altLang="ko-KR" sz="2200" dirty="0"/>
              <a:t>)</a:t>
            </a:r>
            <a:r>
              <a:rPr lang="ko-KR" altLang="en-US" sz="2200" dirty="0"/>
              <a:t>를 진행</a:t>
            </a:r>
            <a:endParaRPr lang="en-US" altLang="ko-KR" sz="2200" dirty="0"/>
          </a:p>
          <a:p>
            <a:endParaRPr lang="en-US" altLang="ko-KR" dirty="0"/>
          </a:p>
          <a:p>
            <a:r>
              <a:rPr lang="ko-KR" altLang="en-US" sz="2200" dirty="0"/>
              <a:t>구글</a:t>
            </a:r>
            <a:r>
              <a:rPr lang="en-US" altLang="ko-KR" sz="2200" dirty="0" err="1"/>
              <a:t>WepSpeachAPI</a:t>
            </a:r>
            <a:r>
              <a:rPr lang="ko-KR" altLang="en-US" sz="2200" dirty="0"/>
              <a:t>를 사용하려 했지만</a:t>
            </a:r>
            <a:r>
              <a:rPr lang="en-US" altLang="ko-KR" sz="2200" dirty="0"/>
              <a:t>, </a:t>
            </a:r>
            <a:r>
              <a:rPr lang="ko-KR" altLang="en-US" sz="2200" dirty="0"/>
              <a:t>무료버전에선 최대 </a:t>
            </a:r>
            <a:r>
              <a:rPr lang="en-US" altLang="ko-KR" sz="2200" dirty="0"/>
              <a:t>2</a:t>
            </a:r>
            <a:r>
              <a:rPr lang="ko-KR" altLang="en-US" sz="2200" dirty="0" err="1"/>
              <a:t>분밖에</a:t>
            </a:r>
            <a:r>
              <a:rPr lang="ko-KR" altLang="en-US" sz="2200" dirty="0"/>
              <a:t> 사용할 수 없는 문제 발생</a:t>
            </a:r>
            <a:endParaRPr lang="en-US" altLang="ko-KR" sz="2200" dirty="0"/>
          </a:p>
          <a:p>
            <a:endParaRPr lang="en-US" altLang="ko-KR" dirty="0"/>
          </a:p>
          <a:p>
            <a:r>
              <a:rPr lang="ko-KR" altLang="en-US" sz="2200" dirty="0"/>
              <a:t>따라서 오픈 소스임에도 불구하고 준수한 성능을 제공한 </a:t>
            </a:r>
            <a:r>
              <a:rPr lang="en-US" altLang="ko-KR" sz="2200" dirty="0"/>
              <a:t>'</a:t>
            </a:r>
            <a:r>
              <a:rPr lang="ko-KR" altLang="en-US" sz="2200" dirty="0" err="1"/>
              <a:t>위스퍼</a:t>
            </a:r>
            <a:r>
              <a:rPr lang="en-US" altLang="ko-KR" sz="2200" dirty="0"/>
              <a:t>-LargeV3’</a:t>
            </a:r>
            <a:r>
              <a:rPr lang="ko-KR" altLang="en-US" sz="2200" dirty="0"/>
              <a:t>를 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 </a:t>
            </a:r>
            <a:r>
              <a:rPr lang="ko-KR" altLang="en-US" sz="2200" dirty="0"/>
              <a:t>채택​</a:t>
            </a:r>
            <a:endParaRPr lang="en-US" altLang="ko-KR" sz="2200" dirty="0"/>
          </a:p>
          <a:p>
            <a:endParaRPr lang="en-US" altLang="ko-KR" dirty="0"/>
          </a:p>
          <a:p>
            <a:r>
              <a:rPr lang="ko-KR" altLang="en-US" sz="2200" dirty="0" err="1"/>
              <a:t>레피드</a:t>
            </a:r>
            <a:r>
              <a:rPr lang="ko-KR" altLang="en-US" sz="2200" dirty="0"/>
              <a:t> 프로토타입을 제작해 현재 테스트를 진행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99150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D90B3-DABC-B05A-2B42-324F80E1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레피드</a:t>
            </a:r>
            <a:r>
              <a:rPr lang="ko-KR" altLang="en-US" dirty="0"/>
              <a:t> 프로토타입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2A9014-5968-5B81-1B14-4AB588083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/>
              <a:t>테스트 페이지</a:t>
            </a:r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68395D2-C4CC-6D7D-93CD-BB3FC2508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220" y="1879330"/>
            <a:ext cx="8688779" cy="497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117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0BF2B-2714-6CE3-744E-AA06F2C0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레피드</a:t>
            </a:r>
            <a:r>
              <a:rPr lang="ko-KR" altLang="en-US" dirty="0"/>
              <a:t> 프로토타입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B4640-22D8-8E9A-AF73-716AA36D1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92" y="2222287"/>
            <a:ext cx="10743894" cy="3636511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음성 </a:t>
            </a:r>
            <a:r>
              <a:rPr lang="en-US" altLang="ko-KR" sz="2200" dirty="0"/>
              <a:t>-&gt; </a:t>
            </a:r>
            <a:r>
              <a:rPr lang="ko-KR" altLang="en-US" sz="2200" dirty="0"/>
              <a:t>텍스트 변환 결과</a:t>
            </a:r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035D782-F506-1A5D-E7B5-722F8A445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208" y="1900052"/>
            <a:ext cx="7807792" cy="495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874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3FCDE-BCBE-48AB-9CEE-C816BE19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레피드</a:t>
            </a:r>
            <a:r>
              <a:rPr lang="ko-KR" altLang="en-US" dirty="0"/>
              <a:t> 프로토타입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BD9CE-5F1E-480F-917A-7ECCF95F9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272683"/>
            <a:ext cx="10554574" cy="2068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음성 </a:t>
            </a:r>
            <a:r>
              <a:rPr lang="en-US" altLang="ko-KR" sz="2400" dirty="0"/>
              <a:t>-&gt; </a:t>
            </a:r>
            <a:r>
              <a:rPr lang="ko-KR" altLang="en-US" sz="2400" dirty="0"/>
              <a:t>텍스트 문제점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dirty="0"/>
              <a:t>같은 강의를 여러 번 텍스트로 변환할 때 매번 몇몇 단어가 다르게 변환됨</a:t>
            </a:r>
            <a:endParaRPr lang="en-US" altLang="ko-KR" dirty="0"/>
          </a:p>
          <a:p>
            <a:r>
              <a:rPr lang="ko-KR" altLang="en-US" dirty="0" err="1"/>
              <a:t>불용어</a:t>
            </a:r>
            <a:r>
              <a:rPr lang="ko-KR" altLang="en-US" dirty="0"/>
              <a:t> 사전을 이용해 제거를 진행해도 여전히 관련 없는 단어가 순위에 들어옴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5697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59D33-3CF3-5B8E-72B8-C672B221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레피드</a:t>
            </a:r>
            <a:r>
              <a:rPr lang="ko-KR" altLang="en-US" dirty="0"/>
              <a:t> 프로토타입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CED23AF-4E58-0F8C-6B1C-E29CD8169C5B}"/>
              </a:ext>
            </a:extLst>
          </p:cNvPr>
          <p:cNvSpPr txBox="1">
            <a:spLocks/>
          </p:cNvSpPr>
          <p:nvPr/>
        </p:nvSpPr>
        <p:spPr>
          <a:xfrm>
            <a:off x="653141" y="2246037"/>
            <a:ext cx="10447011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/>
              <a:t>구현 진행도</a:t>
            </a:r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919C16B-43AF-4397-B029-675E68F793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852" y="1900053"/>
            <a:ext cx="8463148" cy="495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335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DE641-C503-98EC-3432-8F873D09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 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CD2A4-B9AC-1F7A-E74C-F0E330D10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GitHub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pPr marL="0" indent="0">
              <a:buNone/>
            </a:pPr>
            <a:endParaRPr lang="ko-KR" altLang="en-US" sz="280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485CA632-415E-29FD-9F72-036387B3D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138" y="1876301"/>
            <a:ext cx="7156862" cy="4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45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F83F2-B068-4716-BF03-6212983C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BCD9B-CFE5-4BC9-F19F-5F5774C0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 개요</a:t>
            </a:r>
            <a:endParaRPr lang="en-US" altLang="ko-KR" sz="2400" dirty="0"/>
          </a:p>
          <a:p>
            <a:r>
              <a:rPr lang="ko-KR" altLang="en-US" sz="2400" dirty="0"/>
              <a:t> 제안배경</a:t>
            </a:r>
            <a:endParaRPr lang="en-US" altLang="ko-KR" sz="2400" dirty="0"/>
          </a:p>
          <a:p>
            <a:r>
              <a:rPr lang="ko-KR" altLang="en-US" sz="2400" dirty="0"/>
              <a:t>주요기능 소개 및 시스템 구성도</a:t>
            </a:r>
            <a:endParaRPr lang="en-US" altLang="ko-KR" sz="2400" dirty="0"/>
          </a:p>
          <a:p>
            <a:r>
              <a:rPr lang="ko-KR" altLang="en-US" sz="2400" dirty="0" err="1"/>
              <a:t>레피드</a:t>
            </a:r>
            <a:r>
              <a:rPr lang="ko-KR" altLang="en-US" sz="2400" dirty="0"/>
              <a:t> 프로토타입</a:t>
            </a:r>
            <a:endParaRPr lang="en-US" altLang="ko-KR" sz="2400" dirty="0"/>
          </a:p>
          <a:p>
            <a:r>
              <a:rPr lang="ko-KR" altLang="en-US" sz="2400" dirty="0"/>
              <a:t>구현 계획</a:t>
            </a:r>
            <a:endParaRPr lang="en-US" altLang="ko-KR" sz="2400" dirty="0"/>
          </a:p>
          <a:p>
            <a:r>
              <a:rPr lang="en-US" altLang="ko-KR" sz="24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686648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79758-C23E-4576-8EB0-DE24693B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2060"/>
                </a:solidFill>
              </a:rPr>
              <a:t>김태환 </a:t>
            </a:r>
            <a:r>
              <a:rPr lang="en-US" altLang="ko-KR" dirty="0">
                <a:solidFill>
                  <a:srgbClr val="002060"/>
                </a:solidFill>
              </a:rPr>
              <a:t>–</a:t>
            </a:r>
            <a:r>
              <a:rPr lang="ko-KR" altLang="en-US" dirty="0">
                <a:solidFill>
                  <a:srgbClr val="002060"/>
                </a:solidFill>
              </a:rPr>
              <a:t> 개인화 서비스 모듈</a:t>
            </a:r>
            <a:r>
              <a:rPr lang="en-US" altLang="ko-KR" dirty="0">
                <a:solidFill>
                  <a:srgbClr val="002060"/>
                </a:solidFill>
              </a:rPr>
              <a:t>, Integration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324B3-8486-4AF6-A959-A2D993B9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774301"/>
            <a:ext cx="10554574" cy="3636511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3600" dirty="0"/>
              <a:t>모듈 기능</a:t>
            </a:r>
            <a:endParaRPr lang="en-US" altLang="ko-KR" sz="3600" dirty="0"/>
          </a:p>
          <a:p>
            <a:r>
              <a:rPr lang="ko-KR" altLang="en-US" sz="2000" dirty="0"/>
              <a:t>회원가입 </a:t>
            </a:r>
            <a:r>
              <a:rPr lang="en-US" altLang="ko-KR" sz="2000" dirty="0"/>
              <a:t>(</a:t>
            </a:r>
            <a:r>
              <a:rPr lang="ko-KR" altLang="en-US" sz="2000" dirty="0">
                <a:solidFill>
                  <a:srgbClr val="FFFF00"/>
                </a:solidFill>
              </a:rPr>
              <a:t>구현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로그인 </a:t>
            </a:r>
            <a:r>
              <a:rPr lang="en-US" altLang="ko-KR" sz="2000" dirty="0"/>
              <a:t>(</a:t>
            </a:r>
            <a:r>
              <a:rPr lang="ko-KR" altLang="en-US" sz="2000" dirty="0">
                <a:solidFill>
                  <a:srgbClr val="FFFF00"/>
                </a:solidFill>
              </a:rPr>
              <a:t>구현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800" dirty="0" err="1"/>
              <a:t>BCryptPasswordEncoder</a:t>
            </a:r>
            <a:r>
              <a:rPr lang="ko-KR" altLang="en-US" sz="1800" dirty="0"/>
              <a:t>를 활용한 </a:t>
            </a:r>
            <a:r>
              <a:rPr lang="en-US" altLang="ko-KR" sz="1800" dirty="0"/>
              <a:t>password </a:t>
            </a:r>
            <a:r>
              <a:rPr lang="ko-KR" altLang="en-US" sz="1800" dirty="0"/>
              <a:t>암호화 적용 </a:t>
            </a:r>
            <a:r>
              <a:rPr lang="en-US" altLang="ko-KR" sz="1800" dirty="0"/>
              <a:t>(</a:t>
            </a:r>
            <a:r>
              <a:rPr lang="ko-KR" altLang="en-US" sz="1800" dirty="0">
                <a:solidFill>
                  <a:srgbClr val="FFFF00"/>
                </a:solidFill>
              </a:rPr>
              <a:t>구현</a:t>
            </a:r>
            <a:r>
              <a:rPr lang="en-US" altLang="ko-KR" sz="1800" dirty="0"/>
              <a:t>)</a:t>
            </a:r>
          </a:p>
          <a:p>
            <a:r>
              <a:rPr lang="ko-KR" altLang="en-US" sz="2000" dirty="0"/>
              <a:t>로그아웃 </a:t>
            </a:r>
            <a:r>
              <a:rPr lang="en-US" altLang="ko-KR" sz="2000" dirty="0"/>
              <a:t>(</a:t>
            </a:r>
            <a:r>
              <a:rPr lang="ko-KR" altLang="en-US" sz="2000" dirty="0">
                <a:solidFill>
                  <a:srgbClr val="FFFF00"/>
                </a:solidFill>
              </a:rPr>
              <a:t>구현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마이페이지</a:t>
            </a:r>
            <a:r>
              <a:rPr lang="en-US" altLang="ko-KR" sz="2000" dirty="0"/>
              <a:t>(</a:t>
            </a:r>
            <a:r>
              <a:rPr lang="ko-KR" altLang="en-US" sz="2000" dirty="0"/>
              <a:t>회원정보 수정 및 탈퇴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회원관리 </a:t>
            </a:r>
            <a:r>
              <a:rPr lang="en-US" altLang="ko-KR" sz="2000" dirty="0"/>
              <a:t>– </a:t>
            </a:r>
            <a:r>
              <a:rPr lang="ko-KR" altLang="en-US" sz="2000" dirty="0"/>
              <a:t>관리자 기능 </a:t>
            </a:r>
            <a:r>
              <a:rPr lang="en-US" altLang="ko-KR" sz="2000" dirty="0"/>
              <a:t>(</a:t>
            </a:r>
            <a:r>
              <a:rPr lang="ko-KR" altLang="en-US" sz="2000" dirty="0">
                <a:solidFill>
                  <a:srgbClr val="FFFF00"/>
                </a:solidFill>
              </a:rPr>
              <a:t>구현</a:t>
            </a:r>
            <a:r>
              <a:rPr lang="en-US" altLang="ko-KR" sz="2000" dirty="0"/>
              <a:t>)</a:t>
            </a:r>
            <a:endParaRPr lang="en-US" altLang="ko-KR" sz="3600" dirty="0"/>
          </a:p>
          <a:p>
            <a:r>
              <a:rPr lang="ko-KR" altLang="en-US" sz="2000" dirty="0"/>
              <a:t>테이블 일괄 관리</a:t>
            </a:r>
            <a:endParaRPr lang="en-US" altLang="ko-KR" sz="2000" dirty="0"/>
          </a:p>
          <a:p>
            <a:r>
              <a:rPr lang="en-US" altLang="ko-KR" sz="2000" dirty="0"/>
              <a:t>Spring Security </a:t>
            </a:r>
            <a:r>
              <a:rPr lang="ko-KR" altLang="en-US" sz="2000" dirty="0"/>
              <a:t>적용</a:t>
            </a:r>
            <a:r>
              <a:rPr lang="en-US" altLang="ko-KR" sz="2000" dirty="0"/>
              <a:t>, </a:t>
            </a:r>
            <a:r>
              <a:rPr lang="ko-KR" altLang="en-US" sz="2000" dirty="0"/>
              <a:t>최적화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51152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79758-C23E-4576-8EB0-DE24693B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2060"/>
                </a:solidFill>
              </a:rPr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324B3-8486-4AF6-A959-A2D993B9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774301"/>
            <a:ext cx="10554574" cy="363651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회원가입 페이지 작성</a:t>
            </a:r>
            <a:endParaRPr lang="en-US" altLang="ko-KR" sz="2000" dirty="0"/>
          </a:p>
          <a:p>
            <a:r>
              <a:rPr lang="ko-KR" altLang="en-US" sz="2000" dirty="0"/>
              <a:t>회원가입 입력 데이터를 </a:t>
            </a:r>
            <a:r>
              <a:rPr lang="en-US" altLang="ko-KR" sz="2000" dirty="0"/>
              <a:t>DB</a:t>
            </a:r>
            <a:r>
              <a:rPr lang="ko-KR" altLang="en-US" sz="2000" dirty="0"/>
              <a:t>에 저장</a:t>
            </a:r>
            <a:endParaRPr lang="en-US" altLang="ko-KR" sz="2000" dirty="0"/>
          </a:p>
          <a:p>
            <a:r>
              <a:rPr lang="en-US" altLang="ko-KR" sz="2000" dirty="0"/>
              <a:t>Password</a:t>
            </a:r>
            <a:r>
              <a:rPr lang="ko-KR" altLang="en-US" sz="2000" dirty="0"/>
              <a:t>는 해시로 암호화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42647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79758-C23E-4576-8EB0-DE24693B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2060"/>
                </a:solidFill>
              </a:rPr>
              <a:t>로그인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 dirty="0">
                <a:solidFill>
                  <a:srgbClr val="002060"/>
                </a:solidFill>
              </a:rPr>
              <a:t>로그아웃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324B3-8486-4AF6-A959-A2D993B9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774301"/>
            <a:ext cx="10554574" cy="363651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로그인 페이지 작성</a:t>
            </a:r>
            <a:endParaRPr lang="en-US" altLang="ko-KR" sz="2000" dirty="0"/>
          </a:p>
          <a:p>
            <a:r>
              <a:rPr lang="ko-KR" altLang="en-US" sz="2000" dirty="0"/>
              <a:t>로그인 시</a:t>
            </a:r>
            <a:r>
              <a:rPr lang="en-US" altLang="ko-KR" sz="2000" dirty="0"/>
              <a:t>, </a:t>
            </a:r>
            <a:r>
              <a:rPr lang="ko-KR" altLang="en-US" sz="2000" dirty="0"/>
              <a:t>입력 데이터</a:t>
            </a:r>
            <a:r>
              <a:rPr lang="en-US" altLang="ko-KR" sz="2000" dirty="0"/>
              <a:t>(Id, Password)</a:t>
            </a:r>
            <a:r>
              <a:rPr lang="ko-KR" altLang="en-US" sz="2000" dirty="0"/>
              <a:t>를 </a:t>
            </a:r>
            <a:r>
              <a:rPr lang="en-US" altLang="ko-KR" sz="2000" dirty="0"/>
              <a:t>DB</a:t>
            </a:r>
            <a:r>
              <a:rPr lang="ko-KR" altLang="en-US" sz="2000" dirty="0"/>
              <a:t>를 통해</a:t>
            </a:r>
            <a:r>
              <a:rPr lang="en-US" altLang="ko-KR" sz="2000" dirty="0"/>
              <a:t> </a:t>
            </a:r>
            <a:r>
              <a:rPr lang="ko-KR" altLang="en-US" sz="2000" dirty="0"/>
              <a:t>검증</a:t>
            </a:r>
            <a:endParaRPr lang="en-US" altLang="ko-KR" sz="2000" dirty="0"/>
          </a:p>
          <a:p>
            <a:pPr lvl="1"/>
            <a:r>
              <a:rPr lang="en-US" altLang="ko-KR" sz="1800" dirty="0"/>
              <a:t>Password</a:t>
            </a:r>
            <a:r>
              <a:rPr lang="ko-KR" altLang="en-US" sz="1800" dirty="0"/>
              <a:t>는 </a:t>
            </a:r>
            <a:r>
              <a:rPr lang="en-US" altLang="ko-KR" sz="1800" dirty="0" err="1"/>
              <a:t>BCryptPasswordEncoder</a:t>
            </a:r>
            <a:r>
              <a:rPr lang="ko-KR" altLang="en-US" sz="1800" dirty="0"/>
              <a:t>를 거쳐 인증</a:t>
            </a:r>
            <a:r>
              <a:rPr lang="en-US" altLang="ko-KR" sz="1800" dirty="0"/>
              <a:t>(</a:t>
            </a:r>
            <a:r>
              <a:rPr lang="ko-KR" altLang="en-US" sz="1800" dirty="0"/>
              <a:t>해시 암호화</a:t>
            </a:r>
            <a:r>
              <a:rPr lang="en-US" altLang="ko-KR" sz="1800" dirty="0"/>
              <a:t>)</a:t>
            </a:r>
          </a:p>
          <a:p>
            <a:r>
              <a:rPr lang="ko-KR" altLang="en-US" sz="2000" dirty="0"/>
              <a:t>공유영역에 로그인 상태 저장</a:t>
            </a:r>
            <a:r>
              <a:rPr lang="en-US" altLang="ko-KR" sz="2000" dirty="0"/>
              <a:t>(</a:t>
            </a:r>
            <a:r>
              <a:rPr lang="ko-KR" altLang="en-US" sz="2000" dirty="0"/>
              <a:t>로그인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공유영역에서 로그인 상태 삭제</a:t>
            </a:r>
            <a:r>
              <a:rPr lang="en-US" altLang="ko-KR" sz="2000" dirty="0"/>
              <a:t>(</a:t>
            </a:r>
            <a:r>
              <a:rPr lang="ko-KR" altLang="en-US" sz="2000" dirty="0"/>
              <a:t>로그아웃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3371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79758-C23E-4576-8EB0-DE24693B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2060"/>
                </a:solidFill>
              </a:rPr>
              <a:t>회원관리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324B3-8486-4AF6-A959-A2D993B9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774301"/>
            <a:ext cx="10554574" cy="363651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회원관리 페이지르 작성</a:t>
            </a:r>
            <a:endParaRPr lang="en-US" altLang="ko-KR" sz="2000" dirty="0"/>
          </a:p>
          <a:p>
            <a:r>
              <a:rPr lang="ko-KR" altLang="en-US" sz="2000" dirty="0"/>
              <a:t>회원관리 페이지는 오직 관리자만이 방문 가능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postMapping</a:t>
            </a:r>
            <a:r>
              <a:rPr lang="en-US" altLang="ko-KR" sz="1800" dirty="0"/>
              <a:t>, </a:t>
            </a:r>
            <a:r>
              <a:rPr lang="ko-KR" altLang="en-US" sz="1800" dirty="0"/>
              <a:t>공유영역 로그인 상태로 접근 제한</a:t>
            </a:r>
            <a:endParaRPr lang="en-US" altLang="ko-KR" sz="1800" dirty="0"/>
          </a:p>
          <a:p>
            <a:r>
              <a:rPr lang="ko-KR" altLang="en-US" sz="2000" dirty="0"/>
              <a:t>모든 회원의 정보를 열람 가능</a:t>
            </a:r>
            <a:endParaRPr lang="en-US" altLang="ko-KR" sz="2000" dirty="0"/>
          </a:p>
          <a:p>
            <a:r>
              <a:rPr lang="ko-KR" altLang="en-US" sz="2000" dirty="0"/>
              <a:t>모든 회원의 정보를 </a:t>
            </a:r>
            <a:r>
              <a:rPr lang="en-US" altLang="ko-KR" sz="2000" dirty="0"/>
              <a:t>CRUD</a:t>
            </a:r>
            <a:r>
              <a:rPr lang="ko-KR" altLang="en-US" sz="2000" dirty="0"/>
              <a:t>할 수 있음</a:t>
            </a:r>
            <a:endParaRPr lang="en-US" altLang="ko-KR" sz="2000" dirty="0"/>
          </a:p>
          <a:p>
            <a:pPr lvl="1"/>
            <a:r>
              <a:rPr lang="ko-KR" altLang="en-US" sz="1800" dirty="0"/>
              <a:t>보안 상 이유로 비밀번호는 항목에서 제외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83915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79758-C23E-4576-8EB0-DE24693B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2060"/>
                </a:solidFill>
              </a:rPr>
              <a:t>다음 주</a:t>
            </a:r>
            <a:r>
              <a:rPr lang="en-US" altLang="ko-KR" dirty="0">
                <a:solidFill>
                  <a:srgbClr val="002060"/>
                </a:solidFill>
              </a:rPr>
              <a:t>(250522)</a:t>
            </a:r>
            <a:r>
              <a:rPr lang="ko-KR" altLang="en-US" dirty="0">
                <a:solidFill>
                  <a:srgbClr val="002060"/>
                </a:solidFill>
              </a:rPr>
              <a:t>까지 구현 예정 기능</a:t>
            </a:r>
            <a:r>
              <a:rPr lang="en-US" altLang="ko-KR" dirty="0">
                <a:solidFill>
                  <a:srgbClr val="002060"/>
                </a:solidFill>
              </a:rPr>
              <a:t>(</a:t>
            </a:r>
            <a:r>
              <a:rPr lang="ko-KR" altLang="en-US" dirty="0">
                <a:solidFill>
                  <a:srgbClr val="002060"/>
                </a:solidFill>
              </a:rPr>
              <a:t>김태환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324B3-8486-4AF6-A959-A2D993B9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774301"/>
            <a:ext cx="10554574" cy="363651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마이페이지</a:t>
            </a:r>
            <a:r>
              <a:rPr lang="en-US" altLang="ko-KR" sz="2000" dirty="0"/>
              <a:t>(</a:t>
            </a:r>
            <a:r>
              <a:rPr lang="ko-KR" altLang="en-US" sz="2000" dirty="0"/>
              <a:t>회원정보 수정 및 탈퇴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800" dirty="0"/>
              <a:t>회원의 상세 정보</a:t>
            </a:r>
            <a:r>
              <a:rPr lang="en-US" altLang="ko-KR" sz="1800" dirty="0"/>
              <a:t>(</a:t>
            </a:r>
            <a:r>
              <a:rPr lang="ko-KR" altLang="en-US" sz="1800" dirty="0"/>
              <a:t>닉네임</a:t>
            </a:r>
            <a:r>
              <a:rPr lang="en-US" altLang="ko-KR" sz="1800" dirty="0"/>
              <a:t>, id, E-mail, </a:t>
            </a:r>
            <a:r>
              <a:rPr lang="ko-KR" altLang="en-US" sz="1800" dirty="0"/>
              <a:t>활동 기록 등</a:t>
            </a:r>
            <a:r>
              <a:rPr lang="en-US" altLang="ko-KR" sz="1800" dirty="0"/>
              <a:t>)</a:t>
            </a:r>
            <a:r>
              <a:rPr lang="ko-KR" altLang="en-US" sz="1800" dirty="0"/>
              <a:t>를 표기</a:t>
            </a:r>
            <a:endParaRPr lang="en-US" altLang="ko-KR" sz="1800" dirty="0"/>
          </a:p>
          <a:p>
            <a:pPr lvl="1"/>
            <a:r>
              <a:rPr lang="ko-KR" altLang="en-US" sz="1800" dirty="0"/>
              <a:t>회원이 수정 가능한 회원정보</a:t>
            </a:r>
            <a:r>
              <a:rPr lang="en-US" altLang="ko-KR" sz="1800" dirty="0"/>
              <a:t>(E-mail, password </a:t>
            </a:r>
            <a:r>
              <a:rPr lang="ko-KR" altLang="en-US" sz="1800" dirty="0"/>
              <a:t>등</a:t>
            </a:r>
            <a:r>
              <a:rPr lang="en-US" altLang="ko-KR" sz="1800" dirty="0"/>
              <a:t>)</a:t>
            </a:r>
            <a:r>
              <a:rPr lang="ko-KR" altLang="en-US" sz="1800" dirty="0"/>
              <a:t>를 입력하면 </a:t>
            </a:r>
            <a:r>
              <a:rPr lang="en-US" altLang="ko-KR" sz="1800" dirty="0"/>
              <a:t>DB</a:t>
            </a:r>
            <a:r>
              <a:rPr lang="ko-KR" altLang="en-US" sz="1800" dirty="0"/>
              <a:t>에 </a:t>
            </a:r>
            <a:r>
              <a:rPr lang="en-US" altLang="ko-KR" sz="1800" dirty="0"/>
              <a:t>update</a:t>
            </a:r>
          </a:p>
          <a:p>
            <a:pPr lvl="1"/>
            <a:r>
              <a:rPr lang="ko-KR" altLang="en-US" sz="1800" dirty="0"/>
              <a:t>회원탈퇴를 하면 </a:t>
            </a:r>
            <a:r>
              <a:rPr lang="en-US" altLang="ko-KR" sz="1800" dirty="0"/>
              <a:t>DB</a:t>
            </a:r>
            <a:r>
              <a:rPr lang="ko-KR" altLang="en-US" sz="1800" dirty="0"/>
              <a:t>에서 해당 회원의 </a:t>
            </a:r>
            <a:r>
              <a:rPr lang="en-US" altLang="ko-KR" sz="1800" dirty="0"/>
              <a:t>row</a:t>
            </a:r>
            <a:r>
              <a:rPr lang="ko-KR" altLang="en-US" sz="1800" dirty="0"/>
              <a:t>를 </a:t>
            </a:r>
            <a:r>
              <a:rPr lang="en-US" altLang="ko-KR" sz="1800" dirty="0"/>
              <a:t>delete</a:t>
            </a:r>
          </a:p>
          <a:p>
            <a:r>
              <a:rPr lang="ko-KR" altLang="en-US" sz="2000" dirty="0"/>
              <a:t>테이블 일괄 관리</a:t>
            </a:r>
            <a:endParaRPr lang="en-US" altLang="ko-KR" sz="2000" dirty="0"/>
          </a:p>
          <a:p>
            <a:pPr lvl="1"/>
            <a:r>
              <a:rPr lang="ko-KR" altLang="en-US" sz="1800" dirty="0"/>
              <a:t>관리자가 </a:t>
            </a:r>
            <a:r>
              <a:rPr lang="en-US" altLang="ko-KR" sz="1800" dirty="0"/>
              <a:t>DB</a:t>
            </a:r>
            <a:r>
              <a:rPr lang="ko-KR" altLang="en-US" sz="1800" dirty="0"/>
              <a:t>의 모든 테이블을 일괄적으로 관리할 수 있는 페이지를 제작</a:t>
            </a:r>
            <a:endParaRPr lang="en-US" altLang="ko-KR" sz="1800" dirty="0"/>
          </a:p>
          <a:p>
            <a:r>
              <a:rPr lang="en-US" altLang="ko-KR" sz="2000" dirty="0"/>
              <a:t>Spring Security </a:t>
            </a:r>
            <a:r>
              <a:rPr lang="ko-KR" altLang="en-US" sz="2000" dirty="0"/>
              <a:t>적용</a:t>
            </a:r>
            <a:r>
              <a:rPr lang="en-US" altLang="ko-KR" sz="2000" dirty="0"/>
              <a:t>, </a:t>
            </a:r>
            <a:r>
              <a:rPr lang="ko-KR" altLang="en-US" sz="2000" dirty="0"/>
              <a:t>최적화</a:t>
            </a:r>
            <a:endParaRPr lang="en-US" altLang="ko-KR" sz="2000" dirty="0"/>
          </a:p>
          <a:p>
            <a:pPr lvl="1"/>
            <a:r>
              <a:rPr lang="ko-KR" altLang="en-US" sz="1800"/>
              <a:t>보안 기능 </a:t>
            </a:r>
            <a:r>
              <a:rPr lang="ko-KR" altLang="en-US" sz="1800" dirty="0"/>
              <a:t>강화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872306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65191-3F73-416F-8758-B8E0AA18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00"/>
                </a:solidFill>
              </a:rPr>
              <a:t>박준혁 </a:t>
            </a:r>
            <a:r>
              <a:rPr lang="en-US" altLang="ko-KR" dirty="0">
                <a:solidFill>
                  <a:srgbClr val="FFFF00"/>
                </a:solidFill>
              </a:rPr>
              <a:t>- UI/UX </a:t>
            </a:r>
            <a:r>
              <a:rPr lang="ko-KR" altLang="en-US" dirty="0">
                <a:solidFill>
                  <a:srgbClr val="FFFF00"/>
                </a:solidFill>
              </a:rPr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1EC7E-AD70-4DB5-92EB-726CC86C1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600" dirty="0"/>
              <a:t>담당 페이지</a:t>
            </a:r>
            <a:endParaRPr lang="en-US" altLang="ko-KR" sz="3600" dirty="0"/>
          </a:p>
          <a:p>
            <a:r>
              <a:rPr lang="ko-KR" altLang="en-US" sz="2000" dirty="0"/>
              <a:t>네비게이션 바 적용 </a:t>
            </a:r>
            <a:r>
              <a:rPr lang="en-US" altLang="ko-KR" sz="2000" dirty="0"/>
              <a:t>(</a:t>
            </a:r>
            <a:r>
              <a:rPr lang="ko-KR" altLang="en-US" sz="2000" dirty="0">
                <a:solidFill>
                  <a:srgbClr val="FFFF00"/>
                </a:solidFill>
              </a:rPr>
              <a:t>구현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강의 검색 페이지 </a:t>
            </a:r>
            <a:r>
              <a:rPr lang="en-US" altLang="ko-KR" sz="2000" dirty="0"/>
              <a:t>(</a:t>
            </a:r>
            <a:r>
              <a:rPr lang="ko-KR" altLang="en-US" sz="2000" dirty="0">
                <a:solidFill>
                  <a:srgbClr val="FFFF00"/>
                </a:solidFill>
              </a:rPr>
              <a:t>구현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페이지 </a:t>
            </a:r>
            <a:r>
              <a:rPr lang="en-US" altLang="ko-KR" sz="2000" dirty="0"/>
              <a:t>CSS </a:t>
            </a:r>
            <a:r>
              <a:rPr lang="ko-KR" altLang="en-US" sz="2000" dirty="0"/>
              <a:t>추가</a:t>
            </a:r>
            <a:r>
              <a:rPr lang="en-US" altLang="ko-KR" sz="2000" dirty="0"/>
              <a:t>(</a:t>
            </a:r>
            <a:r>
              <a: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구현 중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강의 정보 열람 페이지</a:t>
            </a:r>
            <a:endParaRPr lang="en-US" altLang="ko-KR" sz="2000" dirty="0"/>
          </a:p>
          <a:p>
            <a:r>
              <a:rPr lang="ko-KR" altLang="en-US" sz="2000" dirty="0"/>
              <a:t>강사 정보 열람 페이지</a:t>
            </a:r>
            <a:endParaRPr lang="en-US" altLang="ko-KR" sz="2000" dirty="0"/>
          </a:p>
          <a:p>
            <a:r>
              <a:rPr lang="ko-KR" altLang="en-US" sz="2000" dirty="0"/>
              <a:t>강의 영상 시청 페이지</a:t>
            </a:r>
          </a:p>
        </p:txBody>
      </p:sp>
    </p:spTree>
    <p:extLst>
      <p:ext uri="{BB962C8B-B14F-4D97-AF65-F5344CB8AC3E}">
        <p14:creationId xmlns:p14="http://schemas.microsoft.com/office/powerpoint/2010/main" val="2273507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D25B1-C2D8-4355-9BEF-13A3070B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00"/>
                </a:solidFill>
              </a:rPr>
              <a:t>강의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7756C8-E20A-492B-8CB7-CCDB791E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2789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 err="1"/>
              <a:t>Thymeleaf</a:t>
            </a:r>
            <a:r>
              <a:rPr lang="ko-KR" altLang="en-US" sz="2000" dirty="0"/>
              <a:t> 기반 검색 페이지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1. </a:t>
            </a:r>
            <a:r>
              <a:rPr lang="ko-KR" altLang="en-US" sz="2000" dirty="0"/>
              <a:t>입력</a:t>
            </a:r>
            <a:r>
              <a:rPr lang="en-US" altLang="ko-KR" sz="2000" dirty="0"/>
              <a:t>: &lt;/lectures/</a:t>
            </a:r>
            <a:r>
              <a:rPr lang="en-US" altLang="ko-KR" sz="2000" dirty="0" err="1"/>
              <a:t>search?keyword</a:t>
            </a:r>
            <a:r>
              <a:rPr lang="en-US" altLang="ko-KR" sz="2000" dirty="0"/>
              <a:t>=</a:t>
            </a:r>
            <a:r>
              <a:rPr lang="ko-KR" altLang="en-US" sz="2000" dirty="0"/>
              <a:t>키워드</a:t>
            </a:r>
            <a:r>
              <a:rPr lang="en-US" altLang="ko-KR" sz="2000" dirty="0"/>
              <a:t>&gt;</a:t>
            </a:r>
            <a:r>
              <a:rPr lang="ko-KR" altLang="en-US" sz="2000" dirty="0"/>
              <a:t> 로 요청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강의 검색 컨트롤러가 </a:t>
            </a:r>
            <a:r>
              <a:rPr lang="en-US" altLang="ko-KR" sz="2000" dirty="0"/>
              <a:t>keyword</a:t>
            </a:r>
            <a:r>
              <a:rPr lang="ko-KR" altLang="en-US" sz="2000" dirty="0"/>
              <a:t>를 받아 서비스 요청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서비스가 </a:t>
            </a:r>
            <a:r>
              <a:rPr lang="ko-KR" altLang="en-US" sz="2000" dirty="0" err="1"/>
              <a:t>매퍼로</a:t>
            </a:r>
            <a:r>
              <a:rPr lang="ko-KR" altLang="en-US" sz="2000" dirty="0"/>
              <a:t> </a:t>
            </a:r>
            <a:r>
              <a:rPr lang="en-US" altLang="ko-KR" sz="2000" dirty="0"/>
              <a:t>WORDSET </a:t>
            </a:r>
            <a:r>
              <a:rPr lang="ko-KR" altLang="en-US" sz="2000" dirty="0"/>
              <a:t>컬럼에서 키워드를 포함한 챕터 목록 조회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en-US" altLang="ko-KR" sz="2000" dirty="0"/>
              <a:t>4. searchLecture.html </a:t>
            </a:r>
            <a:r>
              <a:rPr lang="ko-KR" altLang="en-US" sz="2000" dirty="0"/>
              <a:t>뷰에서 강의 리스트를 순회하며 제목</a:t>
            </a:r>
            <a:r>
              <a:rPr lang="en-US" altLang="ko-KR" sz="2000" dirty="0"/>
              <a:t>, </a:t>
            </a:r>
            <a:r>
              <a:rPr lang="ko-KR" altLang="en-US" sz="2000" dirty="0"/>
              <a:t>설명 표시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5. </a:t>
            </a:r>
            <a:r>
              <a:rPr lang="ko-KR" altLang="en-US" sz="2000" dirty="0"/>
              <a:t>각 항목 클릭 시 강의 페이지로 이동 가능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2143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FDE6E-8D88-4FD9-9FB0-15BCC982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FF00"/>
                </a:solidFill>
              </a:rPr>
              <a:t>시멘틱</a:t>
            </a:r>
            <a:r>
              <a:rPr lang="ko-KR" altLang="en-US" dirty="0">
                <a:solidFill>
                  <a:srgbClr val="FFFF00"/>
                </a:solidFill>
              </a:rPr>
              <a:t> 태그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F4DE06-8EE8-47FE-9480-E5EDC5801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1050015" cy="3636511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style.css </a:t>
            </a:r>
            <a:r>
              <a:rPr lang="ko-KR" altLang="en-US" sz="2400" dirty="0"/>
              <a:t>에 네비게이션 바</a:t>
            </a:r>
            <a:r>
              <a:rPr lang="en-US" altLang="ko-KR" sz="2400" dirty="0"/>
              <a:t>, </a:t>
            </a:r>
            <a:r>
              <a:rPr lang="ko-KR" altLang="en-US" sz="2400" dirty="0"/>
              <a:t>헤더</a:t>
            </a:r>
            <a:r>
              <a:rPr lang="en-US" altLang="ko-KR" sz="2400" dirty="0"/>
              <a:t>, </a:t>
            </a:r>
            <a:r>
              <a:rPr lang="ko-KR" altLang="en-US" sz="2400" dirty="0"/>
              <a:t>본문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푸터</a:t>
            </a:r>
            <a:r>
              <a:rPr lang="ko-KR" altLang="en-US" sz="2400" dirty="0"/>
              <a:t> 정의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layout.html</a:t>
            </a:r>
            <a:r>
              <a:rPr lang="ko-KR" altLang="en-US" sz="2400" dirty="0"/>
              <a:t>의 </a:t>
            </a:r>
            <a:r>
              <a:rPr lang="en-US" altLang="ko-KR" sz="2400" dirty="0"/>
              <a:t>&lt;head&gt;</a:t>
            </a:r>
            <a:r>
              <a:rPr lang="ko-KR" altLang="en-US" sz="2400" dirty="0"/>
              <a:t>에 </a:t>
            </a:r>
            <a:r>
              <a:rPr lang="en-US" altLang="ko-KR" sz="2400" dirty="0"/>
              <a:t>style.css </a:t>
            </a:r>
            <a:r>
              <a:rPr lang="ko-KR" altLang="en-US" sz="2400" dirty="0"/>
              <a:t>로드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각 페이지에 </a:t>
            </a:r>
            <a:r>
              <a:rPr lang="en-US" altLang="ko-KR" sz="2400" dirty="0"/>
              <a:t>layout.html </a:t>
            </a:r>
            <a:r>
              <a:rPr lang="ko-KR" altLang="en-US" sz="2400" dirty="0"/>
              <a:t>적용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현재 </a:t>
            </a:r>
            <a:r>
              <a:rPr lang="en-US" altLang="ko-KR" sz="2400" dirty="0"/>
              <a:t>layout.html</a:t>
            </a:r>
            <a:r>
              <a:rPr lang="ko-KR" altLang="en-US" sz="2400" dirty="0"/>
              <a:t>이 적용된 페이지 </a:t>
            </a:r>
            <a:r>
              <a:rPr lang="en-US" altLang="ko-KR" sz="2400" dirty="0"/>
              <a:t>- mainHome.html, searchLecture.html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4362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58D80-86B8-43C4-A0A4-C79F87CC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FF00"/>
                </a:solidFill>
              </a:rPr>
              <a:t>다음 주</a:t>
            </a:r>
            <a:r>
              <a:rPr lang="en-US" altLang="ko-KR" dirty="0">
                <a:solidFill>
                  <a:srgbClr val="FFFF00"/>
                </a:solidFill>
              </a:rPr>
              <a:t>(25/05/14)</a:t>
            </a:r>
            <a:r>
              <a:rPr lang="ko-KR" altLang="en-US" dirty="0">
                <a:solidFill>
                  <a:srgbClr val="FFFF00"/>
                </a:solidFill>
              </a:rPr>
              <a:t>까지 구현 예정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14382-4426-43A6-A537-ECE75AE81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강의 정보 열람 페이지</a:t>
            </a:r>
            <a:endParaRPr lang="en-US" altLang="ko-KR" dirty="0"/>
          </a:p>
          <a:p>
            <a:r>
              <a:rPr lang="ko-KR" altLang="en-US" dirty="0"/>
              <a:t>강사  정보 열람 페이지</a:t>
            </a:r>
          </a:p>
        </p:txBody>
      </p:sp>
    </p:spTree>
    <p:extLst>
      <p:ext uri="{BB962C8B-B14F-4D97-AF65-F5344CB8AC3E}">
        <p14:creationId xmlns:p14="http://schemas.microsoft.com/office/powerpoint/2010/main" val="2348971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79758-C23E-4576-8EB0-DE24693B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/>
                </a:solidFill>
              </a:rPr>
              <a:t>이민수 </a:t>
            </a:r>
            <a:r>
              <a:rPr lang="en-US" altLang="ko-KR" dirty="0">
                <a:solidFill>
                  <a:schemeClr val="accent6"/>
                </a:solidFill>
              </a:rPr>
              <a:t>-</a:t>
            </a:r>
            <a:r>
              <a:rPr lang="ko-KR" altLang="en-US" dirty="0">
                <a:solidFill>
                  <a:schemeClr val="accent6"/>
                </a:solidFill>
              </a:rPr>
              <a:t> 영상</a:t>
            </a:r>
            <a:r>
              <a:rPr lang="en-US" altLang="ko-KR" dirty="0">
                <a:solidFill>
                  <a:schemeClr val="accent6"/>
                </a:solidFill>
              </a:rPr>
              <a:t>, </a:t>
            </a:r>
            <a:r>
              <a:rPr lang="ko-KR" altLang="en-US" dirty="0">
                <a:solidFill>
                  <a:schemeClr val="accent6"/>
                </a:solidFill>
              </a:rPr>
              <a:t>자연어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324B3-8486-4AF6-A959-A2D993B9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90619"/>
            <a:ext cx="10554574" cy="4567382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모듈 기능</a:t>
            </a:r>
            <a:endParaRPr lang="en-US" altLang="ko-KR" sz="3600" dirty="0"/>
          </a:p>
          <a:p>
            <a:r>
              <a:rPr lang="ko-KR" altLang="en-US" sz="2000" dirty="0"/>
              <a:t>강의 등록 </a:t>
            </a:r>
            <a:r>
              <a:rPr lang="en-US" altLang="ko-KR" sz="2000" dirty="0"/>
              <a:t>(</a:t>
            </a:r>
            <a:r>
              <a:rPr lang="ko-KR" altLang="en-US" sz="2000" dirty="0">
                <a:solidFill>
                  <a:srgbClr val="FFFF00"/>
                </a:solidFill>
              </a:rPr>
              <a:t>구현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강의 영상 텍스트 </a:t>
            </a:r>
            <a:r>
              <a:rPr lang="ko-KR" altLang="en-US" sz="2000" dirty="0" err="1"/>
              <a:t>전처리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>
                <a:solidFill>
                  <a:srgbClr val="FFFF00"/>
                </a:solidFill>
              </a:rPr>
              <a:t>구현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강의 시청 페이지 </a:t>
            </a:r>
            <a:r>
              <a:rPr lang="en-US" altLang="ko-KR" sz="2000" dirty="0"/>
              <a:t>(</a:t>
            </a:r>
            <a:r>
              <a:rPr lang="ko-KR" altLang="en-US" sz="2000" dirty="0">
                <a:solidFill>
                  <a:srgbClr val="FFFF00"/>
                </a:solidFill>
              </a:rPr>
              <a:t>구현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내 강의</a:t>
            </a:r>
            <a:r>
              <a:rPr lang="en-US" altLang="ko-KR" sz="2000" dirty="0"/>
              <a:t>(</a:t>
            </a:r>
            <a:r>
              <a:rPr lang="ko-KR" altLang="en-US" sz="2000" dirty="0"/>
              <a:t>강사</a:t>
            </a:r>
            <a:r>
              <a:rPr lang="en-US" altLang="ko-KR" sz="2000" dirty="0"/>
              <a:t>)</a:t>
            </a:r>
            <a:r>
              <a:rPr lang="ko-KR" altLang="en-US" sz="2000" dirty="0"/>
              <a:t> 열람 및 수정 페이지</a:t>
            </a:r>
            <a:endParaRPr lang="en-US" altLang="ko-KR" sz="2000" dirty="0"/>
          </a:p>
          <a:p>
            <a:r>
              <a:rPr lang="ko-KR" altLang="en-US" sz="2000" dirty="0"/>
              <a:t>내 수강생 열람 페이지</a:t>
            </a:r>
            <a:endParaRPr lang="en-US" altLang="ko-KR" sz="2000" dirty="0"/>
          </a:p>
          <a:p>
            <a:r>
              <a:rPr lang="ko-KR" altLang="en-US" sz="2000" dirty="0"/>
              <a:t>강의 내용 자연어 처리 데이터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단어셋</a:t>
            </a:r>
            <a:r>
              <a:rPr lang="en-US" altLang="ko-KR" sz="2000" dirty="0"/>
              <a:t>)</a:t>
            </a:r>
            <a:r>
              <a:rPr lang="ko-KR" altLang="en-US" sz="2000" dirty="0"/>
              <a:t> 등록 </a:t>
            </a:r>
            <a:r>
              <a:rPr lang="en-US" altLang="ko-KR" sz="2000" dirty="0"/>
              <a:t>(</a:t>
            </a:r>
            <a:r>
              <a:rPr lang="ko-KR" altLang="en-US" sz="2000" dirty="0">
                <a:solidFill>
                  <a:srgbClr val="FFFF00"/>
                </a:solidFill>
              </a:rPr>
              <a:t>구현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강의 영상 </a:t>
            </a:r>
            <a:r>
              <a:rPr lang="en-US" altLang="ko-KR" sz="2000" dirty="0"/>
              <a:t>Top 10 </a:t>
            </a:r>
            <a:r>
              <a:rPr lang="ko-KR" altLang="en-US" sz="2000" dirty="0"/>
              <a:t>키워드 추출 </a:t>
            </a:r>
            <a:r>
              <a:rPr lang="en-US" altLang="ko-KR" sz="2000" dirty="0"/>
              <a:t>(</a:t>
            </a:r>
            <a:r>
              <a:rPr lang="ko-KR" altLang="en-US" sz="2000" dirty="0">
                <a:solidFill>
                  <a:srgbClr val="FFFF00"/>
                </a:solidFill>
              </a:rPr>
              <a:t>구현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강의 영상 키워드 탐색 </a:t>
            </a:r>
            <a:r>
              <a:rPr lang="en-US" altLang="ko-KR" sz="2000" dirty="0"/>
              <a:t>(</a:t>
            </a:r>
            <a:r>
              <a:rPr lang="ko-KR" altLang="en-US" sz="2000" dirty="0">
                <a:solidFill>
                  <a:srgbClr val="FFFF00"/>
                </a:solidFill>
              </a:rPr>
              <a:t>구현</a:t>
            </a:r>
            <a:r>
              <a:rPr lang="en-US" altLang="ko-KR" sz="2000" dirty="0"/>
              <a:t>)</a:t>
            </a:r>
            <a:endParaRPr lang="en-US" altLang="ko-KR" sz="3600" dirty="0"/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9646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79313-14ED-35EC-7524-7187E4DF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77572-34A6-4AB2-E02C-2BB79B639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LMS</a:t>
            </a:r>
            <a:r>
              <a:rPr lang="ko-KR" altLang="en-US" sz="3200" dirty="0"/>
              <a:t>란</a:t>
            </a:r>
            <a:r>
              <a:rPr lang="en-US" altLang="ko-KR" sz="3200" dirty="0"/>
              <a:t>?</a:t>
            </a:r>
          </a:p>
          <a:p>
            <a:pPr marL="0" indent="0">
              <a:buNone/>
            </a:pPr>
            <a:r>
              <a:rPr lang="ko-KR" altLang="en-US" sz="2400" dirty="0"/>
              <a:t>온라인에서 강의 콘텐츠를 등록</a:t>
            </a:r>
            <a:r>
              <a:rPr lang="en-US" altLang="ko-KR" sz="2400" dirty="0"/>
              <a:t>·</a:t>
            </a:r>
            <a:r>
              <a:rPr lang="ko-KR" altLang="en-US" sz="2400" dirty="0"/>
              <a:t>배포하고</a:t>
            </a:r>
            <a:r>
              <a:rPr lang="en-US" altLang="ko-KR" sz="2400" dirty="0"/>
              <a:t>, </a:t>
            </a:r>
            <a:r>
              <a:rPr lang="ko-KR" altLang="en-US" sz="2400" dirty="0"/>
              <a:t>수강생의 진도와 성과를 관리</a:t>
            </a:r>
            <a:r>
              <a:rPr lang="en-US" altLang="ko-KR" sz="2400" dirty="0"/>
              <a:t>·</a:t>
            </a:r>
            <a:r>
              <a:rPr lang="ko-KR" altLang="en-US" sz="2400" dirty="0"/>
              <a:t>분석할 수 있는 통합 학습 관리 플랫폼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4637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80E9F-B23F-4387-89C4-BB63C0E9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/>
                </a:solidFill>
              </a:rPr>
              <a:t>강의 업로드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CF0F4A-9C57-485A-AF67-A5EC4853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7234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sz="2800" dirty="0"/>
              <a:t>Spring Boot (</a:t>
            </a:r>
            <a:r>
              <a:rPr lang="en-US" altLang="ko-KR" sz="2800" dirty="0" err="1"/>
              <a:t>MultipartFile</a:t>
            </a:r>
            <a:r>
              <a:rPr lang="en-US" altLang="ko-KR" sz="2800" dirty="0"/>
              <a:t>)</a:t>
            </a:r>
          </a:p>
          <a:p>
            <a:endParaRPr lang="en-US" altLang="ko-KR" sz="2800" dirty="0"/>
          </a:p>
          <a:p>
            <a:r>
              <a:rPr lang="ko-KR" altLang="en-US" sz="2800" dirty="0"/>
              <a:t>파일 저장</a:t>
            </a:r>
            <a:r>
              <a:rPr lang="en-US" altLang="ko-KR" sz="2800" dirty="0"/>
              <a:t>: </a:t>
            </a:r>
            <a:r>
              <a:rPr lang="ko-KR" altLang="en-US" sz="2800" dirty="0"/>
              <a:t>서버 로컬 디렉토리</a:t>
            </a:r>
            <a:endParaRPr lang="en-US" altLang="ko-KR" sz="2800" dirty="0"/>
          </a:p>
          <a:p>
            <a:endParaRPr lang="ko-KR" altLang="en-US" sz="2800" dirty="0"/>
          </a:p>
          <a:p>
            <a:r>
              <a:rPr lang="en-US" altLang="ko-KR" sz="2800" dirty="0" err="1"/>
              <a:t>LectureService.existsLecture</a:t>
            </a:r>
            <a:r>
              <a:rPr lang="en-US" altLang="ko-KR" sz="2800" dirty="0"/>
              <a:t>() </a:t>
            </a:r>
            <a:r>
              <a:rPr lang="ko-KR" altLang="en-US" sz="2800" dirty="0"/>
              <a:t>검증</a:t>
            </a:r>
            <a:endParaRPr lang="en-US" altLang="ko-KR" sz="2800" dirty="0"/>
          </a:p>
          <a:p>
            <a:endParaRPr lang="ko-KR" altLang="en-US" sz="2800" dirty="0"/>
          </a:p>
          <a:p>
            <a:r>
              <a:rPr lang="en-US" altLang="ko-KR" sz="2800" dirty="0" err="1"/>
              <a:t>RestTemplate</a:t>
            </a:r>
            <a:r>
              <a:rPr lang="ko-KR" altLang="en-US" sz="2800" dirty="0"/>
              <a:t>을 통한 </a:t>
            </a:r>
            <a:r>
              <a:rPr lang="en-US" altLang="ko-KR" sz="2800" dirty="0"/>
              <a:t>Flask </a:t>
            </a:r>
            <a:r>
              <a:rPr lang="ko-KR" altLang="en-US" sz="2800" dirty="0" err="1"/>
              <a:t>전처리</a:t>
            </a:r>
            <a:r>
              <a:rPr lang="ko-KR" altLang="en-US" sz="2800" dirty="0"/>
              <a:t> </a:t>
            </a:r>
            <a:r>
              <a:rPr lang="en-US" altLang="ko-KR" sz="2800" dirty="0"/>
              <a:t>API </a:t>
            </a:r>
            <a:r>
              <a:rPr lang="ko-KR" altLang="en-US" sz="2800" dirty="0"/>
              <a:t>호출</a:t>
            </a:r>
            <a:endParaRPr lang="en-US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570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76753-0396-484E-A5D7-CF76B6BB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/>
                </a:solidFill>
              </a:rPr>
              <a:t>강의 영상 텍스트 </a:t>
            </a:r>
            <a:r>
              <a:rPr lang="ko-KR" altLang="en-US" dirty="0" err="1">
                <a:solidFill>
                  <a:schemeClr val="accent6"/>
                </a:solidFill>
              </a:rPr>
              <a:t>전처리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34B4C-FBBA-4AB7-B4D1-F666F1F3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111450"/>
            <a:ext cx="10554574" cy="4635713"/>
          </a:xfrm>
        </p:spPr>
        <p:txBody>
          <a:bodyPr>
            <a:normAutofit lnSpcReduction="10000"/>
          </a:bodyPr>
          <a:lstStyle/>
          <a:p>
            <a:endParaRPr lang="en-US" altLang="ko-KR" sz="2800" dirty="0"/>
          </a:p>
          <a:p>
            <a:r>
              <a:rPr lang="en-US" altLang="ko-KR" sz="2800" dirty="0" err="1"/>
              <a:t>MoviePy</a:t>
            </a:r>
            <a:r>
              <a:rPr lang="ko-KR" altLang="en-US" sz="2800" dirty="0"/>
              <a:t>로 비디오에서 오디오 추출</a:t>
            </a:r>
            <a:endParaRPr lang="en-US" altLang="ko-KR" sz="2800" dirty="0"/>
          </a:p>
          <a:p>
            <a:endParaRPr lang="ko-KR" altLang="en-US" sz="2800" dirty="0"/>
          </a:p>
          <a:p>
            <a:r>
              <a:rPr lang="en-US" altLang="ko-KR" sz="2800" dirty="0"/>
              <a:t>Whisper </a:t>
            </a:r>
            <a:r>
              <a:rPr lang="ko-KR" altLang="en-US" sz="2800" dirty="0"/>
              <a:t>모델 </a:t>
            </a:r>
            <a:r>
              <a:rPr lang="en-US" altLang="ko-KR" sz="2800" dirty="0"/>
              <a:t>(</a:t>
            </a:r>
            <a:r>
              <a:rPr lang="en-US" altLang="ko-KR" sz="2800" dirty="0" err="1"/>
              <a:t>openai</a:t>
            </a:r>
            <a:r>
              <a:rPr lang="en-US" altLang="ko-KR" sz="2800" dirty="0"/>
              <a:t>/whisper-small)</a:t>
            </a:r>
          </a:p>
          <a:p>
            <a:endParaRPr lang="en-US" altLang="ko-KR" sz="2800" dirty="0"/>
          </a:p>
          <a:p>
            <a:r>
              <a:rPr lang="en-US" altLang="ko-KR" sz="2800" dirty="0" err="1"/>
              <a:t>KoNLPy</a:t>
            </a:r>
            <a:r>
              <a:rPr lang="ko-KR" altLang="en-US" sz="2800" dirty="0"/>
              <a:t> </a:t>
            </a:r>
            <a:r>
              <a:rPr lang="en-US" altLang="ko-KR" sz="2800" dirty="0" err="1"/>
              <a:t>Komoran</a:t>
            </a:r>
            <a:r>
              <a:rPr lang="ko-KR" altLang="en-US" sz="2800" dirty="0"/>
              <a:t> 형태소 분석</a:t>
            </a:r>
            <a:r>
              <a:rPr lang="en-US" altLang="ko-KR" sz="2800" dirty="0"/>
              <a:t>(</a:t>
            </a:r>
            <a:r>
              <a:rPr lang="ko-KR" altLang="en-US" sz="2800" dirty="0"/>
              <a:t>명사</a:t>
            </a:r>
            <a:r>
              <a:rPr lang="en-US" altLang="ko-KR" sz="2800" dirty="0"/>
              <a:t>)</a:t>
            </a:r>
          </a:p>
          <a:p>
            <a:endParaRPr lang="ko-KR" altLang="en-US" sz="2800" dirty="0"/>
          </a:p>
          <a:p>
            <a:r>
              <a:rPr lang="ko-KR" altLang="en-US" sz="2800" dirty="0" err="1"/>
              <a:t>불용어</a:t>
            </a:r>
            <a:r>
              <a:rPr lang="ko-KR" altLang="en-US" sz="2800" dirty="0"/>
              <a:t> 사전 적용 및 정규표현식 필터링</a:t>
            </a:r>
            <a:r>
              <a:rPr lang="en-US" altLang="ko-KR" sz="2800" dirty="0"/>
              <a:t>, </a:t>
            </a:r>
            <a:r>
              <a:rPr lang="ko-KR" altLang="en-US" sz="2800" dirty="0"/>
              <a:t>한 글자인 단어 제외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519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52A3B-1B85-4C4B-9E73-05172F60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/>
                </a:solidFill>
              </a:rPr>
              <a:t>Top 10 </a:t>
            </a:r>
            <a:r>
              <a:rPr lang="ko-KR" altLang="en-US" dirty="0">
                <a:solidFill>
                  <a:schemeClr val="accent6"/>
                </a:solidFill>
              </a:rPr>
              <a:t>키워드 추출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4132F-6341-4B4E-B5E9-406A4B3B7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0942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Python </a:t>
            </a:r>
            <a:r>
              <a:rPr lang="en-US" altLang="ko-KR" sz="2800" dirty="0" err="1"/>
              <a:t>collections.Counter</a:t>
            </a:r>
            <a:endParaRPr lang="en-US" altLang="ko-KR" sz="2800" dirty="0"/>
          </a:p>
          <a:p>
            <a:endParaRPr lang="ko-KR" altLang="en-US" sz="2800" dirty="0"/>
          </a:p>
          <a:p>
            <a:r>
              <a:rPr lang="ko-KR" altLang="en-US" sz="2800" dirty="0"/>
              <a:t>상위 </a:t>
            </a:r>
            <a:r>
              <a:rPr lang="en-US" altLang="ko-KR" sz="2800" dirty="0"/>
              <a:t>10</a:t>
            </a:r>
            <a:r>
              <a:rPr lang="ko-KR" altLang="en-US" sz="2800" dirty="0"/>
              <a:t>개 빈도 키워드 선별</a:t>
            </a:r>
            <a:endParaRPr lang="en-US" altLang="ko-KR" sz="2800" dirty="0"/>
          </a:p>
          <a:p>
            <a:endParaRPr lang="ko-KR" altLang="en-US" sz="2800" dirty="0"/>
          </a:p>
          <a:p>
            <a:r>
              <a:rPr lang="en-US" altLang="ko-KR" sz="2800" dirty="0"/>
              <a:t>JSON</a:t>
            </a:r>
            <a:r>
              <a:rPr lang="ko-KR" altLang="en-US" sz="2800" dirty="0"/>
              <a:t>으로 </a:t>
            </a:r>
            <a:r>
              <a:rPr lang="ko-KR" altLang="en-US" sz="2800" dirty="0" err="1"/>
              <a:t>직렬화하여</a:t>
            </a:r>
            <a:r>
              <a:rPr lang="ko-KR" altLang="en-US" sz="2800" dirty="0"/>
              <a:t> </a:t>
            </a:r>
            <a:r>
              <a:rPr lang="en-US" altLang="ko-KR" sz="2800" dirty="0"/>
              <a:t>DB </a:t>
            </a:r>
            <a:r>
              <a:rPr lang="ko-KR" altLang="en-US" sz="2800" dirty="0"/>
              <a:t>저장</a:t>
            </a:r>
            <a:endParaRPr lang="en-US" altLang="ko-KR" sz="2800" dirty="0"/>
          </a:p>
          <a:p>
            <a:endParaRPr lang="ko-KR" altLang="en-US" sz="2800" dirty="0"/>
          </a:p>
          <a:p>
            <a:r>
              <a:rPr lang="en-US" altLang="ko-KR" sz="2800" dirty="0"/>
              <a:t>CLOB </a:t>
            </a:r>
            <a:r>
              <a:rPr lang="ko-KR" altLang="en-US" sz="2800" dirty="0"/>
              <a:t>컬럼에 </a:t>
            </a:r>
            <a:r>
              <a:rPr lang="en-US" altLang="ko-KR" sz="2800" dirty="0"/>
              <a:t>WORDSET</a:t>
            </a:r>
            <a:r>
              <a:rPr lang="ko-KR" altLang="en-US" sz="2800" dirty="0"/>
              <a:t>으로 저장</a:t>
            </a:r>
          </a:p>
        </p:txBody>
      </p:sp>
    </p:spTree>
    <p:extLst>
      <p:ext uri="{BB962C8B-B14F-4D97-AF65-F5344CB8AC3E}">
        <p14:creationId xmlns:p14="http://schemas.microsoft.com/office/powerpoint/2010/main" val="395831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B53AA-49ED-45E8-9C6D-6646B2BC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/>
                </a:solidFill>
              </a:rPr>
              <a:t>강의 시청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5E18D-A080-4E29-A619-78AAEBECE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강의 하단 검색창을 이용해 강의 키워드 탐색 기능 사용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키워드 탐색 시 해당 키워드가 언급된 부분 마커로 표시</a:t>
            </a:r>
          </a:p>
        </p:txBody>
      </p:sp>
    </p:spTree>
    <p:extLst>
      <p:ext uri="{BB962C8B-B14F-4D97-AF65-F5344CB8AC3E}">
        <p14:creationId xmlns:p14="http://schemas.microsoft.com/office/powerpoint/2010/main" val="179305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7870B-D8F3-4BE8-9622-D5F9C556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/>
                </a:solidFill>
              </a:rPr>
              <a:t>강의 영상 키워드 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1C25C2-9B6E-493C-9D38-62911DE67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800" dirty="0"/>
          </a:p>
          <a:p>
            <a:r>
              <a:rPr lang="en-US" altLang="ko-KR" sz="2800" dirty="0"/>
              <a:t>JavaScript</a:t>
            </a:r>
            <a:r>
              <a:rPr lang="ko-KR" altLang="en-US" sz="2800" dirty="0"/>
              <a:t>로 키워드 입력 및 </a:t>
            </a:r>
            <a:r>
              <a:rPr lang="en-US" altLang="ko-KR" sz="2800" dirty="0"/>
              <a:t>AJAX </a:t>
            </a:r>
            <a:r>
              <a:rPr lang="ko-KR" altLang="en-US" sz="2800" dirty="0"/>
              <a:t>요청</a:t>
            </a:r>
            <a:endParaRPr lang="en-US" altLang="ko-KR" sz="2800" dirty="0"/>
          </a:p>
          <a:p>
            <a:endParaRPr lang="ko-KR" altLang="en-US" sz="2800" dirty="0"/>
          </a:p>
          <a:p>
            <a:r>
              <a:rPr lang="ko-KR" altLang="en-US" sz="2800" dirty="0" err="1"/>
              <a:t>진행바</a:t>
            </a:r>
            <a:r>
              <a:rPr lang="en-US" altLang="ko-KR" sz="2800" dirty="0"/>
              <a:t>(marker overlay) </a:t>
            </a:r>
            <a:r>
              <a:rPr lang="ko-KR" altLang="en-US" sz="2800" dirty="0"/>
              <a:t>표시</a:t>
            </a:r>
            <a:r>
              <a:rPr lang="en-US" altLang="ko-KR" sz="2800" dirty="0"/>
              <a:t>: CSS &amp; JS</a:t>
            </a:r>
          </a:p>
          <a:p>
            <a:endParaRPr lang="en-US" altLang="ko-KR" sz="2800" dirty="0"/>
          </a:p>
          <a:p>
            <a:r>
              <a:rPr lang="en-US" altLang="ko-KR" sz="2800" dirty="0" err="1"/>
              <a:t>video.currentTime</a:t>
            </a:r>
            <a:r>
              <a:rPr lang="ko-KR" altLang="en-US" sz="2800" dirty="0"/>
              <a:t> 제어로 재생 위치 이동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73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9E11E-9677-4C49-A10A-7815C1B5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/>
                </a:solidFill>
              </a:rPr>
              <a:t>다음 주</a:t>
            </a:r>
            <a:r>
              <a:rPr lang="en-US" altLang="ko-KR" dirty="0">
                <a:solidFill>
                  <a:schemeClr val="accent6"/>
                </a:solidFill>
              </a:rPr>
              <a:t>(25/05/22)</a:t>
            </a:r>
            <a:r>
              <a:rPr lang="ko-KR" altLang="en-US" dirty="0">
                <a:solidFill>
                  <a:schemeClr val="accent6"/>
                </a:solidFill>
              </a:rPr>
              <a:t>까지 구현 예정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D6EE9C-2DE8-4A16-B18F-D87B0EF5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내 강의</a:t>
            </a:r>
            <a:r>
              <a:rPr lang="en-US" altLang="ko-KR" sz="2800" dirty="0"/>
              <a:t>(</a:t>
            </a:r>
            <a:r>
              <a:rPr lang="ko-KR" altLang="en-US" sz="2800" dirty="0"/>
              <a:t>강사</a:t>
            </a:r>
            <a:r>
              <a:rPr lang="en-US" altLang="ko-KR" sz="2800" dirty="0"/>
              <a:t>)</a:t>
            </a:r>
            <a:r>
              <a:rPr lang="ko-KR" altLang="en-US" sz="2800" dirty="0"/>
              <a:t> 열람 및 수정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내 수강생 열람</a:t>
            </a:r>
            <a:endParaRPr lang="en-US" altLang="ko-KR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617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9B02B-6BFC-42D4-B80E-EB61200E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김시원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데이터베이스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(DB)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2E5E2-2AFE-49E1-9206-1F3BF0D64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99378"/>
            <a:ext cx="10554574" cy="3636511"/>
          </a:xfrm>
        </p:spPr>
        <p:txBody>
          <a:bodyPr/>
          <a:lstStyle/>
          <a:p>
            <a:r>
              <a:rPr lang="ko-KR" altLang="en-US" sz="3600" dirty="0"/>
              <a:t>데이터베이스 </a:t>
            </a:r>
            <a:r>
              <a:rPr lang="ko-KR" altLang="en-US" sz="3600" dirty="0" err="1"/>
              <a:t>변경점</a:t>
            </a:r>
            <a:endParaRPr lang="en-US" altLang="ko-KR" sz="3600" dirty="0"/>
          </a:p>
          <a:p>
            <a:endParaRPr lang="en-US" altLang="ko-KR" sz="2400" dirty="0"/>
          </a:p>
          <a:p>
            <a:r>
              <a:rPr lang="en-US" altLang="ko-KR" sz="2000" dirty="0"/>
              <a:t>MEMBER </a:t>
            </a:r>
            <a:r>
              <a:rPr lang="ko-KR" altLang="en-US" sz="2000" dirty="0"/>
              <a:t>테이블 </a:t>
            </a:r>
            <a:r>
              <a:rPr lang="en-US" altLang="ko-KR" sz="2000" dirty="0"/>
              <a:t>- API_KEY VARCHAR2(200) </a:t>
            </a:r>
            <a:r>
              <a:rPr lang="ko-KR" altLang="en-US" sz="2000" dirty="0"/>
              <a:t>추가</a:t>
            </a:r>
            <a:endParaRPr lang="en-US" altLang="ko-KR" sz="2000" dirty="0"/>
          </a:p>
          <a:p>
            <a:r>
              <a:rPr lang="en-US" altLang="ko-KR" sz="2000" dirty="0"/>
              <a:t>&gt; </a:t>
            </a:r>
            <a:r>
              <a:rPr lang="ko-KR" altLang="en-US" sz="2000" dirty="0"/>
              <a:t>외부 </a:t>
            </a:r>
            <a:r>
              <a:rPr lang="en-US" altLang="ko-KR" sz="2000" dirty="0"/>
              <a:t>API </a:t>
            </a:r>
            <a:r>
              <a:rPr lang="ko-KR" altLang="en-US" sz="2000" dirty="0"/>
              <a:t>연동 또는 서비스 호출용 키를 저장하기 위해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en-US" altLang="ko-KR" sz="2000" dirty="0"/>
              <a:t>LECTURE_VISIBILITY </a:t>
            </a:r>
            <a:r>
              <a:rPr lang="ko-KR" altLang="en-US" sz="2000" dirty="0"/>
              <a:t>테이블 추가</a:t>
            </a:r>
            <a:endParaRPr lang="en-US" altLang="ko-KR" sz="2000" dirty="0"/>
          </a:p>
          <a:p>
            <a:r>
              <a:rPr lang="en-US" altLang="ko-KR" sz="2000" dirty="0"/>
              <a:t>&gt; </a:t>
            </a:r>
            <a:r>
              <a:rPr lang="ko-KR" altLang="en-US" sz="2000" dirty="0"/>
              <a:t>‘일부 공개’ 강의의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어떤 회원에게 공개할지 개별 지정하기 위해</a:t>
            </a:r>
            <a:r>
              <a:rPr lang="en-US" altLang="ko-KR" sz="2000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118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D85F0-EA15-4DB7-A1CC-732BE829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데이터베이스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(DB)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변경점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4668A-3C82-48B6-99AF-59AE0112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3051392"/>
            <a:ext cx="10554574" cy="3636511"/>
          </a:xfrm>
        </p:spPr>
        <p:txBody>
          <a:bodyPr/>
          <a:lstStyle/>
          <a:p>
            <a:r>
              <a:rPr lang="en-US" altLang="ko-KR" sz="2000" dirty="0"/>
              <a:t>LECTURE_VIDEO </a:t>
            </a:r>
            <a:r>
              <a:rPr lang="ko-KR" altLang="en-US" sz="2000" dirty="0"/>
              <a:t>테이블 </a:t>
            </a:r>
            <a:r>
              <a:rPr lang="en-US" altLang="ko-KR" sz="2000" dirty="0"/>
              <a:t>- SHARE_URL VARCHAR2(500) </a:t>
            </a:r>
            <a:r>
              <a:rPr lang="ko-KR" altLang="en-US" sz="2000" dirty="0"/>
              <a:t>추가</a:t>
            </a:r>
            <a:endParaRPr lang="en-US" altLang="ko-KR" sz="2000" dirty="0"/>
          </a:p>
          <a:p>
            <a:r>
              <a:rPr lang="en-US" altLang="ko-KR" sz="2000" dirty="0"/>
              <a:t>&gt; </a:t>
            </a:r>
            <a:r>
              <a:rPr lang="ko-KR" altLang="en-US" sz="2000" dirty="0"/>
              <a:t>영상별로 외부에 공유할 수 있는 </a:t>
            </a:r>
            <a:r>
              <a:rPr lang="en-US" altLang="ko-KR" sz="2000" dirty="0"/>
              <a:t>URL</a:t>
            </a:r>
            <a:r>
              <a:rPr lang="ko-KR" altLang="en-US" sz="2000" dirty="0"/>
              <a:t>을 저장해 두기 위해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LECTURE_VIDEO </a:t>
            </a:r>
            <a:r>
              <a:rPr lang="ko-KR" altLang="en-US" sz="2000" dirty="0"/>
              <a:t>테이블 </a:t>
            </a:r>
            <a:r>
              <a:rPr lang="en-US" altLang="ko-KR" sz="2000" dirty="0"/>
              <a:t>- RAW_TEXT CLOB </a:t>
            </a:r>
            <a:r>
              <a:rPr lang="ko-KR" altLang="en-US" sz="2000" dirty="0"/>
              <a:t>추가</a:t>
            </a:r>
            <a:endParaRPr lang="en-US" altLang="ko-KR" sz="2000" dirty="0"/>
          </a:p>
          <a:p>
            <a:r>
              <a:rPr lang="en-US" altLang="ko-KR" sz="2000" dirty="0"/>
              <a:t>&gt; Whisper</a:t>
            </a:r>
            <a:r>
              <a:rPr lang="ko-KR" altLang="en-US" sz="2000" dirty="0"/>
              <a:t>로 추출한 전체자막 텍스트를 저장하기 위해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LECTURE_VIDEO </a:t>
            </a:r>
            <a:r>
              <a:rPr lang="ko-KR" altLang="en-US" sz="2000" dirty="0"/>
              <a:t>테이블 </a:t>
            </a:r>
            <a:r>
              <a:rPr lang="en-US" altLang="ko-KR" sz="2000" dirty="0"/>
              <a:t>- SEGMENTS_JSON CLOB </a:t>
            </a:r>
            <a:r>
              <a:rPr lang="ko-KR" altLang="en-US" sz="2000" dirty="0"/>
              <a:t>추가</a:t>
            </a:r>
            <a:endParaRPr lang="en-US" altLang="ko-KR" sz="2000" dirty="0"/>
          </a:p>
          <a:p>
            <a:r>
              <a:rPr lang="en-US" altLang="ko-KR" sz="2000" dirty="0"/>
              <a:t>&gt; Whisper</a:t>
            </a:r>
            <a:r>
              <a:rPr lang="ko-KR" altLang="en-US" sz="2000" dirty="0"/>
              <a:t>가 반환한 세그먼트별 시간</a:t>
            </a:r>
            <a:r>
              <a:rPr lang="en-US" altLang="ko-KR" sz="2000" dirty="0"/>
              <a:t>·</a:t>
            </a:r>
            <a:r>
              <a:rPr lang="ko-KR" altLang="en-US" sz="2000" dirty="0"/>
              <a:t>텍스트 정보를 </a:t>
            </a:r>
            <a:r>
              <a:rPr lang="en-US" altLang="ko-KR" sz="2000" dirty="0"/>
              <a:t>JSON </a:t>
            </a:r>
            <a:r>
              <a:rPr lang="ko-KR" altLang="en-US" sz="2000" dirty="0"/>
              <a:t>형태로 저장하기 위해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626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20C67-7F39-4156-8AF0-1453F9FE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데이터베이스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(DB)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변경점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8224D-C697-4E86-BB44-23533E15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99378"/>
            <a:ext cx="10554574" cy="363651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시퀀스 </a:t>
            </a:r>
            <a:r>
              <a:rPr lang="en-US" altLang="ko-KR" sz="2000" dirty="0"/>
              <a:t>(SEQ_*) - </a:t>
            </a:r>
            <a:r>
              <a:rPr lang="ko-KR" altLang="en-US" sz="2000" dirty="0"/>
              <a:t>시퀀스 정의 전체 </a:t>
            </a:r>
            <a:endParaRPr lang="en-US" altLang="ko-KR" sz="2000" dirty="0"/>
          </a:p>
          <a:p>
            <a:r>
              <a:rPr lang="en-US" altLang="ko-KR" sz="2000" dirty="0"/>
              <a:t>&gt; Oracle </a:t>
            </a:r>
            <a:r>
              <a:rPr lang="ko-KR" altLang="en-US" sz="2000" dirty="0"/>
              <a:t>에서 </a:t>
            </a:r>
            <a:r>
              <a:rPr lang="ko-KR" altLang="en-US" sz="2000" dirty="0" err="1"/>
              <a:t>기본키</a:t>
            </a:r>
            <a:r>
              <a:rPr lang="ko-KR" altLang="en-US" sz="2000" dirty="0"/>
              <a:t> 생성을 자동화</a:t>
            </a:r>
            <a:r>
              <a:rPr lang="en-US" altLang="ko-KR" sz="2000" dirty="0"/>
              <a:t>(</a:t>
            </a:r>
            <a:r>
              <a:rPr lang="ko-KR" altLang="en-US" sz="2000" dirty="0"/>
              <a:t>자동 증가</a:t>
            </a:r>
            <a:r>
              <a:rPr lang="en-US" altLang="ko-KR" sz="2000" dirty="0"/>
              <a:t>)</a:t>
            </a:r>
            <a:r>
              <a:rPr lang="ko-KR" altLang="en-US" sz="2000" dirty="0"/>
              <a:t>하기 위해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FAVORITS </a:t>
            </a:r>
            <a:r>
              <a:rPr lang="ko-KR" altLang="en-US" sz="2000" dirty="0"/>
              <a:t>테이블</a:t>
            </a:r>
            <a:r>
              <a:rPr lang="en-US" altLang="ko-KR" sz="2000" dirty="0"/>
              <a:t>  - </a:t>
            </a:r>
            <a:r>
              <a:rPr lang="ko-KR" altLang="en-US" sz="2000" dirty="0" err="1"/>
              <a:t>즐겨찾기</a:t>
            </a:r>
            <a:r>
              <a:rPr lang="ko-KR" altLang="en-US" sz="2000" dirty="0"/>
              <a:t> 기능 </a:t>
            </a:r>
            <a:endParaRPr lang="en-US" altLang="ko-KR" sz="2000" dirty="0"/>
          </a:p>
          <a:p>
            <a:r>
              <a:rPr lang="en-US" altLang="ko-KR" sz="2000" dirty="0"/>
              <a:t>&gt; </a:t>
            </a:r>
            <a:r>
              <a:rPr lang="ko-KR" altLang="en-US" sz="2000" dirty="0"/>
              <a:t>사용자가 강의</a:t>
            </a:r>
            <a:r>
              <a:rPr lang="en-US" altLang="ko-KR" sz="2000" dirty="0"/>
              <a:t>·</a:t>
            </a:r>
            <a:r>
              <a:rPr lang="ko-KR" altLang="en-US" sz="2000" dirty="0"/>
              <a:t>영상</a:t>
            </a:r>
            <a:r>
              <a:rPr lang="en-US" altLang="ko-KR" sz="2000" dirty="0"/>
              <a:t>·</a:t>
            </a:r>
            <a:r>
              <a:rPr lang="ko-KR" altLang="en-US" sz="2000" dirty="0"/>
              <a:t>강사를 </a:t>
            </a:r>
            <a:r>
              <a:rPr lang="ko-KR" altLang="en-US" sz="2000" dirty="0" err="1"/>
              <a:t>즐겨찾기할</a:t>
            </a:r>
            <a:r>
              <a:rPr lang="ko-KR" altLang="en-US" sz="2000" dirty="0"/>
              <a:t> 수 있고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ko-KR" altLang="en-US" sz="2000" dirty="0" err="1"/>
              <a:t>즐겨찾기</a:t>
            </a:r>
            <a:r>
              <a:rPr lang="ko-KR" altLang="en-US" sz="2000" dirty="0"/>
              <a:t> 데이터를 별도의 테이블로 분리하기 위해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0199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F17F3-3C40-40CE-A6C5-B2B1EE7F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다음 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(25/05/22)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까지 구현 예정 테이블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768B1-9564-40A5-91EF-08D3574EE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통합 자료실 테이블 구축</a:t>
            </a:r>
          </a:p>
        </p:txBody>
      </p:sp>
    </p:spTree>
    <p:extLst>
      <p:ext uri="{BB962C8B-B14F-4D97-AF65-F5344CB8AC3E}">
        <p14:creationId xmlns:p14="http://schemas.microsoft.com/office/powerpoint/2010/main" val="189079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943C0-8996-3D2A-4F2D-0D24C235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6167C-EAA1-8D9D-4921-E5EA30DF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400" dirty="0"/>
              <a:t>LMS ‘</a:t>
            </a:r>
            <a:r>
              <a:rPr lang="en-US" altLang="ko-KR" sz="4400" dirty="0">
                <a:solidFill>
                  <a:srgbClr val="00B0F0"/>
                </a:solidFill>
              </a:rPr>
              <a:t>+</a:t>
            </a:r>
            <a:r>
              <a:rPr lang="en-US" altLang="ko-KR" sz="4400" dirty="0"/>
              <a:t>’ </a:t>
            </a:r>
            <a:r>
              <a:rPr lang="ko-KR" altLang="en-US" sz="4400" dirty="0"/>
              <a:t>의 의미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sz="2400" dirty="0"/>
              <a:t>LMS</a:t>
            </a:r>
            <a:r>
              <a:rPr lang="ko-KR" altLang="en-US" sz="2400" dirty="0"/>
              <a:t>에 자연어 처리</a:t>
            </a:r>
            <a:r>
              <a:rPr lang="en-US" altLang="ko-KR" sz="2400" dirty="0"/>
              <a:t> </a:t>
            </a:r>
            <a:r>
              <a:rPr lang="ko-KR" altLang="en-US" sz="2400" dirty="0"/>
              <a:t>기반 키워드 검색을 더해</a:t>
            </a:r>
            <a:r>
              <a:rPr lang="en-US" altLang="ko-KR" sz="2400" dirty="0"/>
              <a:t>, </a:t>
            </a:r>
            <a:r>
              <a:rPr lang="ko-KR" altLang="en-US" sz="2400" dirty="0"/>
              <a:t>원하는 영상 구간으로 즉시 이동하고 연관 강의를 자동 제안함으로써 사용 편의성을 높인 것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0766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F9DE9-4450-BBE2-D6AF-E848ACB5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7A05C-1BBE-3F97-928E-3A23FAC1D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5043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8659C-CE64-8FE2-9DD7-5E7B2017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제안 배경 </a:t>
            </a:r>
            <a:r>
              <a:rPr lang="en-US" altLang="ko-KR" dirty="0"/>
              <a:t>&lt;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문제제기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47E9F-ABD7-3297-8478-B27CDC4A3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8865"/>
            <a:ext cx="11840384" cy="48791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</a:rPr>
              <a:t>LMS</a:t>
            </a: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</a:rPr>
              <a:t>가 없을 때의 문제</a:t>
            </a:r>
            <a:endParaRPr lang="en-US" altLang="ko-KR" sz="2800" dirty="0"/>
          </a:p>
          <a:p>
            <a:pPr>
              <a:buFontTx/>
              <a:buChar char="-"/>
            </a:pPr>
            <a:r>
              <a:rPr lang="ko-KR" altLang="en-US" sz="2100" dirty="0"/>
              <a:t>원드라이브</a:t>
            </a:r>
            <a:r>
              <a:rPr lang="en-US" altLang="ko-KR" sz="2100" dirty="0"/>
              <a:t>, </a:t>
            </a:r>
            <a:r>
              <a:rPr lang="ko-KR" altLang="en-US" sz="2100" dirty="0"/>
              <a:t>구글 드라이브</a:t>
            </a:r>
            <a:r>
              <a:rPr lang="en-US" altLang="ko-KR" sz="2100" dirty="0"/>
              <a:t>, </a:t>
            </a:r>
            <a:r>
              <a:rPr lang="ko-KR" altLang="en-US" sz="2100" dirty="0"/>
              <a:t> </a:t>
            </a:r>
            <a:r>
              <a:rPr lang="en-US" altLang="ko-KR" sz="2100" dirty="0"/>
              <a:t>Slack </a:t>
            </a:r>
            <a:r>
              <a:rPr lang="ko-KR" altLang="en-US" sz="2100" dirty="0"/>
              <a:t> 등 여러가지 사이트에 교수님들이 자료를 올려 위치가 분산돼 원하는 자료를 찾을 때 시간이 오래 걸려 불편함</a:t>
            </a:r>
            <a:endParaRPr lang="en-US" altLang="ko-KR" sz="21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100" dirty="0"/>
              <a:t>기존 학과에는 </a:t>
            </a:r>
            <a:r>
              <a:rPr lang="en-US" altLang="ko-KR" sz="2100" dirty="0"/>
              <a:t>LMS </a:t>
            </a:r>
            <a:r>
              <a:rPr lang="ko-KR" altLang="en-US" sz="2100" dirty="0"/>
              <a:t>시스템이 없었기 때문에</a:t>
            </a:r>
            <a:r>
              <a:rPr lang="en-US" altLang="ko-KR" sz="2100" dirty="0"/>
              <a:t>, </a:t>
            </a:r>
            <a:r>
              <a:rPr lang="ko-KR" altLang="en-US" sz="2100" dirty="0"/>
              <a:t>강의에 대한 학습</a:t>
            </a:r>
            <a:r>
              <a:rPr lang="en-US" altLang="ko-KR" sz="2100" dirty="0"/>
              <a:t>,</a:t>
            </a:r>
            <a:r>
              <a:rPr lang="ko-KR" altLang="en-US" sz="2100" dirty="0"/>
              <a:t>예습</a:t>
            </a:r>
            <a:r>
              <a:rPr lang="en-US" altLang="ko-KR" sz="2100" dirty="0"/>
              <a:t>,</a:t>
            </a:r>
            <a:r>
              <a:rPr lang="ko-KR" altLang="en-US" sz="2100" dirty="0"/>
              <a:t>복습이 어려워 불편함</a:t>
            </a:r>
            <a:endParaRPr lang="en-US" altLang="ko-KR" sz="21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100" dirty="0"/>
              <a:t>수강생이 어디까지 학습을 했는지 알 수 있는 객관적인 지표가 부족해 불편함</a:t>
            </a:r>
            <a:endParaRPr lang="en-US" altLang="ko-KR" sz="2100" dirty="0"/>
          </a:p>
          <a:p>
            <a:pPr>
              <a:buFontTx/>
              <a:buChar char="-"/>
            </a:pPr>
            <a:endParaRPr lang="en-US" altLang="ko-KR" sz="2100" dirty="0"/>
          </a:p>
          <a:p>
            <a:pPr marL="0" indent="0">
              <a:buNone/>
            </a:pPr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</a:rPr>
              <a:t>강의 시청 시의 문제</a:t>
            </a:r>
            <a:endParaRPr lang="en-US" altLang="ko-KR" sz="28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ko-KR" altLang="en-US" sz="2100" dirty="0"/>
              <a:t>과제가 나왔을 때나 복습할 때 등 강의에서 언급된 특정 내용이 어디에 있는지 찾아 갈때마다 시간이 걸려 불편함</a:t>
            </a:r>
            <a:endParaRPr lang="en-US" altLang="ko-KR" sz="2100" dirty="0"/>
          </a:p>
          <a:p>
            <a:pPr>
              <a:buFontTx/>
              <a:buChar char="-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6598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94BC7-9478-C132-14E4-A4F2891D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제안 배경 </a:t>
            </a:r>
            <a:r>
              <a:rPr lang="en-US" altLang="ko-KR" dirty="0"/>
              <a:t>&lt;</a:t>
            </a:r>
            <a:r>
              <a:rPr lang="ko-KR" altLang="en-US" dirty="0">
                <a:solidFill>
                  <a:srgbClr val="00B0F0"/>
                </a:solidFill>
              </a:rPr>
              <a:t>해결방안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08D5A1A-2022-3428-4709-FA94F8221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80914"/>
            <a:ext cx="11840384" cy="487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>
                <a:solidFill>
                  <a:srgbClr val="00B0F0"/>
                </a:solidFill>
              </a:rPr>
              <a:t>LMS</a:t>
            </a:r>
            <a:r>
              <a:rPr lang="ko-KR" altLang="en-US" sz="2800" dirty="0">
                <a:solidFill>
                  <a:srgbClr val="00B0F0"/>
                </a:solidFill>
              </a:rPr>
              <a:t>로 문제 해결</a:t>
            </a:r>
            <a:endParaRPr lang="en-US" altLang="ko-KR" sz="2800" dirty="0">
              <a:solidFill>
                <a:srgbClr val="00B0F0"/>
              </a:solidFill>
            </a:endParaRPr>
          </a:p>
          <a:p>
            <a:pPr>
              <a:buFontTx/>
              <a:buChar char="-"/>
            </a:pPr>
            <a:r>
              <a:rPr lang="ko-KR" altLang="en-US" sz="2100" dirty="0"/>
              <a:t>통합 자료실을 </a:t>
            </a:r>
            <a:r>
              <a:rPr lang="en-US" altLang="ko-KR" sz="2100" dirty="0"/>
              <a:t>LMS+ </a:t>
            </a:r>
            <a:r>
              <a:rPr lang="ko-KR" altLang="en-US" sz="2100" dirty="0"/>
              <a:t>에 추가해 한곳에서 과목 별로 자료를 관리하고</a:t>
            </a:r>
            <a:r>
              <a:rPr lang="en-US" altLang="ko-KR" sz="2100" dirty="0"/>
              <a:t>, </a:t>
            </a:r>
            <a:r>
              <a:rPr lang="ko-KR" altLang="en-US" sz="2100" dirty="0"/>
              <a:t>다운 받아 문제 해결</a:t>
            </a:r>
            <a:endParaRPr lang="en-US" altLang="ko-KR" sz="21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100" dirty="0"/>
              <a:t>LMS+ </a:t>
            </a:r>
            <a:r>
              <a:rPr lang="ko-KR" altLang="en-US" sz="2100" dirty="0"/>
              <a:t>에 이전에 진행했던 강의가 업로드 되어 있어 학습</a:t>
            </a:r>
            <a:r>
              <a:rPr lang="en-US" altLang="ko-KR" sz="2100" dirty="0"/>
              <a:t>,</a:t>
            </a:r>
            <a:r>
              <a:rPr lang="ko-KR" altLang="en-US" sz="2100" dirty="0"/>
              <a:t>예습</a:t>
            </a:r>
            <a:r>
              <a:rPr lang="en-US" altLang="ko-KR" sz="2100" dirty="0"/>
              <a:t>,</a:t>
            </a:r>
            <a:r>
              <a:rPr lang="ko-KR" altLang="en-US" sz="2100" dirty="0"/>
              <a:t>복습이 용이 해져 문제 해결</a:t>
            </a:r>
            <a:endParaRPr lang="en-US" altLang="ko-KR" sz="21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100" dirty="0"/>
              <a:t>강의 진도율을 표기해 수강생이 자신의 학습 진행 상황을 객관적으로 파악하여 문제 해결</a:t>
            </a:r>
            <a:endParaRPr lang="en-US" altLang="ko-KR" sz="21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800" dirty="0">
                <a:solidFill>
                  <a:srgbClr val="00B0F0"/>
                </a:solidFill>
              </a:rPr>
              <a:t>강의 시청 시의 문제 해결</a:t>
            </a:r>
            <a:endParaRPr lang="en-US" altLang="ko-KR" sz="2800" dirty="0">
              <a:solidFill>
                <a:srgbClr val="00B0F0"/>
              </a:solidFill>
            </a:endParaRPr>
          </a:p>
          <a:p>
            <a:pPr>
              <a:buFontTx/>
              <a:buChar char="-"/>
            </a:pPr>
            <a:r>
              <a:rPr lang="ko-KR" altLang="en-US" sz="2100" dirty="0"/>
              <a:t>강의에서 찾고 싶은 키워드를 검색해 해당 단어가 영상에서 언급된 부분을 쉽게 찾아가 문제 </a:t>
            </a:r>
            <a:endParaRPr lang="en-US" altLang="ko-KR" sz="2100" dirty="0"/>
          </a:p>
          <a:p>
            <a:pPr marL="0" indent="0">
              <a:buNone/>
            </a:pPr>
            <a:r>
              <a:rPr lang="en-US" altLang="ko-KR" sz="2100" dirty="0"/>
              <a:t>     </a:t>
            </a:r>
            <a:r>
              <a:rPr lang="ko-KR" altLang="en-US" sz="2100" dirty="0"/>
              <a:t>해결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9153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3ED36-86A8-56A4-CCA1-A55B8841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6C692-36C9-AD7B-27D8-1BE97D6ED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학과 전용 </a:t>
            </a:r>
            <a:r>
              <a:rPr lang="en-US" altLang="ko-KR" sz="2400" dirty="0"/>
              <a:t>LMS</a:t>
            </a:r>
            <a:r>
              <a:rPr lang="ko-KR" altLang="en-US" sz="2400" dirty="0"/>
              <a:t>를 제작하여 자료 관리의 통합과 수업에 대한 복습</a:t>
            </a:r>
            <a:r>
              <a:rPr lang="en-US" altLang="ko-KR" sz="2400" dirty="0"/>
              <a:t>, </a:t>
            </a:r>
            <a:r>
              <a:rPr lang="ko-KR" altLang="en-US" sz="2400" dirty="0"/>
              <a:t>과제 제출</a:t>
            </a:r>
            <a:r>
              <a:rPr lang="en-US" altLang="ko-KR" sz="2400" dirty="0"/>
              <a:t>,</a:t>
            </a:r>
          </a:p>
          <a:p>
            <a:pPr marL="0" indent="0">
              <a:buNone/>
            </a:pPr>
            <a:r>
              <a:rPr lang="ko-KR" altLang="en-US" sz="2400" dirty="0"/>
              <a:t>진도 측정을 제공하여 학습의 전체적인 효율을 증가시키는 것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629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C04E9-9F87-DBFB-D4D9-A6B1FA7A7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FB81C-CDB0-5370-FCC7-F4B7AF72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LMS+ </a:t>
            </a:r>
            <a:r>
              <a:rPr lang="ko-KR" altLang="en-US" dirty="0"/>
              <a:t>주요기능 설명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3C58E6-912F-387E-B43C-41D34375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" y="2222287"/>
            <a:ext cx="11290159" cy="3636511"/>
          </a:xfrm>
        </p:spPr>
        <p:txBody>
          <a:bodyPr/>
          <a:lstStyle/>
          <a:p>
            <a:r>
              <a:rPr lang="en-US" altLang="ko-KR" sz="2400" dirty="0"/>
              <a:t>LMS+</a:t>
            </a:r>
            <a:r>
              <a:rPr lang="ko-KR" altLang="en-US" sz="2400" dirty="0"/>
              <a:t> 요구사항 명세서</a:t>
            </a:r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8F0061-FDE6-7F96-F706-F197A0C01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942" y="1888177"/>
            <a:ext cx="7001058" cy="496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6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98F06-3623-6165-7A1F-BACF1A10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LMS+ </a:t>
            </a:r>
            <a:r>
              <a:rPr lang="ko-KR" altLang="en-US" dirty="0"/>
              <a:t>주요기능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523E0-A08B-41A4-32E7-4D6C49969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52898"/>
            <a:ext cx="11373286" cy="370510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ko-KR" altLang="en-US" sz="2600" b="1" dirty="0"/>
              <a:t>통합 자료실</a:t>
            </a:r>
            <a:endParaRPr lang="ko-KR" alt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 err="1"/>
              <a:t>강의별</a:t>
            </a:r>
            <a:r>
              <a:rPr lang="ko-KR" altLang="en-US" sz="2600" dirty="0"/>
              <a:t> 자료 </a:t>
            </a:r>
            <a:r>
              <a:rPr lang="ko-KR" altLang="en-US" sz="2600" dirty="0" err="1"/>
              <a:t>업로드ㆍ다운로드를</a:t>
            </a:r>
            <a:r>
              <a:rPr lang="ko-KR" altLang="en-US" sz="2600" dirty="0"/>
              <a:t> 한 곳에</a:t>
            </a:r>
            <a:endParaRPr lang="en-US" altLang="ko-KR" sz="26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>
              <a:buNone/>
            </a:pPr>
            <a:r>
              <a:rPr lang="ko-KR" altLang="en-US" sz="2600" b="1" dirty="0" err="1"/>
              <a:t>진도율</a:t>
            </a:r>
            <a:r>
              <a:rPr lang="ko-KR" altLang="en-US" sz="2600" b="1" dirty="0"/>
              <a:t> 표시</a:t>
            </a:r>
            <a:endParaRPr lang="ko-KR" alt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/>
              <a:t>수강생별 강의 시청 시간과 완료 비율을 시각화</a:t>
            </a:r>
          </a:p>
          <a:p>
            <a:pPr marL="0" indent="0">
              <a:buNone/>
            </a:pPr>
            <a:endParaRPr lang="en-US" altLang="ko-KR" sz="2600" dirty="0"/>
          </a:p>
          <a:p>
            <a:pPr>
              <a:buNone/>
            </a:pPr>
            <a:r>
              <a:rPr lang="ko-KR" altLang="en-US" sz="2600" b="1" dirty="0"/>
              <a:t>강의 검색</a:t>
            </a:r>
            <a:endParaRPr lang="ko-KR" alt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 err="1"/>
              <a:t>강의명</a:t>
            </a:r>
            <a:r>
              <a:rPr lang="en-US" altLang="ko-KR" sz="2600" dirty="0"/>
              <a:t>·</a:t>
            </a:r>
            <a:r>
              <a:rPr lang="ko-KR" altLang="en-US" sz="2600" dirty="0"/>
              <a:t>강사</a:t>
            </a:r>
            <a:r>
              <a:rPr lang="en-US" altLang="ko-KR" sz="2600" dirty="0"/>
              <a:t>·</a:t>
            </a:r>
            <a:r>
              <a:rPr lang="ko-KR" altLang="en-US" sz="2600" dirty="0"/>
              <a:t>내용 키워드로 손쉽게 강의 목록 필터링</a:t>
            </a:r>
          </a:p>
          <a:p>
            <a:pPr marL="0" indent="0">
              <a:buNone/>
            </a:pPr>
            <a:endParaRPr lang="en-US" altLang="ko-KR" sz="3100" dirty="0"/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42213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511</TotalTime>
  <Words>1291</Words>
  <Application>Microsoft Office PowerPoint</Application>
  <PresentationFormat>Widescreen</PresentationFormat>
  <Paragraphs>268</Paragraphs>
  <Slides>40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명언</vt:lpstr>
      <vt:lpstr>LMS+ |3조| 이민수, 박준혁, 김태환, 김시원  2025/06/19 발표</vt:lpstr>
      <vt:lpstr>목차</vt:lpstr>
      <vt:lpstr>프로젝트 개요</vt:lpstr>
      <vt:lpstr>프로젝트 개요</vt:lpstr>
      <vt:lpstr>프로젝트 제안 배경 &lt;문제제기&gt; </vt:lpstr>
      <vt:lpstr>프로젝트 제안 배경 &lt;해결방안&gt;</vt:lpstr>
      <vt:lpstr>프로젝트 목표</vt:lpstr>
      <vt:lpstr>LMS+ 주요기능 설명</vt:lpstr>
      <vt:lpstr>LMS+ 주요기능 설명</vt:lpstr>
      <vt:lpstr>LMS+ 주요기능 설명</vt:lpstr>
      <vt:lpstr>시스템 구성도</vt:lpstr>
      <vt:lpstr>시스템 구성도</vt:lpstr>
      <vt:lpstr>데이터베이스 ERD</vt:lpstr>
      <vt:lpstr>레피드 프로토타입</vt:lpstr>
      <vt:lpstr>레피드 프로토타입</vt:lpstr>
      <vt:lpstr>레피드 프로토타입</vt:lpstr>
      <vt:lpstr>레피드 프로토타입</vt:lpstr>
      <vt:lpstr>레피드 프로토타입</vt:lpstr>
      <vt:lpstr>버전 관리 툴</vt:lpstr>
      <vt:lpstr>김태환 – 개인화 서비스 모듈, Integration</vt:lpstr>
      <vt:lpstr>회원가입</vt:lpstr>
      <vt:lpstr>로그인, 로그아웃</vt:lpstr>
      <vt:lpstr>회원관리</vt:lpstr>
      <vt:lpstr>다음 주(250522)까지 구현 예정 기능(김태환)</vt:lpstr>
      <vt:lpstr>박준혁 - UI/UX 구현</vt:lpstr>
      <vt:lpstr>강의 검색</vt:lpstr>
      <vt:lpstr>시멘틱 태그 적용</vt:lpstr>
      <vt:lpstr>다음 주(25/05/14)까지 구현 예정 페이지</vt:lpstr>
      <vt:lpstr>이민수 - 영상, 자연어 처리</vt:lpstr>
      <vt:lpstr>강의 업로드</vt:lpstr>
      <vt:lpstr>강의 영상 텍스트 전처리</vt:lpstr>
      <vt:lpstr>Top 10 키워드 추출</vt:lpstr>
      <vt:lpstr>강의 시청 페이지</vt:lpstr>
      <vt:lpstr>강의 영상 키워드 탐색</vt:lpstr>
      <vt:lpstr>다음 주(25/05/22)까지 구현 예정 기능</vt:lpstr>
      <vt:lpstr>김시원 - 데이터베이스(DB)</vt:lpstr>
      <vt:lpstr>데이터베이스(DB) 변경점</vt:lpstr>
      <vt:lpstr>데이터베이스(DB) 변경점</vt:lpstr>
      <vt:lpstr>다음 주(25/05/22)까지 구현 예정 테이블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LMS+ |3조| 이민수, 박준혁, 김태환, 김시원  2025/05/08 발표</dc:title>
  <dc:creator>minsoo lee</dc:creator>
  <cp:lastModifiedBy>김태환</cp:lastModifiedBy>
  <cp:revision>229</cp:revision>
  <dcterms:created xsi:type="dcterms:W3CDTF">2025-05-04T08:13:50Z</dcterms:created>
  <dcterms:modified xsi:type="dcterms:W3CDTF">2025-06-18T06:25:52Z</dcterms:modified>
</cp:coreProperties>
</file>