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2" r:id="rId3"/>
    <p:sldId id="270" r:id="rId4"/>
    <p:sldId id="277" r:id="rId5"/>
    <p:sldId id="278" r:id="rId6"/>
    <p:sldId id="304" r:id="rId7"/>
    <p:sldId id="286" r:id="rId8"/>
    <p:sldId id="288" r:id="rId9"/>
    <p:sldId id="280" r:id="rId10"/>
    <p:sldId id="30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1E1E1"/>
    <a:srgbClr val="FFD757"/>
    <a:srgbClr val="FFE8CB"/>
    <a:srgbClr val="67510B"/>
    <a:srgbClr val="AC8300"/>
    <a:srgbClr val="FFFBEF"/>
    <a:srgbClr val="2F2F2F"/>
    <a:srgbClr val="C7C7C7"/>
    <a:srgbClr val="929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8" autoAdjust="0"/>
    <p:restoredTop sz="95881" autoAdjust="0"/>
  </p:normalViewPr>
  <p:slideViewPr>
    <p:cSldViewPr snapToGrid="0">
      <p:cViewPr varScale="1">
        <p:scale>
          <a:sx n="78" d="100"/>
          <a:sy n="78" d="100"/>
        </p:scale>
        <p:origin x="10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D94EA-0125-4CBA-9078-54B31EAC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0774-6A9A-48E4-B642-D50F8E5B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03677-00DF-4467-8ECB-C838221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4D2EB-B342-4828-AC6C-C6A6CDB1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EC813-CD0F-4584-9AB0-82052E6D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424AF-928B-4C02-9126-40A2168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7650D-2833-442D-A7CE-3D0154E02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A26D-B808-4252-872A-7001B814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AAB9F-509E-473E-8A30-91D163E7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1E3E-679D-4ABC-B548-86324B24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2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0E0AA-CE86-439A-80CB-171B19A70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3FAE9-DC79-43F3-B372-C17565FB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09B9C-7819-43B5-85B4-54A3C8F4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4036C-B7FD-4E0C-84DC-22D295AF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70188-1195-450B-B470-6471CE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5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0A151-03E7-493C-BF7D-6E979A2B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DB009-E414-4B0C-8418-A11DFF1C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FAD2F-9133-4181-B326-E9C64AA0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0D89A-B6CF-4016-8776-38C4F2DA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640C-C071-403B-B6A1-9E81C7E9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5F385-BED4-407C-9B1F-D48D093F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9F8B6-54EB-4016-9C6E-A58FA4C0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994F4-FD9C-47E8-BE78-8DA9112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3678E-898F-42B9-A352-6968EE08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B406F-CC40-40AD-98FB-1018BA9B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C9B5-3719-4DD9-A023-C6B82C10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A21C0-C857-4781-B0CB-50769C59F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29369-4E97-48BA-A8DC-84C2ADAB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F5ACE-FE8A-4D02-B473-582C56EE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D87B6-E02C-4482-B423-5EA0F571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05C36-7C8E-466D-8554-6D4D626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2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BE2D3-806D-481F-AA43-BB28B37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3734A-5A12-4FE8-9004-3F0EE0A1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5F4EA-C1F9-4FAE-B1DB-DDB14BB5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21C061-3288-4DE1-89FD-695BD73AF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9BAE7-BB06-44D7-A5C7-3FB1C40BE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83F7C-E4F9-48E4-AEBE-B564FBD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BF801C-A6EB-4089-8279-48EB1DDE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596DA-3E44-4BD5-B9A1-8B2107EC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A915D-FEAC-4F04-834E-2FC05F08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517050-A558-4FCA-96DC-B5AC8506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95E45-AAA1-4F10-BBB3-2B9FC4FE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39A68B-2732-4307-B7EC-01E7AAA6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E07FD-021F-458A-9F69-55CFC345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B833-2BDA-4CDF-AC5C-99A219D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175A2F-E4A0-43B7-A781-DF9710D0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CF671-E14B-459D-AE8F-05D2A506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51677-6084-48D7-94E1-A51C041A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0A10-693C-4F24-9CD3-B597AE9C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16743-8356-4734-A0DA-ABD7FDE1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87956-BCCD-486B-9C78-F9047D76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BB7E4-D260-4F41-8630-5B98819B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3C10-8CD5-4086-B48B-CE9ABCED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044D8-62F4-47C8-9DE0-5781AE973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0B5D2-1BA4-42DA-9FEF-C8C20ABD3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61F28-CC69-4E0C-B78B-247B06A9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5FB82-240E-40A0-8072-C3693785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5036E-1FE8-4325-B832-85BA1B5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51AFD-1955-49F3-9435-8910E388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80942-C3F2-46EF-A5EB-496E8691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883A7-6BC5-4152-B0E5-F97F6F8A4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47FF-C074-44AC-8A1B-D97B40B6F4C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B5844-17F6-46C2-AE7A-62697B1B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5B711-516D-4123-AF34-E9BD25D2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87CF-AC51-4AFE-9EF7-B40279421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2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867DACE0-B82B-41D8-ACAD-F9D2EE422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5" t="14327" r="6568" b="54155"/>
          <a:stretch/>
        </p:blipFill>
        <p:spPr>
          <a:xfrm>
            <a:off x="9291579" y="937536"/>
            <a:ext cx="2215813" cy="2037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91511-7453-43FC-A6CB-D3B20D4A2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22363" r="12729" b="21266"/>
          <a:stretch/>
        </p:blipFill>
        <p:spPr>
          <a:xfrm>
            <a:off x="1279996" y="239661"/>
            <a:ext cx="9181467" cy="5808008"/>
          </a:xfrm>
          <a:prstGeom prst="rect">
            <a:avLst/>
          </a:prstGeom>
        </p:spPr>
      </p:pic>
      <p:pic>
        <p:nvPicPr>
          <p:cNvPr id="6" name="Picture 2" descr="Anyone Can Paint!&quot; 밥 로스의 이야기 : 네이버 포스트">
            <a:extLst>
              <a:ext uri="{FF2B5EF4-FFF2-40B4-BE49-F238E27FC236}">
                <a16:creationId xmlns:a16="http://schemas.microsoft.com/office/drawing/2014/main" id="{AD0F2E4F-18C5-407D-8792-1F5314C36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8" t="27520"/>
          <a:stretch/>
        </p:blipFill>
        <p:spPr bwMode="auto">
          <a:xfrm>
            <a:off x="9006924" y="3288803"/>
            <a:ext cx="3185076" cy="35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0AE988-6FBD-430E-BA00-97BFBF013F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18143" r="19044" b="68069"/>
          <a:stretch/>
        </p:blipFill>
        <p:spPr>
          <a:xfrm>
            <a:off x="2238808" y="1300878"/>
            <a:ext cx="7052771" cy="1575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4A1DCB-9E4D-482E-B386-CB740FF88D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5" t="36986" r="25218" b="53220"/>
          <a:stretch/>
        </p:blipFill>
        <p:spPr>
          <a:xfrm>
            <a:off x="3991556" y="2820754"/>
            <a:ext cx="3605958" cy="99407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7961164-49D3-4090-98C2-FD6433B85B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4"/>
          <a:stretch/>
        </p:blipFill>
        <p:spPr>
          <a:xfrm>
            <a:off x="6558113" y="4508601"/>
            <a:ext cx="2927559" cy="15591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61F7F76-53C7-4610-ABCC-6EB3620470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19"/>
          <a:stretch/>
        </p:blipFill>
        <p:spPr>
          <a:xfrm>
            <a:off x="4634152" y="4342515"/>
            <a:ext cx="2927559" cy="139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FE0645-1F82-4CD8-8765-F759D708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22363" r="12729" b="21266"/>
          <a:stretch/>
        </p:blipFill>
        <p:spPr>
          <a:xfrm>
            <a:off x="1279996" y="239661"/>
            <a:ext cx="9181467" cy="5808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A57B2A-FE0C-4F2D-8F86-D69A860F4B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18143" r="19044" b="68069"/>
          <a:stretch/>
        </p:blipFill>
        <p:spPr>
          <a:xfrm>
            <a:off x="3965742" y="1307073"/>
            <a:ext cx="3809973" cy="851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10E667-D14B-4447-A9CF-EDB4C435BD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5" t="36986" r="25218" b="53220"/>
          <a:stretch/>
        </p:blipFill>
        <p:spPr>
          <a:xfrm>
            <a:off x="5003965" y="2085377"/>
            <a:ext cx="1733525" cy="477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8A2B41-E5AB-44DC-93B7-A3DDFE924E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21" b="72832"/>
          <a:stretch/>
        </p:blipFill>
        <p:spPr>
          <a:xfrm rot="21431529">
            <a:off x="3386058" y="3135526"/>
            <a:ext cx="5590701" cy="13686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03AE3FC-3EE9-4D2F-9DEF-C2845AFFC8D2}"/>
              </a:ext>
            </a:extLst>
          </p:cNvPr>
          <p:cNvSpPr/>
          <p:nvPr/>
        </p:nvSpPr>
        <p:spPr>
          <a:xfrm>
            <a:off x="3662432" y="2999412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87C2B0-F8DE-41BB-A4A4-EECF425D8D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31418" r="40582" b="27226"/>
          <a:stretch/>
        </p:blipFill>
        <p:spPr>
          <a:xfrm rot="21346379">
            <a:off x="9243558" y="4832172"/>
            <a:ext cx="957836" cy="714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2C08F2-88D1-4188-B81F-1D8E09DC02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22" r="45556"/>
          <a:stretch/>
        </p:blipFill>
        <p:spPr>
          <a:xfrm rot="348016">
            <a:off x="8317309" y="5189740"/>
            <a:ext cx="885932" cy="422728"/>
          </a:xfrm>
          <a:prstGeom prst="rect">
            <a:avLst/>
          </a:prstGeom>
        </p:spPr>
      </p:pic>
      <p:pic>
        <p:nvPicPr>
          <p:cNvPr id="6" name="Picture 2" descr="Anyone Can Paint!&quot; 밥 로스의 이야기 : 네이버 포스트">
            <a:extLst>
              <a:ext uri="{FF2B5EF4-FFF2-40B4-BE49-F238E27FC236}">
                <a16:creationId xmlns:a16="http://schemas.microsoft.com/office/drawing/2014/main" id="{A1AE8777-70CA-4EF4-B117-7873BA3FD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8" t="27520"/>
          <a:stretch/>
        </p:blipFill>
        <p:spPr bwMode="auto">
          <a:xfrm>
            <a:off x="9006924" y="3288803"/>
            <a:ext cx="3185076" cy="35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9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47BB79-40A6-446B-B785-6B31A4B48CD0}"/>
              </a:ext>
            </a:extLst>
          </p:cNvPr>
          <p:cNvGrpSpPr/>
          <p:nvPr/>
        </p:nvGrpSpPr>
        <p:grpSpPr>
          <a:xfrm>
            <a:off x="1279996" y="239659"/>
            <a:ext cx="10214334" cy="5808008"/>
            <a:chOff x="1279996" y="239659"/>
            <a:chExt cx="10214334" cy="580800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5B22CC8-CFE0-4C6E-BD71-1412C4B7F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95" t="14327" r="6568" b="54155"/>
            <a:stretch/>
          </p:blipFill>
          <p:spPr>
            <a:xfrm>
              <a:off x="9278517" y="938940"/>
              <a:ext cx="2215813" cy="203781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7F87783-3FB9-4238-BDED-A8A3F9C4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0" t="22363" r="12729" b="21266"/>
            <a:stretch/>
          </p:blipFill>
          <p:spPr>
            <a:xfrm>
              <a:off x="1279996" y="239659"/>
              <a:ext cx="9181467" cy="580800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C21997-C475-46B4-846F-46719D3B8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7" t="27426" r="7554" b="31139"/>
            <a:stretch/>
          </p:blipFill>
          <p:spPr>
            <a:xfrm>
              <a:off x="10386423" y="1173793"/>
              <a:ext cx="946103" cy="145572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5601A88-164A-430D-A706-C36E02D7A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7" t="25397" r="35247" b="19238"/>
            <a:stretch/>
          </p:blipFill>
          <p:spPr>
            <a:xfrm>
              <a:off x="1730537" y="1349827"/>
              <a:ext cx="4365463" cy="395472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7A4A55-97C6-F9E8-467E-4AEE3D34BFF8}"/>
              </a:ext>
            </a:extLst>
          </p:cNvPr>
          <p:cNvGrpSpPr/>
          <p:nvPr/>
        </p:nvGrpSpPr>
        <p:grpSpPr>
          <a:xfrm>
            <a:off x="1279996" y="239659"/>
            <a:ext cx="10214334" cy="5808008"/>
            <a:chOff x="1279996" y="239659"/>
            <a:chExt cx="10214334" cy="58080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E3AE48-7623-0530-791A-A57C9CA83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95" t="14327" r="6568" b="54155"/>
            <a:stretch/>
          </p:blipFill>
          <p:spPr>
            <a:xfrm>
              <a:off x="9278517" y="938940"/>
              <a:ext cx="2215813" cy="203781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63F333C-B33A-0B37-0AC5-F6B2308D3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0" t="22363" r="12729" b="21266"/>
            <a:stretch/>
          </p:blipFill>
          <p:spPr>
            <a:xfrm>
              <a:off x="1279996" y="239659"/>
              <a:ext cx="9181467" cy="580800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4280677-E0CA-3F20-98CD-BEB79AB5E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7" t="27426" r="7554" b="31139"/>
            <a:stretch/>
          </p:blipFill>
          <p:spPr>
            <a:xfrm>
              <a:off x="10386423" y="1173793"/>
              <a:ext cx="946103" cy="14557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A40DA7-8B14-6297-D23A-FD9A85E2E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7" t="21466" b="20868"/>
            <a:stretch/>
          </p:blipFill>
          <p:spPr>
            <a:xfrm>
              <a:off x="4583723" y="748722"/>
              <a:ext cx="5715000" cy="478988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B0DA0D-0902-6566-8DB8-C4C8EC610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7" t="25397" r="35247" b="19238"/>
            <a:stretch/>
          </p:blipFill>
          <p:spPr>
            <a:xfrm>
              <a:off x="1730537" y="1349827"/>
              <a:ext cx="4365463" cy="3954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7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그림 143">
            <a:extLst>
              <a:ext uri="{FF2B5EF4-FFF2-40B4-BE49-F238E27FC236}">
                <a16:creationId xmlns:a16="http://schemas.microsoft.com/office/drawing/2014/main" id="{33768FF9-61AC-4362-9A64-237E275EF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24119" r="3268" b="18602"/>
          <a:stretch/>
        </p:blipFill>
        <p:spPr>
          <a:xfrm>
            <a:off x="815406" y="217157"/>
            <a:ext cx="10775703" cy="6636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9AD08-ABA9-4C9F-9B5C-017FE15B2C8F}"/>
              </a:ext>
            </a:extLst>
          </p:cNvPr>
          <p:cNvSpPr txBox="1"/>
          <p:nvPr/>
        </p:nvSpPr>
        <p:spPr>
          <a:xfrm>
            <a:off x="1915886" y="722811"/>
            <a:ext cx="385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www.plusbab.com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153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540A4F64-3085-4709-8AE4-0324C88F1CDA}"/>
              </a:ext>
            </a:extLst>
          </p:cNvPr>
          <p:cNvGrpSpPr/>
          <p:nvPr/>
        </p:nvGrpSpPr>
        <p:grpSpPr>
          <a:xfrm>
            <a:off x="795922" y="225867"/>
            <a:ext cx="10799884" cy="6640842"/>
            <a:chOff x="795922" y="225867"/>
            <a:chExt cx="10799884" cy="6640842"/>
          </a:xfrm>
        </p:grpSpPr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CA72B969-C255-49FC-8E2B-60D108722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t="21706" r="3141" b="20889"/>
            <a:stretch/>
          </p:blipFill>
          <p:spPr>
            <a:xfrm>
              <a:off x="795922" y="225867"/>
              <a:ext cx="10799884" cy="6640842"/>
            </a:xfrm>
            <a:prstGeom prst="rect">
              <a:avLst/>
            </a:prstGeom>
          </p:spPr>
        </p:pic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665D88A-19BC-4B44-A95B-C78E239EA2F1}"/>
                </a:ext>
              </a:extLst>
            </p:cNvPr>
            <p:cNvSpPr txBox="1"/>
            <p:nvPr/>
          </p:nvSpPr>
          <p:spPr>
            <a:xfrm>
              <a:off x="1885846" y="302409"/>
              <a:ext cx="188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:: </a:t>
              </a:r>
              <a:r>
                <a:rPr lang="ko-KR" altLang="en-US" dirty="0" err="1"/>
                <a:t>직무별</a:t>
              </a:r>
              <a:r>
                <a:rPr lang="ko-KR" altLang="en-US" dirty="0"/>
                <a:t> 조회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937FE01F-6BCF-48C0-8BBB-A2D0E2F2849E}"/>
                </a:ext>
              </a:extLst>
            </p:cNvPr>
            <p:cNvSpPr txBox="1"/>
            <p:nvPr/>
          </p:nvSpPr>
          <p:spPr>
            <a:xfrm>
              <a:off x="7159990" y="302409"/>
              <a:ext cx="145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연수이력별 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7C52BF0-C302-482C-9B3B-128F7317A614}"/>
                </a:ext>
              </a:extLst>
            </p:cNvPr>
            <p:cNvSpPr txBox="1"/>
            <p:nvPr/>
          </p:nvSpPr>
          <p:spPr>
            <a:xfrm>
              <a:off x="4690867" y="302409"/>
              <a:ext cx="1452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자격증별 </a:t>
              </a:r>
            </a:p>
          </p:txBody>
        </p:sp>
      </p:grpSp>
      <p:graphicFrame>
        <p:nvGraphicFramePr>
          <p:cNvPr id="334" name="표 333">
            <a:extLst>
              <a:ext uri="{FF2B5EF4-FFF2-40B4-BE49-F238E27FC236}">
                <a16:creationId xmlns:a16="http://schemas.microsoft.com/office/drawing/2014/main" id="{BCB89106-DF35-4D50-B5F3-4EF64AE5F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58768"/>
              </p:ext>
            </p:extLst>
          </p:nvPr>
        </p:nvGraphicFramePr>
        <p:xfrm>
          <a:off x="1321075" y="2944550"/>
          <a:ext cx="9319114" cy="30996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09362">
                  <a:extLst>
                    <a:ext uri="{9D8B030D-6E8A-4147-A177-3AD203B41FA5}">
                      <a16:colId xmlns:a16="http://schemas.microsoft.com/office/drawing/2014/main" val="11276039"/>
                    </a:ext>
                  </a:extLst>
                </a:gridCol>
                <a:gridCol w="829883">
                  <a:extLst>
                    <a:ext uri="{9D8B030D-6E8A-4147-A177-3AD203B41FA5}">
                      <a16:colId xmlns:a16="http://schemas.microsoft.com/office/drawing/2014/main" val="724914247"/>
                    </a:ext>
                  </a:extLst>
                </a:gridCol>
                <a:gridCol w="843046">
                  <a:extLst>
                    <a:ext uri="{9D8B030D-6E8A-4147-A177-3AD203B41FA5}">
                      <a16:colId xmlns:a16="http://schemas.microsoft.com/office/drawing/2014/main" val="3806769068"/>
                    </a:ext>
                  </a:extLst>
                </a:gridCol>
                <a:gridCol w="1558834">
                  <a:extLst>
                    <a:ext uri="{9D8B030D-6E8A-4147-A177-3AD203B41FA5}">
                      <a16:colId xmlns:a16="http://schemas.microsoft.com/office/drawing/2014/main" val="14506103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1915031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3001666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48609222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33338427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9643613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792848675"/>
                    </a:ext>
                  </a:extLst>
                </a:gridCol>
              </a:tblGrid>
              <a:tr h="333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67510B"/>
                          </a:solidFill>
                        </a:rPr>
                        <a:t>#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소속부서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 연차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직무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상품판매자격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67510B"/>
                          </a:solidFill>
                        </a:rPr>
                        <a:t>자격증수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67510B"/>
                          </a:solidFill>
                        </a:rPr>
                        <a:t>연수마일리지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309334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1654446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이민재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967842"/>
                  </a:ext>
                </a:extLst>
              </a:tr>
              <a:tr h="215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1655662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정주영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개인마케팅부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015871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315713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3520140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비서실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01608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3074563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박철수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202057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1788453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임세원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대구지역영업그룹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109960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3052339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임용수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2451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1326654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한승민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대구지역영업그룹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309100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1584553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817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2215360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박효선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기업금융솔루션부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678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11</a:t>
                      </a:r>
                      <a:endParaRPr lang="ko-KR" altLang="en-US" sz="1050" b="1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1466333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신주하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신탁부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58354"/>
                  </a:ext>
                </a:extLst>
              </a:tr>
            </a:tbl>
          </a:graphicData>
        </a:graphic>
      </p:graphicFrame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2B6A4FDB-E92E-4F00-93A2-212DF6D905CA}"/>
              </a:ext>
            </a:extLst>
          </p:cNvPr>
          <p:cNvGrpSpPr/>
          <p:nvPr/>
        </p:nvGrpSpPr>
        <p:grpSpPr>
          <a:xfrm>
            <a:off x="1321560" y="1814923"/>
            <a:ext cx="4288689" cy="1067074"/>
            <a:chOff x="1321560" y="1814923"/>
            <a:chExt cx="4288689" cy="1067074"/>
          </a:xfrm>
        </p:grpSpPr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41F7111C-D8A6-4894-B258-742FDB859CA3}"/>
                </a:ext>
              </a:extLst>
            </p:cNvPr>
            <p:cNvSpPr/>
            <p:nvPr/>
          </p:nvSpPr>
          <p:spPr>
            <a:xfrm>
              <a:off x="1324136" y="1814923"/>
              <a:ext cx="4286113" cy="1067073"/>
            </a:xfrm>
            <a:prstGeom prst="rect">
              <a:avLst/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1BAEC960-F6B3-4A61-9513-C093343BB034}"/>
                </a:ext>
              </a:extLst>
            </p:cNvPr>
            <p:cNvSpPr/>
            <p:nvPr/>
          </p:nvSpPr>
          <p:spPr>
            <a:xfrm>
              <a:off x="4796338" y="2103097"/>
              <a:ext cx="554618" cy="191649"/>
            </a:xfrm>
            <a:prstGeom prst="roundRect">
              <a:avLst/>
            </a:prstGeom>
            <a:solidFill>
              <a:srgbClr val="FFFBEF"/>
            </a:solidFill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4">
                      <a:lumMod val="50000"/>
                    </a:schemeClr>
                  </a:solidFill>
                </a:rPr>
                <a:t>초기화</a:t>
              </a:r>
            </a:p>
          </p:txBody>
        </p: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72B565FD-7D0C-48B0-A295-2DCB51817662}"/>
                </a:ext>
              </a:extLst>
            </p:cNvPr>
            <p:cNvSpPr/>
            <p:nvPr/>
          </p:nvSpPr>
          <p:spPr>
            <a:xfrm>
              <a:off x="3351105" y="2396091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9" name="사각형: 둥근 모서리 338">
              <a:extLst>
                <a:ext uri="{FF2B5EF4-FFF2-40B4-BE49-F238E27FC236}">
                  <a16:creationId xmlns:a16="http://schemas.microsoft.com/office/drawing/2014/main" id="{FDAC33BB-C2C8-4300-B200-46642814796A}"/>
                </a:ext>
              </a:extLst>
            </p:cNvPr>
            <p:cNvSpPr/>
            <p:nvPr/>
          </p:nvSpPr>
          <p:spPr>
            <a:xfrm>
              <a:off x="4796338" y="2375114"/>
              <a:ext cx="554618" cy="191649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검색</a:t>
              </a:r>
            </a:p>
          </p:txBody>
        </p: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7E7D201A-1344-47C5-AA3D-6B0AFDBD3679}"/>
                </a:ext>
              </a:extLst>
            </p:cNvPr>
            <p:cNvCxnSpPr>
              <a:cxnSpLocks/>
            </p:cNvCxnSpPr>
            <p:nvPr/>
          </p:nvCxnSpPr>
          <p:spPr>
            <a:xfrm>
              <a:off x="4573227" y="1882261"/>
              <a:ext cx="0" cy="955238"/>
            </a:xfrm>
            <a:prstGeom prst="line">
              <a:avLst/>
            </a:prstGeom>
            <a:ln>
              <a:solidFill>
                <a:srgbClr val="C4B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FF03C38-58DA-450E-B10D-DCC7F00CAAA3}"/>
                </a:ext>
              </a:extLst>
            </p:cNvPr>
            <p:cNvSpPr txBox="1"/>
            <p:nvPr/>
          </p:nvSpPr>
          <p:spPr>
            <a:xfrm>
              <a:off x="1335703" y="2340650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자 격 증 수</a:t>
              </a:r>
            </a:p>
          </p:txBody>
        </p: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F65E1D89-0DB0-4883-BE12-90C13AFEE74A}"/>
                </a:ext>
              </a:extLst>
            </p:cNvPr>
            <p:cNvSpPr/>
            <p:nvPr/>
          </p:nvSpPr>
          <p:spPr>
            <a:xfrm>
              <a:off x="2255574" y="2388384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3" name="순서도: 병합 342">
              <a:extLst>
                <a:ext uri="{FF2B5EF4-FFF2-40B4-BE49-F238E27FC236}">
                  <a16:creationId xmlns:a16="http://schemas.microsoft.com/office/drawing/2014/main" id="{AFE21BD9-9E43-4110-9013-BFBA76F3C10B}"/>
                </a:ext>
              </a:extLst>
            </p:cNvPr>
            <p:cNvSpPr/>
            <p:nvPr/>
          </p:nvSpPr>
          <p:spPr>
            <a:xfrm flipH="1">
              <a:off x="3099935" y="2448618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순서도: 병합 343">
              <a:extLst>
                <a:ext uri="{FF2B5EF4-FFF2-40B4-BE49-F238E27FC236}">
                  <a16:creationId xmlns:a16="http://schemas.microsoft.com/office/drawing/2014/main" id="{CDC70146-1210-4F8E-A49D-8F5F1579AC7B}"/>
                </a:ext>
              </a:extLst>
            </p:cNvPr>
            <p:cNvSpPr/>
            <p:nvPr/>
          </p:nvSpPr>
          <p:spPr>
            <a:xfrm flipH="1">
              <a:off x="4203219" y="2448618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E1DEF2D3-CABC-4677-907F-0C01CC995BA1}"/>
                </a:ext>
              </a:extLst>
            </p:cNvPr>
            <p:cNvSpPr txBox="1"/>
            <p:nvPr/>
          </p:nvSpPr>
          <p:spPr>
            <a:xfrm>
              <a:off x="1321560" y="2103097"/>
              <a:ext cx="999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상품판매자격</a:t>
              </a:r>
            </a:p>
          </p:txBody>
        </p:sp>
        <p:sp>
          <p:nvSpPr>
            <p:cNvPr id="346" name="사각형: 둥근 모서리 345">
              <a:extLst>
                <a:ext uri="{FF2B5EF4-FFF2-40B4-BE49-F238E27FC236}">
                  <a16:creationId xmlns:a16="http://schemas.microsoft.com/office/drawing/2014/main" id="{659D8BCF-2D51-4242-80E4-D435A6C86DA9}"/>
                </a:ext>
              </a:extLst>
            </p:cNvPr>
            <p:cNvSpPr/>
            <p:nvPr/>
          </p:nvSpPr>
          <p:spPr>
            <a:xfrm>
              <a:off x="2255574" y="2132664"/>
              <a:ext cx="348641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O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7" name="사각형: 둥근 모서리 346">
              <a:extLst>
                <a:ext uri="{FF2B5EF4-FFF2-40B4-BE49-F238E27FC236}">
                  <a16:creationId xmlns:a16="http://schemas.microsoft.com/office/drawing/2014/main" id="{D4AC00DF-47CE-41FC-98EA-5F0FEEEB6516}"/>
                </a:ext>
              </a:extLst>
            </p:cNvPr>
            <p:cNvSpPr/>
            <p:nvPr/>
          </p:nvSpPr>
          <p:spPr>
            <a:xfrm>
              <a:off x="2722146" y="2132664"/>
              <a:ext cx="348641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X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AF0FDF1-922D-4903-930D-CDF6E7656F3D}"/>
                </a:ext>
              </a:extLst>
            </p:cNvPr>
            <p:cNvSpPr txBox="1"/>
            <p:nvPr/>
          </p:nvSpPr>
          <p:spPr>
            <a:xfrm>
              <a:off x="1332866" y="1852651"/>
              <a:ext cx="10075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직         무</a:t>
              </a:r>
            </a:p>
          </p:txBody>
        </p:sp>
        <p:sp>
          <p:nvSpPr>
            <p:cNvPr id="349" name="사각형: 둥근 모서리 348">
              <a:extLst>
                <a:ext uri="{FF2B5EF4-FFF2-40B4-BE49-F238E27FC236}">
                  <a16:creationId xmlns:a16="http://schemas.microsoft.com/office/drawing/2014/main" id="{A7F16A86-EC1A-45FC-9F2F-3BB473638D33}"/>
                </a:ext>
              </a:extLst>
            </p:cNvPr>
            <p:cNvSpPr/>
            <p:nvPr/>
          </p:nvSpPr>
          <p:spPr>
            <a:xfrm>
              <a:off x="2255574" y="1882261"/>
              <a:ext cx="348641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0" name="사각형: 둥근 모서리 349">
              <a:extLst>
                <a:ext uri="{FF2B5EF4-FFF2-40B4-BE49-F238E27FC236}">
                  <a16:creationId xmlns:a16="http://schemas.microsoft.com/office/drawing/2014/main" id="{AA8D7DBA-FE20-44BC-A9B8-0577BDB0F642}"/>
                </a:ext>
              </a:extLst>
            </p:cNvPr>
            <p:cNvSpPr/>
            <p:nvPr/>
          </p:nvSpPr>
          <p:spPr>
            <a:xfrm>
              <a:off x="2722146" y="1882261"/>
              <a:ext cx="452795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ICT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35FA34C9-29D4-416D-89B4-A1298CFC7F8B}"/>
                </a:ext>
              </a:extLst>
            </p:cNvPr>
            <p:cNvSpPr/>
            <p:nvPr/>
          </p:nvSpPr>
          <p:spPr>
            <a:xfrm>
              <a:off x="3292872" y="1882261"/>
              <a:ext cx="380268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UB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9F8A0325-EF05-4DAD-A272-F94E7D39D7AD}"/>
                </a:ext>
              </a:extLst>
            </p:cNvPr>
            <p:cNvSpPr txBox="1"/>
            <p:nvPr/>
          </p:nvSpPr>
          <p:spPr>
            <a:xfrm>
              <a:off x="1335703" y="2628081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상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세 조 회</a:t>
              </a:r>
            </a:p>
          </p:txBody>
        </p:sp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8C70F752-B02F-4ABB-8452-E1020A43E01B}"/>
                </a:ext>
              </a:extLst>
            </p:cNvPr>
            <p:cNvSpPr/>
            <p:nvPr/>
          </p:nvSpPr>
          <p:spPr>
            <a:xfrm>
              <a:off x="2255574" y="2649688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4" name="더하기 기호 353">
              <a:extLst>
                <a:ext uri="{FF2B5EF4-FFF2-40B4-BE49-F238E27FC236}">
                  <a16:creationId xmlns:a16="http://schemas.microsoft.com/office/drawing/2014/main" id="{4CCDEB18-F80A-4E82-B829-6CF00F1A0884}"/>
                </a:ext>
              </a:extLst>
            </p:cNvPr>
            <p:cNvSpPr/>
            <p:nvPr/>
          </p:nvSpPr>
          <p:spPr>
            <a:xfrm>
              <a:off x="2666894" y="2672579"/>
              <a:ext cx="184926" cy="164920"/>
            </a:xfrm>
            <a:prstGeom prst="mathPlus">
              <a:avLst/>
            </a:prstGeom>
            <a:solidFill>
              <a:srgbClr val="FFCE0B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5" name="그림 354">
            <a:extLst>
              <a:ext uri="{FF2B5EF4-FFF2-40B4-BE49-F238E27FC236}">
                <a16:creationId xmlns:a16="http://schemas.microsoft.com/office/drawing/2014/main" id="{664C4402-DDD8-40D0-9D4A-50C0CF71E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18143" r="19044" b="68069"/>
          <a:stretch/>
        </p:blipFill>
        <p:spPr>
          <a:xfrm>
            <a:off x="965489" y="1179868"/>
            <a:ext cx="2321674" cy="518590"/>
          </a:xfrm>
          <a:prstGeom prst="rect">
            <a:avLst/>
          </a:prstGeom>
        </p:spPr>
      </p:pic>
      <p:pic>
        <p:nvPicPr>
          <p:cNvPr id="356" name="그림 355">
            <a:extLst>
              <a:ext uri="{FF2B5EF4-FFF2-40B4-BE49-F238E27FC236}">
                <a16:creationId xmlns:a16="http://schemas.microsoft.com/office/drawing/2014/main" id="{E9C8DBDE-0D7E-486F-960E-B91FC5B1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5" t="36986" r="25218" b="53220"/>
          <a:stretch/>
        </p:blipFill>
        <p:spPr>
          <a:xfrm>
            <a:off x="3295762" y="1284081"/>
            <a:ext cx="1121678" cy="309220"/>
          </a:xfrm>
          <a:prstGeom prst="rect">
            <a:avLst/>
          </a:prstGeom>
        </p:spPr>
      </p:pic>
      <p:sp>
        <p:nvSpPr>
          <p:cNvPr id="357" name="순서도: 병합 356">
            <a:extLst>
              <a:ext uri="{FF2B5EF4-FFF2-40B4-BE49-F238E27FC236}">
                <a16:creationId xmlns:a16="http://schemas.microsoft.com/office/drawing/2014/main" id="{0AAB26D2-D144-45D5-BE07-BA4983AE8CC0}"/>
              </a:ext>
            </a:extLst>
          </p:cNvPr>
          <p:cNvSpPr/>
          <p:nvPr/>
        </p:nvSpPr>
        <p:spPr>
          <a:xfrm flipH="1">
            <a:off x="5448393" y="3059689"/>
            <a:ext cx="104154" cy="89642"/>
          </a:xfrm>
          <a:prstGeom prst="flowChartMerge">
            <a:avLst/>
          </a:prstGeom>
          <a:solidFill>
            <a:srgbClr val="67510B"/>
          </a:solidFill>
          <a:ln>
            <a:solidFill>
              <a:srgbClr val="6751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98470470-764C-451D-965E-C568DF3952CB}"/>
              </a:ext>
            </a:extLst>
          </p:cNvPr>
          <p:cNvGrpSpPr/>
          <p:nvPr/>
        </p:nvGrpSpPr>
        <p:grpSpPr>
          <a:xfrm>
            <a:off x="10647409" y="2944550"/>
            <a:ext cx="193971" cy="3442581"/>
            <a:chOff x="10647409" y="2944550"/>
            <a:chExt cx="193971" cy="3442581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D44BC5C4-74C4-4B44-84E0-49EDEDA53FCF}"/>
                </a:ext>
              </a:extLst>
            </p:cNvPr>
            <p:cNvSpPr/>
            <p:nvPr/>
          </p:nvSpPr>
          <p:spPr>
            <a:xfrm>
              <a:off x="10647409" y="2944550"/>
              <a:ext cx="193971" cy="3442581"/>
            </a:xfrm>
            <a:prstGeom prst="roundRect">
              <a:avLst/>
            </a:prstGeom>
            <a:solidFill>
              <a:srgbClr val="FFFAE7"/>
            </a:solidFill>
            <a:ln>
              <a:solidFill>
                <a:srgbClr val="FFCE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이등변 삼각형 359">
              <a:extLst>
                <a:ext uri="{FF2B5EF4-FFF2-40B4-BE49-F238E27FC236}">
                  <a16:creationId xmlns:a16="http://schemas.microsoft.com/office/drawing/2014/main" id="{899EC766-1EFE-4C24-8AC8-B48ED9284BC8}"/>
                </a:ext>
              </a:extLst>
            </p:cNvPr>
            <p:cNvSpPr/>
            <p:nvPr/>
          </p:nvSpPr>
          <p:spPr>
            <a:xfrm flipH="1">
              <a:off x="10682366" y="3122385"/>
              <a:ext cx="128859" cy="96687"/>
            </a:xfrm>
            <a:prstGeom prst="triangle">
              <a:avLst/>
            </a:prstGeom>
            <a:solidFill>
              <a:srgbClr val="604900"/>
            </a:solidFill>
            <a:ln>
              <a:solidFill>
                <a:srgbClr val="604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사각형: 둥근 모서리 360">
              <a:extLst>
                <a:ext uri="{FF2B5EF4-FFF2-40B4-BE49-F238E27FC236}">
                  <a16:creationId xmlns:a16="http://schemas.microsoft.com/office/drawing/2014/main" id="{4644047F-D1B2-4ADF-8CD7-64FA40E759FE}"/>
                </a:ext>
              </a:extLst>
            </p:cNvPr>
            <p:cNvSpPr/>
            <p:nvPr/>
          </p:nvSpPr>
          <p:spPr>
            <a:xfrm>
              <a:off x="10670345" y="3290412"/>
              <a:ext cx="152724" cy="2060399"/>
            </a:xfrm>
            <a:prstGeom prst="roundRect">
              <a:avLst/>
            </a:prstGeom>
            <a:solidFill>
              <a:srgbClr val="FFD757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이등변 삼각형 361">
              <a:extLst>
                <a:ext uri="{FF2B5EF4-FFF2-40B4-BE49-F238E27FC236}">
                  <a16:creationId xmlns:a16="http://schemas.microsoft.com/office/drawing/2014/main" id="{13AC9909-FC13-4199-9CBE-08AA2C7FBC68}"/>
                </a:ext>
              </a:extLst>
            </p:cNvPr>
            <p:cNvSpPr/>
            <p:nvPr/>
          </p:nvSpPr>
          <p:spPr>
            <a:xfrm rot="10800000" flipH="1">
              <a:off x="10683432" y="6215060"/>
              <a:ext cx="128859" cy="96687"/>
            </a:xfrm>
            <a:prstGeom prst="triangle">
              <a:avLst/>
            </a:prstGeom>
            <a:solidFill>
              <a:srgbClr val="604900"/>
            </a:solidFill>
            <a:ln>
              <a:solidFill>
                <a:srgbClr val="604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FE16B690-2EFA-4003-8E42-E7198DD266FB}"/>
              </a:ext>
            </a:extLst>
          </p:cNvPr>
          <p:cNvGrpSpPr/>
          <p:nvPr/>
        </p:nvGrpSpPr>
        <p:grpSpPr>
          <a:xfrm>
            <a:off x="965489" y="4487209"/>
            <a:ext cx="3974031" cy="576779"/>
            <a:chOff x="998563" y="5549095"/>
            <a:chExt cx="3974031" cy="576779"/>
          </a:xfrm>
        </p:grpSpPr>
        <p:pic>
          <p:nvPicPr>
            <p:cNvPr id="364" name="그림 363">
              <a:extLst>
                <a:ext uri="{FF2B5EF4-FFF2-40B4-BE49-F238E27FC236}">
                  <a16:creationId xmlns:a16="http://schemas.microsoft.com/office/drawing/2014/main" id="{CC0F8666-AFC7-4A0D-B0E4-D4264726D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2" t="50295" r="78309" b="41359"/>
            <a:stretch/>
          </p:blipFill>
          <p:spPr>
            <a:xfrm rot="1214167">
              <a:off x="998563" y="5549095"/>
              <a:ext cx="341076" cy="572354"/>
            </a:xfrm>
            <a:prstGeom prst="rect">
              <a:avLst/>
            </a:prstGeom>
          </p:spPr>
        </p:pic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D55106B1-78DB-4B5F-940F-F707B1A85ED9}"/>
                </a:ext>
              </a:extLst>
            </p:cNvPr>
            <p:cNvSpPr/>
            <p:nvPr/>
          </p:nvSpPr>
          <p:spPr>
            <a:xfrm>
              <a:off x="1306254" y="5868105"/>
              <a:ext cx="3666340" cy="2577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28A4F7DF-AB4E-4597-A6AC-42F9FF9A78A6}"/>
              </a:ext>
            </a:extLst>
          </p:cNvPr>
          <p:cNvSpPr txBox="1"/>
          <p:nvPr/>
        </p:nvSpPr>
        <p:spPr>
          <a:xfrm>
            <a:off x="5774164" y="1147846"/>
            <a:ext cx="5452348" cy="163891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 제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화면 출력 결과 설명</a:t>
            </a:r>
            <a:r>
              <a:rPr lang="en-US" altLang="ko-KR" sz="1400" b="1" dirty="0"/>
              <a:t> ]</a:t>
            </a:r>
            <a:endParaRPr lang="en-US" altLang="ko-KR" sz="1100" b="1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직무 </a:t>
            </a:r>
            <a:r>
              <a:rPr lang="en-US" altLang="ko-KR" sz="1100" dirty="0"/>
              <a:t>] </a:t>
            </a:r>
            <a:r>
              <a:rPr lang="ko-KR" altLang="en-US" sz="1100" dirty="0"/>
              <a:t>설정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직무 관련자격증을 보유하거나 연수를 수강한 직원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 err="1"/>
              <a:t>칼럼별</a:t>
            </a:r>
            <a:r>
              <a:rPr lang="ko-KR" altLang="en-US" sz="1100" dirty="0"/>
              <a:t> 순서 </a:t>
            </a:r>
            <a:r>
              <a:rPr lang="en-US" altLang="ko-KR" sz="1100" dirty="0"/>
              <a:t>] </a:t>
            </a:r>
            <a:r>
              <a:rPr lang="ko-KR" altLang="en-US" sz="1100" dirty="0"/>
              <a:t>설정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칼럼의 오름차순 혹은 내림차순으로 정렬　혹은　일정　칼럼　값　이하만　조회</a:t>
            </a:r>
            <a:endParaRPr lang="en-US" altLang="ko-KR" sz="1100" dirty="0"/>
          </a:p>
          <a:p>
            <a:r>
              <a:rPr lang="en-US" altLang="ko-KR" sz="1050" b="1" dirty="0">
                <a:highlight>
                  <a:srgbClr val="FFFF00"/>
                </a:highlight>
              </a:rPr>
              <a:t> -&gt; </a:t>
            </a:r>
            <a:r>
              <a:rPr lang="ko-KR" altLang="en-US" sz="1050" b="1" dirty="0">
                <a:highlight>
                  <a:srgbClr val="FFFF00"/>
                </a:highlight>
              </a:rPr>
              <a:t>직원의 </a:t>
            </a:r>
            <a:r>
              <a:rPr lang="ko-KR" altLang="en-US" sz="1050" b="1" dirty="0" err="1">
                <a:highlight>
                  <a:srgbClr val="FFFF00"/>
                </a:highlight>
              </a:rPr>
              <a:t>직무별</a:t>
            </a:r>
            <a:r>
              <a:rPr lang="ko-KR" altLang="en-US" sz="1050" b="1" dirty="0">
                <a:highlight>
                  <a:srgbClr val="FFFF00"/>
                </a:highlight>
              </a:rPr>
              <a:t> 역량 조회 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ex) IB </a:t>
            </a:r>
            <a:r>
              <a:rPr lang="ko-KR" altLang="en-US" sz="1050" dirty="0"/>
              <a:t>직무 설정 시 </a:t>
            </a:r>
            <a:r>
              <a:rPr lang="en-US" altLang="ko-KR" sz="1050" dirty="0"/>
              <a:t>IB </a:t>
            </a:r>
            <a:r>
              <a:rPr lang="ko-KR" altLang="en-US" sz="1050" dirty="0"/>
              <a:t>관련 자격증을 </a:t>
            </a:r>
            <a:r>
              <a:rPr lang="en-US" altLang="ko-KR" sz="1050" dirty="0"/>
              <a:t>2</a:t>
            </a:r>
            <a:r>
              <a:rPr lang="ko-KR" altLang="en-US" sz="1050" dirty="0"/>
              <a:t>개 이상 보유한 １０년차　이하　직원을 조회</a:t>
            </a:r>
            <a:endParaRPr lang="en-US" altLang="ko-KR" sz="105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42DAF88-CDC2-4B4B-AE38-2525EA7B610C}"/>
              </a:ext>
            </a:extLst>
          </p:cNvPr>
          <p:cNvSpPr txBox="1"/>
          <p:nvPr/>
        </p:nvSpPr>
        <p:spPr>
          <a:xfrm>
            <a:off x="1915886" y="722811"/>
            <a:ext cx="330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www.plusbab.com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133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846C99-45BC-4E7B-95CD-028E43FA9F00}"/>
              </a:ext>
            </a:extLst>
          </p:cNvPr>
          <p:cNvGrpSpPr/>
          <p:nvPr/>
        </p:nvGrpSpPr>
        <p:grpSpPr>
          <a:xfrm>
            <a:off x="810337" y="217159"/>
            <a:ext cx="10728520" cy="6587806"/>
            <a:chOff x="810337" y="217159"/>
            <a:chExt cx="10728520" cy="6587806"/>
          </a:xfrm>
        </p:grpSpPr>
        <p:pic>
          <p:nvPicPr>
            <p:cNvPr id="546" name="그림 545">
              <a:extLst>
                <a:ext uri="{FF2B5EF4-FFF2-40B4-BE49-F238E27FC236}">
                  <a16:creationId xmlns:a16="http://schemas.microsoft.com/office/drawing/2014/main" id="{A3653D71-F0BC-4BAA-B311-CDE7A0DC8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" t="21499" r="3726" b="21651"/>
            <a:stretch/>
          </p:blipFill>
          <p:spPr>
            <a:xfrm>
              <a:off x="810337" y="217159"/>
              <a:ext cx="10728520" cy="6587806"/>
            </a:xfrm>
            <a:prstGeom prst="rect">
              <a:avLst/>
            </a:prstGeom>
          </p:spPr>
        </p:pic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81E2EC91-6865-4508-B57E-7392C46246E8}"/>
                </a:ext>
              </a:extLst>
            </p:cNvPr>
            <p:cNvSpPr txBox="1"/>
            <p:nvPr/>
          </p:nvSpPr>
          <p:spPr>
            <a:xfrm>
              <a:off x="1885846" y="319828"/>
              <a:ext cx="989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</a:rPr>
                <a:t>직무별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5F1197E6-13E3-4AC6-A8AC-AB3BB13F433E}"/>
                </a:ext>
              </a:extLst>
            </p:cNvPr>
            <p:cNvSpPr txBox="1"/>
            <p:nvPr/>
          </p:nvSpPr>
          <p:spPr>
            <a:xfrm>
              <a:off x="6054003" y="319828"/>
              <a:ext cx="1454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연수이력별 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BF731C77-A5B9-420E-850E-41FE33F7CCDE}"/>
                </a:ext>
              </a:extLst>
            </p:cNvPr>
            <p:cNvSpPr txBox="1"/>
            <p:nvPr/>
          </p:nvSpPr>
          <p:spPr>
            <a:xfrm>
              <a:off x="3244388" y="302409"/>
              <a:ext cx="224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:: </a:t>
              </a:r>
              <a:r>
                <a:rPr lang="ko-KR" altLang="en-US" dirty="0"/>
                <a:t>자격증별 조회</a:t>
              </a:r>
            </a:p>
          </p:txBody>
        </p:sp>
      </p:grpSp>
      <p:graphicFrame>
        <p:nvGraphicFramePr>
          <p:cNvPr id="548" name="표 547">
            <a:extLst>
              <a:ext uri="{FF2B5EF4-FFF2-40B4-BE49-F238E27FC236}">
                <a16:creationId xmlns:a16="http://schemas.microsoft.com/office/drawing/2014/main" id="{6DB49BFF-CFC1-47C9-9934-C57DBC711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47796"/>
              </p:ext>
            </p:extLst>
          </p:nvPr>
        </p:nvGraphicFramePr>
        <p:xfrm>
          <a:off x="1320152" y="3300714"/>
          <a:ext cx="9695175" cy="83654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5697">
                  <a:extLst>
                    <a:ext uri="{9D8B030D-6E8A-4147-A177-3AD203B41FA5}">
                      <a16:colId xmlns:a16="http://schemas.microsoft.com/office/drawing/2014/main" val="11276039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724914247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3806769068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450610302"/>
                    </a:ext>
                  </a:extLst>
                </a:gridCol>
                <a:gridCol w="1360108">
                  <a:extLst>
                    <a:ext uri="{9D8B030D-6E8A-4147-A177-3AD203B41FA5}">
                      <a16:colId xmlns:a16="http://schemas.microsoft.com/office/drawing/2014/main" val="1719150319"/>
                    </a:ext>
                  </a:extLst>
                </a:gridCol>
                <a:gridCol w="1016522">
                  <a:extLst>
                    <a:ext uri="{9D8B030D-6E8A-4147-A177-3AD203B41FA5}">
                      <a16:colId xmlns:a16="http://schemas.microsoft.com/office/drawing/2014/main" val="3830016661"/>
                    </a:ext>
                  </a:extLst>
                </a:gridCol>
                <a:gridCol w="946340">
                  <a:extLst>
                    <a:ext uri="{9D8B030D-6E8A-4147-A177-3AD203B41FA5}">
                      <a16:colId xmlns:a16="http://schemas.microsoft.com/office/drawing/2014/main" val="448609222"/>
                    </a:ext>
                  </a:extLst>
                </a:gridCol>
                <a:gridCol w="1114705">
                  <a:extLst>
                    <a:ext uri="{9D8B030D-6E8A-4147-A177-3AD203B41FA5}">
                      <a16:colId xmlns:a16="http://schemas.microsoft.com/office/drawing/2014/main" val="333384275"/>
                    </a:ext>
                  </a:extLst>
                </a:gridCol>
                <a:gridCol w="1086200">
                  <a:extLst>
                    <a:ext uri="{9D8B030D-6E8A-4147-A177-3AD203B41FA5}">
                      <a16:colId xmlns:a16="http://schemas.microsoft.com/office/drawing/2014/main" val="2096436137"/>
                    </a:ext>
                  </a:extLst>
                </a:gridCol>
                <a:gridCol w="1498495">
                  <a:extLst>
                    <a:ext uri="{9D8B030D-6E8A-4147-A177-3AD203B41FA5}">
                      <a16:colId xmlns:a16="http://schemas.microsoft.com/office/drawing/2014/main" val="792848675"/>
                    </a:ext>
                  </a:extLst>
                </a:gridCol>
              </a:tblGrid>
              <a:tr h="333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67510B"/>
                          </a:solidFill>
                        </a:rPr>
                        <a:t>#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자격증코드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 상품판매자격여부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취득일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소속부서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0309334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임용수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3052339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4967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２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변호사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임용수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3052339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5144490"/>
                  </a:ext>
                </a:extLst>
              </a:tr>
            </a:tbl>
          </a:graphicData>
        </a:graphic>
      </p:graphicFrame>
      <p:grpSp>
        <p:nvGrpSpPr>
          <p:cNvPr id="552" name="그룹 551">
            <a:extLst>
              <a:ext uri="{FF2B5EF4-FFF2-40B4-BE49-F238E27FC236}">
                <a16:creationId xmlns:a16="http://schemas.microsoft.com/office/drawing/2014/main" id="{53C8DC88-F03E-4662-BB79-10D7D2790013}"/>
              </a:ext>
            </a:extLst>
          </p:cNvPr>
          <p:cNvGrpSpPr/>
          <p:nvPr/>
        </p:nvGrpSpPr>
        <p:grpSpPr>
          <a:xfrm>
            <a:off x="1324136" y="2066768"/>
            <a:ext cx="4286113" cy="1067073"/>
            <a:chOff x="1324136" y="1814923"/>
            <a:chExt cx="4286113" cy="1067073"/>
          </a:xfrm>
        </p:grpSpPr>
        <p:sp>
          <p:nvSpPr>
            <p:cNvPr id="553" name="사각형: 둥근 모서리 552">
              <a:extLst>
                <a:ext uri="{FF2B5EF4-FFF2-40B4-BE49-F238E27FC236}">
                  <a16:creationId xmlns:a16="http://schemas.microsoft.com/office/drawing/2014/main" id="{ABF43148-9718-4310-BDE3-5F4CB262E479}"/>
                </a:ext>
              </a:extLst>
            </p:cNvPr>
            <p:cNvSpPr/>
            <p:nvPr/>
          </p:nvSpPr>
          <p:spPr>
            <a:xfrm>
              <a:off x="3375127" y="2394858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98611935-2368-4D50-AE80-A9AED96A9F45}"/>
                </a:ext>
              </a:extLst>
            </p:cNvPr>
            <p:cNvSpPr txBox="1"/>
            <p:nvPr/>
          </p:nvSpPr>
          <p:spPr>
            <a:xfrm>
              <a:off x="1359725" y="233941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자 격 증 수</a:t>
              </a:r>
            </a:p>
          </p:txBody>
        </p:sp>
        <p:sp>
          <p:nvSpPr>
            <p:cNvPr id="555" name="사각형: 둥근 모서리 554">
              <a:extLst>
                <a:ext uri="{FF2B5EF4-FFF2-40B4-BE49-F238E27FC236}">
                  <a16:creationId xmlns:a16="http://schemas.microsoft.com/office/drawing/2014/main" id="{5F34BF20-2145-4672-9109-999746888C96}"/>
                </a:ext>
              </a:extLst>
            </p:cNvPr>
            <p:cNvSpPr/>
            <p:nvPr/>
          </p:nvSpPr>
          <p:spPr>
            <a:xfrm>
              <a:off x="2279596" y="2387151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56" name="순서도: 병합 555">
              <a:extLst>
                <a:ext uri="{FF2B5EF4-FFF2-40B4-BE49-F238E27FC236}">
                  <a16:creationId xmlns:a16="http://schemas.microsoft.com/office/drawing/2014/main" id="{B7BC92D8-1D42-4B02-8E05-1BE38486C6FA}"/>
                </a:ext>
              </a:extLst>
            </p:cNvPr>
            <p:cNvSpPr/>
            <p:nvPr/>
          </p:nvSpPr>
          <p:spPr>
            <a:xfrm flipH="1">
              <a:off x="3123957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순서도: 병합 556">
              <a:extLst>
                <a:ext uri="{FF2B5EF4-FFF2-40B4-BE49-F238E27FC236}">
                  <a16:creationId xmlns:a16="http://schemas.microsoft.com/office/drawing/2014/main" id="{3E8D50A0-0797-482E-B8F6-8BBA794E4248}"/>
                </a:ext>
              </a:extLst>
            </p:cNvPr>
            <p:cNvSpPr/>
            <p:nvPr/>
          </p:nvSpPr>
          <p:spPr>
            <a:xfrm flipH="1">
              <a:off x="4227241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9AE58830-B8ED-4ADE-A095-6CA8429F09C1}"/>
                </a:ext>
              </a:extLst>
            </p:cNvPr>
            <p:cNvSpPr txBox="1"/>
            <p:nvPr/>
          </p:nvSpPr>
          <p:spPr>
            <a:xfrm>
              <a:off x="1356888" y="2102783"/>
              <a:ext cx="10075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직         무</a:t>
              </a:r>
            </a:p>
          </p:txBody>
        </p:sp>
        <p:sp>
          <p:nvSpPr>
            <p:cNvPr id="559" name="사각형: 둥근 모서리 558">
              <a:extLst>
                <a:ext uri="{FF2B5EF4-FFF2-40B4-BE49-F238E27FC236}">
                  <a16:creationId xmlns:a16="http://schemas.microsoft.com/office/drawing/2014/main" id="{162E0086-18D6-48B5-9F31-A26CE7863CCE}"/>
                </a:ext>
              </a:extLst>
            </p:cNvPr>
            <p:cNvSpPr/>
            <p:nvPr/>
          </p:nvSpPr>
          <p:spPr>
            <a:xfrm>
              <a:off x="2279596" y="2132393"/>
              <a:ext cx="348641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60" name="사각형: 둥근 모서리 559">
              <a:extLst>
                <a:ext uri="{FF2B5EF4-FFF2-40B4-BE49-F238E27FC236}">
                  <a16:creationId xmlns:a16="http://schemas.microsoft.com/office/drawing/2014/main" id="{749CBC32-4727-4F05-AED1-7FE555637708}"/>
                </a:ext>
              </a:extLst>
            </p:cNvPr>
            <p:cNvSpPr/>
            <p:nvPr/>
          </p:nvSpPr>
          <p:spPr>
            <a:xfrm>
              <a:off x="2746168" y="2132393"/>
              <a:ext cx="452795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ICT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61" name="사각형: 둥근 모서리 560">
              <a:extLst>
                <a:ext uri="{FF2B5EF4-FFF2-40B4-BE49-F238E27FC236}">
                  <a16:creationId xmlns:a16="http://schemas.microsoft.com/office/drawing/2014/main" id="{F6929A19-CAC6-4FC6-8871-0D7DB608C0D2}"/>
                </a:ext>
              </a:extLst>
            </p:cNvPr>
            <p:cNvSpPr/>
            <p:nvPr/>
          </p:nvSpPr>
          <p:spPr>
            <a:xfrm>
              <a:off x="3316894" y="2132393"/>
              <a:ext cx="380268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UB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CC392706-40C1-44AE-9D42-A0126E517AE9}"/>
                </a:ext>
              </a:extLst>
            </p:cNvPr>
            <p:cNvSpPr txBox="1"/>
            <p:nvPr/>
          </p:nvSpPr>
          <p:spPr>
            <a:xfrm>
              <a:off x="1359725" y="2609430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상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세 조 회</a:t>
              </a:r>
            </a:p>
          </p:txBody>
        </p:sp>
        <p:sp>
          <p:nvSpPr>
            <p:cNvPr id="563" name="사각형: 둥근 모서리 562">
              <a:extLst>
                <a:ext uri="{FF2B5EF4-FFF2-40B4-BE49-F238E27FC236}">
                  <a16:creationId xmlns:a16="http://schemas.microsoft.com/office/drawing/2014/main" id="{637524B3-B8B8-4E0E-B54A-5328C4BE2ACC}"/>
                </a:ext>
              </a:extLst>
            </p:cNvPr>
            <p:cNvSpPr/>
            <p:nvPr/>
          </p:nvSpPr>
          <p:spPr>
            <a:xfrm>
              <a:off x="2279596" y="2631037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64" name="더하기 기호 563">
              <a:extLst>
                <a:ext uri="{FF2B5EF4-FFF2-40B4-BE49-F238E27FC236}">
                  <a16:creationId xmlns:a16="http://schemas.microsoft.com/office/drawing/2014/main" id="{EA2BA150-456E-4EEF-A106-8C8425C17896}"/>
                </a:ext>
              </a:extLst>
            </p:cNvPr>
            <p:cNvSpPr/>
            <p:nvPr/>
          </p:nvSpPr>
          <p:spPr>
            <a:xfrm>
              <a:off x="2690916" y="2653928"/>
              <a:ext cx="184926" cy="164920"/>
            </a:xfrm>
            <a:prstGeom prst="mathPlus">
              <a:avLst/>
            </a:prstGeom>
            <a:solidFill>
              <a:srgbClr val="FFCE0B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3EE6B0AE-5821-43E8-9A75-099BF87256EF}"/>
                </a:ext>
              </a:extLst>
            </p:cNvPr>
            <p:cNvSpPr/>
            <p:nvPr/>
          </p:nvSpPr>
          <p:spPr>
            <a:xfrm>
              <a:off x="1324136" y="1814923"/>
              <a:ext cx="4286113" cy="1067073"/>
            </a:xfrm>
            <a:prstGeom prst="rect">
              <a:avLst/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사각형: 둥근 모서리 565">
              <a:extLst>
                <a:ext uri="{FF2B5EF4-FFF2-40B4-BE49-F238E27FC236}">
                  <a16:creationId xmlns:a16="http://schemas.microsoft.com/office/drawing/2014/main" id="{EC1B3F2D-F29D-4053-AFFC-04DE97EE6EE4}"/>
                </a:ext>
              </a:extLst>
            </p:cNvPr>
            <p:cNvSpPr/>
            <p:nvPr/>
          </p:nvSpPr>
          <p:spPr>
            <a:xfrm>
              <a:off x="4796338" y="2103097"/>
              <a:ext cx="554618" cy="191649"/>
            </a:xfrm>
            <a:prstGeom prst="roundRect">
              <a:avLst/>
            </a:prstGeom>
            <a:solidFill>
              <a:srgbClr val="FFFBEF"/>
            </a:solidFill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4">
                      <a:lumMod val="50000"/>
                    </a:schemeClr>
                  </a:solidFill>
                </a:rPr>
                <a:t>초기화</a:t>
              </a:r>
            </a:p>
          </p:txBody>
        </p:sp>
        <p:sp>
          <p:nvSpPr>
            <p:cNvPr id="567" name="사각형: 둥근 모서리 566">
              <a:extLst>
                <a:ext uri="{FF2B5EF4-FFF2-40B4-BE49-F238E27FC236}">
                  <a16:creationId xmlns:a16="http://schemas.microsoft.com/office/drawing/2014/main" id="{7F97BC5A-E2C1-4AA7-92AB-C65A1A368CC8}"/>
                </a:ext>
              </a:extLst>
            </p:cNvPr>
            <p:cNvSpPr/>
            <p:nvPr/>
          </p:nvSpPr>
          <p:spPr>
            <a:xfrm>
              <a:off x="4796338" y="2375114"/>
              <a:ext cx="554618" cy="191649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검색</a:t>
              </a:r>
            </a:p>
          </p:txBody>
        </p: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3AADD222-B1A4-4169-9FB7-F6E77A2763C7}"/>
                </a:ext>
              </a:extLst>
            </p:cNvPr>
            <p:cNvCxnSpPr>
              <a:cxnSpLocks/>
            </p:cNvCxnSpPr>
            <p:nvPr/>
          </p:nvCxnSpPr>
          <p:spPr>
            <a:xfrm>
              <a:off x="4573227" y="1882261"/>
              <a:ext cx="0" cy="955238"/>
            </a:xfrm>
            <a:prstGeom prst="line">
              <a:avLst/>
            </a:prstGeom>
            <a:ln>
              <a:solidFill>
                <a:srgbClr val="C4B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A8A010C8-B6C3-44CC-9271-D8BFCF0D46E5}"/>
                </a:ext>
              </a:extLst>
            </p:cNvPr>
            <p:cNvSpPr txBox="1"/>
            <p:nvPr/>
          </p:nvSpPr>
          <p:spPr>
            <a:xfrm>
              <a:off x="1359725" y="183452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사 원 번 호</a:t>
              </a:r>
            </a:p>
          </p:txBody>
        </p:sp>
        <p:sp>
          <p:nvSpPr>
            <p:cNvPr id="570" name="사각형: 둥근 모서리 569">
              <a:extLst>
                <a:ext uri="{FF2B5EF4-FFF2-40B4-BE49-F238E27FC236}">
                  <a16:creationId xmlns:a16="http://schemas.microsoft.com/office/drawing/2014/main" id="{BC03C943-79ED-4A4A-9BFB-87562DF1F2D6}"/>
                </a:ext>
              </a:extLst>
            </p:cNvPr>
            <p:cNvSpPr/>
            <p:nvPr/>
          </p:nvSpPr>
          <p:spPr>
            <a:xfrm>
              <a:off x="2279596" y="1882261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accent4">
                      <a:lumMod val="50000"/>
                    </a:schemeClr>
                  </a:solidFill>
                </a:rPr>
                <a:t>３０５２３３９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571" name="TextBox 570">
            <a:extLst>
              <a:ext uri="{FF2B5EF4-FFF2-40B4-BE49-F238E27FC236}">
                <a16:creationId xmlns:a16="http://schemas.microsoft.com/office/drawing/2014/main" id="{870C4D23-4FD4-4080-BCB0-42F8E916019C}"/>
              </a:ext>
            </a:extLst>
          </p:cNvPr>
          <p:cNvSpPr txBox="1"/>
          <p:nvPr/>
        </p:nvSpPr>
        <p:spPr>
          <a:xfrm>
            <a:off x="5767564" y="1413487"/>
            <a:ext cx="5232787" cy="1408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 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화면 출력 결과 설명</a:t>
            </a:r>
            <a:r>
              <a:rPr lang="en-US" altLang="ko-KR" sz="1400" b="1" dirty="0"/>
              <a:t> ]</a:t>
            </a:r>
            <a:endParaRPr lang="en-US" altLang="ko-KR" sz="1100" b="1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사원번호 </a:t>
            </a:r>
            <a:r>
              <a:rPr lang="en-US" altLang="ko-KR" sz="1100" dirty="0"/>
              <a:t>] </a:t>
            </a:r>
            <a:r>
              <a:rPr lang="ko-KR" altLang="en-US" sz="1100" dirty="0"/>
              <a:t>입력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직원이 보유한 자격증을 모두 상세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직무</a:t>
            </a:r>
            <a:r>
              <a:rPr lang="en-US" altLang="ko-KR" sz="1100" dirty="0"/>
              <a:t> ] </a:t>
            </a:r>
            <a:r>
              <a:rPr lang="ko-KR" altLang="en-US" sz="1100" dirty="0"/>
              <a:t>입력 시 전체 </a:t>
            </a:r>
            <a:r>
              <a:rPr lang="ko-KR" altLang="en-US" sz="1100" dirty="0" err="1"/>
              <a:t>직원별</a:t>
            </a:r>
            <a:r>
              <a:rPr lang="ko-KR" altLang="en-US" sz="1100" dirty="0"/>
              <a:t> 보유 자격 증 중 해당 직무관련 자격증만을 조회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050" b="1" dirty="0">
                <a:highlight>
                  <a:srgbClr val="FFFF00"/>
                </a:highlight>
              </a:rPr>
              <a:t> -&gt; </a:t>
            </a:r>
            <a:r>
              <a:rPr lang="ko-KR" altLang="en-US" sz="1050" b="1" dirty="0">
                <a:highlight>
                  <a:srgbClr val="FFFF00"/>
                </a:highlight>
              </a:rPr>
              <a:t>직원의 자격증 보유 현황 조회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endParaRPr lang="en-US" altLang="ko-KR" sz="300" b="1" dirty="0">
              <a:highlight>
                <a:srgbClr val="FFFF00"/>
              </a:highlight>
            </a:endParaRPr>
          </a:p>
        </p:txBody>
      </p: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19511BF5-B3AF-4A79-9AB1-0930EA6A7A99}"/>
              </a:ext>
            </a:extLst>
          </p:cNvPr>
          <p:cNvGrpSpPr/>
          <p:nvPr/>
        </p:nvGrpSpPr>
        <p:grpSpPr>
          <a:xfrm>
            <a:off x="965489" y="1179867"/>
            <a:ext cx="3451951" cy="518590"/>
            <a:chOff x="965489" y="1179868"/>
            <a:chExt cx="3451951" cy="518590"/>
          </a:xfrm>
        </p:grpSpPr>
        <p:pic>
          <p:nvPicPr>
            <p:cNvPr id="573" name="그림 572">
              <a:extLst>
                <a:ext uri="{FF2B5EF4-FFF2-40B4-BE49-F238E27FC236}">
                  <a16:creationId xmlns:a16="http://schemas.microsoft.com/office/drawing/2014/main" id="{F31467AD-DBC1-438F-8D9C-FDBC3BFF6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6" t="18143" r="19044" b="68069"/>
            <a:stretch/>
          </p:blipFill>
          <p:spPr>
            <a:xfrm>
              <a:off x="965489" y="1179868"/>
              <a:ext cx="2321674" cy="518590"/>
            </a:xfrm>
            <a:prstGeom prst="rect">
              <a:avLst/>
            </a:prstGeom>
          </p:spPr>
        </p:pic>
        <p:pic>
          <p:nvPicPr>
            <p:cNvPr id="574" name="그림 573">
              <a:extLst>
                <a:ext uri="{FF2B5EF4-FFF2-40B4-BE49-F238E27FC236}">
                  <a16:creationId xmlns:a16="http://schemas.microsoft.com/office/drawing/2014/main" id="{F4ABA19C-8E78-4BE2-B76C-55F402AD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5" t="36986" r="25218" b="53220"/>
            <a:stretch/>
          </p:blipFill>
          <p:spPr>
            <a:xfrm>
              <a:off x="3295762" y="1284081"/>
              <a:ext cx="1121678" cy="309220"/>
            </a:xfrm>
            <a:prstGeom prst="rect">
              <a:avLst/>
            </a:prstGeom>
          </p:spPr>
        </p:pic>
      </p:grpSp>
      <p:sp>
        <p:nvSpPr>
          <p:cNvPr id="578" name="TextBox 577">
            <a:extLst>
              <a:ext uri="{FF2B5EF4-FFF2-40B4-BE49-F238E27FC236}">
                <a16:creationId xmlns:a16="http://schemas.microsoft.com/office/drawing/2014/main" id="{E4D9DE1A-B07E-4623-A1AC-7CEB36EAA45B}"/>
              </a:ext>
            </a:extLst>
          </p:cNvPr>
          <p:cNvSpPr txBox="1"/>
          <p:nvPr/>
        </p:nvSpPr>
        <p:spPr>
          <a:xfrm>
            <a:off x="1915886" y="722811"/>
            <a:ext cx="343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www.plusbab.com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B4D487-0B05-FDF0-69F3-F205BE3A4E84}"/>
              </a:ext>
            </a:extLst>
          </p:cNvPr>
          <p:cNvGrpSpPr/>
          <p:nvPr/>
        </p:nvGrpSpPr>
        <p:grpSpPr>
          <a:xfrm>
            <a:off x="6921910" y="3605807"/>
            <a:ext cx="1455174" cy="818015"/>
            <a:chOff x="7900417" y="3429000"/>
            <a:chExt cx="1017160" cy="11729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23A3AE7-1043-C565-59FE-8ED9F7827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2" t="50295" r="78309" b="41359"/>
            <a:stretch/>
          </p:blipFill>
          <p:spPr>
            <a:xfrm rot="20137729">
              <a:off x="7900417" y="4029642"/>
              <a:ext cx="341076" cy="57235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E194AE-7A98-9447-EAF7-8187958780E9}"/>
                </a:ext>
              </a:extLst>
            </p:cNvPr>
            <p:cNvSpPr/>
            <p:nvPr/>
          </p:nvSpPr>
          <p:spPr>
            <a:xfrm>
              <a:off x="8189312" y="3429000"/>
              <a:ext cx="728265" cy="803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3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540A4F64-3085-4709-8AE4-0324C88F1CDA}"/>
              </a:ext>
            </a:extLst>
          </p:cNvPr>
          <p:cNvGrpSpPr/>
          <p:nvPr/>
        </p:nvGrpSpPr>
        <p:grpSpPr>
          <a:xfrm>
            <a:off x="795922" y="225867"/>
            <a:ext cx="10799884" cy="6640842"/>
            <a:chOff x="795922" y="225867"/>
            <a:chExt cx="10799884" cy="6640842"/>
          </a:xfrm>
        </p:grpSpPr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CA72B969-C255-49FC-8E2B-60D108722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t="21706" r="3141" b="20889"/>
            <a:stretch/>
          </p:blipFill>
          <p:spPr>
            <a:xfrm>
              <a:off x="795922" y="225867"/>
              <a:ext cx="10799884" cy="6640842"/>
            </a:xfrm>
            <a:prstGeom prst="rect">
              <a:avLst/>
            </a:prstGeom>
          </p:spPr>
        </p:pic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665D88A-19BC-4B44-A95B-C78E239EA2F1}"/>
                </a:ext>
              </a:extLst>
            </p:cNvPr>
            <p:cNvSpPr txBox="1"/>
            <p:nvPr/>
          </p:nvSpPr>
          <p:spPr>
            <a:xfrm>
              <a:off x="1885846" y="302409"/>
              <a:ext cx="188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:: </a:t>
              </a:r>
              <a:r>
                <a:rPr lang="ko-KR" altLang="en-US" dirty="0" err="1"/>
                <a:t>직무별</a:t>
              </a:r>
              <a:r>
                <a:rPr lang="ko-KR" altLang="en-US" dirty="0"/>
                <a:t> 조회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937FE01F-6BCF-48C0-8BBB-A2D0E2F2849E}"/>
                </a:ext>
              </a:extLst>
            </p:cNvPr>
            <p:cNvSpPr txBox="1"/>
            <p:nvPr/>
          </p:nvSpPr>
          <p:spPr>
            <a:xfrm>
              <a:off x="7159990" y="302409"/>
              <a:ext cx="145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연수이력별 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7C52BF0-C302-482C-9B3B-128F7317A614}"/>
                </a:ext>
              </a:extLst>
            </p:cNvPr>
            <p:cNvSpPr txBox="1"/>
            <p:nvPr/>
          </p:nvSpPr>
          <p:spPr>
            <a:xfrm>
              <a:off x="4690867" y="302409"/>
              <a:ext cx="1452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자격증별 </a:t>
              </a:r>
            </a:p>
          </p:txBody>
        </p:sp>
      </p:grpSp>
      <p:graphicFrame>
        <p:nvGraphicFramePr>
          <p:cNvPr id="334" name="표 333">
            <a:extLst>
              <a:ext uri="{FF2B5EF4-FFF2-40B4-BE49-F238E27FC236}">
                <a16:creationId xmlns:a16="http://schemas.microsoft.com/office/drawing/2014/main" id="{BCB89106-DF35-4D50-B5F3-4EF64AE5F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20156"/>
              </p:ext>
            </p:extLst>
          </p:nvPr>
        </p:nvGraphicFramePr>
        <p:xfrm>
          <a:off x="1321075" y="2944550"/>
          <a:ext cx="9319114" cy="30996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09362">
                  <a:extLst>
                    <a:ext uri="{9D8B030D-6E8A-4147-A177-3AD203B41FA5}">
                      <a16:colId xmlns:a16="http://schemas.microsoft.com/office/drawing/2014/main" val="11276039"/>
                    </a:ext>
                  </a:extLst>
                </a:gridCol>
                <a:gridCol w="829883">
                  <a:extLst>
                    <a:ext uri="{9D8B030D-6E8A-4147-A177-3AD203B41FA5}">
                      <a16:colId xmlns:a16="http://schemas.microsoft.com/office/drawing/2014/main" val="724914247"/>
                    </a:ext>
                  </a:extLst>
                </a:gridCol>
                <a:gridCol w="843046">
                  <a:extLst>
                    <a:ext uri="{9D8B030D-6E8A-4147-A177-3AD203B41FA5}">
                      <a16:colId xmlns:a16="http://schemas.microsoft.com/office/drawing/2014/main" val="3806769068"/>
                    </a:ext>
                  </a:extLst>
                </a:gridCol>
                <a:gridCol w="1558834">
                  <a:extLst>
                    <a:ext uri="{9D8B030D-6E8A-4147-A177-3AD203B41FA5}">
                      <a16:colId xmlns:a16="http://schemas.microsoft.com/office/drawing/2014/main" val="14506103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1915031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3001666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48609222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33338427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9643613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792848675"/>
                    </a:ext>
                  </a:extLst>
                </a:gridCol>
              </a:tblGrid>
              <a:tr h="333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67510B"/>
                          </a:solidFill>
                        </a:rPr>
                        <a:t>#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소속부서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 연차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직무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상품판매자격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67510B"/>
                          </a:solidFill>
                        </a:rPr>
                        <a:t>자격증수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67510B"/>
                          </a:solidFill>
                        </a:rPr>
                        <a:t>연수마일리지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309334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1654446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이민재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967842"/>
                  </a:ext>
                </a:extLst>
              </a:tr>
              <a:tr h="215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1655662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정주영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개인마케팅부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015871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15713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3520140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비서실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01608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3074563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박철수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202057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1788453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임세원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대구지역영업그룹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109960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3052339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임용수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72451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1326654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한승민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대구지역영업그룹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309100"/>
                  </a:ext>
                </a:extLst>
              </a:tr>
              <a:tr h="223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1584553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817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2215360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박효선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기업금융솔루션부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678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11</a:t>
                      </a:r>
                      <a:endParaRPr lang="ko-KR" altLang="en-US" sz="1050" b="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1466333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신주하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신탁부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58354"/>
                  </a:ext>
                </a:extLst>
              </a:tr>
            </a:tbl>
          </a:graphicData>
        </a:graphic>
      </p:graphicFrame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2B6A4FDB-E92E-4F00-93A2-212DF6D905CA}"/>
              </a:ext>
            </a:extLst>
          </p:cNvPr>
          <p:cNvGrpSpPr/>
          <p:nvPr/>
        </p:nvGrpSpPr>
        <p:grpSpPr>
          <a:xfrm>
            <a:off x="1321560" y="1814923"/>
            <a:ext cx="4288689" cy="1067074"/>
            <a:chOff x="1321560" y="1814923"/>
            <a:chExt cx="4288689" cy="1067074"/>
          </a:xfrm>
        </p:grpSpPr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41F7111C-D8A6-4894-B258-742FDB859CA3}"/>
                </a:ext>
              </a:extLst>
            </p:cNvPr>
            <p:cNvSpPr/>
            <p:nvPr/>
          </p:nvSpPr>
          <p:spPr>
            <a:xfrm>
              <a:off x="1324136" y="1814923"/>
              <a:ext cx="4286113" cy="1067073"/>
            </a:xfrm>
            <a:prstGeom prst="rect">
              <a:avLst/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1BAEC960-F6B3-4A61-9513-C093343BB034}"/>
                </a:ext>
              </a:extLst>
            </p:cNvPr>
            <p:cNvSpPr/>
            <p:nvPr/>
          </p:nvSpPr>
          <p:spPr>
            <a:xfrm>
              <a:off x="4796338" y="2103097"/>
              <a:ext cx="554618" cy="191649"/>
            </a:xfrm>
            <a:prstGeom prst="roundRect">
              <a:avLst/>
            </a:prstGeom>
            <a:solidFill>
              <a:srgbClr val="FFFBEF"/>
            </a:solidFill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4">
                      <a:lumMod val="50000"/>
                    </a:schemeClr>
                  </a:solidFill>
                </a:rPr>
                <a:t>초기화</a:t>
              </a:r>
            </a:p>
          </p:txBody>
        </p: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72B565FD-7D0C-48B0-A295-2DCB51817662}"/>
                </a:ext>
              </a:extLst>
            </p:cNvPr>
            <p:cNvSpPr/>
            <p:nvPr/>
          </p:nvSpPr>
          <p:spPr>
            <a:xfrm>
              <a:off x="3351105" y="2396091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9" name="사각형: 둥근 모서리 338">
              <a:extLst>
                <a:ext uri="{FF2B5EF4-FFF2-40B4-BE49-F238E27FC236}">
                  <a16:creationId xmlns:a16="http://schemas.microsoft.com/office/drawing/2014/main" id="{FDAC33BB-C2C8-4300-B200-46642814796A}"/>
                </a:ext>
              </a:extLst>
            </p:cNvPr>
            <p:cNvSpPr/>
            <p:nvPr/>
          </p:nvSpPr>
          <p:spPr>
            <a:xfrm>
              <a:off x="4796338" y="2375114"/>
              <a:ext cx="554618" cy="191649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검색</a:t>
              </a:r>
            </a:p>
          </p:txBody>
        </p: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7E7D201A-1344-47C5-AA3D-6B0AFDBD3679}"/>
                </a:ext>
              </a:extLst>
            </p:cNvPr>
            <p:cNvCxnSpPr>
              <a:cxnSpLocks/>
            </p:cNvCxnSpPr>
            <p:nvPr/>
          </p:nvCxnSpPr>
          <p:spPr>
            <a:xfrm>
              <a:off x="4573227" y="1882261"/>
              <a:ext cx="0" cy="955238"/>
            </a:xfrm>
            <a:prstGeom prst="line">
              <a:avLst/>
            </a:prstGeom>
            <a:ln>
              <a:solidFill>
                <a:srgbClr val="C4B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FF03C38-58DA-450E-B10D-DCC7F00CAAA3}"/>
                </a:ext>
              </a:extLst>
            </p:cNvPr>
            <p:cNvSpPr txBox="1"/>
            <p:nvPr/>
          </p:nvSpPr>
          <p:spPr>
            <a:xfrm>
              <a:off x="1335703" y="2340650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자 격 증 수</a:t>
              </a:r>
            </a:p>
          </p:txBody>
        </p: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F65E1D89-0DB0-4883-BE12-90C13AFEE74A}"/>
                </a:ext>
              </a:extLst>
            </p:cNvPr>
            <p:cNvSpPr/>
            <p:nvPr/>
          </p:nvSpPr>
          <p:spPr>
            <a:xfrm>
              <a:off x="2255574" y="2388384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3" name="순서도: 병합 342">
              <a:extLst>
                <a:ext uri="{FF2B5EF4-FFF2-40B4-BE49-F238E27FC236}">
                  <a16:creationId xmlns:a16="http://schemas.microsoft.com/office/drawing/2014/main" id="{AFE21BD9-9E43-4110-9013-BFBA76F3C10B}"/>
                </a:ext>
              </a:extLst>
            </p:cNvPr>
            <p:cNvSpPr/>
            <p:nvPr/>
          </p:nvSpPr>
          <p:spPr>
            <a:xfrm flipH="1">
              <a:off x="3099935" y="2448618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순서도: 병합 343">
              <a:extLst>
                <a:ext uri="{FF2B5EF4-FFF2-40B4-BE49-F238E27FC236}">
                  <a16:creationId xmlns:a16="http://schemas.microsoft.com/office/drawing/2014/main" id="{CDC70146-1210-4F8E-A49D-8F5F1579AC7B}"/>
                </a:ext>
              </a:extLst>
            </p:cNvPr>
            <p:cNvSpPr/>
            <p:nvPr/>
          </p:nvSpPr>
          <p:spPr>
            <a:xfrm flipH="1">
              <a:off x="4203219" y="2448618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E1DEF2D3-CABC-4677-907F-0C01CC995BA1}"/>
                </a:ext>
              </a:extLst>
            </p:cNvPr>
            <p:cNvSpPr txBox="1"/>
            <p:nvPr/>
          </p:nvSpPr>
          <p:spPr>
            <a:xfrm>
              <a:off x="1321560" y="2103097"/>
              <a:ext cx="999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상품판매자격</a:t>
              </a:r>
            </a:p>
          </p:txBody>
        </p:sp>
        <p:sp>
          <p:nvSpPr>
            <p:cNvPr id="346" name="사각형: 둥근 모서리 345">
              <a:extLst>
                <a:ext uri="{FF2B5EF4-FFF2-40B4-BE49-F238E27FC236}">
                  <a16:creationId xmlns:a16="http://schemas.microsoft.com/office/drawing/2014/main" id="{659D8BCF-2D51-4242-80E4-D435A6C86DA9}"/>
                </a:ext>
              </a:extLst>
            </p:cNvPr>
            <p:cNvSpPr/>
            <p:nvPr/>
          </p:nvSpPr>
          <p:spPr>
            <a:xfrm>
              <a:off x="2255574" y="2132664"/>
              <a:ext cx="348641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O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7" name="사각형: 둥근 모서리 346">
              <a:extLst>
                <a:ext uri="{FF2B5EF4-FFF2-40B4-BE49-F238E27FC236}">
                  <a16:creationId xmlns:a16="http://schemas.microsoft.com/office/drawing/2014/main" id="{D4AC00DF-47CE-41FC-98EA-5F0FEEEB6516}"/>
                </a:ext>
              </a:extLst>
            </p:cNvPr>
            <p:cNvSpPr/>
            <p:nvPr/>
          </p:nvSpPr>
          <p:spPr>
            <a:xfrm>
              <a:off x="2722146" y="2132664"/>
              <a:ext cx="348641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X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AF0FDF1-922D-4903-930D-CDF6E7656F3D}"/>
                </a:ext>
              </a:extLst>
            </p:cNvPr>
            <p:cNvSpPr txBox="1"/>
            <p:nvPr/>
          </p:nvSpPr>
          <p:spPr>
            <a:xfrm>
              <a:off x="1332866" y="1852651"/>
              <a:ext cx="10075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직         무</a:t>
              </a:r>
            </a:p>
          </p:txBody>
        </p:sp>
        <p:sp>
          <p:nvSpPr>
            <p:cNvPr id="349" name="사각형: 둥근 모서리 348">
              <a:extLst>
                <a:ext uri="{FF2B5EF4-FFF2-40B4-BE49-F238E27FC236}">
                  <a16:creationId xmlns:a16="http://schemas.microsoft.com/office/drawing/2014/main" id="{A7F16A86-EC1A-45FC-9F2F-3BB473638D33}"/>
                </a:ext>
              </a:extLst>
            </p:cNvPr>
            <p:cNvSpPr/>
            <p:nvPr/>
          </p:nvSpPr>
          <p:spPr>
            <a:xfrm>
              <a:off x="2255574" y="1882261"/>
              <a:ext cx="348641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0" name="사각형: 둥근 모서리 349">
              <a:extLst>
                <a:ext uri="{FF2B5EF4-FFF2-40B4-BE49-F238E27FC236}">
                  <a16:creationId xmlns:a16="http://schemas.microsoft.com/office/drawing/2014/main" id="{AA8D7DBA-FE20-44BC-A9B8-0577BDB0F642}"/>
                </a:ext>
              </a:extLst>
            </p:cNvPr>
            <p:cNvSpPr/>
            <p:nvPr/>
          </p:nvSpPr>
          <p:spPr>
            <a:xfrm>
              <a:off x="2722146" y="1882261"/>
              <a:ext cx="452795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ICT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35FA34C9-29D4-416D-89B4-A1298CFC7F8B}"/>
                </a:ext>
              </a:extLst>
            </p:cNvPr>
            <p:cNvSpPr/>
            <p:nvPr/>
          </p:nvSpPr>
          <p:spPr>
            <a:xfrm>
              <a:off x="3292872" y="1882261"/>
              <a:ext cx="380268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UB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9F8A0325-EF05-4DAD-A272-F94E7D39D7AD}"/>
                </a:ext>
              </a:extLst>
            </p:cNvPr>
            <p:cNvSpPr txBox="1"/>
            <p:nvPr/>
          </p:nvSpPr>
          <p:spPr>
            <a:xfrm>
              <a:off x="1335703" y="2628081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상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세 조 회</a:t>
              </a:r>
            </a:p>
          </p:txBody>
        </p:sp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8C70F752-B02F-4ABB-8452-E1020A43E01B}"/>
                </a:ext>
              </a:extLst>
            </p:cNvPr>
            <p:cNvSpPr/>
            <p:nvPr/>
          </p:nvSpPr>
          <p:spPr>
            <a:xfrm>
              <a:off x="2255574" y="2649688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4" name="더하기 기호 353">
              <a:extLst>
                <a:ext uri="{FF2B5EF4-FFF2-40B4-BE49-F238E27FC236}">
                  <a16:creationId xmlns:a16="http://schemas.microsoft.com/office/drawing/2014/main" id="{4CCDEB18-F80A-4E82-B829-6CF00F1A0884}"/>
                </a:ext>
              </a:extLst>
            </p:cNvPr>
            <p:cNvSpPr/>
            <p:nvPr/>
          </p:nvSpPr>
          <p:spPr>
            <a:xfrm>
              <a:off x="2666894" y="2672579"/>
              <a:ext cx="184926" cy="164920"/>
            </a:xfrm>
            <a:prstGeom prst="mathPlus">
              <a:avLst/>
            </a:prstGeom>
            <a:solidFill>
              <a:srgbClr val="FFCE0B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5" name="그림 354">
            <a:extLst>
              <a:ext uri="{FF2B5EF4-FFF2-40B4-BE49-F238E27FC236}">
                <a16:creationId xmlns:a16="http://schemas.microsoft.com/office/drawing/2014/main" id="{664C4402-DDD8-40D0-9D4A-50C0CF71E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18143" r="19044" b="68069"/>
          <a:stretch/>
        </p:blipFill>
        <p:spPr>
          <a:xfrm>
            <a:off x="965489" y="1179868"/>
            <a:ext cx="2321674" cy="518590"/>
          </a:xfrm>
          <a:prstGeom prst="rect">
            <a:avLst/>
          </a:prstGeom>
        </p:spPr>
      </p:pic>
      <p:pic>
        <p:nvPicPr>
          <p:cNvPr id="356" name="그림 355">
            <a:extLst>
              <a:ext uri="{FF2B5EF4-FFF2-40B4-BE49-F238E27FC236}">
                <a16:creationId xmlns:a16="http://schemas.microsoft.com/office/drawing/2014/main" id="{E9C8DBDE-0D7E-486F-960E-B91FC5B1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5" t="36986" r="25218" b="53220"/>
          <a:stretch/>
        </p:blipFill>
        <p:spPr>
          <a:xfrm>
            <a:off x="3295762" y="1284081"/>
            <a:ext cx="1121678" cy="309220"/>
          </a:xfrm>
          <a:prstGeom prst="rect">
            <a:avLst/>
          </a:prstGeom>
        </p:spPr>
      </p:pic>
      <p:sp>
        <p:nvSpPr>
          <p:cNvPr id="357" name="순서도: 병합 356">
            <a:extLst>
              <a:ext uri="{FF2B5EF4-FFF2-40B4-BE49-F238E27FC236}">
                <a16:creationId xmlns:a16="http://schemas.microsoft.com/office/drawing/2014/main" id="{0AAB26D2-D144-45D5-BE07-BA4983AE8CC0}"/>
              </a:ext>
            </a:extLst>
          </p:cNvPr>
          <p:cNvSpPr/>
          <p:nvPr/>
        </p:nvSpPr>
        <p:spPr>
          <a:xfrm flipH="1">
            <a:off x="5448393" y="3059689"/>
            <a:ext cx="104154" cy="89642"/>
          </a:xfrm>
          <a:prstGeom prst="flowChartMerge">
            <a:avLst/>
          </a:prstGeom>
          <a:solidFill>
            <a:srgbClr val="67510B"/>
          </a:solidFill>
          <a:ln>
            <a:solidFill>
              <a:srgbClr val="6751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98470470-764C-451D-965E-C568DF3952CB}"/>
              </a:ext>
            </a:extLst>
          </p:cNvPr>
          <p:cNvGrpSpPr/>
          <p:nvPr/>
        </p:nvGrpSpPr>
        <p:grpSpPr>
          <a:xfrm>
            <a:off x="10647409" y="2944550"/>
            <a:ext cx="193971" cy="3442581"/>
            <a:chOff x="10647409" y="2944550"/>
            <a:chExt cx="193971" cy="3442581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D44BC5C4-74C4-4B44-84E0-49EDEDA53FCF}"/>
                </a:ext>
              </a:extLst>
            </p:cNvPr>
            <p:cNvSpPr/>
            <p:nvPr/>
          </p:nvSpPr>
          <p:spPr>
            <a:xfrm>
              <a:off x="10647409" y="2944550"/>
              <a:ext cx="193971" cy="3442581"/>
            </a:xfrm>
            <a:prstGeom prst="roundRect">
              <a:avLst/>
            </a:prstGeom>
            <a:solidFill>
              <a:srgbClr val="FFFAE7"/>
            </a:solidFill>
            <a:ln>
              <a:solidFill>
                <a:srgbClr val="FFCE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이등변 삼각형 359">
              <a:extLst>
                <a:ext uri="{FF2B5EF4-FFF2-40B4-BE49-F238E27FC236}">
                  <a16:creationId xmlns:a16="http://schemas.microsoft.com/office/drawing/2014/main" id="{899EC766-1EFE-4C24-8AC8-B48ED9284BC8}"/>
                </a:ext>
              </a:extLst>
            </p:cNvPr>
            <p:cNvSpPr/>
            <p:nvPr/>
          </p:nvSpPr>
          <p:spPr>
            <a:xfrm flipH="1">
              <a:off x="10682366" y="3122385"/>
              <a:ext cx="128859" cy="96687"/>
            </a:xfrm>
            <a:prstGeom prst="triangle">
              <a:avLst/>
            </a:prstGeom>
            <a:solidFill>
              <a:srgbClr val="604900"/>
            </a:solidFill>
            <a:ln>
              <a:solidFill>
                <a:srgbClr val="604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사각형: 둥근 모서리 360">
              <a:extLst>
                <a:ext uri="{FF2B5EF4-FFF2-40B4-BE49-F238E27FC236}">
                  <a16:creationId xmlns:a16="http://schemas.microsoft.com/office/drawing/2014/main" id="{4644047F-D1B2-4ADF-8CD7-64FA40E759FE}"/>
                </a:ext>
              </a:extLst>
            </p:cNvPr>
            <p:cNvSpPr/>
            <p:nvPr/>
          </p:nvSpPr>
          <p:spPr>
            <a:xfrm>
              <a:off x="10670345" y="3290412"/>
              <a:ext cx="152724" cy="2060399"/>
            </a:xfrm>
            <a:prstGeom prst="roundRect">
              <a:avLst/>
            </a:prstGeom>
            <a:solidFill>
              <a:srgbClr val="FFD757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이등변 삼각형 361">
              <a:extLst>
                <a:ext uri="{FF2B5EF4-FFF2-40B4-BE49-F238E27FC236}">
                  <a16:creationId xmlns:a16="http://schemas.microsoft.com/office/drawing/2014/main" id="{13AC9909-FC13-4199-9CBE-08AA2C7FBC68}"/>
                </a:ext>
              </a:extLst>
            </p:cNvPr>
            <p:cNvSpPr/>
            <p:nvPr/>
          </p:nvSpPr>
          <p:spPr>
            <a:xfrm rot="10800000" flipH="1">
              <a:off x="10683432" y="6215060"/>
              <a:ext cx="128859" cy="96687"/>
            </a:xfrm>
            <a:prstGeom prst="triangle">
              <a:avLst/>
            </a:prstGeom>
            <a:solidFill>
              <a:srgbClr val="604900"/>
            </a:solidFill>
            <a:ln>
              <a:solidFill>
                <a:srgbClr val="604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28A4F7DF-AB4E-4597-A6AC-42F9FF9A78A6}"/>
              </a:ext>
            </a:extLst>
          </p:cNvPr>
          <p:cNvSpPr txBox="1"/>
          <p:nvPr/>
        </p:nvSpPr>
        <p:spPr>
          <a:xfrm>
            <a:off x="5774164" y="1147846"/>
            <a:ext cx="5452348" cy="163891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 제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화면 출력 결과 설명</a:t>
            </a:r>
            <a:r>
              <a:rPr lang="en-US" altLang="ko-KR" sz="1400" b="1" dirty="0"/>
              <a:t> ]</a:t>
            </a:r>
            <a:endParaRPr lang="en-US" altLang="ko-KR" sz="1100" b="1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직무 </a:t>
            </a:r>
            <a:r>
              <a:rPr lang="en-US" altLang="ko-KR" sz="1100" dirty="0"/>
              <a:t>] </a:t>
            </a:r>
            <a:r>
              <a:rPr lang="ko-KR" altLang="en-US" sz="1100" dirty="0"/>
              <a:t>설정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직무 관련자격증을 보유하거나 연수를 수강한 직원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 err="1"/>
              <a:t>칼럼별</a:t>
            </a:r>
            <a:r>
              <a:rPr lang="ko-KR" altLang="en-US" sz="1100" dirty="0"/>
              <a:t> 순서 </a:t>
            </a:r>
            <a:r>
              <a:rPr lang="en-US" altLang="ko-KR" sz="1100" dirty="0"/>
              <a:t>] </a:t>
            </a:r>
            <a:r>
              <a:rPr lang="ko-KR" altLang="en-US" sz="1100" dirty="0"/>
              <a:t>설정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칼럼의 오름차순 혹은 내림차순으로 정렬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050" b="1" dirty="0">
                <a:highlight>
                  <a:srgbClr val="FFFF00"/>
                </a:highlight>
              </a:rPr>
              <a:t> -&gt; </a:t>
            </a:r>
            <a:r>
              <a:rPr lang="ko-KR" altLang="en-US" sz="1050" b="1" dirty="0">
                <a:highlight>
                  <a:srgbClr val="FFFF00"/>
                </a:highlight>
              </a:rPr>
              <a:t>직원의 </a:t>
            </a:r>
            <a:r>
              <a:rPr lang="ko-KR" altLang="en-US" sz="1050" b="1" dirty="0" err="1">
                <a:highlight>
                  <a:srgbClr val="FFFF00"/>
                </a:highlight>
              </a:rPr>
              <a:t>직무별</a:t>
            </a:r>
            <a:r>
              <a:rPr lang="ko-KR" altLang="en-US" sz="1050" b="1" dirty="0">
                <a:highlight>
                  <a:srgbClr val="FFFF00"/>
                </a:highlight>
              </a:rPr>
              <a:t> 역량 조회 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ex) IB </a:t>
            </a:r>
            <a:r>
              <a:rPr lang="ko-KR" altLang="en-US" sz="1050" dirty="0"/>
              <a:t>직무 설정 시 </a:t>
            </a:r>
            <a:r>
              <a:rPr lang="en-US" altLang="ko-KR" sz="1050" dirty="0"/>
              <a:t>IB </a:t>
            </a:r>
            <a:r>
              <a:rPr lang="ko-KR" altLang="en-US" sz="1050" dirty="0"/>
              <a:t>관련 자격증을 </a:t>
            </a:r>
            <a:r>
              <a:rPr lang="en-US" altLang="ko-KR" sz="1050" dirty="0"/>
              <a:t>2</a:t>
            </a:r>
            <a:r>
              <a:rPr lang="ko-KR" altLang="en-US" sz="1050" dirty="0"/>
              <a:t>개 이상 보유한 직원을 조회</a:t>
            </a:r>
            <a:endParaRPr lang="en-US" altLang="ko-KR" sz="105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42DAF88-CDC2-4B4B-AE38-2525EA7B610C}"/>
              </a:ext>
            </a:extLst>
          </p:cNvPr>
          <p:cNvSpPr txBox="1"/>
          <p:nvPr/>
        </p:nvSpPr>
        <p:spPr>
          <a:xfrm>
            <a:off x="1915886" y="722811"/>
            <a:ext cx="330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www.plusbab.com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D7E4AC-9DFD-7FC4-BB26-36137CEC9AFB}"/>
              </a:ext>
            </a:extLst>
          </p:cNvPr>
          <p:cNvGrpSpPr/>
          <p:nvPr/>
        </p:nvGrpSpPr>
        <p:grpSpPr>
          <a:xfrm>
            <a:off x="998563" y="3453694"/>
            <a:ext cx="3974031" cy="576779"/>
            <a:chOff x="998563" y="3728997"/>
            <a:chExt cx="3974031" cy="5767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6AFF3B8-74B1-68AA-0C75-37EBE8A2F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2" t="50295" r="78309" b="41359"/>
            <a:stretch/>
          </p:blipFill>
          <p:spPr>
            <a:xfrm rot="1214167">
              <a:off x="998563" y="3728997"/>
              <a:ext cx="341076" cy="57235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1EA40D-D1B2-76EE-D849-AF1E4E0DF8F7}"/>
                </a:ext>
              </a:extLst>
            </p:cNvPr>
            <p:cNvSpPr/>
            <p:nvPr/>
          </p:nvSpPr>
          <p:spPr>
            <a:xfrm>
              <a:off x="1306254" y="4048007"/>
              <a:ext cx="3666340" cy="2577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90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31BF16-DB54-49DF-A080-3B9DBC2CD781}"/>
              </a:ext>
            </a:extLst>
          </p:cNvPr>
          <p:cNvGrpSpPr/>
          <p:nvPr/>
        </p:nvGrpSpPr>
        <p:grpSpPr>
          <a:xfrm>
            <a:off x="810337" y="217159"/>
            <a:ext cx="10728520" cy="6587806"/>
            <a:chOff x="810337" y="217159"/>
            <a:chExt cx="10728520" cy="6587806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7DAB267F-4750-42B7-A18D-D9A9C3DF66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" t="21499" r="3726" b="21651"/>
            <a:stretch/>
          </p:blipFill>
          <p:spPr>
            <a:xfrm>
              <a:off x="810337" y="217159"/>
              <a:ext cx="10728520" cy="6587806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78734C-EBA3-40E0-891E-853E70067A17}"/>
                </a:ext>
              </a:extLst>
            </p:cNvPr>
            <p:cNvSpPr txBox="1"/>
            <p:nvPr/>
          </p:nvSpPr>
          <p:spPr>
            <a:xfrm>
              <a:off x="1885846" y="319828"/>
              <a:ext cx="1062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</a:rPr>
                <a:t>직무별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141C7E0-6180-4064-9BF5-41E6EDDCDEC9}"/>
                </a:ext>
              </a:extLst>
            </p:cNvPr>
            <p:cNvSpPr txBox="1"/>
            <p:nvPr/>
          </p:nvSpPr>
          <p:spPr>
            <a:xfrm>
              <a:off x="6054004" y="319828"/>
              <a:ext cx="1460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연수이력별 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5BD7F93-9245-4248-ACEB-034A52283038}"/>
                </a:ext>
              </a:extLst>
            </p:cNvPr>
            <p:cNvSpPr txBox="1"/>
            <p:nvPr/>
          </p:nvSpPr>
          <p:spPr>
            <a:xfrm>
              <a:off x="3244388" y="302409"/>
              <a:ext cx="218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:: </a:t>
              </a:r>
              <a:r>
                <a:rPr lang="ko-KR" altLang="en-US" dirty="0"/>
                <a:t>자격증별 조회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0E57362-5D6B-445E-9560-95F1CE716526}"/>
              </a:ext>
            </a:extLst>
          </p:cNvPr>
          <p:cNvGrpSpPr/>
          <p:nvPr/>
        </p:nvGrpSpPr>
        <p:grpSpPr>
          <a:xfrm>
            <a:off x="1324136" y="1788090"/>
            <a:ext cx="4286113" cy="1067073"/>
            <a:chOff x="1324136" y="1814923"/>
            <a:chExt cx="4286113" cy="1067073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837E7A33-AD9D-465B-AEF1-EF40CC20547A}"/>
                </a:ext>
              </a:extLst>
            </p:cNvPr>
            <p:cNvSpPr/>
            <p:nvPr/>
          </p:nvSpPr>
          <p:spPr>
            <a:xfrm>
              <a:off x="3375127" y="2394858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B4B5BB1-2C07-46D9-8AA4-C028EF8116D6}"/>
                </a:ext>
              </a:extLst>
            </p:cNvPr>
            <p:cNvSpPr txBox="1"/>
            <p:nvPr/>
          </p:nvSpPr>
          <p:spPr>
            <a:xfrm>
              <a:off x="1359725" y="233941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자 격 증 수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83215209-7D94-44CA-8C71-7D8E24953C03}"/>
                </a:ext>
              </a:extLst>
            </p:cNvPr>
            <p:cNvSpPr/>
            <p:nvPr/>
          </p:nvSpPr>
          <p:spPr>
            <a:xfrm>
              <a:off x="2279596" y="2387151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3" name="순서도: 병합 122">
              <a:extLst>
                <a:ext uri="{FF2B5EF4-FFF2-40B4-BE49-F238E27FC236}">
                  <a16:creationId xmlns:a16="http://schemas.microsoft.com/office/drawing/2014/main" id="{BD019562-F53F-4358-B899-4F55AEFA2F60}"/>
                </a:ext>
              </a:extLst>
            </p:cNvPr>
            <p:cNvSpPr/>
            <p:nvPr/>
          </p:nvSpPr>
          <p:spPr>
            <a:xfrm flipH="1">
              <a:off x="3123957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순서도: 병합 123">
              <a:extLst>
                <a:ext uri="{FF2B5EF4-FFF2-40B4-BE49-F238E27FC236}">
                  <a16:creationId xmlns:a16="http://schemas.microsoft.com/office/drawing/2014/main" id="{49EDA2B1-E8D8-467A-B1BA-98DC2875CF56}"/>
                </a:ext>
              </a:extLst>
            </p:cNvPr>
            <p:cNvSpPr/>
            <p:nvPr/>
          </p:nvSpPr>
          <p:spPr>
            <a:xfrm flipH="1">
              <a:off x="4227241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0B2800-38A1-4B97-8C2C-1AEC68919264}"/>
                </a:ext>
              </a:extLst>
            </p:cNvPr>
            <p:cNvSpPr txBox="1"/>
            <p:nvPr/>
          </p:nvSpPr>
          <p:spPr>
            <a:xfrm>
              <a:off x="1356888" y="2102783"/>
              <a:ext cx="10075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직         무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F36A7815-C1C2-4514-9C6C-66B24110751B}"/>
                </a:ext>
              </a:extLst>
            </p:cNvPr>
            <p:cNvSpPr/>
            <p:nvPr/>
          </p:nvSpPr>
          <p:spPr>
            <a:xfrm>
              <a:off x="2279596" y="2132393"/>
              <a:ext cx="348641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A4427FFE-6CA2-4991-A931-E7C9BFA04752}"/>
                </a:ext>
              </a:extLst>
            </p:cNvPr>
            <p:cNvSpPr/>
            <p:nvPr/>
          </p:nvSpPr>
          <p:spPr>
            <a:xfrm>
              <a:off x="2746168" y="2132393"/>
              <a:ext cx="452795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ICT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BC9D00C-15CC-4CDF-A9F0-2000054E54BC}"/>
                </a:ext>
              </a:extLst>
            </p:cNvPr>
            <p:cNvSpPr/>
            <p:nvPr/>
          </p:nvSpPr>
          <p:spPr>
            <a:xfrm>
              <a:off x="3316894" y="2132393"/>
              <a:ext cx="380268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UB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C1A51D7-0D50-4996-9A15-6A77FA82B9BA}"/>
                </a:ext>
              </a:extLst>
            </p:cNvPr>
            <p:cNvSpPr txBox="1"/>
            <p:nvPr/>
          </p:nvSpPr>
          <p:spPr>
            <a:xfrm>
              <a:off x="1359725" y="2609430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상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세 조 회</a:t>
              </a: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0A5F06F-8423-4160-804D-FB8E7B815553}"/>
                </a:ext>
              </a:extLst>
            </p:cNvPr>
            <p:cNvSpPr/>
            <p:nvPr/>
          </p:nvSpPr>
          <p:spPr>
            <a:xfrm>
              <a:off x="2279596" y="2631037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1" name="더하기 기호 130">
              <a:extLst>
                <a:ext uri="{FF2B5EF4-FFF2-40B4-BE49-F238E27FC236}">
                  <a16:creationId xmlns:a16="http://schemas.microsoft.com/office/drawing/2014/main" id="{1589C159-F681-4A56-BEEE-6688AAF5A2AE}"/>
                </a:ext>
              </a:extLst>
            </p:cNvPr>
            <p:cNvSpPr/>
            <p:nvPr/>
          </p:nvSpPr>
          <p:spPr>
            <a:xfrm>
              <a:off x="2690916" y="2653928"/>
              <a:ext cx="184926" cy="164920"/>
            </a:xfrm>
            <a:prstGeom prst="mathPlus">
              <a:avLst/>
            </a:prstGeom>
            <a:solidFill>
              <a:srgbClr val="FFCE0B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BF89B51-1FEC-4EF7-A357-46B7B45818EE}"/>
                </a:ext>
              </a:extLst>
            </p:cNvPr>
            <p:cNvSpPr/>
            <p:nvPr/>
          </p:nvSpPr>
          <p:spPr>
            <a:xfrm>
              <a:off x="1324136" y="1814923"/>
              <a:ext cx="4286113" cy="1067073"/>
            </a:xfrm>
            <a:prstGeom prst="rect">
              <a:avLst/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A1DCA2C0-0D14-4E0E-976A-8BFFAEE5BB08}"/>
                </a:ext>
              </a:extLst>
            </p:cNvPr>
            <p:cNvSpPr/>
            <p:nvPr/>
          </p:nvSpPr>
          <p:spPr>
            <a:xfrm>
              <a:off x="4796338" y="2103097"/>
              <a:ext cx="554618" cy="191649"/>
            </a:xfrm>
            <a:prstGeom prst="roundRect">
              <a:avLst/>
            </a:prstGeom>
            <a:solidFill>
              <a:srgbClr val="FFFBEF"/>
            </a:solidFill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4">
                      <a:lumMod val="50000"/>
                    </a:schemeClr>
                  </a:solidFill>
                </a:rPr>
                <a:t>초기화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7C458794-9B87-4B04-AA31-F3B68678F246}"/>
                </a:ext>
              </a:extLst>
            </p:cNvPr>
            <p:cNvSpPr/>
            <p:nvPr/>
          </p:nvSpPr>
          <p:spPr>
            <a:xfrm>
              <a:off x="4796338" y="2375114"/>
              <a:ext cx="554618" cy="191649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검색</a:t>
              </a: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B6DADDD-9179-4C25-A178-0FCAC69FFC64}"/>
                </a:ext>
              </a:extLst>
            </p:cNvPr>
            <p:cNvCxnSpPr>
              <a:cxnSpLocks/>
            </p:cNvCxnSpPr>
            <p:nvPr/>
          </p:nvCxnSpPr>
          <p:spPr>
            <a:xfrm>
              <a:off x="4573227" y="1882261"/>
              <a:ext cx="0" cy="955238"/>
            </a:xfrm>
            <a:prstGeom prst="line">
              <a:avLst/>
            </a:prstGeom>
            <a:ln>
              <a:solidFill>
                <a:srgbClr val="C4B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C4F8B0C-ABFD-4425-9149-7D7ECBEF1274}"/>
                </a:ext>
              </a:extLst>
            </p:cNvPr>
            <p:cNvSpPr txBox="1"/>
            <p:nvPr/>
          </p:nvSpPr>
          <p:spPr>
            <a:xfrm>
              <a:off x="1359725" y="183452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사 원 번 호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971CCD5A-C9BB-42AD-B1A9-CAC74E22B05D}"/>
                </a:ext>
              </a:extLst>
            </p:cNvPr>
            <p:cNvSpPr/>
            <p:nvPr/>
          </p:nvSpPr>
          <p:spPr>
            <a:xfrm>
              <a:off x="2279596" y="1882261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1650431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07E03060-1A68-42B7-8F42-B65215BA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84941"/>
              </p:ext>
            </p:extLst>
          </p:nvPr>
        </p:nvGraphicFramePr>
        <p:xfrm>
          <a:off x="1320151" y="3039453"/>
          <a:ext cx="9528576" cy="26386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88679">
                  <a:extLst>
                    <a:ext uri="{9D8B030D-6E8A-4147-A177-3AD203B41FA5}">
                      <a16:colId xmlns:a16="http://schemas.microsoft.com/office/drawing/2014/main" val="11276039"/>
                    </a:ext>
                  </a:extLst>
                </a:gridCol>
                <a:gridCol w="937513">
                  <a:extLst>
                    <a:ext uri="{9D8B030D-6E8A-4147-A177-3AD203B41FA5}">
                      <a16:colId xmlns:a16="http://schemas.microsoft.com/office/drawing/2014/main" val="724914247"/>
                    </a:ext>
                  </a:extLst>
                </a:gridCol>
                <a:gridCol w="2208537">
                  <a:extLst>
                    <a:ext uri="{9D8B030D-6E8A-4147-A177-3AD203B41FA5}">
                      <a16:colId xmlns:a16="http://schemas.microsoft.com/office/drawing/2014/main" val="3806769068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450610302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1719150319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3830016661"/>
                    </a:ext>
                  </a:extLst>
                </a:gridCol>
                <a:gridCol w="949235">
                  <a:extLst>
                    <a:ext uri="{9D8B030D-6E8A-4147-A177-3AD203B41FA5}">
                      <a16:colId xmlns:a16="http://schemas.microsoft.com/office/drawing/2014/main" val="448609222"/>
                    </a:ext>
                  </a:extLst>
                </a:gridCol>
                <a:gridCol w="736512">
                  <a:extLst>
                    <a:ext uri="{9D8B030D-6E8A-4147-A177-3AD203B41FA5}">
                      <a16:colId xmlns:a16="http://schemas.microsoft.com/office/drawing/2014/main" val="333384275"/>
                    </a:ext>
                  </a:extLst>
                </a:gridCol>
                <a:gridCol w="752653">
                  <a:extLst>
                    <a:ext uri="{9D8B030D-6E8A-4147-A177-3AD203B41FA5}">
                      <a16:colId xmlns:a16="http://schemas.microsoft.com/office/drawing/2014/main" val="2096436137"/>
                    </a:ext>
                  </a:extLst>
                </a:gridCol>
                <a:gridCol w="1182213">
                  <a:extLst>
                    <a:ext uri="{9D8B030D-6E8A-4147-A177-3AD203B41FA5}">
                      <a16:colId xmlns:a16="http://schemas.microsoft.com/office/drawing/2014/main" val="792848675"/>
                    </a:ext>
                  </a:extLst>
                </a:gridCol>
              </a:tblGrid>
              <a:tr h="461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67510B"/>
                          </a:solidFill>
                        </a:rPr>
                        <a:t>#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자격증코드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상품판매</a:t>
                      </a:r>
                      <a:endParaRPr lang="en-US" altLang="ko-KR" sz="1100" dirty="0">
                        <a:solidFill>
                          <a:srgbClr val="67510B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취득일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소속부서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0309334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생명보험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2022/08/14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4967842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2022/08/22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9015871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빅데이터분석기사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2022/09/19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4732427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데이터분석준전문가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_ADSP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2022/07/29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6418670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데이터아키텍처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WNS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_DASP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2022/08/24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6962596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TOEIC_SPEAKING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2022/08/31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354108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2022/09/11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9645002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변호사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2022/09/11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6274723"/>
                  </a:ext>
                </a:extLst>
              </a:tr>
            </a:tbl>
          </a:graphicData>
        </a:graphic>
      </p:graphicFrame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EF111D2-DE94-4EA5-B0A5-9AFDD393EDBA}"/>
              </a:ext>
            </a:extLst>
          </p:cNvPr>
          <p:cNvGrpSpPr/>
          <p:nvPr/>
        </p:nvGrpSpPr>
        <p:grpSpPr>
          <a:xfrm>
            <a:off x="7900417" y="3492137"/>
            <a:ext cx="1017160" cy="2538069"/>
            <a:chOff x="7900417" y="3492137"/>
            <a:chExt cx="1017160" cy="253806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A4837EBF-BA7F-454C-A16A-AF739B2D5F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2" t="50295" r="78309" b="41359"/>
            <a:stretch/>
          </p:blipFill>
          <p:spPr>
            <a:xfrm rot="20137729">
              <a:off x="7900417" y="5457852"/>
              <a:ext cx="341076" cy="572354"/>
            </a:xfrm>
            <a:prstGeom prst="rect">
              <a:avLst/>
            </a:prstGeom>
          </p:spPr>
        </p:pic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3996502-B5DA-440C-A827-E288391754DC}"/>
                </a:ext>
              </a:extLst>
            </p:cNvPr>
            <p:cNvSpPr/>
            <p:nvPr/>
          </p:nvSpPr>
          <p:spPr>
            <a:xfrm>
              <a:off x="8189312" y="3492137"/>
              <a:ext cx="728265" cy="21683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E22A3CC-94A6-48AC-9BDB-FF341B9F403C}"/>
              </a:ext>
            </a:extLst>
          </p:cNvPr>
          <p:cNvGrpSpPr/>
          <p:nvPr/>
        </p:nvGrpSpPr>
        <p:grpSpPr>
          <a:xfrm>
            <a:off x="965489" y="1179868"/>
            <a:ext cx="3451951" cy="518590"/>
            <a:chOff x="965489" y="1179868"/>
            <a:chExt cx="3451951" cy="518590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F19494B3-AB44-4F61-B3E9-3222354C17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6" t="18143" r="19044" b="68069"/>
            <a:stretch/>
          </p:blipFill>
          <p:spPr>
            <a:xfrm>
              <a:off x="965489" y="1179868"/>
              <a:ext cx="2321674" cy="518590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D5A7BCD9-D42B-4CAB-A361-2128DD33F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5" t="36986" r="25218" b="53220"/>
            <a:stretch/>
          </p:blipFill>
          <p:spPr>
            <a:xfrm>
              <a:off x="3295762" y="1284081"/>
              <a:ext cx="1121678" cy="309220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AD25B102-8544-4D07-9E44-73EC177B80B2}"/>
              </a:ext>
            </a:extLst>
          </p:cNvPr>
          <p:cNvSpPr txBox="1"/>
          <p:nvPr/>
        </p:nvSpPr>
        <p:spPr>
          <a:xfrm>
            <a:off x="5767564" y="1413487"/>
            <a:ext cx="5232787" cy="1408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 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화면 출력 결과 설명</a:t>
            </a:r>
            <a:r>
              <a:rPr lang="en-US" altLang="ko-KR" sz="1400" b="1" dirty="0"/>
              <a:t> ]</a:t>
            </a:r>
            <a:endParaRPr lang="en-US" altLang="ko-KR" sz="1100" b="1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사원번호 </a:t>
            </a:r>
            <a:r>
              <a:rPr lang="en-US" altLang="ko-KR" sz="1100" dirty="0"/>
              <a:t>] </a:t>
            </a:r>
            <a:r>
              <a:rPr lang="ko-KR" altLang="en-US" sz="1100" dirty="0"/>
              <a:t>입력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직원이 보유한 자격증을 모두 상세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직무</a:t>
            </a:r>
            <a:r>
              <a:rPr lang="en-US" altLang="ko-KR" sz="1100" dirty="0"/>
              <a:t> ] </a:t>
            </a:r>
            <a:r>
              <a:rPr lang="ko-KR" altLang="en-US" sz="1100" dirty="0"/>
              <a:t>입력 시 전체 </a:t>
            </a:r>
            <a:r>
              <a:rPr lang="ko-KR" altLang="en-US" sz="1100" dirty="0" err="1"/>
              <a:t>직원별</a:t>
            </a:r>
            <a:r>
              <a:rPr lang="ko-KR" altLang="en-US" sz="1100" dirty="0"/>
              <a:t> 보유 자격 증 중 해당 직무관련 자격증만을 조회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050" b="1" dirty="0">
                <a:highlight>
                  <a:srgbClr val="FFFF00"/>
                </a:highlight>
              </a:rPr>
              <a:t> -&gt; </a:t>
            </a:r>
            <a:r>
              <a:rPr lang="ko-KR" altLang="en-US" sz="1050" b="1" dirty="0">
                <a:highlight>
                  <a:srgbClr val="FFFF00"/>
                </a:highlight>
              </a:rPr>
              <a:t>직원의 자격증 보유 현황 조회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endParaRPr lang="en-US" altLang="ko-KR" sz="300" b="1" dirty="0">
              <a:highlight>
                <a:srgbClr val="FFFF00"/>
              </a:highlight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519A302-C66F-4C2B-8B14-1B9ACC62343D}"/>
              </a:ext>
            </a:extLst>
          </p:cNvPr>
          <p:cNvSpPr txBox="1"/>
          <p:nvPr/>
        </p:nvSpPr>
        <p:spPr>
          <a:xfrm>
            <a:off x="1915886" y="722811"/>
            <a:ext cx="418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www.plusbab.com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299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862E940F-6CC1-4F6A-A221-0741E48DB33A}"/>
              </a:ext>
            </a:extLst>
          </p:cNvPr>
          <p:cNvGrpSpPr/>
          <p:nvPr/>
        </p:nvGrpSpPr>
        <p:grpSpPr>
          <a:xfrm>
            <a:off x="810337" y="217159"/>
            <a:ext cx="10728520" cy="6587806"/>
            <a:chOff x="810337" y="217159"/>
            <a:chExt cx="10728520" cy="6587806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7CCB50E-9D5D-452E-90F2-5E47F7615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" t="21499" r="3726" b="21651"/>
            <a:stretch/>
          </p:blipFill>
          <p:spPr>
            <a:xfrm>
              <a:off x="810337" y="217159"/>
              <a:ext cx="10728520" cy="658780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48B99E-9C47-4D3E-986C-850D3CAF7B7D}"/>
                </a:ext>
              </a:extLst>
            </p:cNvPr>
            <p:cNvSpPr txBox="1"/>
            <p:nvPr/>
          </p:nvSpPr>
          <p:spPr>
            <a:xfrm>
              <a:off x="1885846" y="319828"/>
              <a:ext cx="10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</a:rPr>
                <a:t>직무별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455FAD-0B50-4FBA-8C04-FC30CB80E6BE}"/>
                </a:ext>
              </a:extLst>
            </p:cNvPr>
            <p:cNvSpPr txBox="1"/>
            <p:nvPr/>
          </p:nvSpPr>
          <p:spPr>
            <a:xfrm>
              <a:off x="6054004" y="319828"/>
              <a:ext cx="1442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연수이력별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828949-7F2B-4038-B868-D9167770FE5A}"/>
                </a:ext>
              </a:extLst>
            </p:cNvPr>
            <p:cNvSpPr txBox="1"/>
            <p:nvPr/>
          </p:nvSpPr>
          <p:spPr>
            <a:xfrm>
              <a:off x="3244388" y="302409"/>
              <a:ext cx="223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:: </a:t>
              </a:r>
              <a:r>
                <a:rPr lang="ko-KR" altLang="en-US" dirty="0"/>
                <a:t>자격증별 조회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B024CF7-35D2-4600-8299-F353F3F41A4D}"/>
              </a:ext>
            </a:extLst>
          </p:cNvPr>
          <p:cNvGrpSpPr/>
          <p:nvPr/>
        </p:nvGrpSpPr>
        <p:grpSpPr>
          <a:xfrm>
            <a:off x="1324136" y="1788090"/>
            <a:ext cx="4286113" cy="1067073"/>
            <a:chOff x="1324136" y="1814923"/>
            <a:chExt cx="4286113" cy="1067073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B87E7EF-261F-4D07-85F4-7939EEA3037A}"/>
                </a:ext>
              </a:extLst>
            </p:cNvPr>
            <p:cNvSpPr/>
            <p:nvPr/>
          </p:nvSpPr>
          <p:spPr>
            <a:xfrm>
              <a:off x="3375127" y="2394858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A89C34-48DE-4CA7-BF9A-EFF17487DD7A}"/>
                </a:ext>
              </a:extLst>
            </p:cNvPr>
            <p:cNvSpPr txBox="1"/>
            <p:nvPr/>
          </p:nvSpPr>
          <p:spPr>
            <a:xfrm>
              <a:off x="1359725" y="233941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자 격 증 수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6504742-2177-4C7B-B426-4B43155BD3C4}"/>
                </a:ext>
              </a:extLst>
            </p:cNvPr>
            <p:cNvSpPr/>
            <p:nvPr/>
          </p:nvSpPr>
          <p:spPr>
            <a:xfrm>
              <a:off x="2279596" y="2387151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19567BF0-9B3E-4F94-8F37-560C4E2566F8}"/>
                </a:ext>
              </a:extLst>
            </p:cNvPr>
            <p:cNvSpPr/>
            <p:nvPr/>
          </p:nvSpPr>
          <p:spPr>
            <a:xfrm flipH="1">
              <a:off x="3123957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99B00318-B549-44FE-A42C-19B7CD40C8B3}"/>
                </a:ext>
              </a:extLst>
            </p:cNvPr>
            <p:cNvSpPr/>
            <p:nvPr/>
          </p:nvSpPr>
          <p:spPr>
            <a:xfrm flipH="1">
              <a:off x="4227241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D3A3C2-6FBB-4652-940F-DE3D50821FD3}"/>
                </a:ext>
              </a:extLst>
            </p:cNvPr>
            <p:cNvSpPr txBox="1"/>
            <p:nvPr/>
          </p:nvSpPr>
          <p:spPr>
            <a:xfrm>
              <a:off x="1356888" y="2102783"/>
              <a:ext cx="10075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직         무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67B9938-C295-485A-83CF-234161A5B946}"/>
                </a:ext>
              </a:extLst>
            </p:cNvPr>
            <p:cNvSpPr/>
            <p:nvPr/>
          </p:nvSpPr>
          <p:spPr>
            <a:xfrm>
              <a:off x="2279596" y="2132393"/>
              <a:ext cx="348641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29EF5ED-1E2B-48C4-A80D-8C029AD6A1DE}"/>
                </a:ext>
              </a:extLst>
            </p:cNvPr>
            <p:cNvSpPr/>
            <p:nvPr/>
          </p:nvSpPr>
          <p:spPr>
            <a:xfrm>
              <a:off x="2746168" y="2132393"/>
              <a:ext cx="452795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ICT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EF62433-F7F9-42FD-B4A6-A26362AD52AC}"/>
                </a:ext>
              </a:extLst>
            </p:cNvPr>
            <p:cNvSpPr/>
            <p:nvPr/>
          </p:nvSpPr>
          <p:spPr>
            <a:xfrm>
              <a:off x="3316894" y="2132393"/>
              <a:ext cx="380268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UB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E3E2F48-99E8-4A0D-9830-5439DEACB971}"/>
                </a:ext>
              </a:extLst>
            </p:cNvPr>
            <p:cNvSpPr txBox="1"/>
            <p:nvPr/>
          </p:nvSpPr>
          <p:spPr>
            <a:xfrm>
              <a:off x="1359725" y="2609430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상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세 조 회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F658186A-FAF7-4F8D-A61B-01486BB584E3}"/>
                </a:ext>
              </a:extLst>
            </p:cNvPr>
            <p:cNvSpPr/>
            <p:nvPr/>
          </p:nvSpPr>
          <p:spPr>
            <a:xfrm>
              <a:off x="2279596" y="2631037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더하기 기호 95">
              <a:extLst>
                <a:ext uri="{FF2B5EF4-FFF2-40B4-BE49-F238E27FC236}">
                  <a16:creationId xmlns:a16="http://schemas.microsoft.com/office/drawing/2014/main" id="{E06F64A2-1DA5-4A84-9D96-FEBA72F02522}"/>
                </a:ext>
              </a:extLst>
            </p:cNvPr>
            <p:cNvSpPr/>
            <p:nvPr/>
          </p:nvSpPr>
          <p:spPr>
            <a:xfrm>
              <a:off x="2690916" y="2653928"/>
              <a:ext cx="184926" cy="164920"/>
            </a:xfrm>
            <a:prstGeom prst="mathPlus">
              <a:avLst/>
            </a:prstGeom>
            <a:solidFill>
              <a:srgbClr val="FFCE0B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64A3182-DFB6-4823-956C-EE7127A6D7AA}"/>
                </a:ext>
              </a:extLst>
            </p:cNvPr>
            <p:cNvSpPr/>
            <p:nvPr/>
          </p:nvSpPr>
          <p:spPr>
            <a:xfrm>
              <a:off x="1324136" y="1814923"/>
              <a:ext cx="4286113" cy="1067073"/>
            </a:xfrm>
            <a:prstGeom prst="rect">
              <a:avLst/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DE4A3F04-F444-4C6F-A963-28A5AF9A05E1}"/>
                </a:ext>
              </a:extLst>
            </p:cNvPr>
            <p:cNvSpPr/>
            <p:nvPr/>
          </p:nvSpPr>
          <p:spPr>
            <a:xfrm>
              <a:off x="4796338" y="2103097"/>
              <a:ext cx="554618" cy="191649"/>
            </a:xfrm>
            <a:prstGeom prst="roundRect">
              <a:avLst/>
            </a:prstGeom>
            <a:solidFill>
              <a:srgbClr val="FFFBEF"/>
            </a:solidFill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4">
                      <a:lumMod val="50000"/>
                    </a:schemeClr>
                  </a:solidFill>
                </a:rPr>
                <a:t>초기화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B466A03B-46CE-435F-824A-B4F8F9B31EB1}"/>
                </a:ext>
              </a:extLst>
            </p:cNvPr>
            <p:cNvSpPr/>
            <p:nvPr/>
          </p:nvSpPr>
          <p:spPr>
            <a:xfrm>
              <a:off x="4796338" y="2375114"/>
              <a:ext cx="554618" cy="191649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검색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E477709-0753-463B-8449-6392B4D3172B}"/>
                </a:ext>
              </a:extLst>
            </p:cNvPr>
            <p:cNvCxnSpPr>
              <a:cxnSpLocks/>
            </p:cNvCxnSpPr>
            <p:nvPr/>
          </p:nvCxnSpPr>
          <p:spPr>
            <a:xfrm>
              <a:off x="4573227" y="1882261"/>
              <a:ext cx="0" cy="955238"/>
            </a:xfrm>
            <a:prstGeom prst="line">
              <a:avLst/>
            </a:prstGeom>
            <a:ln>
              <a:solidFill>
                <a:srgbClr val="C4B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D9DA8E8-20E9-4E5A-B975-015233F5949A}"/>
                </a:ext>
              </a:extLst>
            </p:cNvPr>
            <p:cNvSpPr txBox="1"/>
            <p:nvPr/>
          </p:nvSpPr>
          <p:spPr>
            <a:xfrm>
              <a:off x="1359725" y="183452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사 원 번 호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30EF0F0-5B0A-4F06-AC7F-2646883E7835}"/>
                </a:ext>
              </a:extLst>
            </p:cNvPr>
            <p:cNvSpPr/>
            <p:nvPr/>
          </p:nvSpPr>
          <p:spPr>
            <a:xfrm>
              <a:off x="2279596" y="1882261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1650431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FCCA00D0-B3AA-485C-8EBB-A69DE752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67167"/>
              </p:ext>
            </p:extLst>
          </p:nvPr>
        </p:nvGraphicFramePr>
        <p:xfrm>
          <a:off x="1320151" y="3039453"/>
          <a:ext cx="9528577" cy="127999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88679">
                  <a:extLst>
                    <a:ext uri="{9D8B030D-6E8A-4147-A177-3AD203B41FA5}">
                      <a16:colId xmlns:a16="http://schemas.microsoft.com/office/drawing/2014/main" val="11276039"/>
                    </a:ext>
                  </a:extLst>
                </a:gridCol>
                <a:gridCol w="937513">
                  <a:extLst>
                    <a:ext uri="{9D8B030D-6E8A-4147-A177-3AD203B41FA5}">
                      <a16:colId xmlns:a16="http://schemas.microsoft.com/office/drawing/2014/main" val="724914247"/>
                    </a:ext>
                  </a:extLst>
                </a:gridCol>
                <a:gridCol w="1416057">
                  <a:extLst>
                    <a:ext uri="{9D8B030D-6E8A-4147-A177-3AD203B41FA5}">
                      <a16:colId xmlns:a16="http://schemas.microsoft.com/office/drawing/2014/main" val="380676906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506103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19150319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3830016661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448609222"/>
                    </a:ext>
                  </a:extLst>
                </a:gridCol>
                <a:gridCol w="736512">
                  <a:extLst>
                    <a:ext uri="{9D8B030D-6E8A-4147-A177-3AD203B41FA5}">
                      <a16:colId xmlns:a16="http://schemas.microsoft.com/office/drawing/2014/main" val="333384275"/>
                    </a:ext>
                  </a:extLst>
                </a:gridCol>
                <a:gridCol w="752653">
                  <a:extLst>
                    <a:ext uri="{9D8B030D-6E8A-4147-A177-3AD203B41FA5}">
                      <a16:colId xmlns:a16="http://schemas.microsoft.com/office/drawing/2014/main" val="2096436137"/>
                    </a:ext>
                  </a:extLst>
                </a:gridCol>
                <a:gridCol w="1182213">
                  <a:extLst>
                    <a:ext uri="{9D8B030D-6E8A-4147-A177-3AD203B41FA5}">
                      <a16:colId xmlns:a16="http://schemas.microsoft.com/office/drawing/2014/main" val="792848675"/>
                    </a:ext>
                  </a:extLst>
                </a:gridCol>
              </a:tblGrid>
              <a:tr h="462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67510B"/>
                          </a:solidFill>
                        </a:rPr>
                        <a:t>#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자격증코드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자격유형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상품판매자격여부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취득일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소속부서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0309334"/>
                  </a:ext>
                </a:extLst>
              </a:tr>
              <a:tr h="272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TOEIC_SPEAKING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2022/08/31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354108"/>
                  </a:ext>
                </a:extLst>
              </a:tr>
              <a:tr h="272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2022/09/11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9645002"/>
                  </a:ext>
                </a:extLst>
              </a:tr>
              <a:tr h="272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변호사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2022/09/11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1650431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여의도종금센터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6274723"/>
                  </a:ext>
                </a:extLst>
              </a:tr>
            </a:tbl>
          </a:graphicData>
        </a:graphic>
      </p:graphicFrame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D5B820E-4F5C-4004-B259-574B2145FAC4}"/>
              </a:ext>
            </a:extLst>
          </p:cNvPr>
          <p:cNvGrpSpPr/>
          <p:nvPr/>
        </p:nvGrpSpPr>
        <p:grpSpPr>
          <a:xfrm>
            <a:off x="7900417" y="3507380"/>
            <a:ext cx="1017160" cy="1172996"/>
            <a:chOff x="7900417" y="3429000"/>
            <a:chExt cx="1017160" cy="1172996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71895576-564D-4521-AD9E-6065AA23A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2" t="50295" r="78309" b="41359"/>
            <a:stretch/>
          </p:blipFill>
          <p:spPr>
            <a:xfrm rot="20137729">
              <a:off x="7900417" y="4029642"/>
              <a:ext cx="341076" cy="572354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2DFD73F-6F85-4C70-B180-99786AD9192E}"/>
                </a:ext>
              </a:extLst>
            </p:cNvPr>
            <p:cNvSpPr/>
            <p:nvPr/>
          </p:nvSpPr>
          <p:spPr>
            <a:xfrm>
              <a:off x="8189312" y="3429000"/>
              <a:ext cx="728265" cy="803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BD6D059-19D2-45E0-979B-CC1C7FCD630D}"/>
              </a:ext>
            </a:extLst>
          </p:cNvPr>
          <p:cNvGrpSpPr/>
          <p:nvPr/>
        </p:nvGrpSpPr>
        <p:grpSpPr>
          <a:xfrm>
            <a:off x="965489" y="1179868"/>
            <a:ext cx="3451951" cy="518590"/>
            <a:chOff x="965489" y="1179868"/>
            <a:chExt cx="3451951" cy="518590"/>
          </a:xfrm>
        </p:grpSpPr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739A0573-9CF4-46DD-BE1C-48631265D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6" t="18143" r="19044" b="68069"/>
            <a:stretch/>
          </p:blipFill>
          <p:spPr>
            <a:xfrm>
              <a:off x="965489" y="1179868"/>
              <a:ext cx="2321674" cy="518590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2B582CBB-606A-4C65-92EC-F2A237367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5" t="36986" r="25218" b="53220"/>
            <a:stretch/>
          </p:blipFill>
          <p:spPr>
            <a:xfrm>
              <a:off x="3295762" y="1284081"/>
              <a:ext cx="1121678" cy="309220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4C37B77-25CB-47DB-A80A-E7ACFA6B1C4E}"/>
              </a:ext>
            </a:extLst>
          </p:cNvPr>
          <p:cNvGrpSpPr/>
          <p:nvPr/>
        </p:nvGrpSpPr>
        <p:grpSpPr>
          <a:xfrm>
            <a:off x="3703560" y="3513786"/>
            <a:ext cx="1092778" cy="1172996"/>
            <a:chOff x="4474343" y="3429000"/>
            <a:chExt cx="1092778" cy="1172996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B2E8D27A-304B-41B2-B42B-18699BE93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2" t="50295" r="78309" b="41359"/>
            <a:stretch/>
          </p:blipFill>
          <p:spPr>
            <a:xfrm rot="20137729">
              <a:off x="4474343" y="4029642"/>
              <a:ext cx="341076" cy="572354"/>
            </a:xfrm>
            <a:prstGeom prst="rect">
              <a:avLst/>
            </a:prstGeom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F035249-88F2-4756-8359-E2F86CB9B90B}"/>
                </a:ext>
              </a:extLst>
            </p:cNvPr>
            <p:cNvSpPr/>
            <p:nvPr/>
          </p:nvSpPr>
          <p:spPr>
            <a:xfrm>
              <a:off x="4763238" y="3429000"/>
              <a:ext cx="803883" cy="803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83DB729-04BF-4CF8-91CC-65D6154A933E}"/>
              </a:ext>
            </a:extLst>
          </p:cNvPr>
          <p:cNvSpPr txBox="1"/>
          <p:nvPr/>
        </p:nvSpPr>
        <p:spPr>
          <a:xfrm>
            <a:off x="5767564" y="1413487"/>
            <a:ext cx="5232787" cy="1408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 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화면 출력 결과 설명</a:t>
            </a:r>
            <a:r>
              <a:rPr lang="en-US" altLang="ko-KR" sz="1400" b="1" dirty="0"/>
              <a:t> ]</a:t>
            </a:r>
            <a:endParaRPr lang="en-US" altLang="ko-KR" sz="1100" b="1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사원번호 </a:t>
            </a:r>
            <a:r>
              <a:rPr lang="en-US" altLang="ko-KR" sz="1100" dirty="0"/>
              <a:t>] </a:t>
            </a:r>
            <a:r>
              <a:rPr lang="ko-KR" altLang="en-US" sz="1100" dirty="0"/>
              <a:t>입력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직원이 보유한 자격증을 모두 상세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직무</a:t>
            </a:r>
            <a:r>
              <a:rPr lang="en-US" altLang="ko-KR" sz="1100" dirty="0"/>
              <a:t> ] </a:t>
            </a:r>
            <a:r>
              <a:rPr lang="ko-KR" altLang="en-US" sz="1100" dirty="0"/>
              <a:t>입력 시 전체 </a:t>
            </a:r>
            <a:r>
              <a:rPr lang="ko-KR" altLang="en-US" sz="1100" dirty="0" err="1"/>
              <a:t>직원별</a:t>
            </a:r>
            <a:r>
              <a:rPr lang="ko-KR" altLang="en-US" sz="1100" dirty="0"/>
              <a:t> 보유 자격 증 중 해당 직무관련 자격증만을 조회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050" b="1" dirty="0">
                <a:highlight>
                  <a:srgbClr val="FFFF00"/>
                </a:highlight>
              </a:rPr>
              <a:t> -&gt; </a:t>
            </a:r>
            <a:r>
              <a:rPr lang="ko-KR" altLang="en-US" sz="1050" b="1" dirty="0">
                <a:highlight>
                  <a:srgbClr val="FFFF00"/>
                </a:highlight>
              </a:rPr>
              <a:t>직원의 자격증 보유 현황 조회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endParaRPr lang="en-US" altLang="ko-KR" sz="300" b="1" dirty="0">
              <a:highlight>
                <a:srgbClr val="FFFF00"/>
              </a:highlight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A56BE1-2231-4EE3-A189-1E8320D0E6CD}"/>
              </a:ext>
            </a:extLst>
          </p:cNvPr>
          <p:cNvSpPr txBox="1"/>
          <p:nvPr/>
        </p:nvSpPr>
        <p:spPr>
          <a:xfrm>
            <a:off x="1915886" y="722811"/>
            <a:ext cx="4286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www.plusbab.com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01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D29457-0E8C-405E-B9AB-21F12E95D7EB}"/>
              </a:ext>
            </a:extLst>
          </p:cNvPr>
          <p:cNvGrpSpPr/>
          <p:nvPr/>
        </p:nvGrpSpPr>
        <p:grpSpPr>
          <a:xfrm>
            <a:off x="800972" y="217158"/>
            <a:ext cx="10755302" cy="6577743"/>
            <a:chOff x="800972" y="217158"/>
            <a:chExt cx="10755302" cy="6577743"/>
          </a:xfrm>
        </p:grpSpPr>
        <p:pic>
          <p:nvPicPr>
            <p:cNvPr id="415" name="그림 414">
              <a:extLst>
                <a:ext uri="{FF2B5EF4-FFF2-40B4-BE49-F238E27FC236}">
                  <a16:creationId xmlns:a16="http://schemas.microsoft.com/office/drawing/2014/main" id="{82F3A556-B5B9-4E72-B12F-01DA24EB1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" t="21588" r="3659" b="21768"/>
            <a:stretch/>
          </p:blipFill>
          <p:spPr>
            <a:xfrm>
              <a:off x="800972" y="217158"/>
              <a:ext cx="10755302" cy="6577743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DD39FE2-8336-4021-A735-71B9E374C96D}"/>
                </a:ext>
              </a:extLst>
            </p:cNvPr>
            <p:cNvSpPr txBox="1"/>
            <p:nvPr/>
          </p:nvSpPr>
          <p:spPr>
            <a:xfrm>
              <a:off x="4527819" y="302410"/>
              <a:ext cx="245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:: </a:t>
              </a:r>
              <a:r>
                <a:rPr lang="ko-KR" altLang="en-US" dirty="0"/>
                <a:t>연수이력별 조회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93319E6B-B47C-4EA1-A023-D1506B0F6462}"/>
                </a:ext>
              </a:extLst>
            </p:cNvPr>
            <p:cNvSpPr txBox="1"/>
            <p:nvPr/>
          </p:nvSpPr>
          <p:spPr>
            <a:xfrm>
              <a:off x="1885846" y="302410"/>
              <a:ext cx="106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</a:rPr>
                <a:t>직무별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8CAF941-6165-4274-88B6-7BF1636441FD}"/>
                </a:ext>
              </a:extLst>
            </p:cNvPr>
            <p:cNvSpPr txBox="1"/>
            <p:nvPr/>
          </p:nvSpPr>
          <p:spPr>
            <a:xfrm>
              <a:off x="3105908" y="311119"/>
              <a:ext cx="1276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::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자격증별 </a:t>
              </a:r>
            </a:p>
          </p:txBody>
        </p:sp>
      </p:grpSp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DA387770-A5A4-4604-95B1-FBB61662DFE0}"/>
              </a:ext>
            </a:extLst>
          </p:cNvPr>
          <p:cNvGrpSpPr/>
          <p:nvPr/>
        </p:nvGrpSpPr>
        <p:grpSpPr>
          <a:xfrm>
            <a:off x="1324136" y="1788090"/>
            <a:ext cx="4286113" cy="1067073"/>
            <a:chOff x="1324136" y="1814923"/>
            <a:chExt cx="4286113" cy="1067073"/>
          </a:xfrm>
        </p:grpSpPr>
        <p:sp>
          <p:nvSpPr>
            <p:cNvPr id="417" name="사각형: 둥근 모서리 416">
              <a:extLst>
                <a:ext uri="{FF2B5EF4-FFF2-40B4-BE49-F238E27FC236}">
                  <a16:creationId xmlns:a16="http://schemas.microsoft.com/office/drawing/2014/main" id="{8019645E-5F3E-4FCC-A23B-DF1E1340F6D1}"/>
                </a:ext>
              </a:extLst>
            </p:cNvPr>
            <p:cNvSpPr/>
            <p:nvPr/>
          </p:nvSpPr>
          <p:spPr>
            <a:xfrm>
              <a:off x="3375127" y="2394858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E2945331-4F89-44DC-A142-DE176CC36878}"/>
                </a:ext>
              </a:extLst>
            </p:cNvPr>
            <p:cNvSpPr txBox="1"/>
            <p:nvPr/>
          </p:nvSpPr>
          <p:spPr>
            <a:xfrm>
              <a:off x="1359725" y="233941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자 격 증 수</a:t>
              </a:r>
            </a:p>
          </p:txBody>
        </p:sp>
        <p:sp>
          <p:nvSpPr>
            <p:cNvPr id="419" name="사각형: 둥근 모서리 418">
              <a:extLst>
                <a:ext uri="{FF2B5EF4-FFF2-40B4-BE49-F238E27FC236}">
                  <a16:creationId xmlns:a16="http://schemas.microsoft.com/office/drawing/2014/main" id="{EDC6ADED-4E94-45C7-AF4C-F66DFCB5255B}"/>
                </a:ext>
              </a:extLst>
            </p:cNvPr>
            <p:cNvSpPr/>
            <p:nvPr/>
          </p:nvSpPr>
          <p:spPr>
            <a:xfrm>
              <a:off x="2279596" y="2387151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accent4">
                      <a:lumMod val="50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0" name="순서도: 병합 419">
              <a:extLst>
                <a:ext uri="{FF2B5EF4-FFF2-40B4-BE49-F238E27FC236}">
                  <a16:creationId xmlns:a16="http://schemas.microsoft.com/office/drawing/2014/main" id="{D37A41FB-9E58-4F0C-BE75-1D972EF5351A}"/>
                </a:ext>
              </a:extLst>
            </p:cNvPr>
            <p:cNvSpPr/>
            <p:nvPr/>
          </p:nvSpPr>
          <p:spPr>
            <a:xfrm flipH="1">
              <a:off x="3123957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순서도: 병합 420">
              <a:extLst>
                <a:ext uri="{FF2B5EF4-FFF2-40B4-BE49-F238E27FC236}">
                  <a16:creationId xmlns:a16="http://schemas.microsoft.com/office/drawing/2014/main" id="{8B06944A-D643-4D23-AC10-C723052B38BB}"/>
                </a:ext>
              </a:extLst>
            </p:cNvPr>
            <p:cNvSpPr/>
            <p:nvPr/>
          </p:nvSpPr>
          <p:spPr>
            <a:xfrm flipH="1">
              <a:off x="4227241" y="2447385"/>
              <a:ext cx="104154" cy="89642"/>
            </a:xfrm>
            <a:prstGeom prst="flowChartMerge">
              <a:avLst/>
            </a:prstGeom>
            <a:solidFill>
              <a:srgbClr val="67510B"/>
            </a:solidFill>
            <a:ln>
              <a:solidFill>
                <a:srgbClr val="675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08A2E606-C586-4392-B4FB-5B01A3CD31BA}"/>
                </a:ext>
              </a:extLst>
            </p:cNvPr>
            <p:cNvSpPr txBox="1"/>
            <p:nvPr/>
          </p:nvSpPr>
          <p:spPr>
            <a:xfrm>
              <a:off x="1356888" y="2102783"/>
              <a:ext cx="10075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직         무</a:t>
              </a:r>
            </a:p>
          </p:txBody>
        </p:sp>
        <p:sp>
          <p:nvSpPr>
            <p:cNvPr id="423" name="사각형: 둥근 모서리 422">
              <a:extLst>
                <a:ext uri="{FF2B5EF4-FFF2-40B4-BE49-F238E27FC236}">
                  <a16:creationId xmlns:a16="http://schemas.microsoft.com/office/drawing/2014/main" id="{5F30E8CC-38FE-43C7-B602-3773B8E4571D}"/>
                </a:ext>
              </a:extLst>
            </p:cNvPr>
            <p:cNvSpPr/>
            <p:nvPr/>
          </p:nvSpPr>
          <p:spPr>
            <a:xfrm>
              <a:off x="2279596" y="2132393"/>
              <a:ext cx="348641" cy="194697"/>
            </a:xfrm>
            <a:prstGeom prst="roundRect">
              <a:avLst>
                <a:gd name="adj" fmla="val 7276"/>
              </a:avLst>
            </a:prstGeom>
            <a:noFill/>
            <a:ln w="12700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4" name="사각형: 둥근 모서리 423">
              <a:extLst>
                <a:ext uri="{FF2B5EF4-FFF2-40B4-BE49-F238E27FC236}">
                  <a16:creationId xmlns:a16="http://schemas.microsoft.com/office/drawing/2014/main" id="{DA4E0675-ADA8-446C-830A-DAF6CA040E8D}"/>
                </a:ext>
              </a:extLst>
            </p:cNvPr>
            <p:cNvSpPr/>
            <p:nvPr/>
          </p:nvSpPr>
          <p:spPr>
            <a:xfrm>
              <a:off x="2746168" y="2132393"/>
              <a:ext cx="452795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ICT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81B31E5E-F221-45AA-AF93-2DDC96B46D5E}"/>
                </a:ext>
              </a:extLst>
            </p:cNvPr>
            <p:cNvSpPr/>
            <p:nvPr/>
          </p:nvSpPr>
          <p:spPr>
            <a:xfrm>
              <a:off x="3316894" y="2132393"/>
              <a:ext cx="380268" cy="189161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50000"/>
                    </a:schemeClr>
                  </a:solidFill>
                </a:rPr>
                <a:t>UB</a:t>
              </a:r>
              <a:endParaRPr lang="ko-KR" altLang="en-US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7EB9358-7C63-4CF6-A083-69D85889C272}"/>
                </a:ext>
              </a:extLst>
            </p:cNvPr>
            <p:cNvSpPr txBox="1"/>
            <p:nvPr/>
          </p:nvSpPr>
          <p:spPr>
            <a:xfrm>
              <a:off x="1359725" y="2609430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상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세 조 회</a:t>
              </a:r>
            </a:p>
          </p:txBody>
        </p:sp>
        <p:sp>
          <p:nvSpPr>
            <p:cNvPr id="427" name="사각형: 둥근 모서리 426">
              <a:extLst>
                <a:ext uri="{FF2B5EF4-FFF2-40B4-BE49-F238E27FC236}">
                  <a16:creationId xmlns:a16="http://schemas.microsoft.com/office/drawing/2014/main" id="{4D6FAACD-C83A-4172-BE23-FF34B2E1E5AC}"/>
                </a:ext>
              </a:extLst>
            </p:cNvPr>
            <p:cNvSpPr/>
            <p:nvPr/>
          </p:nvSpPr>
          <p:spPr>
            <a:xfrm>
              <a:off x="2279596" y="2631037"/>
              <a:ext cx="1007567" cy="194697"/>
            </a:xfrm>
            <a:prstGeom prst="roundRect">
              <a:avLst>
                <a:gd name="adj" fmla="val 7276"/>
              </a:avLst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8" name="더하기 기호 427">
              <a:extLst>
                <a:ext uri="{FF2B5EF4-FFF2-40B4-BE49-F238E27FC236}">
                  <a16:creationId xmlns:a16="http://schemas.microsoft.com/office/drawing/2014/main" id="{44D7BF3F-2B63-4138-98D1-1E61D2F1D3D3}"/>
                </a:ext>
              </a:extLst>
            </p:cNvPr>
            <p:cNvSpPr/>
            <p:nvPr/>
          </p:nvSpPr>
          <p:spPr>
            <a:xfrm>
              <a:off x="2690916" y="2653928"/>
              <a:ext cx="184926" cy="164920"/>
            </a:xfrm>
            <a:prstGeom prst="mathPlus">
              <a:avLst/>
            </a:prstGeom>
            <a:solidFill>
              <a:srgbClr val="FFCE0B"/>
            </a:solidFill>
            <a:ln>
              <a:solidFill>
                <a:srgbClr val="9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1A0B86BE-B24B-4266-A750-C25CE8AF70FD}"/>
                </a:ext>
              </a:extLst>
            </p:cNvPr>
            <p:cNvSpPr/>
            <p:nvPr/>
          </p:nvSpPr>
          <p:spPr>
            <a:xfrm>
              <a:off x="1324136" y="1814923"/>
              <a:ext cx="4286113" cy="1067073"/>
            </a:xfrm>
            <a:prstGeom prst="rect">
              <a:avLst/>
            </a:prstGeom>
            <a:noFill/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사각형: 둥근 모서리 429">
              <a:extLst>
                <a:ext uri="{FF2B5EF4-FFF2-40B4-BE49-F238E27FC236}">
                  <a16:creationId xmlns:a16="http://schemas.microsoft.com/office/drawing/2014/main" id="{F07CF9DA-7F69-4AE1-AFDA-E320D04C5FD3}"/>
                </a:ext>
              </a:extLst>
            </p:cNvPr>
            <p:cNvSpPr/>
            <p:nvPr/>
          </p:nvSpPr>
          <p:spPr>
            <a:xfrm>
              <a:off x="4796338" y="2103097"/>
              <a:ext cx="554618" cy="191649"/>
            </a:xfrm>
            <a:prstGeom prst="roundRect">
              <a:avLst/>
            </a:prstGeom>
            <a:solidFill>
              <a:srgbClr val="FFFBEF"/>
            </a:solidFill>
            <a:ln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4">
                      <a:lumMod val="50000"/>
                    </a:schemeClr>
                  </a:solidFill>
                </a:rPr>
                <a:t>초기화</a:t>
              </a:r>
            </a:p>
          </p:txBody>
        </p:sp>
        <p:sp>
          <p:nvSpPr>
            <p:cNvPr id="431" name="사각형: 둥근 모서리 430">
              <a:extLst>
                <a:ext uri="{FF2B5EF4-FFF2-40B4-BE49-F238E27FC236}">
                  <a16:creationId xmlns:a16="http://schemas.microsoft.com/office/drawing/2014/main" id="{DBFC1D26-DB0C-4FE5-8D6E-E879E3A7708F}"/>
                </a:ext>
              </a:extLst>
            </p:cNvPr>
            <p:cNvSpPr/>
            <p:nvPr/>
          </p:nvSpPr>
          <p:spPr>
            <a:xfrm>
              <a:off x="4796338" y="2375114"/>
              <a:ext cx="554618" cy="191649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accent4">
                      <a:lumMod val="50000"/>
                    </a:schemeClr>
                  </a:solidFill>
                </a:rPr>
                <a:t>검색</a:t>
              </a:r>
            </a:p>
          </p:txBody>
        </p:sp>
        <p:cxnSp>
          <p:nvCxnSpPr>
            <p:cNvPr id="432" name="직선 연결선 431">
              <a:extLst>
                <a:ext uri="{FF2B5EF4-FFF2-40B4-BE49-F238E27FC236}">
                  <a16:creationId xmlns:a16="http://schemas.microsoft.com/office/drawing/2014/main" id="{B3D7A6C4-C74A-4ADB-B07C-3001BD26FA4E}"/>
                </a:ext>
              </a:extLst>
            </p:cNvPr>
            <p:cNvCxnSpPr>
              <a:cxnSpLocks/>
            </p:cNvCxnSpPr>
            <p:nvPr/>
          </p:nvCxnSpPr>
          <p:spPr>
            <a:xfrm>
              <a:off x="4573227" y="1882261"/>
              <a:ext cx="0" cy="955238"/>
            </a:xfrm>
            <a:prstGeom prst="line">
              <a:avLst/>
            </a:prstGeom>
            <a:ln>
              <a:solidFill>
                <a:srgbClr val="C4B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B68B890-00E8-48DB-B98B-EAEAA84F924A}"/>
                </a:ext>
              </a:extLst>
            </p:cNvPr>
            <p:cNvSpPr txBox="1"/>
            <p:nvPr/>
          </p:nvSpPr>
          <p:spPr>
            <a:xfrm>
              <a:off x="1359725" y="1834527"/>
              <a:ext cx="9997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사 원 번 호</a:t>
              </a:r>
            </a:p>
          </p:txBody>
        </p:sp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5D63B763-28A9-4D0C-B4AB-F9C587F6B24C}"/>
                </a:ext>
              </a:extLst>
            </p:cNvPr>
            <p:cNvSpPr/>
            <p:nvPr/>
          </p:nvSpPr>
          <p:spPr>
            <a:xfrm>
              <a:off x="2279596" y="1882261"/>
              <a:ext cx="1007567" cy="194697"/>
            </a:xfrm>
            <a:prstGeom prst="roundRect">
              <a:avLst>
                <a:gd name="adj" fmla="val 7276"/>
              </a:avLst>
            </a:prstGeom>
            <a:solidFill>
              <a:srgbClr val="FFC000"/>
            </a:solidFill>
            <a:ln w="28575">
              <a:solidFill>
                <a:srgbClr val="C4BB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2215360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435" name="표 434">
            <a:extLst>
              <a:ext uri="{FF2B5EF4-FFF2-40B4-BE49-F238E27FC236}">
                <a16:creationId xmlns:a16="http://schemas.microsoft.com/office/drawing/2014/main" id="{B13E5EB2-762D-4392-B7F7-6795BAC7F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97019"/>
              </p:ext>
            </p:extLst>
          </p:nvPr>
        </p:nvGraphicFramePr>
        <p:xfrm>
          <a:off x="1320151" y="3039454"/>
          <a:ext cx="9680201" cy="108800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89126">
                  <a:extLst>
                    <a:ext uri="{9D8B030D-6E8A-4147-A177-3AD203B41FA5}">
                      <a16:colId xmlns:a16="http://schemas.microsoft.com/office/drawing/2014/main" val="11276039"/>
                    </a:ext>
                  </a:extLst>
                </a:gridCol>
                <a:gridCol w="919190">
                  <a:extLst>
                    <a:ext uri="{9D8B030D-6E8A-4147-A177-3AD203B41FA5}">
                      <a16:colId xmlns:a16="http://schemas.microsoft.com/office/drawing/2014/main" val="724914247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3806769068"/>
                    </a:ext>
                  </a:extLst>
                </a:gridCol>
                <a:gridCol w="921035">
                  <a:extLst>
                    <a:ext uri="{9D8B030D-6E8A-4147-A177-3AD203B41FA5}">
                      <a16:colId xmlns:a16="http://schemas.microsoft.com/office/drawing/2014/main" val="1450610302"/>
                    </a:ext>
                  </a:extLst>
                </a:gridCol>
                <a:gridCol w="1585064">
                  <a:extLst>
                    <a:ext uri="{9D8B030D-6E8A-4147-A177-3AD203B41FA5}">
                      <a16:colId xmlns:a16="http://schemas.microsoft.com/office/drawing/2014/main" val="1719150319"/>
                    </a:ext>
                  </a:extLst>
                </a:gridCol>
                <a:gridCol w="1585064">
                  <a:extLst>
                    <a:ext uri="{9D8B030D-6E8A-4147-A177-3AD203B41FA5}">
                      <a16:colId xmlns:a16="http://schemas.microsoft.com/office/drawing/2014/main" val="3830016661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44860922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33384275"/>
                    </a:ext>
                  </a:extLst>
                </a:gridCol>
                <a:gridCol w="1568969">
                  <a:extLst>
                    <a:ext uri="{9D8B030D-6E8A-4147-A177-3AD203B41FA5}">
                      <a16:colId xmlns:a16="http://schemas.microsoft.com/office/drawing/2014/main" val="2096436137"/>
                    </a:ext>
                  </a:extLst>
                </a:gridCol>
              </a:tblGrid>
              <a:tr h="333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67510B"/>
                          </a:solidFill>
                        </a:rPr>
                        <a:t>#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연수코드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67510B"/>
                          </a:solidFill>
                        </a:rPr>
                        <a:t>연수명</a:t>
                      </a:r>
                      <a:endParaRPr lang="ko-KR" altLang="en-US" sz="1100" dirty="0">
                        <a:solidFill>
                          <a:srgbClr val="67510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연수분야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연수시작일자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연수종료일자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사원명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67510B"/>
                          </a:solidFill>
                        </a:rPr>
                        <a:t>소속부서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0309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</a:rPr>
                        <a:t>T010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effectLst/>
                        </a:rPr>
                        <a:t>상품판매</a:t>
                      </a:r>
                      <a:r>
                        <a:rPr lang="en-US" altLang="ko-KR" sz="1050" b="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금융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effectLst/>
                        </a:rPr>
                        <a:t>2022-08-17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2022-08-24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effectLst/>
                        </a:rPr>
                        <a:t>2215360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>
                          <a:effectLst/>
                        </a:rPr>
                        <a:t>박효선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effectLst/>
                        </a:rPr>
                        <a:t>기업금융솔루션부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435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>
                          <a:effectLst/>
                        </a:rPr>
                        <a:t>T013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effectLst/>
                        </a:rPr>
                        <a:t>펀드투자</a:t>
                      </a:r>
                      <a:r>
                        <a:rPr lang="en-US" altLang="ko-KR" sz="1050" b="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effectLst/>
                        </a:rPr>
                        <a:t>금융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2022-08-29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2022-09-10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2215360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박효선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effectLst/>
                        </a:rPr>
                        <a:t>기업금융솔루션부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96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>
                          <a:effectLst/>
                        </a:rPr>
                        <a:t>T016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</a:rPr>
                        <a:t>IB_</a:t>
                      </a:r>
                      <a:r>
                        <a:rPr lang="ko-KR" altLang="en-US" sz="1050" b="0" u="none" strike="noStrike" dirty="0">
                          <a:effectLst/>
                        </a:rPr>
                        <a:t>기초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>
                          <a:effectLst/>
                        </a:rPr>
                        <a:t>IB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2022-09-12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2022-09-22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effectLst/>
                        </a:rPr>
                        <a:t>2215360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박효선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effectLst/>
                        </a:rPr>
                        <a:t>기업금융솔루션부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6274723"/>
                  </a:ext>
                </a:extLst>
              </a:tr>
            </a:tbl>
          </a:graphicData>
        </a:graphic>
      </p:graphicFrame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8AEEA6AE-D912-47D4-9D2D-A95AD745942C}"/>
              </a:ext>
            </a:extLst>
          </p:cNvPr>
          <p:cNvGrpSpPr/>
          <p:nvPr/>
        </p:nvGrpSpPr>
        <p:grpSpPr>
          <a:xfrm>
            <a:off x="8340412" y="3347318"/>
            <a:ext cx="1108388" cy="1172996"/>
            <a:chOff x="8340412" y="3347318"/>
            <a:chExt cx="1108388" cy="1172996"/>
          </a:xfrm>
        </p:grpSpPr>
        <p:pic>
          <p:nvPicPr>
            <p:cNvPr id="437" name="그림 436">
              <a:extLst>
                <a:ext uri="{FF2B5EF4-FFF2-40B4-BE49-F238E27FC236}">
                  <a16:creationId xmlns:a16="http://schemas.microsoft.com/office/drawing/2014/main" id="{87B0C6B5-1B4F-4CB5-B922-595F82FFF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2" t="50295" r="78309" b="41359"/>
            <a:stretch/>
          </p:blipFill>
          <p:spPr>
            <a:xfrm rot="20137729">
              <a:off x="8340412" y="3947960"/>
              <a:ext cx="341076" cy="572354"/>
            </a:xfrm>
            <a:prstGeom prst="rect">
              <a:avLst/>
            </a:prstGeom>
          </p:spPr>
        </p:pic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E9895466-87C5-4222-BA4E-5D88913055C8}"/>
                </a:ext>
              </a:extLst>
            </p:cNvPr>
            <p:cNvSpPr/>
            <p:nvPr/>
          </p:nvSpPr>
          <p:spPr>
            <a:xfrm>
              <a:off x="8629307" y="3347318"/>
              <a:ext cx="819493" cy="803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BEB6DEDF-E76F-4BD2-B941-6F5A2ACF2F7E}"/>
              </a:ext>
            </a:extLst>
          </p:cNvPr>
          <p:cNvGrpSpPr/>
          <p:nvPr/>
        </p:nvGrpSpPr>
        <p:grpSpPr>
          <a:xfrm>
            <a:off x="965489" y="1179868"/>
            <a:ext cx="3451951" cy="518590"/>
            <a:chOff x="965489" y="1179868"/>
            <a:chExt cx="3451951" cy="518590"/>
          </a:xfrm>
        </p:grpSpPr>
        <p:pic>
          <p:nvPicPr>
            <p:cNvPr id="440" name="그림 439">
              <a:extLst>
                <a:ext uri="{FF2B5EF4-FFF2-40B4-BE49-F238E27FC236}">
                  <a16:creationId xmlns:a16="http://schemas.microsoft.com/office/drawing/2014/main" id="{488E89AE-B74E-4D79-BFA7-00D4203AF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6" t="18143" r="19044" b="68069"/>
            <a:stretch/>
          </p:blipFill>
          <p:spPr>
            <a:xfrm>
              <a:off x="965489" y="1179868"/>
              <a:ext cx="2321674" cy="518590"/>
            </a:xfrm>
            <a:prstGeom prst="rect">
              <a:avLst/>
            </a:prstGeom>
          </p:spPr>
        </p:pic>
        <p:pic>
          <p:nvPicPr>
            <p:cNvPr id="441" name="그림 440">
              <a:extLst>
                <a:ext uri="{FF2B5EF4-FFF2-40B4-BE49-F238E27FC236}">
                  <a16:creationId xmlns:a16="http://schemas.microsoft.com/office/drawing/2014/main" id="{79BACD8F-F15F-40E4-85C0-05A6C3188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5" t="36986" r="25218" b="53220"/>
            <a:stretch/>
          </p:blipFill>
          <p:spPr>
            <a:xfrm>
              <a:off x="3295762" y="1284081"/>
              <a:ext cx="1121678" cy="309220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F9F08909-78C1-4B99-BFCB-EC1B03A70554}"/>
              </a:ext>
            </a:extLst>
          </p:cNvPr>
          <p:cNvSpPr txBox="1"/>
          <p:nvPr/>
        </p:nvSpPr>
        <p:spPr>
          <a:xfrm>
            <a:off x="5783896" y="1426002"/>
            <a:ext cx="5216455" cy="1315745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 제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화면 출력 결과 설명</a:t>
            </a:r>
            <a:r>
              <a:rPr lang="en-US" altLang="ko-KR" sz="1400" b="1" dirty="0"/>
              <a:t> ]</a:t>
            </a:r>
            <a:endParaRPr lang="en-US" altLang="ko-KR" sz="1100" b="1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</a:t>
            </a:r>
            <a:r>
              <a:rPr lang="ko-KR" altLang="en-US" sz="1100" dirty="0"/>
              <a:t>사원 번호 </a:t>
            </a:r>
            <a:r>
              <a:rPr lang="en-US" altLang="ko-KR" sz="1100" dirty="0"/>
              <a:t>] </a:t>
            </a:r>
            <a:r>
              <a:rPr lang="ko-KR" altLang="en-US" sz="1100" dirty="0"/>
              <a:t>입력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직원이 수료한 연수이력을 모두 상세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[ </a:t>
            </a:r>
            <a:r>
              <a:rPr lang="ko-KR" altLang="en-US" sz="1100" dirty="0"/>
              <a:t>직무</a:t>
            </a:r>
            <a:r>
              <a:rPr lang="en-US" altLang="ko-KR" sz="1100" dirty="0"/>
              <a:t> ] </a:t>
            </a:r>
            <a:r>
              <a:rPr lang="ko-KR" altLang="en-US" sz="1100" dirty="0"/>
              <a:t>입력 시 전체 연수이력 중 해당 직무관련 연수이력을 조회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050" b="1" dirty="0">
                <a:highlight>
                  <a:srgbClr val="FFFF00"/>
                </a:highlight>
              </a:rPr>
              <a:t>-&gt; </a:t>
            </a:r>
            <a:r>
              <a:rPr lang="ko-KR" altLang="en-US" sz="1050" b="1" dirty="0">
                <a:highlight>
                  <a:srgbClr val="FFFF00"/>
                </a:highlight>
              </a:rPr>
              <a:t>직원의 연수 수료 현황 조회</a:t>
            </a:r>
            <a:endParaRPr lang="en-US" altLang="ko-KR" sz="1050" b="1" dirty="0">
              <a:highlight>
                <a:srgbClr val="FFFF00"/>
              </a:highlight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16F0C48C-C91C-4559-9332-9A4832073F65}"/>
              </a:ext>
            </a:extLst>
          </p:cNvPr>
          <p:cNvSpPr txBox="1"/>
          <p:nvPr/>
        </p:nvSpPr>
        <p:spPr>
          <a:xfrm>
            <a:off x="1915886" y="722811"/>
            <a:ext cx="391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www.plusbab.com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266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968</Words>
  <Application>Microsoft Office PowerPoint</Application>
  <PresentationFormat>와이드스크린</PresentationFormat>
  <Paragraphs>582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hayoni</dc:creator>
  <cp:lastModifiedBy>talove0531@gmail.com</cp:lastModifiedBy>
  <cp:revision>123</cp:revision>
  <dcterms:created xsi:type="dcterms:W3CDTF">2023-03-22T05:36:37Z</dcterms:created>
  <dcterms:modified xsi:type="dcterms:W3CDTF">2023-03-24T00:47:24Z</dcterms:modified>
</cp:coreProperties>
</file>