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4"/>
  </p:notesMasterIdLst>
  <p:sldIdLst>
    <p:sldId id="261" r:id="rId3"/>
    <p:sldId id="298" r:id="rId4"/>
    <p:sldId id="285" r:id="rId5"/>
    <p:sldId id="294" r:id="rId6"/>
    <p:sldId id="337" r:id="rId7"/>
    <p:sldId id="339" r:id="rId8"/>
    <p:sldId id="340" r:id="rId9"/>
    <p:sldId id="336" r:id="rId10"/>
    <p:sldId id="334" r:id="rId11"/>
    <p:sldId id="347" r:id="rId12"/>
    <p:sldId id="326" r:id="rId13"/>
    <p:sldId id="270" r:id="rId14"/>
    <p:sldId id="343" r:id="rId15"/>
    <p:sldId id="342" r:id="rId16"/>
    <p:sldId id="349" r:id="rId17"/>
    <p:sldId id="350" r:id="rId18"/>
    <p:sldId id="328" r:id="rId19"/>
    <p:sldId id="293" r:id="rId20"/>
    <p:sldId id="351" r:id="rId21"/>
    <p:sldId id="329" r:id="rId22"/>
    <p:sldId id="289"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1">
          <p15:clr>
            <a:srgbClr val="A4A3A4"/>
          </p15:clr>
        </p15:guide>
        <p15:guide id="3"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9ACC"/>
    <a:srgbClr val="276B91"/>
    <a:srgbClr val="184158"/>
    <a:srgbClr val="C4C4C4"/>
    <a:srgbClr val="D9D9D9"/>
    <a:srgbClr val="740000"/>
    <a:srgbClr val="1D506D"/>
    <a:srgbClr val="E3E3E3"/>
    <a:srgbClr val="ECECEC"/>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0" autoAdjust="0"/>
    <p:restoredTop sz="94660"/>
  </p:normalViewPr>
  <p:slideViewPr>
    <p:cSldViewPr snapToGrid="0" showGuides="1">
      <p:cViewPr varScale="1">
        <p:scale>
          <a:sx n="87" d="100"/>
          <a:sy n="87" d="100"/>
        </p:scale>
        <p:origin x="494" y="106"/>
      </p:cViewPr>
      <p:guideLst>
        <p:guide orient="horz" pos="2160"/>
        <p:guide pos="521"/>
        <p:guide pos="3839"/>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53B59A-7313-4EFB-A8BA-91C522C7EDAA}" type="datetimeFigureOut">
              <a:rPr lang="zh-CN" altLang="en-US" smtClean="0"/>
              <a:t>2021/8/24 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BD230E-D50B-4EB4-B3B6-47FE0B2F440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1</a:t>
            </a:r>
            <a:r>
              <a:rPr lang="zh-CN" altLang="en-US">
                <a:sym typeface="+mn-ea"/>
              </a:rPr>
              <a:t>、嵌入式系统的组成结构：处理器（内核</a:t>
            </a:r>
            <a:r>
              <a:rPr lang="en-US" altLang="zh-CN">
                <a:sym typeface="+mn-ea"/>
              </a:rPr>
              <a:t>+</a:t>
            </a:r>
            <a:r>
              <a:rPr lang="zh-CN" altLang="en-US">
                <a:sym typeface="+mn-ea"/>
              </a:rPr>
              <a:t>片内外设）</a:t>
            </a:r>
            <a:r>
              <a:rPr lang="en-US" altLang="zh-CN">
                <a:sym typeface="+mn-ea"/>
              </a:rPr>
              <a:t>+</a:t>
            </a:r>
            <a:r>
              <a:rPr lang="zh-CN" altLang="en-US">
                <a:sym typeface="+mn-ea"/>
              </a:rPr>
              <a:t>内存</a:t>
            </a:r>
            <a:r>
              <a:rPr lang="en-US" altLang="zh-CN">
                <a:sym typeface="+mn-ea"/>
              </a:rPr>
              <a:t>+</a:t>
            </a:r>
            <a:r>
              <a:rPr lang="zh-CN" altLang="en-US">
                <a:sym typeface="+mn-ea"/>
              </a:rPr>
              <a:t>外围硬件</a:t>
            </a:r>
            <a:r>
              <a:rPr lang="en-US" altLang="zh-CN">
                <a:sym typeface="+mn-ea"/>
              </a:rPr>
              <a:t>+</a:t>
            </a:r>
            <a:r>
              <a:rPr lang="zh-CN" altLang="en-US">
                <a:sym typeface="+mn-ea"/>
              </a:rPr>
              <a:t>辅助设备</a:t>
            </a:r>
          </a:p>
          <a:p>
            <a:r>
              <a:rPr lang="en-US" altLang="zh-CN">
                <a:sym typeface="+mn-ea"/>
              </a:rPr>
              <a:t>2</a:t>
            </a:r>
            <a:r>
              <a:rPr lang="zh-CN" altLang="en-US">
                <a:sym typeface="+mn-ea"/>
              </a:rPr>
              <a:t>、嵌入式系统应用上的特点致使嵌入式系统的硬件集成度高、非标准化且接口复杂，比如I2C、SPI、蓝牙、红外、CAN总线等等。根据实际应用和规模的不同，有些嵌入式系统要采用外部总线，嵌入式的处理器带有外部总线的时候，可以在总线上扩展内存，如SRAM、FLASH等，还可以扩展类似内存的部件，即可以映射到内存空间的部件，如网络芯片、USB芯片、A/D、D/A等。随着嵌入式系统应用领域的迅速扩张，嵌入式系统越来越趋于个性化，根据自身特点采用总线的种类也越来越多。</a:t>
            </a:r>
          </a:p>
          <a:p>
            <a:r>
              <a:rPr lang="en-US" altLang="zh-CN">
                <a:sym typeface="+mn-ea"/>
              </a:rPr>
              <a:t>3</a:t>
            </a:r>
            <a:r>
              <a:rPr lang="zh-CN" altLang="en-US">
                <a:sym typeface="+mn-ea"/>
              </a:rPr>
              <a:t>、时钟模块保证了系统处于一个统一,有规律和稳定的频率的工作状态</a:t>
            </a:r>
          </a:p>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本着嵌入式系统设计中性价比最高的原则，应该首先选择最适用，即内部功能模块最满足应用需求的处理器，而不是确定了一个控制器之后再进行扩展。无总线扩展的嵌入式处理器的系统就适用于集成度要求较高的应用，一些基本的设备如通用可编程输入输出端口(GPIO)、定时器、中断控制器，通常都集成在处理器当中，甚至包含内存。</a:t>
            </a:r>
          </a:p>
        </p:txBody>
      </p:sp>
      <p:sp>
        <p:nvSpPr>
          <p:cNvPr id="4" name="灯片编号占位符 3"/>
          <p:cNvSpPr>
            <a:spLocks noGrp="1"/>
          </p:cNvSpPr>
          <p:nvPr>
            <p:ph type="sldNum" sz="quarter" idx="5"/>
          </p:nvPr>
        </p:nvSpPr>
        <p:spPr/>
        <p:txBody>
          <a:bodyPr/>
          <a:lstStyle/>
          <a:p>
            <a:fld id="{B7BD230E-D50B-4EB4-B3B6-47FE0B2F4404}"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15</a:t>
            </a:fld>
            <a:endParaRPr lang="zh-CN" altLang="en-US"/>
          </a:p>
        </p:txBody>
      </p:sp>
    </p:spTree>
    <p:extLst>
      <p:ext uri="{BB962C8B-B14F-4D97-AF65-F5344CB8AC3E}">
        <p14:creationId xmlns:p14="http://schemas.microsoft.com/office/powerpoint/2010/main" val="4046656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16</a:t>
            </a:fld>
            <a:endParaRPr lang="zh-CN" altLang="en-US"/>
          </a:p>
        </p:txBody>
      </p:sp>
    </p:spTree>
    <p:extLst>
      <p:ext uri="{BB962C8B-B14F-4D97-AF65-F5344CB8AC3E}">
        <p14:creationId xmlns:p14="http://schemas.microsoft.com/office/powerpoint/2010/main" val="4233789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嵌入式应用软件和普通应用软件有一定的区别，它不仅要求在准确性、安全性和稳定性等方面能够满足实际应用的需要，而且还要尽可能地进行优化，以减少对系统资源的消耗，降低硬件成本。</a:t>
            </a:r>
            <a:endParaRPr lang="zh-CN" altLang="en-US"/>
          </a:p>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嵌入式应用软件和普通应用软件有一定的区别，它不仅要求在准确性、安全性和稳定性等方面能够满足实际应用的需要，而且还要尽可能地进行优化，以减少对系统资源的消耗，降低硬件成本。</a:t>
            </a:r>
            <a:endParaRPr lang="zh-CN" altLang="en-US"/>
          </a:p>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19</a:t>
            </a:fld>
            <a:endParaRPr lang="zh-CN" altLang="en-US"/>
          </a:p>
        </p:txBody>
      </p:sp>
    </p:spTree>
    <p:extLst>
      <p:ext uri="{BB962C8B-B14F-4D97-AF65-F5344CB8AC3E}">
        <p14:creationId xmlns:p14="http://schemas.microsoft.com/office/powerpoint/2010/main" val="175147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21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早期的时候，人们勉强地将通用计算机系统改装成能够嵌入大型设备的应用，但是收效甚微，于是嵌入式系统应运而生。20世纪70年代，Intel公司成功地把算术运算器和控制器电路集成在一起，推出了第一款微处理器Intel 4004，随着微处理器的出现，嵌入式计算机系统正式登上了历史的舞台，计算机出现了历史性的变化。</a:t>
            </a:r>
          </a:p>
        </p:txBody>
      </p:sp>
      <p:sp>
        <p:nvSpPr>
          <p:cNvPr id="4" name="灯片编号占位符 3"/>
          <p:cNvSpPr>
            <a:spLocks noGrp="1"/>
          </p:cNvSpPr>
          <p:nvPr>
            <p:ph type="sldNum" sz="quarter" idx="5"/>
          </p:nvPr>
        </p:nvSpPr>
        <p:spPr/>
        <p:txBody>
          <a:bodyPr/>
          <a:lstStyle/>
          <a:p>
            <a:fld id="{B7BD230E-D50B-4EB4-B3B6-47FE0B2F440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1</a:t>
            </a:r>
            <a:r>
              <a:rPr lang="zh-CN" altLang="en-US">
                <a:sym typeface="+mn-ea"/>
              </a:rPr>
              <a:t>、满足特定用户的需求，无法随意迁移到别的设备或者系统当中。</a:t>
            </a:r>
            <a:endParaRPr lang="zh-CN" altLang="en-US"/>
          </a:p>
          <a:p>
            <a:r>
              <a:rPr lang="en-US" altLang="zh-CN">
                <a:sym typeface="+mn-ea"/>
              </a:rPr>
              <a:t>2</a:t>
            </a:r>
            <a:r>
              <a:rPr lang="zh-CN" altLang="en-US">
                <a:sym typeface="+mn-ea"/>
              </a:rPr>
              <a:t>、例如超市的电子秤能够在尽快的响应时间内显示出重量及总价；使用鼠标、键盘时，也要求显示器能实时显示此刻所进行的操作。</a:t>
            </a:r>
            <a:endParaRPr lang="zh-CN" altLang="en-US"/>
          </a:p>
          <a:p>
            <a:r>
              <a:rPr lang="en-US" altLang="zh-CN">
                <a:sym typeface="+mn-ea"/>
              </a:rPr>
              <a:t>3</a:t>
            </a:r>
            <a:r>
              <a:rPr lang="zh-CN" altLang="en-US">
                <a:sym typeface="+mn-ea"/>
              </a:rPr>
              <a:t>、对于不同领域的应用，它的系统结构也会有相应的改变，处理器、硬件平台、操作系统、应用软件等都有很多的选择空间。</a:t>
            </a:r>
            <a:endParaRPr lang="zh-CN" altLang="en-US"/>
          </a:p>
          <a:p>
            <a:r>
              <a:rPr lang="en-US" altLang="zh-CN">
                <a:sym typeface="+mn-ea"/>
              </a:rPr>
              <a:t>4</a:t>
            </a:r>
            <a:r>
              <a:rPr lang="zh-CN" altLang="en-US">
                <a:sym typeface="+mn-ea"/>
              </a:rPr>
              <a:t>、嵌入式系统在服务于特定场合环境条件较为恶劣时，又或是要求其长时间地连续运转时</a:t>
            </a:r>
            <a:endParaRPr lang="zh-CN" altLang="en-US"/>
          </a:p>
          <a:p>
            <a:r>
              <a:rPr lang="en-US" altLang="zh-CN">
                <a:sym typeface="+mn-ea"/>
              </a:rPr>
              <a:t>5</a:t>
            </a:r>
            <a:r>
              <a:rPr lang="zh-CN" altLang="en-US">
                <a:sym typeface="+mn-ea"/>
              </a:rPr>
              <a:t>、嵌入式系统的硬件资源分配到的较少，这就要求嵌入式系统的软件设计是高质量的。</a:t>
            </a:r>
            <a:endParaRPr lang="zh-CN" altLang="en-US"/>
          </a:p>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功能层也就是应用软件层，应用软件是由基于实时系统开发的应用程序组成。软件层由嵌入式实时操作系统、文件系统、图形用户接口、网络组件、任务管理及通用组件模块组成，嵌入式实时操作系统是嵌入式应用软件的基础和开发平台。下面介绍前三种模块。硬件层与软件层之间为中间层，也称为硬件抽象层( Hardware Abstract Layer，HAL)或板级支持包( Board support Package，BSP)，它将系统上层软件与底层硬件分离开来，使系统的底层驱动程序与硬件无关，上层软件开发人员无须关心底层硬件的具体情况，根据BSP层提供的接口即可进行开发。硬件层是整个嵌入式实时操作系统实时应用程序运行的硬件平台，其中包含嵌入式微处理器、存储器(如 SDRAM、ROM、 Flash等)、通用设备接口和I/O接口(如A/D、D/A、I/O等)。</a:t>
            </a:r>
            <a:endParaRPr lang="zh-CN" altLang="en-US"/>
          </a:p>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嵌入式系统的发展经历了三个阶段。</a:t>
            </a:r>
          </a:p>
          <a:p>
            <a:r>
              <a:rPr lang="zh-CN" altLang="en-US">
                <a:sym typeface="+mn-ea"/>
              </a:rPr>
              <a:t>一、通常应用于各类工业控制和飞机、导弹等武器装备中，此时的嵌入式系统一般没有操作系统的支持，只能通过汇编语言对系统进行直接控制，运行结束后再清除内存。这些装置虽然已经初步具备了嵌入式的应用特点，但仅仅只是使用8位的CPU芯片来执行一些单线程的程序，因此严格地说还谈不上“系统”的概念。 </a:t>
            </a:r>
            <a:endParaRPr lang="zh-CN" altLang="en-US"/>
          </a:p>
          <a:p>
            <a:r>
              <a:rPr lang="zh-CN" altLang="en-US">
                <a:sym typeface="+mn-ea"/>
              </a:rPr>
              <a:t>二、操作系统的实时性得到了很大改善，已经能够运行在各种不同类型的微处理器上，具有高度的模块化特点和扩展性。此时的嵌入式操作系统已经具备了文件和目录管理、设备管理、多任务、网络、图形用户界面(GUI)等功能，并提供了大量的应用程序接EI(API)，从而使得应用软件的开发变得更加简单。</a:t>
            </a:r>
            <a:endParaRPr lang="zh-CN" altLang="en-US"/>
          </a:p>
          <a:p>
            <a:r>
              <a:rPr lang="zh-CN" altLang="en-US">
                <a:sym typeface="+mn-ea"/>
              </a:rPr>
              <a:t>三、在设备中装备具有嵌入式的监测系统，使其能够自动监测到各个关键参数信号，通过嵌入式系统直接接入到Internet网络上，专业的设备维护人员接收到异常参数信号后就能及时维护，在大大降低设备维护费用的同时又提高了设备的使用效率。由此可见，嵌入式设备与Internet的结合是嵌入式技术的真正未来。</a:t>
            </a:r>
          </a:p>
          <a:p>
            <a:endParaRPr lang="zh-CN" altLang="en-US">
              <a:sym typeface="+mn-ea"/>
            </a:endParaRPr>
          </a:p>
          <a:p>
            <a:r>
              <a:rPr lang="zh-CN" altLang="en-US"/>
              <a:t>嵌入式系统将一个计算机系统嵌入到对象系统中，这个对象系统可以是复杂且庞大的机器，例如导弹、坦克、轰炸机，也可以是手表、鼠标、键盘、U盘等等人们手边的小巧电子设备。事实上，所有带有数字接口的设备，如手表、微波炉、录像机、汽车等，都使用嵌入式系统，它在生活中随处可寻。</a:t>
            </a:r>
          </a:p>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“以应用为中心”强调的是嵌入式系统需要针对用户的特定需求来进行设计和优化，用户仅需要少量配置操作就能够使用其功能，而无需了解其内部结构和实现机制。</a:t>
            </a:r>
            <a:endParaRPr lang="zh-CN" altLang="en-US"/>
          </a:p>
          <a:p>
            <a:r>
              <a:rPr lang="zh-CN" altLang="en-US">
                <a:sym typeface="+mn-ea"/>
              </a:rPr>
              <a:t>“以现代计算机技术为基础”指的是嵌入式系统以计算机基本原理为基石，运用集成电路设计技术、系统结构技术、传感与检测技术、嵌入式操作系统和实时操作系统技术、资源受限系统的高可靠软件开发技术、系统形式化规范与验证技术、通信技术、低功耗技术、特定应用领域的数据分析、信号处理和控制优化技术等，集成进特定的专用设备形成一个嵌入式系统。</a:t>
            </a:r>
            <a:endParaRPr lang="zh-CN" altLang="en-US"/>
          </a:p>
          <a:p>
            <a:r>
              <a:rPr lang="zh-CN" altLang="en-US">
                <a:sym typeface="+mn-ea"/>
              </a:rPr>
              <a:t>“专用性”意味着嵌入式系统扮演的角色是服务于特定应用的专用系统，而对系统的通用性和可扩展性不做要求。这种专用性要求嵌入式系统是一个由软硬件及各项技术紧密集成的最终系统，具有可靠性和实时性，能够在很大程度上满足用户的需求，提高用户的使用幸福感。 </a:t>
            </a:r>
            <a:endParaRPr lang="zh-CN" altLang="en-US"/>
          </a:p>
          <a:p>
            <a:r>
              <a:rPr lang="zh-CN" altLang="en-US">
                <a:sym typeface="+mn-ea"/>
              </a:rPr>
              <a:t>“软硬件可裁剪”的特点使得嵌入式系统在面对不同需求、不同应用场景的情况下更加灵活，能够为组建符合要求的最终系统而做出相应的改变，同时设计人员能够对嵌入式系统做出优化，降低单个系统的生产成本，从而在大量生产的情况下节约成百上千倍的资源。</a:t>
            </a:r>
            <a:endParaRPr lang="zh-CN" altLang="en-US"/>
          </a:p>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2021/8/24 Tuesday</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2021/8/24 Tuesday</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grpSp>
        <p:nvGrpSpPr>
          <p:cNvPr id="2" name="组合 1"/>
          <p:cNvGrpSpPr/>
          <p:nvPr userDrawn="1"/>
        </p:nvGrpSpPr>
        <p:grpSpPr>
          <a:xfrm>
            <a:off x="-524024" y="-332605"/>
            <a:ext cx="1943299" cy="1818218"/>
            <a:chOff x="-524024" y="-332605"/>
            <a:chExt cx="1943299" cy="1818218"/>
          </a:xfrm>
        </p:grpSpPr>
        <p:sp>
          <p:nvSpPr>
            <p:cNvPr id="3" name="Freeform 20"/>
            <p:cNvSpPr>
              <a:spLocks noEditPoints="1"/>
            </p:cNvSpPr>
            <p:nvPr/>
          </p:nvSpPr>
          <p:spPr bwMode="auto">
            <a:xfrm flipH="1" flipV="1">
              <a:off x="-123197" y="558879"/>
              <a:ext cx="335444" cy="106319"/>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 name="Freeform 22"/>
            <p:cNvSpPr>
              <a:spLocks noEditPoints="1"/>
            </p:cNvSpPr>
            <p:nvPr/>
          </p:nvSpPr>
          <p:spPr bwMode="auto">
            <a:xfrm flipH="1" flipV="1">
              <a:off x="966142" y="-238795"/>
              <a:ext cx="274041" cy="294508"/>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23"/>
            <p:cNvSpPr>
              <a:spLocks noEditPoints="1"/>
            </p:cNvSpPr>
            <p:nvPr/>
          </p:nvSpPr>
          <p:spPr bwMode="auto">
            <a:xfrm flipH="1" flipV="1">
              <a:off x="598291" y="-247323"/>
              <a:ext cx="483835" cy="303037"/>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38"/>
            <p:cNvSpPr/>
            <p:nvPr/>
          </p:nvSpPr>
          <p:spPr bwMode="auto">
            <a:xfrm flipH="1" flipV="1">
              <a:off x="-283528" y="-332605"/>
              <a:ext cx="480424" cy="362734"/>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39"/>
            <p:cNvSpPr>
              <a:spLocks noEditPoints="1"/>
            </p:cNvSpPr>
            <p:nvPr/>
          </p:nvSpPr>
          <p:spPr bwMode="auto">
            <a:xfrm flipH="1" flipV="1">
              <a:off x="-45875" y="442327"/>
              <a:ext cx="244476" cy="119395"/>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40"/>
            <p:cNvSpPr>
              <a:spLocks noEditPoints="1"/>
            </p:cNvSpPr>
            <p:nvPr/>
          </p:nvSpPr>
          <p:spPr bwMode="auto">
            <a:xfrm flipH="1" flipV="1">
              <a:off x="-123197" y="469048"/>
              <a:ext cx="321799" cy="196150"/>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41"/>
            <p:cNvSpPr>
              <a:spLocks noEditPoints="1"/>
            </p:cNvSpPr>
            <p:nvPr/>
          </p:nvSpPr>
          <p:spPr bwMode="auto">
            <a:xfrm flipH="1" flipV="1">
              <a:off x="-45875" y="27855"/>
              <a:ext cx="114279" cy="444037"/>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49"/>
            <p:cNvSpPr>
              <a:spLocks noEditPoints="1"/>
            </p:cNvSpPr>
            <p:nvPr/>
          </p:nvSpPr>
          <p:spPr bwMode="auto">
            <a:xfrm flipH="1" flipV="1">
              <a:off x="-524024" y="27855"/>
              <a:ext cx="592428" cy="444037"/>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57"/>
            <p:cNvSpPr>
              <a:spLocks noEditPoints="1"/>
            </p:cNvSpPr>
            <p:nvPr/>
          </p:nvSpPr>
          <p:spPr bwMode="auto">
            <a:xfrm flipH="1" flipV="1">
              <a:off x="966141" y="-28432"/>
              <a:ext cx="453134" cy="220029"/>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58"/>
            <p:cNvSpPr>
              <a:spLocks noEditPoints="1"/>
            </p:cNvSpPr>
            <p:nvPr/>
          </p:nvSpPr>
          <p:spPr bwMode="auto">
            <a:xfrm flipH="1" flipV="1">
              <a:off x="813771" y="52871"/>
              <a:ext cx="231968" cy="184779"/>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59"/>
            <p:cNvSpPr/>
            <p:nvPr/>
          </p:nvSpPr>
          <p:spPr bwMode="auto">
            <a:xfrm flipH="1" flipV="1">
              <a:off x="244653" y="977899"/>
              <a:ext cx="73912" cy="282000"/>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60"/>
            <p:cNvSpPr>
              <a:spLocks noEditPoints="1"/>
            </p:cNvSpPr>
            <p:nvPr/>
          </p:nvSpPr>
          <p:spPr bwMode="auto">
            <a:xfrm flipH="1" flipV="1">
              <a:off x="-58952" y="977899"/>
              <a:ext cx="377516" cy="280295"/>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1"/>
            <p:cNvSpPr>
              <a:spLocks noEditPoints="1"/>
            </p:cNvSpPr>
            <p:nvPr/>
          </p:nvSpPr>
          <p:spPr bwMode="auto">
            <a:xfrm flipH="1" flipV="1">
              <a:off x="-123198" y="623125"/>
              <a:ext cx="441763" cy="357617"/>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62"/>
            <p:cNvSpPr>
              <a:spLocks noEditPoints="1"/>
            </p:cNvSpPr>
            <p:nvPr/>
          </p:nvSpPr>
          <p:spPr bwMode="auto">
            <a:xfrm flipH="1" flipV="1">
              <a:off x="-123198" y="662355"/>
              <a:ext cx="441763" cy="504871"/>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63"/>
            <p:cNvSpPr>
              <a:spLocks noEditPoints="1"/>
            </p:cNvSpPr>
            <p:nvPr/>
          </p:nvSpPr>
          <p:spPr bwMode="auto">
            <a:xfrm flipH="1" flipV="1">
              <a:off x="195758" y="375238"/>
              <a:ext cx="246182" cy="250730"/>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64"/>
            <p:cNvSpPr>
              <a:spLocks noEditPoints="1"/>
            </p:cNvSpPr>
            <p:nvPr/>
          </p:nvSpPr>
          <p:spPr bwMode="auto">
            <a:xfrm flipH="1" flipV="1">
              <a:off x="43387" y="375238"/>
              <a:ext cx="398553" cy="186484"/>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65"/>
            <p:cNvSpPr>
              <a:spLocks noEditPoints="1"/>
            </p:cNvSpPr>
            <p:nvPr/>
          </p:nvSpPr>
          <p:spPr bwMode="auto">
            <a:xfrm flipH="1" flipV="1">
              <a:off x="43387" y="27855"/>
              <a:ext cx="398553" cy="417315"/>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69"/>
            <p:cNvSpPr>
              <a:spLocks noEditPoints="1"/>
            </p:cNvSpPr>
            <p:nvPr/>
          </p:nvSpPr>
          <p:spPr bwMode="auto">
            <a:xfrm flipH="1" flipV="1">
              <a:off x="511871" y="52871"/>
              <a:ext cx="457113" cy="186484"/>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71"/>
            <p:cNvSpPr>
              <a:spLocks noEditPoints="1"/>
            </p:cNvSpPr>
            <p:nvPr/>
          </p:nvSpPr>
          <p:spPr bwMode="auto">
            <a:xfrm flipH="1" flipV="1">
              <a:off x="439097" y="234807"/>
              <a:ext cx="377516" cy="143274"/>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72"/>
            <p:cNvSpPr>
              <a:spLocks noEditPoints="1"/>
            </p:cNvSpPr>
            <p:nvPr/>
          </p:nvSpPr>
          <p:spPr bwMode="auto">
            <a:xfrm flipH="1" flipV="1">
              <a:off x="65561" y="-247323"/>
              <a:ext cx="535573" cy="486678"/>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3"/>
            <p:cNvSpPr>
              <a:spLocks noEditPoints="1"/>
            </p:cNvSpPr>
            <p:nvPr/>
          </p:nvSpPr>
          <p:spPr bwMode="auto">
            <a:xfrm flipH="1" flipV="1">
              <a:off x="65561" y="27855"/>
              <a:ext cx="449154" cy="350226"/>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75"/>
            <p:cNvSpPr/>
            <p:nvPr/>
          </p:nvSpPr>
          <p:spPr bwMode="auto">
            <a:xfrm flipH="1" flipV="1">
              <a:off x="-58952" y="1257057"/>
              <a:ext cx="306448" cy="205815"/>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76"/>
            <p:cNvSpPr>
              <a:spLocks noEditPoints="1"/>
            </p:cNvSpPr>
            <p:nvPr/>
          </p:nvSpPr>
          <p:spPr bwMode="auto">
            <a:xfrm flipH="1" flipV="1">
              <a:off x="-58952" y="1164383"/>
              <a:ext cx="306448" cy="297351"/>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98"/>
            <p:cNvSpPr/>
            <p:nvPr/>
          </p:nvSpPr>
          <p:spPr bwMode="auto">
            <a:xfrm flipH="1" flipV="1">
              <a:off x="-61794" y="455403"/>
              <a:ext cx="32408" cy="30702"/>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99"/>
            <p:cNvSpPr>
              <a:spLocks noEditPoints="1"/>
            </p:cNvSpPr>
            <p:nvPr/>
          </p:nvSpPr>
          <p:spPr bwMode="auto">
            <a:xfrm flipH="1" flipV="1">
              <a:off x="-65774" y="449718"/>
              <a:ext cx="40367" cy="42073"/>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0"/>
            <p:cNvSpPr/>
            <p:nvPr/>
          </p:nvSpPr>
          <p:spPr bwMode="auto">
            <a:xfrm flipH="1" flipV="1">
              <a:off x="1033230" y="179089"/>
              <a:ext cx="23879" cy="23879"/>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1"/>
            <p:cNvSpPr>
              <a:spLocks noEditPoints="1"/>
            </p:cNvSpPr>
            <p:nvPr/>
          </p:nvSpPr>
          <p:spPr bwMode="auto">
            <a:xfrm flipH="1" flipV="1">
              <a:off x="1027545" y="173403"/>
              <a:ext cx="35250" cy="35250"/>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Oval 112"/>
            <p:cNvSpPr>
              <a:spLocks noChangeArrowheads="1"/>
            </p:cNvSpPr>
            <p:nvPr/>
          </p:nvSpPr>
          <p:spPr bwMode="auto">
            <a:xfrm flipH="1" flipV="1">
              <a:off x="310605" y="971077"/>
              <a:ext cx="15351" cy="15351"/>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3"/>
            <p:cNvSpPr>
              <a:spLocks noEditPoints="1"/>
            </p:cNvSpPr>
            <p:nvPr/>
          </p:nvSpPr>
          <p:spPr bwMode="auto">
            <a:xfrm flipH="1" flipV="1">
              <a:off x="304919" y="965391"/>
              <a:ext cx="26722" cy="26722"/>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4"/>
            <p:cNvSpPr/>
            <p:nvPr/>
          </p:nvSpPr>
          <p:spPr bwMode="auto">
            <a:xfrm flipH="1" flipV="1">
              <a:off x="-139685" y="645867"/>
              <a:ext cx="34682" cy="35250"/>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6"/>
            <p:cNvSpPr/>
            <p:nvPr/>
          </p:nvSpPr>
          <p:spPr bwMode="auto">
            <a:xfrm flipH="1" flipV="1">
              <a:off x="202581" y="616302"/>
              <a:ext cx="17057" cy="17057"/>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7"/>
            <p:cNvSpPr>
              <a:spLocks noEditPoints="1"/>
            </p:cNvSpPr>
            <p:nvPr/>
          </p:nvSpPr>
          <p:spPr bwMode="auto">
            <a:xfrm flipH="1" flipV="1">
              <a:off x="196895" y="610617"/>
              <a:ext cx="28428" cy="28428"/>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8"/>
            <p:cNvSpPr/>
            <p:nvPr/>
          </p:nvSpPr>
          <p:spPr bwMode="auto">
            <a:xfrm flipH="1" flipV="1">
              <a:off x="187230" y="550351"/>
              <a:ext cx="19900" cy="18194"/>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19"/>
            <p:cNvSpPr>
              <a:spLocks noEditPoints="1"/>
            </p:cNvSpPr>
            <p:nvPr/>
          </p:nvSpPr>
          <p:spPr bwMode="auto">
            <a:xfrm flipH="1" flipV="1">
              <a:off x="183250" y="544665"/>
              <a:ext cx="28996" cy="29565"/>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0"/>
            <p:cNvSpPr/>
            <p:nvPr/>
          </p:nvSpPr>
          <p:spPr bwMode="auto">
            <a:xfrm flipH="1" flipV="1">
              <a:off x="36565" y="437209"/>
              <a:ext cx="15351" cy="15351"/>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1"/>
            <p:cNvSpPr>
              <a:spLocks noEditPoints="1"/>
            </p:cNvSpPr>
            <p:nvPr/>
          </p:nvSpPr>
          <p:spPr bwMode="auto">
            <a:xfrm flipH="1" flipV="1">
              <a:off x="32016" y="431524"/>
              <a:ext cx="25585" cy="25016"/>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6"/>
            <p:cNvSpPr/>
            <p:nvPr/>
          </p:nvSpPr>
          <p:spPr bwMode="auto">
            <a:xfrm flipH="1" flipV="1">
              <a:off x="951928" y="37520"/>
              <a:ext cx="32408" cy="31839"/>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276B91"/>
            </a:solidFill>
            <a:ln>
              <a:noFill/>
            </a:ln>
          </p:spPr>
          <p:txBody>
            <a:bodyPr vert="horz" wrap="square" lIns="91440" tIns="45720" rIns="91440" bIns="45720" numCol="1" anchor="t" anchorCtr="0" compatLnSpc="1"/>
            <a:lstStyle/>
            <a:p>
              <a:endParaRPr lang="zh-CN" altLang="en-US"/>
            </a:p>
          </p:txBody>
        </p:sp>
        <p:sp>
          <p:nvSpPr>
            <p:cNvPr id="40" name="Freeform 127"/>
            <p:cNvSpPr>
              <a:spLocks noEditPoints="1"/>
            </p:cNvSpPr>
            <p:nvPr/>
          </p:nvSpPr>
          <p:spPr bwMode="auto">
            <a:xfrm flipH="1" flipV="1">
              <a:off x="946811" y="31835"/>
              <a:ext cx="43210" cy="43210"/>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Oval 128"/>
            <p:cNvSpPr>
              <a:spLocks noChangeArrowheads="1"/>
            </p:cNvSpPr>
            <p:nvPr/>
          </p:nvSpPr>
          <p:spPr bwMode="auto">
            <a:xfrm flipH="1" flipV="1">
              <a:off x="805242" y="226847"/>
              <a:ext cx="19900" cy="19331"/>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9"/>
            <p:cNvSpPr>
              <a:spLocks noEditPoints="1"/>
            </p:cNvSpPr>
            <p:nvPr/>
          </p:nvSpPr>
          <p:spPr bwMode="auto">
            <a:xfrm flipH="1" flipV="1">
              <a:off x="801262" y="222298"/>
              <a:ext cx="28996" cy="29565"/>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Oval 132"/>
            <p:cNvSpPr>
              <a:spLocks noChangeArrowheads="1"/>
            </p:cNvSpPr>
            <p:nvPr/>
          </p:nvSpPr>
          <p:spPr bwMode="auto">
            <a:xfrm flipH="1" flipV="1">
              <a:off x="497658" y="222298"/>
              <a:ext cx="30702" cy="30702"/>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33"/>
            <p:cNvSpPr>
              <a:spLocks noEditPoints="1"/>
            </p:cNvSpPr>
            <p:nvPr/>
          </p:nvSpPr>
          <p:spPr bwMode="auto">
            <a:xfrm flipH="1" flipV="1">
              <a:off x="491972" y="216613"/>
              <a:ext cx="42073" cy="42073"/>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34"/>
            <p:cNvSpPr/>
            <p:nvPr/>
          </p:nvSpPr>
          <p:spPr bwMode="auto">
            <a:xfrm flipH="1" flipV="1">
              <a:off x="53052" y="16484"/>
              <a:ext cx="27859" cy="26722"/>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5"/>
            <p:cNvSpPr>
              <a:spLocks noEditPoints="1"/>
            </p:cNvSpPr>
            <p:nvPr/>
          </p:nvSpPr>
          <p:spPr bwMode="auto">
            <a:xfrm flipH="1" flipV="1">
              <a:off x="49073" y="10798"/>
              <a:ext cx="37524" cy="37524"/>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Oval 136"/>
            <p:cNvSpPr>
              <a:spLocks noChangeArrowheads="1"/>
            </p:cNvSpPr>
            <p:nvPr/>
          </p:nvSpPr>
          <p:spPr bwMode="auto">
            <a:xfrm flipH="1" flipV="1">
              <a:off x="430569" y="366709"/>
              <a:ext cx="19900" cy="19900"/>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7"/>
            <p:cNvSpPr>
              <a:spLocks noEditPoints="1"/>
            </p:cNvSpPr>
            <p:nvPr/>
          </p:nvSpPr>
          <p:spPr bwMode="auto">
            <a:xfrm flipH="1" flipV="1">
              <a:off x="424883" y="361024"/>
              <a:ext cx="30702" cy="31271"/>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8"/>
            <p:cNvSpPr/>
            <p:nvPr/>
          </p:nvSpPr>
          <p:spPr bwMode="auto">
            <a:xfrm flipH="1" flipV="1">
              <a:off x="233282" y="1245686"/>
              <a:ext cx="23879" cy="23879"/>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276B91"/>
            </a:solidFill>
            <a:ln>
              <a:noFill/>
            </a:ln>
          </p:spPr>
          <p:txBody>
            <a:bodyPr vert="horz" wrap="square" lIns="91440" tIns="45720" rIns="91440" bIns="45720" numCol="1" anchor="t" anchorCtr="0" compatLnSpc="1"/>
            <a:lstStyle/>
            <a:p>
              <a:endParaRPr lang="zh-CN" altLang="en-US"/>
            </a:p>
          </p:txBody>
        </p:sp>
        <p:sp>
          <p:nvSpPr>
            <p:cNvPr id="50" name="Freeform 139"/>
            <p:cNvSpPr>
              <a:spLocks noEditPoints="1"/>
            </p:cNvSpPr>
            <p:nvPr/>
          </p:nvSpPr>
          <p:spPr bwMode="auto">
            <a:xfrm flipH="1" flipV="1">
              <a:off x="229302" y="1240000"/>
              <a:ext cx="33545" cy="35250"/>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Oval 140"/>
            <p:cNvSpPr>
              <a:spLocks noChangeArrowheads="1"/>
            </p:cNvSpPr>
            <p:nvPr/>
          </p:nvSpPr>
          <p:spPr bwMode="auto">
            <a:xfrm flipH="1" flipV="1">
              <a:off x="-65774" y="1157561"/>
              <a:ext cx="17057" cy="16488"/>
            </a:xfrm>
            <a:prstGeom prst="ellipse">
              <a:avLst/>
            </a:prstGeom>
            <a:solidFill>
              <a:srgbClr val="276B91"/>
            </a:solidFill>
            <a:ln>
              <a:noFill/>
            </a:ln>
          </p:spPr>
          <p:txBody>
            <a:bodyPr vert="horz" wrap="square" lIns="91440" tIns="45720" rIns="91440" bIns="45720" numCol="1" anchor="t" anchorCtr="0" compatLnSpc="1"/>
            <a:lstStyle/>
            <a:p>
              <a:endParaRPr lang="zh-CN" altLang="en-US"/>
            </a:p>
          </p:txBody>
        </p:sp>
        <p:sp>
          <p:nvSpPr>
            <p:cNvPr id="52" name="Freeform 141"/>
            <p:cNvSpPr>
              <a:spLocks noEditPoints="1"/>
            </p:cNvSpPr>
            <p:nvPr/>
          </p:nvSpPr>
          <p:spPr bwMode="auto">
            <a:xfrm flipH="1" flipV="1">
              <a:off x="-71460" y="1151875"/>
              <a:ext cx="27859" cy="27859"/>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44"/>
            <p:cNvSpPr/>
            <p:nvPr/>
          </p:nvSpPr>
          <p:spPr bwMode="auto">
            <a:xfrm flipH="1" flipV="1">
              <a:off x="-77145" y="1441835"/>
              <a:ext cx="39230" cy="38093"/>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p:spPr>
          <p:txBody>
            <a:bodyPr vert="horz" wrap="square" lIns="91440" tIns="45720" rIns="91440" bIns="45720" numCol="1" anchor="t" anchorCtr="0" compatLnSpc="1"/>
            <a:lstStyle/>
            <a:p>
              <a:endParaRPr lang="zh-CN" altLang="en-US"/>
            </a:p>
          </p:txBody>
        </p:sp>
        <p:sp>
          <p:nvSpPr>
            <p:cNvPr id="54" name="Freeform 145"/>
            <p:cNvSpPr>
              <a:spLocks noEditPoints="1"/>
            </p:cNvSpPr>
            <p:nvPr/>
          </p:nvSpPr>
          <p:spPr bwMode="auto">
            <a:xfrm flipH="1" flipV="1">
              <a:off x="-81125" y="1436718"/>
              <a:ext cx="47758" cy="48895"/>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1675476" y="6523013"/>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19050" y="0"/>
            <a:ext cx="12211050" cy="6858000"/>
          </a:xfrm>
          <a:prstGeom prst="rect">
            <a:avLst/>
          </a:prstGeom>
          <a:gradFill flip="none" rotWithShape="1">
            <a:gsLst>
              <a:gs pos="100000">
                <a:srgbClr val="ECECEC"/>
              </a:gs>
              <a:gs pos="64000">
                <a:schemeClr val="bg1"/>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Freeform 60"/>
          <p:cNvSpPr>
            <a:spLocks noEditPoints="1"/>
          </p:cNvSpPr>
          <p:nvPr/>
        </p:nvSpPr>
        <p:spPr bwMode="auto">
          <a:xfrm flipH="1" flipV="1">
            <a:off x="1141416" y="1854389"/>
            <a:ext cx="755032" cy="560589"/>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8" name="Freeform 76"/>
          <p:cNvSpPr>
            <a:spLocks noEditPoints="1"/>
          </p:cNvSpPr>
          <p:nvPr/>
        </p:nvSpPr>
        <p:spPr bwMode="auto">
          <a:xfrm flipH="1" flipV="1">
            <a:off x="1141416" y="2227357"/>
            <a:ext cx="612896" cy="594702"/>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0" name="Freeform 28"/>
          <p:cNvSpPr>
            <a:spLocks noEditPoints="1"/>
          </p:cNvSpPr>
          <p:nvPr/>
        </p:nvSpPr>
        <p:spPr bwMode="auto">
          <a:xfrm flipH="1" flipV="1">
            <a:off x="-96883" y="777558"/>
            <a:ext cx="553767" cy="1122315"/>
          </a:xfrm>
          <a:custGeom>
            <a:avLst/>
            <a:gdLst>
              <a:gd name="T0" fmla="*/ 197 w 198"/>
              <a:gd name="T1" fmla="*/ 400 h 400"/>
              <a:gd name="T2" fmla="*/ 196 w 198"/>
              <a:gd name="T3" fmla="*/ 400 h 400"/>
              <a:gd name="T4" fmla="*/ 0 w 198"/>
              <a:gd name="T5" fmla="*/ 75 h 400"/>
              <a:gd name="T6" fmla="*/ 0 w 198"/>
              <a:gd name="T7" fmla="*/ 74 h 400"/>
              <a:gd name="T8" fmla="*/ 1 w 198"/>
              <a:gd name="T9" fmla="*/ 74 h 400"/>
              <a:gd name="T10" fmla="*/ 165 w 198"/>
              <a:gd name="T11" fmla="*/ 0 h 400"/>
              <a:gd name="T12" fmla="*/ 166 w 198"/>
              <a:gd name="T13" fmla="*/ 0 h 400"/>
              <a:gd name="T14" fmla="*/ 167 w 198"/>
              <a:gd name="T15" fmla="*/ 1 h 400"/>
              <a:gd name="T16" fmla="*/ 198 w 198"/>
              <a:gd name="T17" fmla="*/ 399 h 400"/>
              <a:gd name="T18" fmla="*/ 197 w 198"/>
              <a:gd name="T19" fmla="*/ 400 h 400"/>
              <a:gd name="T20" fmla="*/ 197 w 198"/>
              <a:gd name="T21" fmla="*/ 400 h 400"/>
              <a:gd name="T22" fmla="*/ 3 w 198"/>
              <a:gd name="T23" fmla="*/ 75 h 400"/>
              <a:gd name="T24" fmla="*/ 196 w 198"/>
              <a:gd name="T25" fmla="*/ 396 h 400"/>
              <a:gd name="T26" fmla="*/ 165 w 198"/>
              <a:gd name="T27" fmla="*/ 3 h 400"/>
              <a:gd name="T28" fmla="*/ 3 w 198"/>
              <a:gd name="T29" fmla="*/ 7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400">
                <a:moveTo>
                  <a:pt x="197" y="400"/>
                </a:moveTo>
                <a:cubicBezTo>
                  <a:pt x="197" y="400"/>
                  <a:pt x="196" y="400"/>
                  <a:pt x="196" y="400"/>
                </a:cubicBezTo>
                <a:cubicBezTo>
                  <a:pt x="0" y="75"/>
                  <a:pt x="0" y="75"/>
                  <a:pt x="0" y="75"/>
                </a:cubicBezTo>
                <a:cubicBezTo>
                  <a:pt x="0" y="75"/>
                  <a:pt x="0" y="75"/>
                  <a:pt x="0" y="74"/>
                </a:cubicBezTo>
                <a:cubicBezTo>
                  <a:pt x="0" y="74"/>
                  <a:pt x="1" y="74"/>
                  <a:pt x="1" y="74"/>
                </a:cubicBezTo>
                <a:cubicBezTo>
                  <a:pt x="165" y="0"/>
                  <a:pt x="165" y="0"/>
                  <a:pt x="165" y="0"/>
                </a:cubicBezTo>
                <a:cubicBezTo>
                  <a:pt x="166" y="0"/>
                  <a:pt x="166" y="0"/>
                  <a:pt x="166" y="0"/>
                </a:cubicBezTo>
                <a:cubicBezTo>
                  <a:pt x="167" y="1"/>
                  <a:pt x="167" y="1"/>
                  <a:pt x="167" y="1"/>
                </a:cubicBezTo>
                <a:cubicBezTo>
                  <a:pt x="198" y="399"/>
                  <a:pt x="198" y="399"/>
                  <a:pt x="198" y="399"/>
                </a:cubicBezTo>
                <a:cubicBezTo>
                  <a:pt x="198" y="400"/>
                  <a:pt x="198" y="400"/>
                  <a:pt x="197" y="400"/>
                </a:cubicBezTo>
                <a:cubicBezTo>
                  <a:pt x="197" y="400"/>
                  <a:pt x="197" y="400"/>
                  <a:pt x="197" y="400"/>
                </a:cubicBezTo>
                <a:close/>
                <a:moveTo>
                  <a:pt x="3" y="75"/>
                </a:moveTo>
                <a:cubicBezTo>
                  <a:pt x="196" y="396"/>
                  <a:pt x="196" y="396"/>
                  <a:pt x="196" y="396"/>
                </a:cubicBezTo>
                <a:cubicBezTo>
                  <a:pt x="165" y="3"/>
                  <a:pt x="165" y="3"/>
                  <a:pt x="165" y="3"/>
                </a:cubicBezTo>
                <a:lnTo>
                  <a:pt x="3" y="7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2" name="Freeform 40"/>
          <p:cNvSpPr>
            <a:spLocks noEditPoints="1"/>
          </p:cNvSpPr>
          <p:nvPr/>
        </p:nvSpPr>
        <p:spPr bwMode="auto">
          <a:xfrm flipH="1" flipV="1">
            <a:off x="1012925" y="836687"/>
            <a:ext cx="643597" cy="392299"/>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7" name="Freeform 65"/>
          <p:cNvSpPr>
            <a:spLocks noEditPoints="1"/>
          </p:cNvSpPr>
          <p:nvPr/>
        </p:nvSpPr>
        <p:spPr bwMode="auto">
          <a:xfrm flipH="1" flipV="1">
            <a:off x="1346094" y="-45700"/>
            <a:ext cx="797105" cy="834629"/>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2" name="Freeform 70"/>
          <p:cNvSpPr>
            <a:spLocks noEditPoints="1"/>
          </p:cNvSpPr>
          <p:nvPr/>
        </p:nvSpPr>
        <p:spPr bwMode="auto">
          <a:xfrm flipH="1" flipV="1">
            <a:off x="2283062" y="-596055"/>
            <a:ext cx="914226" cy="973355"/>
          </a:xfrm>
          <a:custGeom>
            <a:avLst/>
            <a:gdLst>
              <a:gd name="T0" fmla="*/ 264 w 327"/>
              <a:gd name="T1" fmla="*/ 347 h 347"/>
              <a:gd name="T2" fmla="*/ 263 w 327"/>
              <a:gd name="T3" fmla="*/ 347 h 347"/>
              <a:gd name="T4" fmla="*/ 0 w 327"/>
              <a:gd name="T5" fmla="*/ 133 h 347"/>
              <a:gd name="T6" fmla="*/ 0 w 327"/>
              <a:gd name="T7" fmla="*/ 132 h 347"/>
              <a:gd name="T8" fmla="*/ 0 w 327"/>
              <a:gd name="T9" fmla="*/ 132 h 347"/>
              <a:gd name="T10" fmla="*/ 326 w 327"/>
              <a:gd name="T11" fmla="*/ 0 h 347"/>
              <a:gd name="T12" fmla="*/ 326 w 327"/>
              <a:gd name="T13" fmla="*/ 0 h 347"/>
              <a:gd name="T14" fmla="*/ 327 w 327"/>
              <a:gd name="T15" fmla="*/ 1 h 347"/>
              <a:gd name="T16" fmla="*/ 265 w 327"/>
              <a:gd name="T17" fmla="*/ 346 h 347"/>
              <a:gd name="T18" fmla="*/ 264 w 327"/>
              <a:gd name="T19" fmla="*/ 347 h 347"/>
              <a:gd name="T20" fmla="*/ 264 w 327"/>
              <a:gd name="T21" fmla="*/ 347 h 347"/>
              <a:gd name="T22" fmla="*/ 2 w 327"/>
              <a:gd name="T23" fmla="*/ 133 h 347"/>
              <a:gd name="T24" fmla="*/ 263 w 327"/>
              <a:gd name="T25" fmla="*/ 344 h 347"/>
              <a:gd name="T26" fmla="*/ 325 w 327"/>
              <a:gd name="T27" fmla="*/ 3 h 347"/>
              <a:gd name="T28" fmla="*/ 2 w 327"/>
              <a:gd name="T29" fmla="*/ 13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347">
                <a:moveTo>
                  <a:pt x="264" y="347"/>
                </a:moveTo>
                <a:cubicBezTo>
                  <a:pt x="263" y="347"/>
                  <a:pt x="263" y="347"/>
                  <a:pt x="263" y="347"/>
                </a:cubicBezTo>
                <a:cubicBezTo>
                  <a:pt x="0" y="133"/>
                  <a:pt x="0" y="133"/>
                  <a:pt x="0" y="133"/>
                </a:cubicBezTo>
                <a:cubicBezTo>
                  <a:pt x="0" y="133"/>
                  <a:pt x="0" y="133"/>
                  <a:pt x="0" y="132"/>
                </a:cubicBezTo>
                <a:cubicBezTo>
                  <a:pt x="0" y="132"/>
                  <a:pt x="0" y="132"/>
                  <a:pt x="0" y="132"/>
                </a:cubicBezTo>
                <a:cubicBezTo>
                  <a:pt x="326" y="0"/>
                  <a:pt x="326" y="0"/>
                  <a:pt x="326" y="0"/>
                </a:cubicBezTo>
                <a:cubicBezTo>
                  <a:pt x="326" y="0"/>
                  <a:pt x="326" y="0"/>
                  <a:pt x="326" y="0"/>
                </a:cubicBezTo>
                <a:cubicBezTo>
                  <a:pt x="327" y="1"/>
                  <a:pt x="327" y="1"/>
                  <a:pt x="327" y="1"/>
                </a:cubicBezTo>
                <a:cubicBezTo>
                  <a:pt x="265" y="346"/>
                  <a:pt x="265" y="346"/>
                  <a:pt x="265" y="346"/>
                </a:cubicBezTo>
                <a:cubicBezTo>
                  <a:pt x="264" y="346"/>
                  <a:pt x="264" y="347"/>
                  <a:pt x="264" y="347"/>
                </a:cubicBezTo>
                <a:cubicBezTo>
                  <a:pt x="264" y="347"/>
                  <a:pt x="264" y="347"/>
                  <a:pt x="264" y="347"/>
                </a:cubicBezTo>
                <a:close/>
                <a:moveTo>
                  <a:pt x="2" y="133"/>
                </a:moveTo>
                <a:cubicBezTo>
                  <a:pt x="263" y="344"/>
                  <a:pt x="263" y="344"/>
                  <a:pt x="263" y="344"/>
                </a:cubicBezTo>
                <a:cubicBezTo>
                  <a:pt x="325" y="3"/>
                  <a:pt x="325" y="3"/>
                  <a:pt x="325" y="3"/>
                </a:cubicBezTo>
                <a:lnTo>
                  <a:pt x="2" y="13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4" name="Freeform 22"/>
          <p:cNvSpPr>
            <a:spLocks noEditPoints="1"/>
          </p:cNvSpPr>
          <p:nvPr/>
        </p:nvSpPr>
        <p:spPr bwMode="auto">
          <a:xfrm flipH="1" flipV="1">
            <a:off x="3191603" y="-578999"/>
            <a:ext cx="548081" cy="589016"/>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1" name="Freeform 29"/>
          <p:cNvSpPr>
            <a:spLocks noEditPoints="1"/>
          </p:cNvSpPr>
          <p:nvPr/>
        </p:nvSpPr>
        <p:spPr bwMode="auto">
          <a:xfrm flipH="1" flipV="1">
            <a:off x="-393665" y="777558"/>
            <a:ext cx="388887" cy="1124589"/>
          </a:xfrm>
          <a:custGeom>
            <a:avLst/>
            <a:gdLst>
              <a:gd name="T0" fmla="*/ 32 w 139"/>
              <a:gd name="T1" fmla="*/ 401 h 401"/>
              <a:gd name="T2" fmla="*/ 32 w 139"/>
              <a:gd name="T3" fmla="*/ 401 h 401"/>
              <a:gd name="T4" fmla="*/ 31 w 139"/>
              <a:gd name="T5" fmla="*/ 401 h 401"/>
              <a:gd name="T6" fmla="*/ 0 w 139"/>
              <a:gd name="T7" fmla="*/ 2 h 401"/>
              <a:gd name="T8" fmla="*/ 0 w 139"/>
              <a:gd name="T9" fmla="*/ 2 h 401"/>
              <a:gd name="T10" fmla="*/ 1 w 139"/>
              <a:gd name="T11" fmla="*/ 1 h 401"/>
              <a:gd name="T12" fmla="*/ 138 w 139"/>
              <a:gd name="T13" fmla="*/ 0 h 401"/>
              <a:gd name="T14" fmla="*/ 139 w 139"/>
              <a:gd name="T15" fmla="*/ 0 h 401"/>
              <a:gd name="T16" fmla="*/ 139 w 139"/>
              <a:gd name="T17" fmla="*/ 1 h 401"/>
              <a:gd name="T18" fmla="*/ 33 w 139"/>
              <a:gd name="T19" fmla="*/ 401 h 401"/>
              <a:gd name="T20" fmla="*/ 32 w 139"/>
              <a:gd name="T21" fmla="*/ 401 h 401"/>
              <a:gd name="T22" fmla="*/ 2 w 139"/>
              <a:gd name="T23" fmla="*/ 3 h 401"/>
              <a:gd name="T24" fmla="*/ 33 w 139"/>
              <a:gd name="T25" fmla="*/ 395 h 401"/>
              <a:gd name="T26" fmla="*/ 137 w 139"/>
              <a:gd name="T27" fmla="*/ 2 h 401"/>
              <a:gd name="T28" fmla="*/ 2 w 139"/>
              <a:gd name="T29" fmla="*/ 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1">
                <a:moveTo>
                  <a:pt x="32" y="401"/>
                </a:moveTo>
                <a:cubicBezTo>
                  <a:pt x="32" y="401"/>
                  <a:pt x="32" y="401"/>
                  <a:pt x="32" y="401"/>
                </a:cubicBezTo>
                <a:cubicBezTo>
                  <a:pt x="32" y="401"/>
                  <a:pt x="31" y="401"/>
                  <a:pt x="31" y="401"/>
                </a:cubicBezTo>
                <a:cubicBezTo>
                  <a:pt x="0" y="2"/>
                  <a:pt x="0" y="2"/>
                  <a:pt x="0" y="2"/>
                </a:cubicBezTo>
                <a:cubicBezTo>
                  <a:pt x="0" y="2"/>
                  <a:pt x="0" y="2"/>
                  <a:pt x="0" y="2"/>
                </a:cubicBezTo>
                <a:cubicBezTo>
                  <a:pt x="0" y="1"/>
                  <a:pt x="1" y="1"/>
                  <a:pt x="1" y="1"/>
                </a:cubicBezTo>
                <a:cubicBezTo>
                  <a:pt x="138" y="0"/>
                  <a:pt x="138" y="0"/>
                  <a:pt x="138" y="0"/>
                </a:cubicBezTo>
                <a:cubicBezTo>
                  <a:pt x="138" y="0"/>
                  <a:pt x="138" y="0"/>
                  <a:pt x="139" y="0"/>
                </a:cubicBezTo>
                <a:cubicBezTo>
                  <a:pt x="139" y="1"/>
                  <a:pt x="139" y="1"/>
                  <a:pt x="139" y="1"/>
                </a:cubicBezTo>
                <a:cubicBezTo>
                  <a:pt x="33" y="401"/>
                  <a:pt x="33" y="401"/>
                  <a:pt x="33" y="401"/>
                </a:cubicBezTo>
                <a:cubicBezTo>
                  <a:pt x="33" y="401"/>
                  <a:pt x="33" y="401"/>
                  <a:pt x="32" y="401"/>
                </a:cubicBezTo>
                <a:close/>
                <a:moveTo>
                  <a:pt x="2" y="3"/>
                </a:moveTo>
                <a:cubicBezTo>
                  <a:pt x="33" y="395"/>
                  <a:pt x="33" y="395"/>
                  <a:pt x="33" y="395"/>
                </a:cubicBezTo>
                <a:cubicBezTo>
                  <a:pt x="137" y="2"/>
                  <a:pt x="137" y="2"/>
                  <a:pt x="137" y="2"/>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3" name="Freeform 31"/>
          <p:cNvSpPr>
            <a:spLocks noEditPoints="1"/>
          </p:cNvSpPr>
          <p:nvPr/>
        </p:nvSpPr>
        <p:spPr bwMode="auto">
          <a:xfrm flipH="1" flipV="1">
            <a:off x="-393665" y="1894187"/>
            <a:ext cx="388887" cy="369557"/>
          </a:xfrm>
          <a:custGeom>
            <a:avLst/>
            <a:gdLst>
              <a:gd name="T0" fmla="*/ 1 w 139"/>
              <a:gd name="T1" fmla="*/ 132 h 132"/>
              <a:gd name="T2" fmla="*/ 0 w 139"/>
              <a:gd name="T3" fmla="*/ 132 h 132"/>
              <a:gd name="T4" fmla="*/ 0 w 139"/>
              <a:gd name="T5" fmla="*/ 130 h 132"/>
              <a:gd name="T6" fmla="*/ 137 w 139"/>
              <a:gd name="T7" fmla="*/ 0 h 132"/>
              <a:gd name="T8" fmla="*/ 138 w 139"/>
              <a:gd name="T9" fmla="*/ 0 h 132"/>
              <a:gd name="T10" fmla="*/ 138 w 139"/>
              <a:gd name="T11" fmla="*/ 1 h 132"/>
              <a:gd name="T12" fmla="*/ 139 w 139"/>
              <a:gd name="T13" fmla="*/ 130 h 132"/>
              <a:gd name="T14" fmla="*/ 138 w 139"/>
              <a:gd name="T15" fmla="*/ 131 h 132"/>
              <a:gd name="T16" fmla="*/ 1 w 139"/>
              <a:gd name="T17" fmla="*/ 132 h 132"/>
              <a:gd name="T18" fmla="*/ 1 w 139"/>
              <a:gd name="T19" fmla="*/ 132 h 132"/>
              <a:gd name="T20" fmla="*/ 136 w 139"/>
              <a:gd name="T21" fmla="*/ 3 h 132"/>
              <a:gd name="T22" fmla="*/ 3 w 139"/>
              <a:gd name="T23" fmla="*/ 130 h 132"/>
              <a:gd name="T24" fmla="*/ 137 w 139"/>
              <a:gd name="T25" fmla="*/ 129 h 132"/>
              <a:gd name="T26" fmla="*/ 136 w 139"/>
              <a:gd name="T27" fmla="*/ 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32">
                <a:moveTo>
                  <a:pt x="1" y="132"/>
                </a:moveTo>
                <a:cubicBezTo>
                  <a:pt x="0" y="132"/>
                  <a:pt x="0" y="132"/>
                  <a:pt x="0" y="132"/>
                </a:cubicBezTo>
                <a:cubicBezTo>
                  <a:pt x="0" y="131"/>
                  <a:pt x="0" y="131"/>
                  <a:pt x="0" y="130"/>
                </a:cubicBezTo>
                <a:cubicBezTo>
                  <a:pt x="137" y="0"/>
                  <a:pt x="137" y="0"/>
                  <a:pt x="137" y="0"/>
                </a:cubicBezTo>
                <a:cubicBezTo>
                  <a:pt x="137" y="0"/>
                  <a:pt x="137" y="0"/>
                  <a:pt x="138" y="0"/>
                </a:cubicBezTo>
                <a:cubicBezTo>
                  <a:pt x="138" y="0"/>
                  <a:pt x="138" y="0"/>
                  <a:pt x="138" y="1"/>
                </a:cubicBezTo>
                <a:cubicBezTo>
                  <a:pt x="139" y="130"/>
                  <a:pt x="139" y="130"/>
                  <a:pt x="139" y="130"/>
                </a:cubicBezTo>
                <a:cubicBezTo>
                  <a:pt x="139" y="131"/>
                  <a:pt x="138" y="131"/>
                  <a:pt x="138" y="131"/>
                </a:cubicBezTo>
                <a:cubicBezTo>
                  <a:pt x="1" y="132"/>
                  <a:pt x="1" y="132"/>
                  <a:pt x="1" y="132"/>
                </a:cubicBezTo>
                <a:cubicBezTo>
                  <a:pt x="1" y="132"/>
                  <a:pt x="1" y="132"/>
                  <a:pt x="1" y="132"/>
                </a:cubicBezTo>
                <a:close/>
                <a:moveTo>
                  <a:pt x="136" y="3"/>
                </a:moveTo>
                <a:cubicBezTo>
                  <a:pt x="3" y="130"/>
                  <a:pt x="3" y="130"/>
                  <a:pt x="3" y="130"/>
                </a:cubicBezTo>
                <a:cubicBezTo>
                  <a:pt x="137" y="129"/>
                  <a:pt x="137" y="129"/>
                  <a:pt x="137" y="129"/>
                </a:cubicBezTo>
                <a:lnTo>
                  <a:pt x="136"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4" name="Freeform 42"/>
          <p:cNvSpPr>
            <a:spLocks noEditPoints="1"/>
          </p:cNvSpPr>
          <p:nvPr/>
        </p:nvSpPr>
        <p:spPr bwMode="auto">
          <a:xfrm flipH="1" flipV="1">
            <a:off x="-96882" y="777558"/>
            <a:ext cx="1269000" cy="451428"/>
          </a:xfrm>
          <a:custGeom>
            <a:avLst/>
            <a:gdLst>
              <a:gd name="T0" fmla="*/ 453 w 454"/>
              <a:gd name="T1" fmla="*/ 161 h 161"/>
              <a:gd name="T2" fmla="*/ 453 w 454"/>
              <a:gd name="T3" fmla="*/ 161 h 161"/>
              <a:gd name="T4" fmla="*/ 1 w 454"/>
              <a:gd name="T5" fmla="*/ 140 h 161"/>
              <a:gd name="T6" fmla="*/ 1 w 454"/>
              <a:gd name="T7" fmla="*/ 139 h 161"/>
              <a:gd name="T8" fmla="*/ 1 w 454"/>
              <a:gd name="T9" fmla="*/ 138 h 161"/>
              <a:gd name="T10" fmla="*/ 56 w 454"/>
              <a:gd name="T11" fmla="*/ 1 h 161"/>
              <a:gd name="T12" fmla="*/ 56 w 454"/>
              <a:gd name="T13" fmla="*/ 0 h 161"/>
              <a:gd name="T14" fmla="*/ 57 w 454"/>
              <a:gd name="T15" fmla="*/ 0 h 161"/>
              <a:gd name="T16" fmla="*/ 453 w 454"/>
              <a:gd name="T17" fmla="*/ 160 h 161"/>
              <a:gd name="T18" fmla="*/ 454 w 454"/>
              <a:gd name="T19" fmla="*/ 161 h 161"/>
              <a:gd name="T20" fmla="*/ 453 w 454"/>
              <a:gd name="T21" fmla="*/ 161 h 161"/>
              <a:gd name="T22" fmla="*/ 3 w 454"/>
              <a:gd name="T23" fmla="*/ 138 h 161"/>
              <a:gd name="T24" fmla="*/ 448 w 454"/>
              <a:gd name="T25" fmla="*/ 159 h 161"/>
              <a:gd name="T26" fmla="*/ 57 w 454"/>
              <a:gd name="T27" fmla="*/ 2 h 161"/>
              <a:gd name="T28" fmla="*/ 3 w 454"/>
              <a:gd name="T29"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161">
                <a:moveTo>
                  <a:pt x="453" y="161"/>
                </a:moveTo>
                <a:cubicBezTo>
                  <a:pt x="453" y="161"/>
                  <a:pt x="453" y="161"/>
                  <a:pt x="453" y="161"/>
                </a:cubicBezTo>
                <a:cubicBezTo>
                  <a:pt x="1" y="140"/>
                  <a:pt x="1" y="140"/>
                  <a:pt x="1" y="140"/>
                </a:cubicBezTo>
                <a:cubicBezTo>
                  <a:pt x="1" y="140"/>
                  <a:pt x="1" y="139"/>
                  <a:pt x="1" y="139"/>
                </a:cubicBezTo>
                <a:cubicBezTo>
                  <a:pt x="0" y="139"/>
                  <a:pt x="0" y="139"/>
                  <a:pt x="1" y="138"/>
                </a:cubicBezTo>
                <a:cubicBezTo>
                  <a:pt x="56" y="1"/>
                  <a:pt x="56" y="1"/>
                  <a:pt x="56" y="1"/>
                </a:cubicBezTo>
                <a:cubicBezTo>
                  <a:pt x="56" y="1"/>
                  <a:pt x="56" y="1"/>
                  <a:pt x="56" y="0"/>
                </a:cubicBezTo>
                <a:cubicBezTo>
                  <a:pt x="56" y="0"/>
                  <a:pt x="57" y="0"/>
                  <a:pt x="57" y="0"/>
                </a:cubicBezTo>
                <a:cubicBezTo>
                  <a:pt x="453" y="160"/>
                  <a:pt x="453" y="160"/>
                  <a:pt x="453" y="160"/>
                </a:cubicBezTo>
                <a:cubicBezTo>
                  <a:pt x="454" y="160"/>
                  <a:pt x="454" y="160"/>
                  <a:pt x="454" y="161"/>
                </a:cubicBezTo>
                <a:cubicBezTo>
                  <a:pt x="454" y="161"/>
                  <a:pt x="454" y="161"/>
                  <a:pt x="453" y="161"/>
                </a:cubicBezTo>
                <a:close/>
                <a:moveTo>
                  <a:pt x="3" y="138"/>
                </a:moveTo>
                <a:cubicBezTo>
                  <a:pt x="448" y="159"/>
                  <a:pt x="448" y="159"/>
                  <a:pt x="448" y="159"/>
                </a:cubicBezTo>
                <a:cubicBezTo>
                  <a:pt x="57" y="2"/>
                  <a:pt x="57" y="2"/>
                  <a:pt x="57" y="2"/>
                </a:cubicBezTo>
                <a:lnTo>
                  <a:pt x="3"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5" name="Freeform 43"/>
          <p:cNvSpPr>
            <a:spLocks noEditPoints="1"/>
          </p:cNvSpPr>
          <p:nvPr/>
        </p:nvSpPr>
        <p:spPr bwMode="auto">
          <a:xfrm flipH="1" flipV="1">
            <a:off x="451199" y="1223301"/>
            <a:ext cx="695903" cy="1009742"/>
          </a:xfrm>
          <a:custGeom>
            <a:avLst/>
            <a:gdLst>
              <a:gd name="T0" fmla="*/ 47 w 249"/>
              <a:gd name="T1" fmla="*/ 360 h 360"/>
              <a:gd name="T2" fmla="*/ 47 w 249"/>
              <a:gd name="T3" fmla="*/ 360 h 360"/>
              <a:gd name="T4" fmla="*/ 47 w 249"/>
              <a:gd name="T5" fmla="*/ 359 h 360"/>
              <a:gd name="T6" fmla="*/ 0 w 249"/>
              <a:gd name="T7" fmla="*/ 1 h 360"/>
              <a:gd name="T8" fmla="*/ 1 w 249"/>
              <a:gd name="T9" fmla="*/ 0 h 360"/>
              <a:gd name="T10" fmla="*/ 2 w 249"/>
              <a:gd name="T11" fmla="*/ 0 h 360"/>
              <a:gd name="T12" fmla="*/ 249 w 249"/>
              <a:gd name="T13" fmla="*/ 193 h 360"/>
              <a:gd name="T14" fmla="*/ 249 w 249"/>
              <a:gd name="T15" fmla="*/ 194 h 360"/>
              <a:gd name="T16" fmla="*/ 249 w 249"/>
              <a:gd name="T17" fmla="*/ 194 h 360"/>
              <a:gd name="T18" fmla="*/ 48 w 249"/>
              <a:gd name="T19" fmla="*/ 360 h 360"/>
              <a:gd name="T20" fmla="*/ 47 w 249"/>
              <a:gd name="T21" fmla="*/ 360 h 360"/>
              <a:gd name="T22" fmla="*/ 2 w 249"/>
              <a:gd name="T23" fmla="*/ 3 h 360"/>
              <a:gd name="T24" fmla="*/ 48 w 249"/>
              <a:gd name="T25" fmla="*/ 357 h 360"/>
              <a:gd name="T26" fmla="*/ 247 w 249"/>
              <a:gd name="T27" fmla="*/ 194 h 360"/>
              <a:gd name="T28" fmla="*/ 2 w 249"/>
              <a:gd name="T29" fmla="*/ 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360">
                <a:moveTo>
                  <a:pt x="47" y="360"/>
                </a:moveTo>
                <a:cubicBezTo>
                  <a:pt x="47" y="360"/>
                  <a:pt x="47" y="360"/>
                  <a:pt x="47" y="360"/>
                </a:cubicBezTo>
                <a:cubicBezTo>
                  <a:pt x="47" y="360"/>
                  <a:pt x="47" y="360"/>
                  <a:pt x="47" y="359"/>
                </a:cubicBezTo>
                <a:cubicBezTo>
                  <a:pt x="0" y="1"/>
                  <a:pt x="0" y="1"/>
                  <a:pt x="0" y="1"/>
                </a:cubicBezTo>
                <a:cubicBezTo>
                  <a:pt x="0" y="1"/>
                  <a:pt x="0" y="0"/>
                  <a:pt x="1" y="0"/>
                </a:cubicBezTo>
                <a:cubicBezTo>
                  <a:pt x="1" y="0"/>
                  <a:pt x="1" y="0"/>
                  <a:pt x="2" y="0"/>
                </a:cubicBezTo>
                <a:cubicBezTo>
                  <a:pt x="249" y="193"/>
                  <a:pt x="249" y="193"/>
                  <a:pt x="249" y="193"/>
                </a:cubicBezTo>
                <a:cubicBezTo>
                  <a:pt x="249" y="193"/>
                  <a:pt x="249" y="193"/>
                  <a:pt x="249" y="194"/>
                </a:cubicBezTo>
                <a:cubicBezTo>
                  <a:pt x="249" y="194"/>
                  <a:pt x="249" y="194"/>
                  <a:pt x="249" y="194"/>
                </a:cubicBezTo>
                <a:cubicBezTo>
                  <a:pt x="48" y="360"/>
                  <a:pt x="48" y="360"/>
                  <a:pt x="48" y="360"/>
                </a:cubicBezTo>
                <a:cubicBezTo>
                  <a:pt x="48" y="360"/>
                  <a:pt x="48" y="360"/>
                  <a:pt x="47" y="360"/>
                </a:cubicBezTo>
                <a:close/>
                <a:moveTo>
                  <a:pt x="2" y="3"/>
                </a:moveTo>
                <a:cubicBezTo>
                  <a:pt x="48" y="357"/>
                  <a:pt x="48" y="357"/>
                  <a:pt x="48" y="357"/>
                </a:cubicBezTo>
                <a:cubicBezTo>
                  <a:pt x="247" y="194"/>
                  <a:pt x="247" y="194"/>
                  <a:pt x="247" y="194"/>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6" name="Freeform 44"/>
          <p:cNvSpPr>
            <a:spLocks noEditPoints="1"/>
          </p:cNvSpPr>
          <p:nvPr/>
        </p:nvSpPr>
        <p:spPr bwMode="auto">
          <a:xfrm flipH="1" flipV="1">
            <a:off x="451199" y="1686099"/>
            <a:ext cx="695903" cy="818710"/>
          </a:xfrm>
          <a:custGeom>
            <a:avLst/>
            <a:gdLst>
              <a:gd name="T0" fmla="*/ 248 w 249"/>
              <a:gd name="T1" fmla="*/ 292 h 292"/>
              <a:gd name="T2" fmla="*/ 248 w 249"/>
              <a:gd name="T3" fmla="*/ 291 h 292"/>
              <a:gd name="T4" fmla="*/ 1 w 249"/>
              <a:gd name="T5" fmla="*/ 99 h 292"/>
              <a:gd name="T6" fmla="*/ 0 w 249"/>
              <a:gd name="T7" fmla="*/ 98 h 292"/>
              <a:gd name="T8" fmla="*/ 1 w 249"/>
              <a:gd name="T9" fmla="*/ 97 h 292"/>
              <a:gd name="T10" fmla="*/ 216 w 249"/>
              <a:gd name="T11" fmla="*/ 0 h 292"/>
              <a:gd name="T12" fmla="*/ 217 w 249"/>
              <a:gd name="T13" fmla="*/ 0 h 292"/>
              <a:gd name="T14" fmla="*/ 217 w 249"/>
              <a:gd name="T15" fmla="*/ 1 h 292"/>
              <a:gd name="T16" fmla="*/ 249 w 249"/>
              <a:gd name="T17" fmla="*/ 291 h 292"/>
              <a:gd name="T18" fmla="*/ 249 w 249"/>
              <a:gd name="T19" fmla="*/ 292 h 292"/>
              <a:gd name="T20" fmla="*/ 248 w 249"/>
              <a:gd name="T21" fmla="*/ 292 h 292"/>
              <a:gd name="T22" fmla="*/ 3 w 249"/>
              <a:gd name="T23" fmla="*/ 98 h 292"/>
              <a:gd name="T24" fmla="*/ 247 w 249"/>
              <a:gd name="T25" fmla="*/ 289 h 292"/>
              <a:gd name="T26" fmla="*/ 216 w 249"/>
              <a:gd name="T27" fmla="*/ 3 h 292"/>
              <a:gd name="T28" fmla="*/ 3 w 249"/>
              <a:gd name="T29" fmla="*/ 9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92">
                <a:moveTo>
                  <a:pt x="248" y="292"/>
                </a:moveTo>
                <a:cubicBezTo>
                  <a:pt x="248" y="292"/>
                  <a:pt x="248" y="292"/>
                  <a:pt x="248" y="291"/>
                </a:cubicBezTo>
                <a:cubicBezTo>
                  <a:pt x="1" y="99"/>
                  <a:pt x="1" y="99"/>
                  <a:pt x="1" y="99"/>
                </a:cubicBezTo>
                <a:cubicBezTo>
                  <a:pt x="0" y="98"/>
                  <a:pt x="0" y="98"/>
                  <a:pt x="0" y="98"/>
                </a:cubicBezTo>
                <a:cubicBezTo>
                  <a:pt x="0" y="97"/>
                  <a:pt x="0" y="97"/>
                  <a:pt x="1" y="97"/>
                </a:cubicBezTo>
                <a:cubicBezTo>
                  <a:pt x="216" y="0"/>
                  <a:pt x="216" y="0"/>
                  <a:pt x="216" y="0"/>
                </a:cubicBezTo>
                <a:cubicBezTo>
                  <a:pt x="216" y="0"/>
                  <a:pt x="217" y="0"/>
                  <a:pt x="217" y="0"/>
                </a:cubicBezTo>
                <a:cubicBezTo>
                  <a:pt x="217" y="1"/>
                  <a:pt x="217" y="1"/>
                  <a:pt x="217" y="1"/>
                </a:cubicBezTo>
                <a:cubicBezTo>
                  <a:pt x="249" y="291"/>
                  <a:pt x="249" y="291"/>
                  <a:pt x="249" y="291"/>
                </a:cubicBezTo>
                <a:cubicBezTo>
                  <a:pt x="249" y="291"/>
                  <a:pt x="249" y="291"/>
                  <a:pt x="249" y="292"/>
                </a:cubicBezTo>
                <a:cubicBezTo>
                  <a:pt x="249" y="292"/>
                  <a:pt x="248" y="292"/>
                  <a:pt x="248" y="292"/>
                </a:cubicBezTo>
                <a:close/>
                <a:moveTo>
                  <a:pt x="3" y="98"/>
                </a:moveTo>
                <a:cubicBezTo>
                  <a:pt x="247" y="289"/>
                  <a:pt x="247" y="289"/>
                  <a:pt x="247" y="289"/>
                </a:cubicBezTo>
                <a:cubicBezTo>
                  <a:pt x="216" y="3"/>
                  <a:pt x="216" y="3"/>
                  <a:pt x="216" y="3"/>
                </a:cubicBezTo>
                <a:lnTo>
                  <a:pt x="3"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7" name="Freeform 45"/>
          <p:cNvSpPr>
            <a:spLocks noEditPoints="1"/>
          </p:cNvSpPr>
          <p:nvPr/>
        </p:nvSpPr>
        <p:spPr bwMode="auto">
          <a:xfrm flipH="1" flipV="1">
            <a:off x="-390253" y="2499123"/>
            <a:ext cx="1221242" cy="1444113"/>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9" name="Freeform 47"/>
          <p:cNvSpPr>
            <a:spLocks noEditPoints="1"/>
          </p:cNvSpPr>
          <p:nvPr/>
        </p:nvSpPr>
        <p:spPr bwMode="auto">
          <a:xfrm flipH="1" flipV="1">
            <a:off x="-390253" y="1894187"/>
            <a:ext cx="936968" cy="610621"/>
          </a:xfrm>
          <a:custGeom>
            <a:avLst/>
            <a:gdLst>
              <a:gd name="T0" fmla="*/ 198 w 335"/>
              <a:gd name="T1" fmla="*/ 218 h 218"/>
              <a:gd name="T2" fmla="*/ 198 w 335"/>
              <a:gd name="T3" fmla="*/ 218 h 218"/>
              <a:gd name="T4" fmla="*/ 197 w 335"/>
              <a:gd name="T5" fmla="*/ 218 h 218"/>
              <a:gd name="T6" fmla="*/ 1 w 335"/>
              <a:gd name="T7" fmla="*/ 2 h 218"/>
              <a:gd name="T8" fmla="*/ 1 w 335"/>
              <a:gd name="T9" fmla="*/ 1 h 218"/>
              <a:gd name="T10" fmla="*/ 2 w 335"/>
              <a:gd name="T11" fmla="*/ 0 h 218"/>
              <a:gd name="T12" fmla="*/ 335 w 335"/>
              <a:gd name="T13" fmla="*/ 86 h 218"/>
              <a:gd name="T14" fmla="*/ 335 w 335"/>
              <a:gd name="T15" fmla="*/ 86 h 218"/>
              <a:gd name="T16" fmla="*/ 335 w 335"/>
              <a:gd name="T17" fmla="*/ 87 h 218"/>
              <a:gd name="T18" fmla="*/ 198 w 335"/>
              <a:gd name="T19" fmla="*/ 218 h 218"/>
              <a:gd name="T20" fmla="*/ 198 w 335"/>
              <a:gd name="T21" fmla="*/ 218 h 218"/>
              <a:gd name="T22" fmla="*/ 4 w 335"/>
              <a:gd name="T23" fmla="*/ 3 h 218"/>
              <a:gd name="T24" fmla="*/ 198 w 335"/>
              <a:gd name="T25" fmla="*/ 216 h 218"/>
              <a:gd name="T26" fmla="*/ 332 w 335"/>
              <a:gd name="T27" fmla="*/ 87 h 218"/>
              <a:gd name="T28" fmla="*/ 4 w 335"/>
              <a:gd name="T2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218">
                <a:moveTo>
                  <a:pt x="198" y="218"/>
                </a:moveTo>
                <a:cubicBezTo>
                  <a:pt x="198" y="218"/>
                  <a:pt x="198" y="218"/>
                  <a:pt x="198" y="218"/>
                </a:cubicBezTo>
                <a:cubicBezTo>
                  <a:pt x="198" y="218"/>
                  <a:pt x="197" y="218"/>
                  <a:pt x="197" y="218"/>
                </a:cubicBezTo>
                <a:cubicBezTo>
                  <a:pt x="1" y="2"/>
                  <a:pt x="1" y="2"/>
                  <a:pt x="1" y="2"/>
                </a:cubicBezTo>
                <a:cubicBezTo>
                  <a:pt x="0" y="2"/>
                  <a:pt x="0" y="1"/>
                  <a:pt x="1" y="1"/>
                </a:cubicBezTo>
                <a:cubicBezTo>
                  <a:pt x="1" y="0"/>
                  <a:pt x="1" y="0"/>
                  <a:pt x="2" y="0"/>
                </a:cubicBezTo>
                <a:cubicBezTo>
                  <a:pt x="335" y="86"/>
                  <a:pt x="335" y="86"/>
                  <a:pt x="335" y="86"/>
                </a:cubicBezTo>
                <a:cubicBezTo>
                  <a:pt x="335" y="86"/>
                  <a:pt x="335" y="86"/>
                  <a:pt x="335" y="86"/>
                </a:cubicBezTo>
                <a:cubicBezTo>
                  <a:pt x="335" y="87"/>
                  <a:pt x="335" y="87"/>
                  <a:pt x="335" y="87"/>
                </a:cubicBezTo>
                <a:cubicBezTo>
                  <a:pt x="198" y="218"/>
                  <a:pt x="198" y="218"/>
                  <a:pt x="198" y="218"/>
                </a:cubicBezTo>
                <a:cubicBezTo>
                  <a:pt x="198" y="218"/>
                  <a:pt x="198" y="218"/>
                  <a:pt x="198" y="218"/>
                </a:cubicBezTo>
                <a:close/>
                <a:moveTo>
                  <a:pt x="4" y="3"/>
                </a:moveTo>
                <a:cubicBezTo>
                  <a:pt x="198" y="216"/>
                  <a:pt x="198" y="216"/>
                  <a:pt x="198" y="216"/>
                </a:cubicBezTo>
                <a:cubicBezTo>
                  <a:pt x="332" y="87"/>
                  <a:pt x="332" y="87"/>
                  <a:pt x="332" y="87"/>
                </a:cubicBezTo>
                <a:lnTo>
                  <a:pt x="4"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0" name="Freeform 48"/>
          <p:cNvSpPr>
            <a:spLocks noEditPoints="1"/>
          </p:cNvSpPr>
          <p:nvPr/>
        </p:nvSpPr>
        <p:spPr bwMode="auto">
          <a:xfrm flipH="1" flipV="1">
            <a:off x="-390253" y="2258059"/>
            <a:ext cx="936968" cy="1685178"/>
          </a:xfrm>
          <a:custGeom>
            <a:avLst/>
            <a:gdLst>
              <a:gd name="T0" fmla="*/ 334 w 335"/>
              <a:gd name="T1" fmla="*/ 601 h 601"/>
              <a:gd name="T2" fmla="*/ 334 w 335"/>
              <a:gd name="T3" fmla="*/ 601 h 601"/>
              <a:gd name="T4" fmla="*/ 1 w 335"/>
              <a:gd name="T5" fmla="*/ 515 h 601"/>
              <a:gd name="T6" fmla="*/ 1 w 335"/>
              <a:gd name="T7" fmla="*/ 515 h 601"/>
              <a:gd name="T8" fmla="*/ 1 w 335"/>
              <a:gd name="T9" fmla="*/ 514 h 601"/>
              <a:gd name="T10" fmla="*/ 333 w 335"/>
              <a:gd name="T11" fmla="*/ 1 h 601"/>
              <a:gd name="T12" fmla="*/ 334 w 335"/>
              <a:gd name="T13" fmla="*/ 1 h 601"/>
              <a:gd name="T14" fmla="*/ 335 w 335"/>
              <a:gd name="T15" fmla="*/ 1 h 601"/>
              <a:gd name="T16" fmla="*/ 335 w 335"/>
              <a:gd name="T17" fmla="*/ 600 h 601"/>
              <a:gd name="T18" fmla="*/ 335 w 335"/>
              <a:gd name="T19" fmla="*/ 600 h 601"/>
              <a:gd name="T20" fmla="*/ 334 w 335"/>
              <a:gd name="T21" fmla="*/ 601 h 601"/>
              <a:gd name="T22" fmla="*/ 3 w 335"/>
              <a:gd name="T23" fmla="*/ 514 h 601"/>
              <a:gd name="T24" fmla="*/ 333 w 335"/>
              <a:gd name="T25" fmla="*/ 598 h 601"/>
              <a:gd name="T26" fmla="*/ 333 w 335"/>
              <a:gd name="T27" fmla="*/ 5 h 601"/>
              <a:gd name="T28" fmla="*/ 3 w 335"/>
              <a:gd name="T29" fmla="*/ 51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601">
                <a:moveTo>
                  <a:pt x="334" y="601"/>
                </a:moveTo>
                <a:cubicBezTo>
                  <a:pt x="334" y="601"/>
                  <a:pt x="334" y="601"/>
                  <a:pt x="334" y="601"/>
                </a:cubicBezTo>
                <a:cubicBezTo>
                  <a:pt x="1" y="515"/>
                  <a:pt x="1" y="515"/>
                  <a:pt x="1" y="515"/>
                </a:cubicBezTo>
                <a:cubicBezTo>
                  <a:pt x="1" y="515"/>
                  <a:pt x="1" y="515"/>
                  <a:pt x="1" y="515"/>
                </a:cubicBezTo>
                <a:cubicBezTo>
                  <a:pt x="0" y="514"/>
                  <a:pt x="0" y="514"/>
                  <a:pt x="1" y="514"/>
                </a:cubicBezTo>
                <a:cubicBezTo>
                  <a:pt x="333" y="1"/>
                  <a:pt x="333" y="1"/>
                  <a:pt x="333" y="1"/>
                </a:cubicBezTo>
                <a:cubicBezTo>
                  <a:pt x="333" y="1"/>
                  <a:pt x="333" y="0"/>
                  <a:pt x="334" y="1"/>
                </a:cubicBezTo>
                <a:cubicBezTo>
                  <a:pt x="334" y="1"/>
                  <a:pt x="335" y="1"/>
                  <a:pt x="335" y="1"/>
                </a:cubicBezTo>
                <a:cubicBezTo>
                  <a:pt x="335" y="600"/>
                  <a:pt x="335" y="600"/>
                  <a:pt x="335" y="600"/>
                </a:cubicBezTo>
                <a:cubicBezTo>
                  <a:pt x="335" y="600"/>
                  <a:pt x="335" y="600"/>
                  <a:pt x="335" y="600"/>
                </a:cubicBezTo>
                <a:cubicBezTo>
                  <a:pt x="335" y="601"/>
                  <a:pt x="334" y="601"/>
                  <a:pt x="334" y="601"/>
                </a:cubicBezTo>
                <a:close/>
                <a:moveTo>
                  <a:pt x="3" y="514"/>
                </a:moveTo>
                <a:cubicBezTo>
                  <a:pt x="333" y="598"/>
                  <a:pt x="333" y="598"/>
                  <a:pt x="333" y="598"/>
                </a:cubicBezTo>
                <a:cubicBezTo>
                  <a:pt x="333" y="5"/>
                  <a:pt x="333" y="5"/>
                  <a:pt x="333" y="5"/>
                </a:cubicBezTo>
                <a:lnTo>
                  <a:pt x="3" y="51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211" name="Freeform 49"/>
          <p:cNvSpPr>
            <a:spLocks noEditPoints="1"/>
          </p:cNvSpPr>
          <p:nvPr/>
        </p:nvSpPr>
        <p:spPr bwMode="auto">
          <a:xfrm flipH="1" flipV="1">
            <a:off x="211271" y="-45700"/>
            <a:ext cx="1184855" cy="888073"/>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2" name="Freeform 50"/>
          <p:cNvSpPr>
            <a:spLocks noEditPoints="1"/>
          </p:cNvSpPr>
          <p:nvPr/>
        </p:nvSpPr>
        <p:spPr bwMode="auto">
          <a:xfrm flipH="1" flipV="1">
            <a:off x="211271" y="-385692"/>
            <a:ext cx="1184855" cy="566274"/>
          </a:xfrm>
          <a:custGeom>
            <a:avLst/>
            <a:gdLst>
              <a:gd name="T0" fmla="*/ 251 w 424"/>
              <a:gd name="T1" fmla="*/ 202 h 202"/>
              <a:gd name="T2" fmla="*/ 250 w 424"/>
              <a:gd name="T3" fmla="*/ 202 h 202"/>
              <a:gd name="T4" fmla="*/ 0 w 424"/>
              <a:gd name="T5" fmla="*/ 81 h 202"/>
              <a:gd name="T6" fmla="*/ 0 w 424"/>
              <a:gd name="T7" fmla="*/ 80 h 202"/>
              <a:gd name="T8" fmla="*/ 1 w 424"/>
              <a:gd name="T9" fmla="*/ 79 h 202"/>
              <a:gd name="T10" fmla="*/ 423 w 424"/>
              <a:gd name="T11" fmla="*/ 0 h 202"/>
              <a:gd name="T12" fmla="*/ 424 w 424"/>
              <a:gd name="T13" fmla="*/ 0 h 202"/>
              <a:gd name="T14" fmla="*/ 424 w 424"/>
              <a:gd name="T15" fmla="*/ 2 h 202"/>
              <a:gd name="T16" fmla="*/ 251 w 424"/>
              <a:gd name="T17" fmla="*/ 202 h 202"/>
              <a:gd name="T18" fmla="*/ 251 w 424"/>
              <a:gd name="T19" fmla="*/ 202 h 202"/>
              <a:gd name="T20" fmla="*/ 4 w 424"/>
              <a:gd name="T21" fmla="*/ 80 h 202"/>
              <a:gd name="T22" fmla="*/ 251 w 424"/>
              <a:gd name="T23" fmla="*/ 200 h 202"/>
              <a:gd name="T24" fmla="*/ 421 w 424"/>
              <a:gd name="T25" fmla="*/ 2 h 202"/>
              <a:gd name="T26" fmla="*/ 4 w 424"/>
              <a:gd name="T27" fmla="*/ 8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202">
                <a:moveTo>
                  <a:pt x="251" y="202"/>
                </a:moveTo>
                <a:cubicBezTo>
                  <a:pt x="251" y="202"/>
                  <a:pt x="251" y="202"/>
                  <a:pt x="250" y="202"/>
                </a:cubicBezTo>
                <a:cubicBezTo>
                  <a:pt x="0" y="81"/>
                  <a:pt x="0" y="81"/>
                  <a:pt x="0" y="81"/>
                </a:cubicBezTo>
                <a:cubicBezTo>
                  <a:pt x="0" y="80"/>
                  <a:pt x="0" y="80"/>
                  <a:pt x="0" y="80"/>
                </a:cubicBezTo>
                <a:cubicBezTo>
                  <a:pt x="0" y="79"/>
                  <a:pt x="0" y="79"/>
                  <a:pt x="1" y="79"/>
                </a:cubicBezTo>
                <a:cubicBezTo>
                  <a:pt x="423" y="0"/>
                  <a:pt x="423" y="0"/>
                  <a:pt x="423" y="0"/>
                </a:cubicBezTo>
                <a:cubicBezTo>
                  <a:pt x="424" y="0"/>
                  <a:pt x="424" y="0"/>
                  <a:pt x="424" y="0"/>
                </a:cubicBezTo>
                <a:cubicBezTo>
                  <a:pt x="424" y="1"/>
                  <a:pt x="424" y="1"/>
                  <a:pt x="424" y="2"/>
                </a:cubicBezTo>
                <a:cubicBezTo>
                  <a:pt x="251" y="202"/>
                  <a:pt x="251" y="202"/>
                  <a:pt x="251" y="202"/>
                </a:cubicBezTo>
                <a:cubicBezTo>
                  <a:pt x="251" y="202"/>
                  <a:pt x="251" y="202"/>
                  <a:pt x="251" y="202"/>
                </a:cubicBezTo>
                <a:close/>
                <a:moveTo>
                  <a:pt x="4" y="80"/>
                </a:moveTo>
                <a:cubicBezTo>
                  <a:pt x="251" y="200"/>
                  <a:pt x="251" y="200"/>
                  <a:pt x="251" y="200"/>
                </a:cubicBezTo>
                <a:cubicBezTo>
                  <a:pt x="421" y="2"/>
                  <a:pt x="421" y="2"/>
                  <a:pt x="421" y="2"/>
                </a:cubicBezTo>
                <a:lnTo>
                  <a:pt x="4" y="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3" name="Freeform 51"/>
          <p:cNvSpPr>
            <a:spLocks noEditPoints="1"/>
          </p:cNvSpPr>
          <p:nvPr/>
        </p:nvSpPr>
        <p:spPr bwMode="auto">
          <a:xfrm flipH="1" flipV="1">
            <a:off x="-96882" y="174896"/>
            <a:ext cx="1269000" cy="667476"/>
          </a:xfrm>
          <a:custGeom>
            <a:avLst/>
            <a:gdLst>
              <a:gd name="T0" fmla="*/ 343 w 454"/>
              <a:gd name="T1" fmla="*/ 238 h 238"/>
              <a:gd name="T2" fmla="*/ 343 w 454"/>
              <a:gd name="T3" fmla="*/ 238 h 238"/>
              <a:gd name="T4" fmla="*/ 1 w 454"/>
              <a:gd name="T5" fmla="*/ 1 h 238"/>
              <a:gd name="T6" fmla="*/ 1 w 454"/>
              <a:gd name="T7" fmla="*/ 0 h 238"/>
              <a:gd name="T8" fmla="*/ 1 w 454"/>
              <a:gd name="T9" fmla="*/ 0 h 238"/>
              <a:gd name="T10" fmla="*/ 453 w 454"/>
              <a:gd name="T11" fmla="*/ 22 h 238"/>
              <a:gd name="T12" fmla="*/ 454 w 454"/>
              <a:gd name="T13" fmla="*/ 22 h 238"/>
              <a:gd name="T14" fmla="*/ 454 w 454"/>
              <a:gd name="T15" fmla="*/ 23 h 238"/>
              <a:gd name="T16" fmla="*/ 344 w 454"/>
              <a:gd name="T17" fmla="*/ 237 h 238"/>
              <a:gd name="T18" fmla="*/ 344 w 454"/>
              <a:gd name="T19" fmla="*/ 238 h 238"/>
              <a:gd name="T20" fmla="*/ 343 w 454"/>
              <a:gd name="T21" fmla="*/ 238 h 238"/>
              <a:gd name="T22" fmla="*/ 5 w 454"/>
              <a:gd name="T23" fmla="*/ 2 h 238"/>
              <a:gd name="T24" fmla="*/ 343 w 454"/>
              <a:gd name="T25" fmla="*/ 236 h 238"/>
              <a:gd name="T26" fmla="*/ 452 w 454"/>
              <a:gd name="T27" fmla="*/ 23 h 238"/>
              <a:gd name="T28" fmla="*/ 5 w 454"/>
              <a:gd name="T29" fmla="*/ 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238">
                <a:moveTo>
                  <a:pt x="343" y="238"/>
                </a:moveTo>
                <a:cubicBezTo>
                  <a:pt x="343" y="238"/>
                  <a:pt x="343" y="238"/>
                  <a:pt x="343" y="238"/>
                </a:cubicBezTo>
                <a:cubicBezTo>
                  <a:pt x="1" y="1"/>
                  <a:pt x="1" y="1"/>
                  <a:pt x="1" y="1"/>
                </a:cubicBezTo>
                <a:cubicBezTo>
                  <a:pt x="1" y="1"/>
                  <a:pt x="0" y="1"/>
                  <a:pt x="1" y="0"/>
                </a:cubicBezTo>
                <a:cubicBezTo>
                  <a:pt x="1" y="0"/>
                  <a:pt x="1" y="0"/>
                  <a:pt x="1" y="0"/>
                </a:cubicBezTo>
                <a:cubicBezTo>
                  <a:pt x="453" y="22"/>
                  <a:pt x="453" y="22"/>
                  <a:pt x="453" y="22"/>
                </a:cubicBezTo>
                <a:cubicBezTo>
                  <a:pt x="453" y="22"/>
                  <a:pt x="454" y="22"/>
                  <a:pt x="454" y="22"/>
                </a:cubicBezTo>
                <a:cubicBezTo>
                  <a:pt x="454" y="22"/>
                  <a:pt x="454" y="23"/>
                  <a:pt x="454" y="23"/>
                </a:cubicBezTo>
                <a:cubicBezTo>
                  <a:pt x="344" y="237"/>
                  <a:pt x="344" y="237"/>
                  <a:pt x="344" y="237"/>
                </a:cubicBezTo>
                <a:cubicBezTo>
                  <a:pt x="344" y="238"/>
                  <a:pt x="344" y="238"/>
                  <a:pt x="344" y="238"/>
                </a:cubicBezTo>
                <a:cubicBezTo>
                  <a:pt x="344" y="238"/>
                  <a:pt x="343" y="238"/>
                  <a:pt x="343" y="238"/>
                </a:cubicBezTo>
                <a:close/>
                <a:moveTo>
                  <a:pt x="5" y="2"/>
                </a:moveTo>
                <a:cubicBezTo>
                  <a:pt x="343" y="236"/>
                  <a:pt x="343" y="236"/>
                  <a:pt x="343" y="236"/>
                </a:cubicBezTo>
                <a:cubicBezTo>
                  <a:pt x="452" y="23"/>
                  <a:pt x="452" y="23"/>
                  <a:pt x="452" y="23"/>
                </a:cubicBezTo>
                <a:lnTo>
                  <a:pt x="5"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4" name="Freeform 52"/>
          <p:cNvSpPr>
            <a:spLocks noEditPoints="1"/>
          </p:cNvSpPr>
          <p:nvPr/>
        </p:nvSpPr>
        <p:spPr bwMode="auto">
          <a:xfrm flipH="1" flipV="1">
            <a:off x="211271" y="-500539"/>
            <a:ext cx="485541" cy="681121"/>
          </a:xfrm>
          <a:custGeom>
            <a:avLst/>
            <a:gdLst>
              <a:gd name="T0" fmla="*/ 118 w 174"/>
              <a:gd name="T1" fmla="*/ 243 h 243"/>
              <a:gd name="T2" fmla="*/ 118 w 174"/>
              <a:gd name="T3" fmla="*/ 243 h 243"/>
              <a:gd name="T4" fmla="*/ 0 w 174"/>
              <a:gd name="T5" fmla="*/ 202 h 243"/>
              <a:gd name="T6" fmla="*/ 0 w 174"/>
              <a:gd name="T7" fmla="*/ 201 h 243"/>
              <a:gd name="T8" fmla="*/ 0 w 174"/>
              <a:gd name="T9" fmla="*/ 200 h 243"/>
              <a:gd name="T10" fmla="*/ 173 w 174"/>
              <a:gd name="T11" fmla="*/ 0 h 243"/>
              <a:gd name="T12" fmla="*/ 174 w 174"/>
              <a:gd name="T13" fmla="*/ 0 h 243"/>
              <a:gd name="T14" fmla="*/ 174 w 174"/>
              <a:gd name="T15" fmla="*/ 1 h 243"/>
              <a:gd name="T16" fmla="*/ 119 w 174"/>
              <a:gd name="T17" fmla="*/ 243 h 243"/>
              <a:gd name="T18" fmla="*/ 118 w 174"/>
              <a:gd name="T19" fmla="*/ 243 h 243"/>
              <a:gd name="T20" fmla="*/ 118 w 174"/>
              <a:gd name="T21" fmla="*/ 243 h 243"/>
              <a:gd name="T22" fmla="*/ 2 w 174"/>
              <a:gd name="T23" fmla="*/ 201 h 243"/>
              <a:gd name="T24" fmla="*/ 117 w 174"/>
              <a:gd name="T25" fmla="*/ 241 h 243"/>
              <a:gd name="T26" fmla="*/ 172 w 174"/>
              <a:gd name="T27" fmla="*/ 4 h 243"/>
              <a:gd name="T28" fmla="*/ 2 w 174"/>
              <a:gd name="T29" fmla="*/ 20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43">
                <a:moveTo>
                  <a:pt x="118" y="243"/>
                </a:moveTo>
                <a:cubicBezTo>
                  <a:pt x="118" y="243"/>
                  <a:pt x="118" y="243"/>
                  <a:pt x="118" y="243"/>
                </a:cubicBezTo>
                <a:cubicBezTo>
                  <a:pt x="0" y="202"/>
                  <a:pt x="0" y="202"/>
                  <a:pt x="0" y="202"/>
                </a:cubicBezTo>
                <a:cubicBezTo>
                  <a:pt x="0" y="202"/>
                  <a:pt x="0" y="202"/>
                  <a:pt x="0" y="201"/>
                </a:cubicBezTo>
                <a:cubicBezTo>
                  <a:pt x="0" y="201"/>
                  <a:pt x="0" y="201"/>
                  <a:pt x="0" y="200"/>
                </a:cubicBezTo>
                <a:cubicBezTo>
                  <a:pt x="173" y="0"/>
                  <a:pt x="173" y="0"/>
                  <a:pt x="173" y="0"/>
                </a:cubicBezTo>
                <a:cubicBezTo>
                  <a:pt x="173" y="0"/>
                  <a:pt x="173" y="0"/>
                  <a:pt x="174" y="0"/>
                </a:cubicBezTo>
                <a:cubicBezTo>
                  <a:pt x="174" y="0"/>
                  <a:pt x="174" y="1"/>
                  <a:pt x="174" y="1"/>
                </a:cubicBezTo>
                <a:cubicBezTo>
                  <a:pt x="119" y="243"/>
                  <a:pt x="119" y="243"/>
                  <a:pt x="119" y="243"/>
                </a:cubicBezTo>
                <a:cubicBezTo>
                  <a:pt x="119" y="243"/>
                  <a:pt x="119" y="243"/>
                  <a:pt x="118" y="243"/>
                </a:cubicBezTo>
                <a:cubicBezTo>
                  <a:pt x="118" y="243"/>
                  <a:pt x="118" y="243"/>
                  <a:pt x="118" y="243"/>
                </a:cubicBezTo>
                <a:close/>
                <a:moveTo>
                  <a:pt x="2" y="201"/>
                </a:moveTo>
                <a:cubicBezTo>
                  <a:pt x="117" y="241"/>
                  <a:pt x="117" y="241"/>
                  <a:pt x="117" y="241"/>
                </a:cubicBezTo>
                <a:cubicBezTo>
                  <a:pt x="172" y="4"/>
                  <a:pt x="172" y="4"/>
                  <a:pt x="172" y="4"/>
                </a:cubicBezTo>
                <a:lnTo>
                  <a:pt x="2" y="20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6" name="Freeform 54"/>
          <p:cNvSpPr>
            <a:spLocks noEditPoints="1"/>
          </p:cNvSpPr>
          <p:nvPr/>
        </p:nvSpPr>
        <p:spPr bwMode="auto">
          <a:xfrm flipH="1" flipV="1">
            <a:off x="-440286" y="174896"/>
            <a:ext cx="656105" cy="606073"/>
          </a:xfrm>
          <a:custGeom>
            <a:avLst/>
            <a:gdLst>
              <a:gd name="T0" fmla="*/ 1 w 235"/>
              <a:gd name="T1" fmla="*/ 216 h 216"/>
              <a:gd name="T2" fmla="*/ 1 w 235"/>
              <a:gd name="T3" fmla="*/ 216 h 216"/>
              <a:gd name="T4" fmla="*/ 1 w 235"/>
              <a:gd name="T5" fmla="*/ 214 h 216"/>
              <a:gd name="T6" fmla="*/ 110 w 235"/>
              <a:gd name="T7" fmla="*/ 0 h 216"/>
              <a:gd name="T8" fmla="*/ 111 w 235"/>
              <a:gd name="T9" fmla="*/ 0 h 216"/>
              <a:gd name="T10" fmla="*/ 112 w 235"/>
              <a:gd name="T11" fmla="*/ 0 h 216"/>
              <a:gd name="T12" fmla="*/ 235 w 235"/>
              <a:gd name="T13" fmla="*/ 94 h 216"/>
              <a:gd name="T14" fmla="*/ 235 w 235"/>
              <a:gd name="T15" fmla="*/ 95 h 216"/>
              <a:gd name="T16" fmla="*/ 235 w 235"/>
              <a:gd name="T17" fmla="*/ 96 h 216"/>
              <a:gd name="T18" fmla="*/ 2 w 235"/>
              <a:gd name="T19" fmla="*/ 216 h 216"/>
              <a:gd name="T20" fmla="*/ 1 w 235"/>
              <a:gd name="T21" fmla="*/ 216 h 216"/>
              <a:gd name="T22" fmla="*/ 111 w 235"/>
              <a:gd name="T23" fmla="*/ 2 h 216"/>
              <a:gd name="T24" fmla="*/ 4 w 235"/>
              <a:gd name="T25" fmla="*/ 213 h 216"/>
              <a:gd name="T26" fmla="*/ 232 w 235"/>
              <a:gd name="T27" fmla="*/ 95 h 216"/>
              <a:gd name="T28" fmla="*/ 111 w 235"/>
              <a:gd name="T2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216">
                <a:moveTo>
                  <a:pt x="1" y="216"/>
                </a:moveTo>
                <a:cubicBezTo>
                  <a:pt x="1" y="216"/>
                  <a:pt x="1" y="216"/>
                  <a:pt x="1" y="216"/>
                </a:cubicBezTo>
                <a:cubicBezTo>
                  <a:pt x="0" y="215"/>
                  <a:pt x="0" y="215"/>
                  <a:pt x="1" y="214"/>
                </a:cubicBezTo>
                <a:cubicBezTo>
                  <a:pt x="110" y="0"/>
                  <a:pt x="110" y="0"/>
                  <a:pt x="110" y="0"/>
                </a:cubicBezTo>
                <a:cubicBezTo>
                  <a:pt x="110" y="0"/>
                  <a:pt x="111" y="0"/>
                  <a:pt x="111" y="0"/>
                </a:cubicBezTo>
                <a:cubicBezTo>
                  <a:pt x="111" y="0"/>
                  <a:pt x="111" y="0"/>
                  <a:pt x="112" y="0"/>
                </a:cubicBezTo>
                <a:cubicBezTo>
                  <a:pt x="235" y="94"/>
                  <a:pt x="235" y="94"/>
                  <a:pt x="235" y="94"/>
                </a:cubicBezTo>
                <a:cubicBezTo>
                  <a:pt x="235" y="95"/>
                  <a:pt x="235" y="95"/>
                  <a:pt x="235" y="95"/>
                </a:cubicBezTo>
                <a:cubicBezTo>
                  <a:pt x="235" y="96"/>
                  <a:pt x="235" y="96"/>
                  <a:pt x="235" y="96"/>
                </a:cubicBezTo>
                <a:cubicBezTo>
                  <a:pt x="2" y="216"/>
                  <a:pt x="2" y="216"/>
                  <a:pt x="2" y="216"/>
                </a:cubicBezTo>
                <a:cubicBezTo>
                  <a:pt x="2" y="216"/>
                  <a:pt x="2" y="216"/>
                  <a:pt x="1" y="216"/>
                </a:cubicBezTo>
                <a:close/>
                <a:moveTo>
                  <a:pt x="111" y="2"/>
                </a:moveTo>
                <a:cubicBezTo>
                  <a:pt x="4" y="213"/>
                  <a:pt x="4" y="213"/>
                  <a:pt x="4" y="213"/>
                </a:cubicBezTo>
                <a:cubicBezTo>
                  <a:pt x="232" y="95"/>
                  <a:pt x="232" y="95"/>
                  <a:pt x="232" y="95"/>
                </a:cubicBezTo>
                <a:lnTo>
                  <a:pt x="111"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7" name="Freeform 55"/>
          <p:cNvSpPr>
            <a:spLocks noEditPoints="1"/>
          </p:cNvSpPr>
          <p:nvPr/>
        </p:nvSpPr>
        <p:spPr bwMode="auto">
          <a:xfrm flipH="1" flipV="1">
            <a:off x="-689310" y="-433450"/>
            <a:ext cx="905129" cy="883525"/>
          </a:xfrm>
          <a:custGeom>
            <a:avLst/>
            <a:gdLst>
              <a:gd name="T0" fmla="*/ 226 w 324"/>
              <a:gd name="T1" fmla="*/ 315 h 315"/>
              <a:gd name="T2" fmla="*/ 226 w 324"/>
              <a:gd name="T3" fmla="*/ 315 h 315"/>
              <a:gd name="T4" fmla="*/ 1 w 324"/>
              <a:gd name="T5" fmla="*/ 98 h 315"/>
              <a:gd name="T6" fmla="*/ 0 w 324"/>
              <a:gd name="T7" fmla="*/ 97 h 315"/>
              <a:gd name="T8" fmla="*/ 1 w 324"/>
              <a:gd name="T9" fmla="*/ 96 h 315"/>
              <a:gd name="T10" fmla="*/ 323 w 324"/>
              <a:gd name="T11" fmla="*/ 0 h 315"/>
              <a:gd name="T12" fmla="*/ 324 w 324"/>
              <a:gd name="T13" fmla="*/ 0 h 315"/>
              <a:gd name="T14" fmla="*/ 324 w 324"/>
              <a:gd name="T15" fmla="*/ 1 h 315"/>
              <a:gd name="T16" fmla="*/ 227 w 324"/>
              <a:gd name="T17" fmla="*/ 314 h 315"/>
              <a:gd name="T18" fmla="*/ 226 w 324"/>
              <a:gd name="T19" fmla="*/ 315 h 315"/>
              <a:gd name="T20" fmla="*/ 226 w 324"/>
              <a:gd name="T21" fmla="*/ 315 h 315"/>
              <a:gd name="T22" fmla="*/ 3 w 324"/>
              <a:gd name="T23" fmla="*/ 97 h 315"/>
              <a:gd name="T24" fmla="*/ 226 w 324"/>
              <a:gd name="T25" fmla="*/ 312 h 315"/>
              <a:gd name="T26" fmla="*/ 321 w 324"/>
              <a:gd name="T27" fmla="*/ 2 h 315"/>
              <a:gd name="T28" fmla="*/ 3 w 324"/>
              <a:gd name="T29" fmla="*/ 9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15">
                <a:moveTo>
                  <a:pt x="226" y="315"/>
                </a:moveTo>
                <a:cubicBezTo>
                  <a:pt x="226" y="315"/>
                  <a:pt x="226" y="315"/>
                  <a:pt x="226" y="315"/>
                </a:cubicBezTo>
                <a:cubicBezTo>
                  <a:pt x="1" y="98"/>
                  <a:pt x="1" y="98"/>
                  <a:pt x="1" y="98"/>
                </a:cubicBezTo>
                <a:cubicBezTo>
                  <a:pt x="1" y="97"/>
                  <a:pt x="0" y="97"/>
                  <a:pt x="0" y="97"/>
                </a:cubicBezTo>
                <a:cubicBezTo>
                  <a:pt x="1" y="96"/>
                  <a:pt x="1" y="96"/>
                  <a:pt x="1" y="96"/>
                </a:cubicBezTo>
                <a:cubicBezTo>
                  <a:pt x="323" y="0"/>
                  <a:pt x="323" y="0"/>
                  <a:pt x="323" y="0"/>
                </a:cubicBezTo>
                <a:cubicBezTo>
                  <a:pt x="323" y="0"/>
                  <a:pt x="323" y="0"/>
                  <a:pt x="324" y="0"/>
                </a:cubicBezTo>
                <a:cubicBezTo>
                  <a:pt x="324" y="0"/>
                  <a:pt x="324" y="1"/>
                  <a:pt x="324" y="1"/>
                </a:cubicBezTo>
                <a:cubicBezTo>
                  <a:pt x="227" y="314"/>
                  <a:pt x="227" y="314"/>
                  <a:pt x="227" y="314"/>
                </a:cubicBezTo>
                <a:cubicBezTo>
                  <a:pt x="227" y="314"/>
                  <a:pt x="227" y="315"/>
                  <a:pt x="226" y="315"/>
                </a:cubicBezTo>
                <a:cubicBezTo>
                  <a:pt x="226" y="315"/>
                  <a:pt x="226" y="315"/>
                  <a:pt x="226" y="315"/>
                </a:cubicBezTo>
                <a:close/>
                <a:moveTo>
                  <a:pt x="3" y="97"/>
                </a:moveTo>
                <a:cubicBezTo>
                  <a:pt x="226" y="312"/>
                  <a:pt x="226" y="312"/>
                  <a:pt x="226" y="312"/>
                </a:cubicBezTo>
                <a:cubicBezTo>
                  <a:pt x="321" y="2"/>
                  <a:pt x="321" y="2"/>
                  <a:pt x="321" y="2"/>
                </a:cubicBezTo>
                <a:lnTo>
                  <a:pt x="3" y="9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9" name="Freeform 57"/>
          <p:cNvSpPr>
            <a:spLocks noEditPoints="1"/>
          </p:cNvSpPr>
          <p:nvPr/>
        </p:nvSpPr>
        <p:spPr bwMode="auto">
          <a:xfrm flipH="1" flipV="1">
            <a:off x="3191602" y="-158273"/>
            <a:ext cx="906267" cy="440057"/>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0" name="Freeform 58"/>
          <p:cNvSpPr>
            <a:spLocks noEditPoints="1"/>
          </p:cNvSpPr>
          <p:nvPr/>
        </p:nvSpPr>
        <p:spPr bwMode="auto">
          <a:xfrm flipH="1" flipV="1">
            <a:off x="2886861" y="4332"/>
            <a:ext cx="463936" cy="369557"/>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3" name="Freeform 61"/>
          <p:cNvSpPr>
            <a:spLocks noEditPoints="1"/>
          </p:cNvSpPr>
          <p:nvPr/>
        </p:nvSpPr>
        <p:spPr bwMode="auto">
          <a:xfrm flipH="1" flipV="1">
            <a:off x="1012924" y="1144840"/>
            <a:ext cx="883525" cy="715234"/>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4" name="Freeform 62"/>
          <p:cNvSpPr>
            <a:spLocks noEditPoints="1"/>
          </p:cNvSpPr>
          <p:nvPr/>
        </p:nvSpPr>
        <p:spPr bwMode="auto">
          <a:xfrm flipH="1" flipV="1">
            <a:off x="1012924" y="1223301"/>
            <a:ext cx="883525" cy="1009742"/>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5" name="Freeform 63"/>
          <p:cNvSpPr>
            <a:spLocks noEditPoints="1"/>
          </p:cNvSpPr>
          <p:nvPr/>
        </p:nvSpPr>
        <p:spPr bwMode="auto">
          <a:xfrm flipH="1" flipV="1">
            <a:off x="1650836" y="649066"/>
            <a:ext cx="492363" cy="501460"/>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3" name="Freeform 71"/>
          <p:cNvSpPr>
            <a:spLocks noEditPoints="1"/>
          </p:cNvSpPr>
          <p:nvPr/>
        </p:nvSpPr>
        <p:spPr bwMode="auto">
          <a:xfrm flipH="1" flipV="1">
            <a:off x="2137513" y="368204"/>
            <a:ext cx="755032" cy="286548"/>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5" name="Freeform 73"/>
          <p:cNvSpPr>
            <a:spLocks noEditPoints="1"/>
          </p:cNvSpPr>
          <p:nvPr/>
        </p:nvSpPr>
        <p:spPr bwMode="auto">
          <a:xfrm flipH="1" flipV="1">
            <a:off x="1390441" y="-45700"/>
            <a:ext cx="898307" cy="700452"/>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9" name="Freeform 77"/>
          <p:cNvSpPr>
            <a:spLocks noEditPoints="1"/>
          </p:cNvSpPr>
          <p:nvPr/>
        </p:nvSpPr>
        <p:spPr bwMode="auto">
          <a:xfrm flipH="1" flipV="1">
            <a:off x="541029" y="2227357"/>
            <a:ext cx="606073" cy="594702"/>
          </a:xfrm>
          <a:custGeom>
            <a:avLst/>
            <a:gdLst>
              <a:gd name="T0" fmla="*/ 1 w 217"/>
              <a:gd name="T1" fmla="*/ 212 h 212"/>
              <a:gd name="T2" fmla="*/ 1 w 217"/>
              <a:gd name="T3" fmla="*/ 212 h 212"/>
              <a:gd name="T4" fmla="*/ 0 w 217"/>
              <a:gd name="T5" fmla="*/ 211 h 212"/>
              <a:gd name="T6" fmla="*/ 0 w 217"/>
              <a:gd name="T7" fmla="*/ 1 h 212"/>
              <a:gd name="T8" fmla="*/ 0 w 217"/>
              <a:gd name="T9" fmla="*/ 0 h 212"/>
              <a:gd name="T10" fmla="*/ 1 w 217"/>
              <a:gd name="T11" fmla="*/ 0 h 212"/>
              <a:gd name="T12" fmla="*/ 217 w 217"/>
              <a:gd name="T13" fmla="*/ 113 h 212"/>
              <a:gd name="T14" fmla="*/ 217 w 217"/>
              <a:gd name="T15" fmla="*/ 114 h 212"/>
              <a:gd name="T16" fmla="*/ 217 w 217"/>
              <a:gd name="T17" fmla="*/ 115 h 212"/>
              <a:gd name="T18" fmla="*/ 2 w 217"/>
              <a:gd name="T19" fmla="*/ 212 h 212"/>
              <a:gd name="T20" fmla="*/ 1 w 217"/>
              <a:gd name="T21" fmla="*/ 212 h 212"/>
              <a:gd name="T22" fmla="*/ 2 w 217"/>
              <a:gd name="T23" fmla="*/ 2 h 212"/>
              <a:gd name="T24" fmla="*/ 2 w 217"/>
              <a:gd name="T25" fmla="*/ 209 h 212"/>
              <a:gd name="T26" fmla="*/ 214 w 217"/>
              <a:gd name="T27" fmla="*/ 114 h 212"/>
              <a:gd name="T28" fmla="*/ 2 w 217"/>
              <a:gd name="T29"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212">
                <a:moveTo>
                  <a:pt x="1" y="212"/>
                </a:moveTo>
                <a:cubicBezTo>
                  <a:pt x="1" y="212"/>
                  <a:pt x="1" y="212"/>
                  <a:pt x="1" y="212"/>
                </a:cubicBezTo>
                <a:cubicBezTo>
                  <a:pt x="0" y="211"/>
                  <a:pt x="0" y="211"/>
                  <a:pt x="0" y="211"/>
                </a:cubicBezTo>
                <a:cubicBezTo>
                  <a:pt x="0" y="1"/>
                  <a:pt x="0" y="1"/>
                  <a:pt x="0" y="1"/>
                </a:cubicBezTo>
                <a:cubicBezTo>
                  <a:pt x="0" y="0"/>
                  <a:pt x="0" y="0"/>
                  <a:pt x="0" y="0"/>
                </a:cubicBezTo>
                <a:cubicBezTo>
                  <a:pt x="1" y="0"/>
                  <a:pt x="1" y="0"/>
                  <a:pt x="1" y="0"/>
                </a:cubicBezTo>
                <a:cubicBezTo>
                  <a:pt x="217" y="113"/>
                  <a:pt x="217" y="113"/>
                  <a:pt x="217" y="113"/>
                </a:cubicBezTo>
                <a:cubicBezTo>
                  <a:pt x="217" y="114"/>
                  <a:pt x="217" y="114"/>
                  <a:pt x="217" y="114"/>
                </a:cubicBezTo>
                <a:cubicBezTo>
                  <a:pt x="217" y="115"/>
                  <a:pt x="217" y="115"/>
                  <a:pt x="217" y="115"/>
                </a:cubicBezTo>
                <a:cubicBezTo>
                  <a:pt x="2" y="212"/>
                  <a:pt x="2" y="212"/>
                  <a:pt x="2" y="212"/>
                </a:cubicBezTo>
                <a:cubicBezTo>
                  <a:pt x="1" y="212"/>
                  <a:pt x="1" y="212"/>
                  <a:pt x="1" y="212"/>
                </a:cubicBezTo>
                <a:close/>
                <a:moveTo>
                  <a:pt x="2" y="2"/>
                </a:moveTo>
                <a:cubicBezTo>
                  <a:pt x="2" y="209"/>
                  <a:pt x="2" y="209"/>
                  <a:pt x="2" y="209"/>
                </a:cubicBezTo>
                <a:cubicBezTo>
                  <a:pt x="214" y="114"/>
                  <a:pt x="214" y="114"/>
                  <a:pt x="214" y="114"/>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0" name="Freeform 78"/>
          <p:cNvSpPr>
            <a:spLocks noEditPoints="1"/>
          </p:cNvSpPr>
          <p:nvPr/>
        </p:nvSpPr>
        <p:spPr bwMode="auto">
          <a:xfrm flipH="1" flipV="1">
            <a:off x="541029" y="2499123"/>
            <a:ext cx="606073" cy="1200774"/>
          </a:xfrm>
          <a:custGeom>
            <a:avLst/>
            <a:gdLst>
              <a:gd name="T0" fmla="*/ 216 w 217"/>
              <a:gd name="T1" fmla="*/ 428 h 428"/>
              <a:gd name="T2" fmla="*/ 216 w 217"/>
              <a:gd name="T3" fmla="*/ 428 h 428"/>
              <a:gd name="T4" fmla="*/ 1 w 217"/>
              <a:gd name="T5" fmla="*/ 314 h 428"/>
              <a:gd name="T6" fmla="*/ 0 w 217"/>
              <a:gd name="T7" fmla="*/ 313 h 428"/>
              <a:gd name="T8" fmla="*/ 113 w 217"/>
              <a:gd name="T9" fmla="*/ 0 h 428"/>
              <a:gd name="T10" fmla="*/ 114 w 217"/>
              <a:gd name="T11" fmla="*/ 0 h 428"/>
              <a:gd name="T12" fmla="*/ 115 w 217"/>
              <a:gd name="T13" fmla="*/ 0 h 428"/>
              <a:gd name="T14" fmla="*/ 217 w 217"/>
              <a:gd name="T15" fmla="*/ 427 h 428"/>
              <a:gd name="T16" fmla="*/ 217 w 217"/>
              <a:gd name="T17" fmla="*/ 428 h 428"/>
              <a:gd name="T18" fmla="*/ 216 w 217"/>
              <a:gd name="T19" fmla="*/ 428 h 428"/>
              <a:gd name="T20" fmla="*/ 2 w 217"/>
              <a:gd name="T21" fmla="*/ 313 h 428"/>
              <a:gd name="T22" fmla="*/ 215 w 217"/>
              <a:gd name="T23" fmla="*/ 425 h 428"/>
              <a:gd name="T24" fmla="*/ 113 w 217"/>
              <a:gd name="T25" fmla="*/ 4 h 428"/>
              <a:gd name="T26" fmla="*/ 2 w 217"/>
              <a:gd name="T27" fmla="*/ 31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428">
                <a:moveTo>
                  <a:pt x="216" y="428"/>
                </a:moveTo>
                <a:cubicBezTo>
                  <a:pt x="216" y="428"/>
                  <a:pt x="216" y="428"/>
                  <a:pt x="216" y="428"/>
                </a:cubicBezTo>
                <a:cubicBezTo>
                  <a:pt x="1" y="314"/>
                  <a:pt x="1" y="314"/>
                  <a:pt x="1" y="314"/>
                </a:cubicBezTo>
                <a:cubicBezTo>
                  <a:pt x="0" y="314"/>
                  <a:pt x="0" y="314"/>
                  <a:pt x="0" y="313"/>
                </a:cubicBezTo>
                <a:cubicBezTo>
                  <a:pt x="113" y="0"/>
                  <a:pt x="113" y="0"/>
                  <a:pt x="113" y="0"/>
                </a:cubicBezTo>
                <a:cubicBezTo>
                  <a:pt x="113" y="0"/>
                  <a:pt x="113" y="0"/>
                  <a:pt x="114" y="0"/>
                </a:cubicBezTo>
                <a:cubicBezTo>
                  <a:pt x="114" y="0"/>
                  <a:pt x="114" y="0"/>
                  <a:pt x="115" y="0"/>
                </a:cubicBezTo>
                <a:cubicBezTo>
                  <a:pt x="217" y="427"/>
                  <a:pt x="217" y="427"/>
                  <a:pt x="217" y="427"/>
                </a:cubicBezTo>
                <a:cubicBezTo>
                  <a:pt x="217" y="427"/>
                  <a:pt x="217" y="428"/>
                  <a:pt x="217" y="428"/>
                </a:cubicBezTo>
                <a:cubicBezTo>
                  <a:pt x="217" y="428"/>
                  <a:pt x="217" y="428"/>
                  <a:pt x="216" y="428"/>
                </a:cubicBezTo>
                <a:close/>
                <a:moveTo>
                  <a:pt x="2" y="313"/>
                </a:moveTo>
                <a:cubicBezTo>
                  <a:pt x="215" y="425"/>
                  <a:pt x="215" y="425"/>
                  <a:pt x="215" y="425"/>
                </a:cubicBezTo>
                <a:cubicBezTo>
                  <a:pt x="113" y="4"/>
                  <a:pt x="113" y="4"/>
                  <a:pt x="113" y="4"/>
                </a:cubicBezTo>
                <a:lnTo>
                  <a:pt x="2" y="31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2" name="Oval 90"/>
          <p:cNvSpPr>
            <a:spLocks noChangeArrowheads="1"/>
          </p:cNvSpPr>
          <p:nvPr/>
        </p:nvSpPr>
        <p:spPr bwMode="auto">
          <a:xfrm flipH="1" flipV="1">
            <a:off x="418223" y="1655397"/>
            <a:ext cx="69363" cy="70500"/>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3" name="Freeform 91"/>
          <p:cNvSpPr>
            <a:spLocks noEditPoints="1"/>
          </p:cNvSpPr>
          <p:nvPr/>
        </p:nvSpPr>
        <p:spPr bwMode="auto">
          <a:xfrm flipH="1" flipV="1">
            <a:off x="406852" y="1644026"/>
            <a:ext cx="92105" cy="89831"/>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4" name="Freeform 92"/>
          <p:cNvSpPr/>
          <p:nvPr/>
        </p:nvSpPr>
        <p:spPr bwMode="auto">
          <a:xfrm flipH="1" flipV="1">
            <a:off x="-21834" y="1882816"/>
            <a:ext cx="30702" cy="28428"/>
          </a:xfrm>
          <a:custGeom>
            <a:avLst/>
            <a:gdLst>
              <a:gd name="T0" fmla="*/ 11 w 11"/>
              <a:gd name="T1" fmla="*/ 5 h 10"/>
              <a:gd name="T2" fmla="*/ 6 w 11"/>
              <a:gd name="T3" fmla="*/ 0 h 10"/>
              <a:gd name="T4" fmla="*/ 0 w 11"/>
              <a:gd name="T5" fmla="*/ 5 h 10"/>
              <a:gd name="T6" fmla="*/ 6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3" y="10"/>
                  <a:pt x="6" y="10"/>
                </a:cubicBezTo>
                <a:cubicBezTo>
                  <a:pt x="9" y="10"/>
                  <a:pt x="11" y="8"/>
                  <a:pt x="11" y="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5" name="Freeform 93"/>
          <p:cNvSpPr>
            <a:spLocks noEditPoints="1"/>
          </p:cNvSpPr>
          <p:nvPr/>
        </p:nvSpPr>
        <p:spPr bwMode="auto">
          <a:xfrm flipH="1" flipV="1">
            <a:off x="-32068" y="1871446"/>
            <a:ext cx="50032" cy="50032"/>
          </a:xfrm>
          <a:custGeom>
            <a:avLst/>
            <a:gdLst>
              <a:gd name="T0" fmla="*/ 9 w 18"/>
              <a:gd name="T1" fmla="*/ 4 h 18"/>
              <a:gd name="T2" fmla="*/ 14 w 18"/>
              <a:gd name="T3" fmla="*/ 9 h 18"/>
              <a:gd name="T4" fmla="*/ 9 w 18"/>
              <a:gd name="T5" fmla="*/ 14 h 18"/>
              <a:gd name="T6" fmla="*/ 3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3" y="12"/>
                  <a:pt x="3"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0" name="Freeform 98"/>
          <p:cNvSpPr/>
          <p:nvPr/>
        </p:nvSpPr>
        <p:spPr bwMode="auto">
          <a:xfrm flipH="1" flipV="1">
            <a:off x="1135731" y="809397"/>
            <a:ext cx="64815" cy="61403"/>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1" name="Freeform 99"/>
          <p:cNvSpPr>
            <a:spLocks noEditPoints="1"/>
          </p:cNvSpPr>
          <p:nvPr/>
        </p:nvSpPr>
        <p:spPr bwMode="auto">
          <a:xfrm flipH="1" flipV="1">
            <a:off x="1127771" y="798026"/>
            <a:ext cx="80734" cy="84145"/>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6" name="Freeform 104"/>
          <p:cNvSpPr/>
          <p:nvPr/>
        </p:nvSpPr>
        <p:spPr bwMode="auto">
          <a:xfrm flipH="1" flipV="1">
            <a:off x="194215" y="158978"/>
            <a:ext cx="38661" cy="38661"/>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7" name="Freeform 105"/>
          <p:cNvSpPr>
            <a:spLocks noEditPoints="1"/>
          </p:cNvSpPr>
          <p:nvPr/>
        </p:nvSpPr>
        <p:spPr bwMode="auto">
          <a:xfrm flipH="1" flipV="1">
            <a:off x="182844" y="147607"/>
            <a:ext cx="59129" cy="61403"/>
          </a:xfrm>
          <a:custGeom>
            <a:avLst/>
            <a:gdLst>
              <a:gd name="T0" fmla="*/ 10 w 21"/>
              <a:gd name="T1" fmla="*/ 4 h 22"/>
              <a:gd name="T2" fmla="*/ 17 w 21"/>
              <a:gd name="T3" fmla="*/ 11 h 22"/>
              <a:gd name="T4" fmla="*/ 10 w 21"/>
              <a:gd name="T5" fmla="*/ 18 h 22"/>
              <a:gd name="T6" fmla="*/ 3 w 21"/>
              <a:gd name="T7" fmla="*/ 11 h 22"/>
              <a:gd name="T8" fmla="*/ 10 w 21"/>
              <a:gd name="T9" fmla="*/ 4 h 22"/>
              <a:gd name="T10" fmla="*/ 10 w 21"/>
              <a:gd name="T11" fmla="*/ 0 h 22"/>
              <a:gd name="T12" fmla="*/ 0 w 21"/>
              <a:gd name="T13" fmla="*/ 11 h 22"/>
              <a:gd name="T14" fmla="*/ 10 w 21"/>
              <a:gd name="T15" fmla="*/ 22 h 22"/>
              <a:gd name="T16" fmla="*/ 21 w 21"/>
              <a:gd name="T17" fmla="*/ 11 h 22"/>
              <a:gd name="T18" fmla="*/ 10 w 2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4"/>
                </a:moveTo>
                <a:cubicBezTo>
                  <a:pt x="14" y="4"/>
                  <a:pt x="17" y="7"/>
                  <a:pt x="17" y="11"/>
                </a:cubicBezTo>
                <a:cubicBezTo>
                  <a:pt x="17" y="15"/>
                  <a:pt x="14" y="18"/>
                  <a:pt x="10" y="18"/>
                </a:cubicBezTo>
                <a:cubicBezTo>
                  <a:pt x="7" y="18"/>
                  <a:pt x="3" y="15"/>
                  <a:pt x="3" y="11"/>
                </a:cubicBezTo>
                <a:cubicBezTo>
                  <a:pt x="4" y="7"/>
                  <a:pt x="7" y="4"/>
                  <a:pt x="10" y="4"/>
                </a:cubicBezTo>
                <a:moveTo>
                  <a:pt x="10" y="0"/>
                </a:moveTo>
                <a:cubicBezTo>
                  <a:pt x="5" y="0"/>
                  <a:pt x="0" y="5"/>
                  <a:pt x="0" y="11"/>
                </a:cubicBezTo>
                <a:cubicBezTo>
                  <a:pt x="0" y="17"/>
                  <a:pt x="4" y="22"/>
                  <a:pt x="10" y="22"/>
                </a:cubicBezTo>
                <a:cubicBezTo>
                  <a:pt x="16" y="22"/>
                  <a:pt x="21" y="17"/>
                  <a:pt x="21" y="11"/>
                </a:cubicBezTo>
                <a:cubicBezTo>
                  <a:pt x="21"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0" name="Oval 108"/>
          <p:cNvSpPr>
            <a:spLocks noChangeArrowheads="1"/>
          </p:cNvSpPr>
          <p:nvPr/>
        </p:nvSpPr>
        <p:spPr bwMode="auto">
          <a:xfrm flipH="1" flipV="1">
            <a:off x="4077401" y="-171918"/>
            <a:ext cx="31839" cy="30702"/>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1" name="Freeform 109"/>
          <p:cNvSpPr>
            <a:spLocks noEditPoints="1"/>
          </p:cNvSpPr>
          <p:nvPr/>
        </p:nvSpPr>
        <p:spPr bwMode="auto">
          <a:xfrm flipH="1" flipV="1">
            <a:off x="4067167" y="-183289"/>
            <a:ext cx="52306" cy="53444"/>
          </a:xfrm>
          <a:custGeom>
            <a:avLst/>
            <a:gdLst>
              <a:gd name="T0" fmla="*/ 9 w 19"/>
              <a:gd name="T1" fmla="*/ 4 h 19"/>
              <a:gd name="T2" fmla="*/ 15 w 19"/>
              <a:gd name="T3" fmla="*/ 9 h 19"/>
              <a:gd name="T4" fmla="*/ 9 w 19"/>
              <a:gd name="T5" fmla="*/ 15 h 19"/>
              <a:gd name="T6" fmla="*/ 4 w 19"/>
              <a:gd name="T7" fmla="*/ 9 h 19"/>
              <a:gd name="T8" fmla="*/ 9 w 19"/>
              <a:gd name="T9" fmla="*/ 4 h 19"/>
              <a:gd name="T10" fmla="*/ 9 w 19"/>
              <a:gd name="T11" fmla="*/ 0 h 19"/>
              <a:gd name="T12" fmla="*/ 0 w 19"/>
              <a:gd name="T13" fmla="*/ 9 h 19"/>
              <a:gd name="T14" fmla="*/ 9 w 19"/>
              <a:gd name="T15" fmla="*/ 19 h 19"/>
              <a:gd name="T16" fmla="*/ 19 w 19"/>
              <a:gd name="T17" fmla="*/ 9 h 19"/>
              <a:gd name="T18" fmla="*/ 9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4"/>
                </a:moveTo>
                <a:cubicBezTo>
                  <a:pt x="12" y="4"/>
                  <a:pt x="15" y="6"/>
                  <a:pt x="15" y="9"/>
                </a:cubicBezTo>
                <a:cubicBezTo>
                  <a:pt x="15" y="12"/>
                  <a:pt x="12" y="15"/>
                  <a:pt x="9" y="15"/>
                </a:cubicBezTo>
                <a:cubicBezTo>
                  <a:pt x="6" y="15"/>
                  <a:pt x="4" y="12"/>
                  <a:pt x="4" y="9"/>
                </a:cubicBezTo>
                <a:cubicBezTo>
                  <a:pt x="4" y="6"/>
                  <a:pt x="6" y="4"/>
                  <a:pt x="9" y="4"/>
                </a:cubicBezTo>
                <a:moveTo>
                  <a:pt x="9" y="0"/>
                </a:moveTo>
                <a:cubicBezTo>
                  <a:pt x="4" y="0"/>
                  <a:pt x="0" y="4"/>
                  <a:pt x="0" y="9"/>
                </a:cubicBezTo>
                <a:cubicBezTo>
                  <a:pt x="0" y="14"/>
                  <a:pt x="4" y="19"/>
                  <a:pt x="9" y="19"/>
                </a:cubicBezTo>
                <a:cubicBezTo>
                  <a:pt x="14" y="19"/>
                  <a:pt x="19" y="14"/>
                  <a:pt x="19" y="9"/>
                </a:cubicBezTo>
                <a:cubicBezTo>
                  <a:pt x="19"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2" name="Freeform 110"/>
          <p:cNvSpPr/>
          <p:nvPr/>
        </p:nvSpPr>
        <p:spPr bwMode="auto">
          <a:xfrm flipH="1" flipV="1">
            <a:off x="3325780" y="256768"/>
            <a:ext cx="47758" cy="47758"/>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3" name="Freeform 111"/>
          <p:cNvSpPr>
            <a:spLocks noEditPoints="1"/>
          </p:cNvSpPr>
          <p:nvPr/>
        </p:nvSpPr>
        <p:spPr bwMode="auto">
          <a:xfrm flipH="1" flipV="1">
            <a:off x="3314409" y="245397"/>
            <a:ext cx="70500" cy="70500"/>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4" name="Oval 112"/>
          <p:cNvSpPr>
            <a:spLocks noChangeArrowheads="1"/>
          </p:cNvSpPr>
          <p:nvPr/>
        </p:nvSpPr>
        <p:spPr bwMode="auto">
          <a:xfrm flipH="1" flipV="1">
            <a:off x="1880529" y="1840744"/>
            <a:ext cx="30702" cy="30702"/>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5" name="Freeform 113"/>
          <p:cNvSpPr>
            <a:spLocks noEditPoints="1"/>
          </p:cNvSpPr>
          <p:nvPr/>
        </p:nvSpPr>
        <p:spPr bwMode="auto">
          <a:xfrm flipH="1" flipV="1">
            <a:off x="1869158" y="1829373"/>
            <a:ext cx="53444" cy="53444"/>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6" name="Freeform 114"/>
          <p:cNvSpPr/>
          <p:nvPr/>
        </p:nvSpPr>
        <p:spPr bwMode="auto">
          <a:xfrm flipH="1" flipV="1">
            <a:off x="979949" y="1190324"/>
            <a:ext cx="69363" cy="70500"/>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7" name="Freeform 115"/>
          <p:cNvSpPr>
            <a:spLocks noEditPoints="1"/>
          </p:cNvSpPr>
          <p:nvPr/>
        </p:nvSpPr>
        <p:spPr bwMode="auto">
          <a:xfrm flipH="1" flipV="1">
            <a:off x="970852" y="1182365"/>
            <a:ext cx="89831" cy="88694"/>
          </a:xfrm>
          <a:custGeom>
            <a:avLst/>
            <a:gdLst>
              <a:gd name="T0" fmla="*/ 17 w 32"/>
              <a:gd name="T1" fmla="*/ 4 h 32"/>
              <a:gd name="T2" fmla="*/ 29 w 32"/>
              <a:gd name="T3" fmla="*/ 16 h 32"/>
              <a:gd name="T4" fmla="*/ 16 w 32"/>
              <a:gd name="T5" fmla="*/ 29 h 32"/>
              <a:gd name="T6" fmla="*/ 4 w 32"/>
              <a:gd name="T7" fmla="*/ 16 h 32"/>
              <a:gd name="T8" fmla="*/ 17 w 32"/>
              <a:gd name="T9" fmla="*/ 4 h 32"/>
              <a:gd name="T10" fmla="*/ 17 w 32"/>
              <a:gd name="T11" fmla="*/ 0 h 32"/>
              <a:gd name="T12" fmla="*/ 0 w 32"/>
              <a:gd name="T13" fmla="*/ 16 h 32"/>
              <a:gd name="T14" fmla="*/ 16 w 32"/>
              <a:gd name="T15" fmla="*/ 32 h 32"/>
              <a:gd name="T16" fmla="*/ 32 w 32"/>
              <a:gd name="T17" fmla="*/ 16 h 32"/>
              <a:gd name="T18" fmla="*/ 17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7" y="4"/>
                </a:moveTo>
                <a:cubicBezTo>
                  <a:pt x="23" y="4"/>
                  <a:pt x="29" y="10"/>
                  <a:pt x="29" y="16"/>
                </a:cubicBezTo>
                <a:cubicBezTo>
                  <a:pt x="29" y="23"/>
                  <a:pt x="23" y="29"/>
                  <a:pt x="16" y="29"/>
                </a:cubicBezTo>
                <a:cubicBezTo>
                  <a:pt x="10" y="28"/>
                  <a:pt x="4" y="23"/>
                  <a:pt x="4" y="16"/>
                </a:cubicBezTo>
                <a:cubicBezTo>
                  <a:pt x="4" y="9"/>
                  <a:pt x="10" y="4"/>
                  <a:pt x="17" y="4"/>
                </a:cubicBezTo>
                <a:moveTo>
                  <a:pt x="17" y="0"/>
                </a:moveTo>
                <a:cubicBezTo>
                  <a:pt x="8" y="0"/>
                  <a:pt x="1" y="7"/>
                  <a:pt x="0" y="16"/>
                </a:cubicBezTo>
                <a:cubicBezTo>
                  <a:pt x="0" y="25"/>
                  <a:pt x="8" y="32"/>
                  <a:pt x="16" y="32"/>
                </a:cubicBezTo>
                <a:cubicBezTo>
                  <a:pt x="25" y="32"/>
                  <a:pt x="32" y="25"/>
                  <a:pt x="32" y="16"/>
                </a:cubicBezTo>
                <a:cubicBezTo>
                  <a:pt x="32" y="8"/>
                  <a:pt x="25"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8" name="Freeform 116"/>
          <p:cNvSpPr/>
          <p:nvPr/>
        </p:nvSpPr>
        <p:spPr bwMode="auto">
          <a:xfrm flipH="1" flipV="1">
            <a:off x="1664481" y="1131195"/>
            <a:ext cx="34113" cy="34113"/>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9" name="Freeform 117"/>
          <p:cNvSpPr>
            <a:spLocks noEditPoints="1"/>
          </p:cNvSpPr>
          <p:nvPr/>
        </p:nvSpPr>
        <p:spPr bwMode="auto">
          <a:xfrm flipH="1" flipV="1">
            <a:off x="1653110" y="1119824"/>
            <a:ext cx="56855" cy="56855"/>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0" name="Freeform 118"/>
          <p:cNvSpPr/>
          <p:nvPr/>
        </p:nvSpPr>
        <p:spPr bwMode="auto">
          <a:xfrm flipH="1" flipV="1">
            <a:off x="1633779" y="999292"/>
            <a:ext cx="39799" cy="36387"/>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1" name="Freeform 119"/>
          <p:cNvSpPr>
            <a:spLocks noEditPoints="1"/>
          </p:cNvSpPr>
          <p:nvPr/>
        </p:nvSpPr>
        <p:spPr bwMode="auto">
          <a:xfrm flipH="1" flipV="1">
            <a:off x="1625820" y="987921"/>
            <a:ext cx="57992" cy="59129"/>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2" name="Freeform 120"/>
          <p:cNvSpPr/>
          <p:nvPr/>
        </p:nvSpPr>
        <p:spPr bwMode="auto">
          <a:xfrm flipH="1" flipV="1">
            <a:off x="1332449" y="773009"/>
            <a:ext cx="30702" cy="30702"/>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3" name="Freeform 121"/>
          <p:cNvSpPr>
            <a:spLocks noEditPoints="1"/>
          </p:cNvSpPr>
          <p:nvPr/>
        </p:nvSpPr>
        <p:spPr bwMode="auto">
          <a:xfrm flipH="1" flipV="1">
            <a:off x="1323352" y="761639"/>
            <a:ext cx="51170" cy="50032"/>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4" name="Freeform 122"/>
          <p:cNvSpPr/>
          <p:nvPr/>
        </p:nvSpPr>
        <p:spPr bwMode="auto">
          <a:xfrm flipH="1" flipV="1">
            <a:off x="-121899" y="752542"/>
            <a:ext cx="53444" cy="53444"/>
          </a:xfrm>
          <a:custGeom>
            <a:avLst/>
            <a:gdLst>
              <a:gd name="T0" fmla="*/ 9 w 19"/>
              <a:gd name="T1" fmla="*/ 0 h 19"/>
              <a:gd name="T2" fmla="*/ 0 w 19"/>
              <a:gd name="T3" fmla="*/ 9 h 19"/>
              <a:gd name="T4" fmla="*/ 9 w 19"/>
              <a:gd name="T5" fmla="*/ 19 h 19"/>
              <a:gd name="T6" fmla="*/ 19 w 19"/>
              <a:gd name="T7" fmla="*/ 10 h 19"/>
              <a:gd name="T8" fmla="*/ 9 w 19"/>
              <a:gd name="T9" fmla="*/ 0 h 19"/>
            </a:gdLst>
            <a:ahLst/>
            <a:cxnLst>
              <a:cxn ang="0">
                <a:pos x="T0" y="T1"/>
              </a:cxn>
              <a:cxn ang="0">
                <a:pos x="T2" y="T3"/>
              </a:cxn>
              <a:cxn ang="0">
                <a:pos x="T4" y="T5"/>
              </a:cxn>
              <a:cxn ang="0">
                <a:pos x="T6" y="T7"/>
              </a:cxn>
              <a:cxn ang="0">
                <a:pos x="T8" y="T9"/>
              </a:cxn>
            </a:cxnLst>
            <a:rect l="0" t="0" r="r" b="b"/>
            <a:pathLst>
              <a:path w="19" h="19">
                <a:moveTo>
                  <a:pt x="9" y="0"/>
                </a:moveTo>
                <a:cubicBezTo>
                  <a:pt x="4" y="0"/>
                  <a:pt x="0" y="4"/>
                  <a:pt x="0" y="9"/>
                </a:cubicBezTo>
                <a:cubicBezTo>
                  <a:pt x="0" y="15"/>
                  <a:pt x="4" y="19"/>
                  <a:pt x="9" y="19"/>
                </a:cubicBezTo>
                <a:cubicBezTo>
                  <a:pt x="14" y="19"/>
                  <a:pt x="18" y="15"/>
                  <a:pt x="19" y="10"/>
                </a:cubicBezTo>
                <a:cubicBezTo>
                  <a:pt x="19" y="4"/>
                  <a:pt x="14"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5" name="Freeform 123"/>
          <p:cNvSpPr>
            <a:spLocks noEditPoints="1"/>
          </p:cNvSpPr>
          <p:nvPr/>
        </p:nvSpPr>
        <p:spPr bwMode="auto">
          <a:xfrm flipH="1" flipV="1">
            <a:off x="-129858" y="741171"/>
            <a:ext cx="71637" cy="76186"/>
          </a:xfrm>
          <a:custGeom>
            <a:avLst/>
            <a:gdLst>
              <a:gd name="T0" fmla="*/ 13 w 26"/>
              <a:gd name="T1" fmla="*/ 4 h 27"/>
              <a:gd name="T2" fmla="*/ 23 w 26"/>
              <a:gd name="T3" fmla="*/ 14 h 27"/>
              <a:gd name="T4" fmla="*/ 13 w 26"/>
              <a:gd name="T5" fmla="*/ 23 h 27"/>
              <a:gd name="T6" fmla="*/ 4 w 26"/>
              <a:gd name="T7" fmla="*/ 13 h 27"/>
              <a:gd name="T8" fmla="*/ 13 w 26"/>
              <a:gd name="T9" fmla="*/ 4 h 27"/>
              <a:gd name="T10" fmla="*/ 13 w 26"/>
              <a:gd name="T11" fmla="*/ 0 h 27"/>
              <a:gd name="T12" fmla="*/ 0 w 26"/>
              <a:gd name="T13" fmla="*/ 13 h 27"/>
              <a:gd name="T14" fmla="*/ 13 w 26"/>
              <a:gd name="T15" fmla="*/ 27 h 27"/>
              <a:gd name="T16" fmla="*/ 26 w 26"/>
              <a:gd name="T17" fmla="*/ 14 h 27"/>
              <a:gd name="T18" fmla="*/ 13 w 2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4"/>
                </a:moveTo>
                <a:cubicBezTo>
                  <a:pt x="18" y="4"/>
                  <a:pt x="23" y="8"/>
                  <a:pt x="23" y="14"/>
                </a:cubicBezTo>
                <a:cubicBezTo>
                  <a:pt x="22" y="19"/>
                  <a:pt x="18" y="23"/>
                  <a:pt x="13" y="23"/>
                </a:cubicBezTo>
                <a:cubicBezTo>
                  <a:pt x="8" y="23"/>
                  <a:pt x="4" y="19"/>
                  <a:pt x="4" y="13"/>
                </a:cubicBezTo>
                <a:cubicBezTo>
                  <a:pt x="4" y="8"/>
                  <a:pt x="8" y="4"/>
                  <a:pt x="13" y="4"/>
                </a:cubicBezTo>
                <a:moveTo>
                  <a:pt x="13" y="0"/>
                </a:moveTo>
                <a:cubicBezTo>
                  <a:pt x="6" y="0"/>
                  <a:pt x="0" y="6"/>
                  <a:pt x="0" y="13"/>
                </a:cubicBezTo>
                <a:cubicBezTo>
                  <a:pt x="0" y="21"/>
                  <a:pt x="6" y="27"/>
                  <a:pt x="13" y="27"/>
                </a:cubicBezTo>
                <a:cubicBezTo>
                  <a:pt x="20" y="27"/>
                  <a:pt x="26" y="21"/>
                  <a:pt x="26" y="14"/>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8" name="Freeform 126"/>
          <p:cNvSpPr/>
          <p:nvPr/>
        </p:nvSpPr>
        <p:spPr bwMode="auto">
          <a:xfrm flipH="1" flipV="1">
            <a:off x="3163175" y="-26369"/>
            <a:ext cx="64815" cy="63677"/>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89" name="Freeform 127"/>
          <p:cNvSpPr>
            <a:spLocks noEditPoints="1"/>
          </p:cNvSpPr>
          <p:nvPr/>
        </p:nvSpPr>
        <p:spPr bwMode="auto">
          <a:xfrm flipH="1" flipV="1">
            <a:off x="3152941" y="-37740"/>
            <a:ext cx="86419" cy="86419"/>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0" name="Oval 128"/>
          <p:cNvSpPr>
            <a:spLocks noChangeArrowheads="1"/>
          </p:cNvSpPr>
          <p:nvPr/>
        </p:nvSpPr>
        <p:spPr bwMode="auto">
          <a:xfrm flipH="1" flipV="1">
            <a:off x="2869804" y="352284"/>
            <a:ext cx="39799" cy="38661"/>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1" name="Freeform 129"/>
          <p:cNvSpPr>
            <a:spLocks noEditPoints="1"/>
          </p:cNvSpPr>
          <p:nvPr/>
        </p:nvSpPr>
        <p:spPr bwMode="auto">
          <a:xfrm flipH="1" flipV="1">
            <a:off x="2861844" y="343187"/>
            <a:ext cx="57992" cy="59129"/>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4" name="Oval 132"/>
          <p:cNvSpPr>
            <a:spLocks noChangeArrowheads="1"/>
          </p:cNvSpPr>
          <p:nvPr/>
        </p:nvSpPr>
        <p:spPr bwMode="auto">
          <a:xfrm flipH="1" flipV="1">
            <a:off x="2254635" y="343187"/>
            <a:ext cx="61403" cy="61403"/>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5" name="Freeform 133"/>
          <p:cNvSpPr>
            <a:spLocks noEditPoints="1"/>
          </p:cNvSpPr>
          <p:nvPr/>
        </p:nvSpPr>
        <p:spPr bwMode="auto">
          <a:xfrm flipH="1" flipV="1">
            <a:off x="2243264" y="331816"/>
            <a:ext cx="84145" cy="84145"/>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6" name="Freeform 134"/>
          <p:cNvSpPr/>
          <p:nvPr/>
        </p:nvSpPr>
        <p:spPr bwMode="auto">
          <a:xfrm flipH="1" flipV="1">
            <a:off x="1365424" y="-68442"/>
            <a:ext cx="55718" cy="53444"/>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7" name="Freeform 135"/>
          <p:cNvSpPr>
            <a:spLocks noEditPoints="1"/>
          </p:cNvSpPr>
          <p:nvPr/>
        </p:nvSpPr>
        <p:spPr bwMode="auto">
          <a:xfrm flipH="1" flipV="1">
            <a:off x="1357465" y="-79813"/>
            <a:ext cx="75048" cy="75048"/>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8" name="Oval 136"/>
          <p:cNvSpPr>
            <a:spLocks noChangeArrowheads="1"/>
          </p:cNvSpPr>
          <p:nvPr/>
        </p:nvSpPr>
        <p:spPr bwMode="auto">
          <a:xfrm flipH="1" flipV="1">
            <a:off x="2120457" y="632009"/>
            <a:ext cx="39799" cy="39799"/>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9" name="Freeform 137"/>
          <p:cNvSpPr>
            <a:spLocks noEditPoints="1"/>
          </p:cNvSpPr>
          <p:nvPr/>
        </p:nvSpPr>
        <p:spPr bwMode="auto">
          <a:xfrm flipH="1" flipV="1">
            <a:off x="2109086" y="620638"/>
            <a:ext cx="61403" cy="62541"/>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0" name="Freeform 138"/>
          <p:cNvSpPr/>
          <p:nvPr/>
        </p:nvSpPr>
        <p:spPr bwMode="auto">
          <a:xfrm flipH="1" flipV="1">
            <a:off x="1725884" y="2389962"/>
            <a:ext cx="47758" cy="47758"/>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1" name="Freeform 139"/>
          <p:cNvSpPr>
            <a:spLocks noEditPoints="1"/>
          </p:cNvSpPr>
          <p:nvPr/>
        </p:nvSpPr>
        <p:spPr bwMode="auto">
          <a:xfrm flipH="1" flipV="1">
            <a:off x="1717924" y="2378591"/>
            <a:ext cx="67089" cy="70500"/>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2" name="Oval 140"/>
          <p:cNvSpPr>
            <a:spLocks noChangeArrowheads="1"/>
          </p:cNvSpPr>
          <p:nvPr/>
        </p:nvSpPr>
        <p:spPr bwMode="auto">
          <a:xfrm flipH="1" flipV="1">
            <a:off x="1127771" y="2213712"/>
            <a:ext cx="34113" cy="32976"/>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3" name="Freeform 141"/>
          <p:cNvSpPr>
            <a:spLocks noEditPoints="1"/>
          </p:cNvSpPr>
          <p:nvPr/>
        </p:nvSpPr>
        <p:spPr bwMode="auto">
          <a:xfrm flipH="1" flipV="1">
            <a:off x="1116400" y="2202341"/>
            <a:ext cx="55718" cy="55718"/>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4" name="Oval 142"/>
          <p:cNvSpPr>
            <a:spLocks noChangeArrowheads="1"/>
          </p:cNvSpPr>
          <p:nvPr/>
        </p:nvSpPr>
        <p:spPr bwMode="auto">
          <a:xfrm flipH="1" flipV="1">
            <a:off x="281198" y="4582573"/>
            <a:ext cx="55718" cy="55718"/>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5" name="Freeform 143"/>
          <p:cNvSpPr>
            <a:spLocks noEditPoints="1"/>
          </p:cNvSpPr>
          <p:nvPr/>
        </p:nvSpPr>
        <p:spPr bwMode="auto">
          <a:xfrm flipH="1" flipV="1">
            <a:off x="272101" y="4571203"/>
            <a:ext cx="76186" cy="78460"/>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6" name="Freeform 144"/>
          <p:cNvSpPr/>
          <p:nvPr/>
        </p:nvSpPr>
        <p:spPr bwMode="auto">
          <a:xfrm flipH="1" flipV="1">
            <a:off x="1105029" y="2782260"/>
            <a:ext cx="78460" cy="76186"/>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7" name="Freeform 145"/>
          <p:cNvSpPr>
            <a:spLocks noEditPoints="1"/>
          </p:cNvSpPr>
          <p:nvPr/>
        </p:nvSpPr>
        <p:spPr bwMode="auto">
          <a:xfrm flipH="1" flipV="1">
            <a:off x="1097070" y="2772027"/>
            <a:ext cx="95516" cy="97790"/>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8" name="Freeform 146"/>
          <p:cNvSpPr/>
          <p:nvPr/>
        </p:nvSpPr>
        <p:spPr bwMode="auto">
          <a:xfrm flipH="1" flipV="1">
            <a:off x="523973" y="2483204"/>
            <a:ext cx="38661" cy="38661"/>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9" name="Freeform 147"/>
          <p:cNvSpPr>
            <a:spLocks noEditPoints="1"/>
          </p:cNvSpPr>
          <p:nvPr/>
        </p:nvSpPr>
        <p:spPr bwMode="auto">
          <a:xfrm flipH="1" flipV="1">
            <a:off x="512602" y="2471833"/>
            <a:ext cx="59129" cy="59129"/>
          </a:xfrm>
          <a:custGeom>
            <a:avLst/>
            <a:gdLst>
              <a:gd name="T0" fmla="*/ 10 w 21"/>
              <a:gd name="T1" fmla="*/ 3 h 21"/>
              <a:gd name="T2" fmla="*/ 17 w 21"/>
              <a:gd name="T3" fmla="*/ 10 h 21"/>
              <a:gd name="T4" fmla="*/ 10 w 21"/>
              <a:gd name="T5" fmla="*/ 17 h 21"/>
              <a:gd name="T6" fmla="*/ 3 w 21"/>
              <a:gd name="T7" fmla="*/ 10 h 21"/>
              <a:gd name="T8" fmla="*/ 10 w 21"/>
              <a:gd name="T9" fmla="*/ 3 h 21"/>
              <a:gd name="T10" fmla="*/ 10 w 21"/>
              <a:gd name="T11" fmla="*/ 0 h 21"/>
              <a:gd name="T12" fmla="*/ 0 w 21"/>
              <a:gd name="T13" fmla="*/ 10 h 21"/>
              <a:gd name="T14" fmla="*/ 10 w 21"/>
              <a:gd name="T15" fmla="*/ 21 h 21"/>
              <a:gd name="T16" fmla="*/ 21 w 21"/>
              <a:gd name="T17" fmla="*/ 10 h 21"/>
              <a:gd name="T18" fmla="*/ 10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3"/>
                </a:moveTo>
                <a:cubicBezTo>
                  <a:pt x="14" y="3"/>
                  <a:pt x="17" y="6"/>
                  <a:pt x="17" y="10"/>
                </a:cubicBezTo>
                <a:cubicBezTo>
                  <a:pt x="17" y="14"/>
                  <a:pt x="14" y="17"/>
                  <a:pt x="10" y="17"/>
                </a:cubicBezTo>
                <a:cubicBezTo>
                  <a:pt x="7" y="17"/>
                  <a:pt x="3" y="14"/>
                  <a:pt x="3" y="10"/>
                </a:cubicBezTo>
                <a:cubicBezTo>
                  <a:pt x="4" y="6"/>
                  <a:pt x="7" y="3"/>
                  <a:pt x="10" y="3"/>
                </a:cubicBezTo>
                <a:moveTo>
                  <a:pt x="10" y="0"/>
                </a:moveTo>
                <a:cubicBezTo>
                  <a:pt x="5" y="0"/>
                  <a:pt x="0" y="4"/>
                  <a:pt x="0" y="10"/>
                </a:cubicBezTo>
                <a:cubicBezTo>
                  <a:pt x="0" y="16"/>
                  <a:pt x="4" y="21"/>
                  <a:pt x="10" y="21"/>
                </a:cubicBezTo>
                <a:cubicBezTo>
                  <a:pt x="16" y="21"/>
                  <a:pt x="21" y="16"/>
                  <a:pt x="21" y="10"/>
                </a:cubicBezTo>
                <a:cubicBezTo>
                  <a:pt x="21"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0" name="Oval 148"/>
          <p:cNvSpPr>
            <a:spLocks noChangeArrowheads="1"/>
          </p:cNvSpPr>
          <p:nvPr/>
        </p:nvSpPr>
        <p:spPr bwMode="auto">
          <a:xfrm flipH="1" flipV="1">
            <a:off x="809384" y="3677155"/>
            <a:ext cx="42073" cy="42073"/>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1" name="Freeform 149"/>
          <p:cNvSpPr>
            <a:spLocks noEditPoints="1"/>
          </p:cNvSpPr>
          <p:nvPr/>
        </p:nvSpPr>
        <p:spPr bwMode="auto">
          <a:xfrm flipH="1" flipV="1">
            <a:off x="798013" y="3665784"/>
            <a:ext cx="64815" cy="64815"/>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 name="标题 1"/>
          <p:cNvSpPr>
            <a:spLocks noGrp="1"/>
          </p:cNvSpPr>
          <p:nvPr/>
        </p:nvSpPr>
        <p:spPr>
          <a:xfrm>
            <a:off x="1573530" y="1860868"/>
            <a:ext cx="9144000"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auto">
              <a:spcBef>
                <a:spcPts val="1200"/>
              </a:spcBef>
            </a:pPr>
            <a:r>
              <a:rPr lang="zh-CN" altLang="en-US" dirty="0"/>
              <a:t>《嵌入式原理与应用》</a:t>
            </a:r>
            <a:br>
              <a:rPr lang="zh-CN" altLang="en-US" dirty="0"/>
            </a:br>
            <a:r>
              <a:rPr lang="zh-CN" altLang="en-US" dirty="0"/>
              <a:t/>
            </a:r>
            <a:br>
              <a:rPr lang="zh-CN" altLang="en-US" dirty="0"/>
            </a:br>
            <a:r>
              <a:rPr lang="zh-CN" altLang="en-US" sz="4000" dirty="0" smtClean="0"/>
              <a:t>第二章</a:t>
            </a:r>
            <a:r>
              <a:rPr lang="en-US" altLang="zh-CN" sz="4000" dirty="0" smtClean="0"/>
              <a:t>    ARM</a:t>
            </a:r>
            <a:r>
              <a:rPr lang="zh-CN" altLang="en-US" sz="4000" dirty="0" smtClean="0"/>
              <a:t>处理器体系结构</a:t>
            </a:r>
            <a:endParaRPr lang="zh-CN" altLang="en-US" sz="40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32"/>
                                        </p:tgtEl>
                                        <p:attrNameLst>
                                          <p:attrName>style.visibility</p:attrName>
                                        </p:attrNameLst>
                                      </p:cBhvr>
                                      <p:to>
                                        <p:strVal val="visible"/>
                                      </p:to>
                                    </p:set>
                                    <p:anim calcmode="lin" valueType="num">
                                      <p:cBhvr additive="base">
                                        <p:cTn id="7" dur="1000" fill="hold"/>
                                        <p:tgtEl>
                                          <p:spTgt spid="232"/>
                                        </p:tgtEl>
                                        <p:attrNameLst>
                                          <p:attrName>ppt_x</p:attrName>
                                        </p:attrNameLst>
                                      </p:cBhvr>
                                      <p:tavLst>
                                        <p:tav tm="0">
                                          <p:val>
                                            <p:strVal val="0-#ppt_w/2"/>
                                          </p:val>
                                        </p:tav>
                                        <p:tav tm="100000">
                                          <p:val>
                                            <p:strVal val="#ppt_x"/>
                                          </p:val>
                                        </p:tav>
                                      </p:tavLst>
                                    </p:anim>
                                    <p:anim calcmode="lin" valueType="num">
                                      <p:cBhvr additive="base">
                                        <p:cTn id="8" dur="1000" fill="hold"/>
                                        <p:tgtEl>
                                          <p:spTgt spid="232"/>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219"/>
                                        </p:tgtEl>
                                        <p:attrNameLst>
                                          <p:attrName>style.visibility</p:attrName>
                                        </p:attrNameLst>
                                      </p:cBhvr>
                                      <p:to>
                                        <p:strVal val="visible"/>
                                      </p:to>
                                    </p:set>
                                    <p:anim calcmode="lin" valueType="num">
                                      <p:cBhvr additive="base">
                                        <p:cTn id="11" dur="1000" fill="hold"/>
                                        <p:tgtEl>
                                          <p:spTgt spid="219"/>
                                        </p:tgtEl>
                                        <p:attrNameLst>
                                          <p:attrName>ppt_x</p:attrName>
                                        </p:attrNameLst>
                                      </p:cBhvr>
                                      <p:tavLst>
                                        <p:tav tm="0">
                                          <p:val>
                                            <p:strVal val="0-#ppt_w/2"/>
                                          </p:val>
                                        </p:tav>
                                        <p:tav tm="100000">
                                          <p:val>
                                            <p:strVal val="#ppt_x"/>
                                          </p:val>
                                        </p:tav>
                                      </p:tavLst>
                                    </p:anim>
                                    <p:anim calcmode="lin" valueType="num">
                                      <p:cBhvr additive="base">
                                        <p:cTn id="12" dur="1000" fill="hold"/>
                                        <p:tgtEl>
                                          <p:spTgt spid="219"/>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220"/>
                                        </p:tgtEl>
                                        <p:attrNameLst>
                                          <p:attrName>style.visibility</p:attrName>
                                        </p:attrNameLst>
                                      </p:cBhvr>
                                      <p:to>
                                        <p:strVal val="visible"/>
                                      </p:to>
                                    </p:set>
                                    <p:anim calcmode="lin" valueType="num">
                                      <p:cBhvr additive="base">
                                        <p:cTn id="15" dur="1000" fill="hold"/>
                                        <p:tgtEl>
                                          <p:spTgt spid="220"/>
                                        </p:tgtEl>
                                        <p:attrNameLst>
                                          <p:attrName>ppt_x</p:attrName>
                                        </p:attrNameLst>
                                      </p:cBhvr>
                                      <p:tavLst>
                                        <p:tav tm="0">
                                          <p:val>
                                            <p:strVal val="0-#ppt_w/2"/>
                                          </p:val>
                                        </p:tav>
                                        <p:tav tm="100000">
                                          <p:val>
                                            <p:strVal val="#ppt_x"/>
                                          </p:val>
                                        </p:tav>
                                      </p:tavLst>
                                    </p:anim>
                                    <p:anim calcmode="lin" valueType="num">
                                      <p:cBhvr additive="base">
                                        <p:cTn id="16" dur="1000" fill="hold"/>
                                        <p:tgtEl>
                                          <p:spTgt spid="22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233"/>
                                        </p:tgtEl>
                                        <p:attrNameLst>
                                          <p:attrName>style.visibility</p:attrName>
                                        </p:attrNameLst>
                                      </p:cBhvr>
                                      <p:to>
                                        <p:strVal val="visible"/>
                                      </p:to>
                                    </p:set>
                                    <p:anim calcmode="lin" valueType="num">
                                      <p:cBhvr additive="base">
                                        <p:cTn id="19" dur="1000" fill="hold"/>
                                        <p:tgtEl>
                                          <p:spTgt spid="233"/>
                                        </p:tgtEl>
                                        <p:attrNameLst>
                                          <p:attrName>ppt_x</p:attrName>
                                        </p:attrNameLst>
                                      </p:cBhvr>
                                      <p:tavLst>
                                        <p:tav tm="0">
                                          <p:val>
                                            <p:strVal val="0-#ppt_w/2"/>
                                          </p:val>
                                        </p:tav>
                                        <p:tav tm="100000">
                                          <p:val>
                                            <p:strVal val="#ppt_x"/>
                                          </p:val>
                                        </p:tav>
                                      </p:tavLst>
                                    </p:anim>
                                    <p:anim calcmode="lin" valueType="num">
                                      <p:cBhvr additive="base">
                                        <p:cTn id="20" dur="1000" fill="hold"/>
                                        <p:tgtEl>
                                          <p:spTgt spid="233"/>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235"/>
                                        </p:tgtEl>
                                        <p:attrNameLst>
                                          <p:attrName>style.visibility</p:attrName>
                                        </p:attrNameLst>
                                      </p:cBhvr>
                                      <p:to>
                                        <p:strVal val="visible"/>
                                      </p:to>
                                    </p:set>
                                    <p:anim calcmode="lin" valueType="num">
                                      <p:cBhvr additive="base">
                                        <p:cTn id="23" dur="1000" fill="hold"/>
                                        <p:tgtEl>
                                          <p:spTgt spid="235"/>
                                        </p:tgtEl>
                                        <p:attrNameLst>
                                          <p:attrName>ppt_x</p:attrName>
                                        </p:attrNameLst>
                                      </p:cBhvr>
                                      <p:tavLst>
                                        <p:tav tm="0">
                                          <p:val>
                                            <p:strVal val="0-#ppt_w/2"/>
                                          </p:val>
                                        </p:tav>
                                        <p:tav tm="100000">
                                          <p:val>
                                            <p:strVal val="#ppt_x"/>
                                          </p:val>
                                        </p:tav>
                                      </p:tavLst>
                                    </p:anim>
                                    <p:anim calcmode="lin" valueType="num">
                                      <p:cBhvr additive="base">
                                        <p:cTn id="24" dur="1000" fill="hold"/>
                                        <p:tgtEl>
                                          <p:spTgt spid="235"/>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27"/>
                                        </p:tgtEl>
                                        <p:attrNameLst>
                                          <p:attrName>style.visibility</p:attrName>
                                        </p:attrNameLst>
                                      </p:cBhvr>
                                      <p:to>
                                        <p:strVal val="visible"/>
                                      </p:to>
                                    </p:set>
                                    <p:anim calcmode="lin" valueType="num">
                                      <p:cBhvr additive="base">
                                        <p:cTn id="27" dur="1000" fill="hold"/>
                                        <p:tgtEl>
                                          <p:spTgt spid="227"/>
                                        </p:tgtEl>
                                        <p:attrNameLst>
                                          <p:attrName>ppt_x</p:attrName>
                                        </p:attrNameLst>
                                      </p:cBhvr>
                                      <p:tavLst>
                                        <p:tav tm="0">
                                          <p:val>
                                            <p:strVal val="0-#ppt_w/2"/>
                                          </p:val>
                                        </p:tav>
                                        <p:tav tm="100000">
                                          <p:val>
                                            <p:strVal val="#ppt_x"/>
                                          </p:val>
                                        </p:tav>
                                      </p:tavLst>
                                    </p:anim>
                                    <p:anim calcmode="lin" valueType="num">
                                      <p:cBhvr additive="base">
                                        <p:cTn id="28" dur="1000" fill="hold"/>
                                        <p:tgtEl>
                                          <p:spTgt spid="22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11"/>
                                        </p:tgtEl>
                                        <p:attrNameLst>
                                          <p:attrName>style.visibility</p:attrName>
                                        </p:attrNameLst>
                                      </p:cBhvr>
                                      <p:to>
                                        <p:strVal val="visible"/>
                                      </p:to>
                                    </p:set>
                                    <p:anim calcmode="lin" valueType="num">
                                      <p:cBhvr additive="base">
                                        <p:cTn id="31" dur="1000" fill="hold"/>
                                        <p:tgtEl>
                                          <p:spTgt spid="211"/>
                                        </p:tgtEl>
                                        <p:attrNameLst>
                                          <p:attrName>ppt_x</p:attrName>
                                        </p:attrNameLst>
                                      </p:cBhvr>
                                      <p:tavLst>
                                        <p:tav tm="0">
                                          <p:val>
                                            <p:strVal val="0-#ppt_w/2"/>
                                          </p:val>
                                        </p:tav>
                                        <p:tav tm="100000">
                                          <p:val>
                                            <p:strVal val="#ppt_x"/>
                                          </p:val>
                                        </p:tav>
                                      </p:tavLst>
                                    </p:anim>
                                    <p:anim calcmode="lin" valueType="num">
                                      <p:cBhvr additive="base">
                                        <p:cTn id="32" dur="1000" fill="hold"/>
                                        <p:tgtEl>
                                          <p:spTgt spid="211"/>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202"/>
                                        </p:tgtEl>
                                        <p:attrNameLst>
                                          <p:attrName>style.visibility</p:attrName>
                                        </p:attrNameLst>
                                      </p:cBhvr>
                                      <p:to>
                                        <p:strVal val="visible"/>
                                      </p:to>
                                    </p:set>
                                    <p:anim calcmode="lin" valueType="num">
                                      <p:cBhvr additive="base">
                                        <p:cTn id="35" dur="1000" fill="hold"/>
                                        <p:tgtEl>
                                          <p:spTgt spid="202"/>
                                        </p:tgtEl>
                                        <p:attrNameLst>
                                          <p:attrName>ppt_x</p:attrName>
                                        </p:attrNameLst>
                                      </p:cBhvr>
                                      <p:tavLst>
                                        <p:tav tm="0">
                                          <p:val>
                                            <p:strVal val="0-#ppt_w/2"/>
                                          </p:val>
                                        </p:tav>
                                        <p:tav tm="100000">
                                          <p:val>
                                            <p:strVal val="#ppt_x"/>
                                          </p:val>
                                        </p:tav>
                                      </p:tavLst>
                                    </p:anim>
                                    <p:anim calcmode="lin" valueType="num">
                                      <p:cBhvr additive="base">
                                        <p:cTn id="36" dur="1000" fill="hold"/>
                                        <p:tgtEl>
                                          <p:spTgt spid="202"/>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238"/>
                                        </p:tgtEl>
                                        <p:attrNameLst>
                                          <p:attrName>style.visibility</p:attrName>
                                        </p:attrNameLst>
                                      </p:cBhvr>
                                      <p:to>
                                        <p:strVal val="visible"/>
                                      </p:to>
                                    </p:set>
                                    <p:anim calcmode="lin" valueType="num">
                                      <p:cBhvr additive="base">
                                        <p:cTn id="39" dur="1000" fill="hold"/>
                                        <p:tgtEl>
                                          <p:spTgt spid="238"/>
                                        </p:tgtEl>
                                        <p:attrNameLst>
                                          <p:attrName>ppt_x</p:attrName>
                                        </p:attrNameLst>
                                      </p:cBhvr>
                                      <p:tavLst>
                                        <p:tav tm="0">
                                          <p:val>
                                            <p:strVal val="0-#ppt_w/2"/>
                                          </p:val>
                                        </p:tav>
                                        <p:tav tm="100000">
                                          <p:val>
                                            <p:strVal val="#ppt_x"/>
                                          </p:val>
                                        </p:tav>
                                      </p:tavLst>
                                    </p:anim>
                                    <p:anim calcmode="lin" valueType="num">
                                      <p:cBhvr additive="base">
                                        <p:cTn id="40" dur="1000" fill="hold"/>
                                        <p:tgtEl>
                                          <p:spTgt spid="238"/>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213"/>
                                        </p:tgtEl>
                                        <p:attrNameLst>
                                          <p:attrName>style.visibility</p:attrName>
                                        </p:attrNameLst>
                                      </p:cBhvr>
                                      <p:to>
                                        <p:strVal val="visible"/>
                                      </p:to>
                                    </p:set>
                                    <p:anim calcmode="lin" valueType="num">
                                      <p:cBhvr additive="base">
                                        <p:cTn id="43" dur="1000" fill="hold"/>
                                        <p:tgtEl>
                                          <p:spTgt spid="213"/>
                                        </p:tgtEl>
                                        <p:attrNameLst>
                                          <p:attrName>ppt_x</p:attrName>
                                        </p:attrNameLst>
                                      </p:cBhvr>
                                      <p:tavLst>
                                        <p:tav tm="0">
                                          <p:val>
                                            <p:strVal val="0-#ppt_w/2"/>
                                          </p:val>
                                        </p:tav>
                                        <p:tav tm="100000">
                                          <p:val>
                                            <p:strVal val="#ppt_x"/>
                                          </p:val>
                                        </p:tav>
                                      </p:tavLst>
                                    </p:anim>
                                    <p:anim calcmode="lin" valueType="num">
                                      <p:cBhvr additive="base">
                                        <p:cTn id="44" dur="1000" fill="hold"/>
                                        <p:tgtEl>
                                          <p:spTgt spid="213"/>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0"/>
                                  </p:stCondLst>
                                  <p:childTnLst>
                                    <p:set>
                                      <p:cBhvr>
                                        <p:cTn id="46" dur="1" fill="hold">
                                          <p:stCondLst>
                                            <p:cond delay="0"/>
                                          </p:stCondLst>
                                        </p:cTn>
                                        <p:tgtEl>
                                          <p:spTgt spid="212"/>
                                        </p:tgtEl>
                                        <p:attrNameLst>
                                          <p:attrName>style.visibility</p:attrName>
                                        </p:attrNameLst>
                                      </p:cBhvr>
                                      <p:to>
                                        <p:strVal val="visible"/>
                                      </p:to>
                                    </p:set>
                                    <p:anim calcmode="lin" valueType="num">
                                      <p:cBhvr additive="base">
                                        <p:cTn id="47" dur="1000" fill="hold"/>
                                        <p:tgtEl>
                                          <p:spTgt spid="212"/>
                                        </p:tgtEl>
                                        <p:attrNameLst>
                                          <p:attrName>ppt_x</p:attrName>
                                        </p:attrNameLst>
                                      </p:cBhvr>
                                      <p:tavLst>
                                        <p:tav tm="0">
                                          <p:val>
                                            <p:strVal val="0-#ppt_w/2"/>
                                          </p:val>
                                        </p:tav>
                                        <p:tav tm="100000">
                                          <p:val>
                                            <p:strVal val="#ppt_x"/>
                                          </p:val>
                                        </p:tav>
                                      </p:tavLst>
                                    </p:anim>
                                    <p:anim calcmode="lin" valueType="num">
                                      <p:cBhvr additive="base">
                                        <p:cTn id="48" dur="1000" fill="hold"/>
                                        <p:tgtEl>
                                          <p:spTgt spid="212"/>
                                        </p:tgtEl>
                                        <p:attrNameLst>
                                          <p:attrName>ppt_y</p:attrName>
                                        </p:attrNameLst>
                                      </p:cBhvr>
                                      <p:tavLst>
                                        <p:tav tm="0">
                                          <p:val>
                                            <p:strVal val="0-#ppt_h/2"/>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232"/>
                                        </p:tgtEl>
                                        <p:attrNameLst>
                                          <p:attrName>style.visibility</p:attrName>
                                        </p:attrNameLst>
                                      </p:cBhvr>
                                      <p:to>
                                        <p:strVal val="visible"/>
                                      </p:to>
                                    </p:set>
                                    <p:anim calcmode="lin" valueType="num">
                                      <p:cBhvr>
                                        <p:cTn id="51" dur="1000" fill="hold"/>
                                        <p:tgtEl>
                                          <p:spTgt spid="232"/>
                                        </p:tgtEl>
                                        <p:attrNameLst>
                                          <p:attrName>ppt_w</p:attrName>
                                        </p:attrNameLst>
                                      </p:cBhvr>
                                      <p:tavLst>
                                        <p:tav tm="0">
                                          <p:val>
                                            <p:fltVal val="0"/>
                                          </p:val>
                                        </p:tav>
                                        <p:tav tm="100000">
                                          <p:val>
                                            <p:strVal val="#ppt_w"/>
                                          </p:val>
                                        </p:tav>
                                      </p:tavLst>
                                    </p:anim>
                                    <p:anim calcmode="lin" valueType="num">
                                      <p:cBhvr>
                                        <p:cTn id="52" dur="1000" fill="hold"/>
                                        <p:tgtEl>
                                          <p:spTgt spid="232"/>
                                        </p:tgtEl>
                                        <p:attrNameLst>
                                          <p:attrName>ppt_h</p:attrName>
                                        </p:attrNameLst>
                                      </p:cBhvr>
                                      <p:tavLst>
                                        <p:tav tm="0">
                                          <p:val>
                                            <p:fltVal val="0"/>
                                          </p:val>
                                        </p:tav>
                                        <p:tav tm="100000">
                                          <p:val>
                                            <p:strVal val="#ppt_h"/>
                                          </p:val>
                                        </p:tav>
                                      </p:tavLst>
                                    </p:anim>
                                    <p:anim calcmode="lin" valueType="num">
                                      <p:cBhvr>
                                        <p:cTn id="53" dur="1000" fill="hold"/>
                                        <p:tgtEl>
                                          <p:spTgt spid="232"/>
                                        </p:tgtEl>
                                        <p:attrNameLst>
                                          <p:attrName>style.rotation</p:attrName>
                                        </p:attrNameLst>
                                      </p:cBhvr>
                                      <p:tavLst>
                                        <p:tav tm="0">
                                          <p:val>
                                            <p:fltVal val="360"/>
                                          </p:val>
                                        </p:tav>
                                        <p:tav tm="100000">
                                          <p:val>
                                            <p:fltVal val="0"/>
                                          </p:val>
                                        </p:tav>
                                      </p:tavLst>
                                    </p:anim>
                                    <p:animEffect transition="in" filter="fade">
                                      <p:cBhvr>
                                        <p:cTn id="54" dur="1000"/>
                                        <p:tgtEl>
                                          <p:spTgt spid="232"/>
                                        </p:tgtEl>
                                      </p:cBhvr>
                                    </p:animEffect>
                                  </p:childTnLst>
                                </p:cTn>
                              </p:par>
                              <p:par>
                                <p:cTn id="55" presetID="49" presetClass="entr" presetSubtype="0" decel="100000" fill="hold" grpId="1" nodeType="withEffect">
                                  <p:stCondLst>
                                    <p:cond delay="0"/>
                                  </p:stCondLst>
                                  <p:childTnLst>
                                    <p:set>
                                      <p:cBhvr>
                                        <p:cTn id="56" dur="1" fill="hold">
                                          <p:stCondLst>
                                            <p:cond delay="0"/>
                                          </p:stCondLst>
                                        </p:cTn>
                                        <p:tgtEl>
                                          <p:spTgt spid="219"/>
                                        </p:tgtEl>
                                        <p:attrNameLst>
                                          <p:attrName>style.visibility</p:attrName>
                                        </p:attrNameLst>
                                      </p:cBhvr>
                                      <p:to>
                                        <p:strVal val="visible"/>
                                      </p:to>
                                    </p:set>
                                    <p:anim calcmode="lin" valueType="num">
                                      <p:cBhvr>
                                        <p:cTn id="57" dur="1000" fill="hold"/>
                                        <p:tgtEl>
                                          <p:spTgt spid="219"/>
                                        </p:tgtEl>
                                        <p:attrNameLst>
                                          <p:attrName>ppt_w</p:attrName>
                                        </p:attrNameLst>
                                      </p:cBhvr>
                                      <p:tavLst>
                                        <p:tav tm="0">
                                          <p:val>
                                            <p:fltVal val="0"/>
                                          </p:val>
                                        </p:tav>
                                        <p:tav tm="100000">
                                          <p:val>
                                            <p:strVal val="#ppt_w"/>
                                          </p:val>
                                        </p:tav>
                                      </p:tavLst>
                                    </p:anim>
                                    <p:anim calcmode="lin" valueType="num">
                                      <p:cBhvr>
                                        <p:cTn id="58" dur="1000" fill="hold"/>
                                        <p:tgtEl>
                                          <p:spTgt spid="219"/>
                                        </p:tgtEl>
                                        <p:attrNameLst>
                                          <p:attrName>ppt_h</p:attrName>
                                        </p:attrNameLst>
                                      </p:cBhvr>
                                      <p:tavLst>
                                        <p:tav tm="0">
                                          <p:val>
                                            <p:fltVal val="0"/>
                                          </p:val>
                                        </p:tav>
                                        <p:tav tm="100000">
                                          <p:val>
                                            <p:strVal val="#ppt_h"/>
                                          </p:val>
                                        </p:tav>
                                      </p:tavLst>
                                    </p:anim>
                                    <p:anim calcmode="lin" valueType="num">
                                      <p:cBhvr>
                                        <p:cTn id="59" dur="1000" fill="hold"/>
                                        <p:tgtEl>
                                          <p:spTgt spid="219"/>
                                        </p:tgtEl>
                                        <p:attrNameLst>
                                          <p:attrName>style.rotation</p:attrName>
                                        </p:attrNameLst>
                                      </p:cBhvr>
                                      <p:tavLst>
                                        <p:tav tm="0">
                                          <p:val>
                                            <p:fltVal val="360"/>
                                          </p:val>
                                        </p:tav>
                                        <p:tav tm="100000">
                                          <p:val>
                                            <p:fltVal val="0"/>
                                          </p:val>
                                        </p:tav>
                                      </p:tavLst>
                                    </p:anim>
                                    <p:animEffect transition="in" filter="fade">
                                      <p:cBhvr>
                                        <p:cTn id="60" dur="1000"/>
                                        <p:tgtEl>
                                          <p:spTgt spid="219"/>
                                        </p:tgtEl>
                                      </p:cBhvr>
                                    </p:animEffect>
                                  </p:childTnLst>
                                </p:cTn>
                              </p:par>
                              <p:par>
                                <p:cTn id="61" presetID="49" presetClass="entr" presetSubtype="0" decel="100000" fill="hold" grpId="1" nodeType="withEffect">
                                  <p:stCondLst>
                                    <p:cond delay="0"/>
                                  </p:stCondLst>
                                  <p:childTnLst>
                                    <p:set>
                                      <p:cBhvr>
                                        <p:cTn id="62" dur="1" fill="hold">
                                          <p:stCondLst>
                                            <p:cond delay="0"/>
                                          </p:stCondLst>
                                        </p:cTn>
                                        <p:tgtEl>
                                          <p:spTgt spid="220"/>
                                        </p:tgtEl>
                                        <p:attrNameLst>
                                          <p:attrName>style.visibility</p:attrName>
                                        </p:attrNameLst>
                                      </p:cBhvr>
                                      <p:to>
                                        <p:strVal val="visible"/>
                                      </p:to>
                                    </p:set>
                                    <p:anim calcmode="lin" valueType="num">
                                      <p:cBhvr>
                                        <p:cTn id="63" dur="1000" fill="hold"/>
                                        <p:tgtEl>
                                          <p:spTgt spid="220"/>
                                        </p:tgtEl>
                                        <p:attrNameLst>
                                          <p:attrName>ppt_w</p:attrName>
                                        </p:attrNameLst>
                                      </p:cBhvr>
                                      <p:tavLst>
                                        <p:tav tm="0">
                                          <p:val>
                                            <p:fltVal val="0"/>
                                          </p:val>
                                        </p:tav>
                                        <p:tav tm="100000">
                                          <p:val>
                                            <p:strVal val="#ppt_w"/>
                                          </p:val>
                                        </p:tav>
                                      </p:tavLst>
                                    </p:anim>
                                    <p:anim calcmode="lin" valueType="num">
                                      <p:cBhvr>
                                        <p:cTn id="64" dur="1000" fill="hold"/>
                                        <p:tgtEl>
                                          <p:spTgt spid="220"/>
                                        </p:tgtEl>
                                        <p:attrNameLst>
                                          <p:attrName>ppt_h</p:attrName>
                                        </p:attrNameLst>
                                      </p:cBhvr>
                                      <p:tavLst>
                                        <p:tav tm="0">
                                          <p:val>
                                            <p:fltVal val="0"/>
                                          </p:val>
                                        </p:tav>
                                        <p:tav tm="100000">
                                          <p:val>
                                            <p:strVal val="#ppt_h"/>
                                          </p:val>
                                        </p:tav>
                                      </p:tavLst>
                                    </p:anim>
                                    <p:anim calcmode="lin" valueType="num">
                                      <p:cBhvr>
                                        <p:cTn id="65" dur="1000" fill="hold"/>
                                        <p:tgtEl>
                                          <p:spTgt spid="220"/>
                                        </p:tgtEl>
                                        <p:attrNameLst>
                                          <p:attrName>style.rotation</p:attrName>
                                        </p:attrNameLst>
                                      </p:cBhvr>
                                      <p:tavLst>
                                        <p:tav tm="0">
                                          <p:val>
                                            <p:fltVal val="360"/>
                                          </p:val>
                                        </p:tav>
                                        <p:tav tm="100000">
                                          <p:val>
                                            <p:fltVal val="0"/>
                                          </p:val>
                                        </p:tav>
                                      </p:tavLst>
                                    </p:anim>
                                    <p:animEffect transition="in" filter="fade">
                                      <p:cBhvr>
                                        <p:cTn id="66" dur="1000"/>
                                        <p:tgtEl>
                                          <p:spTgt spid="220"/>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233"/>
                                        </p:tgtEl>
                                        <p:attrNameLst>
                                          <p:attrName>style.visibility</p:attrName>
                                        </p:attrNameLst>
                                      </p:cBhvr>
                                      <p:to>
                                        <p:strVal val="visible"/>
                                      </p:to>
                                    </p:set>
                                    <p:anim calcmode="lin" valueType="num">
                                      <p:cBhvr>
                                        <p:cTn id="69" dur="1000" fill="hold"/>
                                        <p:tgtEl>
                                          <p:spTgt spid="233"/>
                                        </p:tgtEl>
                                        <p:attrNameLst>
                                          <p:attrName>ppt_w</p:attrName>
                                        </p:attrNameLst>
                                      </p:cBhvr>
                                      <p:tavLst>
                                        <p:tav tm="0">
                                          <p:val>
                                            <p:fltVal val="0"/>
                                          </p:val>
                                        </p:tav>
                                        <p:tav tm="100000">
                                          <p:val>
                                            <p:strVal val="#ppt_w"/>
                                          </p:val>
                                        </p:tav>
                                      </p:tavLst>
                                    </p:anim>
                                    <p:anim calcmode="lin" valueType="num">
                                      <p:cBhvr>
                                        <p:cTn id="70" dur="1000" fill="hold"/>
                                        <p:tgtEl>
                                          <p:spTgt spid="233"/>
                                        </p:tgtEl>
                                        <p:attrNameLst>
                                          <p:attrName>ppt_h</p:attrName>
                                        </p:attrNameLst>
                                      </p:cBhvr>
                                      <p:tavLst>
                                        <p:tav tm="0">
                                          <p:val>
                                            <p:fltVal val="0"/>
                                          </p:val>
                                        </p:tav>
                                        <p:tav tm="100000">
                                          <p:val>
                                            <p:strVal val="#ppt_h"/>
                                          </p:val>
                                        </p:tav>
                                      </p:tavLst>
                                    </p:anim>
                                    <p:anim calcmode="lin" valueType="num">
                                      <p:cBhvr>
                                        <p:cTn id="71" dur="1000" fill="hold"/>
                                        <p:tgtEl>
                                          <p:spTgt spid="233"/>
                                        </p:tgtEl>
                                        <p:attrNameLst>
                                          <p:attrName>style.rotation</p:attrName>
                                        </p:attrNameLst>
                                      </p:cBhvr>
                                      <p:tavLst>
                                        <p:tav tm="0">
                                          <p:val>
                                            <p:fltVal val="360"/>
                                          </p:val>
                                        </p:tav>
                                        <p:tav tm="100000">
                                          <p:val>
                                            <p:fltVal val="0"/>
                                          </p:val>
                                        </p:tav>
                                      </p:tavLst>
                                    </p:anim>
                                    <p:animEffect transition="in" filter="fade">
                                      <p:cBhvr>
                                        <p:cTn id="72" dur="1000"/>
                                        <p:tgtEl>
                                          <p:spTgt spid="23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235"/>
                                        </p:tgtEl>
                                        <p:attrNameLst>
                                          <p:attrName>style.visibility</p:attrName>
                                        </p:attrNameLst>
                                      </p:cBhvr>
                                      <p:to>
                                        <p:strVal val="visible"/>
                                      </p:to>
                                    </p:set>
                                    <p:anim calcmode="lin" valueType="num">
                                      <p:cBhvr>
                                        <p:cTn id="75" dur="1000" fill="hold"/>
                                        <p:tgtEl>
                                          <p:spTgt spid="235"/>
                                        </p:tgtEl>
                                        <p:attrNameLst>
                                          <p:attrName>ppt_w</p:attrName>
                                        </p:attrNameLst>
                                      </p:cBhvr>
                                      <p:tavLst>
                                        <p:tav tm="0">
                                          <p:val>
                                            <p:fltVal val="0"/>
                                          </p:val>
                                        </p:tav>
                                        <p:tav tm="100000">
                                          <p:val>
                                            <p:strVal val="#ppt_w"/>
                                          </p:val>
                                        </p:tav>
                                      </p:tavLst>
                                    </p:anim>
                                    <p:anim calcmode="lin" valueType="num">
                                      <p:cBhvr>
                                        <p:cTn id="76" dur="1000" fill="hold"/>
                                        <p:tgtEl>
                                          <p:spTgt spid="235"/>
                                        </p:tgtEl>
                                        <p:attrNameLst>
                                          <p:attrName>ppt_h</p:attrName>
                                        </p:attrNameLst>
                                      </p:cBhvr>
                                      <p:tavLst>
                                        <p:tav tm="0">
                                          <p:val>
                                            <p:fltVal val="0"/>
                                          </p:val>
                                        </p:tav>
                                        <p:tav tm="100000">
                                          <p:val>
                                            <p:strVal val="#ppt_h"/>
                                          </p:val>
                                        </p:tav>
                                      </p:tavLst>
                                    </p:anim>
                                    <p:anim calcmode="lin" valueType="num">
                                      <p:cBhvr>
                                        <p:cTn id="77" dur="1000" fill="hold"/>
                                        <p:tgtEl>
                                          <p:spTgt spid="235"/>
                                        </p:tgtEl>
                                        <p:attrNameLst>
                                          <p:attrName>style.rotation</p:attrName>
                                        </p:attrNameLst>
                                      </p:cBhvr>
                                      <p:tavLst>
                                        <p:tav tm="0">
                                          <p:val>
                                            <p:fltVal val="360"/>
                                          </p:val>
                                        </p:tav>
                                        <p:tav tm="100000">
                                          <p:val>
                                            <p:fltVal val="0"/>
                                          </p:val>
                                        </p:tav>
                                      </p:tavLst>
                                    </p:anim>
                                    <p:animEffect transition="in" filter="fade">
                                      <p:cBhvr>
                                        <p:cTn id="78" dur="1000"/>
                                        <p:tgtEl>
                                          <p:spTgt spid="23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227"/>
                                        </p:tgtEl>
                                        <p:attrNameLst>
                                          <p:attrName>style.visibility</p:attrName>
                                        </p:attrNameLst>
                                      </p:cBhvr>
                                      <p:to>
                                        <p:strVal val="visible"/>
                                      </p:to>
                                    </p:set>
                                    <p:anim calcmode="lin" valueType="num">
                                      <p:cBhvr>
                                        <p:cTn id="81" dur="1000" fill="hold"/>
                                        <p:tgtEl>
                                          <p:spTgt spid="227"/>
                                        </p:tgtEl>
                                        <p:attrNameLst>
                                          <p:attrName>ppt_w</p:attrName>
                                        </p:attrNameLst>
                                      </p:cBhvr>
                                      <p:tavLst>
                                        <p:tav tm="0">
                                          <p:val>
                                            <p:fltVal val="0"/>
                                          </p:val>
                                        </p:tav>
                                        <p:tav tm="100000">
                                          <p:val>
                                            <p:strVal val="#ppt_w"/>
                                          </p:val>
                                        </p:tav>
                                      </p:tavLst>
                                    </p:anim>
                                    <p:anim calcmode="lin" valueType="num">
                                      <p:cBhvr>
                                        <p:cTn id="82" dur="1000" fill="hold"/>
                                        <p:tgtEl>
                                          <p:spTgt spid="227"/>
                                        </p:tgtEl>
                                        <p:attrNameLst>
                                          <p:attrName>ppt_h</p:attrName>
                                        </p:attrNameLst>
                                      </p:cBhvr>
                                      <p:tavLst>
                                        <p:tav tm="0">
                                          <p:val>
                                            <p:fltVal val="0"/>
                                          </p:val>
                                        </p:tav>
                                        <p:tav tm="100000">
                                          <p:val>
                                            <p:strVal val="#ppt_h"/>
                                          </p:val>
                                        </p:tav>
                                      </p:tavLst>
                                    </p:anim>
                                    <p:anim calcmode="lin" valueType="num">
                                      <p:cBhvr>
                                        <p:cTn id="83" dur="1000" fill="hold"/>
                                        <p:tgtEl>
                                          <p:spTgt spid="227"/>
                                        </p:tgtEl>
                                        <p:attrNameLst>
                                          <p:attrName>style.rotation</p:attrName>
                                        </p:attrNameLst>
                                      </p:cBhvr>
                                      <p:tavLst>
                                        <p:tav tm="0">
                                          <p:val>
                                            <p:fltVal val="360"/>
                                          </p:val>
                                        </p:tav>
                                        <p:tav tm="100000">
                                          <p:val>
                                            <p:fltVal val="0"/>
                                          </p:val>
                                        </p:tav>
                                      </p:tavLst>
                                    </p:anim>
                                    <p:animEffect transition="in" filter="fade">
                                      <p:cBhvr>
                                        <p:cTn id="84" dur="1000"/>
                                        <p:tgtEl>
                                          <p:spTgt spid="227"/>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211"/>
                                        </p:tgtEl>
                                        <p:attrNameLst>
                                          <p:attrName>style.visibility</p:attrName>
                                        </p:attrNameLst>
                                      </p:cBhvr>
                                      <p:to>
                                        <p:strVal val="visible"/>
                                      </p:to>
                                    </p:set>
                                    <p:anim calcmode="lin" valueType="num">
                                      <p:cBhvr>
                                        <p:cTn id="87" dur="1000" fill="hold"/>
                                        <p:tgtEl>
                                          <p:spTgt spid="211"/>
                                        </p:tgtEl>
                                        <p:attrNameLst>
                                          <p:attrName>ppt_w</p:attrName>
                                        </p:attrNameLst>
                                      </p:cBhvr>
                                      <p:tavLst>
                                        <p:tav tm="0">
                                          <p:val>
                                            <p:fltVal val="0"/>
                                          </p:val>
                                        </p:tav>
                                        <p:tav tm="100000">
                                          <p:val>
                                            <p:strVal val="#ppt_w"/>
                                          </p:val>
                                        </p:tav>
                                      </p:tavLst>
                                    </p:anim>
                                    <p:anim calcmode="lin" valueType="num">
                                      <p:cBhvr>
                                        <p:cTn id="88" dur="1000" fill="hold"/>
                                        <p:tgtEl>
                                          <p:spTgt spid="211"/>
                                        </p:tgtEl>
                                        <p:attrNameLst>
                                          <p:attrName>ppt_h</p:attrName>
                                        </p:attrNameLst>
                                      </p:cBhvr>
                                      <p:tavLst>
                                        <p:tav tm="0">
                                          <p:val>
                                            <p:fltVal val="0"/>
                                          </p:val>
                                        </p:tav>
                                        <p:tav tm="100000">
                                          <p:val>
                                            <p:strVal val="#ppt_h"/>
                                          </p:val>
                                        </p:tav>
                                      </p:tavLst>
                                    </p:anim>
                                    <p:anim calcmode="lin" valueType="num">
                                      <p:cBhvr>
                                        <p:cTn id="89" dur="1000" fill="hold"/>
                                        <p:tgtEl>
                                          <p:spTgt spid="211"/>
                                        </p:tgtEl>
                                        <p:attrNameLst>
                                          <p:attrName>style.rotation</p:attrName>
                                        </p:attrNameLst>
                                      </p:cBhvr>
                                      <p:tavLst>
                                        <p:tav tm="0">
                                          <p:val>
                                            <p:fltVal val="360"/>
                                          </p:val>
                                        </p:tav>
                                        <p:tav tm="100000">
                                          <p:val>
                                            <p:fltVal val="0"/>
                                          </p:val>
                                        </p:tav>
                                      </p:tavLst>
                                    </p:anim>
                                    <p:animEffect transition="in" filter="fade">
                                      <p:cBhvr>
                                        <p:cTn id="90" dur="1000"/>
                                        <p:tgtEl>
                                          <p:spTgt spid="211"/>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202"/>
                                        </p:tgtEl>
                                        <p:attrNameLst>
                                          <p:attrName>style.visibility</p:attrName>
                                        </p:attrNameLst>
                                      </p:cBhvr>
                                      <p:to>
                                        <p:strVal val="visible"/>
                                      </p:to>
                                    </p:set>
                                    <p:anim calcmode="lin" valueType="num">
                                      <p:cBhvr>
                                        <p:cTn id="93" dur="1000" fill="hold"/>
                                        <p:tgtEl>
                                          <p:spTgt spid="202"/>
                                        </p:tgtEl>
                                        <p:attrNameLst>
                                          <p:attrName>ppt_w</p:attrName>
                                        </p:attrNameLst>
                                      </p:cBhvr>
                                      <p:tavLst>
                                        <p:tav tm="0">
                                          <p:val>
                                            <p:fltVal val="0"/>
                                          </p:val>
                                        </p:tav>
                                        <p:tav tm="100000">
                                          <p:val>
                                            <p:strVal val="#ppt_w"/>
                                          </p:val>
                                        </p:tav>
                                      </p:tavLst>
                                    </p:anim>
                                    <p:anim calcmode="lin" valueType="num">
                                      <p:cBhvr>
                                        <p:cTn id="94" dur="1000" fill="hold"/>
                                        <p:tgtEl>
                                          <p:spTgt spid="202"/>
                                        </p:tgtEl>
                                        <p:attrNameLst>
                                          <p:attrName>ppt_h</p:attrName>
                                        </p:attrNameLst>
                                      </p:cBhvr>
                                      <p:tavLst>
                                        <p:tav tm="0">
                                          <p:val>
                                            <p:fltVal val="0"/>
                                          </p:val>
                                        </p:tav>
                                        <p:tav tm="100000">
                                          <p:val>
                                            <p:strVal val="#ppt_h"/>
                                          </p:val>
                                        </p:tav>
                                      </p:tavLst>
                                    </p:anim>
                                    <p:anim calcmode="lin" valueType="num">
                                      <p:cBhvr>
                                        <p:cTn id="95" dur="1000" fill="hold"/>
                                        <p:tgtEl>
                                          <p:spTgt spid="202"/>
                                        </p:tgtEl>
                                        <p:attrNameLst>
                                          <p:attrName>style.rotation</p:attrName>
                                        </p:attrNameLst>
                                      </p:cBhvr>
                                      <p:tavLst>
                                        <p:tav tm="0">
                                          <p:val>
                                            <p:fltVal val="360"/>
                                          </p:val>
                                        </p:tav>
                                        <p:tav tm="100000">
                                          <p:val>
                                            <p:fltVal val="0"/>
                                          </p:val>
                                        </p:tav>
                                      </p:tavLst>
                                    </p:anim>
                                    <p:animEffect transition="in" filter="fade">
                                      <p:cBhvr>
                                        <p:cTn id="96" dur="1000"/>
                                        <p:tgtEl>
                                          <p:spTgt spid="202"/>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238"/>
                                        </p:tgtEl>
                                        <p:attrNameLst>
                                          <p:attrName>style.visibility</p:attrName>
                                        </p:attrNameLst>
                                      </p:cBhvr>
                                      <p:to>
                                        <p:strVal val="visible"/>
                                      </p:to>
                                    </p:set>
                                    <p:anim calcmode="lin" valueType="num">
                                      <p:cBhvr>
                                        <p:cTn id="99" dur="1000" fill="hold"/>
                                        <p:tgtEl>
                                          <p:spTgt spid="238"/>
                                        </p:tgtEl>
                                        <p:attrNameLst>
                                          <p:attrName>ppt_w</p:attrName>
                                        </p:attrNameLst>
                                      </p:cBhvr>
                                      <p:tavLst>
                                        <p:tav tm="0">
                                          <p:val>
                                            <p:fltVal val="0"/>
                                          </p:val>
                                        </p:tav>
                                        <p:tav tm="100000">
                                          <p:val>
                                            <p:strVal val="#ppt_w"/>
                                          </p:val>
                                        </p:tav>
                                      </p:tavLst>
                                    </p:anim>
                                    <p:anim calcmode="lin" valueType="num">
                                      <p:cBhvr>
                                        <p:cTn id="100" dur="1000" fill="hold"/>
                                        <p:tgtEl>
                                          <p:spTgt spid="238"/>
                                        </p:tgtEl>
                                        <p:attrNameLst>
                                          <p:attrName>ppt_h</p:attrName>
                                        </p:attrNameLst>
                                      </p:cBhvr>
                                      <p:tavLst>
                                        <p:tav tm="0">
                                          <p:val>
                                            <p:fltVal val="0"/>
                                          </p:val>
                                        </p:tav>
                                        <p:tav tm="100000">
                                          <p:val>
                                            <p:strVal val="#ppt_h"/>
                                          </p:val>
                                        </p:tav>
                                      </p:tavLst>
                                    </p:anim>
                                    <p:anim calcmode="lin" valueType="num">
                                      <p:cBhvr>
                                        <p:cTn id="101" dur="1000" fill="hold"/>
                                        <p:tgtEl>
                                          <p:spTgt spid="238"/>
                                        </p:tgtEl>
                                        <p:attrNameLst>
                                          <p:attrName>style.rotation</p:attrName>
                                        </p:attrNameLst>
                                      </p:cBhvr>
                                      <p:tavLst>
                                        <p:tav tm="0">
                                          <p:val>
                                            <p:fltVal val="360"/>
                                          </p:val>
                                        </p:tav>
                                        <p:tav tm="100000">
                                          <p:val>
                                            <p:fltVal val="0"/>
                                          </p:val>
                                        </p:tav>
                                      </p:tavLst>
                                    </p:anim>
                                    <p:animEffect transition="in" filter="fade">
                                      <p:cBhvr>
                                        <p:cTn id="102" dur="1000"/>
                                        <p:tgtEl>
                                          <p:spTgt spid="238"/>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213"/>
                                        </p:tgtEl>
                                        <p:attrNameLst>
                                          <p:attrName>style.visibility</p:attrName>
                                        </p:attrNameLst>
                                      </p:cBhvr>
                                      <p:to>
                                        <p:strVal val="visible"/>
                                      </p:to>
                                    </p:set>
                                    <p:anim calcmode="lin" valueType="num">
                                      <p:cBhvr>
                                        <p:cTn id="105" dur="1000" fill="hold"/>
                                        <p:tgtEl>
                                          <p:spTgt spid="213"/>
                                        </p:tgtEl>
                                        <p:attrNameLst>
                                          <p:attrName>ppt_w</p:attrName>
                                        </p:attrNameLst>
                                      </p:cBhvr>
                                      <p:tavLst>
                                        <p:tav tm="0">
                                          <p:val>
                                            <p:fltVal val="0"/>
                                          </p:val>
                                        </p:tav>
                                        <p:tav tm="100000">
                                          <p:val>
                                            <p:strVal val="#ppt_w"/>
                                          </p:val>
                                        </p:tav>
                                      </p:tavLst>
                                    </p:anim>
                                    <p:anim calcmode="lin" valueType="num">
                                      <p:cBhvr>
                                        <p:cTn id="106" dur="1000" fill="hold"/>
                                        <p:tgtEl>
                                          <p:spTgt spid="213"/>
                                        </p:tgtEl>
                                        <p:attrNameLst>
                                          <p:attrName>ppt_h</p:attrName>
                                        </p:attrNameLst>
                                      </p:cBhvr>
                                      <p:tavLst>
                                        <p:tav tm="0">
                                          <p:val>
                                            <p:fltVal val="0"/>
                                          </p:val>
                                        </p:tav>
                                        <p:tav tm="100000">
                                          <p:val>
                                            <p:strVal val="#ppt_h"/>
                                          </p:val>
                                        </p:tav>
                                      </p:tavLst>
                                    </p:anim>
                                    <p:anim calcmode="lin" valueType="num">
                                      <p:cBhvr>
                                        <p:cTn id="107" dur="1000" fill="hold"/>
                                        <p:tgtEl>
                                          <p:spTgt spid="213"/>
                                        </p:tgtEl>
                                        <p:attrNameLst>
                                          <p:attrName>style.rotation</p:attrName>
                                        </p:attrNameLst>
                                      </p:cBhvr>
                                      <p:tavLst>
                                        <p:tav tm="0">
                                          <p:val>
                                            <p:fltVal val="360"/>
                                          </p:val>
                                        </p:tav>
                                        <p:tav tm="100000">
                                          <p:val>
                                            <p:fltVal val="0"/>
                                          </p:val>
                                        </p:tav>
                                      </p:tavLst>
                                    </p:anim>
                                    <p:animEffect transition="in" filter="fade">
                                      <p:cBhvr>
                                        <p:cTn id="108" dur="1000"/>
                                        <p:tgtEl>
                                          <p:spTgt spid="213"/>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212"/>
                                        </p:tgtEl>
                                        <p:attrNameLst>
                                          <p:attrName>style.visibility</p:attrName>
                                        </p:attrNameLst>
                                      </p:cBhvr>
                                      <p:to>
                                        <p:strVal val="visible"/>
                                      </p:to>
                                    </p:set>
                                    <p:anim calcmode="lin" valueType="num">
                                      <p:cBhvr>
                                        <p:cTn id="111" dur="1000" fill="hold"/>
                                        <p:tgtEl>
                                          <p:spTgt spid="212"/>
                                        </p:tgtEl>
                                        <p:attrNameLst>
                                          <p:attrName>ppt_w</p:attrName>
                                        </p:attrNameLst>
                                      </p:cBhvr>
                                      <p:tavLst>
                                        <p:tav tm="0">
                                          <p:val>
                                            <p:fltVal val="0"/>
                                          </p:val>
                                        </p:tav>
                                        <p:tav tm="100000">
                                          <p:val>
                                            <p:strVal val="#ppt_w"/>
                                          </p:val>
                                        </p:tav>
                                      </p:tavLst>
                                    </p:anim>
                                    <p:anim calcmode="lin" valueType="num">
                                      <p:cBhvr>
                                        <p:cTn id="112" dur="1000" fill="hold"/>
                                        <p:tgtEl>
                                          <p:spTgt spid="212"/>
                                        </p:tgtEl>
                                        <p:attrNameLst>
                                          <p:attrName>ppt_h</p:attrName>
                                        </p:attrNameLst>
                                      </p:cBhvr>
                                      <p:tavLst>
                                        <p:tav tm="0">
                                          <p:val>
                                            <p:fltVal val="0"/>
                                          </p:val>
                                        </p:tav>
                                        <p:tav tm="100000">
                                          <p:val>
                                            <p:strVal val="#ppt_h"/>
                                          </p:val>
                                        </p:tav>
                                      </p:tavLst>
                                    </p:anim>
                                    <p:anim calcmode="lin" valueType="num">
                                      <p:cBhvr>
                                        <p:cTn id="113" dur="1000" fill="hold"/>
                                        <p:tgtEl>
                                          <p:spTgt spid="212"/>
                                        </p:tgtEl>
                                        <p:attrNameLst>
                                          <p:attrName>style.rotation</p:attrName>
                                        </p:attrNameLst>
                                      </p:cBhvr>
                                      <p:tavLst>
                                        <p:tav tm="0">
                                          <p:val>
                                            <p:fltVal val="360"/>
                                          </p:val>
                                        </p:tav>
                                        <p:tav tm="100000">
                                          <p:val>
                                            <p:fltVal val="0"/>
                                          </p:val>
                                        </p:tav>
                                      </p:tavLst>
                                    </p:anim>
                                    <p:animEffect transition="in" filter="fade">
                                      <p:cBhvr>
                                        <p:cTn id="114" dur="1000"/>
                                        <p:tgtEl>
                                          <p:spTgt spid="212"/>
                                        </p:tgtEl>
                                      </p:cBhvr>
                                    </p:animEffect>
                                  </p:childTnLst>
                                </p:cTn>
                              </p:par>
                              <p:par>
                                <p:cTn id="115" presetID="2" presetClass="entr" presetSubtype="9" fill="hold" grpId="0" nodeType="withEffect">
                                  <p:stCondLst>
                                    <p:cond delay="0"/>
                                  </p:stCondLst>
                                  <p:childTnLst>
                                    <p:set>
                                      <p:cBhvr>
                                        <p:cTn id="116" dur="1" fill="hold">
                                          <p:stCondLst>
                                            <p:cond delay="0"/>
                                          </p:stCondLst>
                                        </p:cTn>
                                        <p:tgtEl>
                                          <p:spTgt spid="225"/>
                                        </p:tgtEl>
                                        <p:attrNameLst>
                                          <p:attrName>style.visibility</p:attrName>
                                        </p:attrNameLst>
                                      </p:cBhvr>
                                      <p:to>
                                        <p:strVal val="visible"/>
                                      </p:to>
                                    </p:set>
                                    <p:anim calcmode="lin" valueType="num">
                                      <p:cBhvr additive="base">
                                        <p:cTn id="117" dur="1000" fill="hold"/>
                                        <p:tgtEl>
                                          <p:spTgt spid="225"/>
                                        </p:tgtEl>
                                        <p:attrNameLst>
                                          <p:attrName>ppt_x</p:attrName>
                                        </p:attrNameLst>
                                      </p:cBhvr>
                                      <p:tavLst>
                                        <p:tav tm="0">
                                          <p:val>
                                            <p:strVal val="0-#ppt_w/2"/>
                                          </p:val>
                                        </p:tav>
                                        <p:tav tm="100000">
                                          <p:val>
                                            <p:strVal val="#ppt_x"/>
                                          </p:val>
                                        </p:tav>
                                      </p:tavLst>
                                    </p:anim>
                                    <p:anim calcmode="lin" valueType="num">
                                      <p:cBhvr additive="base">
                                        <p:cTn id="118" dur="1000" fill="hold"/>
                                        <p:tgtEl>
                                          <p:spTgt spid="225"/>
                                        </p:tgtEl>
                                        <p:attrNameLst>
                                          <p:attrName>ppt_y</p:attrName>
                                        </p:attrNameLst>
                                      </p:cBhvr>
                                      <p:tavLst>
                                        <p:tav tm="0">
                                          <p:val>
                                            <p:strVal val="0-#ppt_h/2"/>
                                          </p:val>
                                        </p:tav>
                                        <p:tav tm="100000">
                                          <p:val>
                                            <p:strVal val="#ppt_y"/>
                                          </p:val>
                                        </p:tav>
                                      </p:tavLst>
                                    </p:anim>
                                  </p:childTnLst>
                                </p:cTn>
                              </p:par>
                              <p:par>
                                <p:cTn id="119" presetID="49" presetClass="entr" presetSubtype="0" decel="100000" fill="hold" grpId="1" nodeType="withEffect">
                                  <p:stCondLst>
                                    <p:cond delay="0"/>
                                  </p:stCondLst>
                                  <p:childTnLst>
                                    <p:set>
                                      <p:cBhvr>
                                        <p:cTn id="120" dur="1" fill="hold">
                                          <p:stCondLst>
                                            <p:cond delay="0"/>
                                          </p:stCondLst>
                                        </p:cTn>
                                        <p:tgtEl>
                                          <p:spTgt spid="225"/>
                                        </p:tgtEl>
                                        <p:attrNameLst>
                                          <p:attrName>style.visibility</p:attrName>
                                        </p:attrNameLst>
                                      </p:cBhvr>
                                      <p:to>
                                        <p:strVal val="visible"/>
                                      </p:to>
                                    </p:set>
                                    <p:anim calcmode="lin" valueType="num">
                                      <p:cBhvr>
                                        <p:cTn id="121" dur="1000" fill="hold"/>
                                        <p:tgtEl>
                                          <p:spTgt spid="225"/>
                                        </p:tgtEl>
                                        <p:attrNameLst>
                                          <p:attrName>ppt_w</p:attrName>
                                        </p:attrNameLst>
                                      </p:cBhvr>
                                      <p:tavLst>
                                        <p:tav tm="0">
                                          <p:val>
                                            <p:fltVal val="0"/>
                                          </p:val>
                                        </p:tav>
                                        <p:tav tm="100000">
                                          <p:val>
                                            <p:strVal val="#ppt_w"/>
                                          </p:val>
                                        </p:tav>
                                      </p:tavLst>
                                    </p:anim>
                                    <p:anim calcmode="lin" valueType="num">
                                      <p:cBhvr>
                                        <p:cTn id="122" dur="1000" fill="hold"/>
                                        <p:tgtEl>
                                          <p:spTgt spid="225"/>
                                        </p:tgtEl>
                                        <p:attrNameLst>
                                          <p:attrName>ppt_h</p:attrName>
                                        </p:attrNameLst>
                                      </p:cBhvr>
                                      <p:tavLst>
                                        <p:tav tm="0">
                                          <p:val>
                                            <p:fltVal val="0"/>
                                          </p:val>
                                        </p:tav>
                                        <p:tav tm="100000">
                                          <p:val>
                                            <p:strVal val="#ppt_h"/>
                                          </p:val>
                                        </p:tav>
                                      </p:tavLst>
                                    </p:anim>
                                    <p:anim calcmode="lin" valueType="num">
                                      <p:cBhvr>
                                        <p:cTn id="123" dur="1000" fill="hold"/>
                                        <p:tgtEl>
                                          <p:spTgt spid="225"/>
                                        </p:tgtEl>
                                        <p:attrNameLst>
                                          <p:attrName>style.rotation</p:attrName>
                                        </p:attrNameLst>
                                      </p:cBhvr>
                                      <p:tavLst>
                                        <p:tav tm="0">
                                          <p:val>
                                            <p:fltVal val="360"/>
                                          </p:val>
                                        </p:tav>
                                        <p:tav tm="100000">
                                          <p:val>
                                            <p:fltVal val="0"/>
                                          </p:val>
                                        </p:tav>
                                      </p:tavLst>
                                    </p:anim>
                                    <p:animEffect transition="in" filter="fade">
                                      <p:cBhvr>
                                        <p:cTn id="124" dur="1000"/>
                                        <p:tgtEl>
                                          <p:spTgt spid="225"/>
                                        </p:tgtEl>
                                      </p:cBhvr>
                                    </p:animEffect>
                                  </p:childTnLst>
                                </p:cTn>
                              </p:par>
                              <p:par>
                                <p:cTn id="125" presetID="2" presetClass="entr" presetSubtype="9" fill="hold" grpId="0" nodeType="withEffect">
                                  <p:stCondLst>
                                    <p:cond delay="0"/>
                                  </p:stCondLst>
                                  <p:childTnLst>
                                    <p:set>
                                      <p:cBhvr>
                                        <p:cTn id="126" dur="1" fill="hold">
                                          <p:stCondLst>
                                            <p:cond delay="0"/>
                                          </p:stCondLst>
                                        </p:cTn>
                                        <p:tgtEl>
                                          <p:spTgt spid="216"/>
                                        </p:tgtEl>
                                        <p:attrNameLst>
                                          <p:attrName>style.visibility</p:attrName>
                                        </p:attrNameLst>
                                      </p:cBhvr>
                                      <p:to>
                                        <p:strVal val="visible"/>
                                      </p:to>
                                    </p:set>
                                    <p:anim calcmode="lin" valueType="num">
                                      <p:cBhvr additive="base">
                                        <p:cTn id="127" dur="1000" fill="hold"/>
                                        <p:tgtEl>
                                          <p:spTgt spid="216"/>
                                        </p:tgtEl>
                                        <p:attrNameLst>
                                          <p:attrName>ppt_x</p:attrName>
                                        </p:attrNameLst>
                                      </p:cBhvr>
                                      <p:tavLst>
                                        <p:tav tm="0">
                                          <p:val>
                                            <p:strVal val="0-#ppt_w/2"/>
                                          </p:val>
                                        </p:tav>
                                        <p:tav tm="100000">
                                          <p:val>
                                            <p:strVal val="#ppt_x"/>
                                          </p:val>
                                        </p:tav>
                                      </p:tavLst>
                                    </p:anim>
                                    <p:anim calcmode="lin" valueType="num">
                                      <p:cBhvr additive="base">
                                        <p:cTn id="128" dur="1000" fill="hold"/>
                                        <p:tgtEl>
                                          <p:spTgt spid="216"/>
                                        </p:tgtEl>
                                        <p:attrNameLst>
                                          <p:attrName>ppt_y</p:attrName>
                                        </p:attrNameLst>
                                      </p:cBhvr>
                                      <p:tavLst>
                                        <p:tav tm="0">
                                          <p:val>
                                            <p:strVal val="0-#ppt_h/2"/>
                                          </p:val>
                                        </p:tav>
                                        <p:tav tm="100000">
                                          <p:val>
                                            <p:strVal val="#ppt_y"/>
                                          </p:val>
                                        </p:tav>
                                      </p:tavLst>
                                    </p:anim>
                                  </p:childTnLst>
                                </p:cTn>
                              </p:par>
                              <p:par>
                                <p:cTn id="129" presetID="49" presetClass="entr" presetSubtype="0" decel="100000" fill="hold" grpId="1" nodeType="withEffect">
                                  <p:stCondLst>
                                    <p:cond delay="0"/>
                                  </p:stCondLst>
                                  <p:childTnLst>
                                    <p:set>
                                      <p:cBhvr>
                                        <p:cTn id="130" dur="1" fill="hold">
                                          <p:stCondLst>
                                            <p:cond delay="0"/>
                                          </p:stCondLst>
                                        </p:cTn>
                                        <p:tgtEl>
                                          <p:spTgt spid="216"/>
                                        </p:tgtEl>
                                        <p:attrNameLst>
                                          <p:attrName>style.visibility</p:attrName>
                                        </p:attrNameLst>
                                      </p:cBhvr>
                                      <p:to>
                                        <p:strVal val="visible"/>
                                      </p:to>
                                    </p:set>
                                    <p:anim calcmode="lin" valueType="num">
                                      <p:cBhvr>
                                        <p:cTn id="131" dur="1000" fill="hold"/>
                                        <p:tgtEl>
                                          <p:spTgt spid="216"/>
                                        </p:tgtEl>
                                        <p:attrNameLst>
                                          <p:attrName>ppt_w</p:attrName>
                                        </p:attrNameLst>
                                      </p:cBhvr>
                                      <p:tavLst>
                                        <p:tav tm="0">
                                          <p:val>
                                            <p:fltVal val="0"/>
                                          </p:val>
                                        </p:tav>
                                        <p:tav tm="100000">
                                          <p:val>
                                            <p:strVal val="#ppt_w"/>
                                          </p:val>
                                        </p:tav>
                                      </p:tavLst>
                                    </p:anim>
                                    <p:anim calcmode="lin" valueType="num">
                                      <p:cBhvr>
                                        <p:cTn id="132" dur="1000" fill="hold"/>
                                        <p:tgtEl>
                                          <p:spTgt spid="216"/>
                                        </p:tgtEl>
                                        <p:attrNameLst>
                                          <p:attrName>ppt_h</p:attrName>
                                        </p:attrNameLst>
                                      </p:cBhvr>
                                      <p:tavLst>
                                        <p:tav tm="0">
                                          <p:val>
                                            <p:fltVal val="0"/>
                                          </p:val>
                                        </p:tav>
                                        <p:tav tm="100000">
                                          <p:val>
                                            <p:strVal val="#ppt_h"/>
                                          </p:val>
                                        </p:tav>
                                      </p:tavLst>
                                    </p:anim>
                                    <p:anim calcmode="lin" valueType="num">
                                      <p:cBhvr>
                                        <p:cTn id="133" dur="1000" fill="hold"/>
                                        <p:tgtEl>
                                          <p:spTgt spid="216"/>
                                        </p:tgtEl>
                                        <p:attrNameLst>
                                          <p:attrName>style.rotation</p:attrName>
                                        </p:attrNameLst>
                                      </p:cBhvr>
                                      <p:tavLst>
                                        <p:tav tm="0">
                                          <p:val>
                                            <p:fltVal val="360"/>
                                          </p:val>
                                        </p:tav>
                                        <p:tav tm="100000">
                                          <p:val>
                                            <p:fltVal val="0"/>
                                          </p:val>
                                        </p:tav>
                                      </p:tavLst>
                                    </p:anim>
                                    <p:animEffect transition="in" filter="fade">
                                      <p:cBhvr>
                                        <p:cTn id="134" dur="1000"/>
                                        <p:tgtEl>
                                          <p:spTgt spid="216"/>
                                        </p:tgtEl>
                                      </p:cBhvr>
                                    </p:animEffect>
                                  </p:childTnLst>
                                </p:cTn>
                              </p:par>
                              <p:par>
                                <p:cTn id="135" presetID="2" presetClass="entr" presetSubtype="9" fill="hold" grpId="0" nodeType="withEffect">
                                  <p:stCondLst>
                                    <p:cond delay="0"/>
                                  </p:stCondLst>
                                  <p:childTnLst>
                                    <p:set>
                                      <p:cBhvr>
                                        <p:cTn id="136" dur="1" fill="hold">
                                          <p:stCondLst>
                                            <p:cond delay="0"/>
                                          </p:stCondLst>
                                        </p:cTn>
                                        <p:tgtEl>
                                          <p:spTgt spid="214"/>
                                        </p:tgtEl>
                                        <p:attrNameLst>
                                          <p:attrName>style.visibility</p:attrName>
                                        </p:attrNameLst>
                                      </p:cBhvr>
                                      <p:to>
                                        <p:strVal val="visible"/>
                                      </p:to>
                                    </p:set>
                                    <p:anim calcmode="lin" valueType="num">
                                      <p:cBhvr additive="base">
                                        <p:cTn id="137" dur="1000" fill="hold"/>
                                        <p:tgtEl>
                                          <p:spTgt spid="214"/>
                                        </p:tgtEl>
                                        <p:attrNameLst>
                                          <p:attrName>ppt_x</p:attrName>
                                        </p:attrNameLst>
                                      </p:cBhvr>
                                      <p:tavLst>
                                        <p:tav tm="0">
                                          <p:val>
                                            <p:strVal val="0-#ppt_w/2"/>
                                          </p:val>
                                        </p:tav>
                                        <p:tav tm="100000">
                                          <p:val>
                                            <p:strVal val="#ppt_x"/>
                                          </p:val>
                                        </p:tav>
                                      </p:tavLst>
                                    </p:anim>
                                    <p:anim calcmode="lin" valueType="num">
                                      <p:cBhvr additive="base">
                                        <p:cTn id="138" dur="1000" fill="hold"/>
                                        <p:tgtEl>
                                          <p:spTgt spid="214"/>
                                        </p:tgtEl>
                                        <p:attrNameLst>
                                          <p:attrName>ppt_y</p:attrName>
                                        </p:attrNameLst>
                                      </p:cBhvr>
                                      <p:tavLst>
                                        <p:tav tm="0">
                                          <p:val>
                                            <p:strVal val="0-#ppt_h/2"/>
                                          </p:val>
                                        </p:tav>
                                        <p:tav tm="100000">
                                          <p:val>
                                            <p:strVal val="#ppt_y"/>
                                          </p:val>
                                        </p:tav>
                                      </p:tavLst>
                                    </p:anim>
                                  </p:childTnLst>
                                </p:cTn>
                              </p:par>
                              <p:par>
                                <p:cTn id="139" presetID="49" presetClass="entr" presetSubtype="0" decel="100000" fill="hold" grpId="1" nodeType="withEffect">
                                  <p:stCondLst>
                                    <p:cond delay="0"/>
                                  </p:stCondLst>
                                  <p:childTnLst>
                                    <p:set>
                                      <p:cBhvr>
                                        <p:cTn id="140" dur="1" fill="hold">
                                          <p:stCondLst>
                                            <p:cond delay="0"/>
                                          </p:stCondLst>
                                        </p:cTn>
                                        <p:tgtEl>
                                          <p:spTgt spid="214"/>
                                        </p:tgtEl>
                                        <p:attrNameLst>
                                          <p:attrName>style.visibility</p:attrName>
                                        </p:attrNameLst>
                                      </p:cBhvr>
                                      <p:to>
                                        <p:strVal val="visible"/>
                                      </p:to>
                                    </p:set>
                                    <p:anim calcmode="lin" valueType="num">
                                      <p:cBhvr>
                                        <p:cTn id="141" dur="1000" fill="hold"/>
                                        <p:tgtEl>
                                          <p:spTgt spid="214"/>
                                        </p:tgtEl>
                                        <p:attrNameLst>
                                          <p:attrName>ppt_w</p:attrName>
                                        </p:attrNameLst>
                                      </p:cBhvr>
                                      <p:tavLst>
                                        <p:tav tm="0">
                                          <p:val>
                                            <p:fltVal val="0"/>
                                          </p:val>
                                        </p:tav>
                                        <p:tav tm="100000">
                                          <p:val>
                                            <p:strVal val="#ppt_w"/>
                                          </p:val>
                                        </p:tav>
                                      </p:tavLst>
                                    </p:anim>
                                    <p:anim calcmode="lin" valueType="num">
                                      <p:cBhvr>
                                        <p:cTn id="142" dur="1000" fill="hold"/>
                                        <p:tgtEl>
                                          <p:spTgt spid="214"/>
                                        </p:tgtEl>
                                        <p:attrNameLst>
                                          <p:attrName>ppt_h</p:attrName>
                                        </p:attrNameLst>
                                      </p:cBhvr>
                                      <p:tavLst>
                                        <p:tav tm="0">
                                          <p:val>
                                            <p:fltVal val="0"/>
                                          </p:val>
                                        </p:tav>
                                        <p:tav tm="100000">
                                          <p:val>
                                            <p:strVal val="#ppt_h"/>
                                          </p:val>
                                        </p:tav>
                                      </p:tavLst>
                                    </p:anim>
                                    <p:anim calcmode="lin" valueType="num">
                                      <p:cBhvr>
                                        <p:cTn id="143" dur="1000" fill="hold"/>
                                        <p:tgtEl>
                                          <p:spTgt spid="214"/>
                                        </p:tgtEl>
                                        <p:attrNameLst>
                                          <p:attrName>style.rotation</p:attrName>
                                        </p:attrNameLst>
                                      </p:cBhvr>
                                      <p:tavLst>
                                        <p:tav tm="0">
                                          <p:val>
                                            <p:fltVal val="360"/>
                                          </p:val>
                                        </p:tav>
                                        <p:tav tm="100000">
                                          <p:val>
                                            <p:fltVal val="0"/>
                                          </p:val>
                                        </p:tav>
                                      </p:tavLst>
                                    </p:anim>
                                    <p:animEffect transition="in" filter="fade">
                                      <p:cBhvr>
                                        <p:cTn id="144" dur="1000"/>
                                        <p:tgtEl>
                                          <p:spTgt spid="214"/>
                                        </p:tgtEl>
                                      </p:cBhvr>
                                    </p:animEffect>
                                  </p:childTnLst>
                                </p:cTn>
                              </p:par>
                              <p:par>
                                <p:cTn id="145" presetID="2" presetClass="entr" presetSubtype="9" fill="hold" grpId="0" nodeType="withEffect">
                                  <p:stCondLst>
                                    <p:cond delay="0"/>
                                  </p:stCondLst>
                                  <p:childTnLst>
                                    <p:set>
                                      <p:cBhvr>
                                        <p:cTn id="146" dur="1" fill="hold">
                                          <p:stCondLst>
                                            <p:cond delay="0"/>
                                          </p:stCondLst>
                                        </p:cTn>
                                        <p:tgtEl>
                                          <p:spTgt spid="217"/>
                                        </p:tgtEl>
                                        <p:attrNameLst>
                                          <p:attrName>style.visibility</p:attrName>
                                        </p:attrNameLst>
                                      </p:cBhvr>
                                      <p:to>
                                        <p:strVal val="visible"/>
                                      </p:to>
                                    </p:set>
                                    <p:anim calcmode="lin" valueType="num">
                                      <p:cBhvr additive="base">
                                        <p:cTn id="147" dur="1000" fill="hold"/>
                                        <p:tgtEl>
                                          <p:spTgt spid="217"/>
                                        </p:tgtEl>
                                        <p:attrNameLst>
                                          <p:attrName>ppt_x</p:attrName>
                                        </p:attrNameLst>
                                      </p:cBhvr>
                                      <p:tavLst>
                                        <p:tav tm="0">
                                          <p:val>
                                            <p:strVal val="0-#ppt_w/2"/>
                                          </p:val>
                                        </p:tav>
                                        <p:tav tm="100000">
                                          <p:val>
                                            <p:strVal val="#ppt_x"/>
                                          </p:val>
                                        </p:tav>
                                      </p:tavLst>
                                    </p:anim>
                                    <p:anim calcmode="lin" valueType="num">
                                      <p:cBhvr additive="base">
                                        <p:cTn id="148" dur="1000" fill="hold"/>
                                        <p:tgtEl>
                                          <p:spTgt spid="217"/>
                                        </p:tgtEl>
                                        <p:attrNameLst>
                                          <p:attrName>ppt_y</p:attrName>
                                        </p:attrNameLst>
                                      </p:cBhvr>
                                      <p:tavLst>
                                        <p:tav tm="0">
                                          <p:val>
                                            <p:strVal val="0-#ppt_h/2"/>
                                          </p:val>
                                        </p:tav>
                                        <p:tav tm="100000">
                                          <p:val>
                                            <p:strVal val="#ppt_y"/>
                                          </p:val>
                                        </p:tav>
                                      </p:tavLst>
                                    </p:anim>
                                  </p:childTnLst>
                                </p:cTn>
                              </p:par>
                              <p:par>
                                <p:cTn id="149" presetID="49" presetClass="entr" presetSubtype="0" decel="100000" fill="hold" grpId="1" nodeType="withEffect">
                                  <p:stCondLst>
                                    <p:cond delay="0"/>
                                  </p:stCondLst>
                                  <p:childTnLst>
                                    <p:set>
                                      <p:cBhvr>
                                        <p:cTn id="150" dur="1" fill="hold">
                                          <p:stCondLst>
                                            <p:cond delay="0"/>
                                          </p:stCondLst>
                                        </p:cTn>
                                        <p:tgtEl>
                                          <p:spTgt spid="217"/>
                                        </p:tgtEl>
                                        <p:attrNameLst>
                                          <p:attrName>style.visibility</p:attrName>
                                        </p:attrNameLst>
                                      </p:cBhvr>
                                      <p:to>
                                        <p:strVal val="visible"/>
                                      </p:to>
                                    </p:set>
                                    <p:anim calcmode="lin" valueType="num">
                                      <p:cBhvr>
                                        <p:cTn id="151" dur="1000" fill="hold"/>
                                        <p:tgtEl>
                                          <p:spTgt spid="217"/>
                                        </p:tgtEl>
                                        <p:attrNameLst>
                                          <p:attrName>ppt_w</p:attrName>
                                        </p:attrNameLst>
                                      </p:cBhvr>
                                      <p:tavLst>
                                        <p:tav tm="0">
                                          <p:val>
                                            <p:fltVal val="0"/>
                                          </p:val>
                                        </p:tav>
                                        <p:tav tm="100000">
                                          <p:val>
                                            <p:strVal val="#ppt_w"/>
                                          </p:val>
                                        </p:tav>
                                      </p:tavLst>
                                    </p:anim>
                                    <p:anim calcmode="lin" valueType="num">
                                      <p:cBhvr>
                                        <p:cTn id="152" dur="1000" fill="hold"/>
                                        <p:tgtEl>
                                          <p:spTgt spid="217"/>
                                        </p:tgtEl>
                                        <p:attrNameLst>
                                          <p:attrName>ppt_h</p:attrName>
                                        </p:attrNameLst>
                                      </p:cBhvr>
                                      <p:tavLst>
                                        <p:tav tm="0">
                                          <p:val>
                                            <p:fltVal val="0"/>
                                          </p:val>
                                        </p:tav>
                                        <p:tav tm="100000">
                                          <p:val>
                                            <p:strVal val="#ppt_h"/>
                                          </p:val>
                                        </p:tav>
                                      </p:tavLst>
                                    </p:anim>
                                    <p:anim calcmode="lin" valueType="num">
                                      <p:cBhvr>
                                        <p:cTn id="153" dur="1000" fill="hold"/>
                                        <p:tgtEl>
                                          <p:spTgt spid="217"/>
                                        </p:tgtEl>
                                        <p:attrNameLst>
                                          <p:attrName>style.rotation</p:attrName>
                                        </p:attrNameLst>
                                      </p:cBhvr>
                                      <p:tavLst>
                                        <p:tav tm="0">
                                          <p:val>
                                            <p:fltVal val="360"/>
                                          </p:val>
                                        </p:tav>
                                        <p:tav tm="100000">
                                          <p:val>
                                            <p:fltVal val="0"/>
                                          </p:val>
                                        </p:tav>
                                      </p:tavLst>
                                    </p:anim>
                                    <p:animEffect transition="in" filter="fade">
                                      <p:cBhvr>
                                        <p:cTn id="154" dur="1000"/>
                                        <p:tgtEl>
                                          <p:spTgt spid="217"/>
                                        </p:tgtEl>
                                      </p:cBhvr>
                                    </p:animEffect>
                                  </p:childTnLst>
                                </p:cTn>
                              </p:par>
                              <p:par>
                                <p:cTn id="155" presetID="2" presetClass="entr" presetSubtype="9" fill="hold" grpId="0" nodeType="withEffect">
                                  <p:stCondLst>
                                    <p:cond delay="0"/>
                                  </p:stCondLst>
                                  <p:childTnLst>
                                    <p:set>
                                      <p:cBhvr>
                                        <p:cTn id="156" dur="1" fill="hold">
                                          <p:stCondLst>
                                            <p:cond delay="0"/>
                                          </p:stCondLst>
                                        </p:cTn>
                                        <p:tgtEl>
                                          <p:spTgt spid="209"/>
                                        </p:tgtEl>
                                        <p:attrNameLst>
                                          <p:attrName>style.visibility</p:attrName>
                                        </p:attrNameLst>
                                      </p:cBhvr>
                                      <p:to>
                                        <p:strVal val="visible"/>
                                      </p:to>
                                    </p:set>
                                    <p:anim calcmode="lin" valueType="num">
                                      <p:cBhvr additive="base">
                                        <p:cTn id="157" dur="1000" fill="hold"/>
                                        <p:tgtEl>
                                          <p:spTgt spid="209"/>
                                        </p:tgtEl>
                                        <p:attrNameLst>
                                          <p:attrName>ppt_x</p:attrName>
                                        </p:attrNameLst>
                                      </p:cBhvr>
                                      <p:tavLst>
                                        <p:tav tm="0">
                                          <p:val>
                                            <p:strVal val="0-#ppt_w/2"/>
                                          </p:val>
                                        </p:tav>
                                        <p:tav tm="100000">
                                          <p:val>
                                            <p:strVal val="#ppt_x"/>
                                          </p:val>
                                        </p:tav>
                                      </p:tavLst>
                                    </p:anim>
                                    <p:anim calcmode="lin" valueType="num">
                                      <p:cBhvr additive="base">
                                        <p:cTn id="158" dur="1000" fill="hold"/>
                                        <p:tgtEl>
                                          <p:spTgt spid="209"/>
                                        </p:tgtEl>
                                        <p:attrNameLst>
                                          <p:attrName>ppt_y</p:attrName>
                                        </p:attrNameLst>
                                      </p:cBhvr>
                                      <p:tavLst>
                                        <p:tav tm="0">
                                          <p:val>
                                            <p:strVal val="0-#ppt_h/2"/>
                                          </p:val>
                                        </p:tav>
                                        <p:tav tm="100000">
                                          <p:val>
                                            <p:strVal val="#ppt_y"/>
                                          </p:val>
                                        </p:tav>
                                      </p:tavLst>
                                    </p:anim>
                                  </p:childTnLst>
                                </p:cTn>
                              </p:par>
                              <p:par>
                                <p:cTn id="159" presetID="49" presetClass="entr" presetSubtype="0" decel="100000" fill="hold" grpId="1" nodeType="withEffect">
                                  <p:stCondLst>
                                    <p:cond delay="0"/>
                                  </p:stCondLst>
                                  <p:childTnLst>
                                    <p:set>
                                      <p:cBhvr>
                                        <p:cTn id="160" dur="1" fill="hold">
                                          <p:stCondLst>
                                            <p:cond delay="0"/>
                                          </p:stCondLst>
                                        </p:cTn>
                                        <p:tgtEl>
                                          <p:spTgt spid="209"/>
                                        </p:tgtEl>
                                        <p:attrNameLst>
                                          <p:attrName>style.visibility</p:attrName>
                                        </p:attrNameLst>
                                      </p:cBhvr>
                                      <p:to>
                                        <p:strVal val="visible"/>
                                      </p:to>
                                    </p:set>
                                    <p:anim calcmode="lin" valueType="num">
                                      <p:cBhvr>
                                        <p:cTn id="161" dur="1000" fill="hold"/>
                                        <p:tgtEl>
                                          <p:spTgt spid="209"/>
                                        </p:tgtEl>
                                        <p:attrNameLst>
                                          <p:attrName>ppt_w</p:attrName>
                                        </p:attrNameLst>
                                      </p:cBhvr>
                                      <p:tavLst>
                                        <p:tav tm="0">
                                          <p:val>
                                            <p:fltVal val="0"/>
                                          </p:val>
                                        </p:tav>
                                        <p:tav tm="100000">
                                          <p:val>
                                            <p:strVal val="#ppt_w"/>
                                          </p:val>
                                        </p:tav>
                                      </p:tavLst>
                                    </p:anim>
                                    <p:anim calcmode="lin" valueType="num">
                                      <p:cBhvr>
                                        <p:cTn id="162" dur="1000" fill="hold"/>
                                        <p:tgtEl>
                                          <p:spTgt spid="209"/>
                                        </p:tgtEl>
                                        <p:attrNameLst>
                                          <p:attrName>ppt_h</p:attrName>
                                        </p:attrNameLst>
                                      </p:cBhvr>
                                      <p:tavLst>
                                        <p:tav tm="0">
                                          <p:val>
                                            <p:fltVal val="0"/>
                                          </p:val>
                                        </p:tav>
                                        <p:tav tm="100000">
                                          <p:val>
                                            <p:strVal val="#ppt_h"/>
                                          </p:val>
                                        </p:tav>
                                      </p:tavLst>
                                    </p:anim>
                                    <p:anim calcmode="lin" valueType="num">
                                      <p:cBhvr>
                                        <p:cTn id="163" dur="1000" fill="hold"/>
                                        <p:tgtEl>
                                          <p:spTgt spid="209"/>
                                        </p:tgtEl>
                                        <p:attrNameLst>
                                          <p:attrName>style.rotation</p:attrName>
                                        </p:attrNameLst>
                                      </p:cBhvr>
                                      <p:tavLst>
                                        <p:tav tm="0">
                                          <p:val>
                                            <p:fltVal val="360"/>
                                          </p:val>
                                        </p:tav>
                                        <p:tav tm="100000">
                                          <p:val>
                                            <p:fltVal val="0"/>
                                          </p:val>
                                        </p:tav>
                                      </p:tavLst>
                                    </p:anim>
                                    <p:animEffect transition="in" filter="fade">
                                      <p:cBhvr>
                                        <p:cTn id="164" dur="1000"/>
                                        <p:tgtEl>
                                          <p:spTgt spid="209"/>
                                        </p:tgtEl>
                                      </p:cBhvr>
                                    </p:animEffect>
                                  </p:childTnLst>
                                </p:cTn>
                              </p:par>
                              <p:par>
                                <p:cTn id="165" presetID="2" presetClass="entr" presetSubtype="9" fill="hold" grpId="0" nodeType="withEffect">
                                  <p:stCondLst>
                                    <p:cond delay="0"/>
                                  </p:stCondLst>
                                  <p:childTnLst>
                                    <p:set>
                                      <p:cBhvr>
                                        <p:cTn id="166" dur="1" fill="hold">
                                          <p:stCondLst>
                                            <p:cond delay="0"/>
                                          </p:stCondLst>
                                        </p:cTn>
                                        <p:tgtEl>
                                          <p:spTgt spid="240"/>
                                        </p:tgtEl>
                                        <p:attrNameLst>
                                          <p:attrName>style.visibility</p:attrName>
                                        </p:attrNameLst>
                                      </p:cBhvr>
                                      <p:to>
                                        <p:strVal val="visible"/>
                                      </p:to>
                                    </p:set>
                                    <p:anim calcmode="lin" valueType="num">
                                      <p:cBhvr additive="base">
                                        <p:cTn id="167" dur="1000" fill="hold"/>
                                        <p:tgtEl>
                                          <p:spTgt spid="240"/>
                                        </p:tgtEl>
                                        <p:attrNameLst>
                                          <p:attrName>ppt_x</p:attrName>
                                        </p:attrNameLst>
                                      </p:cBhvr>
                                      <p:tavLst>
                                        <p:tav tm="0">
                                          <p:val>
                                            <p:strVal val="0-#ppt_w/2"/>
                                          </p:val>
                                        </p:tav>
                                        <p:tav tm="100000">
                                          <p:val>
                                            <p:strVal val="#ppt_x"/>
                                          </p:val>
                                        </p:tav>
                                      </p:tavLst>
                                    </p:anim>
                                    <p:anim calcmode="lin" valueType="num">
                                      <p:cBhvr additive="base">
                                        <p:cTn id="168" dur="1000" fill="hold"/>
                                        <p:tgtEl>
                                          <p:spTgt spid="240"/>
                                        </p:tgtEl>
                                        <p:attrNameLst>
                                          <p:attrName>ppt_y</p:attrName>
                                        </p:attrNameLst>
                                      </p:cBhvr>
                                      <p:tavLst>
                                        <p:tav tm="0">
                                          <p:val>
                                            <p:strVal val="0-#ppt_h/2"/>
                                          </p:val>
                                        </p:tav>
                                        <p:tav tm="100000">
                                          <p:val>
                                            <p:strVal val="#ppt_y"/>
                                          </p:val>
                                        </p:tav>
                                      </p:tavLst>
                                    </p:anim>
                                  </p:childTnLst>
                                </p:cTn>
                              </p:par>
                              <p:par>
                                <p:cTn id="169" presetID="49" presetClass="entr" presetSubtype="0" decel="100000" fill="hold" grpId="1" nodeType="withEffect">
                                  <p:stCondLst>
                                    <p:cond delay="0"/>
                                  </p:stCondLst>
                                  <p:childTnLst>
                                    <p:set>
                                      <p:cBhvr>
                                        <p:cTn id="170" dur="1" fill="hold">
                                          <p:stCondLst>
                                            <p:cond delay="0"/>
                                          </p:stCondLst>
                                        </p:cTn>
                                        <p:tgtEl>
                                          <p:spTgt spid="240"/>
                                        </p:tgtEl>
                                        <p:attrNameLst>
                                          <p:attrName>style.visibility</p:attrName>
                                        </p:attrNameLst>
                                      </p:cBhvr>
                                      <p:to>
                                        <p:strVal val="visible"/>
                                      </p:to>
                                    </p:set>
                                    <p:anim calcmode="lin" valueType="num">
                                      <p:cBhvr>
                                        <p:cTn id="171" dur="1000" fill="hold"/>
                                        <p:tgtEl>
                                          <p:spTgt spid="240"/>
                                        </p:tgtEl>
                                        <p:attrNameLst>
                                          <p:attrName>ppt_w</p:attrName>
                                        </p:attrNameLst>
                                      </p:cBhvr>
                                      <p:tavLst>
                                        <p:tav tm="0">
                                          <p:val>
                                            <p:fltVal val="0"/>
                                          </p:val>
                                        </p:tav>
                                        <p:tav tm="100000">
                                          <p:val>
                                            <p:strVal val="#ppt_w"/>
                                          </p:val>
                                        </p:tav>
                                      </p:tavLst>
                                    </p:anim>
                                    <p:anim calcmode="lin" valueType="num">
                                      <p:cBhvr>
                                        <p:cTn id="172" dur="1000" fill="hold"/>
                                        <p:tgtEl>
                                          <p:spTgt spid="240"/>
                                        </p:tgtEl>
                                        <p:attrNameLst>
                                          <p:attrName>ppt_h</p:attrName>
                                        </p:attrNameLst>
                                      </p:cBhvr>
                                      <p:tavLst>
                                        <p:tav tm="0">
                                          <p:val>
                                            <p:fltVal val="0"/>
                                          </p:val>
                                        </p:tav>
                                        <p:tav tm="100000">
                                          <p:val>
                                            <p:strVal val="#ppt_h"/>
                                          </p:val>
                                        </p:tav>
                                      </p:tavLst>
                                    </p:anim>
                                    <p:anim calcmode="lin" valueType="num">
                                      <p:cBhvr>
                                        <p:cTn id="173" dur="1000" fill="hold"/>
                                        <p:tgtEl>
                                          <p:spTgt spid="240"/>
                                        </p:tgtEl>
                                        <p:attrNameLst>
                                          <p:attrName>style.rotation</p:attrName>
                                        </p:attrNameLst>
                                      </p:cBhvr>
                                      <p:tavLst>
                                        <p:tav tm="0">
                                          <p:val>
                                            <p:fltVal val="360"/>
                                          </p:val>
                                        </p:tav>
                                        <p:tav tm="100000">
                                          <p:val>
                                            <p:fltVal val="0"/>
                                          </p:val>
                                        </p:tav>
                                      </p:tavLst>
                                    </p:anim>
                                    <p:animEffect transition="in" filter="fade">
                                      <p:cBhvr>
                                        <p:cTn id="174" dur="1000"/>
                                        <p:tgtEl>
                                          <p:spTgt spid="240"/>
                                        </p:tgtEl>
                                      </p:cBhvr>
                                    </p:animEffect>
                                  </p:childTnLst>
                                </p:cTn>
                              </p:par>
                              <p:par>
                                <p:cTn id="175" presetID="2" presetClass="entr" presetSubtype="9" fill="hold" grpId="0" nodeType="withEffect">
                                  <p:stCondLst>
                                    <p:cond delay="0"/>
                                  </p:stCondLst>
                                  <p:childTnLst>
                                    <p:set>
                                      <p:cBhvr>
                                        <p:cTn id="176" dur="1" fill="hold">
                                          <p:stCondLst>
                                            <p:cond delay="0"/>
                                          </p:stCondLst>
                                        </p:cTn>
                                        <p:tgtEl>
                                          <p:spTgt spid="239"/>
                                        </p:tgtEl>
                                        <p:attrNameLst>
                                          <p:attrName>style.visibility</p:attrName>
                                        </p:attrNameLst>
                                      </p:cBhvr>
                                      <p:to>
                                        <p:strVal val="visible"/>
                                      </p:to>
                                    </p:set>
                                    <p:anim calcmode="lin" valueType="num">
                                      <p:cBhvr additive="base">
                                        <p:cTn id="177" dur="1000" fill="hold"/>
                                        <p:tgtEl>
                                          <p:spTgt spid="239"/>
                                        </p:tgtEl>
                                        <p:attrNameLst>
                                          <p:attrName>ppt_x</p:attrName>
                                        </p:attrNameLst>
                                      </p:cBhvr>
                                      <p:tavLst>
                                        <p:tav tm="0">
                                          <p:val>
                                            <p:strVal val="0-#ppt_w/2"/>
                                          </p:val>
                                        </p:tav>
                                        <p:tav tm="100000">
                                          <p:val>
                                            <p:strVal val="#ppt_x"/>
                                          </p:val>
                                        </p:tav>
                                      </p:tavLst>
                                    </p:anim>
                                    <p:anim calcmode="lin" valueType="num">
                                      <p:cBhvr additive="base">
                                        <p:cTn id="178" dur="1000" fill="hold"/>
                                        <p:tgtEl>
                                          <p:spTgt spid="239"/>
                                        </p:tgtEl>
                                        <p:attrNameLst>
                                          <p:attrName>ppt_y</p:attrName>
                                        </p:attrNameLst>
                                      </p:cBhvr>
                                      <p:tavLst>
                                        <p:tav tm="0">
                                          <p:val>
                                            <p:strVal val="0-#ppt_h/2"/>
                                          </p:val>
                                        </p:tav>
                                        <p:tav tm="100000">
                                          <p:val>
                                            <p:strVal val="#ppt_y"/>
                                          </p:val>
                                        </p:tav>
                                      </p:tavLst>
                                    </p:anim>
                                  </p:childTnLst>
                                </p:cTn>
                              </p:par>
                              <p:par>
                                <p:cTn id="179" presetID="49" presetClass="entr" presetSubtype="0" decel="100000" fill="hold" grpId="1" nodeType="withEffect">
                                  <p:stCondLst>
                                    <p:cond delay="0"/>
                                  </p:stCondLst>
                                  <p:childTnLst>
                                    <p:set>
                                      <p:cBhvr>
                                        <p:cTn id="180" dur="1" fill="hold">
                                          <p:stCondLst>
                                            <p:cond delay="0"/>
                                          </p:stCondLst>
                                        </p:cTn>
                                        <p:tgtEl>
                                          <p:spTgt spid="239"/>
                                        </p:tgtEl>
                                        <p:attrNameLst>
                                          <p:attrName>style.visibility</p:attrName>
                                        </p:attrNameLst>
                                      </p:cBhvr>
                                      <p:to>
                                        <p:strVal val="visible"/>
                                      </p:to>
                                    </p:set>
                                    <p:anim calcmode="lin" valueType="num">
                                      <p:cBhvr>
                                        <p:cTn id="181" dur="1000" fill="hold"/>
                                        <p:tgtEl>
                                          <p:spTgt spid="239"/>
                                        </p:tgtEl>
                                        <p:attrNameLst>
                                          <p:attrName>ppt_w</p:attrName>
                                        </p:attrNameLst>
                                      </p:cBhvr>
                                      <p:tavLst>
                                        <p:tav tm="0">
                                          <p:val>
                                            <p:fltVal val="0"/>
                                          </p:val>
                                        </p:tav>
                                        <p:tav tm="100000">
                                          <p:val>
                                            <p:strVal val="#ppt_w"/>
                                          </p:val>
                                        </p:tav>
                                      </p:tavLst>
                                    </p:anim>
                                    <p:anim calcmode="lin" valueType="num">
                                      <p:cBhvr>
                                        <p:cTn id="182" dur="1000" fill="hold"/>
                                        <p:tgtEl>
                                          <p:spTgt spid="239"/>
                                        </p:tgtEl>
                                        <p:attrNameLst>
                                          <p:attrName>ppt_h</p:attrName>
                                        </p:attrNameLst>
                                      </p:cBhvr>
                                      <p:tavLst>
                                        <p:tav tm="0">
                                          <p:val>
                                            <p:fltVal val="0"/>
                                          </p:val>
                                        </p:tav>
                                        <p:tav tm="100000">
                                          <p:val>
                                            <p:strVal val="#ppt_h"/>
                                          </p:val>
                                        </p:tav>
                                      </p:tavLst>
                                    </p:anim>
                                    <p:anim calcmode="lin" valueType="num">
                                      <p:cBhvr>
                                        <p:cTn id="183" dur="1000" fill="hold"/>
                                        <p:tgtEl>
                                          <p:spTgt spid="239"/>
                                        </p:tgtEl>
                                        <p:attrNameLst>
                                          <p:attrName>style.rotation</p:attrName>
                                        </p:attrNameLst>
                                      </p:cBhvr>
                                      <p:tavLst>
                                        <p:tav tm="0">
                                          <p:val>
                                            <p:fltVal val="360"/>
                                          </p:val>
                                        </p:tav>
                                        <p:tav tm="100000">
                                          <p:val>
                                            <p:fltVal val="0"/>
                                          </p:val>
                                        </p:tav>
                                      </p:tavLst>
                                    </p:anim>
                                    <p:animEffect transition="in" filter="fade">
                                      <p:cBhvr>
                                        <p:cTn id="184" dur="1000"/>
                                        <p:tgtEl>
                                          <p:spTgt spid="239"/>
                                        </p:tgtEl>
                                      </p:cBhvr>
                                    </p:animEffect>
                                  </p:childTnLst>
                                </p:cTn>
                              </p:par>
                              <p:par>
                                <p:cTn id="185" presetID="2" presetClass="entr" presetSubtype="9" fill="hold" grpId="0" nodeType="withEffect">
                                  <p:stCondLst>
                                    <p:cond delay="0"/>
                                  </p:stCondLst>
                                  <p:childTnLst>
                                    <p:set>
                                      <p:cBhvr>
                                        <p:cTn id="186" dur="1" fill="hold">
                                          <p:stCondLst>
                                            <p:cond delay="0"/>
                                          </p:stCondLst>
                                        </p:cTn>
                                        <p:tgtEl>
                                          <p:spTgt spid="206"/>
                                        </p:tgtEl>
                                        <p:attrNameLst>
                                          <p:attrName>style.visibility</p:attrName>
                                        </p:attrNameLst>
                                      </p:cBhvr>
                                      <p:to>
                                        <p:strVal val="visible"/>
                                      </p:to>
                                    </p:set>
                                    <p:anim calcmode="lin" valueType="num">
                                      <p:cBhvr additive="base">
                                        <p:cTn id="187" dur="1000" fill="hold"/>
                                        <p:tgtEl>
                                          <p:spTgt spid="206"/>
                                        </p:tgtEl>
                                        <p:attrNameLst>
                                          <p:attrName>ppt_x</p:attrName>
                                        </p:attrNameLst>
                                      </p:cBhvr>
                                      <p:tavLst>
                                        <p:tav tm="0">
                                          <p:val>
                                            <p:strVal val="0-#ppt_w/2"/>
                                          </p:val>
                                        </p:tav>
                                        <p:tav tm="100000">
                                          <p:val>
                                            <p:strVal val="#ppt_x"/>
                                          </p:val>
                                        </p:tav>
                                      </p:tavLst>
                                    </p:anim>
                                    <p:anim calcmode="lin" valueType="num">
                                      <p:cBhvr additive="base">
                                        <p:cTn id="188" dur="1000" fill="hold"/>
                                        <p:tgtEl>
                                          <p:spTgt spid="206"/>
                                        </p:tgtEl>
                                        <p:attrNameLst>
                                          <p:attrName>ppt_y</p:attrName>
                                        </p:attrNameLst>
                                      </p:cBhvr>
                                      <p:tavLst>
                                        <p:tav tm="0">
                                          <p:val>
                                            <p:strVal val="0-#ppt_h/2"/>
                                          </p:val>
                                        </p:tav>
                                        <p:tav tm="100000">
                                          <p:val>
                                            <p:strVal val="#ppt_y"/>
                                          </p:val>
                                        </p:tav>
                                      </p:tavLst>
                                    </p:anim>
                                  </p:childTnLst>
                                </p:cTn>
                              </p:par>
                              <p:par>
                                <p:cTn id="189" presetID="49" presetClass="entr" presetSubtype="0" decel="100000" fill="hold" grpId="1" nodeType="withEffect">
                                  <p:stCondLst>
                                    <p:cond delay="0"/>
                                  </p:stCondLst>
                                  <p:childTnLst>
                                    <p:set>
                                      <p:cBhvr>
                                        <p:cTn id="190" dur="1" fill="hold">
                                          <p:stCondLst>
                                            <p:cond delay="0"/>
                                          </p:stCondLst>
                                        </p:cTn>
                                        <p:tgtEl>
                                          <p:spTgt spid="206"/>
                                        </p:tgtEl>
                                        <p:attrNameLst>
                                          <p:attrName>style.visibility</p:attrName>
                                        </p:attrNameLst>
                                      </p:cBhvr>
                                      <p:to>
                                        <p:strVal val="visible"/>
                                      </p:to>
                                    </p:set>
                                    <p:anim calcmode="lin" valueType="num">
                                      <p:cBhvr>
                                        <p:cTn id="191" dur="1000" fill="hold"/>
                                        <p:tgtEl>
                                          <p:spTgt spid="206"/>
                                        </p:tgtEl>
                                        <p:attrNameLst>
                                          <p:attrName>ppt_w</p:attrName>
                                        </p:attrNameLst>
                                      </p:cBhvr>
                                      <p:tavLst>
                                        <p:tav tm="0">
                                          <p:val>
                                            <p:fltVal val="0"/>
                                          </p:val>
                                        </p:tav>
                                        <p:tav tm="100000">
                                          <p:val>
                                            <p:strVal val="#ppt_w"/>
                                          </p:val>
                                        </p:tav>
                                      </p:tavLst>
                                    </p:anim>
                                    <p:anim calcmode="lin" valueType="num">
                                      <p:cBhvr>
                                        <p:cTn id="192" dur="1000" fill="hold"/>
                                        <p:tgtEl>
                                          <p:spTgt spid="206"/>
                                        </p:tgtEl>
                                        <p:attrNameLst>
                                          <p:attrName>ppt_h</p:attrName>
                                        </p:attrNameLst>
                                      </p:cBhvr>
                                      <p:tavLst>
                                        <p:tav tm="0">
                                          <p:val>
                                            <p:fltVal val="0"/>
                                          </p:val>
                                        </p:tav>
                                        <p:tav tm="100000">
                                          <p:val>
                                            <p:strVal val="#ppt_h"/>
                                          </p:val>
                                        </p:tav>
                                      </p:tavLst>
                                    </p:anim>
                                    <p:anim calcmode="lin" valueType="num">
                                      <p:cBhvr>
                                        <p:cTn id="193" dur="1000" fill="hold"/>
                                        <p:tgtEl>
                                          <p:spTgt spid="206"/>
                                        </p:tgtEl>
                                        <p:attrNameLst>
                                          <p:attrName>style.rotation</p:attrName>
                                        </p:attrNameLst>
                                      </p:cBhvr>
                                      <p:tavLst>
                                        <p:tav tm="0">
                                          <p:val>
                                            <p:fltVal val="360"/>
                                          </p:val>
                                        </p:tav>
                                        <p:tav tm="100000">
                                          <p:val>
                                            <p:fltVal val="0"/>
                                          </p:val>
                                        </p:tav>
                                      </p:tavLst>
                                    </p:anim>
                                    <p:animEffect transition="in" filter="fade">
                                      <p:cBhvr>
                                        <p:cTn id="194" dur="1000"/>
                                        <p:tgtEl>
                                          <p:spTgt spid="206"/>
                                        </p:tgtEl>
                                      </p:cBhvr>
                                    </p:animEffect>
                                  </p:childTnLst>
                                </p:cTn>
                              </p:par>
                              <p:par>
                                <p:cTn id="195" presetID="2" presetClass="entr" presetSubtype="9" fill="hold" grpId="0" nodeType="withEffect">
                                  <p:stCondLst>
                                    <p:cond delay="0"/>
                                  </p:stCondLst>
                                  <p:childTnLst>
                                    <p:set>
                                      <p:cBhvr>
                                        <p:cTn id="196" dur="1" fill="hold">
                                          <p:stCondLst>
                                            <p:cond delay="0"/>
                                          </p:stCondLst>
                                        </p:cTn>
                                        <p:tgtEl>
                                          <p:spTgt spid="205"/>
                                        </p:tgtEl>
                                        <p:attrNameLst>
                                          <p:attrName>style.visibility</p:attrName>
                                        </p:attrNameLst>
                                      </p:cBhvr>
                                      <p:to>
                                        <p:strVal val="visible"/>
                                      </p:to>
                                    </p:set>
                                    <p:anim calcmode="lin" valueType="num">
                                      <p:cBhvr additive="base">
                                        <p:cTn id="197" dur="1000" fill="hold"/>
                                        <p:tgtEl>
                                          <p:spTgt spid="205"/>
                                        </p:tgtEl>
                                        <p:attrNameLst>
                                          <p:attrName>ppt_x</p:attrName>
                                        </p:attrNameLst>
                                      </p:cBhvr>
                                      <p:tavLst>
                                        <p:tav tm="0">
                                          <p:val>
                                            <p:strVal val="0-#ppt_w/2"/>
                                          </p:val>
                                        </p:tav>
                                        <p:tav tm="100000">
                                          <p:val>
                                            <p:strVal val="#ppt_x"/>
                                          </p:val>
                                        </p:tav>
                                      </p:tavLst>
                                    </p:anim>
                                    <p:anim calcmode="lin" valueType="num">
                                      <p:cBhvr additive="base">
                                        <p:cTn id="198" dur="1000" fill="hold"/>
                                        <p:tgtEl>
                                          <p:spTgt spid="205"/>
                                        </p:tgtEl>
                                        <p:attrNameLst>
                                          <p:attrName>ppt_y</p:attrName>
                                        </p:attrNameLst>
                                      </p:cBhvr>
                                      <p:tavLst>
                                        <p:tav tm="0">
                                          <p:val>
                                            <p:strVal val="0-#ppt_h/2"/>
                                          </p:val>
                                        </p:tav>
                                        <p:tav tm="100000">
                                          <p:val>
                                            <p:strVal val="#ppt_y"/>
                                          </p:val>
                                        </p:tav>
                                      </p:tavLst>
                                    </p:anim>
                                  </p:childTnLst>
                                </p:cTn>
                              </p:par>
                              <p:par>
                                <p:cTn id="199" presetID="49" presetClass="entr" presetSubtype="0" decel="100000" fill="hold" grpId="1" nodeType="withEffect">
                                  <p:stCondLst>
                                    <p:cond delay="0"/>
                                  </p:stCondLst>
                                  <p:childTnLst>
                                    <p:set>
                                      <p:cBhvr>
                                        <p:cTn id="200" dur="1" fill="hold">
                                          <p:stCondLst>
                                            <p:cond delay="0"/>
                                          </p:stCondLst>
                                        </p:cTn>
                                        <p:tgtEl>
                                          <p:spTgt spid="205"/>
                                        </p:tgtEl>
                                        <p:attrNameLst>
                                          <p:attrName>style.visibility</p:attrName>
                                        </p:attrNameLst>
                                      </p:cBhvr>
                                      <p:to>
                                        <p:strVal val="visible"/>
                                      </p:to>
                                    </p:set>
                                    <p:anim calcmode="lin" valueType="num">
                                      <p:cBhvr>
                                        <p:cTn id="201" dur="1000" fill="hold"/>
                                        <p:tgtEl>
                                          <p:spTgt spid="205"/>
                                        </p:tgtEl>
                                        <p:attrNameLst>
                                          <p:attrName>ppt_w</p:attrName>
                                        </p:attrNameLst>
                                      </p:cBhvr>
                                      <p:tavLst>
                                        <p:tav tm="0">
                                          <p:val>
                                            <p:fltVal val="0"/>
                                          </p:val>
                                        </p:tav>
                                        <p:tav tm="100000">
                                          <p:val>
                                            <p:strVal val="#ppt_w"/>
                                          </p:val>
                                        </p:tav>
                                      </p:tavLst>
                                    </p:anim>
                                    <p:anim calcmode="lin" valueType="num">
                                      <p:cBhvr>
                                        <p:cTn id="202" dur="1000" fill="hold"/>
                                        <p:tgtEl>
                                          <p:spTgt spid="205"/>
                                        </p:tgtEl>
                                        <p:attrNameLst>
                                          <p:attrName>ppt_h</p:attrName>
                                        </p:attrNameLst>
                                      </p:cBhvr>
                                      <p:tavLst>
                                        <p:tav tm="0">
                                          <p:val>
                                            <p:fltVal val="0"/>
                                          </p:val>
                                        </p:tav>
                                        <p:tav tm="100000">
                                          <p:val>
                                            <p:strVal val="#ppt_h"/>
                                          </p:val>
                                        </p:tav>
                                      </p:tavLst>
                                    </p:anim>
                                    <p:anim calcmode="lin" valueType="num">
                                      <p:cBhvr>
                                        <p:cTn id="203" dur="1000" fill="hold"/>
                                        <p:tgtEl>
                                          <p:spTgt spid="205"/>
                                        </p:tgtEl>
                                        <p:attrNameLst>
                                          <p:attrName>style.rotation</p:attrName>
                                        </p:attrNameLst>
                                      </p:cBhvr>
                                      <p:tavLst>
                                        <p:tav tm="0">
                                          <p:val>
                                            <p:fltVal val="360"/>
                                          </p:val>
                                        </p:tav>
                                        <p:tav tm="100000">
                                          <p:val>
                                            <p:fltVal val="0"/>
                                          </p:val>
                                        </p:tav>
                                      </p:tavLst>
                                    </p:anim>
                                    <p:animEffect transition="in" filter="fade">
                                      <p:cBhvr>
                                        <p:cTn id="204" dur="1000"/>
                                        <p:tgtEl>
                                          <p:spTgt spid="205"/>
                                        </p:tgtEl>
                                      </p:cBhvr>
                                    </p:animEffect>
                                  </p:childTnLst>
                                </p:cTn>
                              </p:par>
                              <p:par>
                                <p:cTn id="205" presetID="2" presetClass="entr" presetSubtype="9" fill="hold" grpId="0" nodeType="withEffect">
                                  <p:stCondLst>
                                    <p:cond delay="0"/>
                                  </p:stCondLst>
                                  <p:childTnLst>
                                    <p:set>
                                      <p:cBhvr>
                                        <p:cTn id="206" dur="1" fill="hold">
                                          <p:stCondLst>
                                            <p:cond delay="0"/>
                                          </p:stCondLst>
                                        </p:cTn>
                                        <p:tgtEl>
                                          <p:spTgt spid="190"/>
                                        </p:tgtEl>
                                        <p:attrNameLst>
                                          <p:attrName>style.visibility</p:attrName>
                                        </p:attrNameLst>
                                      </p:cBhvr>
                                      <p:to>
                                        <p:strVal val="visible"/>
                                      </p:to>
                                    </p:set>
                                    <p:anim calcmode="lin" valueType="num">
                                      <p:cBhvr additive="base">
                                        <p:cTn id="207" dur="1000" fill="hold"/>
                                        <p:tgtEl>
                                          <p:spTgt spid="190"/>
                                        </p:tgtEl>
                                        <p:attrNameLst>
                                          <p:attrName>ppt_x</p:attrName>
                                        </p:attrNameLst>
                                      </p:cBhvr>
                                      <p:tavLst>
                                        <p:tav tm="0">
                                          <p:val>
                                            <p:strVal val="0-#ppt_w/2"/>
                                          </p:val>
                                        </p:tav>
                                        <p:tav tm="100000">
                                          <p:val>
                                            <p:strVal val="#ppt_x"/>
                                          </p:val>
                                        </p:tav>
                                      </p:tavLst>
                                    </p:anim>
                                    <p:anim calcmode="lin" valueType="num">
                                      <p:cBhvr additive="base">
                                        <p:cTn id="208" dur="1000" fill="hold"/>
                                        <p:tgtEl>
                                          <p:spTgt spid="190"/>
                                        </p:tgtEl>
                                        <p:attrNameLst>
                                          <p:attrName>ppt_y</p:attrName>
                                        </p:attrNameLst>
                                      </p:cBhvr>
                                      <p:tavLst>
                                        <p:tav tm="0">
                                          <p:val>
                                            <p:strVal val="0-#ppt_h/2"/>
                                          </p:val>
                                        </p:tav>
                                        <p:tav tm="100000">
                                          <p:val>
                                            <p:strVal val="#ppt_y"/>
                                          </p:val>
                                        </p:tav>
                                      </p:tavLst>
                                    </p:anim>
                                  </p:childTnLst>
                                </p:cTn>
                              </p:par>
                              <p:par>
                                <p:cTn id="209" presetID="49" presetClass="entr" presetSubtype="0" decel="100000" fill="hold" grpId="1" nodeType="withEffect">
                                  <p:stCondLst>
                                    <p:cond delay="0"/>
                                  </p:stCondLst>
                                  <p:childTnLst>
                                    <p:set>
                                      <p:cBhvr>
                                        <p:cTn id="210" dur="1" fill="hold">
                                          <p:stCondLst>
                                            <p:cond delay="0"/>
                                          </p:stCondLst>
                                        </p:cTn>
                                        <p:tgtEl>
                                          <p:spTgt spid="190"/>
                                        </p:tgtEl>
                                        <p:attrNameLst>
                                          <p:attrName>style.visibility</p:attrName>
                                        </p:attrNameLst>
                                      </p:cBhvr>
                                      <p:to>
                                        <p:strVal val="visible"/>
                                      </p:to>
                                    </p:set>
                                    <p:anim calcmode="lin" valueType="num">
                                      <p:cBhvr>
                                        <p:cTn id="211" dur="1000" fill="hold"/>
                                        <p:tgtEl>
                                          <p:spTgt spid="190"/>
                                        </p:tgtEl>
                                        <p:attrNameLst>
                                          <p:attrName>ppt_w</p:attrName>
                                        </p:attrNameLst>
                                      </p:cBhvr>
                                      <p:tavLst>
                                        <p:tav tm="0">
                                          <p:val>
                                            <p:fltVal val="0"/>
                                          </p:val>
                                        </p:tav>
                                        <p:tav tm="100000">
                                          <p:val>
                                            <p:strVal val="#ppt_w"/>
                                          </p:val>
                                        </p:tav>
                                      </p:tavLst>
                                    </p:anim>
                                    <p:anim calcmode="lin" valueType="num">
                                      <p:cBhvr>
                                        <p:cTn id="212" dur="1000" fill="hold"/>
                                        <p:tgtEl>
                                          <p:spTgt spid="190"/>
                                        </p:tgtEl>
                                        <p:attrNameLst>
                                          <p:attrName>ppt_h</p:attrName>
                                        </p:attrNameLst>
                                      </p:cBhvr>
                                      <p:tavLst>
                                        <p:tav tm="0">
                                          <p:val>
                                            <p:fltVal val="0"/>
                                          </p:val>
                                        </p:tav>
                                        <p:tav tm="100000">
                                          <p:val>
                                            <p:strVal val="#ppt_h"/>
                                          </p:val>
                                        </p:tav>
                                      </p:tavLst>
                                    </p:anim>
                                    <p:anim calcmode="lin" valueType="num">
                                      <p:cBhvr>
                                        <p:cTn id="213" dur="1000" fill="hold"/>
                                        <p:tgtEl>
                                          <p:spTgt spid="190"/>
                                        </p:tgtEl>
                                        <p:attrNameLst>
                                          <p:attrName>style.rotation</p:attrName>
                                        </p:attrNameLst>
                                      </p:cBhvr>
                                      <p:tavLst>
                                        <p:tav tm="0">
                                          <p:val>
                                            <p:fltVal val="360"/>
                                          </p:val>
                                        </p:tav>
                                        <p:tav tm="100000">
                                          <p:val>
                                            <p:fltVal val="0"/>
                                          </p:val>
                                        </p:tav>
                                      </p:tavLst>
                                    </p:anim>
                                    <p:animEffect transition="in" filter="fade">
                                      <p:cBhvr>
                                        <p:cTn id="214" dur="1000"/>
                                        <p:tgtEl>
                                          <p:spTgt spid="190"/>
                                        </p:tgtEl>
                                      </p:cBhvr>
                                    </p:animEffect>
                                  </p:childTnLst>
                                </p:cTn>
                              </p:par>
                              <p:par>
                                <p:cTn id="215" presetID="2" presetClass="entr" presetSubtype="9" fill="hold" grpId="0" nodeType="withEffect">
                                  <p:stCondLst>
                                    <p:cond delay="0"/>
                                  </p:stCondLst>
                                  <p:childTnLst>
                                    <p:set>
                                      <p:cBhvr>
                                        <p:cTn id="216" dur="1" fill="hold">
                                          <p:stCondLst>
                                            <p:cond delay="0"/>
                                          </p:stCondLst>
                                        </p:cTn>
                                        <p:tgtEl>
                                          <p:spTgt spid="204"/>
                                        </p:tgtEl>
                                        <p:attrNameLst>
                                          <p:attrName>style.visibility</p:attrName>
                                        </p:attrNameLst>
                                      </p:cBhvr>
                                      <p:to>
                                        <p:strVal val="visible"/>
                                      </p:to>
                                    </p:set>
                                    <p:anim calcmode="lin" valueType="num">
                                      <p:cBhvr additive="base">
                                        <p:cTn id="217" dur="1000" fill="hold"/>
                                        <p:tgtEl>
                                          <p:spTgt spid="204"/>
                                        </p:tgtEl>
                                        <p:attrNameLst>
                                          <p:attrName>ppt_x</p:attrName>
                                        </p:attrNameLst>
                                      </p:cBhvr>
                                      <p:tavLst>
                                        <p:tav tm="0">
                                          <p:val>
                                            <p:strVal val="0-#ppt_w/2"/>
                                          </p:val>
                                        </p:tav>
                                        <p:tav tm="100000">
                                          <p:val>
                                            <p:strVal val="#ppt_x"/>
                                          </p:val>
                                        </p:tav>
                                      </p:tavLst>
                                    </p:anim>
                                    <p:anim calcmode="lin" valueType="num">
                                      <p:cBhvr additive="base">
                                        <p:cTn id="218" dur="1000" fill="hold"/>
                                        <p:tgtEl>
                                          <p:spTgt spid="204"/>
                                        </p:tgtEl>
                                        <p:attrNameLst>
                                          <p:attrName>ppt_y</p:attrName>
                                        </p:attrNameLst>
                                      </p:cBhvr>
                                      <p:tavLst>
                                        <p:tav tm="0">
                                          <p:val>
                                            <p:strVal val="0-#ppt_h/2"/>
                                          </p:val>
                                        </p:tav>
                                        <p:tav tm="100000">
                                          <p:val>
                                            <p:strVal val="#ppt_y"/>
                                          </p:val>
                                        </p:tav>
                                      </p:tavLst>
                                    </p:anim>
                                  </p:childTnLst>
                                </p:cTn>
                              </p:par>
                              <p:par>
                                <p:cTn id="219" presetID="49" presetClass="entr" presetSubtype="0" decel="100000" fill="hold" grpId="1" nodeType="withEffect">
                                  <p:stCondLst>
                                    <p:cond delay="0"/>
                                  </p:stCondLst>
                                  <p:childTnLst>
                                    <p:set>
                                      <p:cBhvr>
                                        <p:cTn id="220" dur="1" fill="hold">
                                          <p:stCondLst>
                                            <p:cond delay="0"/>
                                          </p:stCondLst>
                                        </p:cTn>
                                        <p:tgtEl>
                                          <p:spTgt spid="204"/>
                                        </p:tgtEl>
                                        <p:attrNameLst>
                                          <p:attrName>style.visibility</p:attrName>
                                        </p:attrNameLst>
                                      </p:cBhvr>
                                      <p:to>
                                        <p:strVal val="visible"/>
                                      </p:to>
                                    </p:set>
                                    <p:anim calcmode="lin" valueType="num">
                                      <p:cBhvr>
                                        <p:cTn id="221" dur="1000" fill="hold"/>
                                        <p:tgtEl>
                                          <p:spTgt spid="204"/>
                                        </p:tgtEl>
                                        <p:attrNameLst>
                                          <p:attrName>ppt_w</p:attrName>
                                        </p:attrNameLst>
                                      </p:cBhvr>
                                      <p:tavLst>
                                        <p:tav tm="0">
                                          <p:val>
                                            <p:fltVal val="0"/>
                                          </p:val>
                                        </p:tav>
                                        <p:tav tm="100000">
                                          <p:val>
                                            <p:strVal val="#ppt_w"/>
                                          </p:val>
                                        </p:tav>
                                      </p:tavLst>
                                    </p:anim>
                                    <p:anim calcmode="lin" valueType="num">
                                      <p:cBhvr>
                                        <p:cTn id="222" dur="1000" fill="hold"/>
                                        <p:tgtEl>
                                          <p:spTgt spid="204"/>
                                        </p:tgtEl>
                                        <p:attrNameLst>
                                          <p:attrName>ppt_h</p:attrName>
                                        </p:attrNameLst>
                                      </p:cBhvr>
                                      <p:tavLst>
                                        <p:tav tm="0">
                                          <p:val>
                                            <p:fltVal val="0"/>
                                          </p:val>
                                        </p:tav>
                                        <p:tav tm="100000">
                                          <p:val>
                                            <p:strVal val="#ppt_h"/>
                                          </p:val>
                                        </p:tav>
                                      </p:tavLst>
                                    </p:anim>
                                    <p:anim calcmode="lin" valueType="num">
                                      <p:cBhvr>
                                        <p:cTn id="223" dur="1000" fill="hold"/>
                                        <p:tgtEl>
                                          <p:spTgt spid="204"/>
                                        </p:tgtEl>
                                        <p:attrNameLst>
                                          <p:attrName>style.rotation</p:attrName>
                                        </p:attrNameLst>
                                      </p:cBhvr>
                                      <p:tavLst>
                                        <p:tav tm="0">
                                          <p:val>
                                            <p:fltVal val="360"/>
                                          </p:val>
                                        </p:tav>
                                        <p:tav tm="100000">
                                          <p:val>
                                            <p:fltVal val="0"/>
                                          </p:val>
                                        </p:tav>
                                      </p:tavLst>
                                    </p:anim>
                                    <p:animEffect transition="in" filter="fade">
                                      <p:cBhvr>
                                        <p:cTn id="224" dur="1000"/>
                                        <p:tgtEl>
                                          <p:spTgt spid="204"/>
                                        </p:tgtEl>
                                      </p:cBhvr>
                                    </p:animEffect>
                                  </p:childTnLst>
                                </p:cTn>
                              </p:par>
                              <p:par>
                                <p:cTn id="225" presetID="2" presetClass="entr" presetSubtype="9" fill="hold" grpId="0" nodeType="withEffect">
                                  <p:stCondLst>
                                    <p:cond delay="0"/>
                                  </p:stCondLst>
                                  <p:childTnLst>
                                    <p:set>
                                      <p:cBhvr>
                                        <p:cTn id="226" dur="1" fill="hold">
                                          <p:stCondLst>
                                            <p:cond delay="0"/>
                                          </p:stCondLst>
                                        </p:cTn>
                                        <p:tgtEl>
                                          <p:spTgt spid="223"/>
                                        </p:tgtEl>
                                        <p:attrNameLst>
                                          <p:attrName>style.visibility</p:attrName>
                                        </p:attrNameLst>
                                      </p:cBhvr>
                                      <p:to>
                                        <p:strVal val="visible"/>
                                      </p:to>
                                    </p:set>
                                    <p:anim calcmode="lin" valueType="num">
                                      <p:cBhvr additive="base">
                                        <p:cTn id="227" dur="1000" fill="hold"/>
                                        <p:tgtEl>
                                          <p:spTgt spid="223"/>
                                        </p:tgtEl>
                                        <p:attrNameLst>
                                          <p:attrName>ppt_x</p:attrName>
                                        </p:attrNameLst>
                                      </p:cBhvr>
                                      <p:tavLst>
                                        <p:tav tm="0">
                                          <p:val>
                                            <p:strVal val="0-#ppt_w/2"/>
                                          </p:val>
                                        </p:tav>
                                        <p:tav tm="100000">
                                          <p:val>
                                            <p:strVal val="#ppt_x"/>
                                          </p:val>
                                        </p:tav>
                                      </p:tavLst>
                                    </p:anim>
                                    <p:anim calcmode="lin" valueType="num">
                                      <p:cBhvr additive="base">
                                        <p:cTn id="228" dur="1000" fill="hold"/>
                                        <p:tgtEl>
                                          <p:spTgt spid="223"/>
                                        </p:tgtEl>
                                        <p:attrNameLst>
                                          <p:attrName>ppt_y</p:attrName>
                                        </p:attrNameLst>
                                      </p:cBhvr>
                                      <p:tavLst>
                                        <p:tav tm="0">
                                          <p:val>
                                            <p:strVal val="0-#ppt_h/2"/>
                                          </p:val>
                                        </p:tav>
                                        <p:tav tm="100000">
                                          <p:val>
                                            <p:strVal val="#ppt_y"/>
                                          </p:val>
                                        </p:tav>
                                      </p:tavLst>
                                    </p:anim>
                                  </p:childTnLst>
                                </p:cTn>
                              </p:par>
                              <p:par>
                                <p:cTn id="229" presetID="49" presetClass="entr" presetSubtype="0" decel="100000" fill="hold" grpId="1" nodeType="withEffect">
                                  <p:stCondLst>
                                    <p:cond delay="0"/>
                                  </p:stCondLst>
                                  <p:childTnLst>
                                    <p:set>
                                      <p:cBhvr>
                                        <p:cTn id="230" dur="1" fill="hold">
                                          <p:stCondLst>
                                            <p:cond delay="0"/>
                                          </p:stCondLst>
                                        </p:cTn>
                                        <p:tgtEl>
                                          <p:spTgt spid="223"/>
                                        </p:tgtEl>
                                        <p:attrNameLst>
                                          <p:attrName>style.visibility</p:attrName>
                                        </p:attrNameLst>
                                      </p:cBhvr>
                                      <p:to>
                                        <p:strVal val="visible"/>
                                      </p:to>
                                    </p:set>
                                    <p:anim calcmode="lin" valueType="num">
                                      <p:cBhvr>
                                        <p:cTn id="231" dur="1000" fill="hold"/>
                                        <p:tgtEl>
                                          <p:spTgt spid="223"/>
                                        </p:tgtEl>
                                        <p:attrNameLst>
                                          <p:attrName>ppt_w</p:attrName>
                                        </p:attrNameLst>
                                      </p:cBhvr>
                                      <p:tavLst>
                                        <p:tav tm="0">
                                          <p:val>
                                            <p:fltVal val="0"/>
                                          </p:val>
                                        </p:tav>
                                        <p:tav tm="100000">
                                          <p:val>
                                            <p:strVal val="#ppt_w"/>
                                          </p:val>
                                        </p:tav>
                                      </p:tavLst>
                                    </p:anim>
                                    <p:anim calcmode="lin" valueType="num">
                                      <p:cBhvr>
                                        <p:cTn id="232" dur="1000" fill="hold"/>
                                        <p:tgtEl>
                                          <p:spTgt spid="223"/>
                                        </p:tgtEl>
                                        <p:attrNameLst>
                                          <p:attrName>ppt_h</p:attrName>
                                        </p:attrNameLst>
                                      </p:cBhvr>
                                      <p:tavLst>
                                        <p:tav tm="0">
                                          <p:val>
                                            <p:fltVal val="0"/>
                                          </p:val>
                                        </p:tav>
                                        <p:tav tm="100000">
                                          <p:val>
                                            <p:strVal val="#ppt_h"/>
                                          </p:val>
                                        </p:tav>
                                      </p:tavLst>
                                    </p:anim>
                                    <p:anim calcmode="lin" valueType="num">
                                      <p:cBhvr>
                                        <p:cTn id="233" dur="1000" fill="hold"/>
                                        <p:tgtEl>
                                          <p:spTgt spid="223"/>
                                        </p:tgtEl>
                                        <p:attrNameLst>
                                          <p:attrName>style.rotation</p:attrName>
                                        </p:attrNameLst>
                                      </p:cBhvr>
                                      <p:tavLst>
                                        <p:tav tm="0">
                                          <p:val>
                                            <p:fltVal val="360"/>
                                          </p:val>
                                        </p:tav>
                                        <p:tav tm="100000">
                                          <p:val>
                                            <p:fltVal val="0"/>
                                          </p:val>
                                        </p:tav>
                                      </p:tavLst>
                                    </p:anim>
                                    <p:animEffect transition="in" filter="fade">
                                      <p:cBhvr>
                                        <p:cTn id="234" dur="1000"/>
                                        <p:tgtEl>
                                          <p:spTgt spid="223"/>
                                        </p:tgtEl>
                                      </p:cBhvr>
                                    </p:animEffect>
                                  </p:childTnLst>
                                </p:cTn>
                              </p:par>
                              <p:par>
                                <p:cTn id="235" presetID="2" presetClass="entr" presetSubtype="9" fill="hold" grpId="0" nodeType="withEffect">
                                  <p:stCondLst>
                                    <p:cond delay="0"/>
                                  </p:stCondLst>
                                  <p:childTnLst>
                                    <p:set>
                                      <p:cBhvr>
                                        <p:cTn id="236" dur="1" fill="hold">
                                          <p:stCondLst>
                                            <p:cond delay="0"/>
                                          </p:stCondLst>
                                        </p:cTn>
                                        <p:tgtEl>
                                          <p:spTgt spid="224"/>
                                        </p:tgtEl>
                                        <p:attrNameLst>
                                          <p:attrName>style.visibility</p:attrName>
                                        </p:attrNameLst>
                                      </p:cBhvr>
                                      <p:to>
                                        <p:strVal val="visible"/>
                                      </p:to>
                                    </p:set>
                                    <p:anim calcmode="lin" valueType="num">
                                      <p:cBhvr additive="base">
                                        <p:cTn id="237" dur="1000" fill="hold"/>
                                        <p:tgtEl>
                                          <p:spTgt spid="224"/>
                                        </p:tgtEl>
                                        <p:attrNameLst>
                                          <p:attrName>ppt_x</p:attrName>
                                        </p:attrNameLst>
                                      </p:cBhvr>
                                      <p:tavLst>
                                        <p:tav tm="0">
                                          <p:val>
                                            <p:strVal val="0-#ppt_w/2"/>
                                          </p:val>
                                        </p:tav>
                                        <p:tav tm="100000">
                                          <p:val>
                                            <p:strVal val="#ppt_x"/>
                                          </p:val>
                                        </p:tav>
                                      </p:tavLst>
                                    </p:anim>
                                    <p:anim calcmode="lin" valueType="num">
                                      <p:cBhvr additive="base">
                                        <p:cTn id="238" dur="1000" fill="hold"/>
                                        <p:tgtEl>
                                          <p:spTgt spid="224"/>
                                        </p:tgtEl>
                                        <p:attrNameLst>
                                          <p:attrName>ppt_y</p:attrName>
                                        </p:attrNameLst>
                                      </p:cBhvr>
                                      <p:tavLst>
                                        <p:tav tm="0">
                                          <p:val>
                                            <p:strVal val="0-#ppt_h/2"/>
                                          </p:val>
                                        </p:tav>
                                        <p:tav tm="100000">
                                          <p:val>
                                            <p:strVal val="#ppt_y"/>
                                          </p:val>
                                        </p:tav>
                                      </p:tavLst>
                                    </p:anim>
                                  </p:childTnLst>
                                </p:cTn>
                              </p:par>
                              <p:par>
                                <p:cTn id="239" presetID="49" presetClass="entr" presetSubtype="0" decel="100000" fill="hold" grpId="1" nodeType="withEffect">
                                  <p:stCondLst>
                                    <p:cond delay="0"/>
                                  </p:stCondLst>
                                  <p:childTnLst>
                                    <p:set>
                                      <p:cBhvr>
                                        <p:cTn id="240" dur="1" fill="hold">
                                          <p:stCondLst>
                                            <p:cond delay="0"/>
                                          </p:stCondLst>
                                        </p:cTn>
                                        <p:tgtEl>
                                          <p:spTgt spid="224"/>
                                        </p:tgtEl>
                                        <p:attrNameLst>
                                          <p:attrName>style.visibility</p:attrName>
                                        </p:attrNameLst>
                                      </p:cBhvr>
                                      <p:to>
                                        <p:strVal val="visible"/>
                                      </p:to>
                                    </p:set>
                                    <p:anim calcmode="lin" valueType="num">
                                      <p:cBhvr>
                                        <p:cTn id="241" dur="1000" fill="hold"/>
                                        <p:tgtEl>
                                          <p:spTgt spid="224"/>
                                        </p:tgtEl>
                                        <p:attrNameLst>
                                          <p:attrName>ppt_w</p:attrName>
                                        </p:attrNameLst>
                                      </p:cBhvr>
                                      <p:tavLst>
                                        <p:tav tm="0">
                                          <p:val>
                                            <p:fltVal val="0"/>
                                          </p:val>
                                        </p:tav>
                                        <p:tav tm="100000">
                                          <p:val>
                                            <p:strVal val="#ppt_w"/>
                                          </p:val>
                                        </p:tav>
                                      </p:tavLst>
                                    </p:anim>
                                    <p:anim calcmode="lin" valueType="num">
                                      <p:cBhvr>
                                        <p:cTn id="242" dur="1000" fill="hold"/>
                                        <p:tgtEl>
                                          <p:spTgt spid="224"/>
                                        </p:tgtEl>
                                        <p:attrNameLst>
                                          <p:attrName>ppt_h</p:attrName>
                                        </p:attrNameLst>
                                      </p:cBhvr>
                                      <p:tavLst>
                                        <p:tav tm="0">
                                          <p:val>
                                            <p:fltVal val="0"/>
                                          </p:val>
                                        </p:tav>
                                        <p:tav tm="100000">
                                          <p:val>
                                            <p:strVal val="#ppt_h"/>
                                          </p:val>
                                        </p:tav>
                                      </p:tavLst>
                                    </p:anim>
                                    <p:anim calcmode="lin" valueType="num">
                                      <p:cBhvr>
                                        <p:cTn id="243" dur="1000" fill="hold"/>
                                        <p:tgtEl>
                                          <p:spTgt spid="224"/>
                                        </p:tgtEl>
                                        <p:attrNameLst>
                                          <p:attrName>style.rotation</p:attrName>
                                        </p:attrNameLst>
                                      </p:cBhvr>
                                      <p:tavLst>
                                        <p:tav tm="0">
                                          <p:val>
                                            <p:fltVal val="360"/>
                                          </p:val>
                                        </p:tav>
                                        <p:tav tm="100000">
                                          <p:val>
                                            <p:fltVal val="0"/>
                                          </p:val>
                                        </p:tav>
                                      </p:tavLst>
                                    </p:anim>
                                    <p:animEffect transition="in" filter="fade">
                                      <p:cBhvr>
                                        <p:cTn id="244" dur="1000"/>
                                        <p:tgtEl>
                                          <p:spTgt spid="224"/>
                                        </p:tgtEl>
                                      </p:cBhvr>
                                    </p:animEffect>
                                  </p:childTnLst>
                                </p:cTn>
                              </p:par>
                              <p:par>
                                <p:cTn id="245" presetID="2" presetClass="entr" presetSubtype="9" fill="hold" grpId="0" nodeType="withEffect">
                                  <p:stCondLst>
                                    <p:cond delay="0"/>
                                  </p:stCondLst>
                                  <p:childTnLst>
                                    <p:set>
                                      <p:cBhvr>
                                        <p:cTn id="246" dur="1" fill="hold">
                                          <p:stCondLst>
                                            <p:cond delay="0"/>
                                          </p:stCondLst>
                                        </p:cTn>
                                        <p:tgtEl>
                                          <p:spTgt spid="210"/>
                                        </p:tgtEl>
                                        <p:attrNameLst>
                                          <p:attrName>style.visibility</p:attrName>
                                        </p:attrNameLst>
                                      </p:cBhvr>
                                      <p:to>
                                        <p:strVal val="visible"/>
                                      </p:to>
                                    </p:set>
                                    <p:anim calcmode="lin" valueType="num">
                                      <p:cBhvr additive="base">
                                        <p:cTn id="247" dur="1000" fill="hold"/>
                                        <p:tgtEl>
                                          <p:spTgt spid="210"/>
                                        </p:tgtEl>
                                        <p:attrNameLst>
                                          <p:attrName>ppt_x</p:attrName>
                                        </p:attrNameLst>
                                      </p:cBhvr>
                                      <p:tavLst>
                                        <p:tav tm="0">
                                          <p:val>
                                            <p:strVal val="0-#ppt_w/2"/>
                                          </p:val>
                                        </p:tav>
                                        <p:tav tm="100000">
                                          <p:val>
                                            <p:strVal val="#ppt_x"/>
                                          </p:val>
                                        </p:tav>
                                      </p:tavLst>
                                    </p:anim>
                                    <p:anim calcmode="lin" valueType="num">
                                      <p:cBhvr additive="base">
                                        <p:cTn id="248" dur="1000" fill="hold"/>
                                        <p:tgtEl>
                                          <p:spTgt spid="210"/>
                                        </p:tgtEl>
                                        <p:attrNameLst>
                                          <p:attrName>ppt_y</p:attrName>
                                        </p:attrNameLst>
                                      </p:cBhvr>
                                      <p:tavLst>
                                        <p:tav tm="0">
                                          <p:val>
                                            <p:strVal val="0-#ppt_h/2"/>
                                          </p:val>
                                        </p:tav>
                                        <p:tav tm="100000">
                                          <p:val>
                                            <p:strVal val="#ppt_y"/>
                                          </p:val>
                                        </p:tav>
                                      </p:tavLst>
                                    </p:anim>
                                  </p:childTnLst>
                                </p:cTn>
                              </p:par>
                              <p:par>
                                <p:cTn id="249" presetID="49" presetClass="entr" presetSubtype="0" decel="100000" fill="hold" grpId="1" nodeType="withEffect">
                                  <p:stCondLst>
                                    <p:cond delay="0"/>
                                  </p:stCondLst>
                                  <p:childTnLst>
                                    <p:set>
                                      <p:cBhvr>
                                        <p:cTn id="250" dur="1" fill="hold">
                                          <p:stCondLst>
                                            <p:cond delay="0"/>
                                          </p:stCondLst>
                                        </p:cTn>
                                        <p:tgtEl>
                                          <p:spTgt spid="210"/>
                                        </p:tgtEl>
                                        <p:attrNameLst>
                                          <p:attrName>style.visibility</p:attrName>
                                        </p:attrNameLst>
                                      </p:cBhvr>
                                      <p:to>
                                        <p:strVal val="visible"/>
                                      </p:to>
                                    </p:set>
                                    <p:anim calcmode="lin" valueType="num">
                                      <p:cBhvr>
                                        <p:cTn id="251" dur="1000" fill="hold"/>
                                        <p:tgtEl>
                                          <p:spTgt spid="210"/>
                                        </p:tgtEl>
                                        <p:attrNameLst>
                                          <p:attrName>ppt_w</p:attrName>
                                        </p:attrNameLst>
                                      </p:cBhvr>
                                      <p:tavLst>
                                        <p:tav tm="0">
                                          <p:val>
                                            <p:fltVal val="0"/>
                                          </p:val>
                                        </p:tav>
                                        <p:tav tm="100000">
                                          <p:val>
                                            <p:strVal val="#ppt_w"/>
                                          </p:val>
                                        </p:tav>
                                      </p:tavLst>
                                    </p:anim>
                                    <p:anim calcmode="lin" valueType="num">
                                      <p:cBhvr>
                                        <p:cTn id="252" dur="1000" fill="hold"/>
                                        <p:tgtEl>
                                          <p:spTgt spid="210"/>
                                        </p:tgtEl>
                                        <p:attrNameLst>
                                          <p:attrName>ppt_h</p:attrName>
                                        </p:attrNameLst>
                                      </p:cBhvr>
                                      <p:tavLst>
                                        <p:tav tm="0">
                                          <p:val>
                                            <p:fltVal val="0"/>
                                          </p:val>
                                        </p:tav>
                                        <p:tav tm="100000">
                                          <p:val>
                                            <p:strVal val="#ppt_h"/>
                                          </p:val>
                                        </p:tav>
                                      </p:tavLst>
                                    </p:anim>
                                    <p:anim calcmode="lin" valueType="num">
                                      <p:cBhvr>
                                        <p:cTn id="253" dur="1000" fill="hold"/>
                                        <p:tgtEl>
                                          <p:spTgt spid="210"/>
                                        </p:tgtEl>
                                        <p:attrNameLst>
                                          <p:attrName>style.rotation</p:attrName>
                                        </p:attrNameLst>
                                      </p:cBhvr>
                                      <p:tavLst>
                                        <p:tav tm="0">
                                          <p:val>
                                            <p:fltVal val="360"/>
                                          </p:val>
                                        </p:tav>
                                        <p:tav tm="100000">
                                          <p:val>
                                            <p:fltVal val="0"/>
                                          </p:val>
                                        </p:tav>
                                      </p:tavLst>
                                    </p:anim>
                                    <p:animEffect transition="in" filter="fade">
                                      <p:cBhvr>
                                        <p:cTn id="254" dur="1000"/>
                                        <p:tgtEl>
                                          <p:spTgt spid="210"/>
                                        </p:tgtEl>
                                      </p:cBhvr>
                                    </p:animEffect>
                                  </p:childTnLst>
                                </p:cTn>
                              </p:par>
                              <p:par>
                                <p:cTn id="255" presetID="2" presetClass="entr" presetSubtype="9" fill="hold" grpId="0" nodeType="withEffect">
                                  <p:stCondLst>
                                    <p:cond delay="0"/>
                                  </p:stCondLst>
                                  <p:childTnLst>
                                    <p:set>
                                      <p:cBhvr>
                                        <p:cTn id="256" dur="1" fill="hold">
                                          <p:stCondLst>
                                            <p:cond delay="0"/>
                                          </p:stCondLst>
                                        </p:cTn>
                                        <p:tgtEl>
                                          <p:spTgt spid="207"/>
                                        </p:tgtEl>
                                        <p:attrNameLst>
                                          <p:attrName>style.visibility</p:attrName>
                                        </p:attrNameLst>
                                      </p:cBhvr>
                                      <p:to>
                                        <p:strVal val="visible"/>
                                      </p:to>
                                    </p:set>
                                    <p:anim calcmode="lin" valueType="num">
                                      <p:cBhvr additive="base">
                                        <p:cTn id="257" dur="1000" fill="hold"/>
                                        <p:tgtEl>
                                          <p:spTgt spid="207"/>
                                        </p:tgtEl>
                                        <p:attrNameLst>
                                          <p:attrName>ppt_x</p:attrName>
                                        </p:attrNameLst>
                                      </p:cBhvr>
                                      <p:tavLst>
                                        <p:tav tm="0">
                                          <p:val>
                                            <p:strVal val="0-#ppt_w/2"/>
                                          </p:val>
                                        </p:tav>
                                        <p:tav tm="100000">
                                          <p:val>
                                            <p:strVal val="#ppt_x"/>
                                          </p:val>
                                        </p:tav>
                                      </p:tavLst>
                                    </p:anim>
                                    <p:anim calcmode="lin" valueType="num">
                                      <p:cBhvr additive="base">
                                        <p:cTn id="258" dur="1000" fill="hold"/>
                                        <p:tgtEl>
                                          <p:spTgt spid="207"/>
                                        </p:tgtEl>
                                        <p:attrNameLst>
                                          <p:attrName>ppt_y</p:attrName>
                                        </p:attrNameLst>
                                      </p:cBhvr>
                                      <p:tavLst>
                                        <p:tav tm="0">
                                          <p:val>
                                            <p:strVal val="0-#ppt_h/2"/>
                                          </p:val>
                                        </p:tav>
                                        <p:tav tm="100000">
                                          <p:val>
                                            <p:strVal val="#ppt_y"/>
                                          </p:val>
                                        </p:tav>
                                      </p:tavLst>
                                    </p:anim>
                                  </p:childTnLst>
                                </p:cTn>
                              </p:par>
                              <p:par>
                                <p:cTn id="259" presetID="49" presetClass="entr" presetSubtype="0" decel="100000" fill="hold" grpId="1" nodeType="withEffect">
                                  <p:stCondLst>
                                    <p:cond delay="0"/>
                                  </p:stCondLst>
                                  <p:childTnLst>
                                    <p:set>
                                      <p:cBhvr>
                                        <p:cTn id="260" dur="1" fill="hold">
                                          <p:stCondLst>
                                            <p:cond delay="0"/>
                                          </p:stCondLst>
                                        </p:cTn>
                                        <p:tgtEl>
                                          <p:spTgt spid="207"/>
                                        </p:tgtEl>
                                        <p:attrNameLst>
                                          <p:attrName>style.visibility</p:attrName>
                                        </p:attrNameLst>
                                      </p:cBhvr>
                                      <p:to>
                                        <p:strVal val="visible"/>
                                      </p:to>
                                    </p:set>
                                    <p:anim calcmode="lin" valueType="num">
                                      <p:cBhvr>
                                        <p:cTn id="261" dur="1000" fill="hold"/>
                                        <p:tgtEl>
                                          <p:spTgt spid="207"/>
                                        </p:tgtEl>
                                        <p:attrNameLst>
                                          <p:attrName>ppt_w</p:attrName>
                                        </p:attrNameLst>
                                      </p:cBhvr>
                                      <p:tavLst>
                                        <p:tav tm="0">
                                          <p:val>
                                            <p:fltVal val="0"/>
                                          </p:val>
                                        </p:tav>
                                        <p:tav tm="100000">
                                          <p:val>
                                            <p:strVal val="#ppt_w"/>
                                          </p:val>
                                        </p:tav>
                                      </p:tavLst>
                                    </p:anim>
                                    <p:anim calcmode="lin" valueType="num">
                                      <p:cBhvr>
                                        <p:cTn id="262" dur="1000" fill="hold"/>
                                        <p:tgtEl>
                                          <p:spTgt spid="207"/>
                                        </p:tgtEl>
                                        <p:attrNameLst>
                                          <p:attrName>ppt_h</p:attrName>
                                        </p:attrNameLst>
                                      </p:cBhvr>
                                      <p:tavLst>
                                        <p:tav tm="0">
                                          <p:val>
                                            <p:fltVal val="0"/>
                                          </p:val>
                                        </p:tav>
                                        <p:tav tm="100000">
                                          <p:val>
                                            <p:strVal val="#ppt_h"/>
                                          </p:val>
                                        </p:tav>
                                      </p:tavLst>
                                    </p:anim>
                                    <p:anim calcmode="lin" valueType="num">
                                      <p:cBhvr>
                                        <p:cTn id="263" dur="1000" fill="hold"/>
                                        <p:tgtEl>
                                          <p:spTgt spid="207"/>
                                        </p:tgtEl>
                                        <p:attrNameLst>
                                          <p:attrName>style.rotation</p:attrName>
                                        </p:attrNameLst>
                                      </p:cBhvr>
                                      <p:tavLst>
                                        <p:tav tm="0">
                                          <p:val>
                                            <p:fltVal val="360"/>
                                          </p:val>
                                        </p:tav>
                                        <p:tav tm="100000">
                                          <p:val>
                                            <p:fltVal val="0"/>
                                          </p:val>
                                        </p:tav>
                                      </p:tavLst>
                                    </p:anim>
                                    <p:animEffect transition="in" filter="fade">
                                      <p:cBhvr>
                                        <p:cTn id="264" dur="1000"/>
                                        <p:tgtEl>
                                          <p:spTgt spid="207"/>
                                        </p:tgtEl>
                                      </p:cBhvr>
                                    </p:animEffect>
                                  </p:childTnLst>
                                </p:cTn>
                              </p:par>
                              <p:par>
                                <p:cTn id="265" presetID="2" presetClass="entr" presetSubtype="9" fill="hold" grpId="0" nodeType="withEffect">
                                  <p:stCondLst>
                                    <p:cond delay="0"/>
                                  </p:stCondLst>
                                  <p:childTnLst>
                                    <p:set>
                                      <p:cBhvr>
                                        <p:cTn id="266" dur="1" fill="hold">
                                          <p:stCondLst>
                                            <p:cond delay="0"/>
                                          </p:stCondLst>
                                        </p:cTn>
                                        <p:tgtEl>
                                          <p:spTgt spid="222"/>
                                        </p:tgtEl>
                                        <p:attrNameLst>
                                          <p:attrName>style.visibility</p:attrName>
                                        </p:attrNameLst>
                                      </p:cBhvr>
                                      <p:to>
                                        <p:strVal val="visible"/>
                                      </p:to>
                                    </p:set>
                                    <p:anim calcmode="lin" valueType="num">
                                      <p:cBhvr additive="base">
                                        <p:cTn id="267" dur="1000" fill="hold"/>
                                        <p:tgtEl>
                                          <p:spTgt spid="222"/>
                                        </p:tgtEl>
                                        <p:attrNameLst>
                                          <p:attrName>ppt_x</p:attrName>
                                        </p:attrNameLst>
                                      </p:cBhvr>
                                      <p:tavLst>
                                        <p:tav tm="0">
                                          <p:val>
                                            <p:strVal val="0-#ppt_w/2"/>
                                          </p:val>
                                        </p:tav>
                                        <p:tav tm="100000">
                                          <p:val>
                                            <p:strVal val="#ppt_x"/>
                                          </p:val>
                                        </p:tav>
                                      </p:tavLst>
                                    </p:anim>
                                    <p:anim calcmode="lin" valueType="num">
                                      <p:cBhvr additive="base">
                                        <p:cTn id="268" dur="1000" fill="hold"/>
                                        <p:tgtEl>
                                          <p:spTgt spid="222"/>
                                        </p:tgtEl>
                                        <p:attrNameLst>
                                          <p:attrName>ppt_y</p:attrName>
                                        </p:attrNameLst>
                                      </p:cBhvr>
                                      <p:tavLst>
                                        <p:tav tm="0">
                                          <p:val>
                                            <p:strVal val="0-#ppt_h/2"/>
                                          </p:val>
                                        </p:tav>
                                        <p:tav tm="100000">
                                          <p:val>
                                            <p:strVal val="#ppt_y"/>
                                          </p:val>
                                        </p:tav>
                                      </p:tavLst>
                                    </p:anim>
                                  </p:childTnLst>
                                </p:cTn>
                              </p:par>
                              <p:par>
                                <p:cTn id="269" presetID="49" presetClass="entr" presetSubtype="0" decel="100000" fill="hold" grpId="1" nodeType="withEffect">
                                  <p:stCondLst>
                                    <p:cond delay="0"/>
                                  </p:stCondLst>
                                  <p:childTnLst>
                                    <p:set>
                                      <p:cBhvr>
                                        <p:cTn id="270" dur="1" fill="hold">
                                          <p:stCondLst>
                                            <p:cond delay="0"/>
                                          </p:stCondLst>
                                        </p:cTn>
                                        <p:tgtEl>
                                          <p:spTgt spid="222"/>
                                        </p:tgtEl>
                                        <p:attrNameLst>
                                          <p:attrName>style.visibility</p:attrName>
                                        </p:attrNameLst>
                                      </p:cBhvr>
                                      <p:to>
                                        <p:strVal val="visible"/>
                                      </p:to>
                                    </p:set>
                                    <p:anim calcmode="lin" valueType="num">
                                      <p:cBhvr>
                                        <p:cTn id="271" dur="1000" fill="hold"/>
                                        <p:tgtEl>
                                          <p:spTgt spid="222"/>
                                        </p:tgtEl>
                                        <p:attrNameLst>
                                          <p:attrName>ppt_w</p:attrName>
                                        </p:attrNameLst>
                                      </p:cBhvr>
                                      <p:tavLst>
                                        <p:tav tm="0">
                                          <p:val>
                                            <p:fltVal val="0"/>
                                          </p:val>
                                        </p:tav>
                                        <p:tav tm="100000">
                                          <p:val>
                                            <p:strVal val="#ppt_w"/>
                                          </p:val>
                                        </p:tav>
                                      </p:tavLst>
                                    </p:anim>
                                    <p:anim calcmode="lin" valueType="num">
                                      <p:cBhvr>
                                        <p:cTn id="272" dur="1000" fill="hold"/>
                                        <p:tgtEl>
                                          <p:spTgt spid="222"/>
                                        </p:tgtEl>
                                        <p:attrNameLst>
                                          <p:attrName>ppt_h</p:attrName>
                                        </p:attrNameLst>
                                      </p:cBhvr>
                                      <p:tavLst>
                                        <p:tav tm="0">
                                          <p:val>
                                            <p:fltVal val="0"/>
                                          </p:val>
                                        </p:tav>
                                        <p:tav tm="100000">
                                          <p:val>
                                            <p:strVal val="#ppt_h"/>
                                          </p:val>
                                        </p:tav>
                                      </p:tavLst>
                                    </p:anim>
                                    <p:anim calcmode="lin" valueType="num">
                                      <p:cBhvr>
                                        <p:cTn id="273" dur="1000" fill="hold"/>
                                        <p:tgtEl>
                                          <p:spTgt spid="222"/>
                                        </p:tgtEl>
                                        <p:attrNameLst>
                                          <p:attrName>style.rotation</p:attrName>
                                        </p:attrNameLst>
                                      </p:cBhvr>
                                      <p:tavLst>
                                        <p:tav tm="0">
                                          <p:val>
                                            <p:fltVal val="360"/>
                                          </p:val>
                                        </p:tav>
                                        <p:tav tm="100000">
                                          <p:val>
                                            <p:fltVal val="0"/>
                                          </p:val>
                                        </p:tav>
                                      </p:tavLst>
                                    </p:anim>
                                    <p:animEffect transition="in" filter="fade">
                                      <p:cBhvr>
                                        <p:cTn id="274" dur="1000"/>
                                        <p:tgtEl>
                                          <p:spTgt spid="222"/>
                                        </p:tgtEl>
                                      </p:cBhvr>
                                    </p:animEffect>
                                  </p:childTnLst>
                                </p:cTn>
                              </p:par>
                            </p:childTnLst>
                          </p:cTn>
                        </p:par>
                        <p:par>
                          <p:cTn id="275" fill="hold">
                            <p:stCondLst>
                              <p:cond delay="1000"/>
                            </p:stCondLst>
                            <p:childTnLst>
                              <p:par>
                                <p:cTn id="276" presetID="53" presetClass="entr" presetSubtype="16" fill="hold" grpId="0" nodeType="afterEffect">
                                  <p:stCondLst>
                                    <p:cond delay="0"/>
                                  </p:stCondLst>
                                  <p:childTnLst>
                                    <p:set>
                                      <p:cBhvr>
                                        <p:cTn id="277" dur="1" fill="hold">
                                          <p:stCondLst>
                                            <p:cond delay="0"/>
                                          </p:stCondLst>
                                        </p:cTn>
                                        <p:tgtEl>
                                          <p:spTgt spid="252"/>
                                        </p:tgtEl>
                                        <p:attrNameLst>
                                          <p:attrName>style.visibility</p:attrName>
                                        </p:attrNameLst>
                                      </p:cBhvr>
                                      <p:to>
                                        <p:strVal val="visible"/>
                                      </p:to>
                                    </p:set>
                                    <p:anim calcmode="lin" valueType="num">
                                      <p:cBhvr>
                                        <p:cTn id="278" dur="750" fill="hold"/>
                                        <p:tgtEl>
                                          <p:spTgt spid="252"/>
                                        </p:tgtEl>
                                        <p:attrNameLst>
                                          <p:attrName>ppt_w</p:attrName>
                                        </p:attrNameLst>
                                      </p:cBhvr>
                                      <p:tavLst>
                                        <p:tav tm="0">
                                          <p:val>
                                            <p:fltVal val="0"/>
                                          </p:val>
                                        </p:tav>
                                        <p:tav tm="100000">
                                          <p:val>
                                            <p:strVal val="#ppt_w"/>
                                          </p:val>
                                        </p:tav>
                                      </p:tavLst>
                                    </p:anim>
                                    <p:anim calcmode="lin" valueType="num">
                                      <p:cBhvr>
                                        <p:cTn id="279" dur="750" fill="hold"/>
                                        <p:tgtEl>
                                          <p:spTgt spid="252"/>
                                        </p:tgtEl>
                                        <p:attrNameLst>
                                          <p:attrName>ppt_h</p:attrName>
                                        </p:attrNameLst>
                                      </p:cBhvr>
                                      <p:tavLst>
                                        <p:tav tm="0">
                                          <p:val>
                                            <p:fltVal val="0"/>
                                          </p:val>
                                        </p:tav>
                                        <p:tav tm="100000">
                                          <p:val>
                                            <p:strVal val="#ppt_h"/>
                                          </p:val>
                                        </p:tav>
                                      </p:tavLst>
                                    </p:anim>
                                    <p:animEffect transition="in" filter="fade">
                                      <p:cBhvr>
                                        <p:cTn id="280" dur="750"/>
                                        <p:tgtEl>
                                          <p:spTgt spid="252"/>
                                        </p:tgtEl>
                                      </p:cBhvr>
                                    </p:animEffect>
                                  </p:childTnLst>
                                </p:cTn>
                              </p:par>
                              <p:par>
                                <p:cTn id="281" presetID="53" presetClass="entr" presetSubtype="16" fill="hold" grpId="0" nodeType="withEffect">
                                  <p:stCondLst>
                                    <p:cond delay="250"/>
                                  </p:stCondLst>
                                  <p:childTnLst>
                                    <p:set>
                                      <p:cBhvr>
                                        <p:cTn id="282" dur="1" fill="hold">
                                          <p:stCondLst>
                                            <p:cond delay="0"/>
                                          </p:stCondLst>
                                        </p:cTn>
                                        <p:tgtEl>
                                          <p:spTgt spid="253"/>
                                        </p:tgtEl>
                                        <p:attrNameLst>
                                          <p:attrName>style.visibility</p:attrName>
                                        </p:attrNameLst>
                                      </p:cBhvr>
                                      <p:to>
                                        <p:strVal val="visible"/>
                                      </p:to>
                                    </p:set>
                                    <p:anim calcmode="lin" valueType="num">
                                      <p:cBhvr>
                                        <p:cTn id="283" dur="750" fill="hold"/>
                                        <p:tgtEl>
                                          <p:spTgt spid="253"/>
                                        </p:tgtEl>
                                        <p:attrNameLst>
                                          <p:attrName>ppt_w</p:attrName>
                                        </p:attrNameLst>
                                      </p:cBhvr>
                                      <p:tavLst>
                                        <p:tav tm="0">
                                          <p:val>
                                            <p:fltVal val="0"/>
                                          </p:val>
                                        </p:tav>
                                        <p:tav tm="100000">
                                          <p:val>
                                            <p:strVal val="#ppt_w"/>
                                          </p:val>
                                        </p:tav>
                                      </p:tavLst>
                                    </p:anim>
                                    <p:anim calcmode="lin" valueType="num">
                                      <p:cBhvr>
                                        <p:cTn id="284" dur="750" fill="hold"/>
                                        <p:tgtEl>
                                          <p:spTgt spid="253"/>
                                        </p:tgtEl>
                                        <p:attrNameLst>
                                          <p:attrName>ppt_h</p:attrName>
                                        </p:attrNameLst>
                                      </p:cBhvr>
                                      <p:tavLst>
                                        <p:tav tm="0">
                                          <p:val>
                                            <p:fltVal val="0"/>
                                          </p:val>
                                        </p:tav>
                                        <p:tav tm="100000">
                                          <p:val>
                                            <p:strVal val="#ppt_h"/>
                                          </p:val>
                                        </p:tav>
                                      </p:tavLst>
                                    </p:anim>
                                    <p:animEffect transition="in" filter="fade">
                                      <p:cBhvr>
                                        <p:cTn id="285" dur="750"/>
                                        <p:tgtEl>
                                          <p:spTgt spid="253"/>
                                        </p:tgtEl>
                                      </p:cBhvr>
                                    </p:animEffect>
                                  </p:childTnLst>
                                </p:cTn>
                              </p:par>
                              <p:par>
                                <p:cTn id="286" presetID="53" presetClass="entr" presetSubtype="16" fill="hold" grpId="0" nodeType="withEffect">
                                  <p:stCondLst>
                                    <p:cond delay="250"/>
                                  </p:stCondLst>
                                  <p:childTnLst>
                                    <p:set>
                                      <p:cBhvr>
                                        <p:cTn id="287" dur="1" fill="hold">
                                          <p:stCondLst>
                                            <p:cond delay="0"/>
                                          </p:stCondLst>
                                        </p:cTn>
                                        <p:tgtEl>
                                          <p:spTgt spid="260"/>
                                        </p:tgtEl>
                                        <p:attrNameLst>
                                          <p:attrName>style.visibility</p:attrName>
                                        </p:attrNameLst>
                                      </p:cBhvr>
                                      <p:to>
                                        <p:strVal val="visible"/>
                                      </p:to>
                                    </p:set>
                                    <p:anim calcmode="lin" valueType="num">
                                      <p:cBhvr>
                                        <p:cTn id="288" dur="750" fill="hold"/>
                                        <p:tgtEl>
                                          <p:spTgt spid="260"/>
                                        </p:tgtEl>
                                        <p:attrNameLst>
                                          <p:attrName>ppt_w</p:attrName>
                                        </p:attrNameLst>
                                      </p:cBhvr>
                                      <p:tavLst>
                                        <p:tav tm="0">
                                          <p:val>
                                            <p:fltVal val="0"/>
                                          </p:val>
                                        </p:tav>
                                        <p:tav tm="100000">
                                          <p:val>
                                            <p:strVal val="#ppt_w"/>
                                          </p:val>
                                        </p:tav>
                                      </p:tavLst>
                                    </p:anim>
                                    <p:anim calcmode="lin" valueType="num">
                                      <p:cBhvr>
                                        <p:cTn id="289" dur="750" fill="hold"/>
                                        <p:tgtEl>
                                          <p:spTgt spid="260"/>
                                        </p:tgtEl>
                                        <p:attrNameLst>
                                          <p:attrName>ppt_h</p:attrName>
                                        </p:attrNameLst>
                                      </p:cBhvr>
                                      <p:tavLst>
                                        <p:tav tm="0">
                                          <p:val>
                                            <p:fltVal val="0"/>
                                          </p:val>
                                        </p:tav>
                                        <p:tav tm="100000">
                                          <p:val>
                                            <p:strVal val="#ppt_h"/>
                                          </p:val>
                                        </p:tav>
                                      </p:tavLst>
                                    </p:anim>
                                    <p:animEffect transition="in" filter="fade">
                                      <p:cBhvr>
                                        <p:cTn id="290" dur="750"/>
                                        <p:tgtEl>
                                          <p:spTgt spid="260"/>
                                        </p:tgtEl>
                                      </p:cBhvr>
                                    </p:animEffect>
                                  </p:childTnLst>
                                </p:cTn>
                              </p:par>
                              <p:par>
                                <p:cTn id="291" presetID="53" presetClass="entr" presetSubtype="16" fill="hold" grpId="0" nodeType="withEffect">
                                  <p:stCondLst>
                                    <p:cond delay="0"/>
                                  </p:stCondLst>
                                  <p:childTnLst>
                                    <p:set>
                                      <p:cBhvr>
                                        <p:cTn id="292" dur="1" fill="hold">
                                          <p:stCondLst>
                                            <p:cond delay="0"/>
                                          </p:stCondLst>
                                        </p:cTn>
                                        <p:tgtEl>
                                          <p:spTgt spid="261"/>
                                        </p:tgtEl>
                                        <p:attrNameLst>
                                          <p:attrName>style.visibility</p:attrName>
                                        </p:attrNameLst>
                                      </p:cBhvr>
                                      <p:to>
                                        <p:strVal val="visible"/>
                                      </p:to>
                                    </p:set>
                                    <p:anim calcmode="lin" valueType="num">
                                      <p:cBhvr>
                                        <p:cTn id="293" dur="750" fill="hold"/>
                                        <p:tgtEl>
                                          <p:spTgt spid="261"/>
                                        </p:tgtEl>
                                        <p:attrNameLst>
                                          <p:attrName>ppt_w</p:attrName>
                                        </p:attrNameLst>
                                      </p:cBhvr>
                                      <p:tavLst>
                                        <p:tav tm="0">
                                          <p:val>
                                            <p:fltVal val="0"/>
                                          </p:val>
                                        </p:tav>
                                        <p:tav tm="100000">
                                          <p:val>
                                            <p:strVal val="#ppt_w"/>
                                          </p:val>
                                        </p:tav>
                                      </p:tavLst>
                                    </p:anim>
                                    <p:anim calcmode="lin" valueType="num">
                                      <p:cBhvr>
                                        <p:cTn id="294" dur="750" fill="hold"/>
                                        <p:tgtEl>
                                          <p:spTgt spid="261"/>
                                        </p:tgtEl>
                                        <p:attrNameLst>
                                          <p:attrName>ppt_h</p:attrName>
                                        </p:attrNameLst>
                                      </p:cBhvr>
                                      <p:tavLst>
                                        <p:tav tm="0">
                                          <p:val>
                                            <p:fltVal val="0"/>
                                          </p:val>
                                        </p:tav>
                                        <p:tav tm="100000">
                                          <p:val>
                                            <p:strVal val="#ppt_h"/>
                                          </p:val>
                                        </p:tav>
                                      </p:tavLst>
                                    </p:anim>
                                    <p:animEffect transition="in" filter="fade">
                                      <p:cBhvr>
                                        <p:cTn id="295" dur="750"/>
                                        <p:tgtEl>
                                          <p:spTgt spid="261"/>
                                        </p:tgtEl>
                                      </p:cBhvr>
                                    </p:animEffect>
                                  </p:childTnLst>
                                </p:cTn>
                              </p:par>
                              <p:par>
                                <p:cTn id="296" presetID="53" presetClass="entr" presetSubtype="16" fill="hold" grpId="0" nodeType="withEffect">
                                  <p:stCondLst>
                                    <p:cond delay="0"/>
                                  </p:stCondLst>
                                  <p:childTnLst>
                                    <p:set>
                                      <p:cBhvr>
                                        <p:cTn id="297" dur="1" fill="hold">
                                          <p:stCondLst>
                                            <p:cond delay="0"/>
                                          </p:stCondLst>
                                        </p:cTn>
                                        <p:tgtEl>
                                          <p:spTgt spid="266"/>
                                        </p:tgtEl>
                                        <p:attrNameLst>
                                          <p:attrName>style.visibility</p:attrName>
                                        </p:attrNameLst>
                                      </p:cBhvr>
                                      <p:to>
                                        <p:strVal val="visible"/>
                                      </p:to>
                                    </p:set>
                                    <p:anim calcmode="lin" valueType="num">
                                      <p:cBhvr>
                                        <p:cTn id="298" dur="750" fill="hold"/>
                                        <p:tgtEl>
                                          <p:spTgt spid="266"/>
                                        </p:tgtEl>
                                        <p:attrNameLst>
                                          <p:attrName>ppt_w</p:attrName>
                                        </p:attrNameLst>
                                      </p:cBhvr>
                                      <p:tavLst>
                                        <p:tav tm="0">
                                          <p:val>
                                            <p:fltVal val="0"/>
                                          </p:val>
                                        </p:tav>
                                        <p:tav tm="100000">
                                          <p:val>
                                            <p:strVal val="#ppt_w"/>
                                          </p:val>
                                        </p:tav>
                                      </p:tavLst>
                                    </p:anim>
                                    <p:anim calcmode="lin" valueType="num">
                                      <p:cBhvr>
                                        <p:cTn id="299" dur="750" fill="hold"/>
                                        <p:tgtEl>
                                          <p:spTgt spid="266"/>
                                        </p:tgtEl>
                                        <p:attrNameLst>
                                          <p:attrName>ppt_h</p:attrName>
                                        </p:attrNameLst>
                                      </p:cBhvr>
                                      <p:tavLst>
                                        <p:tav tm="0">
                                          <p:val>
                                            <p:fltVal val="0"/>
                                          </p:val>
                                        </p:tav>
                                        <p:tav tm="100000">
                                          <p:val>
                                            <p:strVal val="#ppt_h"/>
                                          </p:val>
                                        </p:tav>
                                      </p:tavLst>
                                    </p:anim>
                                    <p:animEffect transition="in" filter="fade">
                                      <p:cBhvr>
                                        <p:cTn id="300" dur="750"/>
                                        <p:tgtEl>
                                          <p:spTgt spid="266"/>
                                        </p:tgtEl>
                                      </p:cBhvr>
                                    </p:animEffect>
                                  </p:childTnLst>
                                </p:cTn>
                              </p:par>
                              <p:par>
                                <p:cTn id="301" presetID="53" presetClass="entr" presetSubtype="16" fill="hold" grpId="0" nodeType="withEffect">
                                  <p:stCondLst>
                                    <p:cond delay="250"/>
                                  </p:stCondLst>
                                  <p:childTnLst>
                                    <p:set>
                                      <p:cBhvr>
                                        <p:cTn id="302" dur="1" fill="hold">
                                          <p:stCondLst>
                                            <p:cond delay="0"/>
                                          </p:stCondLst>
                                        </p:cTn>
                                        <p:tgtEl>
                                          <p:spTgt spid="267"/>
                                        </p:tgtEl>
                                        <p:attrNameLst>
                                          <p:attrName>style.visibility</p:attrName>
                                        </p:attrNameLst>
                                      </p:cBhvr>
                                      <p:to>
                                        <p:strVal val="visible"/>
                                      </p:to>
                                    </p:set>
                                    <p:anim calcmode="lin" valueType="num">
                                      <p:cBhvr>
                                        <p:cTn id="303" dur="750" fill="hold"/>
                                        <p:tgtEl>
                                          <p:spTgt spid="267"/>
                                        </p:tgtEl>
                                        <p:attrNameLst>
                                          <p:attrName>ppt_w</p:attrName>
                                        </p:attrNameLst>
                                      </p:cBhvr>
                                      <p:tavLst>
                                        <p:tav tm="0">
                                          <p:val>
                                            <p:fltVal val="0"/>
                                          </p:val>
                                        </p:tav>
                                        <p:tav tm="100000">
                                          <p:val>
                                            <p:strVal val="#ppt_w"/>
                                          </p:val>
                                        </p:tav>
                                      </p:tavLst>
                                    </p:anim>
                                    <p:anim calcmode="lin" valueType="num">
                                      <p:cBhvr>
                                        <p:cTn id="304" dur="750" fill="hold"/>
                                        <p:tgtEl>
                                          <p:spTgt spid="267"/>
                                        </p:tgtEl>
                                        <p:attrNameLst>
                                          <p:attrName>ppt_h</p:attrName>
                                        </p:attrNameLst>
                                      </p:cBhvr>
                                      <p:tavLst>
                                        <p:tav tm="0">
                                          <p:val>
                                            <p:fltVal val="0"/>
                                          </p:val>
                                        </p:tav>
                                        <p:tav tm="100000">
                                          <p:val>
                                            <p:strVal val="#ppt_h"/>
                                          </p:val>
                                        </p:tav>
                                      </p:tavLst>
                                    </p:anim>
                                    <p:animEffect transition="in" filter="fade">
                                      <p:cBhvr>
                                        <p:cTn id="305" dur="750"/>
                                        <p:tgtEl>
                                          <p:spTgt spid="267"/>
                                        </p:tgtEl>
                                      </p:cBhvr>
                                    </p:animEffect>
                                  </p:childTnLst>
                                </p:cTn>
                              </p:par>
                              <p:par>
                                <p:cTn id="306" presetID="53" presetClass="entr" presetSubtype="16" fill="hold" grpId="0" nodeType="withEffect">
                                  <p:stCondLst>
                                    <p:cond delay="0"/>
                                  </p:stCondLst>
                                  <p:childTnLst>
                                    <p:set>
                                      <p:cBhvr>
                                        <p:cTn id="307" dur="1" fill="hold">
                                          <p:stCondLst>
                                            <p:cond delay="0"/>
                                          </p:stCondLst>
                                        </p:cTn>
                                        <p:tgtEl>
                                          <p:spTgt spid="270"/>
                                        </p:tgtEl>
                                        <p:attrNameLst>
                                          <p:attrName>style.visibility</p:attrName>
                                        </p:attrNameLst>
                                      </p:cBhvr>
                                      <p:to>
                                        <p:strVal val="visible"/>
                                      </p:to>
                                    </p:set>
                                    <p:anim calcmode="lin" valueType="num">
                                      <p:cBhvr>
                                        <p:cTn id="308" dur="750" fill="hold"/>
                                        <p:tgtEl>
                                          <p:spTgt spid="270"/>
                                        </p:tgtEl>
                                        <p:attrNameLst>
                                          <p:attrName>ppt_w</p:attrName>
                                        </p:attrNameLst>
                                      </p:cBhvr>
                                      <p:tavLst>
                                        <p:tav tm="0">
                                          <p:val>
                                            <p:fltVal val="0"/>
                                          </p:val>
                                        </p:tav>
                                        <p:tav tm="100000">
                                          <p:val>
                                            <p:strVal val="#ppt_w"/>
                                          </p:val>
                                        </p:tav>
                                      </p:tavLst>
                                    </p:anim>
                                    <p:anim calcmode="lin" valueType="num">
                                      <p:cBhvr>
                                        <p:cTn id="309" dur="750" fill="hold"/>
                                        <p:tgtEl>
                                          <p:spTgt spid="270"/>
                                        </p:tgtEl>
                                        <p:attrNameLst>
                                          <p:attrName>ppt_h</p:attrName>
                                        </p:attrNameLst>
                                      </p:cBhvr>
                                      <p:tavLst>
                                        <p:tav tm="0">
                                          <p:val>
                                            <p:fltVal val="0"/>
                                          </p:val>
                                        </p:tav>
                                        <p:tav tm="100000">
                                          <p:val>
                                            <p:strVal val="#ppt_h"/>
                                          </p:val>
                                        </p:tav>
                                      </p:tavLst>
                                    </p:anim>
                                    <p:animEffect transition="in" filter="fade">
                                      <p:cBhvr>
                                        <p:cTn id="310" dur="750"/>
                                        <p:tgtEl>
                                          <p:spTgt spid="270"/>
                                        </p:tgtEl>
                                      </p:cBhvr>
                                    </p:animEffect>
                                  </p:childTnLst>
                                </p:cTn>
                              </p:par>
                              <p:par>
                                <p:cTn id="311" presetID="53" presetClass="entr" presetSubtype="16" fill="hold" grpId="0" nodeType="withEffect">
                                  <p:stCondLst>
                                    <p:cond delay="0"/>
                                  </p:stCondLst>
                                  <p:childTnLst>
                                    <p:set>
                                      <p:cBhvr>
                                        <p:cTn id="312" dur="1" fill="hold">
                                          <p:stCondLst>
                                            <p:cond delay="0"/>
                                          </p:stCondLst>
                                        </p:cTn>
                                        <p:tgtEl>
                                          <p:spTgt spid="271"/>
                                        </p:tgtEl>
                                        <p:attrNameLst>
                                          <p:attrName>style.visibility</p:attrName>
                                        </p:attrNameLst>
                                      </p:cBhvr>
                                      <p:to>
                                        <p:strVal val="visible"/>
                                      </p:to>
                                    </p:set>
                                    <p:anim calcmode="lin" valueType="num">
                                      <p:cBhvr>
                                        <p:cTn id="313" dur="750" fill="hold"/>
                                        <p:tgtEl>
                                          <p:spTgt spid="271"/>
                                        </p:tgtEl>
                                        <p:attrNameLst>
                                          <p:attrName>ppt_w</p:attrName>
                                        </p:attrNameLst>
                                      </p:cBhvr>
                                      <p:tavLst>
                                        <p:tav tm="0">
                                          <p:val>
                                            <p:fltVal val="0"/>
                                          </p:val>
                                        </p:tav>
                                        <p:tav tm="100000">
                                          <p:val>
                                            <p:strVal val="#ppt_w"/>
                                          </p:val>
                                        </p:tav>
                                      </p:tavLst>
                                    </p:anim>
                                    <p:anim calcmode="lin" valueType="num">
                                      <p:cBhvr>
                                        <p:cTn id="314" dur="750" fill="hold"/>
                                        <p:tgtEl>
                                          <p:spTgt spid="271"/>
                                        </p:tgtEl>
                                        <p:attrNameLst>
                                          <p:attrName>ppt_h</p:attrName>
                                        </p:attrNameLst>
                                      </p:cBhvr>
                                      <p:tavLst>
                                        <p:tav tm="0">
                                          <p:val>
                                            <p:fltVal val="0"/>
                                          </p:val>
                                        </p:tav>
                                        <p:tav tm="100000">
                                          <p:val>
                                            <p:strVal val="#ppt_h"/>
                                          </p:val>
                                        </p:tav>
                                      </p:tavLst>
                                    </p:anim>
                                    <p:animEffect transition="in" filter="fade">
                                      <p:cBhvr>
                                        <p:cTn id="315" dur="750"/>
                                        <p:tgtEl>
                                          <p:spTgt spid="271"/>
                                        </p:tgtEl>
                                      </p:cBhvr>
                                    </p:animEffect>
                                  </p:childTnLst>
                                </p:cTn>
                              </p:par>
                              <p:par>
                                <p:cTn id="316" presetID="53" presetClass="entr" presetSubtype="16" fill="hold" grpId="0" nodeType="withEffect">
                                  <p:stCondLst>
                                    <p:cond delay="0"/>
                                  </p:stCondLst>
                                  <p:childTnLst>
                                    <p:set>
                                      <p:cBhvr>
                                        <p:cTn id="317" dur="1" fill="hold">
                                          <p:stCondLst>
                                            <p:cond delay="0"/>
                                          </p:stCondLst>
                                        </p:cTn>
                                        <p:tgtEl>
                                          <p:spTgt spid="272"/>
                                        </p:tgtEl>
                                        <p:attrNameLst>
                                          <p:attrName>style.visibility</p:attrName>
                                        </p:attrNameLst>
                                      </p:cBhvr>
                                      <p:to>
                                        <p:strVal val="visible"/>
                                      </p:to>
                                    </p:set>
                                    <p:anim calcmode="lin" valueType="num">
                                      <p:cBhvr>
                                        <p:cTn id="318" dur="750" fill="hold"/>
                                        <p:tgtEl>
                                          <p:spTgt spid="272"/>
                                        </p:tgtEl>
                                        <p:attrNameLst>
                                          <p:attrName>ppt_w</p:attrName>
                                        </p:attrNameLst>
                                      </p:cBhvr>
                                      <p:tavLst>
                                        <p:tav tm="0">
                                          <p:val>
                                            <p:fltVal val="0"/>
                                          </p:val>
                                        </p:tav>
                                        <p:tav tm="100000">
                                          <p:val>
                                            <p:strVal val="#ppt_w"/>
                                          </p:val>
                                        </p:tav>
                                      </p:tavLst>
                                    </p:anim>
                                    <p:anim calcmode="lin" valueType="num">
                                      <p:cBhvr>
                                        <p:cTn id="319" dur="750" fill="hold"/>
                                        <p:tgtEl>
                                          <p:spTgt spid="272"/>
                                        </p:tgtEl>
                                        <p:attrNameLst>
                                          <p:attrName>ppt_h</p:attrName>
                                        </p:attrNameLst>
                                      </p:cBhvr>
                                      <p:tavLst>
                                        <p:tav tm="0">
                                          <p:val>
                                            <p:fltVal val="0"/>
                                          </p:val>
                                        </p:tav>
                                        <p:tav tm="100000">
                                          <p:val>
                                            <p:strVal val="#ppt_h"/>
                                          </p:val>
                                        </p:tav>
                                      </p:tavLst>
                                    </p:anim>
                                    <p:animEffect transition="in" filter="fade">
                                      <p:cBhvr>
                                        <p:cTn id="320" dur="750"/>
                                        <p:tgtEl>
                                          <p:spTgt spid="272"/>
                                        </p:tgtEl>
                                      </p:cBhvr>
                                    </p:animEffect>
                                  </p:childTnLst>
                                </p:cTn>
                              </p:par>
                              <p:par>
                                <p:cTn id="321" presetID="53" presetClass="entr" presetSubtype="16" fill="hold" grpId="0" nodeType="withEffect">
                                  <p:stCondLst>
                                    <p:cond delay="250"/>
                                  </p:stCondLst>
                                  <p:childTnLst>
                                    <p:set>
                                      <p:cBhvr>
                                        <p:cTn id="322" dur="1" fill="hold">
                                          <p:stCondLst>
                                            <p:cond delay="0"/>
                                          </p:stCondLst>
                                        </p:cTn>
                                        <p:tgtEl>
                                          <p:spTgt spid="273"/>
                                        </p:tgtEl>
                                        <p:attrNameLst>
                                          <p:attrName>style.visibility</p:attrName>
                                        </p:attrNameLst>
                                      </p:cBhvr>
                                      <p:to>
                                        <p:strVal val="visible"/>
                                      </p:to>
                                    </p:set>
                                    <p:anim calcmode="lin" valueType="num">
                                      <p:cBhvr>
                                        <p:cTn id="323" dur="750" fill="hold"/>
                                        <p:tgtEl>
                                          <p:spTgt spid="273"/>
                                        </p:tgtEl>
                                        <p:attrNameLst>
                                          <p:attrName>ppt_w</p:attrName>
                                        </p:attrNameLst>
                                      </p:cBhvr>
                                      <p:tavLst>
                                        <p:tav tm="0">
                                          <p:val>
                                            <p:fltVal val="0"/>
                                          </p:val>
                                        </p:tav>
                                        <p:tav tm="100000">
                                          <p:val>
                                            <p:strVal val="#ppt_w"/>
                                          </p:val>
                                        </p:tav>
                                      </p:tavLst>
                                    </p:anim>
                                    <p:anim calcmode="lin" valueType="num">
                                      <p:cBhvr>
                                        <p:cTn id="324" dur="750" fill="hold"/>
                                        <p:tgtEl>
                                          <p:spTgt spid="273"/>
                                        </p:tgtEl>
                                        <p:attrNameLst>
                                          <p:attrName>ppt_h</p:attrName>
                                        </p:attrNameLst>
                                      </p:cBhvr>
                                      <p:tavLst>
                                        <p:tav tm="0">
                                          <p:val>
                                            <p:fltVal val="0"/>
                                          </p:val>
                                        </p:tav>
                                        <p:tav tm="100000">
                                          <p:val>
                                            <p:strVal val="#ppt_h"/>
                                          </p:val>
                                        </p:tav>
                                      </p:tavLst>
                                    </p:anim>
                                    <p:animEffect transition="in" filter="fade">
                                      <p:cBhvr>
                                        <p:cTn id="325" dur="750"/>
                                        <p:tgtEl>
                                          <p:spTgt spid="273"/>
                                        </p:tgtEl>
                                      </p:cBhvr>
                                    </p:animEffect>
                                  </p:childTnLst>
                                </p:cTn>
                              </p:par>
                              <p:par>
                                <p:cTn id="326" presetID="53" presetClass="entr" presetSubtype="16" fill="hold" grpId="0" nodeType="withEffect">
                                  <p:stCondLst>
                                    <p:cond delay="0"/>
                                  </p:stCondLst>
                                  <p:childTnLst>
                                    <p:set>
                                      <p:cBhvr>
                                        <p:cTn id="327" dur="1" fill="hold">
                                          <p:stCondLst>
                                            <p:cond delay="0"/>
                                          </p:stCondLst>
                                        </p:cTn>
                                        <p:tgtEl>
                                          <p:spTgt spid="274"/>
                                        </p:tgtEl>
                                        <p:attrNameLst>
                                          <p:attrName>style.visibility</p:attrName>
                                        </p:attrNameLst>
                                      </p:cBhvr>
                                      <p:to>
                                        <p:strVal val="visible"/>
                                      </p:to>
                                    </p:set>
                                    <p:anim calcmode="lin" valueType="num">
                                      <p:cBhvr>
                                        <p:cTn id="328" dur="750" fill="hold"/>
                                        <p:tgtEl>
                                          <p:spTgt spid="274"/>
                                        </p:tgtEl>
                                        <p:attrNameLst>
                                          <p:attrName>ppt_w</p:attrName>
                                        </p:attrNameLst>
                                      </p:cBhvr>
                                      <p:tavLst>
                                        <p:tav tm="0">
                                          <p:val>
                                            <p:fltVal val="0"/>
                                          </p:val>
                                        </p:tav>
                                        <p:tav tm="100000">
                                          <p:val>
                                            <p:strVal val="#ppt_w"/>
                                          </p:val>
                                        </p:tav>
                                      </p:tavLst>
                                    </p:anim>
                                    <p:anim calcmode="lin" valueType="num">
                                      <p:cBhvr>
                                        <p:cTn id="329" dur="750" fill="hold"/>
                                        <p:tgtEl>
                                          <p:spTgt spid="274"/>
                                        </p:tgtEl>
                                        <p:attrNameLst>
                                          <p:attrName>ppt_h</p:attrName>
                                        </p:attrNameLst>
                                      </p:cBhvr>
                                      <p:tavLst>
                                        <p:tav tm="0">
                                          <p:val>
                                            <p:fltVal val="0"/>
                                          </p:val>
                                        </p:tav>
                                        <p:tav tm="100000">
                                          <p:val>
                                            <p:strVal val="#ppt_h"/>
                                          </p:val>
                                        </p:tav>
                                      </p:tavLst>
                                    </p:anim>
                                    <p:animEffect transition="in" filter="fade">
                                      <p:cBhvr>
                                        <p:cTn id="330" dur="750"/>
                                        <p:tgtEl>
                                          <p:spTgt spid="274"/>
                                        </p:tgtEl>
                                      </p:cBhvr>
                                    </p:animEffect>
                                  </p:childTnLst>
                                </p:cTn>
                              </p:par>
                              <p:par>
                                <p:cTn id="331" presetID="53" presetClass="entr" presetSubtype="16" fill="hold" grpId="0" nodeType="withEffect">
                                  <p:stCondLst>
                                    <p:cond delay="250"/>
                                  </p:stCondLst>
                                  <p:childTnLst>
                                    <p:set>
                                      <p:cBhvr>
                                        <p:cTn id="332" dur="1" fill="hold">
                                          <p:stCondLst>
                                            <p:cond delay="0"/>
                                          </p:stCondLst>
                                        </p:cTn>
                                        <p:tgtEl>
                                          <p:spTgt spid="275"/>
                                        </p:tgtEl>
                                        <p:attrNameLst>
                                          <p:attrName>style.visibility</p:attrName>
                                        </p:attrNameLst>
                                      </p:cBhvr>
                                      <p:to>
                                        <p:strVal val="visible"/>
                                      </p:to>
                                    </p:set>
                                    <p:anim calcmode="lin" valueType="num">
                                      <p:cBhvr>
                                        <p:cTn id="333" dur="750" fill="hold"/>
                                        <p:tgtEl>
                                          <p:spTgt spid="275"/>
                                        </p:tgtEl>
                                        <p:attrNameLst>
                                          <p:attrName>ppt_w</p:attrName>
                                        </p:attrNameLst>
                                      </p:cBhvr>
                                      <p:tavLst>
                                        <p:tav tm="0">
                                          <p:val>
                                            <p:fltVal val="0"/>
                                          </p:val>
                                        </p:tav>
                                        <p:tav tm="100000">
                                          <p:val>
                                            <p:strVal val="#ppt_w"/>
                                          </p:val>
                                        </p:tav>
                                      </p:tavLst>
                                    </p:anim>
                                    <p:anim calcmode="lin" valueType="num">
                                      <p:cBhvr>
                                        <p:cTn id="334" dur="750" fill="hold"/>
                                        <p:tgtEl>
                                          <p:spTgt spid="275"/>
                                        </p:tgtEl>
                                        <p:attrNameLst>
                                          <p:attrName>ppt_h</p:attrName>
                                        </p:attrNameLst>
                                      </p:cBhvr>
                                      <p:tavLst>
                                        <p:tav tm="0">
                                          <p:val>
                                            <p:fltVal val="0"/>
                                          </p:val>
                                        </p:tav>
                                        <p:tav tm="100000">
                                          <p:val>
                                            <p:strVal val="#ppt_h"/>
                                          </p:val>
                                        </p:tav>
                                      </p:tavLst>
                                    </p:anim>
                                    <p:animEffect transition="in" filter="fade">
                                      <p:cBhvr>
                                        <p:cTn id="335" dur="750"/>
                                        <p:tgtEl>
                                          <p:spTgt spid="275"/>
                                        </p:tgtEl>
                                      </p:cBhvr>
                                    </p:animEffect>
                                  </p:childTnLst>
                                </p:cTn>
                              </p:par>
                              <p:par>
                                <p:cTn id="336" presetID="53" presetClass="entr" presetSubtype="16" fill="hold" grpId="0" nodeType="withEffect">
                                  <p:stCondLst>
                                    <p:cond delay="250"/>
                                  </p:stCondLst>
                                  <p:childTnLst>
                                    <p:set>
                                      <p:cBhvr>
                                        <p:cTn id="337" dur="1" fill="hold">
                                          <p:stCondLst>
                                            <p:cond delay="0"/>
                                          </p:stCondLst>
                                        </p:cTn>
                                        <p:tgtEl>
                                          <p:spTgt spid="276"/>
                                        </p:tgtEl>
                                        <p:attrNameLst>
                                          <p:attrName>style.visibility</p:attrName>
                                        </p:attrNameLst>
                                      </p:cBhvr>
                                      <p:to>
                                        <p:strVal val="visible"/>
                                      </p:to>
                                    </p:set>
                                    <p:anim calcmode="lin" valueType="num">
                                      <p:cBhvr>
                                        <p:cTn id="338" dur="750" fill="hold"/>
                                        <p:tgtEl>
                                          <p:spTgt spid="276"/>
                                        </p:tgtEl>
                                        <p:attrNameLst>
                                          <p:attrName>ppt_w</p:attrName>
                                        </p:attrNameLst>
                                      </p:cBhvr>
                                      <p:tavLst>
                                        <p:tav tm="0">
                                          <p:val>
                                            <p:fltVal val="0"/>
                                          </p:val>
                                        </p:tav>
                                        <p:tav tm="100000">
                                          <p:val>
                                            <p:strVal val="#ppt_w"/>
                                          </p:val>
                                        </p:tav>
                                      </p:tavLst>
                                    </p:anim>
                                    <p:anim calcmode="lin" valueType="num">
                                      <p:cBhvr>
                                        <p:cTn id="339" dur="750" fill="hold"/>
                                        <p:tgtEl>
                                          <p:spTgt spid="276"/>
                                        </p:tgtEl>
                                        <p:attrNameLst>
                                          <p:attrName>ppt_h</p:attrName>
                                        </p:attrNameLst>
                                      </p:cBhvr>
                                      <p:tavLst>
                                        <p:tav tm="0">
                                          <p:val>
                                            <p:fltVal val="0"/>
                                          </p:val>
                                        </p:tav>
                                        <p:tav tm="100000">
                                          <p:val>
                                            <p:strVal val="#ppt_h"/>
                                          </p:val>
                                        </p:tav>
                                      </p:tavLst>
                                    </p:anim>
                                    <p:animEffect transition="in" filter="fade">
                                      <p:cBhvr>
                                        <p:cTn id="340" dur="750"/>
                                        <p:tgtEl>
                                          <p:spTgt spid="276"/>
                                        </p:tgtEl>
                                      </p:cBhvr>
                                    </p:animEffect>
                                  </p:childTnLst>
                                </p:cTn>
                              </p:par>
                              <p:par>
                                <p:cTn id="341" presetID="53" presetClass="entr" presetSubtype="16" fill="hold" grpId="0" nodeType="withEffect">
                                  <p:stCondLst>
                                    <p:cond delay="0"/>
                                  </p:stCondLst>
                                  <p:childTnLst>
                                    <p:set>
                                      <p:cBhvr>
                                        <p:cTn id="342" dur="1" fill="hold">
                                          <p:stCondLst>
                                            <p:cond delay="0"/>
                                          </p:stCondLst>
                                        </p:cTn>
                                        <p:tgtEl>
                                          <p:spTgt spid="277"/>
                                        </p:tgtEl>
                                        <p:attrNameLst>
                                          <p:attrName>style.visibility</p:attrName>
                                        </p:attrNameLst>
                                      </p:cBhvr>
                                      <p:to>
                                        <p:strVal val="visible"/>
                                      </p:to>
                                    </p:set>
                                    <p:anim calcmode="lin" valueType="num">
                                      <p:cBhvr>
                                        <p:cTn id="343" dur="750" fill="hold"/>
                                        <p:tgtEl>
                                          <p:spTgt spid="277"/>
                                        </p:tgtEl>
                                        <p:attrNameLst>
                                          <p:attrName>ppt_w</p:attrName>
                                        </p:attrNameLst>
                                      </p:cBhvr>
                                      <p:tavLst>
                                        <p:tav tm="0">
                                          <p:val>
                                            <p:fltVal val="0"/>
                                          </p:val>
                                        </p:tav>
                                        <p:tav tm="100000">
                                          <p:val>
                                            <p:strVal val="#ppt_w"/>
                                          </p:val>
                                        </p:tav>
                                      </p:tavLst>
                                    </p:anim>
                                    <p:anim calcmode="lin" valueType="num">
                                      <p:cBhvr>
                                        <p:cTn id="344" dur="750" fill="hold"/>
                                        <p:tgtEl>
                                          <p:spTgt spid="277"/>
                                        </p:tgtEl>
                                        <p:attrNameLst>
                                          <p:attrName>ppt_h</p:attrName>
                                        </p:attrNameLst>
                                      </p:cBhvr>
                                      <p:tavLst>
                                        <p:tav tm="0">
                                          <p:val>
                                            <p:fltVal val="0"/>
                                          </p:val>
                                        </p:tav>
                                        <p:tav tm="100000">
                                          <p:val>
                                            <p:strVal val="#ppt_h"/>
                                          </p:val>
                                        </p:tav>
                                      </p:tavLst>
                                    </p:anim>
                                    <p:animEffect transition="in" filter="fade">
                                      <p:cBhvr>
                                        <p:cTn id="345" dur="750"/>
                                        <p:tgtEl>
                                          <p:spTgt spid="277"/>
                                        </p:tgtEl>
                                      </p:cBhvr>
                                    </p:animEffect>
                                  </p:childTnLst>
                                </p:cTn>
                              </p:par>
                              <p:par>
                                <p:cTn id="346" presetID="53" presetClass="entr" presetSubtype="16" fill="hold" grpId="0" nodeType="withEffect">
                                  <p:stCondLst>
                                    <p:cond delay="0"/>
                                  </p:stCondLst>
                                  <p:childTnLst>
                                    <p:set>
                                      <p:cBhvr>
                                        <p:cTn id="347" dur="1" fill="hold">
                                          <p:stCondLst>
                                            <p:cond delay="0"/>
                                          </p:stCondLst>
                                        </p:cTn>
                                        <p:tgtEl>
                                          <p:spTgt spid="278"/>
                                        </p:tgtEl>
                                        <p:attrNameLst>
                                          <p:attrName>style.visibility</p:attrName>
                                        </p:attrNameLst>
                                      </p:cBhvr>
                                      <p:to>
                                        <p:strVal val="visible"/>
                                      </p:to>
                                    </p:set>
                                    <p:anim calcmode="lin" valueType="num">
                                      <p:cBhvr>
                                        <p:cTn id="348" dur="750" fill="hold"/>
                                        <p:tgtEl>
                                          <p:spTgt spid="278"/>
                                        </p:tgtEl>
                                        <p:attrNameLst>
                                          <p:attrName>ppt_w</p:attrName>
                                        </p:attrNameLst>
                                      </p:cBhvr>
                                      <p:tavLst>
                                        <p:tav tm="0">
                                          <p:val>
                                            <p:fltVal val="0"/>
                                          </p:val>
                                        </p:tav>
                                        <p:tav tm="100000">
                                          <p:val>
                                            <p:strVal val="#ppt_w"/>
                                          </p:val>
                                        </p:tav>
                                      </p:tavLst>
                                    </p:anim>
                                    <p:anim calcmode="lin" valueType="num">
                                      <p:cBhvr>
                                        <p:cTn id="349" dur="750" fill="hold"/>
                                        <p:tgtEl>
                                          <p:spTgt spid="278"/>
                                        </p:tgtEl>
                                        <p:attrNameLst>
                                          <p:attrName>ppt_h</p:attrName>
                                        </p:attrNameLst>
                                      </p:cBhvr>
                                      <p:tavLst>
                                        <p:tav tm="0">
                                          <p:val>
                                            <p:fltVal val="0"/>
                                          </p:val>
                                        </p:tav>
                                        <p:tav tm="100000">
                                          <p:val>
                                            <p:strVal val="#ppt_h"/>
                                          </p:val>
                                        </p:tav>
                                      </p:tavLst>
                                    </p:anim>
                                    <p:animEffect transition="in" filter="fade">
                                      <p:cBhvr>
                                        <p:cTn id="350" dur="750"/>
                                        <p:tgtEl>
                                          <p:spTgt spid="278"/>
                                        </p:tgtEl>
                                      </p:cBhvr>
                                    </p:animEffect>
                                  </p:childTnLst>
                                </p:cTn>
                              </p:par>
                              <p:par>
                                <p:cTn id="351" presetID="53" presetClass="entr" presetSubtype="16" fill="hold" grpId="0" nodeType="withEffect">
                                  <p:stCondLst>
                                    <p:cond delay="250"/>
                                  </p:stCondLst>
                                  <p:childTnLst>
                                    <p:set>
                                      <p:cBhvr>
                                        <p:cTn id="352" dur="1" fill="hold">
                                          <p:stCondLst>
                                            <p:cond delay="0"/>
                                          </p:stCondLst>
                                        </p:cTn>
                                        <p:tgtEl>
                                          <p:spTgt spid="279"/>
                                        </p:tgtEl>
                                        <p:attrNameLst>
                                          <p:attrName>style.visibility</p:attrName>
                                        </p:attrNameLst>
                                      </p:cBhvr>
                                      <p:to>
                                        <p:strVal val="visible"/>
                                      </p:to>
                                    </p:set>
                                    <p:anim calcmode="lin" valueType="num">
                                      <p:cBhvr>
                                        <p:cTn id="353" dur="750" fill="hold"/>
                                        <p:tgtEl>
                                          <p:spTgt spid="279"/>
                                        </p:tgtEl>
                                        <p:attrNameLst>
                                          <p:attrName>ppt_w</p:attrName>
                                        </p:attrNameLst>
                                      </p:cBhvr>
                                      <p:tavLst>
                                        <p:tav tm="0">
                                          <p:val>
                                            <p:fltVal val="0"/>
                                          </p:val>
                                        </p:tav>
                                        <p:tav tm="100000">
                                          <p:val>
                                            <p:strVal val="#ppt_w"/>
                                          </p:val>
                                        </p:tav>
                                      </p:tavLst>
                                    </p:anim>
                                    <p:anim calcmode="lin" valueType="num">
                                      <p:cBhvr>
                                        <p:cTn id="354" dur="750" fill="hold"/>
                                        <p:tgtEl>
                                          <p:spTgt spid="279"/>
                                        </p:tgtEl>
                                        <p:attrNameLst>
                                          <p:attrName>ppt_h</p:attrName>
                                        </p:attrNameLst>
                                      </p:cBhvr>
                                      <p:tavLst>
                                        <p:tav tm="0">
                                          <p:val>
                                            <p:fltVal val="0"/>
                                          </p:val>
                                        </p:tav>
                                        <p:tav tm="100000">
                                          <p:val>
                                            <p:strVal val="#ppt_h"/>
                                          </p:val>
                                        </p:tav>
                                      </p:tavLst>
                                    </p:anim>
                                    <p:animEffect transition="in" filter="fade">
                                      <p:cBhvr>
                                        <p:cTn id="355" dur="750"/>
                                        <p:tgtEl>
                                          <p:spTgt spid="279"/>
                                        </p:tgtEl>
                                      </p:cBhvr>
                                    </p:animEffect>
                                  </p:childTnLst>
                                </p:cTn>
                              </p:par>
                              <p:par>
                                <p:cTn id="356" presetID="53" presetClass="entr" presetSubtype="16" fill="hold" grpId="0" nodeType="withEffect">
                                  <p:stCondLst>
                                    <p:cond delay="250"/>
                                  </p:stCondLst>
                                  <p:childTnLst>
                                    <p:set>
                                      <p:cBhvr>
                                        <p:cTn id="357" dur="1" fill="hold">
                                          <p:stCondLst>
                                            <p:cond delay="0"/>
                                          </p:stCondLst>
                                        </p:cTn>
                                        <p:tgtEl>
                                          <p:spTgt spid="280"/>
                                        </p:tgtEl>
                                        <p:attrNameLst>
                                          <p:attrName>style.visibility</p:attrName>
                                        </p:attrNameLst>
                                      </p:cBhvr>
                                      <p:to>
                                        <p:strVal val="visible"/>
                                      </p:to>
                                    </p:set>
                                    <p:anim calcmode="lin" valueType="num">
                                      <p:cBhvr>
                                        <p:cTn id="358" dur="750" fill="hold"/>
                                        <p:tgtEl>
                                          <p:spTgt spid="280"/>
                                        </p:tgtEl>
                                        <p:attrNameLst>
                                          <p:attrName>ppt_w</p:attrName>
                                        </p:attrNameLst>
                                      </p:cBhvr>
                                      <p:tavLst>
                                        <p:tav tm="0">
                                          <p:val>
                                            <p:fltVal val="0"/>
                                          </p:val>
                                        </p:tav>
                                        <p:tav tm="100000">
                                          <p:val>
                                            <p:strVal val="#ppt_w"/>
                                          </p:val>
                                        </p:tav>
                                      </p:tavLst>
                                    </p:anim>
                                    <p:anim calcmode="lin" valueType="num">
                                      <p:cBhvr>
                                        <p:cTn id="359" dur="750" fill="hold"/>
                                        <p:tgtEl>
                                          <p:spTgt spid="280"/>
                                        </p:tgtEl>
                                        <p:attrNameLst>
                                          <p:attrName>ppt_h</p:attrName>
                                        </p:attrNameLst>
                                      </p:cBhvr>
                                      <p:tavLst>
                                        <p:tav tm="0">
                                          <p:val>
                                            <p:fltVal val="0"/>
                                          </p:val>
                                        </p:tav>
                                        <p:tav tm="100000">
                                          <p:val>
                                            <p:strVal val="#ppt_h"/>
                                          </p:val>
                                        </p:tav>
                                      </p:tavLst>
                                    </p:anim>
                                    <p:animEffect transition="in" filter="fade">
                                      <p:cBhvr>
                                        <p:cTn id="360" dur="750"/>
                                        <p:tgtEl>
                                          <p:spTgt spid="280"/>
                                        </p:tgtEl>
                                      </p:cBhvr>
                                    </p:animEffect>
                                  </p:childTnLst>
                                </p:cTn>
                              </p:par>
                              <p:par>
                                <p:cTn id="361" presetID="53" presetClass="entr" presetSubtype="16" fill="hold" grpId="0" nodeType="withEffect">
                                  <p:stCondLst>
                                    <p:cond delay="0"/>
                                  </p:stCondLst>
                                  <p:childTnLst>
                                    <p:set>
                                      <p:cBhvr>
                                        <p:cTn id="362" dur="1" fill="hold">
                                          <p:stCondLst>
                                            <p:cond delay="0"/>
                                          </p:stCondLst>
                                        </p:cTn>
                                        <p:tgtEl>
                                          <p:spTgt spid="281"/>
                                        </p:tgtEl>
                                        <p:attrNameLst>
                                          <p:attrName>style.visibility</p:attrName>
                                        </p:attrNameLst>
                                      </p:cBhvr>
                                      <p:to>
                                        <p:strVal val="visible"/>
                                      </p:to>
                                    </p:set>
                                    <p:anim calcmode="lin" valueType="num">
                                      <p:cBhvr>
                                        <p:cTn id="363" dur="750" fill="hold"/>
                                        <p:tgtEl>
                                          <p:spTgt spid="281"/>
                                        </p:tgtEl>
                                        <p:attrNameLst>
                                          <p:attrName>ppt_w</p:attrName>
                                        </p:attrNameLst>
                                      </p:cBhvr>
                                      <p:tavLst>
                                        <p:tav tm="0">
                                          <p:val>
                                            <p:fltVal val="0"/>
                                          </p:val>
                                        </p:tav>
                                        <p:tav tm="100000">
                                          <p:val>
                                            <p:strVal val="#ppt_w"/>
                                          </p:val>
                                        </p:tav>
                                      </p:tavLst>
                                    </p:anim>
                                    <p:anim calcmode="lin" valueType="num">
                                      <p:cBhvr>
                                        <p:cTn id="364" dur="750" fill="hold"/>
                                        <p:tgtEl>
                                          <p:spTgt spid="281"/>
                                        </p:tgtEl>
                                        <p:attrNameLst>
                                          <p:attrName>ppt_h</p:attrName>
                                        </p:attrNameLst>
                                      </p:cBhvr>
                                      <p:tavLst>
                                        <p:tav tm="0">
                                          <p:val>
                                            <p:fltVal val="0"/>
                                          </p:val>
                                        </p:tav>
                                        <p:tav tm="100000">
                                          <p:val>
                                            <p:strVal val="#ppt_h"/>
                                          </p:val>
                                        </p:tav>
                                      </p:tavLst>
                                    </p:anim>
                                    <p:animEffect transition="in" filter="fade">
                                      <p:cBhvr>
                                        <p:cTn id="365" dur="750"/>
                                        <p:tgtEl>
                                          <p:spTgt spid="281"/>
                                        </p:tgtEl>
                                      </p:cBhvr>
                                    </p:animEffect>
                                  </p:childTnLst>
                                </p:cTn>
                              </p:par>
                              <p:par>
                                <p:cTn id="366" presetID="53" presetClass="entr" presetSubtype="16" fill="hold" grpId="0" nodeType="withEffect">
                                  <p:stCondLst>
                                    <p:cond delay="0"/>
                                  </p:stCondLst>
                                  <p:childTnLst>
                                    <p:set>
                                      <p:cBhvr>
                                        <p:cTn id="367" dur="1" fill="hold">
                                          <p:stCondLst>
                                            <p:cond delay="0"/>
                                          </p:stCondLst>
                                        </p:cTn>
                                        <p:tgtEl>
                                          <p:spTgt spid="282"/>
                                        </p:tgtEl>
                                        <p:attrNameLst>
                                          <p:attrName>style.visibility</p:attrName>
                                        </p:attrNameLst>
                                      </p:cBhvr>
                                      <p:to>
                                        <p:strVal val="visible"/>
                                      </p:to>
                                    </p:set>
                                    <p:anim calcmode="lin" valueType="num">
                                      <p:cBhvr>
                                        <p:cTn id="368" dur="750" fill="hold"/>
                                        <p:tgtEl>
                                          <p:spTgt spid="282"/>
                                        </p:tgtEl>
                                        <p:attrNameLst>
                                          <p:attrName>ppt_w</p:attrName>
                                        </p:attrNameLst>
                                      </p:cBhvr>
                                      <p:tavLst>
                                        <p:tav tm="0">
                                          <p:val>
                                            <p:fltVal val="0"/>
                                          </p:val>
                                        </p:tav>
                                        <p:tav tm="100000">
                                          <p:val>
                                            <p:strVal val="#ppt_w"/>
                                          </p:val>
                                        </p:tav>
                                      </p:tavLst>
                                    </p:anim>
                                    <p:anim calcmode="lin" valueType="num">
                                      <p:cBhvr>
                                        <p:cTn id="369" dur="750" fill="hold"/>
                                        <p:tgtEl>
                                          <p:spTgt spid="282"/>
                                        </p:tgtEl>
                                        <p:attrNameLst>
                                          <p:attrName>ppt_h</p:attrName>
                                        </p:attrNameLst>
                                      </p:cBhvr>
                                      <p:tavLst>
                                        <p:tav tm="0">
                                          <p:val>
                                            <p:fltVal val="0"/>
                                          </p:val>
                                        </p:tav>
                                        <p:tav tm="100000">
                                          <p:val>
                                            <p:strVal val="#ppt_h"/>
                                          </p:val>
                                        </p:tav>
                                      </p:tavLst>
                                    </p:anim>
                                    <p:animEffect transition="in" filter="fade">
                                      <p:cBhvr>
                                        <p:cTn id="370" dur="750"/>
                                        <p:tgtEl>
                                          <p:spTgt spid="282"/>
                                        </p:tgtEl>
                                      </p:cBhvr>
                                    </p:animEffect>
                                  </p:childTnLst>
                                </p:cTn>
                              </p:par>
                              <p:par>
                                <p:cTn id="371" presetID="53" presetClass="entr" presetSubtype="16" fill="hold" grpId="0" nodeType="withEffect">
                                  <p:stCondLst>
                                    <p:cond delay="250"/>
                                  </p:stCondLst>
                                  <p:childTnLst>
                                    <p:set>
                                      <p:cBhvr>
                                        <p:cTn id="372" dur="1" fill="hold">
                                          <p:stCondLst>
                                            <p:cond delay="0"/>
                                          </p:stCondLst>
                                        </p:cTn>
                                        <p:tgtEl>
                                          <p:spTgt spid="283"/>
                                        </p:tgtEl>
                                        <p:attrNameLst>
                                          <p:attrName>style.visibility</p:attrName>
                                        </p:attrNameLst>
                                      </p:cBhvr>
                                      <p:to>
                                        <p:strVal val="visible"/>
                                      </p:to>
                                    </p:set>
                                    <p:anim calcmode="lin" valueType="num">
                                      <p:cBhvr>
                                        <p:cTn id="373" dur="750" fill="hold"/>
                                        <p:tgtEl>
                                          <p:spTgt spid="283"/>
                                        </p:tgtEl>
                                        <p:attrNameLst>
                                          <p:attrName>ppt_w</p:attrName>
                                        </p:attrNameLst>
                                      </p:cBhvr>
                                      <p:tavLst>
                                        <p:tav tm="0">
                                          <p:val>
                                            <p:fltVal val="0"/>
                                          </p:val>
                                        </p:tav>
                                        <p:tav tm="100000">
                                          <p:val>
                                            <p:strVal val="#ppt_w"/>
                                          </p:val>
                                        </p:tav>
                                      </p:tavLst>
                                    </p:anim>
                                    <p:anim calcmode="lin" valueType="num">
                                      <p:cBhvr>
                                        <p:cTn id="374" dur="750" fill="hold"/>
                                        <p:tgtEl>
                                          <p:spTgt spid="283"/>
                                        </p:tgtEl>
                                        <p:attrNameLst>
                                          <p:attrName>ppt_h</p:attrName>
                                        </p:attrNameLst>
                                      </p:cBhvr>
                                      <p:tavLst>
                                        <p:tav tm="0">
                                          <p:val>
                                            <p:fltVal val="0"/>
                                          </p:val>
                                        </p:tav>
                                        <p:tav tm="100000">
                                          <p:val>
                                            <p:strVal val="#ppt_h"/>
                                          </p:val>
                                        </p:tav>
                                      </p:tavLst>
                                    </p:anim>
                                    <p:animEffect transition="in" filter="fade">
                                      <p:cBhvr>
                                        <p:cTn id="375" dur="750"/>
                                        <p:tgtEl>
                                          <p:spTgt spid="283"/>
                                        </p:tgtEl>
                                      </p:cBhvr>
                                    </p:animEffect>
                                  </p:childTnLst>
                                </p:cTn>
                              </p:par>
                              <p:par>
                                <p:cTn id="376" presetID="53" presetClass="entr" presetSubtype="16" fill="hold" grpId="0" nodeType="withEffect">
                                  <p:stCondLst>
                                    <p:cond delay="0"/>
                                  </p:stCondLst>
                                  <p:childTnLst>
                                    <p:set>
                                      <p:cBhvr>
                                        <p:cTn id="377" dur="1" fill="hold">
                                          <p:stCondLst>
                                            <p:cond delay="0"/>
                                          </p:stCondLst>
                                        </p:cTn>
                                        <p:tgtEl>
                                          <p:spTgt spid="288"/>
                                        </p:tgtEl>
                                        <p:attrNameLst>
                                          <p:attrName>style.visibility</p:attrName>
                                        </p:attrNameLst>
                                      </p:cBhvr>
                                      <p:to>
                                        <p:strVal val="visible"/>
                                      </p:to>
                                    </p:set>
                                    <p:anim calcmode="lin" valueType="num">
                                      <p:cBhvr>
                                        <p:cTn id="378" dur="750" fill="hold"/>
                                        <p:tgtEl>
                                          <p:spTgt spid="288"/>
                                        </p:tgtEl>
                                        <p:attrNameLst>
                                          <p:attrName>ppt_w</p:attrName>
                                        </p:attrNameLst>
                                      </p:cBhvr>
                                      <p:tavLst>
                                        <p:tav tm="0">
                                          <p:val>
                                            <p:fltVal val="0"/>
                                          </p:val>
                                        </p:tav>
                                        <p:tav tm="100000">
                                          <p:val>
                                            <p:strVal val="#ppt_w"/>
                                          </p:val>
                                        </p:tav>
                                      </p:tavLst>
                                    </p:anim>
                                    <p:anim calcmode="lin" valueType="num">
                                      <p:cBhvr>
                                        <p:cTn id="379" dur="750" fill="hold"/>
                                        <p:tgtEl>
                                          <p:spTgt spid="288"/>
                                        </p:tgtEl>
                                        <p:attrNameLst>
                                          <p:attrName>ppt_h</p:attrName>
                                        </p:attrNameLst>
                                      </p:cBhvr>
                                      <p:tavLst>
                                        <p:tav tm="0">
                                          <p:val>
                                            <p:fltVal val="0"/>
                                          </p:val>
                                        </p:tav>
                                        <p:tav tm="100000">
                                          <p:val>
                                            <p:strVal val="#ppt_h"/>
                                          </p:val>
                                        </p:tav>
                                      </p:tavLst>
                                    </p:anim>
                                    <p:animEffect transition="in" filter="fade">
                                      <p:cBhvr>
                                        <p:cTn id="380" dur="750"/>
                                        <p:tgtEl>
                                          <p:spTgt spid="288"/>
                                        </p:tgtEl>
                                      </p:cBhvr>
                                    </p:animEffect>
                                  </p:childTnLst>
                                </p:cTn>
                              </p:par>
                              <p:par>
                                <p:cTn id="381" presetID="53" presetClass="entr" presetSubtype="16" fill="hold" grpId="0" nodeType="withEffect">
                                  <p:stCondLst>
                                    <p:cond delay="250"/>
                                  </p:stCondLst>
                                  <p:childTnLst>
                                    <p:set>
                                      <p:cBhvr>
                                        <p:cTn id="382" dur="1" fill="hold">
                                          <p:stCondLst>
                                            <p:cond delay="0"/>
                                          </p:stCondLst>
                                        </p:cTn>
                                        <p:tgtEl>
                                          <p:spTgt spid="289"/>
                                        </p:tgtEl>
                                        <p:attrNameLst>
                                          <p:attrName>style.visibility</p:attrName>
                                        </p:attrNameLst>
                                      </p:cBhvr>
                                      <p:to>
                                        <p:strVal val="visible"/>
                                      </p:to>
                                    </p:set>
                                    <p:anim calcmode="lin" valueType="num">
                                      <p:cBhvr>
                                        <p:cTn id="383" dur="750" fill="hold"/>
                                        <p:tgtEl>
                                          <p:spTgt spid="289"/>
                                        </p:tgtEl>
                                        <p:attrNameLst>
                                          <p:attrName>ppt_w</p:attrName>
                                        </p:attrNameLst>
                                      </p:cBhvr>
                                      <p:tavLst>
                                        <p:tav tm="0">
                                          <p:val>
                                            <p:fltVal val="0"/>
                                          </p:val>
                                        </p:tav>
                                        <p:tav tm="100000">
                                          <p:val>
                                            <p:strVal val="#ppt_w"/>
                                          </p:val>
                                        </p:tav>
                                      </p:tavLst>
                                    </p:anim>
                                    <p:anim calcmode="lin" valueType="num">
                                      <p:cBhvr>
                                        <p:cTn id="384" dur="750" fill="hold"/>
                                        <p:tgtEl>
                                          <p:spTgt spid="289"/>
                                        </p:tgtEl>
                                        <p:attrNameLst>
                                          <p:attrName>ppt_h</p:attrName>
                                        </p:attrNameLst>
                                      </p:cBhvr>
                                      <p:tavLst>
                                        <p:tav tm="0">
                                          <p:val>
                                            <p:fltVal val="0"/>
                                          </p:val>
                                        </p:tav>
                                        <p:tav tm="100000">
                                          <p:val>
                                            <p:strVal val="#ppt_h"/>
                                          </p:val>
                                        </p:tav>
                                      </p:tavLst>
                                    </p:anim>
                                    <p:animEffect transition="in" filter="fade">
                                      <p:cBhvr>
                                        <p:cTn id="385" dur="750"/>
                                        <p:tgtEl>
                                          <p:spTgt spid="289"/>
                                        </p:tgtEl>
                                      </p:cBhvr>
                                    </p:animEffect>
                                  </p:childTnLst>
                                </p:cTn>
                              </p:par>
                              <p:par>
                                <p:cTn id="386" presetID="53" presetClass="entr" presetSubtype="16" fill="hold" grpId="0" nodeType="withEffect">
                                  <p:stCondLst>
                                    <p:cond delay="0"/>
                                  </p:stCondLst>
                                  <p:childTnLst>
                                    <p:set>
                                      <p:cBhvr>
                                        <p:cTn id="387" dur="1" fill="hold">
                                          <p:stCondLst>
                                            <p:cond delay="0"/>
                                          </p:stCondLst>
                                        </p:cTn>
                                        <p:tgtEl>
                                          <p:spTgt spid="290"/>
                                        </p:tgtEl>
                                        <p:attrNameLst>
                                          <p:attrName>style.visibility</p:attrName>
                                        </p:attrNameLst>
                                      </p:cBhvr>
                                      <p:to>
                                        <p:strVal val="visible"/>
                                      </p:to>
                                    </p:set>
                                    <p:anim calcmode="lin" valueType="num">
                                      <p:cBhvr>
                                        <p:cTn id="388" dur="750" fill="hold"/>
                                        <p:tgtEl>
                                          <p:spTgt spid="290"/>
                                        </p:tgtEl>
                                        <p:attrNameLst>
                                          <p:attrName>ppt_w</p:attrName>
                                        </p:attrNameLst>
                                      </p:cBhvr>
                                      <p:tavLst>
                                        <p:tav tm="0">
                                          <p:val>
                                            <p:fltVal val="0"/>
                                          </p:val>
                                        </p:tav>
                                        <p:tav tm="100000">
                                          <p:val>
                                            <p:strVal val="#ppt_w"/>
                                          </p:val>
                                        </p:tav>
                                      </p:tavLst>
                                    </p:anim>
                                    <p:anim calcmode="lin" valueType="num">
                                      <p:cBhvr>
                                        <p:cTn id="389" dur="750" fill="hold"/>
                                        <p:tgtEl>
                                          <p:spTgt spid="290"/>
                                        </p:tgtEl>
                                        <p:attrNameLst>
                                          <p:attrName>ppt_h</p:attrName>
                                        </p:attrNameLst>
                                      </p:cBhvr>
                                      <p:tavLst>
                                        <p:tav tm="0">
                                          <p:val>
                                            <p:fltVal val="0"/>
                                          </p:val>
                                        </p:tav>
                                        <p:tav tm="100000">
                                          <p:val>
                                            <p:strVal val="#ppt_h"/>
                                          </p:val>
                                        </p:tav>
                                      </p:tavLst>
                                    </p:anim>
                                    <p:animEffect transition="in" filter="fade">
                                      <p:cBhvr>
                                        <p:cTn id="390" dur="750"/>
                                        <p:tgtEl>
                                          <p:spTgt spid="290"/>
                                        </p:tgtEl>
                                      </p:cBhvr>
                                    </p:animEffect>
                                  </p:childTnLst>
                                </p:cTn>
                              </p:par>
                              <p:par>
                                <p:cTn id="391" presetID="53" presetClass="entr" presetSubtype="16" fill="hold" grpId="0" nodeType="withEffect">
                                  <p:stCondLst>
                                    <p:cond delay="250"/>
                                  </p:stCondLst>
                                  <p:childTnLst>
                                    <p:set>
                                      <p:cBhvr>
                                        <p:cTn id="392" dur="1" fill="hold">
                                          <p:stCondLst>
                                            <p:cond delay="0"/>
                                          </p:stCondLst>
                                        </p:cTn>
                                        <p:tgtEl>
                                          <p:spTgt spid="291"/>
                                        </p:tgtEl>
                                        <p:attrNameLst>
                                          <p:attrName>style.visibility</p:attrName>
                                        </p:attrNameLst>
                                      </p:cBhvr>
                                      <p:to>
                                        <p:strVal val="visible"/>
                                      </p:to>
                                    </p:set>
                                    <p:anim calcmode="lin" valueType="num">
                                      <p:cBhvr>
                                        <p:cTn id="393" dur="750" fill="hold"/>
                                        <p:tgtEl>
                                          <p:spTgt spid="291"/>
                                        </p:tgtEl>
                                        <p:attrNameLst>
                                          <p:attrName>ppt_w</p:attrName>
                                        </p:attrNameLst>
                                      </p:cBhvr>
                                      <p:tavLst>
                                        <p:tav tm="0">
                                          <p:val>
                                            <p:fltVal val="0"/>
                                          </p:val>
                                        </p:tav>
                                        <p:tav tm="100000">
                                          <p:val>
                                            <p:strVal val="#ppt_w"/>
                                          </p:val>
                                        </p:tav>
                                      </p:tavLst>
                                    </p:anim>
                                    <p:anim calcmode="lin" valueType="num">
                                      <p:cBhvr>
                                        <p:cTn id="394" dur="750" fill="hold"/>
                                        <p:tgtEl>
                                          <p:spTgt spid="291"/>
                                        </p:tgtEl>
                                        <p:attrNameLst>
                                          <p:attrName>ppt_h</p:attrName>
                                        </p:attrNameLst>
                                      </p:cBhvr>
                                      <p:tavLst>
                                        <p:tav tm="0">
                                          <p:val>
                                            <p:fltVal val="0"/>
                                          </p:val>
                                        </p:tav>
                                        <p:tav tm="100000">
                                          <p:val>
                                            <p:strVal val="#ppt_h"/>
                                          </p:val>
                                        </p:tav>
                                      </p:tavLst>
                                    </p:anim>
                                    <p:animEffect transition="in" filter="fade">
                                      <p:cBhvr>
                                        <p:cTn id="395" dur="750"/>
                                        <p:tgtEl>
                                          <p:spTgt spid="291"/>
                                        </p:tgtEl>
                                      </p:cBhvr>
                                    </p:animEffect>
                                  </p:childTnLst>
                                </p:cTn>
                              </p:par>
                              <p:par>
                                <p:cTn id="396" presetID="53" presetClass="entr" presetSubtype="16" fill="hold" grpId="0" nodeType="withEffect">
                                  <p:stCondLst>
                                    <p:cond delay="250"/>
                                  </p:stCondLst>
                                  <p:childTnLst>
                                    <p:set>
                                      <p:cBhvr>
                                        <p:cTn id="397" dur="1" fill="hold">
                                          <p:stCondLst>
                                            <p:cond delay="0"/>
                                          </p:stCondLst>
                                        </p:cTn>
                                        <p:tgtEl>
                                          <p:spTgt spid="294"/>
                                        </p:tgtEl>
                                        <p:attrNameLst>
                                          <p:attrName>style.visibility</p:attrName>
                                        </p:attrNameLst>
                                      </p:cBhvr>
                                      <p:to>
                                        <p:strVal val="visible"/>
                                      </p:to>
                                    </p:set>
                                    <p:anim calcmode="lin" valueType="num">
                                      <p:cBhvr>
                                        <p:cTn id="398" dur="750" fill="hold"/>
                                        <p:tgtEl>
                                          <p:spTgt spid="294"/>
                                        </p:tgtEl>
                                        <p:attrNameLst>
                                          <p:attrName>ppt_w</p:attrName>
                                        </p:attrNameLst>
                                      </p:cBhvr>
                                      <p:tavLst>
                                        <p:tav tm="0">
                                          <p:val>
                                            <p:fltVal val="0"/>
                                          </p:val>
                                        </p:tav>
                                        <p:tav tm="100000">
                                          <p:val>
                                            <p:strVal val="#ppt_w"/>
                                          </p:val>
                                        </p:tav>
                                      </p:tavLst>
                                    </p:anim>
                                    <p:anim calcmode="lin" valueType="num">
                                      <p:cBhvr>
                                        <p:cTn id="399" dur="750" fill="hold"/>
                                        <p:tgtEl>
                                          <p:spTgt spid="294"/>
                                        </p:tgtEl>
                                        <p:attrNameLst>
                                          <p:attrName>ppt_h</p:attrName>
                                        </p:attrNameLst>
                                      </p:cBhvr>
                                      <p:tavLst>
                                        <p:tav tm="0">
                                          <p:val>
                                            <p:fltVal val="0"/>
                                          </p:val>
                                        </p:tav>
                                        <p:tav tm="100000">
                                          <p:val>
                                            <p:strVal val="#ppt_h"/>
                                          </p:val>
                                        </p:tav>
                                      </p:tavLst>
                                    </p:anim>
                                    <p:animEffect transition="in" filter="fade">
                                      <p:cBhvr>
                                        <p:cTn id="400" dur="750"/>
                                        <p:tgtEl>
                                          <p:spTgt spid="294"/>
                                        </p:tgtEl>
                                      </p:cBhvr>
                                    </p:animEffect>
                                  </p:childTnLst>
                                </p:cTn>
                              </p:par>
                              <p:par>
                                <p:cTn id="401" presetID="53" presetClass="entr" presetSubtype="16" fill="hold" grpId="0" nodeType="withEffect">
                                  <p:stCondLst>
                                    <p:cond delay="0"/>
                                  </p:stCondLst>
                                  <p:childTnLst>
                                    <p:set>
                                      <p:cBhvr>
                                        <p:cTn id="402" dur="1" fill="hold">
                                          <p:stCondLst>
                                            <p:cond delay="0"/>
                                          </p:stCondLst>
                                        </p:cTn>
                                        <p:tgtEl>
                                          <p:spTgt spid="295"/>
                                        </p:tgtEl>
                                        <p:attrNameLst>
                                          <p:attrName>style.visibility</p:attrName>
                                        </p:attrNameLst>
                                      </p:cBhvr>
                                      <p:to>
                                        <p:strVal val="visible"/>
                                      </p:to>
                                    </p:set>
                                    <p:anim calcmode="lin" valueType="num">
                                      <p:cBhvr>
                                        <p:cTn id="403" dur="750" fill="hold"/>
                                        <p:tgtEl>
                                          <p:spTgt spid="295"/>
                                        </p:tgtEl>
                                        <p:attrNameLst>
                                          <p:attrName>ppt_w</p:attrName>
                                        </p:attrNameLst>
                                      </p:cBhvr>
                                      <p:tavLst>
                                        <p:tav tm="0">
                                          <p:val>
                                            <p:fltVal val="0"/>
                                          </p:val>
                                        </p:tav>
                                        <p:tav tm="100000">
                                          <p:val>
                                            <p:strVal val="#ppt_w"/>
                                          </p:val>
                                        </p:tav>
                                      </p:tavLst>
                                    </p:anim>
                                    <p:anim calcmode="lin" valueType="num">
                                      <p:cBhvr>
                                        <p:cTn id="404" dur="750" fill="hold"/>
                                        <p:tgtEl>
                                          <p:spTgt spid="295"/>
                                        </p:tgtEl>
                                        <p:attrNameLst>
                                          <p:attrName>ppt_h</p:attrName>
                                        </p:attrNameLst>
                                      </p:cBhvr>
                                      <p:tavLst>
                                        <p:tav tm="0">
                                          <p:val>
                                            <p:fltVal val="0"/>
                                          </p:val>
                                        </p:tav>
                                        <p:tav tm="100000">
                                          <p:val>
                                            <p:strVal val="#ppt_h"/>
                                          </p:val>
                                        </p:tav>
                                      </p:tavLst>
                                    </p:anim>
                                    <p:animEffect transition="in" filter="fade">
                                      <p:cBhvr>
                                        <p:cTn id="405" dur="750"/>
                                        <p:tgtEl>
                                          <p:spTgt spid="295"/>
                                        </p:tgtEl>
                                      </p:cBhvr>
                                    </p:animEffect>
                                  </p:childTnLst>
                                </p:cTn>
                              </p:par>
                              <p:par>
                                <p:cTn id="406" presetID="53" presetClass="entr" presetSubtype="16" fill="hold" grpId="0" nodeType="withEffect">
                                  <p:stCondLst>
                                    <p:cond delay="0"/>
                                  </p:stCondLst>
                                  <p:childTnLst>
                                    <p:set>
                                      <p:cBhvr>
                                        <p:cTn id="407" dur="1" fill="hold">
                                          <p:stCondLst>
                                            <p:cond delay="0"/>
                                          </p:stCondLst>
                                        </p:cTn>
                                        <p:tgtEl>
                                          <p:spTgt spid="296"/>
                                        </p:tgtEl>
                                        <p:attrNameLst>
                                          <p:attrName>style.visibility</p:attrName>
                                        </p:attrNameLst>
                                      </p:cBhvr>
                                      <p:to>
                                        <p:strVal val="visible"/>
                                      </p:to>
                                    </p:set>
                                    <p:anim calcmode="lin" valueType="num">
                                      <p:cBhvr>
                                        <p:cTn id="408" dur="750" fill="hold"/>
                                        <p:tgtEl>
                                          <p:spTgt spid="296"/>
                                        </p:tgtEl>
                                        <p:attrNameLst>
                                          <p:attrName>ppt_w</p:attrName>
                                        </p:attrNameLst>
                                      </p:cBhvr>
                                      <p:tavLst>
                                        <p:tav tm="0">
                                          <p:val>
                                            <p:fltVal val="0"/>
                                          </p:val>
                                        </p:tav>
                                        <p:tav tm="100000">
                                          <p:val>
                                            <p:strVal val="#ppt_w"/>
                                          </p:val>
                                        </p:tav>
                                      </p:tavLst>
                                    </p:anim>
                                    <p:anim calcmode="lin" valueType="num">
                                      <p:cBhvr>
                                        <p:cTn id="409" dur="750" fill="hold"/>
                                        <p:tgtEl>
                                          <p:spTgt spid="296"/>
                                        </p:tgtEl>
                                        <p:attrNameLst>
                                          <p:attrName>ppt_h</p:attrName>
                                        </p:attrNameLst>
                                      </p:cBhvr>
                                      <p:tavLst>
                                        <p:tav tm="0">
                                          <p:val>
                                            <p:fltVal val="0"/>
                                          </p:val>
                                        </p:tav>
                                        <p:tav tm="100000">
                                          <p:val>
                                            <p:strVal val="#ppt_h"/>
                                          </p:val>
                                        </p:tav>
                                      </p:tavLst>
                                    </p:anim>
                                    <p:animEffect transition="in" filter="fade">
                                      <p:cBhvr>
                                        <p:cTn id="410" dur="750"/>
                                        <p:tgtEl>
                                          <p:spTgt spid="296"/>
                                        </p:tgtEl>
                                      </p:cBhvr>
                                    </p:animEffect>
                                  </p:childTnLst>
                                </p:cTn>
                              </p:par>
                              <p:par>
                                <p:cTn id="411" presetID="53" presetClass="entr" presetSubtype="16" fill="hold" grpId="0" nodeType="withEffect">
                                  <p:stCondLst>
                                    <p:cond delay="0"/>
                                  </p:stCondLst>
                                  <p:childTnLst>
                                    <p:set>
                                      <p:cBhvr>
                                        <p:cTn id="412" dur="1" fill="hold">
                                          <p:stCondLst>
                                            <p:cond delay="0"/>
                                          </p:stCondLst>
                                        </p:cTn>
                                        <p:tgtEl>
                                          <p:spTgt spid="297"/>
                                        </p:tgtEl>
                                        <p:attrNameLst>
                                          <p:attrName>style.visibility</p:attrName>
                                        </p:attrNameLst>
                                      </p:cBhvr>
                                      <p:to>
                                        <p:strVal val="visible"/>
                                      </p:to>
                                    </p:set>
                                    <p:anim calcmode="lin" valueType="num">
                                      <p:cBhvr>
                                        <p:cTn id="413" dur="750" fill="hold"/>
                                        <p:tgtEl>
                                          <p:spTgt spid="297"/>
                                        </p:tgtEl>
                                        <p:attrNameLst>
                                          <p:attrName>ppt_w</p:attrName>
                                        </p:attrNameLst>
                                      </p:cBhvr>
                                      <p:tavLst>
                                        <p:tav tm="0">
                                          <p:val>
                                            <p:fltVal val="0"/>
                                          </p:val>
                                        </p:tav>
                                        <p:tav tm="100000">
                                          <p:val>
                                            <p:strVal val="#ppt_w"/>
                                          </p:val>
                                        </p:tav>
                                      </p:tavLst>
                                    </p:anim>
                                    <p:anim calcmode="lin" valueType="num">
                                      <p:cBhvr>
                                        <p:cTn id="414" dur="750" fill="hold"/>
                                        <p:tgtEl>
                                          <p:spTgt spid="297"/>
                                        </p:tgtEl>
                                        <p:attrNameLst>
                                          <p:attrName>ppt_h</p:attrName>
                                        </p:attrNameLst>
                                      </p:cBhvr>
                                      <p:tavLst>
                                        <p:tav tm="0">
                                          <p:val>
                                            <p:fltVal val="0"/>
                                          </p:val>
                                        </p:tav>
                                        <p:tav tm="100000">
                                          <p:val>
                                            <p:strVal val="#ppt_h"/>
                                          </p:val>
                                        </p:tav>
                                      </p:tavLst>
                                    </p:anim>
                                    <p:animEffect transition="in" filter="fade">
                                      <p:cBhvr>
                                        <p:cTn id="415" dur="750"/>
                                        <p:tgtEl>
                                          <p:spTgt spid="297"/>
                                        </p:tgtEl>
                                      </p:cBhvr>
                                    </p:animEffect>
                                  </p:childTnLst>
                                </p:cTn>
                              </p:par>
                              <p:par>
                                <p:cTn id="416" presetID="53" presetClass="entr" presetSubtype="16" fill="hold" grpId="0" nodeType="withEffect">
                                  <p:stCondLst>
                                    <p:cond delay="0"/>
                                  </p:stCondLst>
                                  <p:childTnLst>
                                    <p:set>
                                      <p:cBhvr>
                                        <p:cTn id="417" dur="1" fill="hold">
                                          <p:stCondLst>
                                            <p:cond delay="0"/>
                                          </p:stCondLst>
                                        </p:cTn>
                                        <p:tgtEl>
                                          <p:spTgt spid="298"/>
                                        </p:tgtEl>
                                        <p:attrNameLst>
                                          <p:attrName>style.visibility</p:attrName>
                                        </p:attrNameLst>
                                      </p:cBhvr>
                                      <p:to>
                                        <p:strVal val="visible"/>
                                      </p:to>
                                    </p:set>
                                    <p:anim calcmode="lin" valueType="num">
                                      <p:cBhvr>
                                        <p:cTn id="418" dur="750" fill="hold"/>
                                        <p:tgtEl>
                                          <p:spTgt spid="298"/>
                                        </p:tgtEl>
                                        <p:attrNameLst>
                                          <p:attrName>ppt_w</p:attrName>
                                        </p:attrNameLst>
                                      </p:cBhvr>
                                      <p:tavLst>
                                        <p:tav tm="0">
                                          <p:val>
                                            <p:fltVal val="0"/>
                                          </p:val>
                                        </p:tav>
                                        <p:tav tm="100000">
                                          <p:val>
                                            <p:strVal val="#ppt_w"/>
                                          </p:val>
                                        </p:tav>
                                      </p:tavLst>
                                    </p:anim>
                                    <p:anim calcmode="lin" valueType="num">
                                      <p:cBhvr>
                                        <p:cTn id="419" dur="750" fill="hold"/>
                                        <p:tgtEl>
                                          <p:spTgt spid="298"/>
                                        </p:tgtEl>
                                        <p:attrNameLst>
                                          <p:attrName>ppt_h</p:attrName>
                                        </p:attrNameLst>
                                      </p:cBhvr>
                                      <p:tavLst>
                                        <p:tav tm="0">
                                          <p:val>
                                            <p:fltVal val="0"/>
                                          </p:val>
                                        </p:tav>
                                        <p:tav tm="100000">
                                          <p:val>
                                            <p:strVal val="#ppt_h"/>
                                          </p:val>
                                        </p:tav>
                                      </p:tavLst>
                                    </p:anim>
                                    <p:animEffect transition="in" filter="fade">
                                      <p:cBhvr>
                                        <p:cTn id="420" dur="750"/>
                                        <p:tgtEl>
                                          <p:spTgt spid="298"/>
                                        </p:tgtEl>
                                      </p:cBhvr>
                                    </p:animEffect>
                                  </p:childTnLst>
                                </p:cTn>
                              </p:par>
                              <p:par>
                                <p:cTn id="421" presetID="53" presetClass="entr" presetSubtype="16" fill="hold" grpId="0" nodeType="withEffect">
                                  <p:stCondLst>
                                    <p:cond delay="250"/>
                                  </p:stCondLst>
                                  <p:childTnLst>
                                    <p:set>
                                      <p:cBhvr>
                                        <p:cTn id="422" dur="1" fill="hold">
                                          <p:stCondLst>
                                            <p:cond delay="0"/>
                                          </p:stCondLst>
                                        </p:cTn>
                                        <p:tgtEl>
                                          <p:spTgt spid="299"/>
                                        </p:tgtEl>
                                        <p:attrNameLst>
                                          <p:attrName>style.visibility</p:attrName>
                                        </p:attrNameLst>
                                      </p:cBhvr>
                                      <p:to>
                                        <p:strVal val="visible"/>
                                      </p:to>
                                    </p:set>
                                    <p:anim calcmode="lin" valueType="num">
                                      <p:cBhvr>
                                        <p:cTn id="423" dur="750" fill="hold"/>
                                        <p:tgtEl>
                                          <p:spTgt spid="299"/>
                                        </p:tgtEl>
                                        <p:attrNameLst>
                                          <p:attrName>ppt_w</p:attrName>
                                        </p:attrNameLst>
                                      </p:cBhvr>
                                      <p:tavLst>
                                        <p:tav tm="0">
                                          <p:val>
                                            <p:fltVal val="0"/>
                                          </p:val>
                                        </p:tav>
                                        <p:tav tm="100000">
                                          <p:val>
                                            <p:strVal val="#ppt_w"/>
                                          </p:val>
                                        </p:tav>
                                      </p:tavLst>
                                    </p:anim>
                                    <p:anim calcmode="lin" valueType="num">
                                      <p:cBhvr>
                                        <p:cTn id="424" dur="750" fill="hold"/>
                                        <p:tgtEl>
                                          <p:spTgt spid="299"/>
                                        </p:tgtEl>
                                        <p:attrNameLst>
                                          <p:attrName>ppt_h</p:attrName>
                                        </p:attrNameLst>
                                      </p:cBhvr>
                                      <p:tavLst>
                                        <p:tav tm="0">
                                          <p:val>
                                            <p:fltVal val="0"/>
                                          </p:val>
                                        </p:tav>
                                        <p:tav tm="100000">
                                          <p:val>
                                            <p:strVal val="#ppt_h"/>
                                          </p:val>
                                        </p:tav>
                                      </p:tavLst>
                                    </p:anim>
                                    <p:animEffect transition="in" filter="fade">
                                      <p:cBhvr>
                                        <p:cTn id="425" dur="750"/>
                                        <p:tgtEl>
                                          <p:spTgt spid="299"/>
                                        </p:tgtEl>
                                      </p:cBhvr>
                                    </p:animEffect>
                                  </p:childTnLst>
                                </p:cTn>
                              </p:par>
                              <p:par>
                                <p:cTn id="426" presetID="53" presetClass="entr" presetSubtype="16" fill="hold" grpId="0" nodeType="withEffect">
                                  <p:stCondLst>
                                    <p:cond delay="250"/>
                                  </p:stCondLst>
                                  <p:childTnLst>
                                    <p:set>
                                      <p:cBhvr>
                                        <p:cTn id="427" dur="1" fill="hold">
                                          <p:stCondLst>
                                            <p:cond delay="0"/>
                                          </p:stCondLst>
                                        </p:cTn>
                                        <p:tgtEl>
                                          <p:spTgt spid="300"/>
                                        </p:tgtEl>
                                        <p:attrNameLst>
                                          <p:attrName>style.visibility</p:attrName>
                                        </p:attrNameLst>
                                      </p:cBhvr>
                                      <p:to>
                                        <p:strVal val="visible"/>
                                      </p:to>
                                    </p:set>
                                    <p:anim calcmode="lin" valueType="num">
                                      <p:cBhvr>
                                        <p:cTn id="428" dur="750" fill="hold"/>
                                        <p:tgtEl>
                                          <p:spTgt spid="300"/>
                                        </p:tgtEl>
                                        <p:attrNameLst>
                                          <p:attrName>ppt_w</p:attrName>
                                        </p:attrNameLst>
                                      </p:cBhvr>
                                      <p:tavLst>
                                        <p:tav tm="0">
                                          <p:val>
                                            <p:fltVal val="0"/>
                                          </p:val>
                                        </p:tav>
                                        <p:tav tm="100000">
                                          <p:val>
                                            <p:strVal val="#ppt_w"/>
                                          </p:val>
                                        </p:tav>
                                      </p:tavLst>
                                    </p:anim>
                                    <p:anim calcmode="lin" valueType="num">
                                      <p:cBhvr>
                                        <p:cTn id="429" dur="750" fill="hold"/>
                                        <p:tgtEl>
                                          <p:spTgt spid="300"/>
                                        </p:tgtEl>
                                        <p:attrNameLst>
                                          <p:attrName>ppt_h</p:attrName>
                                        </p:attrNameLst>
                                      </p:cBhvr>
                                      <p:tavLst>
                                        <p:tav tm="0">
                                          <p:val>
                                            <p:fltVal val="0"/>
                                          </p:val>
                                        </p:tav>
                                        <p:tav tm="100000">
                                          <p:val>
                                            <p:strVal val="#ppt_h"/>
                                          </p:val>
                                        </p:tav>
                                      </p:tavLst>
                                    </p:anim>
                                    <p:animEffect transition="in" filter="fade">
                                      <p:cBhvr>
                                        <p:cTn id="430" dur="750"/>
                                        <p:tgtEl>
                                          <p:spTgt spid="300"/>
                                        </p:tgtEl>
                                      </p:cBhvr>
                                    </p:animEffect>
                                  </p:childTnLst>
                                </p:cTn>
                              </p:par>
                              <p:par>
                                <p:cTn id="431" presetID="53" presetClass="entr" presetSubtype="16" fill="hold" grpId="0" nodeType="withEffect">
                                  <p:stCondLst>
                                    <p:cond delay="0"/>
                                  </p:stCondLst>
                                  <p:childTnLst>
                                    <p:set>
                                      <p:cBhvr>
                                        <p:cTn id="432" dur="1" fill="hold">
                                          <p:stCondLst>
                                            <p:cond delay="0"/>
                                          </p:stCondLst>
                                        </p:cTn>
                                        <p:tgtEl>
                                          <p:spTgt spid="301"/>
                                        </p:tgtEl>
                                        <p:attrNameLst>
                                          <p:attrName>style.visibility</p:attrName>
                                        </p:attrNameLst>
                                      </p:cBhvr>
                                      <p:to>
                                        <p:strVal val="visible"/>
                                      </p:to>
                                    </p:set>
                                    <p:anim calcmode="lin" valueType="num">
                                      <p:cBhvr>
                                        <p:cTn id="433" dur="750" fill="hold"/>
                                        <p:tgtEl>
                                          <p:spTgt spid="301"/>
                                        </p:tgtEl>
                                        <p:attrNameLst>
                                          <p:attrName>ppt_w</p:attrName>
                                        </p:attrNameLst>
                                      </p:cBhvr>
                                      <p:tavLst>
                                        <p:tav tm="0">
                                          <p:val>
                                            <p:fltVal val="0"/>
                                          </p:val>
                                        </p:tav>
                                        <p:tav tm="100000">
                                          <p:val>
                                            <p:strVal val="#ppt_w"/>
                                          </p:val>
                                        </p:tav>
                                      </p:tavLst>
                                    </p:anim>
                                    <p:anim calcmode="lin" valueType="num">
                                      <p:cBhvr>
                                        <p:cTn id="434" dur="750" fill="hold"/>
                                        <p:tgtEl>
                                          <p:spTgt spid="301"/>
                                        </p:tgtEl>
                                        <p:attrNameLst>
                                          <p:attrName>ppt_h</p:attrName>
                                        </p:attrNameLst>
                                      </p:cBhvr>
                                      <p:tavLst>
                                        <p:tav tm="0">
                                          <p:val>
                                            <p:fltVal val="0"/>
                                          </p:val>
                                        </p:tav>
                                        <p:tav tm="100000">
                                          <p:val>
                                            <p:strVal val="#ppt_h"/>
                                          </p:val>
                                        </p:tav>
                                      </p:tavLst>
                                    </p:anim>
                                    <p:animEffect transition="in" filter="fade">
                                      <p:cBhvr>
                                        <p:cTn id="435" dur="750"/>
                                        <p:tgtEl>
                                          <p:spTgt spid="301"/>
                                        </p:tgtEl>
                                      </p:cBhvr>
                                    </p:animEffect>
                                  </p:childTnLst>
                                </p:cTn>
                              </p:par>
                              <p:par>
                                <p:cTn id="436" presetID="53" presetClass="entr" presetSubtype="16" fill="hold" grpId="0" nodeType="withEffect">
                                  <p:stCondLst>
                                    <p:cond delay="250"/>
                                  </p:stCondLst>
                                  <p:childTnLst>
                                    <p:set>
                                      <p:cBhvr>
                                        <p:cTn id="437" dur="1" fill="hold">
                                          <p:stCondLst>
                                            <p:cond delay="0"/>
                                          </p:stCondLst>
                                        </p:cTn>
                                        <p:tgtEl>
                                          <p:spTgt spid="302"/>
                                        </p:tgtEl>
                                        <p:attrNameLst>
                                          <p:attrName>style.visibility</p:attrName>
                                        </p:attrNameLst>
                                      </p:cBhvr>
                                      <p:to>
                                        <p:strVal val="visible"/>
                                      </p:to>
                                    </p:set>
                                    <p:anim calcmode="lin" valueType="num">
                                      <p:cBhvr>
                                        <p:cTn id="438" dur="750" fill="hold"/>
                                        <p:tgtEl>
                                          <p:spTgt spid="302"/>
                                        </p:tgtEl>
                                        <p:attrNameLst>
                                          <p:attrName>ppt_w</p:attrName>
                                        </p:attrNameLst>
                                      </p:cBhvr>
                                      <p:tavLst>
                                        <p:tav tm="0">
                                          <p:val>
                                            <p:fltVal val="0"/>
                                          </p:val>
                                        </p:tav>
                                        <p:tav tm="100000">
                                          <p:val>
                                            <p:strVal val="#ppt_w"/>
                                          </p:val>
                                        </p:tav>
                                      </p:tavLst>
                                    </p:anim>
                                    <p:anim calcmode="lin" valueType="num">
                                      <p:cBhvr>
                                        <p:cTn id="439" dur="750" fill="hold"/>
                                        <p:tgtEl>
                                          <p:spTgt spid="302"/>
                                        </p:tgtEl>
                                        <p:attrNameLst>
                                          <p:attrName>ppt_h</p:attrName>
                                        </p:attrNameLst>
                                      </p:cBhvr>
                                      <p:tavLst>
                                        <p:tav tm="0">
                                          <p:val>
                                            <p:fltVal val="0"/>
                                          </p:val>
                                        </p:tav>
                                        <p:tav tm="100000">
                                          <p:val>
                                            <p:strVal val="#ppt_h"/>
                                          </p:val>
                                        </p:tav>
                                      </p:tavLst>
                                    </p:anim>
                                    <p:animEffect transition="in" filter="fade">
                                      <p:cBhvr>
                                        <p:cTn id="440" dur="750"/>
                                        <p:tgtEl>
                                          <p:spTgt spid="302"/>
                                        </p:tgtEl>
                                      </p:cBhvr>
                                    </p:animEffect>
                                  </p:childTnLst>
                                </p:cTn>
                              </p:par>
                              <p:par>
                                <p:cTn id="441" presetID="53" presetClass="entr" presetSubtype="16" fill="hold" grpId="0" nodeType="withEffect">
                                  <p:stCondLst>
                                    <p:cond delay="0"/>
                                  </p:stCondLst>
                                  <p:childTnLst>
                                    <p:set>
                                      <p:cBhvr>
                                        <p:cTn id="442" dur="1" fill="hold">
                                          <p:stCondLst>
                                            <p:cond delay="0"/>
                                          </p:stCondLst>
                                        </p:cTn>
                                        <p:tgtEl>
                                          <p:spTgt spid="303"/>
                                        </p:tgtEl>
                                        <p:attrNameLst>
                                          <p:attrName>style.visibility</p:attrName>
                                        </p:attrNameLst>
                                      </p:cBhvr>
                                      <p:to>
                                        <p:strVal val="visible"/>
                                      </p:to>
                                    </p:set>
                                    <p:anim calcmode="lin" valueType="num">
                                      <p:cBhvr>
                                        <p:cTn id="443" dur="750" fill="hold"/>
                                        <p:tgtEl>
                                          <p:spTgt spid="303"/>
                                        </p:tgtEl>
                                        <p:attrNameLst>
                                          <p:attrName>ppt_w</p:attrName>
                                        </p:attrNameLst>
                                      </p:cBhvr>
                                      <p:tavLst>
                                        <p:tav tm="0">
                                          <p:val>
                                            <p:fltVal val="0"/>
                                          </p:val>
                                        </p:tav>
                                        <p:tav tm="100000">
                                          <p:val>
                                            <p:strVal val="#ppt_w"/>
                                          </p:val>
                                        </p:tav>
                                      </p:tavLst>
                                    </p:anim>
                                    <p:anim calcmode="lin" valueType="num">
                                      <p:cBhvr>
                                        <p:cTn id="444" dur="750" fill="hold"/>
                                        <p:tgtEl>
                                          <p:spTgt spid="303"/>
                                        </p:tgtEl>
                                        <p:attrNameLst>
                                          <p:attrName>ppt_h</p:attrName>
                                        </p:attrNameLst>
                                      </p:cBhvr>
                                      <p:tavLst>
                                        <p:tav tm="0">
                                          <p:val>
                                            <p:fltVal val="0"/>
                                          </p:val>
                                        </p:tav>
                                        <p:tav tm="100000">
                                          <p:val>
                                            <p:strVal val="#ppt_h"/>
                                          </p:val>
                                        </p:tav>
                                      </p:tavLst>
                                    </p:anim>
                                    <p:animEffect transition="in" filter="fade">
                                      <p:cBhvr>
                                        <p:cTn id="445" dur="750"/>
                                        <p:tgtEl>
                                          <p:spTgt spid="303"/>
                                        </p:tgtEl>
                                      </p:cBhvr>
                                    </p:animEffect>
                                  </p:childTnLst>
                                </p:cTn>
                              </p:par>
                              <p:par>
                                <p:cTn id="446" presetID="53" presetClass="entr" presetSubtype="16" fill="hold" grpId="0" nodeType="withEffect">
                                  <p:stCondLst>
                                    <p:cond delay="0"/>
                                  </p:stCondLst>
                                  <p:childTnLst>
                                    <p:set>
                                      <p:cBhvr>
                                        <p:cTn id="447" dur="1" fill="hold">
                                          <p:stCondLst>
                                            <p:cond delay="0"/>
                                          </p:stCondLst>
                                        </p:cTn>
                                        <p:tgtEl>
                                          <p:spTgt spid="304"/>
                                        </p:tgtEl>
                                        <p:attrNameLst>
                                          <p:attrName>style.visibility</p:attrName>
                                        </p:attrNameLst>
                                      </p:cBhvr>
                                      <p:to>
                                        <p:strVal val="visible"/>
                                      </p:to>
                                    </p:set>
                                    <p:anim calcmode="lin" valueType="num">
                                      <p:cBhvr>
                                        <p:cTn id="448" dur="750" fill="hold"/>
                                        <p:tgtEl>
                                          <p:spTgt spid="304"/>
                                        </p:tgtEl>
                                        <p:attrNameLst>
                                          <p:attrName>ppt_w</p:attrName>
                                        </p:attrNameLst>
                                      </p:cBhvr>
                                      <p:tavLst>
                                        <p:tav tm="0">
                                          <p:val>
                                            <p:fltVal val="0"/>
                                          </p:val>
                                        </p:tav>
                                        <p:tav tm="100000">
                                          <p:val>
                                            <p:strVal val="#ppt_w"/>
                                          </p:val>
                                        </p:tav>
                                      </p:tavLst>
                                    </p:anim>
                                    <p:anim calcmode="lin" valueType="num">
                                      <p:cBhvr>
                                        <p:cTn id="449" dur="750" fill="hold"/>
                                        <p:tgtEl>
                                          <p:spTgt spid="304"/>
                                        </p:tgtEl>
                                        <p:attrNameLst>
                                          <p:attrName>ppt_h</p:attrName>
                                        </p:attrNameLst>
                                      </p:cBhvr>
                                      <p:tavLst>
                                        <p:tav tm="0">
                                          <p:val>
                                            <p:fltVal val="0"/>
                                          </p:val>
                                        </p:tav>
                                        <p:tav tm="100000">
                                          <p:val>
                                            <p:strVal val="#ppt_h"/>
                                          </p:val>
                                        </p:tav>
                                      </p:tavLst>
                                    </p:anim>
                                    <p:animEffect transition="in" filter="fade">
                                      <p:cBhvr>
                                        <p:cTn id="450" dur="750"/>
                                        <p:tgtEl>
                                          <p:spTgt spid="304"/>
                                        </p:tgtEl>
                                      </p:cBhvr>
                                    </p:animEffect>
                                  </p:childTnLst>
                                </p:cTn>
                              </p:par>
                              <p:par>
                                <p:cTn id="451" presetID="53" presetClass="entr" presetSubtype="16" fill="hold" grpId="0" nodeType="withEffect">
                                  <p:stCondLst>
                                    <p:cond delay="0"/>
                                  </p:stCondLst>
                                  <p:childTnLst>
                                    <p:set>
                                      <p:cBhvr>
                                        <p:cTn id="452" dur="1" fill="hold">
                                          <p:stCondLst>
                                            <p:cond delay="0"/>
                                          </p:stCondLst>
                                        </p:cTn>
                                        <p:tgtEl>
                                          <p:spTgt spid="305"/>
                                        </p:tgtEl>
                                        <p:attrNameLst>
                                          <p:attrName>style.visibility</p:attrName>
                                        </p:attrNameLst>
                                      </p:cBhvr>
                                      <p:to>
                                        <p:strVal val="visible"/>
                                      </p:to>
                                    </p:set>
                                    <p:anim calcmode="lin" valueType="num">
                                      <p:cBhvr>
                                        <p:cTn id="453" dur="750" fill="hold"/>
                                        <p:tgtEl>
                                          <p:spTgt spid="305"/>
                                        </p:tgtEl>
                                        <p:attrNameLst>
                                          <p:attrName>ppt_w</p:attrName>
                                        </p:attrNameLst>
                                      </p:cBhvr>
                                      <p:tavLst>
                                        <p:tav tm="0">
                                          <p:val>
                                            <p:fltVal val="0"/>
                                          </p:val>
                                        </p:tav>
                                        <p:tav tm="100000">
                                          <p:val>
                                            <p:strVal val="#ppt_w"/>
                                          </p:val>
                                        </p:tav>
                                      </p:tavLst>
                                    </p:anim>
                                    <p:anim calcmode="lin" valueType="num">
                                      <p:cBhvr>
                                        <p:cTn id="454" dur="750" fill="hold"/>
                                        <p:tgtEl>
                                          <p:spTgt spid="305"/>
                                        </p:tgtEl>
                                        <p:attrNameLst>
                                          <p:attrName>ppt_h</p:attrName>
                                        </p:attrNameLst>
                                      </p:cBhvr>
                                      <p:tavLst>
                                        <p:tav tm="0">
                                          <p:val>
                                            <p:fltVal val="0"/>
                                          </p:val>
                                        </p:tav>
                                        <p:tav tm="100000">
                                          <p:val>
                                            <p:strVal val="#ppt_h"/>
                                          </p:val>
                                        </p:tav>
                                      </p:tavLst>
                                    </p:anim>
                                    <p:animEffect transition="in" filter="fade">
                                      <p:cBhvr>
                                        <p:cTn id="455" dur="750"/>
                                        <p:tgtEl>
                                          <p:spTgt spid="305"/>
                                        </p:tgtEl>
                                      </p:cBhvr>
                                    </p:animEffect>
                                  </p:childTnLst>
                                </p:cTn>
                              </p:par>
                              <p:par>
                                <p:cTn id="456" presetID="53" presetClass="entr" presetSubtype="16" fill="hold" grpId="0" nodeType="withEffect">
                                  <p:stCondLst>
                                    <p:cond delay="250"/>
                                  </p:stCondLst>
                                  <p:childTnLst>
                                    <p:set>
                                      <p:cBhvr>
                                        <p:cTn id="457" dur="1" fill="hold">
                                          <p:stCondLst>
                                            <p:cond delay="0"/>
                                          </p:stCondLst>
                                        </p:cTn>
                                        <p:tgtEl>
                                          <p:spTgt spid="306"/>
                                        </p:tgtEl>
                                        <p:attrNameLst>
                                          <p:attrName>style.visibility</p:attrName>
                                        </p:attrNameLst>
                                      </p:cBhvr>
                                      <p:to>
                                        <p:strVal val="visible"/>
                                      </p:to>
                                    </p:set>
                                    <p:anim calcmode="lin" valueType="num">
                                      <p:cBhvr>
                                        <p:cTn id="458" dur="750" fill="hold"/>
                                        <p:tgtEl>
                                          <p:spTgt spid="306"/>
                                        </p:tgtEl>
                                        <p:attrNameLst>
                                          <p:attrName>ppt_w</p:attrName>
                                        </p:attrNameLst>
                                      </p:cBhvr>
                                      <p:tavLst>
                                        <p:tav tm="0">
                                          <p:val>
                                            <p:fltVal val="0"/>
                                          </p:val>
                                        </p:tav>
                                        <p:tav tm="100000">
                                          <p:val>
                                            <p:strVal val="#ppt_w"/>
                                          </p:val>
                                        </p:tav>
                                      </p:tavLst>
                                    </p:anim>
                                    <p:anim calcmode="lin" valueType="num">
                                      <p:cBhvr>
                                        <p:cTn id="459" dur="750" fill="hold"/>
                                        <p:tgtEl>
                                          <p:spTgt spid="306"/>
                                        </p:tgtEl>
                                        <p:attrNameLst>
                                          <p:attrName>ppt_h</p:attrName>
                                        </p:attrNameLst>
                                      </p:cBhvr>
                                      <p:tavLst>
                                        <p:tav tm="0">
                                          <p:val>
                                            <p:fltVal val="0"/>
                                          </p:val>
                                        </p:tav>
                                        <p:tav tm="100000">
                                          <p:val>
                                            <p:strVal val="#ppt_h"/>
                                          </p:val>
                                        </p:tav>
                                      </p:tavLst>
                                    </p:anim>
                                    <p:animEffect transition="in" filter="fade">
                                      <p:cBhvr>
                                        <p:cTn id="460" dur="750"/>
                                        <p:tgtEl>
                                          <p:spTgt spid="306"/>
                                        </p:tgtEl>
                                      </p:cBhvr>
                                    </p:animEffect>
                                  </p:childTnLst>
                                </p:cTn>
                              </p:par>
                              <p:par>
                                <p:cTn id="461" presetID="53" presetClass="entr" presetSubtype="16" fill="hold" grpId="0" nodeType="withEffect">
                                  <p:stCondLst>
                                    <p:cond delay="0"/>
                                  </p:stCondLst>
                                  <p:childTnLst>
                                    <p:set>
                                      <p:cBhvr>
                                        <p:cTn id="462" dur="1" fill="hold">
                                          <p:stCondLst>
                                            <p:cond delay="0"/>
                                          </p:stCondLst>
                                        </p:cTn>
                                        <p:tgtEl>
                                          <p:spTgt spid="307"/>
                                        </p:tgtEl>
                                        <p:attrNameLst>
                                          <p:attrName>style.visibility</p:attrName>
                                        </p:attrNameLst>
                                      </p:cBhvr>
                                      <p:to>
                                        <p:strVal val="visible"/>
                                      </p:to>
                                    </p:set>
                                    <p:anim calcmode="lin" valueType="num">
                                      <p:cBhvr>
                                        <p:cTn id="463" dur="750" fill="hold"/>
                                        <p:tgtEl>
                                          <p:spTgt spid="307"/>
                                        </p:tgtEl>
                                        <p:attrNameLst>
                                          <p:attrName>ppt_w</p:attrName>
                                        </p:attrNameLst>
                                      </p:cBhvr>
                                      <p:tavLst>
                                        <p:tav tm="0">
                                          <p:val>
                                            <p:fltVal val="0"/>
                                          </p:val>
                                        </p:tav>
                                        <p:tav tm="100000">
                                          <p:val>
                                            <p:strVal val="#ppt_w"/>
                                          </p:val>
                                        </p:tav>
                                      </p:tavLst>
                                    </p:anim>
                                    <p:anim calcmode="lin" valueType="num">
                                      <p:cBhvr>
                                        <p:cTn id="464" dur="750" fill="hold"/>
                                        <p:tgtEl>
                                          <p:spTgt spid="307"/>
                                        </p:tgtEl>
                                        <p:attrNameLst>
                                          <p:attrName>ppt_h</p:attrName>
                                        </p:attrNameLst>
                                      </p:cBhvr>
                                      <p:tavLst>
                                        <p:tav tm="0">
                                          <p:val>
                                            <p:fltVal val="0"/>
                                          </p:val>
                                        </p:tav>
                                        <p:tav tm="100000">
                                          <p:val>
                                            <p:strVal val="#ppt_h"/>
                                          </p:val>
                                        </p:tav>
                                      </p:tavLst>
                                    </p:anim>
                                    <p:animEffect transition="in" filter="fade">
                                      <p:cBhvr>
                                        <p:cTn id="465" dur="750"/>
                                        <p:tgtEl>
                                          <p:spTgt spid="307"/>
                                        </p:tgtEl>
                                      </p:cBhvr>
                                    </p:animEffect>
                                  </p:childTnLst>
                                </p:cTn>
                              </p:par>
                              <p:par>
                                <p:cTn id="466" presetID="53" presetClass="entr" presetSubtype="16" fill="hold" grpId="0" nodeType="withEffect">
                                  <p:stCondLst>
                                    <p:cond delay="250"/>
                                  </p:stCondLst>
                                  <p:childTnLst>
                                    <p:set>
                                      <p:cBhvr>
                                        <p:cTn id="467" dur="1" fill="hold">
                                          <p:stCondLst>
                                            <p:cond delay="0"/>
                                          </p:stCondLst>
                                        </p:cTn>
                                        <p:tgtEl>
                                          <p:spTgt spid="308"/>
                                        </p:tgtEl>
                                        <p:attrNameLst>
                                          <p:attrName>style.visibility</p:attrName>
                                        </p:attrNameLst>
                                      </p:cBhvr>
                                      <p:to>
                                        <p:strVal val="visible"/>
                                      </p:to>
                                    </p:set>
                                    <p:anim calcmode="lin" valueType="num">
                                      <p:cBhvr>
                                        <p:cTn id="468" dur="750" fill="hold"/>
                                        <p:tgtEl>
                                          <p:spTgt spid="308"/>
                                        </p:tgtEl>
                                        <p:attrNameLst>
                                          <p:attrName>ppt_w</p:attrName>
                                        </p:attrNameLst>
                                      </p:cBhvr>
                                      <p:tavLst>
                                        <p:tav tm="0">
                                          <p:val>
                                            <p:fltVal val="0"/>
                                          </p:val>
                                        </p:tav>
                                        <p:tav tm="100000">
                                          <p:val>
                                            <p:strVal val="#ppt_w"/>
                                          </p:val>
                                        </p:tav>
                                      </p:tavLst>
                                    </p:anim>
                                    <p:anim calcmode="lin" valueType="num">
                                      <p:cBhvr>
                                        <p:cTn id="469" dur="750" fill="hold"/>
                                        <p:tgtEl>
                                          <p:spTgt spid="308"/>
                                        </p:tgtEl>
                                        <p:attrNameLst>
                                          <p:attrName>ppt_h</p:attrName>
                                        </p:attrNameLst>
                                      </p:cBhvr>
                                      <p:tavLst>
                                        <p:tav tm="0">
                                          <p:val>
                                            <p:fltVal val="0"/>
                                          </p:val>
                                        </p:tav>
                                        <p:tav tm="100000">
                                          <p:val>
                                            <p:strVal val="#ppt_h"/>
                                          </p:val>
                                        </p:tav>
                                      </p:tavLst>
                                    </p:anim>
                                    <p:animEffect transition="in" filter="fade">
                                      <p:cBhvr>
                                        <p:cTn id="470" dur="750"/>
                                        <p:tgtEl>
                                          <p:spTgt spid="308"/>
                                        </p:tgtEl>
                                      </p:cBhvr>
                                    </p:animEffect>
                                  </p:childTnLst>
                                </p:cTn>
                              </p:par>
                              <p:par>
                                <p:cTn id="471" presetID="53" presetClass="entr" presetSubtype="16" fill="hold" grpId="0" nodeType="withEffect">
                                  <p:stCondLst>
                                    <p:cond delay="0"/>
                                  </p:stCondLst>
                                  <p:childTnLst>
                                    <p:set>
                                      <p:cBhvr>
                                        <p:cTn id="472" dur="1" fill="hold">
                                          <p:stCondLst>
                                            <p:cond delay="0"/>
                                          </p:stCondLst>
                                        </p:cTn>
                                        <p:tgtEl>
                                          <p:spTgt spid="309"/>
                                        </p:tgtEl>
                                        <p:attrNameLst>
                                          <p:attrName>style.visibility</p:attrName>
                                        </p:attrNameLst>
                                      </p:cBhvr>
                                      <p:to>
                                        <p:strVal val="visible"/>
                                      </p:to>
                                    </p:set>
                                    <p:anim calcmode="lin" valueType="num">
                                      <p:cBhvr>
                                        <p:cTn id="473" dur="750" fill="hold"/>
                                        <p:tgtEl>
                                          <p:spTgt spid="309"/>
                                        </p:tgtEl>
                                        <p:attrNameLst>
                                          <p:attrName>ppt_w</p:attrName>
                                        </p:attrNameLst>
                                      </p:cBhvr>
                                      <p:tavLst>
                                        <p:tav tm="0">
                                          <p:val>
                                            <p:fltVal val="0"/>
                                          </p:val>
                                        </p:tav>
                                        <p:tav tm="100000">
                                          <p:val>
                                            <p:strVal val="#ppt_w"/>
                                          </p:val>
                                        </p:tav>
                                      </p:tavLst>
                                    </p:anim>
                                    <p:anim calcmode="lin" valueType="num">
                                      <p:cBhvr>
                                        <p:cTn id="474" dur="750" fill="hold"/>
                                        <p:tgtEl>
                                          <p:spTgt spid="309"/>
                                        </p:tgtEl>
                                        <p:attrNameLst>
                                          <p:attrName>ppt_h</p:attrName>
                                        </p:attrNameLst>
                                      </p:cBhvr>
                                      <p:tavLst>
                                        <p:tav tm="0">
                                          <p:val>
                                            <p:fltVal val="0"/>
                                          </p:val>
                                        </p:tav>
                                        <p:tav tm="100000">
                                          <p:val>
                                            <p:strVal val="#ppt_h"/>
                                          </p:val>
                                        </p:tav>
                                      </p:tavLst>
                                    </p:anim>
                                    <p:animEffect transition="in" filter="fade">
                                      <p:cBhvr>
                                        <p:cTn id="475" dur="750"/>
                                        <p:tgtEl>
                                          <p:spTgt spid="309"/>
                                        </p:tgtEl>
                                      </p:cBhvr>
                                    </p:animEffect>
                                  </p:childTnLst>
                                </p:cTn>
                              </p:par>
                              <p:par>
                                <p:cTn id="476" presetID="53" presetClass="entr" presetSubtype="16" fill="hold" grpId="0" nodeType="withEffect">
                                  <p:stCondLst>
                                    <p:cond delay="0"/>
                                  </p:stCondLst>
                                  <p:childTnLst>
                                    <p:set>
                                      <p:cBhvr>
                                        <p:cTn id="477" dur="1" fill="hold">
                                          <p:stCondLst>
                                            <p:cond delay="0"/>
                                          </p:stCondLst>
                                        </p:cTn>
                                        <p:tgtEl>
                                          <p:spTgt spid="310"/>
                                        </p:tgtEl>
                                        <p:attrNameLst>
                                          <p:attrName>style.visibility</p:attrName>
                                        </p:attrNameLst>
                                      </p:cBhvr>
                                      <p:to>
                                        <p:strVal val="visible"/>
                                      </p:to>
                                    </p:set>
                                    <p:anim calcmode="lin" valueType="num">
                                      <p:cBhvr>
                                        <p:cTn id="478" dur="750" fill="hold"/>
                                        <p:tgtEl>
                                          <p:spTgt spid="310"/>
                                        </p:tgtEl>
                                        <p:attrNameLst>
                                          <p:attrName>ppt_w</p:attrName>
                                        </p:attrNameLst>
                                      </p:cBhvr>
                                      <p:tavLst>
                                        <p:tav tm="0">
                                          <p:val>
                                            <p:fltVal val="0"/>
                                          </p:val>
                                        </p:tav>
                                        <p:tav tm="100000">
                                          <p:val>
                                            <p:strVal val="#ppt_w"/>
                                          </p:val>
                                        </p:tav>
                                      </p:tavLst>
                                    </p:anim>
                                    <p:anim calcmode="lin" valueType="num">
                                      <p:cBhvr>
                                        <p:cTn id="479" dur="750" fill="hold"/>
                                        <p:tgtEl>
                                          <p:spTgt spid="310"/>
                                        </p:tgtEl>
                                        <p:attrNameLst>
                                          <p:attrName>ppt_h</p:attrName>
                                        </p:attrNameLst>
                                      </p:cBhvr>
                                      <p:tavLst>
                                        <p:tav tm="0">
                                          <p:val>
                                            <p:fltVal val="0"/>
                                          </p:val>
                                        </p:tav>
                                        <p:tav tm="100000">
                                          <p:val>
                                            <p:strVal val="#ppt_h"/>
                                          </p:val>
                                        </p:tav>
                                      </p:tavLst>
                                    </p:anim>
                                    <p:animEffect transition="in" filter="fade">
                                      <p:cBhvr>
                                        <p:cTn id="480" dur="750"/>
                                        <p:tgtEl>
                                          <p:spTgt spid="310"/>
                                        </p:tgtEl>
                                      </p:cBhvr>
                                    </p:animEffect>
                                  </p:childTnLst>
                                </p:cTn>
                              </p:par>
                              <p:par>
                                <p:cTn id="481" presetID="53" presetClass="entr" presetSubtype="16" fill="hold" grpId="0" nodeType="withEffect">
                                  <p:stCondLst>
                                    <p:cond delay="0"/>
                                  </p:stCondLst>
                                  <p:childTnLst>
                                    <p:set>
                                      <p:cBhvr>
                                        <p:cTn id="482" dur="1" fill="hold">
                                          <p:stCondLst>
                                            <p:cond delay="0"/>
                                          </p:stCondLst>
                                        </p:cTn>
                                        <p:tgtEl>
                                          <p:spTgt spid="311"/>
                                        </p:tgtEl>
                                        <p:attrNameLst>
                                          <p:attrName>style.visibility</p:attrName>
                                        </p:attrNameLst>
                                      </p:cBhvr>
                                      <p:to>
                                        <p:strVal val="visible"/>
                                      </p:to>
                                    </p:set>
                                    <p:anim calcmode="lin" valueType="num">
                                      <p:cBhvr>
                                        <p:cTn id="483" dur="750" fill="hold"/>
                                        <p:tgtEl>
                                          <p:spTgt spid="311"/>
                                        </p:tgtEl>
                                        <p:attrNameLst>
                                          <p:attrName>ppt_w</p:attrName>
                                        </p:attrNameLst>
                                      </p:cBhvr>
                                      <p:tavLst>
                                        <p:tav tm="0">
                                          <p:val>
                                            <p:fltVal val="0"/>
                                          </p:val>
                                        </p:tav>
                                        <p:tav tm="100000">
                                          <p:val>
                                            <p:strVal val="#ppt_w"/>
                                          </p:val>
                                        </p:tav>
                                      </p:tavLst>
                                    </p:anim>
                                    <p:anim calcmode="lin" valueType="num">
                                      <p:cBhvr>
                                        <p:cTn id="484" dur="750" fill="hold"/>
                                        <p:tgtEl>
                                          <p:spTgt spid="311"/>
                                        </p:tgtEl>
                                        <p:attrNameLst>
                                          <p:attrName>ppt_h</p:attrName>
                                        </p:attrNameLst>
                                      </p:cBhvr>
                                      <p:tavLst>
                                        <p:tav tm="0">
                                          <p:val>
                                            <p:fltVal val="0"/>
                                          </p:val>
                                        </p:tav>
                                        <p:tav tm="100000">
                                          <p:val>
                                            <p:strVal val="#ppt_h"/>
                                          </p:val>
                                        </p:tav>
                                      </p:tavLst>
                                    </p:anim>
                                    <p:animEffect transition="in" filter="fade">
                                      <p:cBhvr>
                                        <p:cTn id="485" dur="750"/>
                                        <p:tgtEl>
                                          <p:spTgt spid="311"/>
                                        </p:tgtEl>
                                      </p:cBhvr>
                                    </p:animEffect>
                                  </p:childTnLst>
                                </p:cTn>
                              </p:par>
                              <p:par>
                                <p:cTn id="486" presetID="53" presetClass="entr" presetSubtype="16" fill="hold" grpId="0" nodeType="withEffect">
                                  <p:stCondLst>
                                    <p:cond delay="0"/>
                                  </p:stCondLst>
                                  <p:childTnLst>
                                    <p:set>
                                      <p:cBhvr>
                                        <p:cTn id="487" dur="1" fill="hold">
                                          <p:stCondLst>
                                            <p:cond delay="0"/>
                                          </p:stCondLst>
                                        </p:cTn>
                                        <p:tgtEl>
                                          <p:spTgt spid="254"/>
                                        </p:tgtEl>
                                        <p:attrNameLst>
                                          <p:attrName>style.visibility</p:attrName>
                                        </p:attrNameLst>
                                      </p:cBhvr>
                                      <p:to>
                                        <p:strVal val="visible"/>
                                      </p:to>
                                    </p:set>
                                    <p:anim calcmode="lin" valueType="num">
                                      <p:cBhvr>
                                        <p:cTn id="488" dur="750" fill="hold"/>
                                        <p:tgtEl>
                                          <p:spTgt spid="254"/>
                                        </p:tgtEl>
                                        <p:attrNameLst>
                                          <p:attrName>ppt_w</p:attrName>
                                        </p:attrNameLst>
                                      </p:cBhvr>
                                      <p:tavLst>
                                        <p:tav tm="0">
                                          <p:val>
                                            <p:fltVal val="0"/>
                                          </p:val>
                                        </p:tav>
                                        <p:tav tm="100000">
                                          <p:val>
                                            <p:strVal val="#ppt_w"/>
                                          </p:val>
                                        </p:tav>
                                      </p:tavLst>
                                    </p:anim>
                                    <p:anim calcmode="lin" valueType="num">
                                      <p:cBhvr>
                                        <p:cTn id="489" dur="750" fill="hold"/>
                                        <p:tgtEl>
                                          <p:spTgt spid="254"/>
                                        </p:tgtEl>
                                        <p:attrNameLst>
                                          <p:attrName>ppt_h</p:attrName>
                                        </p:attrNameLst>
                                      </p:cBhvr>
                                      <p:tavLst>
                                        <p:tav tm="0">
                                          <p:val>
                                            <p:fltVal val="0"/>
                                          </p:val>
                                        </p:tav>
                                        <p:tav tm="100000">
                                          <p:val>
                                            <p:strVal val="#ppt_h"/>
                                          </p:val>
                                        </p:tav>
                                      </p:tavLst>
                                    </p:anim>
                                    <p:animEffect transition="in" filter="fade">
                                      <p:cBhvr>
                                        <p:cTn id="490" dur="750"/>
                                        <p:tgtEl>
                                          <p:spTgt spid="254"/>
                                        </p:tgtEl>
                                      </p:cBhvr>
                                    </p:animEffect>
                                  </p:childTnLst>
                                </p:cTn>
                              </p:par>
                              <p:par>
                                <p:cTn id="491" presetID="53" presetClass="entr" presetSubtype="16" fill="hold" grpId="0" nodeType="withEffect">
                                  <p:stCondLst>
                                    <p:cond delay="250"/>
                                  </p:stCondLst>
                                  <p:childTnLst>
                                    <p:set>
                                      <p:cBhvr>
                                        <p:cTn id="492" dur="1" fill="hold">
                                          <p:stCondLst>
                                            <p:cond delay="0"/>
                                          </p:stCondLst>
                                        </p:cTn>
                                        <p:tgtEl>
                                          <p:spTgt spid="255"/>
                                        </p:tgtEl>
                                        <p:attrNameLst>
                                          <p:attrName>style.visibility</p:attrName>
                                        </p:attrNameLst>
                                      </p:cBhvr>
                                      <p:to>
                                        <p:strVal val="visible"/>
                                      </p:to>
                                    </p:set>
                                    <p:anim calcmode="lin" valueType="num">
                                      <p:cBhvr>
                                        <p:cTn id="493" dur="750" fill="hold"/>
                                        <p:tgtEl>
                                          <p:spTgt spid="255"/>
                                        </p:tgtEl>
                                        <p:attrNameLst>
                                          <p:attrName>ppt_w</p:attrName>
                                        </p:attrNameLst>
                                      </p:cBhvr>
                                      <p:tavLst>
                                        <p:tav tm="0">
                                          <p:val>
                                            <p:fltVal val="0"/>
                                          </p:val>
                                        </p:tav>
                                        <p:tav tm="100000">
                                          <p:val>
                                            <p:strVal val="#ppt_w"/>
                                          </p:val>
                                        </p:tav>
                                      </p:tavLst>
                                    </p:anim>
                                    <p:anim calcmode="lin" valueType="num">
                                      <p:cBhvr>
                                        <p:cTn id="494" dur="750" fill="hold"/>
                                        <p:tgtEl>
                                          <p:spTgt spid="255"/>
                                        </p:tgtEl>
                                        <p:attrNameLst>
                                          <p:attrName>ppt_h</p:attrName>
                                        </p:attrNameLst>
                                      </p:cBhvr>
                                      <p:tavLst>
                                        <p:tav tm="0">
                                          <p:val>
                                            <p:fltVal val="0"/>
                                          </p:val>
                                        </p:tav>
                                        <p:tav tm="100000">
                                          <p:val>
                                            <p:strVal val="#ppt_h"/>
                                          </p:val>
                                        </p:tav>
                                      </p:tavLst>
                                    </p:anim>
                                    <p:animEffect transition="in" filter="fade">
                                      <p:cBhvr>
                                        <p:cTn id="495" dur="75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animBg="1"/>
      <p:bldP spid="222" grpId="1" animBg="1"/>
      <p:bldP spid="238" grpId="0" animBg="1"/>
      <p:bldP spid="238" grpId="1" animBg="1"/>
      <p:bldP spid="190" grpId="0" animBg="1"/>
      <p:bldP spid="190" grpId="1" animBg="1"/>
      <p:bldP spid="202" grpId="0" animBg="1"/>
      <p:bldP spid="202" grpId="1" animBg="1"/>
      <p:bldP spid="227" grpId="0" animBg="1"/>
      <p:bldP spid="227" grpId="1" animBg="1"/>
      <p:bldP spid="232" grpId="0" animBg="1"/>
      <p:bldP spid="232" grpId="1" animBg="1"/>
      <p:bldP spid="204" grpId="0" animBg="1"/>
      <p:bldP spid="204" grpId="1" animBg="1"/>
      <p:bldP spid="205" grpId="0" animBg="1"/>
      <p:bldP spid="205" grpId="1" animBg="1"/>
      <p:bldP spid="206" grpId="0" animBg="1"/>
      <p:bldP spid="206" grpId="1" animBg="1"/>
      <p:bldP spid="207" grpId="0" animBg="1"/>
      <p:bldP spid="207" grpId="1" animBg="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6" grpId="0" animBg="1"/>
      <p:bldP spid="216" grpId="1" animBg="1"/>
      <p:bldP spid="217" grpId="0" animBg="1"/>
      <p:bldP spid="217" grpId="1" animBg="1"/>
      <p:bldP spid="219" grpId="0" animBg="1"/>
      <p:bldP spid="219" grpId="1" animBg="1"/>
      <p:bldP spid="220" grpId="0" animBg="1"/>
      <p:bldP spid="220" grpId="1" animBg="1"/>
      <p:bldP spid="223" grpId="0" animBg="1"/>
      <p:bldP spid="223" grpId="1" animBg="1"/>
      <p:bldP spid="224" grpId="0" animBg="1"/>
      <p:bldP spid="224" grpId="1" animBg="1"/>
      <p:bldP spid="225" grpId="0" animBg="1"/>
      <p:bldP spid="225" grpId="1" animBg="1"/>
      <p:bldP spid="233" grpId="0" animBg="1"/>
      <p:bldP spid="233" grpId="1" animBg="1"/>
      <p:bldP spid="235" grpId="0" animBg="1"/>
      <p:bldP spid="235" grpId="1" animBg="1"/>
      <p:bldP spid="239" grpId="0" animBg="1"/>
      <p:bldP spid="239" grpId="1" animBg="1"/>
      <p:bldP spid="240" grpId="0" animBg="1"/>
      <p:bldP spid="240" grpId="1" animBg="1"/>
      <p:bldP spid="252" grpId="0" animBg="1"/>
      <p:bldP spid="253" grpId="0" animBg="1"/>
      <p:bldP spid="254" grpId="0" animBg="1"/>
      <p:bldP spid="255" grpId="0" animBg="1"/>
      <p:bldP spid="260" grpId="0" animBg="1"/>
      <p:bldP spid="261" grpId="0" animBg="1"/>
      <p:bldP spid="266" grpId="0" animBg="1"/>
      <p:bldP spid="267" grpId="0" animBg="1"/>
      <p:bldP spid="270" grpId="0" animBg="1"/>
      <p:bldP spid="271" grpId="0" animBg="1"/>
      <p:bldP spid="272" grpId="0" animBg="1"/>
      <p:bldP spid="273" grpId="0" animBg="1"/>
      <p:bldP spid="274" grpId="0" animBg="1"/>
      <p:bldP spid="275" grpId="0" animBg="1"/>
      <p:bldP spid="276" grpId="0" animBg="1"/>
      <p:bldP spid="277" grpId="0" animBg="1"/>
      <p:bldP spid="278" grpId="0" animBg="1"/>
      <p:bldP spid="279" grpId="0" animBg="1"/>
      <p:bldP spid="280" grpId="0" animBg="1"/>
      <p:bldP spid="281" grpId="0" animBg="1"/>
      <p:bldP spid="282" grpId="0" animBg="1"/>
      <p:bldP spid="283" grpId="0" animBg="1"/>
      <p:bldP spid="288" grpId="0" animBg="1"/>
      <p:bldP spid="289" grpId="0" animBg="1"/>
      <p:bldP spid="290" grpId="0" animBg="1"/>
      <p:bldP spid="291"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en-US" altLang="zh-CN" sz="4000" dirty="0" smtClean="0">
                <a:solidFill>
                  <a:srgbClr val="2B2B2B"/>
                </a:solidFill>
                <a:cs typeface="+mn-ea"/>
                <a:sym typeface="+mn-lt"/>
              </a:rPr>
              <a:t>ARM</a:t>
            </a:r>
            <a:r>
              <a:rPr lang="zh-CN" altLang="en-US" sz="4000" dirty="0" smtClean="0">
                <a:solidFill>
                  <a:srgbClr val="2B2B2B"/>
                </a:solidFill>
                <a:cs typeface="+mn-ea"/>
                <a:sym typeface="+mn-lt"/>
              </a:rPr>
              <a:t>开发工具简介</a:t>
            </a:r>
            <a:endParaRPr lang="zh-CN" altLang="en-US" sz="4000" dirty="0">
              <a:solidFill>
                <a:srgbClr val="2B2B2B"/>
              </a:solidFill>
              <a:cs typeface="+mn-ea"/>
              <a:sym typeface="+mn-lt"/>
            </a:endParaRPr>
          </a:p>
        </p:txBody>
      </p:sp>
      <p:sp>
        <p:nvSpPr>
          <p:cNvPr id="2" name="文本框 1"/>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1</a:t>
            </a:r>
            <a:endParaRPr lang="zh-CN" altLang="en-US" sz="8000" dirty="0">
              <a:solidFill>
                <a:srgbClr val="2B2B2B"/>
              </a:solidFill>
              <a:cs typeface="+mn-ea"/>
              <a:sym typeface="+mn-lt"/>
            </a:endParaRPr>
          </a:p>
        </p:txBody>
      </p:sp>
      <p:sp>
        <p:nvSpPr>
          <p:cNvPr id="5" name="文本框 4"/>
          <p:cNvSpPr txBox="1"/>
          <p:nvPr/>
        </p:nvSpPr>
        <p:spPr>
          <a:xfrm>
            <a:off x="1154088" y="1374775"/>
            <a:ext cx="9268460" cy="3785652"/>
          </a:xfrm>
          <a:prstGeom prst="rect">
            <a:avLst/>
          </a:prstGeom>
          <a:noFill/>
        </p:spPr>
        <p:txBody>
          <a:bodyPr wrap="square" rtlCol="0" anchor="t">
            <a:spAutoFit/>
          </a:bodyPr>
          <a:lstStyle/>
          <a:p>
            <a:pPr marL="171450" indent="0" fontAlgn="auto">
              <a:lnSpc>
                <a:spcPct val="150000"/>
              </a:lnSpc>
            </a:pPr>
            <a:r>
              <a:rPr lang="en-US" altLang="zh-CN" sz="2000" dirty="0" smtClean="0">
                <a:latin typeface="Times New Roman" panose="02020603050405020304" charset="0"/>
                <a:ea typeface="宋体" panose="02010600030101010101" pitchFamily="2" charset="-122"/>
                <a:sym typeface="+mn-ea"/>
              </a:rPr>
              <a:t>MDK-ARM:</a:t>
            </a:r>
          </a:p>
          <a:p>
            <a:pPr marL="171450" indent="0" fontAlgn="auto">
              <a:lnSpc>
                <a:spcPct val="150000"/>
              </a:lnSpc>
              <a:buFont typeface="Arial" panose="020B0604020202020204" pitchFamily="34" charset="0"/>
              <a:buChar char="•"/>
            </a:pPr>
            <a:r>
              <a:rPr lang="zh-CN" altLang="en-US" sz="2000" dirty="0">
                <a:latin typeface="Times New Roman" panose="02020603050405020304" charset="0"/>
                <a:ea typeface="宋体" panose="02010600030101010101" pitchFamily="2" charset="-122"/>
                <a:sym typeface="+mn-ea"/>
              </a:rPr>
              <a:t>全称</a:t>
            </a:r>
            <a:r>
              <a:rPr lang="en-US" altLang="zh-CN" sz="2000" dirty="0" err="1" smtClean="0">
                <a:latin typeface="Times New Roman" panose="02020603050405020304" charset="0"/>
                <a:ea typeface="宋体" panose="02010600030101010101" pitchFamily="2" charset="-122"/>
                <a:sym typeface="+mn-ea"/>
              </a:rPr>
              <a:t>RealView</a:t>
            </a:r>
            <a:r>
              <a:rPr lang="en-US" altLang="zh-CN" sz="2000" dirty="0" smtClean="0">
                <a:latin typeface="Times New Roman" panose="02020603050405020304" charset="0"/>
                <a:ea typeface="宋体" panose="02010600030101010101" pitchFamily="2" charset="-122"/>
                <a:sym typeface="+mn-ea"/>
              </a:rPr>
              <a:t>  </a:t>
            </a:r>
            <a:r>
              <a:rPr lang="en-US" altLang="zh-CN" sz="2000" dirty="0">
                <a:latin typeface="Times New Roman" panose="02020603050405020304" charset="0"/>
                <a:ea typeface="宋体" panose="02010600030101010101" pitchFamily="2" charset="-122"/>
                <a:sym typeface="+mn-ea"/>
              </a:rPr>
              <a:t>Microcontroller  Development  Kit(MDK)</a:t>
            </a:r>
            <a:r>
              <a:rPr lang="zh-CN" altLang="en-US" sz="2000" dirty="0">
                <a:latin typeface="Times New Roman" panose="02020603050405020304" charset="0"/>
                <a:ea typeface="宋体" panose="02010600030101010101" pitchFamily="2" charset="-122"/>
                <a:sym typeface="+mn-ea"/>
              </a:rPr>
              <a:t>支持基于包括 </a:t>
            </a:r>
            <a:r>
              <a:rPr lang="en-US" altLang="zh-CN" sz="2000" dirty="0">
                <a:latin typeface="Times New Roman" panose="02020603050405020304" charset="0"/>
                <a:ea typeface="宋体" panose="02010600030101010101" pitchFamily="2" charset="-122"/>
                <a:sym typeface="+mn-ea"/>
              </a:rPr>
              <a:t>ARM7</a:t>
            </a:r>
            <a:r>
              <a:rPr lang="zh-CN" altLang="en-US" sz="2000" dirty="0">
                <a:latin typeface="Times New Roman" panose="02020603050405020304" charset="0"/>
                <a:ea typeface="宋体" panose="02010600030101010101" pitchFamily="2" charset="-122"/>
                <a:sym typeface="+mn-ea"/>
              </a:rPr>
              <a:t>、</a:t>
            </a:r>
            <a:r>
              <a:rPr lang="en-US" altLang="zh-CN" sz="2000" dirty="0">
                <a:latin typeface="Times New Roman" panose="02020603050405020304" charset="0"/>
                <a:ea typeface="宋体" panose="02010600030101010101" pitchFamily="2" charset="-122"/>
                <a:sym typeface="+mn-ea"/>
              </a:rPr>
              <a:t>ARM Cortex-M3 </a:t>
            </a:r>
            <a:r>
              <a:rPr lang="zh-CN" altLang="en-US" sz="2000" dirty="0">
                <a:latin typeface="Times New Roman" panose="02020603050405020304" charset="0"/>
                <a:ea typeface="宋体" panose="02010600030101010101" pitchFamily="2" charset="-122"/>
                <a:sym typeface="+mn-ea"/>
              </a:rPr>
              <a:t>微控制处理器等在内的众多</a:t>
            </a:r>
            <a:r>
              <a:rPr lang="zh-CN" altLang="en-US" sz="2000" dirty="0" smtClean="0">
                <a:latin typeface="Times New Roman" panose="02020603050405020304" charset="0"/>
                <a:ea typeface="宋体" panose="02010600030101010101" pitchFamily="2" charset="-122"/>
                <a:sym typeface="+mn-ea"/>
              </a:rPr>
              <a:t>处理器</a:t>
            </a:r>
            <a:endParaRPr lang="en-US" altLang="zh-CN" sz="2000" dirty="0" smtClean="0">
              <a:latin typeface="Times New Roman" panose="02020603050405020304" charset="0"/>
              <a:ea typeface="宋体" panose="02010600030101010101" pitchFamily="2" charset="-122"/>
              <a:sym typeface="+mn-ea"/>
            </a:endParaRPr>
          </a:p>
          <a:p>
            <a:pPr marL="171450" indent="0" fontAlgn="auto">
              <a:lnSpc>
                <a:spcPct val="150000"/>
              </a:lnSpc>
              <a:buFont typeface="Arial" panose="020B0604020202020204" pitchFamily="34" charset="0"/>
              <a:buChar char="•"/>
            </a:pPr>
            <a:r>
              <a:rPr lang="en-US" altLang="zh-CN" sz="2000" dirty="0">
                <a:latin typeface="Times New Roman" panose="02020603050405020304" charset="0"/>
                <a:ea typeface="宋体" panose="02010600030101010101" pitchFamily="2" charset="-122"/>
                <a:sym typeface="+mn-ea"/>
              </a:rPr>
              <a:t>MDK</a:t>
            </a:r>
            <a:r>
              <a:rPr lang="zh-CN" altLang="en-US" sz="2000" dirty="0">
                <a:latin typeface="Times New Roman" panose="02020603050405020304" charset="0"/>
                <a:ea typeface="宋体" panose="02010600030101010101" pitchFamily="2" charset="-122"/>
                <a:sym typeface="+mn-ea"/>
              </a:rPr>
              <a:t>主要是为终端客户提供价格低廉、功能强大的开发工具。集成了 </a:t>
            </a:r>
            <a:r>
              <a:rPr lang="en-US" altLang="zh-CN" sz="2000" dirty="0" err="1">
                <a:latin typeface="Times New Roman" panose="02020603050405020304" charset="0"/>
                <a:ea typeface="宋体" panose="02010600030101010101" pitchFamily="2" charset="-122"/>
                <a:sym typeface="+mn-ea"/>
              </a:rPr>
              <a:t>RealView</a:t>
            </a:r>
            <a:r>
              <a:rPr lang="zh-CN" altLang="en-US" sz="2000" dirty="0">
                <a:latin typeface="Times New Roman" panose="02020603050405020304" charset="0"/>
                <a:ea typeface="宋体" panose="02010600030101010101" pitchFamily="2" charset="-122"/>
                <a:sym typeface="+mn-ea"/>
              </a:rPr>
              <a:t>编译工具，支持基于 </a:t>
            </a:r>
            <a:r>
              <a:rPr lang="en-US" altLang="zh-CN" sz="2000" dirty="0">
                <a:latin typeface="Times New Roman" panose="02020603050405020304" charset="0"/>
                <a:ea typeface="宋体" panose="02010600030101010101" pitchFamily="2" charset="-122"/>
                <a:sym typeface="+mn-ea"/>
              </a:rPr>
              <a:t>ARM7</a:t>
            </a:r>
            <a:r>
              <a:rPr lang="zh-CN" altLang="en-US" sz="2000" dirty="0">
                <a:latin typeface="Times New Roman" panose="02020603050405020304" charset="0"/>
                <a:ea typeface="宋体" panose="02010600030101010101" pitchFamily="2" charset="-122"/>
                <a:sym typeface="+mn-ea"/>
              </a:rPr>
              <a:t>、</a:t>
            </a:r>
            <a:r>
              <a:rPr lang="en-US" altLang="zh-CN" sz="2000" dirty="0">
                <a:latin typeface="Times New Roman" panose="02020603050405020304" charset="0"/>
                <a:ea typeface="宋体" panose="02010600030101010101" pitchFamily="2" charset="-122"/>
                <a:sym typeface="+mn-ea"/>
              </a:rPr>
              <a:t>ARM9</a:t>
            </a:r>
            <a:r>
              <a:rPr lang="zh-CN" altLang="en-US" sz="2000" dirty="0">
                <a:latin typeface="Times New Roman" panose="02020603050405020304" charset="0"/>
                <a:ea typeface="宋体" panose="02010600030101010101" pitchFamily="2" charset="-122"/>
                <a:sym typeface="+mn-ea"/>
              </a:rPr>
              <a:t>、</a:t>
            </a:r>
            <a:r>
              <a:rPr lang="en-US" altLang="zh-CN" sz="2000" dirty="0">
                <a:latin typeface="Times New Roman" panose="02020603050405020304" charset="0"/>
                <a:ea typeface="宋体" panose="02010600030101010101" pitchFamily="2" charset="-122"/>
                <a:sym typeface="+mn-ea"/>
              </a:rPr>
              <a:t>Cortex-M1</a:t>
            </a:r>
            <a:r>
              <a:rPr lang="zh-CN" altLang="en-US" sz="2000" dirty="0">
                <a:latin typeface="Times New Roman" panose="02020603050405020304" charset="0"/>
                <a:ea typeface="宋体" panose="02010600030101010101" pitchFamily="2" charset="-122"/>
                <a:sym typeface="+mn-ea"/>
              </a:rPr>
              <a:t>、</a:t>
            </a:r>
            <a:r>
              <a:rPr lang="en-US" altLang="zh-CN" sz="2000" dirty="0">
                <a:latin typeface="Times New Roman" panose="02020603050405020304" charset="0"/>
                <a:ea typeface="宋体" panose="02010600030101010101" pitchFamily="2" charset="-122"/>
                <a:sym typeface="+mn-ea"/>
              </a:rPr>
              <a:t>Cortex-M3</a:t>
            </a:r>
            <a:r>
              <a:rPr lang="zh-CN" altLang="en-US" sz="2000" dirty="0">
                <a:latin typeface="Times New Roman" panose="02020603050405020304" charset="0"/>
                <a:ea typeface="宋体" panose="02010600030101010101" pitchFamily="2" charset="-122"/>
                <a:sym typeface="+mn-ea"/>
              </a:rPr>
              <a:t>、</a:t>
            </a:r>
            <a:r>
              <a:rPr lang="en-US" altLang="zh-CN" sz="2000" dirty="0">
                <a:latin typeface="Times New Roman" panose="02020603050405020304" charset="0"/>
                <a:ea typeface="宋体" panose="02010600030101010101" pitchFamily="2" charset="-122"/>
                <a:sym typeface="+mn-ea"/>
              </a:rPr>
              <a:t>Cortex-R4</a:t>
            </a:r>
            <a:r>
              <a:rPr lang="zh-CN" altLang="en-US" sz="2000" dirty="0">
                <a:latin typeface="Times New Roman" panose="02020603050405020304" charset="0"/>
                <a:ea typeface="宋体" panose="02010600030101010101" pitchFamily="2" charset="-122"/>
                <a:sym typeface="+mn-ea"/>
              </a:rPr>
              <a:t>等 </a:t>
            </a:r>
            <a:r>
              <a:rPr lang="en-US" altLang="zh-CN" sz="2000" dirty="0">
                <a:latin typeface="Times New Roman" panose="02020603050405020304" charset="0"/>
                <a:ea typeface="宋体" panose="02010600030101010101" pitchFamily="2" charset="-122"/>
                <a:sym typeface="+mn-ea"/>
              </a:rPr>
              <a:t>ARM </a:t>
            </a:r>
            <a:r>
              <a:rPr lang="zh-CN" altLang="en-US" sz="2000" dirty="0">
                <a:latin typeface="Times New Roman" panose="02020603050405020304" charset="0"/>
                <a:ea typeface="宋体" panose="02010600030101010101" pitchFamily="2" charset="-122"/>
                <a:sym typeface="+mn-ea"/>
              </a:rPr>
              <a:t>产品的仿真</a:t>
            </a:r>
            <a:endParaRPr lang="en-US" altLang="zh-CN" sz="2000" dirty="0" smtClean="0">
              <a:latin typeface="Times New Roman" panose="02020603050405020304" charset="0"/>
              <a:ea typeface="宋体" panose="02010600030101010101" pitchFamily="2" charset="-122"/>
              <a:sym typeface="+mn-ea"/>
            </a:endParaRPr>
          </a:p>
          <a:p>
            <a:pPr marL="171450" indent="0" fontAlgn="auto">
              <a:lnSpc>
                <a:spcPct val="150000"/>
              </a:lnSpc>
              <a:buFont typeface="Arial" panose="020B0604020202020204" pitchFamily="34" charset="0"/>
              <a:buChar char="•"/>
            </a:pPr>
            <a:r>
              <a:rPr lang="zh-CN" altLang="en-US" sz="2000" dirty="0">
                <a:latin typeface="Times New Roman" panose="02020603050405020304" charset="0"/>
                <a:ea typeface="宋体" panose="02010600030101010101" pitchFamily="2" charset="-122"/>
                <a:sym typeface="+mn-ea"/>
              </a:rPr>
              <a:t>此外，提供的 </a:t>
            </a:r>
            <a:r>
              <a:rPr lang="en-US" altLang="zh-CN" sz="2000" dirty="0">
                <a:latin typeface="Times New Roman" panose="02020603050405020304" charset="0"/>
                <a:ea typeface="宋体" panose="02010600030101010101" pitchFamily="2" charset="-122"/>
                <a:sym typeface="+mn-ea"/>
              </a:rPr>
              <a:t>Real-Time </a:t>
            </a:r>
            <a:r>
              <a:rPr lang="zh-CN" altLang="en-US" sz="2000" dirty="0">
                <a:latin typeface="Times New Roman" panose="02020603050405020304" charset="0"/>
                <a:ea typeface="宋体" panose="02010600030101010101" pitchFamily="2" charset="-122"/>
                <a:sym typeface="+mn-ea"/>
              </a:rPr>
              <a:t>库还有 </a:t>
            </a:r>
            <a:r>
              <a:rPr lang="en-US" altLang="zh-CN" sz="2000" dirty="0">
                <a:latin typeface="Times New Roman" panose="02020603050405020304" charset="0"/>
                <a:ea typeface="宋体" panose="02010600030101010101" pitchFamily="2" charset="-122"/>
                <a:sym typeface="+mn-ea"/>
              </a:rPr>
              <a:t>TCP/  IP </a:t>
            </a:r>
            <a:r>
              <a:rPr lang="zh-CN" altLang="en-US" sz="2000" dirty="0">
                <a:latin typeface="Times New Roman" panose="02020603050405020304" charset="0"/>
                <a:ea typeface="宋体" panose="02010600030101010101" pitchFamily="2" charset="-122"/>
                <a:sym typeface="+mn-ea"/>
              </a:rPr>
              <a:t>网络套件、</a:t>
            </a:r>
            <a:r>
              <a:rPr lang="en-US" altLang="zh-CN" sz="2000" dirty="0">
                <a:latin typeface="Times New Roman" panose="02020603050405020304" charset="0"/>
                <a:ea typeface="宋体" panose="02010600030101010101" pitchFamily="2" charset="-122"/>
                <a:sym typeface="+mn-ea"/>
              </a:rPr>
              <a:t>Flash </a:t>
            </a:r>
            <a:r>
              <a:rPr lang="zh-CN" altLang="en-US" sz="2000" dirty="0">
                <a:latin typeface="Times New Roman" panose="02020603050405020304" charset="0"/>
                <a:ea typeface="宋体" panose="02010600030101010101" pitchFamily="2" charset="-122"/>
                <a:sym typeface="+mn-ea"/>
              </a:rPr>
              <a:t>文件系统</a:t>
            </a:r>
            <a:r>
              <a:rPr lang="en-US" altLang="zh-CN" sz="2000" dirty="0">
                <a:latin typeface="Times New Roman" panose="02020603050405020304" charset="0"/>
                <a:ea typeface="宋体" panose="02010600030101010101" pitchFamily="2" charset="-122"/>
                <a:sym typeface="+mn-ea"/>
              </a:rPr>
              <a:t>,USB</a:t>
            </a:r>
            <a:r>
              <a:rPr lang="zh-CN" altLang="en-US" sz="2000" dirty="0">
                <a:latin typeface="Times New Roman" panose="02020603050405020304" charset="0"/>
                <a:ea typeface="宋体" panose="02010600030101010101" pitchFamily="2" charset="-122"/>
                <a:sym typeface="+mn-ea"/>
              </a:rPr>
              <a:t>器件接口</a:t>
            </a:r>
            <a:r>
              <a:rPr lang="en-US" altLang="zh-CN" sz="2000" dirty="0">
                <a:latin typeface="Times New Roman" panose="02020603050405020304" charset="0"/>
                <a:ea typeface="宋体" panose="02010600030101010101" pitchFamily="2" charset="-122"/>
                <a:sym typeface="+mn-ea"/>
              </a:rPr>
              <a:t>,CAN </a:t>
            </a:r>
            <a:r>
              <a:rPr lang="zh-CN" altLang="en-US" sz="2000" dirty="0">
                <a:latin typeface="Times New Roman" panose="02020603050405020304" charset="0"/>
                <a:ea typeface="宋体" panose="02010600030101010101" pitchFamily="2" charset="-122"/>
                <a:sym typeface="+mn-ea"/>
              </a:rPr>
              <a:t>总线接口等，方便终端用户进行应用开发</a:t>
            </a:r>
            <a:r>
              <a:rPr lang="zh-CN" altLang="en-US" sz="2000" dirty="0" smtClean="0">
                <a:latin typeface="Times New Roman" panose="02020603050405020304" charset="0"/>
                <a:ea typeface="宋体" panose="02010600030101010101" pitchFamily="2" charset="-122"/>
                <a:sym typeface="+mn-ea"/>
              </a:rPr>
              <a:t>。</a:t>
            </a:r>
            <a:endParaRPr lang="zh-CN" altLang="en-US" sz="2000" dirty="0">
              <a:latin typeface="Times New Roman" panose="02020603050405020304" charset="0"/>
              <a:ea typeface="宋体" panose="02010600030101010101"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AutoShape 3"/>
          <p:cNvSpPr>
            <a:spLocks noChangeAspect="1" noChangeArrowheads="1" noTextEdit="1"/>
          </p:cNvSpPr>
          <p:nvPr/>
        </p:nvSpPr>
        <p:spPr bwMode="auto">
          <a:xfrm flipH="1" flipV="1">
            <a:off x="-1384429" y="-568440"/>
            <a:ext cx="6736163" cy="49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5" name="文本框 214"/>
          <p:cNvSpPr txBox="1"/>
          <p:nvPr/>
        </p:nvSpPr>
        <p:spPr>
          <a:xfrm>
            <a:off x="3127187" y="568235"/>
            <a:ext cx="3439441" cy="2646045"/>
          </a:xfrm>
          <a:prstGeom prst="rect">
            <a:avLst/>
          </a:prstGeom>
          <a:noFill/>
        </p:spPr>
        <p:txBody>
          <a:bodyPr wrap="square" rtlCol="0">
            <a:spAutoFit/>
          </a:bodyPr>
          <a:lstStyle/>
          <a:p>
            <a:pPr algn="ctr"/>
            <a:r>
              <a:rPr lang="en-US" altLang="zh-CN" sz="16600" spc="300" dirty="0">
                <a:solidFill>
                  <a:schemeClr val="bg1">
                    <a:lumMod val="85000"/>
                  </a:schemeClr>
                </a:solidFill>
                <a:effectLst>
                  <a:outerShdw blurRad="38100" dist="38100" dir="2700000" algn="tl">
                    <a:schemeClr val="bg1">
                      <a:lumMod val="65000"/>
                      <a:alpha val="43000"/>
                    </a:schemeClr>
                  </a:outerShdw>
                </a:effectLst>
                <a:cs typeface="+mn-ea"/>
                <a:sym typeface="+mn-lt"/>
              </a:rPr>
              <a:t>02</a:t>
            </a:r>
            <a:endParaRPr lang="zh-CN" altLang="en-US" sz="16600" spc="300" dirty="0">
              <a:solidFill>
                <a:schemeClr val="bg1">
                  <a:lumMod val="85000"/>
                </a:schemeClr>
              </a:solidFill>
              <a:effectLst>
                <a:outerShdw blurRad="38100" dist="38100" dir="2700000" algn="tl">
                  <a:schemeClr val="bg1">
                    <a:lumMod val="65000"/>
                    <a:alpha val="43000"/>
                  </a:schemeClr>
                </a:outerShdw>
              </a:effectLst>
              <a:cs typeface="+mn-ea"/>
              <a:sym typeface="+mn-lt"/>
            </a:endParaRPr>
          </a:p>
        </p:txBody>
      </p:sp>
      <p:sp>
        <p:nvSpPr>
          <p:cNvPr id="228" name="文本框 227"/>
          <p:cNvSpPr txBox="1"/>
          <p:nvPr/>
        </p:nvSpPr>
        <p:spPr>
          <a:xfrm>
            <a:off x="1042035" y="3190875"/>
            <a:ext cx="8319770" cy="1014730"/>
          </a:xfrm>
          <a:prstGeom prst="rect">
            <a:avLst/>
          </a:prstGeom>
          <a:noFill/>
        </p:spPr>
        <p:txBody>
          <a:bodyPr wrap="square" rtlCol="0">
            <a:spAutoFit/>
          </a:bodyPr>
          <a:lstStyle/>
          <a:p>
            <a:pPr algn="ctr"/>
            <a:r>
              <a:rPr lang="en-US" altLang="zh-CN" sz="6000" b="1" spc="300" dirty="0" smtClean="0">
                <a:solidFill>
                  <a:srgbClr val="2B2B2B"/>
                </a:solidFill>
                <a:effectLst>
                  <a:outerShdw blurRad="38100" dist="38100" dir="2700000" algn="tl">
                    <a:srgbClr val="000000">
                      <a:alpha val="43137"/>
                    </a:srgbClr>
                  </a:outerShdw>
                </a:effectLst>
                <a:cs typeface="+mn-ea"/>
                <a:sym typeface="+mn-lt"/>
              </a:rPr>
              <a:t>ARM</a:t>
            </a:r>
            <a:r>
              <a:rPr lang="zh-CN" altLang="en-US" sz="6000" b="1" spc="300" dirty="0" smtClean="0">
                <a:solidFill>
                  <a:srgbClr val="2B2B2B"/>
                </a:solidFill>
                <a:effectLst>
                  <a:outerShdw blurRad="38100" dist="38100" dir="2700000" algn="tl">
                    <a:srgbClr val="000000">
                      <a:alpha val="43137"/>
                    </a:srgbClr>
                  </a:outerShdw>
                </a:effectLst>
                <a:cs typeface="+mn-ea"/>
                <a:sym typeface="+mn-lt"/>
              </a:rPr>
              <a:t>体系结构</a:t>
            </a:r>
            <a:endParaRPr lang="zh-CN" altLang="en-US" sz="6000" b="1" spc="300" dirty="0">
              <a:solidFill>
                <a:srgbClr val="2B2B2B"/>
              </a:solidFill>
              <a:effectLst>
                <a:outerShdw blurRad="38100" dist="38100" dir="2700000" algn="tl">
                  <a:srgbClr val="000000">
                    <a:alpha val="43137"/>
                  </a:srgbClr>
                </a:outerShdw>
              </a:effectLst>
              <a:cs typeface="+mn-ea"/>
              <a:sym typeface="+mn-lt"/>
            </a:endParaRPr>
          </a:p>
        </p:txBody>
      </p:sp>
      <p:grpSp>
        <p:nvGrpSpPr>
          <p:cNvPr id="29" name="Group 4"/>
          <p:cNvGrpSpPr>
            <a:grpSpLocks noChangeAspect="1"/>
          </p:cNvGrpSpPr>
          <p:nvPr/>
        </p:nvGrpSpPr>
        <p:grpSpPr bwMode="auto">
          <a:xfrm>
            <a:off x="5914313" y="-153117"/>
            <a:ext cx="8958262" cy="8563774"/>
            <a:chOff x="3358" y="42"/>
            <a:chExt cx="4519" cy="4320"/>
          </a:xfrm>
        </p:grpSpPr>
        <p:sp>
          <p:nvSpPr>
            <p:cNvPr id="32" name="Freeform 5"/>
            <p:cNvSpPr/>
            <p:nvPr/>
          </p:nvSpPr>
          <p:spPr bwMode="auto">
            <a:xfrm>
              <a:off x="7319" y="74"/>
              <a:ext cx="558" cy="449"/>
            </a:xfrm>
            <a:custGeom>
              <a:avLst/>
              <a:gdLst>
                <a:gd name="T0" fmla="*/ 226 w 227"/>
                <a:gd name="T1" fmla="*/ 180 h 182"/>
                <a:gd name="T2" fmla="*/ 2 w 227"/>
                <a:gd name="T3" fmla="*/ 56 h 182"/>
                <a:gd name="T4" fmla="*/ 63 w 227"/>
                <a:gd name="T5" fmla="*/ 2 h 182"/>
                <a:gd name="T6" fmla="*/ 227 w 227"/>
                <a:gd name="T7" fmla="*/ 123 h 182"/>
                <a:gd name="T8" fmla="*/ 227 w 227"/>
                <a:gd name="T9" fmla="*/ 120 h 182"/>
                <a:gd name="T10" fmla="*/ 63 w 227"/>
                <a:gd name="T11" fmla="*/ 0 h 182"/>
                <a:gd name="T12" fmla="*/ 62 w 227"/>
                <a:gd name="T13" fmla="*/ 0 h 182"/>
                <a:gd name="T14" fmla="*/ 0 w 227"/>
                <a:gd name="T15" fmla="*/ 56 h 182"/>
                <a:gd name="T16" fmla="*/ 0 w 227"/>
                <a:gd name="T17" fmla="*/ 57 h 182"/>
                <a:gd name="T18" fmla="*/ 0 w 227"/>
                <a:gd name="T19" fmla="*/ 57 h 182"/>
                <a:gd name="T20" fmla="*/ 226 w 227"/>
                <a:gd name="T21" fmla="*/ 182 h 182"/>
                <a:gd name="T22" fmla="*/ 226 w 227"/>
                <a:gd name="T23" fmla="*/ 18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82">
                  <a:moveTo>
                    <a:pt x="226" y="180"/>
                  </a:moveTo>
                  <a:cubicBezTo>
                    <a:pt x="2" y="56"/>
                    <a:pt x="2" y="56"/>
                    <a:pt x="2" y="56"/>
                  </a:cubicBezTo>
                  <a:cubicBezTo>
                    <a:pt x="63" y="2"/>
                    <a:pt x="63" y="2"/>
                    <a:pt x="63" y="2"/>
                  </a:cubicBezTo>
                  <a:cubicBezTo>
                    <a:pt x="227" y="123"/>
                    <a:pt x="227" y="123"/>
                    <a:pt x="227" y="123"/>
                  </a:cubicBezTo>
                  <a:cubicBezTo>
                    <a:pt x="227" y="120"/>
                    <a:pt x="227" y="120"/>
                    <a:pt x="227" y="120"/>
                  </a:cubicBezTo>
                  <a:cubicBezTo>
                    <a:pt x="63" y="0"/>
                    <a:pt x="63" y="0"/>
                    <a:pt x="63" y="0"/>
                  </a:cubicBezTo>
                  <a:cubicBezTo>
                    <a:pt x="63" y="0"/>
                    <a:pt x="62" y="0"/>
                    <a:pt x="62" y="0"/>
                  </a:cubicBezTo>
                  <a:cubicBezTo>
                    <a:pt x="0" y="56"/>
                    <a:pt x="0" y="56"/>
                    <a:pt x="0" y="56"/>
                  </a:cubicBezTo>
                  <a:cubicBezTo>
                    <a:pt x="0" y="56"/>
                    <a:pt x="0" y="56"/>
                    <a:pt x="0" y="57"/>
                  </a:cubicBezTo>
                  <a:cubicBezTo>
                    <a:pt x="0" y="57"/>
                    <a:pt x="0" y="57"/>
                    <a:pt x="0" y="57"/>
                  </a:cubicBezTo>
                  <a:cubicBezTo>
                    <a:pt x="226" y="182"/>
                    <a:pt x="226" y="182"/>
                    <a:pt x="226" y="182"/>
                  </a:cubicBezTo>
                  <a:lnTo>
                    <a:pt x="226" y="1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6"/>
            <p:cNvSpPr/>
            <p:nvPr/>
          </p:nvSpPr>
          <p:spPr bwMode="auto">
            <a:xfrm>
              <a:off x="7319" y="210"/>
              <a:ext cx="556" cy="735"/>
            </a:xfrm>
            <a:custGeom>
              <a:avLst/>
              <a:gdLst>
                <a:gd name="T0" fmla="*/ 226 w 226"/>
                <a:gd name="T1" fmla="*/ 295 h 298"/>
                <a:gd name="T2" fmla="*/ 4 w 226"/>
                <a:gd name="T3" fmla="*/ 4 h 298"/>
                <a:gd name="T4" fmla="*/ 226 w 226"/>
                <a:gd name="T5" fmla="*/ 127 h 298"/>
                <a:gd name="T6" fmla="*/ 226 w 226"/>
                <a:gd name="T7" fmla="*/ 125 h 298"/>
                <a:gd name="T8" fmla="*/ 1 w 226"/>
                <a:gd name="T9" fmla="*/ 1 h 298"/>
                <a:gd name="T10" fmla="*/ 0 w 226"/>
                <a:gd name="T11" fmla="*/ 1 h 298"/>
                <a:gd name="T12" fmla="*/ 0 w 226"/>
                <a:gd name="T13" fmla="*/ 2 h 298"/>
                <a:gd name="T14" fmla="*/ 226 w 226"/>
                <a:gd name="T15" fmla="*/ 298 h 298"/>
                <a:gd name="T16" fmla="*/ 226 w 226"/>
                <a:gd name="T17" fmla="*/ 29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98">
                  <a:moveTo>
                    <a:pt x="226" y="295"/>
                  </a:moveTo>
                  <a:cubicBezTo>
                    <a:pt x="4" y="4"/>
                    <a:pt x="4" y="4"/>
                    <a:pt x="4" y="4"/>
                  </a:cubicBezTo>
                  <a:cubicBezTo>
                    <a:pt x="226" y="127"/>
                    <a:pt x="226" y="127"/>
                    <a:pt x="226" y="127"/>
                  </a:cubicBezTo>
                  <a:cubicBezTo>
                    <a:pt x="226" y="125"/>
                    <a:pt x="226" y="125"/>
                    <a:pt x="226" y="125"/>
                  </a:cubicBezTo>
                  <a:cubicBezTo>
                    <a:pt x="1" y="1"/>
                    <a:pt x="1" y="1"/>
                    <a:pt x="1" y="1"/>
                  </a:cubicBezTo>
                  <a:cubicBezTo>
                    <a:pt x="1" y="0"/>
                    <a:pt x="0" y="0"/>
                    <a:pt x="0" y="1"/>
                  </a:cubicBezTo>
                  <a:cubicBezTo>
                    <a:pt x="0" y="1"/>
                    <a:pt x="0" y="2"/>
                    <a:pt x="0" y="2"/>
                  </a:cubicBezTo>
                  <a:cubicBezTo>
                    <a:pt x="226" y="298"/>
                    <a:pt x="226" y="298"/>
                    <a:pt x="226" y="298"/>
                  </a:cubicBezTo>
                  <a:lnTo>
                    <a:pt x="226" y="29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7"/>
            <p:cNvSpPr/>
            <p:nvPr/>
          </p:nvSpPr>
          <p:spPr bwMode="auto">
            <a:xfrm>
              <a:off x="5615" y="4012"/>
              <a:ext cx="832" cy="345"/>
            </a:xfrm>
            <a:custGeom>
              <a:avLst/>
              <a:gdLst>
                <a:gd name="T0" fmla="*/ 5 w 338"/>
                <a:gd name="T1" fmla="*/ 138 h 140"/>
                <a:gd name="T2" fmla="*/ 306 w 338"/>
                <a:gd name="T3" fmla="*/ 2 h 140"/>
                <a:gd name="T4" fmla="*/ 336 w 338"/>
                <a:gd name="T5" fmla="*/ 140 h 140"/>
                <a:gd name="T6" fmla="*/ 338 w 338"/>
                <a:gd name="T7" fmla="*/ 140 h 140"/>
                <a:gd name="T8" fmla="*/ 308 w 338"/>
                <a:gd name="T9" fmla="*/ 1 h 140"/>
                <a:gd name="T10" fmla="*/ 307 w 338"/>
                <a:gd name="T11" fmla="*/ 0 h 140"/>
                <a:gd name="T12" fmla="*/ 306 w 338"/>
                <a:gd name="T13" fmla="*/ 0 h 140"/>
                <a:gd name="T14" fmla="*/ 0 w 338"/>
                <a:gd name="T15" fmla="*/ 138 h 140"/>
                <a:gd name="T16" fmla="*/ 5 w 338"/>
                <a:gd name="T17" fmla="*/ 13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140">
                  <a:moveTo>
                    <a:pt x="5" y="138"/>
                  </a:moveTo>
                  <a:cubicBezTo>
                    <a:pt x="306" y="2"/>
                    <a:pt x="306" y="2"/>
                    <a:pt x="306" y="2"/>
                  </a:cubicBezTo>
                  <a:cubicBezTo>
                    <a:pt x="336" y="140"/>
                    <a:pt x="336" y="140"/>
                    <a:pt x="336" y="140"/>
                  </a:cubicBezTo>
                  <a:cubicBezTo>
                    <a:pt x="338" y="140"/>
                    <a:pt x="338" y="140"/>
                    <a:pt x="338" y="140"/>
                  </a:cubicBezTo>
                  <a:cubicBezTo>
                    <a:pt x="308" y="1"/>
                    <a:pt x="308" y="1"/>
                    <a:pt x="308" y="1"/>
                  </a:cubicBezTo>
                  <a:cubicBezTo>
                    <a:pt x="308" y="1"/>
                    <a:pt x="307" y="0"/>
                    <a:pt x="307" y="0"/>
                  </a:cubicBezTo>
                  <a:cubicBezTo>
                    <a:pt x="307" y="0"/>
                    <a:pt x="307" y="0"/>
                    <a:pt x="306" y="0"/>
                  </a:cubicBezTo>
                  <a:cubicBezTo>
                    <a:pt x="0" y="138"/>
                    <a:pt x="0" y="138"/>
                    <a:pt x="0" y="138"/>
                  </a:cubicBezTo>
                  <a:lnTo>
                    <a:pt x="5"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8"/>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9"/>
            <p:cNvSpPr/>
            <p:nvPr/>
          </p:nvSpPr>
          <p:spPr bwMode="auto">
            <a:xfrm>
              <a:off x="7472" y="59"/>
              <a:ext cx="405" cy="318"/>
            </a:xfrm>
            <a:custGeom>
              <a:avLst/>
              <a:gdLst>
                <a:gd name="T0" fmla="*/ 165 w 165"/>
                <a:gd name="T1" fmla="*/ 126 h 129"/>
                <a:gd name="T2" fmla="*/ 3 w 165"/>
                <a:gd name="T3" fmla="*/ 8 h 129"/>
                <a:gd name="T4" fmla="*/ 165 w 165"/>
                <a:gd name="T5" fmla="*/ 2 h 129"/>
                <a:gd name="T6" fmla="*/ 165 w 165"/>
                <a:gd name="T7" fmla="*/ 0 h 129"/>
                <a:gd name="T8" fmla="*/ 1 w 165"/>
                <a:gd name="T9" fmla="*/ 6 h 129"/>
                <a:gd name="T10" fmla="*/ 0 w 165"/>
                <a:gd name="T11" fmla="*/ 7 h 129"/>
                <a:gd name="T12" fmla="*/ 0 w 165"/>
                <a:gd name="T13" fmla="*/ 8 h 129"/>
                <a:gd name="T14" fmla="*/ 165 w 165"/>
                <a:gd name="T15" fmla="*/ 129 h 129"/>
                <a:gd name="T16" fmla="*/ 165 w 165"/>
                <a:gd name="T17" fmla="*/ 1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29">
                  <a:moveTo>
                    <a:pt x="165" y="126"/>
                  </a:moveTo>
                  <a:cubicBezTo>
                    <a:pt x="3" y="8"/>
                    <a:pt x="3" y="8"/>
                    <a:pt x="3" y="8"/>
                  </a:cubicBezTo>
                  <a:cubicBezTo>
                    <a:pt x="165" y="2"/>
                    <a:pt x="165" y="2"/>
                    <a:pt x="165" y="2"/>
                  </a:cubicBezTo>
                  <a:cubicBezTo>
                    <a:pt x="165" y="0"/>
                    <a:pt x="165" y="0"/>
                    <a:pt x="165" y="0"/>
                  </a:cubicBezTo>
                  <a:cubicBezTo>
                    <a:pt x="1" y="6"/>
                    <a:pt x="1" y="6"/>
                    <a:pt x="1" y="6"/>
                  </a:cubicBezTo>
                  <a:cubicBezTo>
                    <a:pt x="0" y="6"/>
                    <a:pt x="0" y="6"/>
                    <a:pt x="0" y="7"/>
                  </a:cubicBezTo>
                  <a:cubicBezTo>
                    <a:pt x="0" y="7"/>
                    <a:pt x="0" y="7"/>
                    <a:pt x="0" y="8"/>
                  </a:cubicBezTo>
                  <a:cubicBezTo>
                    <a:pt x="165" y="129"/>
                    <a:pt x="165" y="129"/>
                    <a:pt x="165" y="129"/>
                  </a:cubicBezTo>
                  <a:lnTo>
                    <a:pt x="165" y="12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Freeform 10"/>
            <p:cNvSpPr/>
            <p:nvPr/>
          </p:nvSpPr>
          <p:spPr bwMode="auto">
            <a:xfrm>
              <a:off x="7322" y="1736"/>
              <a:ext cx="548" cy="306"/>
            </a:xfrm>
            <a:custGeom>
              <a:avLst/>
              <a:gdLst>
                <a:gd name="T0" fmla="*/ 222 w 223"/>
                <a:gd name="T1" fmla="*/ 122 h 124"/>
                <a:gd name="T2" fmla="*/ 4 w 223"/>
                <a:gd name="T3" fmla="*/ 109 h 124"/>
                <a:gd name="T4" fmla="*/ 180 w 223"/>
                <a:gd name="T5" fmla="*/ 2 h 124"/>
                <a:gd name="T6" fmla="*/ 223 w 223"/>
                <a:gd name="T7" fmla="*/ 35 h 124"/>
                <a:gd name="T8" fmla="*/ 223 w 223"/>
                <a:gd name="T9" fmla="*/ 33 h 124"/>
                <a:gd name="T10" fmla="*/ 181 w 223"/>
                <a:gd name="T11" fmla="*/ 0 h 124"/>
                <a:gd name="T12" fmla="*/ 180 w 223"/>
                <a:gd name="T13" fmla="*/ 0 h 124"/>
                <a:gd name="T14" fmla="*/ 0 w 223"/>
                <a:gd name="T15" fmla="*/ 109 h 124"/>
                <a:gd name="T16" fmla="*/ 0 w 223"/>
                <a:gd name="T17" fmla="*/ 110 h 124"/>
                <a:gd name="T18" fmla="*/ 1 w 223"/>
                <a:gd name="T19" fmla="*/ 111 h 124"/>
                <a:gd name="T20" fmla="*/ 222 w 223"/>
                <a:gd name="T21" fmla="*/ 124 h 124"/>
                <a:gd name="T22" fmla="*/ 222 w 223"/>
                <a:gd name="T23" fmla="*/ 12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 h="124">
                  <a:moveTo>
                    <a:pt x="222" y="122"/>
                  </a:moveTo>
                  <a:cubicBezTo>
                    <a:pt x="4" y="109"/>
                    <a:pt x="4" y="109"/>
                    <a:pt x="4" y="109"/>
                  </a:cubicBezTo>
                  <a:cubicBezTo>
                    <a:pt x="180" y="2"/>
                    <a:pt x="180" y="2"/>
                    <a:pt x="180" y="2"/>
                  </a:cubicBezTo>
                  <a:cubicBezTo>
                    <a:pt x="223" y="35"/>
                    <a:pt x="223" y="35"/>
                    <a:pt x="223" y="35"/>
                  </a:cubicBezTo>
                  <a:cubicBezTo>
                    <a:pt x="223" y="33"/>
                    <a:pt x="223" y="33"/>
                    <a:pt x="223" y="33"/>
                  </a:cubicBezTo>
                  <a:cubicBezTo>
                    <a:pt x="181" y="0"/>
                    <a:pt x="181" y="0"/>
                    <a:pt x="181" y="0"/>
                  </a:cubicBezTo>
                  <a:cubicBezTo>
                    <a:pt x="181" y="0"/>
                    <a:pt x="180" y="0"/>
                    <a:pt x="180" y="0"/>
                  </a:cubicBezTo>
                  <a:cubicBezTo>
                    <a:pt x="0" y="109"/>
                    <a:pt x="0" y="109"/>
                    <a:pt x="0" y="109"/>
                  </a:cubicBezTo>
                  <a:cubicBezTo>
                    <a:pt x="0" y="109"/>
                    <a:pt x="0" y="110"/>
                    <a:pt x="0" y="110"/>
                  </a:cubicBezTo>
                  <a:cubicBezTo>
                    <a:pt x="0" y="111"/>
                    <a:pt x="0" y="111"/>
                    <a:pt x="1" y="111"/>
                  </a:cubicBezTo>
                  <a:cubicBezTo>
                    <a:pt x="222" y="124"/>
                    <a:pt x="222" y="124"/>
                    <a:pt x="222" y="124"/>
                  </a:cubicBezTo>
                  <a:lnTo>
                    <a:pt x="222" y="12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Freeform 11"/>
            <p:cNvSpPr/>
            <p:nvPr/>
          </p:nvSpPr>
          <p:spPr bwMode="auto">
            <a:xfrm>
              <a:off x="3880" y="4182"/>
              <a:ext cx="115" cy="163"/>
            </a:xfrm>
            <a:custGeom>
              <a:avLst/>
              <a:gdLst>
                <a:gd name="T0" fmla="*/ 2 w 47"/>
                <a:gd name="T1" fmla="*/ 66 h 66"/>
                <a:gd name="T2" fmla="*/ 38 w 47"/>
                <a:gd name="T3" fmla="*/ 4 h 66"/>
                <a:gd name="T4" fmla="*/ 45 w 47"/>
                <a:gd name="T5" fmla="*/ 66 h 66"/>
                <a:gd name="T6" fmla="*/ 47 w 47"/>
                <a:gd name="T7" fmla="*/ 66 h 66"/>
                <a:gd name="T8" fmla="*/ 39 w 47"/>
                <a:gd name="T9" fmla="*/ 1 h 66"/>
                <a:gd name="T10" fmla="*/ 39 w 47"/>
                <a:gd name="T11" fmla="*/ 1 h 66"/>
                <a:gd name="T12" fmla="*/ 38 w 47"/>
                <a:gd name="T13" fmla="*/ 1 h 66"/>
                <a:gd name="T14" fmla="*/ 0 w 47"/>
                <a:gd name="T15" fmla="*/ 66 h 66"/>
                <a:gd name="T16" fmla="*/ 2 w 47"/>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2" y="66"/>
                  </a:moveTo>
                  <a:cubicBezTo>
                    <a:pt x="38" y="4"/>
                    <a:pt x="38" y="4"/>
                    <a:pt x="38" y="4"/>
                  </a:cubicBezTo>
                  <a:cubicBezTo>
                    <a:pt x="45" y="66"/>
                    <a:pt x="45" y="66"/>
                    <a:pt x="45" y="66"/>
                  </a:cubicBezTo>
                  <a:cubicBezTo>
                    <a:pt x="47" y="66"/>
                    <a:pt x="47" y="66"/>
                    <a:pt x="47" y="66"/>
                  </a:cubicBezTo>
                  <a:cubicBezTo>
                    <a:pt x="39" y="1"/>
                    <a:pt x="39" y="1"/>
                    <a:pt x="39" y="1"/>
                  </a:cubicBezTo>
                  <a:cubicBezTo>
                    <a:pt x="39" y="1"/>
                    <a:pt x="39" y="1"/>
                    <a:pt x="39" y="1"/>
                  </a:cubicBezTo>
                  <a:cubicBezTo>
                    <a:pt x="38" y="0"/>
                    <a:pt x="38" y="1"/>
                    <a:pt x="38" y="1"/>
                  </a:cubicBezTo>
                  <a:cubicBezTo>
                    <a:pt x="0" y="66"/>
                    <a:pt x="0" y="66"/>
                    <a:pt x="0" y="66"/>
                  </a:cubicBezTo>
                  <a:lnTo>
                    <a:pt x="2" y="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Freeform 12"/>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13"/>
            <p:cNvSpPr/>
            <p:nvPr/>
          </p:nvSpPr>
          <p:spPr bwMode="auto">
            <a:xfrm>
              <a:off x="7268" y="4054"/>
              <a:ext cx="590" cy="308"/>
            </a:xfrm>
            <a:custGeom>
              <a:avLst/>
              <a:gdLst>
                <a:gd name="T0" fmla="*/ 240 w 240"/>
                <a:gd name="T1" fmla="*/ 52 h 125"/>
                <a:gd name="T2" fmla="*/ 32 w 240"/>
                <a:gd name="T3" fmla="*/ 0 h 125"/>
                <a:gd name="T4" fmla="*/ 31 w 240"/>
                <a:gd name="T5" fmla="*/ 1 h 125"/>
                <a:gd name="T6" fmla="*/ 0 w 240"/>
                <a:gd name="T7" fmla="*/ 125 h 125"/>
                <a:gd name="T8" fmla="*/ 2 w 240"/>
                <a:gd name="T9" fmla="*/ 125 h 125"/>
                <a:gd name="T10" fmla="*/ 33 w 240"/>
                <a:gd name="T11" fmla="*/ 2 h 125"/>
                <a:gd name="T12" fmla="*/ 240 w 240"/>
                <a:gd name="T13" fmla="*/ 53 h 125"/>
                <a:gd name="T14" fmla="*/ 240 w 240"/>
                <a:gd name="T15" fmla="*/ 52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25">
                  <a:moveTo>
                    <a:pt x="240" y="52"/>
                  </a:moveTo>
                  <a:cubicBezTo>
                    <a:pt x="32" y="0"/>
                    <a:pt x="32" y="0"/>
                    <a:pt x="32" y="0"/>
                  </a:cubicBezTo>
                  <a:cubicBezTo>
                    <a:pt x="32" y="0"/>
                    <a:pt x="31" y="0"/>
                    <a:pt x="31" y="1"/>
                  </a:cubicBezTo>
                  <a:cubicBezTo>
                    <a:pt x="0" y="125"/>
                    <a:pt x="0" y="125"/>
                    <a:pt x="0" y="125"/>
                  </a:cubicBezTo>
                  <a:cubicBezTo>
                    <a:pt x="2" y="125"/>
                    <a:pt x="2" y="125"/>
                    <a:pt x="2" y="125"/>
                  </a:cubicBezTo>
                  <a:cubicBezTo>
                    <a:pt x="33" y="2"/>
                    <a:pt x="33" y="2"/>
                    <a:pt x="33" y="2"/>
                  </a:cubicBezTo>
                  <a:cubicBezTo>
                    <a:pt x="240" y="53"/>
                    <a:pt x="240" y="53"/>
                    <a:pt x="240" y="53"/>
                  </a:cubicBezTo>
                  <a:lnTo>
                    <a:pt x="240" y="5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14"/>
            <p:cNvSpPr/>
            <p:nvPr/>
          </p:nvSpPr>
          <p:spPr bwMode="auto">
            <a:xfrm>
              <a:off x="7364" y="3033"/>
              <a:ext cx="499" cy="254"/>
            </a:xfrm>
            <a:custGeom>
              <a:avLst/>
              <a:gdLst>
                <a:gd name="T0" fmla="*/ 203 w 203"/>
                <a:gd name="T1" fmla="*/ 36 h 103"/>
                <a:gd name="T2" fmla="*/ 90 w 203"/>
                <a:gd name="T3" fmla="*/ 101 h 103"/>
                <a:gd name="T4" fmla="*/ 4 w 203"/>
                <a:gd name="T5" fmla="*/ 78 h 103"/>
                <a:gd name="T6" fmla="*/ 203 w 203"/>
                <a:gd name="T7" fmla="*/ 2 h 103"/>
                <a:gd name="T8" fmla="*/ 203 w 203"/>
                <a:gd name="T9" fmla="*/ 0 h 103"/>
                <a:gd name="T10" fmla="*/ 1 w 203"/>
                <a:gd name="T11" fmla="*/ 77 h 103"/>
                <a:gd name="T12" fmla="*/ 0 w 203"/>
                <a:gd name="T13" fmla="*/ 78 h 103"/>
                <a:gd name="T14" fmla="*/ 1 w 203"/>
                <a:gd name="T15" fmla="*/ 79 h 103"/>
                <a:gd name="T16" fmla="*/ 90 w 203"/>
                <a:gd name="T17" fmla="*/ 103 h 103"/>
                <a:gd name="T18" fmla="*/ 90 w 203"/>
                <a:gd name="T19" fmla="*/ 103 h 103"/>
                <a:gd name="T20" fmla="*/ 90 w 203"/>
                <a:gd name="T21" fmla="*/ 103 h 103"/>
                <a:gd name="T22" fmla="*/ 203 w 203"/>
                <a:gd name="T23" fmla="*/ 38 h 103"/>
                <a:gd name="T24" fmla="*/ 203 w 203"/>
                <a:gd name="T25"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103">
                  <a:moveTo>
                    <a:pt x="203" y="36"/>
                  </a:moveTo>
                  <a:cubicBezTo>
                    <a:pt x="90" y="101"/>
                    <a:pt x="90" y="101"/>
                    <a:pt x="90" y="101"/>
                  </a:cubicBezTo>
                  <a:cubicBezTo>
                    <a:pt x="4" y="78"/>
                    <a:pt x="4" y="78"/>
                    <a:pt x="4" y="78"/>
                  </a:cubicBezTo>
                  <a:cubicBezTo>
                    <a:pt x="203" y="2"/>
                    <a:pt x="203" y="2"/>
                    <a:pt x="203" y="2"/>
                  </a:cubicBezTo>
                  <a:cubicBezTo>
                    <a:pt x="203" y="0"/>
                    <a:pt x="203" y="0"/>
                    <a:pt x="203" y="0"/>
                  </a:cubicBezTo>
                  <a:cubicBezTo>
                    <a:pt x="1" y="77"/>
                    <a:pt x="1" y="77"/>
                    <a:pt x="1" y="77"/>
                  </a:cubicBezTo>
                  <a:cubicBezTo>
                    <a:pt x="0" y="77"/>
                    <a:pt x="0" y="78"/>
                    <a:pt x="0" y="78"/>
                  </a:cubicBezTo>
                  <a:cubicBezTo>
                    <a:pt x="0" y="79"/>
                    <a:pt x="0" y="79"/>
                    <a:pt x="1" y="79"/>
                  </a:cubicBezTo>
                  <a:cubicBezTo>
                    <a:pt x="90" y="103"/>
                    <a:pt x="90" y="103"/>
                    <a:pt x="90" y="103"/>
                  </a:cubicBezTo>
                  <a:cubicBezTo>
                    <a:pt x="90" y="103"/>
                    <a:pt x="90" y="103"/>
                    <a:pt x="90" y="103"/>
                  </a:cubicBezTo>
                  <a:cubicBezTo>
                    <a:pt x="90" y="103"/>
                    <a:pt x="90" y="103"/>
                    <a:pt x="90" y="103"/>
                  </a:cubicBezTo>
                  <a:cubicBezTo>
                    <a:pt x="203" y="38"/>
                    <a:pt x="203" y="38"/>
                    <a:pt x="203" y="38"/>
                  </a:cubicBezTo>
                  <a:lnTo>
                    <a:pt x="203" y="3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15"/>
            <p:cNvSpPr/>
            <p:nvPr/>
          </p:nvSpPr>
          <p:spPr bwMode="auto">
            <a:xfrm>
              <a:off x="6368" y="4012"/>
              <a:ext cx="292" cy="345"/>
            </a:xfrm>
            <a:custGeom>
              <a:avLst/>
              <a:gdLst>
                <a:gd name="T0" fmla="*/ 32 w 119"/>
                <a:gd name="T1" fmla="*/ 140 h 140"/>
                <a:gd name="T2" fmla="*/ 2 w 119"/>
                <a:gd name="T3" fmla="*/ 2 h 140"/>
                <a:gd name="T4" fmla="*/ 117 w 119"/>
                <a:gd name="T5" fmla="*/ 43 h 140"/>
                <a:gd name="T6" fmla="*/ 67 w 119"/>
                <a:gd name="T7" fmla="*/ 140 h 140"/>
                <a:gd name="T8" fmla="*/ 69 w 119"/>
                <a:gd name="T9" fmla="*/ 140 h 140"/>
                <a:gd name="T10" fmla="*/ 119 w 119"/>
                <a:gd name="T11" fmla="*/ 43 h 140"/>
                <a:gd name="T12" fmla="*/ 119 w 119"/>
                <a:gd name="T13" fmla="*/ 42 h 140"/>
                <a:gd name="T14" fmla="*/ 118 w 119"/>
                <a:gd name="T15" fmla="*/ 42 h 140"/>
                <a:gd name="T16" fmla="*/ 1 w 119"/>
                <a:gd name="T17" fmla="*/ 0 h 140"/>
                <a:gd name="T18" fmla="*/ 0 w 119"/>
                <a:gd name="T19" fmla="*/ 0 h 140"/>
                <a:gd name="T20" fmla="*/ 0 w 119"/>
                <a:gd name="T21" fmla="*/ 1 h 140"/>
                <a:gd name="T22" fmla="*/ 30 w 119"/>
                <a:gd name="T23" fmla="*/ 140 h 140"/>
                <a:gd name="T24" fmla="*/ 32 w 119"/>
                <a:gd name="T2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140">
                  <a:moveTo>
                    <a:pt x="32" y="140"/>
                  </a:moveTo>
                  <a:cubicBezTo>
                    <a:pt x="2" y="2"/>
                    <a:pt x="2" y="2"/>
                    <a:pt x="2" y="2"/>
                  </a:cubicBezTo>
                  <a:cubicBezTo>
                    <a:pt x="117" y="43"/>
                    <a:pt x="117" y="43"/>
                    <a:pt x="117" y="43"/>
                  </a:cubicBezTo>
                  <a:cubicBezTo>
                    <a:pt x="67" y="140"/>
                    <a:pt x="67" y="140"/>
                    <a:pt x="67" y="140"/>
                  </a:cubicBezTo>
                  <a:cubicBezTo>
                    <a:pt x="69" y="140"/>
                    <a:pt x="69" y="140"/>
                    <a:pt x="69" y="140"/>
                  </a:cubicBezTo>
                  <a:cubicBezTo>
                    <a:pt x="119" y="43"/>
                    <a:pt x="119" y="43"/>
                    <a:pt x="119" y="43"/>
                  </a:cubicBezTo>
                  <a:cubicBezTo>
                    <a:pt x="119" y="43"/>
                    <a:pt x="119" y="42"/>
                    <a:pt x="119" y="42"/>
                  </a:cubicBezTo>
                  <a:cubicBezTo>
                    <a:pt x="119" y="42"/>
                    <a:pt x="118" y="42"/>
                    <a:pt x="118" y="42"/>
                  </a:cubicBezTo>
                  <a:cubicBezTo>
                    <a:pt x="1" y="0"/>
                    <a:pt x="1" y="0"/>
                    <a:pt x="1" y="0"/>
                  </a:cubicBezTo>
                  <a:cubicBezTo>
                    <a:pt x="1" y="0"/>
                    <a:pt x="0" y="0"/>
                    <a:pt x="0" y="0"/>
                  </a:cubicBezTo>
                  <a:cubicBezTo>
                    <a:pt x="0" y="1"/>
                    <a:pt x="0" y="1"/>
                    <a:pt x="0" y="1"/>
                  </a:cubicBezTo>
                  <a:cubicBezTo>
                    <a:pt x="30" y="140"/>
                    <a:pt x="30" y="140"/>
                    <a:pt x="30" y="140"/>
                  </a:cubicBezTo>
                  <a:lnTo>
                    <a:pt x="32" y="14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16"/>
            <p:cNvSpPr/>
            <p:nvPr/>
          </p:nvSpPr>
          <p:spPr bwMode="auto">
            <a:xfrm>
              <a:off x="6533" y="4115"/>
              <a:ext cx="280" cy="245"/>
            </a:xfrm>
            <a:custGeom>
              <a:avLst/>
              <a:gdLst>
                <a:gd name="T0" fmla="*/ 2 w 114"/>
                <a:gd name="T1" fmla="*/ 98 h 99"/>
                <a:gd name="T2" fmla="*/ 51 w 114"/>
                <a:gd name="T3" fmla="*/ 2 h 99"/>
                <a:gd name="T4" fmla="*/ 112 w 114"/>
                <a:gd name="T5" fmla="*/ 99 h 99"/>
                <a:gd name="T6" fmla="*/ 114 w 114"/>
                <a:gd name="T7" fmla="*/ 99 h 99"/>
                <a:gd name="T8" fmla="*/ 52 w 114"/>
                <a:gd name="T9" fmla="*/ 0 h 99"/>
                <a:gd name="T10" fmla="*/ 51 w 114"/>
                <a:gd name="T11" fmla="*/ 0 h 99"/>
                <a:gd name="T12" fmla="*/ 50 w 114"/>
                <a:gd name="T13" fmla="*/ 0 h 99"/>
                <a:gd name="T14" fmla="*/ 0 w 114"/>
                <a:gd name="T15" fmla="*/ 98 h 99"/>
                <a:gd name="T16" fmla="*/ 2 w 114"/>
                <a:gd name="T1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99">
                  <a:moveTo>
                    <a:pt x="2" y="98"/>
                  </a:moveTo>
                  <a:cubicBezTo>
                    <a:pt x="51" y="2"/>
                    <a:pt x="51" y="2"/>
                    <a:pt x="51" y="2"/>
                  </a:cubicBezTo>
                  <a:cubicBezTo>
                    <a:pt x="112" y="99"/>
                    <a:pt x="112" y="99"/>
                    <a:pt x="112" y="99"/>
                  </a:cubicBezTo>
                  <a:cubicBezTo>
                    <a:pt x="114" y="99"/>
                    <a:pt x="114" y="99"/>
                    <a:pt x="114" y="99"/>
                  </a:cubicBezTo>
                  <a:cubicBezTo>
                    <a:pt x="52" y="0"/>
                    <a:pt x="52" y="0"/>
                    <a:pt x="52" y="0"/>
                  </a:cubicBezTo>
                  <a:cubicBezTo>
                    <a:pt x="51" y="0"/>
                    <a:pt x="51" y="0"/>
                    <a:pt x="51" y="0"/>
                  </a:cubicBezTo>
                  <a:cubicBezTo>
                    <a:pt x="50" y="0"/>
                    <a:pt x="50" y="0"/>
                    <a:pt x="50" y="0"/>
                  </a:cubicBezTo>
                  <a:cubicBezTo>
                    <a:pt x="0" y="98"/>
                    <a:pt x="0" y="98"/>
                    <a:pt x="0" y="98"/>
                  </a:cubicBezTo>
                  <a:lnTo>
                    <a:pt x="2"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Freeform 17"/>
            <p:cNvSpPr/>
            <p:nvPr/>
          </p:nvSpPr>
          <p:spPr bwMode="auto">
            <a:xfrm>
              <a:off x="6656" y="4113"/>
              <a:ext cx="526" cy="249"/>
            </a:xfrm>
            <a:custGeom>
              <a:avLst/>
              <a:gdLst>
                <a:gd name="T0" fmla="*/ 62 w 214"/>
                <a:gd name="T1" fmla="*/ 100 h 101"/>
                <a:gd name="T2" fmla="*/ 64 w 214"/>
                <a:gd name="T3" fmla="*/ 100 h 101"/>
                <a:gd name="T4" fmla="*/ 3 w 214"/>
                <a:gd name="T5" fmla="*/ 4 h 101"/>
                <a:gd name="T6" fmla="*/ 210 w 214"/>
                <a:gd name="T7" fmla="*/ 101 h 101"/>
                <a:gd name="T8" fmla="*/ 214 w 214"/>
                <a:gd name="T9" fmla="*/ 101 h 101"/>
                <a:gd name="T10" fmla="*/ 1 w 214"/>
                <a:gd name="T11" fmla="*/ 1 h 101"/>
                <a:gd name="T12" fmla="*/ 0 w 214"/>
                <a:gd name="T13" fmla="*/ 1 h 101"/>
                <a:gd name="T14" fmla="*/ 0 w 214"/>
                <a:gd name="T15" fmla="*/ 2 h 101"/>
                <a:gd name="T16" fmla="*/ 62 w 214"/>
                <a:gd name="T17" fmla="*/ 10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01">
                  <a:moveTo>
                    <a:pt x="62" y="100"/>
                  </a:moveTo>
                  <a:cubicBezTo>
                    <a:pt x="64" y="100"/>
                    <a:pt x="64" y="100"/>
                    <a:pt x="64" y="100"/>
                  </a:cubicBezTo>
                  <a:cubicBezTo>
                    <a:pt x="3" y="4"/>
                    <a:pt x="3" y="4"/>
                    <a:pt x="3" y="4"/>
                  </a:cubicBezTo>
                  <a:cubicBezTo>
                    <a:pt x="210" y="101"/>
                    <a:pt x="210" y="101"/>
                    <a:pt x="210" y="101"/>
                  </a:cubicBezTo>
                  <a:cubicBezTo>
                    <a:pt x="214" y="101"/>
                    <a:pt x="214" y="101"/>
                    <a:pt x="214" y="101"/>
                  </a:cubicBezTo>
                  <a:cubicBezTo>
                    <a:pt x="1" y="1"/>
                    <a:pt x="1" y="1"/>
                    <a:pt x="1" y="1"/>
                  </a:cubicBezTo>
                  <a:cubicBezTo>
                    <a:pt x="1" y="0"/>
                    <a:pt x="0" y="1"/>
                    <a:pt x="0" y="1"/>
                  </a:cubicBezTo>
                  <a:cubicBezTo>
                    <a:pt x="0" y="1"/>
                    <a:pt x="0" y="2"/>
                    <a:pt x="0" y="2"/>
                  </a:cubicBezTo>
                  <a:lnTo>
                    <a:pt x="6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Freeform 18"/>
            <p:cNvSpPr/>
            <p:nvPr/>
          </p:nvSpPr>
          <p:spPr bwMode="auto">
            <a:xfrm>
              <a:off x="6656" y="4054"/>
              <a:ext cx="693" cy="308"/>
            </a:xfrm>
            <a:custGeom>
              <a:avLst/>
              <a:gdLst>
                <a:gd name="T0" fmla="*/ 0 w 282"/>
                <a:gd name="T1" fmla="*/ 26 h 125"/>
                <a:gd name="T2" fmla="*/ 210 w 282"/>
                <a:gd name="T3" fmla="*/ 125 h 125"/>
                <a:gd name="T4" fmla="*/ 214 w 282"/>
                <a:gd name="T5" fmla="*/ 125 h 125"/>
                <a:gd name="T6" fmla="*/ 4 w 282"/>
                <a:gd name="T7" fmla="*/ 26 h 125"/>
                <a:gd name="T8" fmla="*/ 280 w 282"/>
                <a:gd name="T9" fmla="*/ 2 h 125"/>
                <a:gd name="T10" fmla="*/ 249 w 282"/>
                <a:gd name="T11" fmla="*/ 125 h 125"/>
                <a:gd name="T12" fmla="*/ 251 w 282"/>
                <a:gd name="T13" fmla="*/ 125 h 125"/>
                <a:gd name="T14" fmla="*/ 282 w 282"/>
                <a:gd name="T15" fmla="*/ 1 h 125"/>
                <a:gd name="T16" fmla="*/ 282 w 282"/>
                <a:gd name="T17" fmla="*/ 0 h 125"/>
                <a:gd name="T18" fmla="*/ 281 w 282"/>
                <a:gd name="T19" fmla="*/ 0 h 125"/>
                <a:gd name="T20" fmla="*/ 1 w 282"/>
                <a:gd name="T21" fmla="*/ 25 h 125"/>
                <a:gd name="T22" fmla="*/ 0 w 282"/>
                <a:gd name="T23" fmla="*/ 25 h 125"/>
                <a:gd name="T24" fmla="*/ 0 w 282"/>
                <a:gd name="T25" fmla="*/ 2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125">
                  <a:moveTo>
                    <a:pt x="0" y="26"/>
                  </a:moveTo>
                  <a:cubicBezTo>
                    <a:pt x="210" y="125"/>
                    <a:pt x="210" y="125"/>
                    <a:pt x="210" y="125"/>
                  </a:cubicBezTo>
                  <a:cubicBezTo>
                    <a:pt x="214" y="125"/>
                    <a:pt x="214" y="125"/>
                    <a:pt x="214" y="125"/>
                  </a:cubicBezTo>
                  <a:cubicBezTo>
                    <a:pt x="4" y="26"/>
                    <a:pt x="4" y="26"/>
                    <a:pt x="4" y="26"/>
                  </a:cubicBezTo>
                  <a:cubicBezTo>
                    <a:pt x="280" y="2"/>
                    <a:pt x="280" y="2"/>
                    <a:pt x="280" y="2"/>
                  </a:cubicBezTo>
                  <a:cubicBezTo>
                    <a:pt x="249" y="125"/>
                    <a:pt x="249" y="125"/>
                    <a:pt x="249" y="125"/>
                  </a:cubicBezTo>
                  <a:cubicBezTo>
                    <a:pt x="251" y="125"/>
                    <a:pt x="251" y="125"/>
                    <a:pt x="251" y="125"/>
                  </a:cubicBezTo>
                  <a:cubicBezTo>
                    <a:pt x="282" y="1"/>
                    <a:pt x="282" y="1"/>
                    <a:pt x="282" y="1"/>
                  </a:cubicBezTo>
                  <a:cubicBezTo>
                    <a:pt x="282" y="1"/>
                    <a:pt x="282" y="1"/>
                    <a:pt x="282" y="0"/>
                  </a:cubicBezTo>
                  <a:cubicBezTo>
                    <a:pt x="282" y="0"/>
                    <a:pt x="281" y="0"/>
                    <a:pt x="281" y="0"/>
                  </a:cubicBezTo>
                  <a:cubicBezTo>
                    <a:pt x="1" y="25"/>
                    <a:pt x="1" y="25"/>
                    <a:pt x="1" y="25"/>
                  </a:cubicBezTo>
                  <a:cubicBezTo>
                    <a:pt x="0" y="25"/>
                    <a:pt x="0" y="25"/>
                    <a:pt x="0" y="25"/>
                  </a:cubicBezTo>
                  <a:cubicBezTo>
                    <a:pt x="0" y="26"/>
                    <a:pt x="0" y="26"/>
                    <a:pt x="0" y="26"/>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Freeform 19"/>
            <p:cNvSpPr/>
            <p:nvPr/>
          </p:nvSpPr>
          <p:spPr bwMode="auto">
            <a:xfrm>
              <a:off x="3971" y="4182"/>
              <a:ext cx="255" cy="163"/>
            </a:xfrm>
            <a:custGeom>
              <a:avLst/>
              <a:gdLst>
                <a:gd name="T0" fmla="*/ 10 w 104"/>
                <a:gd name="T1" fmla="*/ 66 h 66"/>
                <a:gd name="T2" fmla="*/ 3 w 104"/>
                <a:gd name="T3" fmla="*/ 3 h 66"/>
                <a:gd name="T4" fmla="*/ 100 w 104"/>
                <a:gd name="T5" fmla="*/ 66 h 66"/>
                <a:gd name="T6" fmla="*/ 104 w 104"/>
                <a:gd name="T7" fmla="*/ 66 h 66"/>
                <a:gd name="T8" fmla="*/ 2 w 104"/>
                <a:gd name="T9" fmla="*/ 1 h 66"/>
                <a:gd name="T10" fmla="*/ 1 w 104"/>
                <a:gd name="T11" fmla="*/ 1 h 66"/>
                <a:gd name="T12" fmla="*/ 1 w 104"/>
                <a:gd name="T13" fmla="*/ 2 h 66"/>
                <a:gd name="T14" fmla="*/ 8 w 104"/>
                <a:gd name="T15" fmla="*/ 66 h 66"/>
                <a:gd name="T16" fmla="*/ 10 w 104"/>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6">
                  <a:moveTo>
                    <a:pt x="10" y="66"/>
                  </a:moveTo>
                  <a:cubicBezTo>
                    <a:pt x="3" y="3"/>
                    <a:pt x="3" y="3"/>
                    <a:pt x="3" y="3"/>
                  </a:cubicBezTo>
                  <a:cubicBezTo>
                    <a:pt x="100" y="66"/>
                    <a:pt x="100" y="66"/>
                    <a:pt x="100" y="66"/>
                  </a:cubicBezTo>
                  <a:cubicBezTo>
                    <a:pt x="104" y="66"/>
                    <a:pt x="104" y="66"/>
                    <a:pt x="104" y="66"/>
                  </a:cubicBezTo>
                  <a:cubicBezTo>
                    <a:pt x="2" y="1"/>
                    <a:pt x="2" y="1"/>
                    <a:pt x="2" y="1"/>
                  </a:cubicBezTo>
                  <a:cubicBezTo>
                    <a:pt x="2" y="0"/>
                    <a:pt x="1" y="0"/>
                    <a:pt x="1" y="1"/>
                  </a:cubicBezTo>
                  <a:cubicBezTo>
                    <a:pt x="1" y="1"/>
                    <a:pt x="0" y="1"/>
                    <a:pt x="1" y="2"/>
                  </a:cubicBezTo>
                  <a:cubicBezTo>
                    <a:pt x="8" y="66"/>
                    <a:pt x="8" y="66"/>
                    <a:pt x="8" y="66"/>
                  </a:cubicBezTo>
                  <a:lnTo>
                    <a:pt x="10" y="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Freeform 20"/>
            <p:cNvSpPr>
              <a:spLocks noEditPoints="1"/>
            </p:cNvSpPr>
            <p:nvPr/>
          </p:nvSpPr>
          <p:spPr bwMode="auto">
            <a:xfrm>
              <a:off x="5500" y="2597"/>
              <a:ext cx="590" cy="187"/>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0" name="Freeform 21"/>
            <p:cNvSpPr/>
            <p:nvPr/>
          </p:nvSpPr>
          <p:spPr bwMode="auto">
            <a:xfrm>
              <a:off x="3663" y="4005"/>
              <a:ext cx="315" cy="340"/>
            </a:xfrm>
            <a:custGeom>
              <a:avLst/>
              <a:gdLst>
                <a:gd name="T0" fmla="*/ 2 w 128"/>
                <a:gd name="T1" fmla="*/ 137 h 138"/>
                <a:gd name="T2" fmla="*/ 14 w 128"/>
                <a:gd name="T3" fmla="*/ 3 h 138"/>
                <a:gd name="T4" fmla="*/ 125 w 128"/>
                <a:gd name="T5" fmla="*/ 74 h 138"/>
                <a:gd name="T6" fmla="*/ 88 w 128"/>
                <a:gd name="T7" fmla="*/ 138 h 138"/>
                <a:gd name="T8" fmla="*/ 90 w 128"/>
                <a:gd name="T9" fmla="*/ 138 h 138"/>
                <a:gd name="T10" fmla="*/ 127 w 128"/>
                <a:gd name="T11" fmla="*/ 74 h 138"/>
                <a:gd name="T12" fmla="*/ 127 w 128"/>
                <a:gd name="T13" fmla="*/ 73 h 138"/>
                <a:gd name="T14" fmla="*/ 14 w 128"/>
                <a:gd name="T15" fmla="*/ 0 h 138"/>
                <a:gd name="T16" fmla="*/ 13 w 128"/>
                <a:gd name="T17" fmla="*/ 0 h 138"/>
                <a:gd name="T18" fmla="*/ 12 w 128"/>
                <a:gd name="T19" fmla="*/ 1 h 138"/>
                <a:gd name="T20" fmla="*/ 0 w 128"/>
                <a:gd name="T21" fmla="*/ 137 h 138"/>
                <a:gd name="T22" fmla="*/ 2 w 128"/>
                <a:gd name="T23"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38">
                  <a:moveTo>
                    <a:pt x="2" y="137"/>
                  </a:moveTo>
                  <a:cubicBezTo>
                    <a:pt x="14" y="3"/>
                    <a:pt x="14" y="3"/>
                    <a:pt x="14" y="3"/>
                  </a:cubicBezTo>
                  <a:cubicBezTo>
                    <a:pt x="125" y="74"/>
                    <a:pt x="125" y="74"/>
                    <a:pt x="125" y="74"/>
                  </a:cubicBezTo>
                  <a:cubicBezTo>
                    <a:pt x="88" y="138"/>
                    <a:pt x="88" y="138"/>
                    <a:pt x="88" y="138"/>
                  </a:cubicBezTo>
                  <a:cubicBezTo>
                    <a:pt x="90" y="138"/>
                    <a:pt x="90" y="138"/>
                    <a:pt x="90" y="138"/>
                  </a:cubicBezTo>
                  <a:cubicBezTo>
                    <a:pt x="127" y="74"/>
                    <a:pt x="127" y="74"/>
                    <a:pt x="127" y="74"/>
                  </a:cubicBezTo>
                  <a:cubicBezTo>
                    <a:pt x="128" y="73"/>
                    <a:pt x="127" y="73"/>
                    <a:pt x="127" y="73"/>
                  </a:cubicBezTo>
                  <a:cubicBezTo>
                    <a:pt x="14" y="0"/>
                    <a:pt x="14" y="0"/>
                    <a:pt x="14" y="0"/>
                  </a:cubicBezTo>
                  <a:cubicBezTo>
                    <a:pt x="13" y="0"/>
                    <a:pt x="13" y="0"/>
                    <a:pt x="13" y="0"/>
                  </a:cubicBezTo>
                  <a:cubicBezTo>
                    <a:pt x="13" y="1"/>
                    <a:pt x="12" y="1"/>
                    <a:pt x="12" y="1"/>
                  </a:cubicBezTo>
                  <a:cubicBezTo>
                    <a:pt x="0" y="137"/>
                    <a:pt x="0" y="137"/>
                    <a:pt x="0" y="137"/>
                  </a:cubicBezTo>
                  <a:lnTo>
                    <a:pt x="2"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5" name="Freeform 22"/>
            <p:cNvSpPr>
              <a:spLocks noEditPoints="1"/>
            </p:cNvSpPr>
            <p:nvPr/>
          </p:nvSpPr>
          <p:spPr bwMode="auto">
            <a:xfrm>
              <a:off x="3693" y="3669"/>
              <a:ext cx="482" cy="518"/>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6" name="Freeform 23"/>
            <p:cNvSpPr>
              <a:spLocks noEditPoints="1"/>
            </p:cNvSpPr>
            <p:nvPr/>
          </p:nvSpPr>
          <p:spPr bwMode="auto">
            <a:xfrm>
              <a:off x="3971" y="3669"/>
              <a:ext cx="850" cy="533"/>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7" name="Freeform 24"/>
            <p:cNvSpPr/>
            <p:nvPr/>
          </p:nvSpPr>
          <p:spPr bwMode="auto">
            <a:xfrm>
              <a:off x="3971" y="4185"/>
              <a:ext cx="850" cy="162"/>
            </a:xfrm>
            <a:custGeom>
              <a:avLst/>
              <a:gdLst>
                <a:gd name="T0" fmla="*/ 100 w 346"/>
                <a:gd name="T1" fmla="*/ 65 h 66"/>
                <a:gd name="T2" fmla="*/ 104 w 346"/>
                <a:gd name="T3" fmla="*/ 65 h 66"/>
                <a:gd name="T4" fmla="*/ 5 w 346"/>
                <a:gd name="T5" fmla="*/ 1 h 66"/>
                <a:gd name="T6" fmla="*/ 341 w 346"/>
                <a:gd name="T7" fmla="*/ 7 h 66"/>
                <a:gd name="T8" fmla="*/ 234 w 346"/>
                <a:gd name="T9" fmla="*/ 66 h 66"/>
                <a:gd name="T10" fmla="*/ 237 w 346"/>
                <a:gd name="T11" fmla="*/ 66 h 66"/>
                <a:gd name="T12" fmla="*/ 345 w 346"/>
                <a:gd name="T13" fmla="*/ 7 h 66"/>
                <a:gd name="T14" fmla="*/ 346 w 346"/>
                <a:gd name="T15" fmla="*/ 6 h 66"/>
                <a:gd name="T16" fmla="*/ 345 w 346"/>
                <a:gd name="T17" fmla="*/ 5 h 66"/>
                <a:gd name="T18" fmla="*/ 1 w 346"/>
                <a:gd name="T19" fmla="*/ 0 h 66"/>
                <a:gd name="T20" fmla="*/ 1 w 346"/>
                <a:gd name="T21" fmla="*/ 0 h 66"/>
                <a:gd name="T22" fmla="*/ 1 w 346"/>
                <a:gd name="T23" fmla="*/ 0 h 66"/>
                <a:gd name="T24" fmla="*/ 1 w 346"/>
                <a:gd name="T25" fmla="*/ 1 h 66"/>
                <a:gd name="T26" fmla="*/ 100 w 346"/>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6" h="66">
                  <a:moveTo>
                    <a:pt x="100" y="65"/>
                  </a:moveTo>
                  <a:cubicBezTo>
                    <a:pt x="104" y="65"/>
                    <a:pt x="104" y="65"/>
                    <a:pt x="104" y="65"/>
                  </a:cubicBezTo>
                  <a:cubicBezTo>
                    <a:pt x="5" y="1"/>
                    <a:pt x="5" y="1"/>
                    <a:pt x="5" y="1"/>
                  </a:cubicBezTo>
                  <a:cubicBezTo>
                    <a:pt x="341" y="7"/>
                    <a:pt x="341" y="7"/>
                    <a:pt x="341" y="7"/>
                  </a:cubicBezTo>
                  <a:cubicBezTo>
                    <a:pt x="234" y="66"/>
                    <a:pt x="234" y="66"/>
                    <a:pt x="234" y="66"/>
                  </a:cubicBezTo>
                  <a:cubicBezTo>
                    <a:pt x="237" y="66"/>
                    <a:pt x="237" y="66"/>
                    <a:pt x="237" y="66"/>
                  </a:cubicBezTo>
                  <a:cubicBezTo>
                    <a:pt x="345" y="7"/>
                    <a:pt x="345" y="7"/>
                    <a:pt x="345" y="7"/>
                  </a:cubicBezTo>
                  <a:cubicBezTo>
                    <a:pt x="345" y="7"/>
                    <a:pt x="346" y="6"/>
                    <a:pt x="346" y="6"/>
                  </a:cubicBezTo>
                  <a:cubicBezTo>
                    <a:pt x="345" y="5"/>
                    <a:pt x="345" y="5"/>
                    <a:pt x="345" y="5"/>
                  </a:cubicBezTo>
                  <a:cubicBezTo>
                    <a:pt x="1" y="0"/>
                    <a:pt x="1" y="0"/>
                    <a:pt x="1" y="0"/>
                  </a:cubicBezTo>
                  <a:cubicBezTo>
                    <a:pt x="1" y="0"/>
                    <a:pt x="1" y="0"/>
                    <a:pt x="1" y="0"/>
                  </a:cubicBezTo>
                  <a:cubicBezTo>
                    <a:pt x="1" y="0"/>
                    <a:pt x="1" y="0"/>
                    <a:pt x="1" y="0"/>
                  </a:cubicBezTo>
                  <a:cubicBezTo>
                    <a:pt x="0" y="1"/>
                    <a:pt x="1" y="1"/>
                    <a:pt x="1" y="1"/>
                  </a:cubicBezTo>
                  <a:lnTo>
                    <a:pt x="100" y="6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1" name="Freeform 25"/>
            <p:cNvSpPr/>
            <p:nvPr/>
          </p:nvSpPr>
          <p:spPr bwMode="auto">
            <a:xfrm>
              <a:off x="4546" y="4197"/>
              <a:ext cx="275" cy="150"/>
            </a:xfrm>
            <a:custGeom>
              <a:avLst/>
              <a:gdLst>
                <a:gd name="T0" fmla="*/ 3 w 112"/>
                <a:gd name="T1" fmla="*/ 61 h 61"/>
                <a:gd name="T2" fmla="*/ 108 w 112"/>
                <a:gd name="T3" fmla="*/ 3 h 61"/>
                <a:gd name="T4" fmla="*/ 72 w 112"/>
                <a:gd name="T5" fmla="*/ 61 h 61"/>
                <a:gd name="T6" fmla="*/ 75 w 112"/>
                <a:gd name="T7" fmla="*/ 61 h 61"/>
                <a:gd name="T8" fmla="*/ 111 w 112"/>
                <a:gd name="T9" fmla="*/ 1 h 61"/>
                <a:gd name="T10" fmla="*/ 111 w 112"/>
                <a:gd name="T11" fmla="*/ 0 h 61"/>
                <a:gd name="T12" fmla="*/ 110 w 112"/>
                <a:gd name="T13" fmla="*/ 0 h 61"/>
                <a:gd name="T14" fmla="*/ 0 w 112"/>
                <a:gd name="T15" fmla="*/ 61 h 61"/>
                <a:gd name="T16" fmla="*/ 3 w 112"/>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61">
                  <a:moveTo>
                    <a:pt x="3" y="61"/>
                  </a:moveTo>
                  <a:cubicBezTo>
                    <a:pt x="108" y="3"/>
                    <a:pt x="108" y="3"/>
                    <a:pt x="108" y="3"/>
                  </a:cubicBezTo>
                  <a:cubicBezTo>
                    <a:pt x="72" y="61"/>
                    <a:pt x="72" y="61"/>
                    <a:pt x="72" y="61"/>
                  </a:cubicBezTo>
                  <a:cubicBezTo>
                    <a:pt x="75" y="61"/>
                    <a:pt x="75" y="61"/>
                    <a:pt x="75" y="61"/>
                  </a:cubicBezTo>
                  <a:cubicBezTo>
                    <a:pt x="111" y="1"/>
                    <a:pt x="111" y="1"/>
                    <a:pt x="111" y="1"/>
                  </a:cubicBezTo>
                  <a:cubicBezTo>
                    <a:pt x="112" y="1"/>
                    <a:pt x="112" y="1"/>
                    <a:pt x="111" y="0"/>
                  </a:cubicBezTo>
                  <a:cubicBezTo>
                    <a:pt x="111" y="0"/>
                    <a:pt x="111" y="0"/>
                    <a:pt x="110"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7" name="Freeform 26"/>
            <p:cNvSpPr/>
            <p:nvPr/>
          </p:nvSpPr>
          <p:spPr bwMode="auto">
            <a:xfrm>
              <a:off x="4723" y="4197"/>
              <a:ext cx="624" cy="155"/>
            </a:xfrm>
            <a:custGeom>
              <a:avLst/>
              <a:gdLst>
                <a:gd name="T0" fmla="*/ 3 w 254"/>
                <a:gd name="T1" fmla="*/ 61 h 63"/>
                <a:gd name="T2" fmla="*/ 39 w 254"/>
                <a:gd name="T3" fmla="*/ 2 h 63"/>
                <a:gd name="T4" fmla="*/ 247 w 254"/>
                <a:gd name="T5" fmla="*/ 63 h 63"/>
                <a:gd name="T6" fmla="*/ 254 w 254"/>
                <a:gd name="T7" fmla="*/ 63 h 63"/>
                <a:gd name="T8" fmla="*/ 39 w 254"/>
                <a:gd name="T9" fmla="*/ 0 h 63"/>
                <a:gd name="T10" fmla="*/ 38 w 254"/>
                <a:gd name="T11" fmla="*/ 0 h 63"/>
                <a:gd name="T12" fmla="*/ 0 w 254"/>
                <a:gd name="T13" fmla="*/ 61 h 63"/>
                <a:gd name="T14" fmla="*/ 3 w 254"/>
                <a:gd name="T15" fmla="*/ 61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63">
                  <a:moveTo>
                    <a:pt x="3" y="61"/>
                  </a:moveTo>
                  <a:cubicBezTo>
                    <a:pt x="39" y="2"/>
                    <a:pt x="39" y="2"/>
                    <a:pt x="39" y="2"/>
                  </a:cubicBezTo>
                  <a:cubicBezTo>
                    <a:pt x="247" y="63"/>
                    <a:pt x="247" y="63"/>
                    <a:pt x="247" y="63"/>
                  </a:cubicBezTo>
                  <a:cubicBezTo>
                    <a:pt x="254" y="63"/>
                    <a:pt x="254" y="63"/>
                    <a:pt x="254" y="63"/>
                  </a:cubicBezTo>
                  <a:cubicBezTo>
                    <a:pt x="39" y="0"/>
                    <a:pt x="39" y="0"/>
                    <a:pt x="39" y="0"/>
                  </a:cubicBezTo>
                  <a:cubicBezTo>
                    <a:pt x="38" y="0"/>
                    <a:pt x="38" y="0"/>
                    <a:pt x="38"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8" name="Freeform 27"/>
            <p:cNvSpPr>
              <a:spLocks noEditPoints="1"/>
            </p:cNvSpPr>
            <p:nvPr/>
          </p:nvSpPr>
          <p:spPr bwMode="auto">
            <a:xfrm>
              <a:off x="6085" y="2190"/>
              <a:ext cx="981" cy="804"/>
            </a:xfrm>
            <a:custGeom>
              <a:avLst/>
              <a:gdLst>
                <a:gd name="T0" fmla="*/ 398 w 399"/>
                <a:gd name="T1" fmla="*/ 326 h 326"/>
                <a:gd name="T2" fmla="*/ 398 w 399"/>
                <a:gd name="T3" fmla="*/ 326 h 326"/>
                <a:gd name="T4" fmla="*/ 1 w 399"/>
                <a:gd name="T5" fmla="*/ 167 h 326"/>
                <a:gd name="T6" fmla="*/ 1 w 399"/>
                <a:gd name="T7" fmla="*/ 166 h 326"/>
                <a:gd name="T8" fmla="*/ 1 w 399"/>
                <a:gd name="T9" fmla="*/ 166 h 326"/>
                <a:gd name="T10" fmla="*/ 202 w 399"/>
                <a:gd name="T11" fmla="*/ 0 h 326"/>
                <a:gd name="T12" fmla="*/ 202 w 399"/>
                <a:gd name="T13" fmla="*/ 0 h 326"/>
                <a:gd name="T14" fmla="*/ 203 w 399"/>
                <a:gd name="T15" fmla="*/ 0 h 326"/>
                <a:gd name="T16" fmla="*/ 399 w 399"/>
                <a:gd name="T17" fmla="*/ 325 h 326"/>
                <a:gd name="T18" fmla="*/ 399 w 399"/>
                <a:gd name="T19" fmla="*/ 326 h 326"/>
                <a:gd name="T20" fmla="*/ 398 w 399"/>
                <a:gd name="T21" fmla="*/ 326 h 326"/>
                <a:gd name="T22" fmla="*/ 3 w 399"/>
                <a:gd name="T23" fmla="*/ 166 h 326"/>
                <a:gd name="T24" fmla="*/ 396 w 399"/>
                <a:gd name="T25" fmla="*/ 324 h 326"/>
                <a:gd name="T26" fmla="*/ 202 w 399"/>
                <a:gd name="T27" fmla="*/ 2 h 326"/>
                <a:gd name="T28" fmla="*/ 3 w 399"/>
                <a:gd name="T29" fmla="*/ 16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9" h="326">
                  <a:moveTo>
                    <a:pt x="398" y="326"/>
                  </a:moveTo>
                  <a:cubicBezTo>
                    <a:pt x="398" y="326"/>
                    <a:pt x="398" y="326"/>
                    <a:pt x="398" y="326"/>
                  </a:cubicBezTo>
                  <a:cubicBezTo>
                    <a:pt x="1" y="167"/>
                    <a:pt x="1" y="167"/>
                    <a:pt x="1" y="167"/>
                  </a:cubicBezTo>
                  <a:cubicBezTo>
                    <a:pt x="1" y="167"/>
                    <a:pt x="1" y="167"/>
                    <a:pt x="1" y="166"/>
                  </a:cubicBezTo>
                  <a:cubicBezTo>
                    <a:pt x="0" y="166"/>
                    <a:pt x="1" y="166"/>
                    <a:pt x="1" y="166"/>
                  </a:cubicBezTo>
                  <a:cubicBezTo>
                    <a:pt x="202" y="0"/>
                    <a:pt x="202" y="0"/>
                    <a:pt x="202" y="0"/>
                  </a:cubicBezTo>
                  <a:cubicBezTo>
                    <a:pt x="202" y="0"/>
                    <a:pt x="202" y="0"/>
                    <a:pt x="202" y="0"/>
                  </a:cubicBezTo>
                  <a:cubicBezTo>
                    <a:pt x="203" y="0"/>
                    <a:pt x="203" y="0"/>
                    <a:pt x="203" y="0"/>
                  </a:cubicBezTo>
                  <a:cubicBezTo>
                    <a:pt x="399" y="325"/>
                    <a:pt x="399" y="325"/>
                    <a:pt x="399" y="325"/>
                  </a:cubicBezTo>
                  <a:cubicBezTo>
                    <a:pt x="399" y="325"/>
                    <a:pt x="399" y="326"/>
                    <a:pt x="399" y="326"/>
                  </a:cubicBezTo>
                  <a:cubicBezTo>
                    <a:pt x="399" y="326"/>
                    <a:pt x="398" y="326"/>
                    <a:pt x="398" y="326"/>
                  </a:cubicBezTo>
                  <a:close/>
                  <a:moveTo>
                    <a:pt x="3" y="166"/>
                  </a:moveTo>
                  <a:cubicBezTo>
                    <a:pt x="396" y="324"/>
                    <a:pt x="396" y="324"/>
                    <a:pt x="396" y="324"/>
                  </a:cubicBezTo>
                  <a:cubicBezTo>
                    <a:pt x="202" y="2"/>
                    <a:pt x="202" y="2"/>
                    <a:pt x="202" y="2"/>
                  </a:cubicBezTo>
                  <a:lnTo>
                    <a:pt x="3" y="1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9" name="Freeform 28"/>
            <p:cNvSpPr>
              <a:spLocks noEditPoints="1"/>
            </p:cNvSpPr>
            <p:nvPr/>
          </p:nvSpPr>
          <p:spPr bwMode="auto">
            <a:xfrm>
              <a:off x="6579" y="2007"/>
              <a:ext cx="487" cy="987"/>
            </a:xfrm>
            <a:custGeom>
              <a:avLst/>
              <a:gdLst>
                <a:gd name="T0" fmla="*/ 197 w 198"/>
                <a:gd name="T1" fmla="*/ 400 h 400"/>
                <a:gd name="T2" fmla="*/ 196 w 198"/>
                <a:gd name="T3" fmla="*/ 400 h 400"/>
                <a:gd name="T4" fmla="*/ 0 w 198"/>
                <a:gd name="T5" fmla="*/ 75 h 400"/>
                <a:gd name="T6" fmla="*/ 0 w 198"/>
                <a:gd name="T7" fmla="*/ 74 h 400"/>
                <a:gd name="T8" fmla="*/ 1 w 198"/>
                <a:gd name="T9" fmla="*/ 74 h 400"/>
                <a:gd name="T10" fmla="*/ 165 w 198"/>
                <a:gd name="T11" fmla="*/ 0 h 400"/>
                <a:gd name="T12" fmla="*/ 166 w 198"/>
                <a:gd name="T13" fmla="*/ 0 h 400"/>
                <a:gd name="T14" fmla="*/ 167 w 198"/>
                <a:gd name="T15" fmla="*/ 1 h 400"/>
                <a:gd name="T16" fmla="*/ 198 w 198"/>
                <a:gd name="T17" fmla="*/ 399 h 400"/>
                <a:gd name="T18" fmla="*/ 197 w 198"/>
                <a:gd name="T19" fmla="*/ 400 h 400"/>
                <a:gd name="T20" fmla="*/ 197 w 198"/>
                <a:gd name="T21" fmla="*/ 400 h 400"/>
                <a:gd name="T22" fmla="*/ 3 w 198"/>
                <a:gd name="T23" fmla="*/ 75 h 400"/>
                <a:gd name="T24" fmla="*/ 196 w 198"/>
                <a:gd name="T25" fmla="*/ 396 h 400"/>
                <a:gd name="T26" fmla="*/ 165 w 198"/>
                <a:gd name="T27" fmla="*/ 3 h 400"/>
                <a:gd name="T28" fmla="*/ 3 w 198"/>
                <a:gd name="T29" fmla="*/ 7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400">
                  <a:moveTo>
                    <a:pt x="197" y="400"/>
                  </a:moveTo>
                  <a:cubicBezTo>
                    <a:pt x="197" y="400"/>
                    <a:pt x="196" y="400"/>
                    <a:pt x="196" y="400"/>
                  </a:cubicBezTo>
                  <a:cubicBezTo>
                    <a:pt x="0" y="75"/>
                    <a:pt x="0" y="75"/>
                    <a:pt x="0" y="75"/>
                  </a:cubicBezTo>
                  <a:cubicBezTo>
                    <a:pt x="0" y="75"/>
                    <a:pt x="0" y="75"/>
                    <a:pt x="0" y="74"/>
                  </a:cubicBezTo>
                  <a:cubicBezTo>
                    <a:pt x="0" y="74"/>
                    <a:pt x="1" y="74"/>
                    <a:pt x="1" y="74"/>
                  </a:cubicBezTo>
                  <a:cubicBezTo>
                    <a:pt x="165" y="0"/>
                    <a:pt x="165" y="0"/>
                    <a:pt x="165" y="0"/>
                  </a:cubicBezTo>
                  <a:cubicBezTo>
                    <a:pt x="166" y="0"/>
                    <a:pt x="166" y="0"/>
                    <a:pt x="166" y="0"/>
                  </a:cubicBezTo>
                  <a:cubicBezTo>
                    <a:pt x="167" y="1"/>
                    <a:pt x="167" y="1"/>
                    <a:pt x="167" y="1"/>
                  </a:cubicBezTo>
                  <a:cubicBezTo>
                    <a:pt x="198" y="399"/>
                    <a:pt x="198" y="399"/>
                    <a:pt x="198" y="399"/>
                  </a:cubicBezTo>
                  <a:cubicBezTo>
                    <a:pt x="198" y="400"/>
                    <a:pt x="198" y="400"/>
                    <a:pt x="197" y="400"/>
                  </a:cubicBezTo>
                  <a:cubicBezTo>
                    <a:pt x="197" y="400"/>
                    <a:pt x="197" y="400"/>
                    <a:pt x="197" y="400"/>
                  </a:cubicBezTo>
                  <a:close/>
                  <a:moveTo>
                    <a:pt x="3" y="75"/>
                  </a:moveTo>
                  <a:cubicBezTo>
                    <a:pt x="196" y="396"/>
                    <a:pt x="196" y="396"/>
                    <a:pt x="196" y="396"/>
                  </a:cubicBezTo>
                  <a:cubicBezTo>
                    <a:pt x="165" y="3"/>
                    <a:pt x="165" y="3"/>
                    <a:pt x="165" y="3"/>
                  </a:cubicBezTo>
                  <a:lnTo>
                    <a:pt x="3" y="7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0" name="Freeform 29"/>
            <p:cNvSpPr>
              <a:spLocks noEditPoints="1"/>
            </p:cNvSpPr>
            <p:nvPr/>
          </p:nvSpPr>
          <p:spPr bwMode="auto">
            <a:xfrm>
              <a:off x="6985" y="2005"/>
              <a:ext cx="342" cy="989"/>
            </a:xfrm>
            <a:custGeom>
              <a:avLst/>
              <a:gdLst>
                <a:gd name="T0" fmla="*/ 32 w 139"/>
                <a:gd name="T1" fmla="*/ 401 h 401"/>
                <a:gd name="T2" fmla="*/ 32 w 139"/>
                <a:gd name="T3" fmla="*/ 401 h 401"/>
                <a:gd name="T4" fmla="*/ 31 w 139"/>
                <a:gd name="T5" fmla="*/ 401 h 401"/>
                <a:gd name="T6" fmla="*/ 0 w 139"/>
                <a:gd name="T7" fmla="*/ 2 h 401"/>
                <a:gd name="T8" fmla="*/ 0 w 139"/>
                <a:gd name="T9" fmla="*/ 2 h 401"/>
                <a:gd name="T10" fmla="*/ 1 w 139"/>
                <a:gd name="T11" fmla="*/ 1 h 401"/>
                <a:gd name="T12" fmla="*/ 138 w 139"/>
                <a:gd name="T13" fmla="*/ 0 h 401"/>
                <a:gd name="T14" fmla="*/ 139 w 139"/>
                <a:gd name="T15" fmla="*/ 0 h 401"/>
                <a:gd name="T16" fmla="*/ 139 w 139"/>
                <a:gd name="T17" fmla="*/ 1 h 401"/>
                <a:gd name="T18" fmla="*/ 33 w 139"/>
                <a:gd name="T19" fmla="*/ 401 h 401"/>
                <a:gd name="T20" fmla="*/ 32 w 139"/>
                <a:gd name="T21" fmla="*/ 401 h 401"/>
                <a:gd name="T22" fmla="*/ 2 w 139"/>
                <a:gd name="T23" fmla="*/ 3 h 401"/>
                <a:gd name="T24" fmla="*/ 33 w 139"/>
                <a:gd name="T25" fmla="*/ 395 h 401"/>
                <a:gd name="T26" fmla="*/ 137 w 139"/>
                <a:gd name="T27" fmla="*/ 2 h 401"/>
                <a:gd name="T28" fmla="*/ 2 w 139"/>
                <a:gd name="T29" fmla="*/ 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1">
                  <a:moveTo>
                    <a:pt x="32" y="401"/>
                  </a:moveTo>
                  <a:cubicBezTo>
                    <a:pt x="32" y="401"/>
                    <a:pt x="32" y="401"/>
                    <a:pt x="32" y="401"/>
                  </a:cubicBezTo>
                  <a:cubicBezTo>
                    <a:pt x="32" y="401"/>
                    <a:pt x="31" y="401"/>
                    <a:pt x="31" y="401"/>
                  </a:cubicBezTo>
                  <a:cubicBezTo>
                    <a:pt x="0" y="2"/>
                    <a:pt x="0" y="2"/>
                    <a:pt x="0" y="2"/>
                  </a:cubicBezTo>
                  <a:cubicBezTo>
                    <a:pt x="0" y="2"/>
                    <a:pt x="0" y="2"/>
                    <a:pt x="0" y="2"/>
                  </a:cubicBezTo>
                  <a:cubicBezTo>
                    <a:pt x="0" y="1"/>
                    <a:pt x="1" y="1"/>
                    <a:pt x="1" y="1"/>
                  </a:cubicBezTo>
                  <a:cubicBezTo>
                    <a:pt x="138" y="0"/>
                    <a:pt x="138" y="0"/>
                    <a:pt x="138" y="0"/>
                  </a:cubicBezTo>
                  <a:cubicBezTo>
                    <a:pt x="138" y="0"/>
                    <a:pt x="138" y="0"/>
                    <a:pt x="139" y="0"/>
                  </a:cubicBezTo>
                  <a:cubicBezTo>
                    <a:pt x="139" y="1"/>
                    <a:pt x="139" y="1"/>
                    <a:pt x="139" y="1"/>
                  </a:cubicBezTo>
                  <a:cubicBezTo>
                    <a:pt x="33" y="401"/>
                    <a:pt x="33" y="401"/>
                    <a:pt x="33" y="401"/>
                  </a:cubicBezTo>
                  <a:cubicBezTo>
                    <a:pt x="33" y="401"/>
                    <a:pt x="33" y="401"/>
                    <a:pt x="32" y="401"/>
                  </a:cubicBezTo>
                  <a:close/>
                  <a:moveTo>
                    <a:pt x="2" y="3"/>
                  </a:moveTo>
                  <a:cubicBezTo>
                    <a:pt x="33" y="395"/>
                    <a:pt x="33" y="395"/>
                    <a:pt x="33" y="395"/>
                  </a:cubicBezTo>
                  <a:cubicBezTo>
                    <a:pt x="137" y="2"/>
                    <a:pt x="137" y="2"/>
                    <a:pt x="137" y="2"/>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1" name="Freeform 30"/>
            <p:cNvSpPr/>
            <p:nvPr/>
          </p:nvSpPr>
          <p:spPr bwMode="auto">
            <a:xfrm>
              <a:off x="7061" y="2905"/>
              <a:ext cx="802" cy="323"/>
            </a:xfrm>
            <a:custGeom>
              <a:avLst/>
              <a:gdLst>
                <a:gd name="T0" fmla="*/ 326 w 326"/>
                <a:gd name="T1" fmla="*/ 52 h 131"/>
                <a:gd name="T2" fmla="*/ 124 w 326"/>
                <a:gd name="T3" fmla="*/ 129 h 131"/>
                <a:gd name="T4" fmla="*/ 4 w 326"/>
                <a:gd name="T5" fmla="*/ 36 h 131"/>
                <a:gd name="T6" fmla="*/ 326 w 326"/>
                <a:gd name="T7" fmla="*/ 2 h 131"/>
                <a:gd name="T8" fmla="*/ 326 w 326"/>
                <a:gd name="T9" fmla="*/ 0 h 131"/>
                <a:gd name="T10" fmla="*/ 1 w 326"/>
                <a:gd name="T11" fmla="*/ 35 h 131"/>
                <a:gd name="T12" fmla="*/ 0 w 326"/>
                <a:gd name="T13" fmla="*/ 35 h 131"/>
                <a:gd name="T14" fmla="*/ 1 w 326"/>
                <a:gd name="T15" fmla="*/ 36 h 131"/>
                <a:gd name="T16" fmla="*/ 124 w 326"/>
                <a:gd name="T17" fmla="*/ 131 h 131"/>
                <a:gd name="T18" fmla="*/ 124 w 326"/>
                <a:gd name="T19" fmla="*/ 131 h 131"/>
                <a:gd name="T20" fmla="*/ 124 w 326"/>
                <a:gd name="T21" fmla="*/ 131 h 131"/>
                <a:gd name="T22" fmla="*/ 326 w 326"/>
                <a:gd name="T23" fmla="*/ 54 h 131"/>
                <a:gd name="T24" fmla="*/ 326 w 326"/>
                <a:gd name="T25" fmla="*/ 5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131">
                  <a:moveTo>
                    <a:pt x="326" y="52"/>
                  </a:moveTo>
                  <a:cubicBezTo>
                    <a:pt x="124" y="129"/>
                    <a:pt x="124" y="129"/>
                    <a:pt x="124" y="129"/>
                  </a:cubicBezTo>
                  <a:cubicBezTo>
                    <a:pt x="4" y="36"/>
                    <a:pt x="4" y="36"/>
                    <a:pt x="4" y="36"/>
                  </a:cubicBezTo>
                  <a:cubicBezTo>
                    <a:pt x="326" y="2"/>
                    <a:pt x="326" y="2"/>
                    <a:pt x="326" y="2"/>
                  </a:cubicBezTo>
                  <a:cubicBezTo>
                    <a:pt x="326" y="0"/>
                    <a:pt x="326" y="0"/>
                    <a:pt x="326" y="0"/>
                  </a:cubicBezTo>
                  <a:cubicBezTo>
                    <a:pt x="1" y="35"/>
                    <a:pt x="1" y="35"/>
                    <a:pt x="1" y="35"/>
                  </a:cubicBezTo>
                  <a:cubicBezTo>
                    <a:pt x="1" y="35"/>
                    <a:pt x="0" y="35"/>
                    <a:pt x="0" y="35"/>
                  </a:cubicBezTo>
                  <a:cubicBezTo>
                    <a:pt x="0" y="36"/>
                    <a:pt x="0" y="36"/>
                    <a:pt x="1" y="36"/>
                  </a:cubicBezTo>
                  <a:cubicBezTo>
                    <a:pt x="124" y="131"/>
                    <a:pt x="124" y="131"/>
                    <a:pt x="124" y="131"/>
                  </a:cubicBezTo>
                  <a:cubicBezTo>
                    <a:pt x="124" y="131"/>
                    <a:pt x="124" y="131"/>
                    <a:pt x="124" y="131"/>
                  </a:cubicBezTo>
                  <a:cubicBezTo>
                    <a:pt x="124" y="131"/>
                    <a:pt x="124" y="131"/>
                    <a:pt x="124" y="131"/>
                  </a:cubicBezTo>
                  <a:cubicBezTo>
                    <a:pt x="326" y="54"/>
                    <a:pt x="326" y="54"/>
                    <a:pt x="326" y="54"/>
                  </a:cubicBezTo>
                  <a:lnTo>
                    <a:pt x="326" y="5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2" name="Freeform 31"/>
            <p:cNvSpPr>
              <a:spLocks noEditPoints="1"/>
            </p:cNvSpPr>
            <p:nvPr/>
          </p:nvSpPr>
          <p:spPr bwMode="auto">
            <a:xfrm>
              <a:off x="6985" y="1687"/>
              <a:ext cx="342" cy="325"/>
            </a:xfrm>
            <a:custGeom>
              <a:avLst/>
              <a:gdLst>
                <a:gd name="T0" fmla="*/ 1 w 139"/>
                <a:gd name="T1" fmla="*/ 132 h 132"/>
                <a:gd name="T2" fmla="*/ 0 w 139"/>
                <a:gd name="T3" fmla="*/ 132 h 132"/>
                <a:gd name="T4" fmla="*/ 0 w 139"/>
                <a:gd name="T5" fmla="*/ 130 h 132"/>
                <a:gd name="T6" fmla="*/ 137 w 139"/>
                <a:gd name="T7" fmla="*/ 0 h 132"/>
                <a:gd name="T8" fmla="*/ 138 w 139"/>
                <a:gd name="T9" fmla="*/ 0 h 132"/>
                <a:gd name="T10" fmla="*/ 138 w 139"/>
                <a:gd name="T11" fmla="*/ 1 h 132"/>
                <a:gd name="T12" fmla="*/ 139 w 139"/>
                <a:gd name="T13" fmla="*/ 130 h 132"/>
                <a:gd name="T14" fmla="*/ 138 w 139"/>
                <a:gd name="T15" fmla="*/ 131 h 132"/>
                <a:gd name="T16" fmla="*/ 1 w 139"/>
                <a:gd name="T17" fmla="*/ 132 h 132"/>
                <a:gd name="T18" fmla="*/ 1 w 139"/>
                <a:gd name="T19" fmla="*/ 132 h 132"/>
                <a:gd name="T20" fmla="*/ 136 w 139"/>
                <a:gd name="T21" fmla="*/ 3 h 132"/>
                <a:gd name="T22" fmla="*/ 3 w 139"/>
                <a:gd name="T23" fmla="*/ 130 h 132"/>
                <a:gd name="T24" fmla="*/ 137 w 139"/>
                <a:gd name="T25" fmla="*/ 129 h 132"/>
                <a:gd name="T26" fmla="*/ 136 w 139"/>
                <a:gd name="T27" fmla="*/ 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32">
                  <a:moveTo>
                    <a:pt x="1" y="132"/>
                  </a:moveTo>
                  <a:cubicBezTo>
                    <a:pt x="0" y="132"/>
                    <a:pt x="0" y="132"/>
                    <a:pt x="0" y="132"/>
                  </a:cubicBezTo>
                  <a:cubicBezTo>
                    <a:pt x="0" y="131"/>
                    <a:pt x="0" y="131"/>
                    <a:pt x="0" y="130"/>
                  </a:cubicBezTo>
                  <a:cubicBezTo>
                    <a:pt x="137" y="0"/>
                    <a:pt x="137" y="0"/>
                    <a:pt x="137" y="0"/>
                  </a:cubicBezTo>
                  <a:cubicBezTo>
                    <a:pt x="137" y="0"/>
                    <a:pt x="137" y="0"/>
                    <a:pt x="138" y="0"/>
                  </a:cubicBezTo>
                  <a:cubicBezTo>
                    <a:pt x="138" y="0"/>
                    <a:pt x="138" y="0"/>
                    <a:pt x="138" y="1"/>
                  </a:cubicBezTo>
                  <a:cubicBezTo>
                    <a:pt x="139" y="130"/>
                    <a:pt x="139" y="130"/>
                    <a:pt x="139" y="130"/>
                  </a:cubicBezTo>
                  <a:cubicBezTo>
                    <a:pt x="139" y="131"/>
                    <a:pt x="138" y="131"/>
                    <a:pt x="138" y="131"/>
                  </a:cubicBezTo>
                  <a:cubicBezTo>
                    <a:pt x="1" y="132"/>
                    <a:pt x="1" y="132"/>
                    <a:pt x="1" y="132"/>
                  </a:cubicBezTo>
                  <a:cubicBezTo>
                    <a:pt x="1" y="132"/>
                    <a:pt x="1" y="132"/>
                    <a:pt x="1" y="132"/>
                  </a:cubicBezTo>
                  <a:close/>
                  <a:moveTo>
                    <a:pt x="136" y="3"/>
                  </a:moveTo>
                  <a:cubicBezTo>
                    <a:pt x="3" y="130"/>
                    <a:pt x="3" y="130"/>
                    <a:pt x="3" y="130"/>
                  </a:cubicBezTo>
                  <a:cubicBezTo>
                    <a:pt x="137" y="129"/>
                    <a:pt x="137" y="129"/>
                    <a:pt x="137" y="129"/>
                  </a:cubicBezTo>
                  <a:lnTo>
                    <a:pt x="136"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3" name="Freeform 32"/>
            <p:cNvSpPr/>
            <p:nvPr/>
          </p:nvSpPr>
          <p:spPr bwMode="auto">
            <a:xfrm>
              <a:off x="7319" y="210"/>
              <a:ext cx="556" cy="1482"/>
            </a:xfrm>
            <a:custGeom>
              <a:avLst/>
              <a:gdLst>
                <a:gd name="T0" fmla="*/ 225 w 226"/>
                <a:gd name="T1" fmla="*/ 491 h 601"/>
                <a:gd name="T2" fmla="*/ 2 w 226"/>
                <a:gd name="T3" fmla="*/ 598 h 601"/>
                <a:gd name="T4" fmla="*/ 2 w 226"/>
                <a:gd name="T5" fmla="*/ 4 h 601"/>
                <a:gd name="T6" fmla="*/ 226 w 226"/>
                <a:gd name="T7" fmla="*/ 298 h 601"/>
                <a:gd name="T8" fmla="*/ 226 w 226"/>
                <a:gd name="T9" fmla="*/ 295 h 601"/>
                <a:gd name="T10" fmla="*/ 1 w 226"/>
                <a:gd name="T11" fmla="*/ 1 h 601"/>
                <a:gd name="T12" fmla="*/ 0 w 226"/>
                <a:gd name="T13" fmla="*/ 1 h 601"/>
                <a:gd name="T14" fmla="*/ 0 w 226"/>
                <a:gd name="T15" fmla="*/ 1 h 601"/>
                <a:gd name="T16" fmla="*/ 0 w 226"/>
                <a:gd name="T17" fmla="*/ 600 h 601"/>
                <a:gd name="T18" fmla="*/ 1 w 226"/>
                <a:gd name="T19" fmla="*/ 600 h 601"/>
                <a:gd name="T20" fmla="*/ 1 w 226"/>
                <a:gd name="T21" fmla="*/ 601 h 601"/>
                <a:gd name="T22" fmla="*/ 2 w 226"/>
                <a:gd name="T23" fmla="*/ 601 h 601"/>
                <a:gd name="T24" fmla="*/ 225 w 226"/>
                <a:gd name="T25" fmla="*/ 493 h 601"/>
                <a:gd name="T26" fmla="*/ 225 w 226"/>
                <a:gd name="T27" fmla="*/ 49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601">
                  <a:moveTo>
                    <a:pt x="225" y="491"/>
                  </a:moveTo>
                  <a:cubicBezTo>
                    <a:pt x="2" y="598"/>
                    <a:pt x="2" y="598"/>
                    <a:pt x="2" y="598"/>
                  </a:cubicBezTo>
                  <a:cubicBezTo>
                    <a:pt x="2" y="4"/>
                    <a:pt x="2" y="4"/>
                    <a:pt x="2" y="4"/>
                  </a:cubicBezTo>
                  <a:cubicBezTo>
                    <a:pt x="226" y="298"/>
                    <a:pt x="226" y="298"/>
                    <a:pt x="226" y="298"/>
                  </a:cubicBezTo>
                  <a:cubicBezTo>
                    <a:pt x="226" y="295"/>
                    <a:pt x="226" y="295"/>
                    <a:pt x="226" y="295"/>
                  </a:cubicBezTo>
                  <a:cubicBezTo>
                    <a:pt x="1" y="1"/>
                    <a:pt x="1" y="1"/>
                    <a:pt x="1" y="1"/>
                  </a:cubicBezTo>
                  <a:cubicBezTo>
                    <a:pt x="1" y="1"/>
                    <a:pt x="1" y="0"/>
                    <a:pt x="0" y="1"/>
                  </a:cubicBezTo>
                  <a:cubicBezTo>
                    <a:pt x="0" y="1"/>
                    <a:pt x="0" y="1"/>
                    <a:pt x="0" y="1"/>
                  </a:cubicBezTo>
                  <a:cubicBezTo>
                    <a:pt x="0" y="600"/>
                    <a:pt x="0" y="600"/>
                    <a:pt x="0" y="600"/>
                  </a:cubicBezTo>
                  <a:cubicBezTo>
                    <a:pt x="0" y="600"/>
                    <a:pt x="1" y="600"/>
                    <a:pt x="1" y="600"/>
                  </a:cubicBezTo>
                  <a:cubicBezTo>
                    <a:pt x="1" y="601"/>
                    <a:pt x="1" y="601"/>
                    <a:pt x="1" y="601"/>
                  </a:cubicBezTo>
                  <a:cubicBezTo>
                    <a:pt x="1" y="601"/>
                    <a:pt x="2" y="601"/>
                    <a:pt x="2" y="601"/>
                  </a:cubicBezTo>
                  <a:cubicBezTo>
                    <a:pt x="225" y="493"/>
                    <a:pt x="225" y="493"/>
                    <a:pt x="225" y="493"/>
                  </a:cubicBezTo>
                  <a:lnTo>
                    <a:pt x="225" y="49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4" name="Freeform 33"/>
            <p:cNvSpPr>
              <a:spLocks noEditPoints="1"/>
            </p:cNvSpPr>
            <p:nvPr/>
          </p:nvSpPr>
          <p:spPr bwMode="auto">
            <a:xfrm>
              <a:off x="7319" y="1687"/>
              <a:ext cx="448" cy="323"/>
            </a:xfrm>
            <a:custGeom>
              <a:avLst/>
              <a:gdLst>
                <a:gd name="T0" fmla="*/ 2 w 182"/>
                <a:gd name="T1" fmla="*/ 131 h 131"/>
                <a:gd name="T2" fmla="*/ 1 w 182"/>
                <a:gd name="T3" fmla="*/ 131 h 131"/>
                <a:gd name="T4" fmla="*/ 1 w 182"/>
                <a:gd name="T5" fmla="*/ 130 h 131"/>
                <a:gd name="T6" fmla="*/ 0 w 182"/>
                <a:gd name="T7" fmla="*/ 1 h 131"/>
                <a:gd name="T8" fmla="*/ 1 w 182"/>
                <a:gd name="T9" fmla="*/ 0 h 131"/>
                <a:gd name="T10" fmla="*/ 1 w 182"/>
                <a:gd name="T11" fmla="*/ 0 h 131"/>
                <a:gd name="T12" fmla="*/ 182 w 182"/>
                <a:gd name="T13" fmla="*/ 20 h 131"/>
                <a:gd name="T14" fmla="*/ 182 w 182"/>
                <a:gd name="T15" fmla="*/ 21 h 131"/>
                <a:gd name="T16" fmla="*/ 182 w 182"/>
                <a:gd name="T17" fmla="*/ 22 h 131"/>
                <a:gd name="T18" fmla="*/ 2 w 182"/>
                <a:gd name="T19" fmla="*/ 131 h 131"/>
                <a:gd name="T20" fmla="*/ 2 w 182"/>
                <a:gd name="T21" fmla="*/ 131 h 131"/>
                <a:gd name="T22" fmla="*/ 2 w 182"/>
                <a:gd name="T23" fmla="*/ 2 h 131"/>
                <a:gd name="T24" fmla="*/ 3 w 182"/>
                <a:gd name="T25" fmla="*/ 128 h 131"/>
                <a:gd name="T26" fmla="*/ 179 w 182"/>
                <a:gd name="T27" fmla="*/ 22 h 131"/>
                <a:gd name="T28" fmla="*/ 2 w 182"/>
                <a:gd name="T2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131">
                  <a:moveTo>
                    <a:pt x="2" y="131"/>
                  </a:moveTo>
                  <a:cubicBezTo>
                    <a:pt x="2" y="131"/>
                    <a:pt x="2" y="131"/>
                    <a:pt x="1" y="131"/>
                  </a:cubicBezTo>
                  <a:cubicBezTo>
                    <a:pt x="1" y="131"/>
                    <a:pt x="1" y="130"/>
                    <a:pt x="1" y="130"/>
                  </a:cubicBezTo>
                  <a:cubicBezTo>
                    <a:pt x="0" y="1"/>
                    <a:pt x="0" y="1"/>
                    <a:pt x="0" y="1"/>
                  </a:cubicBezTo>
                  <a:cubicBezTo>
                    <a:pt x="0" y="0"/>
                    <a:pt x="0" y="0"/>
                    <a:pt x="1" y="0"/>
                  </a:cubicBezTo>
                  <a:cubicBezTo>
                    <a:pt x="1" y="0"/>
                    <a:pt x="1" y="0"/>
                    <a:pt x="1" y="0"/>
                  </a:cubicBezTo>
                  <a:cubicBezTo>
                    <a:pt x="182" y="20"/>
                    <a:pt x="182" y="20"/>
                    <a:pt x="182" y="20"/>
                  </a:cubicBezTo>
                  <a:cubicBezTo>
                    <a:pt x="182" y="20"/>
                    <a:pt x="182" y="21"/>
                    <a:pt x="182" y="21"/>
                  </a:cubicBezTo>
                  <a:cubicBezTo>
                    <a:pt x="182" y="21"/>
                    <a:pt x="182" y="22"/>
                    <a:pt x="182" y="22"/>
                  </a:cubicBezTo>
                  <a:cubicBezTo>
                    <a:pt x="2" y="131"/>
                    <a:pt x="2" y="131"/>
                    <a:pt x="2" y="131"/>
                  </a:cubicBezTo>
                  <a:cubicBezTo>
                    <a:pt x="2" y="131"/>
                    <a:pt x="2" y="131"/>
                    <a:pt x="2" y="131"/>
                  </a:cubicBezTo>
                  <a:close/>
                  <a:moveTo>
                    <a:pt x="2" y="2"/>
                  </a:moveTo>
                  <a:cubicBezTo>
                    <a:pt x="3" y="128"/>
                    <a:pt x="3" y="128"/>
                    <a:pt x="3" y="128"/>
                  </a:cubicBezTo>
                  <a:cubicBezTo>
                    <a:pt x="179" y="22"/>
                    <a:pt x="179" y="22"/>
                    <a:pt x="179" y="22"/>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5" name="Freeform 34"/>
            <p:cNvSpPr/>
            <p:nvPr/>
          </p:nvSpPr>
          <p:spPr bwMode="auto">
            <a:xfrm>
              <a:off x="7319" y="1420"/>
              <a:ext cx="554" cy="321"/>
            </a:xfrm>
            <a:custGeom>
              <a:avLst/>
              <a:gdLst>
                <a:gd name="T0" fmla="*/ 224 w 225"/>
                <a:gd name="T1" fmla="*/ 77 h 130"/>
                <a:gd name="T2" fmla="*/ 181 w 225"/>
                <a:gd name="T3" fmla="*/ 128 h 130"/>
                <a:gd name="T4" fmla="*/ 5 w 225"/>
                <a:gd name="T5" fmla="*/ 108 h 130"/>
                <a:gd name="T6" fmla="*/ 225 w 225"/>
                <a:gd name="T7" fmla="*/ 2 h 130"/>
                <a:gd name="T8" fmla="*/ 225 w 225"/>
                <a:gd name="T9" fmla="*/ 0 h 130"/>
                <a:gd name="T10" fmla="*/ 1 w 225"/>
                <a:gd name="T11" fmla="*/ 108 h 130"/>
                <a:gd name="T12" fmla="*/ 0 w 225"/>
                <a:gd name="T13" fmla="*/ 109 h 130"/>
                <a:gd name="T14" fmla="*/ 1 w 225"/>
                <a:gd name="T15" fmla="*/ 110 h 130"/>
                <a:gd name="T16" fmla="*/ 181 w 225"/>
                <a:gd name="T17" fmla="*/ 130 h 130"/>
                <a:gd name="T18" fmla="*/ 181 w 225"/>
                <a:gd name="T19" fmla="*/ 130 h 130"/>
                <a:gd name="T20" fmla="*/ 182 w 225"/>
                <a:gd name="T21" fmla="*/ 130 h 130"/>
                <a:gd name="T22" fmla="*/ 224 w 225"/>
                <a:gd name="T23" fmla="*/ 80 h 130"/>
                <a:gd name="T24" fmla="*/ 224 w 225"/>
                <a:gd name="T25"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30">
                  <a:moveTo>
                    <a:pt x="224" y="77"/>
                  </a:moveTo>
                  <a:cubicBezTo>
                    <a:pt x="181" y="128"/>
                    <a:pt x="181" y="128"/>
                    <a:pt x="181" y="128"/>
                  </a:cubicBezTo>
                  <a:cubicBezTo>
                    <a:pt x="5" y="108"/>
                    <a:pt x="5" y="108"/>
                    <a:pt x="5" y="108"/>
                  </a:cubicBezTo>
                  <a:cubicBezTo>
                    <a:pt x="225" y="2"/>
                    <a:pt x="225" y="2"/>
                    <a:pt x="225" y="2"/>
                  </a:cubicBezTo>
                  <a:cubicBezTo>
                    <a:pt x="225" y="0"/>
                    <a:pt x="225" y="0"/>
                    <a:pt x="225" y="0"/>
                  </a:cubicBezTo>
                  <a:cubicBezTo>
                    <a:pt x="1" y="108"/>
                    <a:pt x="1" y="108"/>
                    <a:pt x="1" y="108"/>
                  </a:cubicBezTo>
                  <a:cubicBezTo>
                    <a:pt x="0" y="108"/>
                    <a:pt x="0" y="108"/>
                    <a:pt x="0" y="109"/>
                  </a:cubicBezTo>
                  <a:cubicBezTo>
                    <a:pt x="0" y="109"/>
                    <a:pt x="1" y="110"/>
                    <a:pt x="1" y="110"/>
                  </a:cubicBezTo>
                  <a:cubicBezTo>
                    <a:pt x="181" y="130"/>
                    <a:pt x="181" y="130"/>
                    <a:pt x="181" y="130"/>
                  </a:cubicBezTo>
                  <a:cubicBezTo>
                    <a:pt x="181" y="130"/>
                    <a:pt x="181" y="130"/>
                    <a:pt x="181" y="130"/>
                  </a:cubicBezTo>
                  <a:cubicBezTo>
                    <a:pt x="182" y="130"/>
                    <a:pt x="182" y="130"/>
                    <a:pt x="182" y="130"/>
                  </a:cubicBezTo>
                  <a:cubicBezTo>
                    <a:pt x="224" y="80"/>
                    <a:pt x="224" y="80"/>
                    <a:pt x="224" y="80"/>
                  </a:cubicBezTo>
                  <a:lnTo>
                    <a:pt x="224" y="7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6" name="Freeform 35"/>
            <p:cNvSpPr/>
            <p:nvPr/>
          </p:nvSpPr>
          <p:spPr bwMode="auto">
            <a:xfrm>
              <a:off x="7762" y="1610"/>
              <a:ext cx="108" cy="183"/>
            </a:xfrm>
            <a:custGeom>
              <a:avLst/>
              <a:gdLst>
                <a:gd name="T0" fmla="*/ 44 w 44"/>
                <a:gd name="T1" fmla="*/ 72 h 74"/>
                <a:gd name="T2" fmla="*/ 3 w 44"/>
                <a:gd name="T3" fmla="*/ 52 h 74"/>
                <a:gd name="T4" fmla="*/ 44 w 44"/>
                <a:gd name="T5" fmla="*/ 3 h 74"/>
                <a:gd name="T6" fmla="*/ 44 w 44"/>
                <a:gd name="T7" fmla="*/ 0 h 74"/>
                <a:gd name="T8" fmla="*/ 1 w 44"/>
                <a:gd name="T9" fmla="*/ 52 h 74"/>
                <a:gd name="T10" fmla="*/ 0 w 44"/>
                <a:gd name="T11" fmla="*/ 52 h 74"/>
                <a:gd name="T12" fmla="*/ 1 w 44"/>
                <a:gd name="T13" fmla="*/ 53 h 74"/>
                <a:gd name="T14" fmla="*/ 44 w 44"/>
                <a:gd name="T15" fmla="*/ 74 h 74"/>
                <a:gd name="T16" fmla="*/ 44 w 44"/>
                <a:gd name="T17"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4">
                  <a:moveTo>
                    <a:pt x="44" y="72"/>
                  </a:moveTo>
                  <a:cubicBezTo>
                    <a:pt x="3" y="52"/>
                    <a:pt x="3" y="52"/>
                    <a:pt x="3" y="52"/>
                  </a:cubicBezTo>
                  <a:cubicBezTo>
                    <a:pt x="44" y="3"/>
                    <a:pt x="44" y="3"/>
                    <a:pt x="44" y="3"/>
                  </a:cubicBezTo>
                  <a:cubicBezTo>
                    <a:pt x="44" y="0"/>
                    <a:pt x="44" y="0"/>
                    <a:pt x="44" y="0"/>
                  </a:cubicBezTo>
                  <a:cubicBezTo>
                    <a:pt x="1" y="52"/>
                    <a:pt x="1" y="52"/>
                    <a:pt x="1" y="52"/>
                  </a:cubicBezTo>
                  <a:cubicBezTo>
                    <a:pt x="0" y="52"/>
                    <a:pt x="0" y="52"/>
                    <a:pt x="0" y="52"/>
                  </a:cubicBezTo>
                  <a:cubicBezTo>
                    <a:pt x="1" y="53"/>
                    <a:pt x="1" y="53"/>
                    <a:pt x="1" y="53"/>
                  </a:cubicBezTo>
                  <a:cubicBezTo>
                    <a:pt x="44" y="74"/>
                    <a:pt x="44" y="74"/>
                    <a:pt x="44" y="74"/>
                  </a:cubicBezTo>
                  <a:lnTo>
                    <a:pt x="44" y="7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7" name="Freeform 36"/>
            <p:cNvSpPr/>
            <p:nvPr/>
          </p:nvSpPr>
          <p:spPr bwMode="auto">
            <a:xfrm>
              <a:off x="7762" y="1736"/>
              <a:ext cx="108" cy="86"/>
            </a:xfrm>
            <a:custGeom>
              <a:avLst/>
              <a:gdLst>
                <a:gd name="T0" fmla="*/ 44 w 44"/>
                <a:gd name="T1" fmla="*/ 33 h 35"/>
                <a:gd name="T2" fmla="*/ 9 w 44"/>
                <a:gd name="T3" fmla="*/ 6 h 35"/>
                <a:gd name="T4" fmla="*/ 44 w 44"/>
                <a:gd name="T5" fmla="*/ 23 h 35"/>
                <a:gd name="T6" fmla="*/ 44 w 44"/>
                <a:gd name="T7" fmla="*/ 21 h 35"/>
                <a:gd name="T8" fmla="*/ 2 w 44"/>
                <a:gd name="T9" fmla="*/ 0 h 35"/>
                <a:gd name="T10" fmla="*/ 1 w 44"/>
                <a:gd name="T11" fmla="*/ 1 h 35"/>
                <a:gd name="T12" fmla="*/ 1 w 44"/>
                <a:gd name="T13" fmla="*/ 2 h 35"/>
                <a:gd name="T14" fmla="*/ 44 w 44"/>
                <a:gd name="T15" fmla="*/ 35 h 35"/>
                <a:gd name="T16" fmla="*/ 44 w 44"/>
                <a:gd name="T17"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5">
                  <a:moveTo>
                    <a:pt x="44" y="33"/>
                  </a:moveTo>
                  <a:cubicBezTo>
                    <a:pt x="9" y="6"/>
                    <a:pt x="9" y="6"/>
                    <a:pt x="9" y="6"/>
                  </a:cubicBezTo>
                  <a:cubicBezTo>
                    <a:pt x="44" y="23"/>
                    <a:pt x="44" y="23"/>
                    <a:pt x="44" y="23"/>
                  </a:cubicBezTo>
                  <a:cubicBezTo>
                    <a:pt x="44" y="21"/>
                    <a:pt x="44" y="21"/>
                    <a:pt x="44" y="21"/>
                  </a:cubicBezTo>
                  <a:cubicBezTo>
                    <a:pt x="2" y="0"/>
                    <a:pt x="2" y="0"/>
                    <a:pt x="2" y="0"/>
                  </a:cubicBezTo>
                  <a:cubicBezTo>
                    <a:pt x="1" y="0"/>
                    <a:pt x="1" y="0"/>
                    <a:pt x="1" y="1"/>
                  </a:cubicBezTo>
                  <a:cubicBezTo>
                    <a:pt x="0" y="1"/>
                    <a:pt x="0" y="2"/>
                    <a:pt x="1" y="2"/>
                  </a:cubicBezTo>
                  <a:cubicBezTo>
                    <a:pt x="44" y="35"/>
                    <a:pt x="44" y="35"/>
                    <a:pt x="44" y="35"/>
                  </a:cubicBezTo>
                  <a:lnTo>
                    <a:pt x="44" y="3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8" name="Freeform 37"/>
            <p:cNvSpPr/>
            <p:nvPr/>
          </p:nvSpPr>
          <p:spPr bwMode="auto">
            <a:xfrm>
              <a:off x="4816" y="3714"/>
              <a:ext cx="942" cy="638"/>
            </a:xfrm>
            <a:custGeom>
              <a:avLst/>
              <a:gdLst>
                <a:gd name="T0" fmla="*/ 0 w 383"/>
                <a:gd name="T1" fmla="*/ 198 h 259"/>
                <a:gd name="T2" fmla="*/ 209 w 383"/>
                <a:gd name="T3" fmla="*/ 259 h 259"/>
                <a:gd name="T4" fmla="*/ 216 w 383"/>
                <a:gd name="T5" fmla="*/ 259 h 259"/>
                <a:gd name="T6" fmla="*/ 3 w 383"/>
                <a:gd name="T7" fmla="*/ 197 h 259"/>
                <a:gd name="T8" fmla="*/ 380 w 383"/>
                <a:gd name="T9" fmla="*/ 3 h 259"/>
                <a:gd name="T10" fmla="*/ 289 w 383"/>
                <a:gd name="T11" fmla="*/ 259 h 259"/>
                <a:gd name="T12" fmla="*/ 291 w 383"/>
                <a:gd name="T13" fmla="*/ 259 h 259"/>
                <a:gd name="T14" fmla="*/ 383 w 383"/>
                <a:gd name="T15" fmla="*/ 1 h 259"/>
                <a:gd name="T16" fmla="*/ 382 w 383"/>
                <a:gd name="T17" fmla="*/ 0 h 259"/>
                <a:gd name="T18" fmla="*/ 381 w 383"/>
                <a:gd name="T19" fmla="*/ 0 h 259"/>
                <a:gd name="T20" fmla="*/ 0 w 383"/>
                <a:gd name="T21" fmla="*/ 196 h 259"/>
                <a:gd name="T22" fmla="*/ 0 w 383"/>
                <a:gd name="T23" fmla="*/ 197 h 259"/>
                <a:gd name="T24" fmla="*/ 0 w 383"/>
                <a:gd name="T25" fmla="*/ 19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3" h="259">
                  <a:moveTo>
                    <a:pt x="0" y="198"/>
                  </a:moveTo>
                  <a:cubicBezTo>
                    <a:pt x="209" y="259"/>
                    <a:pt x="209" y="259"/>
                    <a:pt x="209" y="259"/>
                  </a:cubicBezTo>
                  <a:cubicBezTo>
                    <a:pt x="216" y="259"/>
                    <a:pt x="216" y="259"/>
                    <a:pt x="216" y="259"/>
                  </a:cubicBezTo>
                  <a:cubicBezTo>
                    <a:pt x="3" y="197"/>
                    <a:pt x="3" y="197"/>
                    <a:pt x="3" y="197"/>
                  </a:cubicBezTo>
                  <a:cubicBezTo>
                    <a:pt x="380" y="3"/>
                    <a:pt x="380" y="3"/>
                    <a:pt x="380" y="3"/>
                  </a:cubicBezTo>
                  <a:cubicBezTo>
                    <a:pt x="289" y="259"/>
                    <a:pt x="289" y="259"/>
                    <a:pt x="289" y="259"/>
                  </a:cubicBezTo>
                  <a:cubicBezTo>
                    <a:pt x="291" y="259"/>
                    <a:pt x="291" y="259"/>
                    <a:pt x="291" y="259"/>
                  </a:cubicBezTo>
                  <a:cubicBezTo>
                    <a:pt x="383" y="1"/>
                    <a:pt x="383" y="1"/>
                    <a:pt x="383" y="1"/>
                  </a:cubicBezTo>
                  <a:cubicBezTo>
                    <a:pt x="383" y="1"/>
                    <a:pt x="383" y="0"/>
                    <a:pt x="382" y="0"/>
                  </a:cubicBezTo>
                  <a:cubicBezTo>
                    <a:pt x="382" y="0"/>
                    <a:pt x="382" y="0"/>
                    <a:pt x="381" y="0"/>
                  </a:cubicBezTo>
                  <a:cubicBezTo>
                    <a:pt x="0" y="196"/>
                    <a:pt x="0" y="196"/>
                    <a:pt x="0" y="196"/>
                  </a:cubicBezTo>
                  <a:cubicBezTo>
                    <a:pt x="0" y="196"/>
                    <a:pt x="0" y="197"/>
                    <a:pt x="0" y="197"/>
                  </a:cubicBezTo>
                  <a:cubicBezTo>
                    <a:pt x="0" y="197"/>
                    <a:pt x="0" y="198"/>
                    <a:pt x="0" y="198"/>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9" name="Freeform 38"/>
            <p:cNvSpPr/>
            <p:nvPr/>
          </p:nvSpPr>
          <p:spPr bwMode="auto">
            <a:xfrm>
              <a:off x="5527" y="3714"/>
              <a:ext cx="846" cy="638"/>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0" name="Freeform 39"/>
            <p:cNvSpPr>
              <a:spLocks noEditPoints="1"/>
            </p:cNvSpPr>
            <p:nvPr/>
          </p:nvSpPr>
          <p:spPr bwMode="auto">
            <a:xfrm>
              <a:off x="5525" y="2779"/>
              <a:ext cx="430" cy="210"/>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1" name="Freeform 40"/>
            <p:cNvSpPr>
              <a:spLocks noEditPoints="1"/>
            </p:cNvSpPr>
            <p:nvPr/>
          </p:nvSpPr>
          <p:spPr bwMode="auto">
            <a:xfrm>
              <a:off x="5525" y="2597"/>
              <a:ext cx="565" cy="345"/>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2" name="Freeform 41"/>
            <p:cNvSpPr>
              <a:spLocks noEditPoints="1"/>
            </p:cNvSpPr>
            <p:nvPr/>
          </p:nvSpPr>
          <p:spPr bwMode="auto">
            <a:xfrm>
              <a:off x="5753" y="2937"/>
              <a:ext cx="202" cy="781"/>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3" name="Freeform 42"/>
            <p:cNvSpPr>
              <a:spLocks noEditPoints="1"/>
            </p:cNvSpPr>
            <p:nvPr/>
          </p:nvSpPr>
          <p:spPr bwMode="auto">
            <a:xfrm>
              <a:off x="5950" y="2597"/>
              <a:ext cx="1116" cy="397"/>
            </a:xfrm>
            <a:custGeom>
              <a:avLst/>
              <a:gdLst>
                <a:gd name="T0" fmla="*/ 453 w 454"/>
                <a:gd name="T1" fmla="*/ 161 h 161"/>
                <a:gd name="T2" fmla="*/ 453 w 454"/>
                <a:gd name="T3" fmla="*/ 161 h 161"/>
                <a:gd name="T4" fmla="*/ 1 w 454"/>
                <a:gd name="T5" fmla="*/ 140 h 161"/>
                <a:gd name="T6" fmla="*/ 1 w 454"/>
                <a:gd name="T7" fmla="*/ 139 h 161"/>
                <a:gd name="T8" fmla="*/ 1 w 454"/>
                <a:gd name="T9" fmla="*/ 138 h 161"/>
                <a:gd name="T10" fmla="*/ 56 w 454"/>
                <a:gd name="T11" fmla="*/ 1 h 161"/>
                <a:gd name="T12" fmla="*/ 56 w 454"/>
                <a:gd name="T13" fmla="*/ 0 h 161"/>
                <a:gd name="T14" fmla="*/ 57 w 454"/>
                <a:gd name="T15" fmla="*/ 0 h 161"/>
                <a:gd name="T16" fmla="*/ 453 w 454"/>
                <a:gd name="T17" fmla="*/ 160 h 161"/>
                <a:gd name="T18" fmla="*/ 454 w 454"/>
                <a:gd name="T19" fmla="*/ 161 h 161"/>
                <a:gd name="T20" fmla="*/ 453 w 454"/>
                <a:gd name="T21" fmla="*/ 161 h 161"/>
                <a:gd name="T22" fmla="*/ 3 w 454"/>
                <a:gd name="T23" fmla="*/ 138 h 161"/>
                <a:gd name="T24" fmla="*/ 448 w 454"/>
                <a:gd name="T25" fmla="*/ 159 h 161"/>
                <a:gd name="T26" fmla="*/ 57 w 454"/>
                <a:gd name="T27" fmla="*/ 2 h 161"/>
                <a:gd name="T28" fmla="*/ 3 w 454"/>
                <a:gd name="T29"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161">
                  <a:moveTo>
                    <a:pt x="453" y="161"/>
                  </a:moveTo>
                  <a:cubicBezTo>
                    <a:pt x="453" y="161"/>
                    <a:pt x="453" y="161"/>
                    <a:pt x="453" y="161"/>
                  </a:cubicBezTo>
                  <a:cubicBezTo>
                    <a:pt x="1" y="140"/>
                    <a:pt x="1" y="140"/>
                    <a:pt x="1" y="140"/>
                  </a:cubicBezTo>
                  <a:cubicBezTo>
                    <a:pt x="1" y="140"/>
                    <a:pt x="1" y="139"/>
                    <a:pt x="1" y="139"/>
                  </a:cubicBezTo>
                  <a:cubicBezTo>
                    <a:pt x="0" y="139"/>
                    <a:pt x="0" y="139"/>
                    <a:pt x="1" y="138"/>
                  </a:cubicBezTo>
                  <a:cubicBezTo>
                    <a:pt x="56" y="1"/>
                    <a:pt x="56" y="1"/>
                    <a:pt x="56" y="1"/>
                  </a:cubicBezTo>
                  <a:cubicBezTo>
                    <a:pt x="56" y="1"/>
                    <a:pt x="56" y="1"/>
                    <a:pt x="56" y="0"/>
                  </a:cubicBezTo>
                  <a:cubicBezTo>
                    <a:pt x="56" y="0"/>
                    <a:pt x="57" y="0"/>
                    <a:pt x="57" y="0"/>
                  </a:cubicBezTo>
                  <a:cubicBezTo>
                    <a:pt x="453" y="160"/>
                    <a:pt x="453" y="160"/>
                    <a:pt x="453" y="160"/>
                  </a:cubicBezTo>
                  <a:cubicBezTo>
                    <a:pt x="454" y="160"/>
                    <a:pt x="454" y="160"/>
                    <a:pt x="454" y="161"/>
                  </a:cubicBezTo>
                  <a:cubicBezTo>
                    <a:pt x="454" y="161"/>
                    <a:pt x="454" y="161"/>
                    <a:pt x="453" y="161"/>
                  </a:cubicBezTo>
                  <a:close/>
                  <a:moveTo>
                    <a:pt x="3" y="138"/>
                  </a:moveTo>
                  <a:cubicBezTo>
                    <a:pt x="448" y="159"/>
                    <a:pt x="448" y="159"/>
                    <a:pt x="448" y="159"/>
                  </a:cubicBezTo>
                  <a:cubicBezTo>
                    <a:pt x="57" y="2"/>
                    <a:pt x="57" y="2"/>
                    <a:pt x="57" y="2"/>
                  </a:cubicBezTo>
                  <a:lnTo>
                    <a:pt x="3"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5" name="Freeform 43"/>
            <p:cNvSpPr>
              <a:spLocks noEditPoints="1"/>
            </p:cNvSpPr>
            <p:nvPr/>
          </p:nvSpPr>
          <p:spPr bwMode="auto">
            <a:xfrm>
              <a:off x="5972" y="1714"/>
              <a:ext cx="612" cy="888"/>
            </a:xfrm>
            <a:custGeom>
              <a:avLst/>
              <a:gdLst>
                <a:gd name="T0" fmla="*/ 47 w 249"/>
                <a:gd name="T1" fmla="*/ 360 h 360"/>
                <a:gd name="T2" fmla="*/ 47 w 249"/>
                <a:gd name="T3" fmla="*/ 360 h 360"/>
                <a:gd name="T4" fmla="*/ 47 w 249"/>
                <a:gd name="T5" fmla="*/ 359 h 360"/>
                <a:gd name="T6" fmla="*/ 0 w 249"/>
                <a:gd name="T7" fmla="*/ 1 h 360"/>
                <a:gd name="T8" fmla="*/ 1 w 249"/>
                <a:gd name="T9" fmla="*/ 0 h 360"/>
                <a:gd name="T10" fmla="*/ 2 w 249"/>
                <a:gd name="T11" fmla="*/ 0 h 360"/>
                <a:gd name="T12" fmla="*/ 249 w 249"/>
                <a:gd name="T13" fmla="*/ 193 h 360"/>
                <a:gd name="T14" fmla="*/ 249 w 249"/>
                <a:gd name="T15" fmla="*/ 194 h 360"/>
                <a:gd name="T16" fmla="*/ 249 w 249"/>
                <a:gd name="T17" fmla="*/ 194 h 360"/>
                <a:gd name="T18" fmla="*/ 48 w 249"/>
                <a:gd name="T19" fmla="*/ 360 h 360"/>
                <a:gd name="T20" fmla="*/ 47 w 249"/>
                <a:gd name="T21" fmla="*/ 360 h 360"/>
                <a:gd name="T22" fmla="*/ 2 w 249"/>
                <a:gd name="T23" fmla="*/ 3 h 360"/>
                <a:gd name="T24" fmla="*/ 48 w 249"/>
                <a:gd name="T25" fmla="*/ 357 h 360"/>
                <a:gd name="T26" fmla="*/ 247 w 249"/>
                <a:gd name="T27" fmla="*/ 194 h 360"/>
                <a:gd name="T28" fmla="*/ 2 w 249"/>
                <a:gd name="T29" fmla="*/ 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360">
                  <a:moveTo>
                    <a:pt x="47" y="360"/>
                  </a:moveTo>
                  <a:cubicBezTo>
                    <a:pt x="47" y="360"/>
                    <a:pt x="47" y="360"/>
                    <a:pt x="47" y="360"/>
                  </a:cubicBezTo>
                  <a:cubicBezTo>
                    <a:pt x="47" y="360"/>
                    <a:pt x="47" y="360"/>
                    <a:pt x="47" y="359"/>
                  </a:cubicBezTo>
                  <a:cubicBezTo>
                    <a:pt x="0" y="1"/>
                    <a:pt x="0" y="1"/>
                    <a:pt x="0" y="1"/>
                  </a:cubicBezTo>
                  <a:cubicBezTo>
                    <a:pt x="0" y="1"/>
                    <a:pt x="0" y="0"/>
                    <a:pt x="1" y="0"/>
                  </a:cubicBezTo>
                  <a:cubicBezTo>
                    <a:pt x="1" y="0"/>
                    <a:pt x="1" y="0"/>
                    <a:pt x="2" y="0"/>
                  </a:cubicBezTo>
                  <a:cubicBezTo>
                    <a:pt x="249" y="193"/>
                    <a:pt x="249" y="193"/>
                    <a:pt x="249" y="193"/>
                  </a:cubicBezTo>
                  <a:cubicBezTo>
                    <a:pt x="249" y="193"/>
                    <a:pt x="249" y="193"/>
                    <a:pt x="249" y="194"/>
                  </a:cubicBezTo>
                  <a:cubicBezTo>
                    <a:pt x="249" y="194"/>
                    <a:pt x="249" y="194"/>
                    <a:pt x="249" y="194"/>
                  </a:cubicBezTo>
                  <a:cubicBezTo>
                    <a:pt x="48" y="360"/>
                    <a:pt x="48" y="360"/>
                    <a:pt x="48" y="360"/>
                  </a:cubicBezTo>
                  <a:cubicBezTo>
                    <a:pt x="48" y="360"/>
                    <a:pt x="48" y="360"/>
                    <a:pt x="47" y="360"/>
                  </a:cubicBezTo>
                  <a:close/>
                  <a:moveTo>
                    <a:pt x="2" y="3"/>
                  </a:moveTo>
                  <a:cubicBezTo>
                    <a:pt x="48" y="357"/>
                    <a:pt x="48" y="357"/>
                    <a:pt x="48" y="357"/>
                  </a:cubicBezTo>
                  <a:cubicBezTo>
                    <a:pt x="247" y="194"/>
                    <a:pt x="247" y="194"/>
                    <a:pt x="247" y="194"/>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6" name="Freeform 44"/>
            <p:cNvSpPr>
              <a:spLocks noEditPoints="1"/>
            </p:cNvSpPr>
            <p:nvPr/>
          </p:nvSpPr>
          <p:spPr bwMode="auto">
            <a:xfrm>
              <a:off x="5972" y="1475"/>
              <a:ext cx="612" cy="720"/>
            </a:xfrm>
            <a:custGeom>
              <a:avLst/>
              <a:gdLst>
                <a:gd name="T0" fmla="*/ 248 w 249"/>
                <a:gd name="T1" fmla="*/ 292 h 292"/>
                <a:gd name="T2" fmla="*/ 248 w 249"/>
                <a:gd name="T3" fmla="*/ 291 h 292"/>
                <a:gd name="T4" fmla="*/ 1 w 249"/>
                <a:gd name="T5" fmla="*/ 99 h 292"/>
                <a:gd name="T6" fmla="*/ 0 w 249"/>
                <a:gd name="T7" fmla="*/ 98 h 292"/>
                <a:gd name="T8" fmla="*/ 1 w 249"/>
                <a:gd name="T9" fmla="*/ 97 h 292"/>
                <a:gd name="T10" fmla="*/ 216 w 249"/>
                <a:gd name="T11" fmla="*/ 0 h 292"/>
                <a:gd name="T12" fmla="*/ 217 w 249"/>
                <a:gd name="T13" fmla="*/ 0 h 292"/>
                <a:gd name="T14" fmla="*/ 217 w 249"/>
                <a:gd name="T15" fmla="*/ 1 h 292"/>
                <a:gd name="T16" fmla="*/ 249 w 249"/>
                <a:gd name="T17" fmla="*/ 291 h 292"/>
                <a:gd name="T18" fmla="*/ 249 w 249"/>
                <a:gd name="T19" fmla="*/ 292 h 292"/>
                <a:gd name="T20" fmla="*/ 248 w 249"/>
                <a:gd name="T21" fmla="*/ 292 h 292"/>
                <a:gd name="T22" fmla="*/ 3 w 249"/>
                <a:gd name="T23" fmla="*/ 98 h 292"/>
                <a:gd name="T24" fmla="*/ 247 w 249"/>
                <a:gd name="T25" fmla="*/ 289 h 292"/>
                <a:gd name="T26" fmla="*/ 216 w 249"/>
                <a:gd name="T27" fmla="*/ 3 h 292"/>
                <a:gd name="T28" fmla="*/ 3 w 249"/>
                <a:gd name="T29" fmla="*/ 9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92">
                  <a:moveTo>
                    <a:pt x="248" y="292"/>
                  </a:moveTo>
                  <a:cubicBezTo>
                    <a:pt x="248" y="292"/>
                    <a:pt x="248" y="292"/>
                    <a:pt x="248" y="291"/>
                  </a:cubicBezTo>
                  <a:cubicBezTo>
                    <a:pt x="1" y="99"/>
                    <a:pt x="1" y="99"/>
                    <a:pt x="1" y="99"/>
                  </a:cubicBezTo>
                  <a:cubicBezTo>
                    <a:pt x="0" y="98"/>
                    <a:pt x="0" y="98"/>
                    <a:pt x="0" y="98"/>
                  </a:cubicBezTo>
                  <a:cubicBezTo>
                    <a:pt x="0" y="97"/>
                    <a:pt x="0" y="97"/>
                    <a:pt x="1" y="97"/>
                  </a:cubicBezTo>
                  <a:cubicBezTo>
                    <a:pt x="216" y="0"/>
                    <a:pt x="216" y="0"/>
                    <a:pt x="216" y="0"/>
                  </a:cubicBezTo>
                  <a:cubicBezTo>
                    <a:pt x="216" y="0"/>
                    <a:pt x="217" y="0"/>
                    <a:pt x="217" y="0"/>
                  </a:cubicBezTo>
                  <a:cubicBezTo>
                    <a:pt x="217" y="1"/>
                    <a:pt x="217" y="1"/>
                    <a:pt x="217" y="1"/>
                  </a:cubicBezTo>
                  <a:cubicBezTo>
                    <a:pt x="249" y="291"/>
                    <a:pt x="249" y="291"/>
                    <a:pt x="249" y="291"/>
                  </a:cubicBezTo>
                  <a:cubicBezTo>
                    <a:pt x="249" y="291"/>
                    <a:pt x="249" y="291"/>
                    <a:pt x="249" y="292"/>
                  </a:cubicBezTo>
                  <a:cubicBezTo>
                    <a:pt x="249" y="292"/>
                    <a:pt x="248" y="292"/>
                    <a:pt x="248" y="292"/>
                  </a:cubicBezTo>
                  <a:close/>
                  <a:moveTo>
                    <a:pt x="3" y="98"/>
                  </a:moveTo>
                  <a:cubicBezTo>
                    <a:pt x="247" y="289"/>
                    <a:pt x="247" y="289"/>
                    <a:pt x="247" y="289"/>
                  </a:cubicBezTo>
                  <a:cubicBezTo>
                    <a:pt x="216" y="3"/>
                    <a:pt x="216" y="3"/>
                    <a:pt x="216" y="3"/>
                  </a:cubicBezTo>
                  <a:lnTo>
                    <a:pt x="3"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7" name="Freeform 45"/>
            <p:cNvSpPr>
              <a:spLocks noEditPoints="1"/>
            </p:cNvSpPr>
            <p:nvPr/>
          </p:nvSpPr>
          <p:spPr bwMode="auto">
            <a:xfrm>
              <a:off x="6250" y="210"/>
              <a:ext cx="1074" cy="1270"/>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8" name="Freeform 46"/>
            <p:cNvSpPr>
              <a:spLocks noEditPoints="1"/>
            </p:cNvSpPr>
            <p:nvPr/>
          </p:nvSpPr>
          <p:spPr bwMode="auto">
            <a:xfrm>
              <a:off x="6501" y="1475"/>
              <a:ext cx="489" cy="720"/>
            </a:xfrm>
            <a:custGeom>
              <a:avLst/>
              <a:gdLst>
                <a:gd name="T0" fmla="*/ 33 w 199"/>
                <a:gd name="T1" fmla="*/ 292 h 292"/>
                <a:gd name="T2" fmla="*/ 33 w 199"/>
                <a:gd name="T3" fmla="*/ 292 h 292"/>
                <a:gd name="T4" fmla="*/ 32 w 199"/>
                <a:gd name="T5" fmla="*/ 291 h 292"/>
                <a:gd name="T6" fmla="*/ 0 w 199"/>
                <a:gd name="T7" fmla="*/ 1 h 292"/>
                <a:gd name="T8" fmla="*/ 1 w 199"/>
                <a:gd name="T9" fmla="*/ 0 h 292"/>
                <a:gd name="T10" fmla="*/ 2 w 199"/>
                <a:gd name="T11" fmla="*/ 1 h 292"/>
                <a:gd name="T12" fmla="*/ 199 w 199"/>
                <a:gd name="T13" fmla="*/ 217 h 292"/>
                <a:gd name="T14" fmla="*/ 199 w 199"/>
                <a:gd name="T15" fmla="*/ 217 h 292"/>
                <a:gd name="T16" fmla="*/ 198 w 199"/>
                <a:gd name="T17" fmla="*/ 218 h 292"/>
                <a:gd name="T18" fmla="*/ 34 w 199"/>
                <a:gd name="T19" fmla="*/ 292 h 292"/>
                <a:gd name="T20" fmla="*/ 33 w 199"/>
                <a:gd name="T21" fmla="*/ 292 h 292"/>
                <a:gd name="T22" fmla="*/ 3 w 199"/>
                <a:gd name="T23" fmla="*/ 4 h 292"/>
                <a:gd name="T24" fmla="*/ 34 w 199"/>
                <a:gd name="T25" fmla="*/ 289 h 292"/>
                <a:gd name="T26" fmla="*/ 196 w 199"/>
                <a:gd name="T27" fmla="*/ 217 h 292"/>
                <a:gd name="T28" fmla="*/ 3 w 199"/>
                <a:gd name="T29" fmla="*/ 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92">
                  <a:moveTo>
                    <a:pt x="33" y="292"/>
                  </a:moveTo>
                  <a:cubicBezTo>
                    <a:pt x="33" y="292"/>
                    <a:pt x="33" y="292"/>
                    <a:pt x="33" y="292"/>
                  </a:cubicBezTo>
                  <a:cubicBezTo>
                    <a:pt x="33" y="291"/>
                    <a:pt x="32" y="291"/>
                    <a:pt x="32" y="291"/>
                  </a:cubicBezTo>
                  <a:cubicBezTo>
                    <a:pt x="0" y="1"/>
                    <a:pt x="0" y="1"/>
                    <a:pt x="0" y="1"/>
                  </a:cubicBezTo>
                  <a:cubicBezTo>
                    <a:pt x="0" y="1"/>
                    <a:pt x="1" y="1"/>
                    <a:pt x="1" y="0"/>
                  </a:cubicBezTo>
                  <a:cubicBezTo>
                    <a:pt x="1" y="0"/>
                    <a:pt x="2" y="0"/>
                    <a:pt x="2" y="1"/>
                  </a:cubicBezTo>
                  <a:cubicBezTo>
                    <a:pt x="199" y="217"/>
                    <a:pt x="199" y="217"/>
                    <a:pt x="199" y="217"/>
                  </a:cubicBezTo>
                  <a:cubicBezTo>
                    <a:pt x="199" y="217"/>
                    <a:pt x="199" y="217"/>
                    <a:pt x="199" y="217"/>
                  </a:cubicBezTo>
                  <a:cubicBezTo>
                    <a:pt x="199" y="218"/>
                    <a:pt x="198" y="218"/>
                    <a:pt x="198" y="218"/>
                  </a:cubicBezTo>
                  <a:cubicBezTo>
                    <a:pt x="34" y="292"/>
                    <a:pt x="34" y="292"/>
                    <a:pt x="34" y="292"/>
                  </a:cubicBezTo>
                  <a:cubicBezTo>
                    <a:pt x="34" y="292"/>
                    <a:pt x="33" y="292"/>
                    <a:pt x="33" y="292"/>
                  </a:cubicBezTo>
                  <a:close/>
                  <a:moveTo>
                    <a:pt x="3" y="4"/>
                  </a:moveTo>
                  <a:cubicBezTo>
                    <a:pt x="34" y="289"/>
                    <a:pt x="34" y="289"/>
                    <a:pt x="34" y="289"/>
                  </a:cubicBezTo>
                  <a:cubicBezTo>
                    <a:pt x="196" y="217"/>
                    <a:pt x="196" y="217"/>
                    <a:pt x="196" y="217"/>
                  </a:cubicBezTo>
                  <a:lnTo>
                    <a:pt x="3"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9" name="Freeform 47"/>
            <p:cNvSpPr>
              <a:spLocks noEditPoints="1"/>
            </p:cNvSpPr>
            <p:nvPr/>
          </p:nvSpPr>
          <p:spPr bwMode="auto">
            <a:xfrm>
              <a:off x="6501" y="1475"/>
              <a:ext cx="823" cy="537"/>
            </a:xfrm>
            <a:custGeom>
              <a:avLst/>
              <a:gdLst>
                <a:gd name="T0" fmla="*/ 198 w 335"/>
                <a:gd name="T1" fmla="*/ 218 h 218"/>
                <a:gd name="T2" fmla="*/ 198 w 335"/>
                <a:gd name="T3" fmla="*/ 218 h 218"/>
                <a:gd name="T4" fmla="*/ 197 w 335"/>
                <a:gd name="T5" fmla="*/ 218 h 218"/>
                <a:gd name="T6" fmla="*/ 1 w 335"/>
                <a:gd name="T7" fmla="*/ 2 h 218"/>
                <a:gd name="T8" fmla="*/ 1 w 335"/>
                <a:gd name="T9" fmla="*/ 1 h 218"/>
                <a:gd name="T10" fmla="*/ 2 w 335"/>
                <a:gd name="T11" fmla="*/ 0 h 218"/>
                <a:gd name="T12" fmla="*/ 335 w 335"/>
                <a:gd name="T13" fmla="*/ 86 h 218"/>
                <a:gd name="T14" fmla="*/ 335 w 335"/>
                <a:gd name="T15" fmla="*/ 86 h 218"/>
                <a:gd name="T16" fmla="*/ 335 w 335"/>
                <a:gd name="T17" fmla="*/ 87 h 218"/>
                <a:gd name="T18" fmla="*/ 198 w 335"/>
                <a:gd name="T19" fmla="*/ 218 h 218"/>
                <a:gd name="T20" fmla="*/ 198 w 335"/>
                <a:gd name="T21" fmla="*/ 218 h 218"/>
                <a:gd name="T22" fmla="*/ 4 w 335"/>
                <a:gd name="T23" fmla="*/ 3 h 218"/>
                <a:gd name="T24" fmla="*/ 198 w 335"/>
                <a:gd name="T25" fmla="*/ 216 h 218"/>
                <a:gd name="T26" fmla="*/ 332 w 335"/>
                <a:gd name="T27" fmla="*/ 87 h 218"/>
                <a:gd name="T28" fmla="*/ 4 w 335"/>
                <a:gd name="T2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218">
                  <a:moveTo>
                    <a:pt x="198" y="218"/>
                  </a:moveTo>
                  <a:cubicBezTo>
                    <a:pt x="198" y="218"/>
                    <a:pt x="198" y="218"/>
                    <a:pt x="198" y="218"/>
                  </a:cubicBezTo>
                  <a:cubicBezTo>
                    <a:pt x="198" y="218"/>
                    <a:pt x="197" y="218"/>
                    <a:pt x="197" y="218"/>
                  </a:cubicBezTo>
                  <a:cubicBezTo>
                    <a:pt x="1" y="2"/>
                    <a:pt x="1" y="2"/>
                    <a:pt x="1" y="2"/>
                  </a:cubicBezTo>
                  <a:cubicBezTo>
                    <a:pt x="0" y="2"/>
                    <a:pt x="0" y="1"/>
                    <a:pt x="1" y="1"/>
                  </a:cubicBezTo>
                  <a:cubicBezTo>
                    <a:pt x="1" y="0"/>
                    <a:pt x="1" y="0"/>
                    <a:pt x="2" y="0"/>
                  </a:cubicBezTo>
                  <a:cubicBezTo>
                    <a:pt x="335" y="86"/>
                    <a:pt x="335" y="86"/>
                    <a:pt x="335" y="86"/>
                  </a:cubicBezTo>
                  <a:cubicBezTo>
                    <a:pt x="335" y="86"/>
                    <a:pt x="335" y="86"/>
                    <a:pt x="335" y="86"/>
                  </a:cubicBezTo>
                  <a:cubicBezTo>
                    <a:pt x="335" y="87"/>
                    <a:pt x="335" y="87"/>
                    <a:pt x="335" y="87"/>
                  </a:cubicBezTo>
                  <a:cubicBezTo>
                    <a:pt x="198" y="218"/>
                    <a:pt x="198" y="218"/>
                    <a:pt x="198" y="218"/>
                  </a:cubicBezTo>
                  <a:cubicBezTo>
                    <a:pt x="198" y="218"/>
                    <a:pt x="198" y="218"/>
                    <a:pt x="198" y="218"/>
                  </a:cubicBezTo>
                  <a:close/>
                  <a:moveTo>
                    <a:pt x="4" y="3"/>
                  </a:moveTo>
                  <a:cubicBezTo>
                    <a:pt x="198" y="216"/>
                    <a:pt x="198" y="216"/>
                    <a:pt x="198" y="216"/>
                  </a:cubicBezTo>
                  <a:cubicBezTo>
                    <a:pt x="332" y="87"/>
                    <a:pt x="332" y="87"/>
                    <a:pt x="332" y="87"/>
                  </a:cubicBezTo>
                  <a:lnTo>
                    <a:pt x="4"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2" name="Freeform 48"/>
            <p:cNvSpPr>
              <a:spLocks noEditPoints="1"/>
            </p:cNvSpPr>
            <p:nvPr/>
          </p:nvSpPr>
          <p:spPr bwMode="auto">
            <a:xfrm>
              <a:off x="6501" y="210"/>
              <a:ext cx="823" cy="1482"/>
            </a:xfrm>
            <a:custGeom>
              <a:avLst/>
              <a:gdLst>
                <a:gd name="T0" fmla="*/ 334 w 335"/>
                <a:gd name="T1" fmla="*/ 601 h 601"/>
                <a:gd name="T2" fmla="*/ 334 w 335"/>
                <a:gd name="T3" fmla="*/ 601 h 601"/>
                <a:gd name="T4" fmla="*/ 1 w 335"/>
                <a:gd name="T5" fmla="*/ 515 h 601"/>
                <a:gd name="T6" fmla="*/ 1 w 335"/>
                <a:gd name="T7" fmla="*/ 515 h 601"/>
                <a:gd name="T8" fmla="*/ 1 w 335"/>
                <a:gd name="T9" fmla="*/ 514 h 601"/>
                <a:gd name="T10" fmla="*/ 333 w 335"/>
                <a:gd name="T11" fmla="*/ 1 h 601"/>
                <a:gd name="T12" fmla="*/ 334 w 335"/>
                <a:gd name="T13" fmla="*/ 1 h 601"/>
                <a:gd name="T14" fmla="*/ 335 w 335"/>
                <a:gd name="T15" fmla="*/ 1 h 601"/>
                <a:gd name="T16" fmla="*/ 335 w 335"/>
                <a:gd name="T17" fmla="*/ 600 h 601"/>
                <a:gd name="T18" fmla="*/ 335 w 335"/>
                <a:gd name="T19" fmla="*/ 600 h 601"/>
                <a:gd name="T20" fmla="*/ 334 w 335"/>
                <a:gd name="T21" fmla="*/ 601 h 601"/>
                <a:gd name="T22" fmla="*/ 3 w 335"/>
                <a:gd name="T23" fmla="*/ 514 h 601"/>
                <a:gd name="T24" fmla="*/ 333 w 335"/>
                <a:gd name="T25" fmla="*/ 598 h 601"/>
                <a:gd name="T26" fmla="*/ 333 w 335"/>
                <a:gd name="T27" fmla="*/ 5 h 601"/>
                <a:gd name="T28" fmla="*/ 3 w 335"/>
                <a:gd name="T29" fmla="*/ 51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601">
                  <a:moveTo>
                    <a:pt x="334" y="601"/>
                  </a:moveTo>
                  <a:cubicBezTo>
                    <a:pt x="334" y="601"/>
                    <a:pt x="334" y="601"/>
                    <a:pt x="334" y="601"/>
                  </a:cubicBezTo>
                  <a:cubicBezTo>
                    <a:pt x="1" y="515"/>
                    <a:pt x="1" y="515"/>
                    <a:pt x="1" y="515"/>
                  </a:cubicBezTo>
                  <a:cubicBezTo>
                    <a:pt x="1" y="515"/>
                    <a:pt x="1" y="515"/>
                    <a:pt x="1" y="515"/>
                  </a:cubicBezTo>
                  <a:cubicBezTo>
                    <a:pt x="0" y="514"/>
                    <a:pt x="0" y="514"/>
                    <a:pt x="1" y="514"/>
                  </a:cubicBezTo>
                  <a:cubicBezTo>
                    <a:pt x="333" y="1"/>
                    <a:pt x="333" y="1"/>
                    <a:pt x="333" y="1"/>
                  </a:cubicBezTo>
                  <a:cubicBezTo>
                    <a:pt x="333" y="1"/>
                    <a:pt x="333" y="0"/>
                    <a:pt x="334" y="1"/>
                  </a:cubicBezTo>
                  <a:cubicBezTo>
                    <a:pt x="334" y="1"/>
                    <a:pt x="335" y="1"/>
                    <a:pt x="335" y="1"/>
                  </a:cubicBezTo>
                  <a:cubicBezTo>
                    <a:pt x="335" y="600"/>
                    <a:pt x="335" y="600"/>
                    <a:pt x="335" y="600"/>
                  </a:cubicBezTo>
                  <a:cubicBezTo>
                    <a:pt x="335" y="600"/>
                    <a:pt x="335" y="600"/>
                    <a:pt x="335" y="600"/>
                  </a:cubicBezTo>
                  <a:cubicBezTo>
                    <a:pt x="335" y="601"/>
                    <a:pt x="334" y="601"/>
                    <a:pt x="334" y="601"/>
                  </a:cubicBezTo>
                  <a:close/>
                  <a:moveTo>
                    <a:pt x="3" y="514"/>
                  </a:moveTo>
                  <a:cubicBezTo>
                    <a:pt x="333" y="598"/>
                    <a:pt x="333" y="598"/>
                    <a:pt x="333" y="598"/>
                  </a:cubicBezTo>
                  <a:cubicBezTo>
                    <a:pt x="333" y="5"/>
                    <a:pt x="333" y="5"/>
                    <a:pt x="333" y="5"/>
                  </a:cubicBezTo>
                  <a:lnTo>
                    <a:pt x="3" y="51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4" name="Freeform 49"/>
            <p:cNvSpPr>
              <a:spLocks noEditPoints="1"/>
            </p:cNvSpPr>
            <p:nvPr/>
          </p:nvSpPr>
          <p:spPr bwMode="auto">
            <a:xfrm>
              <a:off x="5753" y="2937"/>
              <a:ext cx="1043" cy="781"/>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5" name="Freeform 50"/>
            <p:cNvSpPr>
              <a:spLocks noEditPoints="1"/>
            </p:cNvSpPr>
            <p:nvPr/>
          </p:nvSpPr>
          <p:spPr bwMode="auto">
            <a:xfrm>
              <a:off x="5753" y="3519"/>
              <a:ext cx="1043" cy="498"/>
            </a:xfrm>
            <a:custGeom>
              <a:avLst/>
              <a:gdLst>
                <a:gd name="T0" fmla="*/ 251 w 424"/>
                <a:gd name="T1" fmla="*/ 202 h 202"/>
                <a:gd name="T2" fmla="*/ 250 w 424"/>
                <a:gd name="T3" fmla="*/ 202 h 202"/>
                <a:gd name="T4" fmla="*/ 0 w 424"/>
                <a:gd name="T5" fmla="*/ 81 h 202"/>
                <a:gd name="T6" fmla="*/ 0 w 424"/>
                <a:gd name="T7" fmla="*/ 80 h 202"/>
                <a:gd name="T8" fmla="*/ 1 w 424"/>
                <a:gd name="T9" fmla="*/ 79 h 202"/>
                <a:gd name="T10" fmla="*/ 423 w 424"/>
                <a:gd name="T11" fmla="*/ 0 h 202"/>
                <a:gd name="T12" fmla="*/ 424 w 424"/>
                <a:gd name="T13" fmla="*/ 0 h 202"/>
                <a:gd name="T14" fmla="*/ 424 w 424"/>
                <a:gd name="T15" fmla="*/ 2 h 202"/>
                <a:gd name="T16" fmla="*/ 251 w 424"/>
                <a:gd name="T17" fmla="*/ 202 h 202"/>
                <a:gd name="T18" fmla="*/ 251 w 424"/>
                <a:gd name="T19" fmla="*/ 202 h 202"/>
                <a:gd name="T20" fmla="*/ 4 w 424"/>
                <a:gd name="T21" fmla="*/ 80 h 202"/>
                <a:gd name="T22" fmla="*/ 251 w 424"/>
                <a:gd name="T23" fmla="*/ 200 h 202"/>
                <a:gd name="T24" fmla="*/ 421 w 424"/>
                <a:gd name="T25" fmla="*/ 2 h 202"/>
                <a:gd name="T26" fmla="*/ 4 w 424"/>
                <a:gd name="T27" fmla="*/ 8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202">
                  <a:moveTo>
                    <a:pt x="251" y="202"/>
                  </a:moveTo>
                  <a:cubicBezTo>
                    <a:pt x="251" y="202"/>
                    <a:pt x="251" y="202"/>
                    <a:pt x="250" y="202"/>
                  </a:cubicBezTo>
                  <a:cubicBezTo>
                    <a:pt x="0" y="81"/>
                    <a:pt x="0" y="81"/>
                    <a:pt x="0" y="81"/>
                  </a:cubicBezTo>
                  <a:cubicBezTo>
                    <a:pt x="0" y="80"/>
                    <a:pt x="0" y="80"/>
                    <a:pt x="0" y="80"/>
                  </a:cubicBezTo>
                  <a:cubicBezTo>
                    <a:pt x="0" y="79"/>
                    <a:pt x="0" y="79"/>
                    <a:pt x="1" y="79"/>
                  </a:cubicBezTo>
                  <a:cubicBezTo>
                    <a:pt x="423" y="0"/>
                    <a:pt x="423" y="0"/>
                    <a:pt x="423" y="0"/>
                  </a:cubicBezTo>
                  <a:cubicBezTo>
                    <a:pt x="424" y="0"/>
                    <a:pt x="424" y="0"/>
                    <a:pt x="424" y="0"/>
                  </a:cubicBezTo>
                  <a:cubicBezTo>
                    <a:pt x="424" y="1"/>
                    <a:pt x="424" y="1"/>
                    <a:pt x="424" y="2"/>
                  </a:cubicBezTo>
                  <a:cubicBezTo>
                    <a:pt x="251" y="202"/>
                    <a:pt x="251" y="202"/>
                    <a:pt x="251" y="202"/>
                  </a:cubicBezTo>
                  <a:cubicBezTo>
                    <a:pt x="251" y="202"/>
                    <a:pt x="251" y="202"/>
                    <a:pt x="251" y="202"/>
                  </a:cubicBezTo>
                  <a:close/>
                  <a:moveTo>
                    <a:pt x="4" y="80"/>
                  </a:moveTo>
                  <a:cubicBezTo>
                    <a:pt x="251" y="200"/>
                    <a:pt x="251" y="200"/>
                    <a:pt x="251" y="200"/>
                  </a:cubicBezTo>
                  <a:cubicBezTo>
                    <a:pt x="421" y="2"/>
                    <a:pt x="421" y="2"/>
                    <a:pt x="421" y="2"/>
                  </a:cubicBezTo>
                  <a:lnTo>
                    <a:pt x="4" y="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6" name="Freeform 51"/>
            <p:cNvSpPr>
              <a:spLocks noEditPoints="1"/>
            </p:cNvSpPr>
            <p:nvPr/>
          </p:nvSpPr>
          <p:spPr bwMode="auto">
            <a:xfrm>
              <a:off x="5950" y="2937"/>
              <a:ext cx="1116" cy="587"/>
            </a:xfrm>
            <a:custGeom>
              <a:avLst/>
              <a:gdLst>
                <a:gd name="T0" fmla="*/ 343 w 454"/>
                <a:gd name="T1" fmla="*/ 238 h 238"/>
                <a:gd name="T2" fmla="*/ 343 w 454"/>
                <a:gd name="T3" fmla="*/ 238 h 238"/>
                <a:gd name="T4" fmla="*/ 1 w 454"/>
                <a:gd name="T5" fmla="*/ 1 h 238"/>
                <a:gd name="T6" fmla="*/ 1 w 454"/>
                <a:gd name="T7" fmla="*/ 0 h 238"/>
                <a:gd name="T8" fmla="*/ 1 w 454"/>
                <a:gd name="T9" fmla="*/ 0 h 238"/>
                <a:gd name="T10" fmla="*/ 453 w 454"/>
                <a:gd name="T11" fmla="*/ 22 h 238"/>
                <a:gd name="T12" fmla="*/ 454 w 454"/>
                <a:gd name="T13" fmla="*/ 22 h 238"/>
                <a:gd name="T14" fmla="*/ 454 w 454"/>
                <a:gd name="T15" fmla="*/ 23 h 238"/>
                <a:gd name="T16" fmla="*/ 344 w 454"/>
                <a:gd name="T17" fmla="*/ 237 h 238"/>
                <a:gd name="T18" fmla="*/ 344 w 454"/>
                <a:gd name="T19" fmla="*/ 238 h 238"/>
                <a:gd name="T20" fmla="*/ 343 w 454"/>
                <a:gd name="T21" fmla="*/ 238 h 238"/>
                <a:gd name="T22" fmla="*/ 5 w 454"/>
                <a:gd name="T23" fmla="*/ 2 h 238"/>
                <a:gd name="T24" fmla="*/ 343 w 454"/>
                <a:gd name="T25" fmla="*/ 236 h 238"/>
                <a:gd name="T26" fmla="*/ 452 w 454"/>
                <a:gd name="T27" fmla="*/ 23 h 238"/>
                <a:gd name="T28" fmla="*/ 5 w 454"/>
                <a:gd name="T29" fmla="*/ 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238">
                  <a:moveTo>
                    <a:pt x="343" y="238"/>
                  </a:moveTo>
                  <a:cubicBezTo>
                    <a:pt x="343" y="238"/>
                    <a:pt x="343" y="238"/>
                    <a:pt x="343" y="238"/>
                  </a:cubicBezTo>
                  <a:cubicBezTo>
                    <a:pt x="1" y="1"/>
                    <a:pt x="1" y="1"/>
                    <a:pt x="1" y="1"/>
                  </a:cubicBezTo>
                  <a:cubicBezTo>
                    <a:pt x="1" y="1"/>
                    <a:pt x="0" y="1"/>
                    <a:pt x="1" y="0"/>
                  </a:cubicBezTo>
                  <a:cubicBezTo>
                    <a:pt x="1" y="0"/>
                    <a:pt x="1" y="0"/>
                    <a:pt x="1" y="0"/>
                  </a:cubicBezTo>
                  <a:cubicBezTo>
                    <a:pt x="453" y="22"/>
                    <a:pt x="453" y="22"/>
                    <a:pt x="453" y="22"/>
                  </a:cubicBezTo>
                  <a:cubicBezTo>
                    <a:pt x="453" y="22"/>
                    <a:pt x="454" y="22"/>
                    <a:pt x="454" y="22"/>
                  </a:cubicBezTo>
                  <a:cubicBezTo>
                    <a:pt x="454" y="22"/>
                    <a:pt x="454" y="23"/>
                    <a:pt x="454" y="23"/>
                  </a:cubicBezTo>
                  <a:cubicBezTo>
                    <a:pt x="344" y="237"/>
                    <a:pt x="344" y="237"/>
                    <a:pt x="344" y="237"/>
                  </a:cubicBezTo>
                  <a:cubicBezTo>
                    <a:pt x="344" y="238"/>
                    <a:pt x="344" y="238"/>
                    <a:pt x="344" y="238"/>
                  </a:cubicBezTo>
                  <a:cubicBezTo>
                    <a:pt x="344" y="238"/>
                    <a:pt x="343" y="238"/>
                    <a:pt x="343" y="238"/>
                  </a:cubicBezTo>
                  <a:close/>
                  <a:moveTo>
                    <a:pt x="5" y="2"/>
                  </a:moveTo>
                  <a:cubicBezTo>
                    <a:pt x="343" y="236"/>
                    <a:pt x="343" y="236"/>
                    <a:pt x="343" y="236"/>
                  </a:cubicBezTo>
                  <a:cubicBezTo>
                    <a:pt x="452" y="23"/>
                    <a:pt x="452" y="23"/>
                    <a:pt x="452" y="23"/>
                  </a:cubicBezTo>
                  <a:lnTo>
                    <a:pt x="5"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7" name="Freeform 52"/>
            <p:cNvSpPr>
              <a:spLocks noEditPoints="1"/>
            </p:cNvSpPr>
            <p:nvPr/>
          </p:nvSpPr>
          <p:spPr bwMode="auto">
            <a:xfrm>
              <a:off x="6368" y="3519"/>
              <a:ext cx="428" cy="599"/>
            </a:xfrm>
            <a:custGeom>
              <a:avLst/>
              <a:gdLst>
                <a:gd name="T0" fmla="*/ 118 w 174"/>
                <a:gd name="T1" fmla="*/ 243 h 243"/>
                <a:gd name="T2" fmla="*/ 118 w 174"/>
                <a:gd name="T3" fmla="*/ 243 h 243"/>
                <a:gd name="T4" fmla="*/ 0 w 174"/>
                <a:gd name="T5" fmla="*/ 202 h 243"/>
                <a:gd name="T6" fmla="*/ 0 w 174"/>
                <a:gd name="T7" fmla="*/ 201 h 243"/>
                <a:gd name="T8" fmla="*/ 0 w 174"/>
                <a:gd name="T9" fmla="*/ 200 h 243"/>
                <a:gd name="T10" fmla="*/ 173 w 174"/>
                <a:gd name="T11" fmla="*/ 0 h 243"/>
                <a:gd name="T12" fmla="*/ 174 w 174"/>
                <a:gd name="T13" fmla="*/ 0 h 243"/>
                <a:gd name="T14" fmla="*/ 174 w 174"/>
                <a:gd name="T15" fmla="*/ 1 h 243"/>
                <a:gd name="T16" fmla="*/ 119 w 174"/>
                <a:gd name="T17" fmla="*/ 243 h 243"/>
                <a:gd name="T18" fmla="*/ 118 w 174"/>
                <a:gd name="T19" fmla="*/ 243 h 243"/>
                <a:gd name="T20" fmla="*/ 118 w 174"/>
                <a:gd name="T21" fmla="*/ 243 h 243"/>
                <a:gd name="T22" fmla="*/ 2 w 174"/>
                <a:gd name="T23" fmla="*/ 201 h 243"/>
                <a:gd name="T24" fmla="*/ 117 w 174"/>
                <a:gd name="T25" fmla="*/ 241 h 243"/>
                <a:gd name="T26" fmla="*/ 172 w 174"/>
                <a:gd name="T27" fmla="*/ 4 h 243"/>
                <a:gd name="T28" fmla="*/ 2 w 174"/>
                <a:gd name="T29" fmla="*/ 20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43">
                  <a:moveTo>
                    <a:pt x="118" y="243"/>
                  </a:moveTo>
                  <a:cubicBezTo>
                    <a:pt x="118" y="243"/>
                    <a:pt x="118" y="243"/>
                    <a:pt x="118" y="243"/>
                  </a:cubicBezTo>
                  <a:cubicBezTo>
                    <a:pt x="0" y="202"/>
                    <a:pt x="0" y="202"/>
                    <a:pt x="0" y="202"/>
                  </a:cubicBezTo>
                  <a:cubicBezTo>
                    <a:pt x="0" y="202"/>
                    <a:pt x="0" y="202"/>
                    <a:pt x="0" y="201"/>
                  </a:cubicBezTo>
                  <a:cubicBezTo>
                    <a:pt x="0" y="201"/>
                    <a:pt x="0" y="201"/>
                    <a:pt x="0" y="200"/>
                  </a:cubicBezTo>
                  <a:cubicBezTo>
                    <a:pt x="173" y="0"/>
                    <a:pt x="173" y="0"/>
                    <a:pt x="173" y="0"/>
                  </a:cubicBezTo>
                  <a:cubicBezTo>
                    <a:pt x="173" y="0"/>
                    <a:pt x="173" y="0"/>
                    <a:pt x="174" y="0"/>
                  </a:cubicBezTo>
                  <a:cubicBezTo>
                    <a:pt x="174" y="0"/>
                    <a:pt x="174" y="1"/>
                    <a:pt x="174" y="1"/>
                  </a:cubicBezTo>
                  <a:cubicBezTo>
                    <a:pt x="119" y="243"/>
                    <a:pt x="119" y="243"/>
                    <a:pt x="119" y="243"/>
                  </a:cubicBezTo>
                  <a:cubicBezTo>
                    <a:pt x="119" y="243"/>
                    <a:pt x="119" y="243"/>
                    <a:pt x="118" y="243"/>
                  </a:cubicBezTo>
                  <a:cubicBezTo>
                    <a:pt x="118" y="243"/>
                    <a:pt x="118" y="243"/>
                    <a:pt x="118" y="243"/>
                  </a:cubicBezTo>
                  <a:close/>
                  <a:moveTo>
                    <a:pt x="2" y="201"/>
                  </a:moveTo>
                  <a:cubicBezTo>
                    <a:pt x="117" y="241"/>
                    <a:pt x="117" y="241"/>
                    <a:pt x="117" y="241"/>
                  </a:cubicBezTo>
                  <a:cubicBezTo>
                    <a:pt x="172" y="4"/>
                    <a:pt x="172" y="4"/>
                    <a:pt x="172" y="4"/>
                  </a:cubicBezTo>
                  <a:lnTo>
                    <a:pt x="2" y="20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8" name="Freeform 53"/>
            <p:cNvSpPr>
              <a:spLocks noEditPoints="1"/>
            </p:cNvSpPr>
            <p:nvPr/>
          </p:nvSpPr>
          <p:spPr bwMode="auto">
            <a:xfrm>
              <a:off x="6656" y="3519"/>
              <a:ext cx="693" cy="599"/>
            </a:xfrm>
            <a:custGeom>
              <a:avLst/>
              <a:gdLst>
                <a:gd name="T0" fmla="*/ 1 w 282"/>
                <a:gd name="T1" fmla="*/ 243 h 243"/>
                <a:gd name="T2" fmla="*/ 0 w 282"/>
                <a:gd name="T3" fmla="*/ 243 h 243"/>
                <a:gd name="T4" fmla="*/ 0 w 282"/>
                <a:gd name="T5" fmla="*/ 242 h 243"/>
                <a:gd name="T6" fmla="*/ 55 w 282"/>
                <a:gd name="T7" fmla="*/ 1 h 243"/>
                <a:gd name="T8" fmla="*/ 56 w 282"/>
                <a:gd name="T9" fmla="*/ 0 h 243"/>
                <a:gd name="T10" fmla="*/ 57 w 282"/>
                <a:gd name="T11" fmla="*/ 0 h 243"/>
                <a:gd name="T12" fmla="*/ 282 w 282"/>
                <a:gd name="T13" fmla="*/ 217 h 243"/>
                <a:gd name="T14" fmla="*/ 282 w 282"/>
                <a:gd name="T15" fmla="*/ 218 h 243"/>
                <a:gd name="T16" fmla="*/ 281 w 282"/>
                <a:gd name="T17" fmla="*/ 219 h 243"/>
                <a:gd name="T18" fmla="*/ 1 w 282"/>
                <a:gd name="T19" fmla="*/ 243 h 243"/>
                <a:gd name="T20" fmla="*/ 1 w 282"/>
                <a:gd name="T21" fmla="*/ 243 h 243"/>
                <a:gd name="T22" fmla="*/ 57 w 282"/>
                <a:gd name="T23" fmla="*/ 3 h 243"/>
                <a:gd name="T24" fmla="*/ 2 w 282"/>
                <a:gd name="T25" fmla="*/ 241 h 243"/>
                <a:gd name="T26" fmla="*/ 279 w 282"/>
                <a:gd name="T27" fmla="*/ 217 h 243"/>
                <a:gd name="T28" fmla="*/ 57 w 282"/>
                <a:gd name="T29" fmla="*/ 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2" h="243">
                  <a:moveTo>
                    <a:pt x="1" y="243"/>
                  </a:moveTo>
                  <a:cubicBezTo>
                    <a:pt x="1" y="243"/>
                    <a:pt x="0" y="243"/>
                    <a:pt x="0" y="243"/>
                  </a:cubicBezTo>
                  <a:cubicBezTo>
                    <a:pt x="0" y="243"/>
                    <a:pt x="0" y="243"/>
                    <a:pt x="0" y="242"/>
                  </a:cubicBezTo>
                  <a:cubicBezTo>
                    <a:pt x="55" y="1"/>
                    <a:pt x="55" y="1"/>
                    <a:pt x="55" y="1"/>
                  </a:cubicBezTo>
                  <a:cubicBezTo>
                    <a:pt x="56" y="0"/>
                    <a:pt x="56" y="0"/>
                    <a:pt x="56" y="0"/>
                  </a:cubicBezTo>
                  <a:cubicBezTo>
                    <a:pt x="56" y="0"/>
                    <a:pt x="57" y="0"/>
                    <a:pt x="57" y="0"/>
                  </a:cubicBezTo>
                  <a:cubicBezTo>
                    <a:pt x="282" y="217"/>
                    <a:pt x="282" y="217"/>
                    <a:pt x="282" y="217"/>
                  </a:cubicBezTo>
                  <a:cubicBezTo>
                    <a:pt x="282" y="217"/>
                    <a:pt x="282" y="218"/>
                    <a:pt x="282" y="218"/>
                  </a:cubicBezTo>
                  <a:cubicBezTo>
                    <a:pt x="282" y="219"/>
                    <a:pt x="282" y="219"/>
                    <a:pt x="281" y="219"/>
                  </a:cubicBezTo>
                  <a:cubicBezTo>
                    <a:pt x="1" y="243"/>
                    <a:pt x="1" y="243"/>
                    <a:pt x="1" y="243"/>
                  </a:cubicBezTo>
                  <a:cubicBezTo>
                    <a:pt x="1" y="243"/>
                    <a:pt x="1" y="243"/>
                    <a:pt x="1" y="243"/>
                  </a:cubicBezTo>
                  <a:close/>
                  <a:moveTo>
                    <a:pt x="57" y="3"/>
                  </a:moveTo>
                  <a:cubicBezTo>
                    <a:pt x="2" y="241"/>
                    <a:pt x="2" y="241"/>
                    <a:pt x="2" y="241"/>
                  </a:cubicBezTo>
                  <a:cubicBezTo>
                    <a:pt x="279" y="217"/>
                    <a:pt x="279" y="217"/>
                    <a:pt x="279" y="217"/>
                  </a:cubicBezTo>
                  <a:lnTo>
                    <a:pt x="5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9" name="Freeform 54"/>
            <p:cNvSpPr>
              <a:spLocks noEditPoints="1"/>
            </p:cNvSpPr>
            <p:nvPr/>
          </p:nvSpPr>
          <p:spPr bwMode="auto">
            <a:xfrm>
              <a:off x="6791" y="2991"/>
              <a:ext cx="578" cy="533"/>
            </a:xfrm>
            <a:custGeom>
              <a:avLst/>
              <a:gdLst>
                <a:gd name="T0" fmla="*/ 1 w 235"/>
                <a:gd name="T1" fmla="*/ 216 h 216"/>
                <a:gd name="T2" fmla="*/ 1 w 235"/>
                <a:gd name="T3" fmla="*/ 216 h 216"/>
                <a:gd name="T4" fmla="*/ 1 w 235"/>
                <a:gd name="T5" fmla="*/ 214 h 216"/>
                <a:gd name="T6" fmla="*/ 110 w 235"/>
                <a:gd name="T7" fmla="*/ 0 h 216"/>
                <a:gd name="T8" fmla="*/ 111 w 235"/>
                <a:gd name="T9" fmla="*/ 0 h 216"/>
                <a:gd name="T10" fmla="*/ 112 w 235"/>
                <a:gd name="T11" fmla="*/ 0 h 216"/>
                <a:gd name="T12" fmla="*/ 235 w 235"/>
                <a:gd name="T13" fmla="*/ 94 h 216"/>
                <a:gd name="T14" fmla="*/ 235 w 235"/>
                <a:gd name="T15" fmla="*/ 95 h 216"/>
                <a:gd name="T16" fmla="*/ 235 w 235"/>
                <a:gd name="T17" fmla="*/ 96 h 216"/>
                <a:gd name="T18" fmla="*/ 2 w 235"/>
                <a:gd name="T19" fmla="*/ 216 h 216"/>
                <a:gd name="T20" fmla="*/ 1 w 235"/>
                <a:gd name="T21" fmla="*/ 216 h 216"/>
                <a:gd name="T22" fmla="*/ 111 w 235"/>
                <a:gd name="T23" fmla="*/ 2 h 216"/>
                <a:gd name="T24" fmla="*/ 4 w 235"/>
                <a:gd name="T25" fmla="*/ 213 h 216"/>
                <a:gd name="T26" fmla="*/ 232 w 235"/>
                <a:gd name="T27" fmla="*/ 95 h 216"/>
                <a:gd name="T28" fmla="*/ 111 w 235"/>
                <a:gd name="T2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216">
                  <a:moveTo>
                    <a:pt x="1" y="216"/>
                  </a:moveTo>
                  <a:cubicBezTo>
                    <a:pt x="1" y="216"/>
                    <a:pt x="1" y="216"/>
                    <a:pt x="1" y="216"/>
                  </a:cubicBezTo>
                  <a:cubicBezTo>
                    <a:pt x="0" y="215"/>
                    <a:pt x="0" y="215"/>
                    <a:pt x="1" y="214"/>
                  </a:cubicBezTo>
                  <a:cubicBezTo>
                    <a:pt x="110" y="0"/>
                    <a:pt x="110" y="0"/>
                    <a:pt x="110" y="0"/>
                  </a:cubicBezTo>
                  <a:cubicBezTo>
                    <a:pt x="110" y="0"/>
                    <a:pt x="111" y="0"/>
                    <a:pt x="111" y="0"/>
                  </a:cubicBezTo>
                  <a:cubicBezTo>
                    <a:pt x="111" y="0"/>
                    <a:pt x="111" y="0"/>
                    <a:pt x="112" y="0"/>
                  </a:cubicBezTo>
                  <a:cubicBezTo>
                    <a:pt x="235" y="94"/>
                    <a:pt x="235" y="94"/>
                    <a:pt x="235" y="94"/>
                  </a:cubicBezTo>
                  <a:cubicBezTo>
                    <a:pt x="235" y="95"/>
                    <a:pt x="235" y="95"/>
                    <a:pt x="235" y="95"/>
                  </a:cubicBezTo>
                  <a:cubicBezTo>
                    <a:pt x="235" y="96"/>
                    <a:pt x="235" y="96"/>
                    <a:pt x="235" y="96"/>
                  </a:cubicBezTo>
                  <a:cubicBezTo>
                    <a:pt x="2" y="216"/>
                    <a:pt x="2" y="216"/>
                    <a:pt x="2" y="216"/>
                  </a:cubicBezTo>
                  <a:cubicBezTo>
                    <a:pt x="2" y="216"/>
                    <a:pt x="2" y="216"/>
                    <a:pt x="1" y="216"/>
                  </a:cubicBezTo>
                  <a:close/>
                  <a:moveTo>
                    <a:pt x="111" y="2"/>
                  </a:moveTo>
                  <a:cubicBezTo>
                    <a:pt x="4" y="213"/>
                    <a:pt x="4" y="213"/>
                    <a:pt x="4" y="213"/>
                  </a:cubicBezTo>
                  <a:cubicBezTo>
                    <a:pt x="232" y="95"/>
                    <a:pt x="232" y="95"/>
                    <a:pt x="232" y="95"/>
                  </a:cubicBezTo>
                  <a:lnTo>
                    <a:pt x="111"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0" name="Freeform 55"/>
            <p:cNvSpPr>
              <a:spLocks noEditPoints="1"/>
            </p:cNvSpPr>
            <p:nvPr/>
          </p:nvSpPr>
          <p:spPr bwMode="auto">
            <a:xfrm>
              <a:off x="6791" y="3282"/>
              <a:ext cx="796" cy="777"/>
            </a:xfrm>
            <a:custGeom>
              <a:avLst/>
              <a:gdLst>
                <a:gd name="T0" fmla="*/ 226 w 324"/>
                <a:gd name="T1" fmla="*/ 315 h 315"/>
                <a:gd name="T2" fmla="*/ 226 w 324"/>
                <a:gd name="T3" fmla="*/ 315 h 315"/>
                <a:gd name="T4" fmla="*/ 1 w 324"/>
                <a:gd name="T5" fmla="*/ 98 h 315"/>
                <a:gd name="T6" fmla="*/ 0 w 324"/>
                <a:gd name="T7" fmla="*/ 97 h 315"/>
                <a:gd name="T8" fmla="*/ 1 w 324"/>
                <a:gd name="T9" fmla="*/ 96 h 315"/>
                <a:gd name="T10" fmla="*/ 323 w 324"/>
                <a:gd name="T11" fmla="*/ 0 h 315"/>
                <a:gd name="T12" fmla="*/ 324 w 324"/>
                <a:gd name="T13" fmla="*/ 0 h 315"/>
                <a:gd name="T14" fmla="*/ 324 w 324"/>
                <a:gd name="T15" fmla="*/ 1 h 315"/>
                <a:gd name="T16" fmla="*/ 227 w 324"/>
                <a:gd name="T17" fmla="*/ 314 h 315"/>
                <a:gd name="T18" fmla="*/ 226 w 324"/>
                <a:gd name="T19" fmla="*/ 315 h 315"/>
                <a:gd name="T20" fmla="*/ 226 w 324"/>
                <a:gd name="T21" fmla="*/ 315 h 315"/>
                <a:gd name="T22" fmla="*/ 3 w 324"/>
                <a:gd name="T23" fmla="*/ 97 h 315"/>
                <a:gd name="T24" fmla="*/ 226 w 324"/>
                <a:gd name="T25" fmla="*/ 312 h 315"/>
                <a:gd name="T26" fmla="*/ 321 w 324"/>
                <a:gd name="T27" fmla="*/ 2 h 315"/>
                <a:gd name="T28" fmla="*/ 3 w 324"/>
                <a:gd name="T29" fmla="*/ 9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15">
                  <a:moveTo>
                    <a:pt x="226" y="315"/>
                  </a:moveTo>
                  <a:cubicBezTo>
                    <a:pt x="226" y="315"/>
                    <a:pt x="226" y="315"/>
                    <a:pt x="226" y="315"/>
                  </a:cubicBezTo>
                  <a:cubicBezTo>
                    <a:pt x="1" y="98"/>
                    <a:pt x="1" y="98"/>
                    <a:pt x="1" y="98"/>
                  </a:cubicBezTo>
                  <a:cubicBezTo>
                    <a:pt x="1" y="97"/>
                    <a:pt x="0" y="97"/>
                    <a:pt x="0" y="97"/>
                  </a:cubicBezTo>
                  <a:cubicBezTo>
                    <a:pt x="1" y="96"/>
                    <a:pt x="1" y="96"/>
                    <a:pt x="1" y="96"/>
                  </a:cubicBezTo>
                  <a:cubicBezTo>
                    <a:pt x="323" y="0"/>
                    <a:pt x="323" y="0"/>
                    <a:pt x="323" y="0"/>
                  </a:cubicBezTo>
                  <a:cubicBezTo>
                    <a:pt x="323" y="0"/>
                    <a:pt x="323" y="0"/>
                    <a:pt x="324" y="0"/>
                  </a:cubicBezTo>
                  <a:cubicBezTo>
                    <a:pt x="324" y="0"/>
                    <a:pt x="324" y="1"/>
                    <a:pt x="324" y="1"/>
                  </a:cubicBezTo>
                  <a:cubicBezTo>
                    <a:pt x="227" y="314"/>
                    <a:pt x="227" y="314"/>
                    <a:pt x="227" y="314"/>
                  </a:cubicBezTo>
                  <a:cubicBezTo>
                    <a:pt x="227" y="314"/>
                    <a:pt x="227" y="315"/>
                    <a:pt x="226" y="315"/>
                  </a:cubicBezTo>
                  <a:cubicBezTo>
                    <a:pt x="226" y="315"/>
                    <a:pt x="226" y="315"/>
                    <a:pt x="226" y="315"/>
                  </a:cubicBezTo>
                  <a:close/>
                  <a:moveTo>
                    <a:pt x="3" y="97"/>
                  </a:moveTo>
                  <a:cubicBezTo>
                    <a:pt x="226" y="312"/>
                    <a:pt x="226" y="312"/>
                    <a:pt x="226" y="312"/>
                  </a:cubicBezTo>
                  <a:cubicBezTo>
                    <a:pt x="321" y="2"/>
                    <a:pt x="321" y="2"/>
                    <a:pt x="321" y="2"/>
                  </a:cubicBezTo>
                  <a:lnTo>
                    <a:pt x="3" y="9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1" name="Freeform 56"/>
            <p:cNvSpPr>
              <a:spLocks noEditPoints="1"/>
            </p:cNvSpPr>
            <p:nvPr/>
          </p:nvSpPr>
          <p:spPr bwMode="auto">
            <a:xfrm>
              <a:off x="6791" y="3223"/>
              <a:ext cx="796" cy="301"/>
            </a:xfrm>
            <a:custGeom>
              <a:avLst/>
              <a:gdLst>
                <a:gd name="T0" fmla="*/ 1 w 324"/>
                <a:gd name="T1" fmla="*/ 122 h 122"/>
                <a:gd name="T2" fmla="*/ 1 w 324"/>
                <a:gd name="T3" fmla="*/ 121 h 122"/>
                <a:gd name="T4" fmla="*/ 1 w 324"/>
                <a:gd name="T5" fmla="*/ 120 h 122"/>
                <a:gd name="T6" fmla="*/ 234 w 324"/>
                <a:gd name="T7" fmla="*/ 0 h 122"/>
                <a:gd name="T8" fmla="*/ 234 w 324"/>
                <a:gd name="T9" fmla="*/ 0 h 122"/>
                <a:gd name="T10" fmla="*/ 323 w 324"/>
                <a:gd name="T11" fmla="*/ 24 h 122"/>
                <a:gd name="T12" fmla="*/ 324 w 324"/>
                <a:gd name="T13" fmla="*/ 25 h 122"/>
                <a:gd name="T14" fmla="*/ 323 w 324"/>
                <a:gd name="T15" fmla="*/ 26 h 122"/>
                <a:gd name="T16" fmla="*/ 2 w 324"/>
                <a:gd name="T17" fmla="*/ 122 h 122"/>
                <a:gd name="T18" fmla="*/ 1 w 324"/>
                <a:gd name="T19" fmla="*/ 122 h 122"/>
                <a:gd name="T20" fmla="*/ 234 w 324"/>
                <a:gd name="T21" fmla="*/ 2 h 122"/>
                <a:gd name="T22" fmla="*/ 11 w 324"/>
                <a:gd name="T23" fmla="*/ 117 h 122"/>
                <a:gd name="T24" fmla="*/ 319 w 324"/>
                <a:gd name="T25" fmla="*/ 25 h 122"/>
                <a:gd name="T26" fmla="*/ 234 w 324"/>
                <a:gd name="T27"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4" h="122">
                  <a:moveTo>
                    <a:pt x="1" y="122"/>
                  </a:moveTo>
                  <a:cubicBezTo>
                    <a:pt x="1" y="122"/>
                    <a:pt x="1" y="122"/>
                    <a:pt x="1" y="121"/>
                  </a:cubicBezTo>
                  <a:cubicBezTo>
                    <a:pt x="0" y="121"/>
                    <a:pt x="1" y="120"/>
                    <a:pt x="1" y="120"/>
                  </a:cubicBezTo>
                  <a:cubicBezTo>
                    <a:pt x="234" y="0"/>
                    <a:pt x="234" y="0"/>
                    <a:pt x="234" y="0"/>
                  </a:cubicBezTo>
                  <a:cubicBezTo>
                    <a:pt x="234" y="0"/>
                    <a:pt x="234" y="0"/>
                    <a:pt x="234" y="0"/>
                  </a:cubicBezTo>
                  <a:cubicBezTo>
                    <a:pt x="323" y="24"/>
                    <a:pt x="323" y="24"/>
                    <a:pt x="323" y="24"/>
                  </a:cubicBezTo>
                  <a:cubicBezTo>
                    <a:pt x="323" y="24"/>
                    <a:pt x="324" y="24"/>
                    <a:pt x="324" y="25"/>
                  </a:cubicBezTo>
                  <a:cubicBezTo>
                    <a:pt x="324" y="25"/>
                    <a:pt x="324" y="26"/>
                    <a:pt x="323" y="26"/>
                  </a:cubicBezTo>
                  <a:cubicBezTo>
                    <a:pt x="2" y="122"/>
                    <a:pt x="2" y="122"/>
                    <a:pt x="2" y="122"/>
                  </a:cubicBezTo>
                  <a:cubicBezTo>
                    <a:pt x="2" y="122"/>
                    <a:pt x="1" y="122"/>
                    <a:pt x="1" y="122"/>
                  </a:cubicBezTo>
                  <a:close/>
                  <a:moveTo>
                    <a:pt x="234" y="2"/>
                  </a:moveTo>
                  <a:cubicBezTo>
                    <a:pt x="11" y="117"/>
                    <a:pt x="11" y="117"/>
                    <a:pt x="11" y="117"/>
                  </a:cubicBezTo>
                  <a:cubicBezTo>
                    <a:pt x="319" y="25"/>
                    <a:pt x="319" y="25"/>
                    <a:pt x="319" y="25"/>
                  </a:cubicBezTo>
                  <a:lnTo>
                    <a:pt x="23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3" name="Freeform 57"/>
            <p:cNvSpPr>
              <a:spLocks noEditPoints="1"/>
            </p:cNvSpPr>
            <p:nvPr/>
          </p:nvSpPr>
          <p:spPr bwMode="auto">
            <a:xfrm>
              <a:off x="3378" y="3430"/>
              <a:ext cx="797" cy="387"/>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8" name="Freeform 58"/>
            <p:cNvSpPr>
              <a:spLocks noEditPoints="1"/>
            </p:cNvSpPr>
            <p:nvPr/>
          </p:nvSpPr>
          <p:spPr bwMode="auto">
            <a:xfrm>
              <a:off x="4035" y="3349"/>
              <a:ext cx="408" cy="325"/>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4" name="Freeform 59"/>
            <p:cNvSpPr/>
            <p:nvPr/>
          </p:nvSpPr>
          <p:spPr bwMode="auto">
            <a:xfrm>
              <a:off x="5313" y="1551"/>
              <a:ext cx="130" cy="496"/>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6" name="Freeform 60"/>
            <p:cNvSpPr>
              <a:spLocks noEditPoints="1"/>
            </p:cNvSpPr>
            <p:nvPr/>
          </p:nvSpPr>
          <p:spPr bwMode="auto">
            <a:xfrm>
              <a:off x="5313" y="1554"/>
              <a:ext cx="664" cy="493"/>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7" name="Freeform 61"/>
            <p:cNvSpPr>
              <a:spLocks noEditPoints="1"/>
            </p:cNvSpPr>
            <p:nvPr/>
          </p:nvSpPr>
          <p:spPr bwMode="auto">
            <a:xfrm>
              <a:off x="5313" y="2042"/>
              <a:ext cx="777" cy="629"/>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1" name="Freeform 62"/>
            <p:cNvSpPr>
              <a:spLocks noEditPoints="1"/>
            </p:cNvSpPr>
            <p:nvPr/>
          </p:nvSpPr>
          <p:spPr bwMode="auto">
            <a:xfrm>
              <a:off x="5313" y="1714"/>
              <a:ext cx="777" cy="888"/>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2" name="Freeform 63"/>
            <p:cNvSpPr>
              <a:spLocks noEditPoints="1"/>
            </p:cNvSpPr>
            <p:nvPr/>
          </p:nvSpPr>
          <p:spPr bwMode="auto">
            <a:xfrm>
              <a:off x="5097" y="2666"/>
              <a:ext cx="432" cy="441"/>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3" name="Freeform 64"/>
            <p:cNvSpPr>
              <a:spLocks noEditPoints="1"/>
            </p:cNvSpPr>
            <p:nvPr/>
          </p:nvSpPr>
          <p:spPr bwMode="auto">
            <a:xfrm>
              <a:off x="5097" y="2779"/>
              <a:ext cx="700" cy="328"/>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4" name="Freeform 65"/>
            <p:cNvSpPr>
              <a:spLocks noEditPoints="1"/>
            </p:cNvSpPr>
            <p:nvPr/>
          </p:nvSpPr>
          <p:spPr bwMode="auto">
            <a:xfrm>
              <a:off x="5097" y="2984"/>
              <a:ext cx="700" cy="734"/>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5" name="Freeform 66"/>
            <p:cNvSpPr/>
            <p:nvPr/>
          </p:nvSpPr>
          <p:spPr bwMode="auto">
            <a:xfrm>
              <a:off x="7061" y="2005"/>
              <a:ext cx="807" cy="989"/>
            </a:xfrm>
            <a:custGeom>
              <a:avLst/>
              <a:gdLst>
                <a:gd name="T0" fmla="*/ 327 w 328"/>
                <a:gd name="T1" fmla="*/ 194 h 401"/>
                <a:gd name="T2" fmla="*/ 3 w 328"/>
                <a:gd name="T3" fmla="*/ 398 h 401"/>
                <a:gd name="T4" fmla="*/ 107 w 328"/>
                <a:gd name="T5" fmla="*/ 2 h 401"/>
                <a:gd name="T6" fmla="*/ 328 w 328"/>
                <a:gd name="T7" fmla="*/ 95 h 401"/>
                <a:gd name="T8" fmla="*/ 328 w 328"/>
                <a:gd name="T9" fmla="*/ 93 h 401"/>
                <a:gd name="T10" fmla="*/ 107 w 328"/>
                <a:gd name="T11" fmla="*/ 0 h 401"/>
                <a:gd name="T12" fmla="*/ 106 w 328"/>
                <a:gd name="T13" fmla="*/ 0 h 401"/>
                <a:gd name="T14" fmla="*/ 106 w 328"/>
                <a:gd name="T15" fmla="*/ 1 h 401"/>
                <a:gd name="T16" fmla="*/ 0 w 328"/>
                <a:gd name="T17" fmla="*/ 400 h 401"/>
                <a:gd name="T18" fmla="*/ 1 w 328"/>
                <a:gd name="T19" fmla="*/ 401 h 401"/>
                <a:gd name="T20" fmla="*/ 1 w 328"/>
                <a:gd name="T21" fmla="*/ 401 h 401"/>
                <a:gd name="T22" fmla="*/ 2 w 328"/>
                <a:gd name="T23" fmla="*/ 401 h 401"/>
                <a:gd name="T24" fmla="*/ 327 w 328"/>
                <a:gd name="T25" fmla="*/ 196 h 401"/>
                <a:gd name="T26" fmla="*/ 327 w 328"/>
                <a:gd name="T27" fmla="*/ 1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8" h="401">
                  <a:moveTo>
                    <a:pt x="327" y="194"/>
                  </a:moveTo>
                  <a:cubicBezTo>
                    <a:pt x="3" y="398"/>
                    <a:pt x="3" y="398"/>
                    <a:pt x="3" y="398"/>
                  </a:cubicBezTo>
                  <a:cubicBezTo>
                    <a:pt x="107" y="2"/>
                    <a:pt x="107" y="2"/>
                    <a:pt x="107" y="2"/>
                  </a:cubicBezTo>
                  <a:cubicBezTo>
                    <a:pt x="328" y="95"/>
                    <a:pt x="328" y="95"/>
                    <a:pt x="328" y="95"/>
                  </a:cubicBezTo>
                  <a:cubicBezTo>
                    <a:pt x="328" y="93"/>
                    <a:pt x="328" y="93"/>
                    <a:pt x="328" y="93"/>
                  </a:cubicBezTo>
                  <a:cubicBezTo>
                    <a:pt x="107" y="0"/>
                    <a:pt x="107" y="0"/>
                    <a:pt x="107" y="0"/>
                  </a:cubicBezTo>
                  <a:cubicBezTo>
                    <a:pt x="107" y="0"/>
                    <a:pt x="107" y="0"/>
                    <a:pt x="106" y="0"/>
                  </a:cubicBezTo>
                  <a:cubicBezTo>
                    <a:pt x="106" y="0"/>
                    <a:pt x="106" y="0"/>
                    <a:pt x="106" y="1"/>
                  </a:cubicBezTo>
                  <a:cubicBezTo>
                    <a:pt x="0" y="400"/>
                    <a:pt x="0" y="400"/>
                    <a:pt x="0" y="400"/>
                  </a:cubicBezTo>
                  <a:cubicBezTo>
                    <a:pt x="0" y="401"/>
                    <a:pt x="0" y="401"/>
                    <a:pt x="1" y="401"/>
                  </a:cubicBezTo>
                  <a:cubicBezTo>
                    <a:pt x="1" y="401"/>
                    <a:pt x="1" y="401"/>
                    <a:pt x="1" y="401"/>
                  </a:cubicBezTo>
                  <a:cubicBezTo>
                    <a:pt x="1" y="401"/>
                    <a:pt x="1" y="401"/>
                    <a:pt x="2" y="401"/>
                  </a:cubicBezTo>
                  <a:cubicBezTo>
                    <a:pt x="327" y="196"/>
                    <a:pt x="327" y="196"/>
                    <a:pt x="327" y="196"/>
                  </a:cubicBezTo>
                  <a:lnTo>
                    <a:pt x="327" y="19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6" name="Freeform 67"/>
            <p:cNvSpPr/>
            <p:nvPr/>
          </p:nvSpPr>
          <p:spPr bwMode="auto">
            <a:xfrm>
              <a:off x="7061" y="2483"/>
              <a:ext cx="804" cy="511"/>
            </a:xfrm>
            <a:custGeom>
              <a:avLst/>
              <a:gdLst>
                <a:gd name="T0" fmla="*/ 326 w 327"/>
                <a:gd name="T1" fmla="*/ 171 h 207"/>
                <a:gd name="T2" fmla="*/ 5 w 327"/>
                <a:gd name="T3" fmla="*/ 205 h 207"/>
                <a:gd name="T4" fmla="*/ 327 w 327"/>
                <a:gd name="T5" fmla="*/ 2 h 207"/>
                <a:gd name="T6" fmla="*/ 327 w 327"/>
                <a:gd name="T7" fmla="*/ 0 h 207"/>
                <a:gd name="T8" fmla="*/ 1 w 327"/>
                <a:gd name="T9" fmla="*/ 206 h 207"/>
                <a:gd name="T10" fmla="*/ 0 w 327"/>
                <a:gd name="T11" fmla="*/ 207 h 207"/>
                <a:gd name="T12" fmla="*/ 1 w 327"/>
                <a:gd name="T13" fmla="*/ 207 h 207"/>
                <a:gd name="T14" fmla="*/ 1 w 327"/>
                <a:gd name="T15" fmla="*/ 207 h 207"/>
                <a:gd name="T16" fmla="*/ 326 w 327"/>
                <a:gd name="T17" fmla="*/ 173 h 207"/>
                <a:gd name="T18" fmla="*/ 326 w 327"/>
                <a:gd name="T19" fmla="*/ 17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7" h="207">
                  <a:moveTo>
                    <a:pt x="326" y="171"/>
                  </a:moveTo>
                  <a:cubicBezTo>
                    <a:pt x="5" y="205"/>
                    <a:pt x="5" y="205"/>
                    <a:pt x="5" y="205"/>
                  </a:cubicBezTo>
                  <a:cubicBezTo>
                    <a:pt x="327" y="2"/>
                    <a:pt x="327" y="2"/>
                    <a:pt x="327" y="2"/>
                  </a:cubicBezTo>
                  <a:cubicBezTo>
                    <a:pt x="327" y="0"/>
                    <a:pt x="327" y="0"/>
                    <a:pt x="327" y="0"/>
                  </a:cubicBezTo>
                  <a:cubicBezTo>
                    <a:pt x="1" y="206"/>
                    <a:pt x="1" y="206"/>
                    <a:pt x="1" y="206"/>
                  </a:cubicBezTo>
                  <a:cubicBezTo>
                    <a:pt x="0" y="206"/>
                    <a:pt x="0" y="206"/>
                    <a:pt x="0" y="207"/>
                  </a:cubicBezTo>
                  <a:cubicBezTo>
                    <a:pt x="0" y="207"/>
                    <a:pt x="1" y="207"/>
                    <a:pt x="1" y="207"/>
                  </a:cubicBezTo>
                  <a:cubicBezTo>
                    <a:pt x="1" y="207"/>
                    <a:pt x="1" y="207"/>
                    <a:pt x="1" y="207"/>
                  </a:cubicBezTo>
                  <a:cubicBezTo>
                    <a:pt x="326" y="173"/>
                    <a:pt x="326" y="173"/>
                    <a:pt x="326" y="173"/>
                  </a:cubicBezTo>
                  <a:lnTo>
                    <a:pt x="326" y="17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7" name="Freeform 68"/>
            <p:cNvSpPr/>
            <p:nvPr/>
          </p:nvSpPr>
          <p:spPr bwMode="auto">
            <a:xfrm>
              <a:off x="7322" y="2005"/>
              <a:ext cx="546" cy="234"/>
            </a:xfrm>
            <a:custGeom>
              <a:avLst/>
              <a:gdLst>
                <a:gd name="T0" fmla="*/ 222 w 222"/>
                <a:gd name="T1" fmla="*/ 93 h 95"/>
                <a:gd name="T2" fmla="*/ 6 w 222"/>
                <a:gd name="T3" fmla="*/ 2 h 95"/>
                <a:gd name="T4" fmla="*/ 222 w 222"/>
                <a:gd name="T5" fmla="*/ 15 h 95"/>
                <a:gd name="T6" fmla="*/ 222 w 222"/>
                <a:gd name="T7" fmla="*/ 13 h 95"/>
                <a:gd name="T8" fmla="*/ 1 w 222"/>
                <a:gd name="T9" fmla="*/ 0 h 95"/>
                <a:gd name="T10" fmla="*/ 0 w 222"/>
                <a:gd name="T11" fmla="*/ 1 h 95"/>
                <a:gd name="T12" fmla="*/ 0 w 222"/>
                <a:gd name="T13" fmla="*/ 2 h 95"/>
                <a:gd name="T14" fmla="*/ 222 w 222"/>
                <a:gd name="T15" fmla="*/ 95 h 95"/>
                <a:gd name="T16" fmla="*/ 222 w 222"/>
                <a:gd name="T17" fmla="*/ 9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95">
                  <a:moveTo>
                    <a:pt x="222" y="93"/>
                  </a:moveTo>
                  <a:cubicBezTo>
                    <a:pt x="6" y="2"/>
                    <a:pt x="6" y="2"/>
                    <a:pt x="6" y="2"/>
                  </a:cubicBezTo>
                  <a:cubicBezTo>
                    <a:pt x="222" y="15"/>
                    <a:pt x="222" y="15"/>
                    <a:pt x="222" y="15"/>
                  </a:cubicBezTo>
                  <a:cubicBezTo>
                    <a:pt x="222" y="13"/>
                    <a:pt x="222" y="13"/>
                    <a:pt x="222" y="13"/>
                  </a:cubicBezTo>
                  <a:cubicBezTo>
                    <a:pt x="1" y="0"/>
                    <a:pt x="1" y="0"/>
                    <a:pt x="1" y="0"/>
                  </a:cubicBezTo>
                  <a:cubicBezTo>
                    <a:pt x="0" y="0"/>
                    <a:pt x="0" y="0"/>
                    <a:pt x="0" y="1"/>
                  </a:cubicBezTo>
                  <a:cubicBezTo>
                    <a:pt x="0" y="1"/>
                    <a:pt x="0" y="2"/>
                    <a:pt x="0" y="2"/>
                  </a:cubicBezTo>
                  <a:cubicBezTo>
                    <a:pt x="222" y="95"/>
                    <a:pt x="222" y="95"/>
                    <a:pt x="222" y="95"/>
                  </a:cubicBezTo>
                  <a:lnTo>
                    <a:pt x="222" y="9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8" name="Freeform 69"/>
            <p:cNvSpPr>
              <a:spLocks noEditPoints="1"/>
            </p:cNvSpPr>
            <p:nvPr/>
          </p:nvSpPr>
          <p:spPr bwMode="auto">
            <a:xfrm>
              <a:off x="4170" y="3346"/>
              <a:ext cx="804" cy="328"/>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9" name="Freeform 70"/>
            <p:cNvSpPr>
              <a:spLocks noEditPoints="1"/>
            </p:cNvSpPr>
            <p:nvPr/>
          </p:nvSpPr>
          <p:spPr bwMode="auto">
            <a:xfrm>
              <a:off x="4170" y="3346"/>
              <a:ext cx="804" cy="856"/>
            </a:xfrm>
            <a:custGeom>
              <a:avLst/>
              <a:gdLst>
                <a:gd name="T0" fmla="*/ 264 w 327"/>
                <a:gd name="T1" fmla="*/ 347 h 347"/>
                <a:gd name="T2" fmla="*/ 263 w 327"/>
                <a:gd name="T3" fmla="*/ 347 h 347"/>
                <a:gd name="T4" fmla="*/ 0 w 327"/>
                <a:gd name="T5" fmla="*/ 133 h 347"/>
                <a:gd name="T6" fmla="*/ 0 w 327"/>
                <a:gd name="T7" fmla="*/ 132 h 347"/>
                <a:gd name="T8" fmla="*/ 0 w 327"/>
                <a:gd name="T9" fmla="*/ 132 h 347"/>
                <a:gd name="T10" fmla="*/ 326 w 327"/>
                <a:gd name="T11" fmla="*/ 0 h 347"/>
                <a:gd name="T12" fmla="*/ 326 w 327"/>
                <a:gd name="T13" fmla="*/ 0 h 347"/>
                <a:gd name="T14" fmla="*/ 327 w 327"/>
                <a:gd name="T15" fmla="*/ 1 h 347"/>
                <a:gd name="T16" fmla="*/ 265 w 327"/>
                <a:gd name="T17" fmla="*/ 346 h 347"/>
                <a:gd name="T18" fmla="*/ 264 w 327"/>
                <a:gd name="T19" fmla="*/ 347 h 347"/>
                <a:gd name="T20" fmla="*/ 264 w 327"/>
                <a:gd name="T21" fmla="*/ 347 h 347"/>
                <a:gd name="T22" fmla="*/ 2 w 327"/>
                <a:gd name="T23" fmla="*/ 133 h 347"/>
                <a:gd name="T24" fmla="*/ 263 w 327"/>
                <a:gd name="T25" fmla="*/ 344 h 347"/>
                <a:gd name="T26" fmla="*/ 325 w 327"/>
                <a:gd name="T27" fmla="*/ 3 h 347"/>
                <a:gd name="T28" fmla="*/ 2 w 327"/>
                <a:gd name="T29" fmla="*/ 13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347">
                  <a:moveTo>
                    <a:pt x="264" y="347"/>
                  </a:moveTo>
                  <a:cubicBezTo>
                    <a:pt x="263" y="347"/>
                    <a:pt x="263" y="347"/>
                    <a:pt x="263" y="347"/>
                  </a:cubicBezTo>
                  <a:cubicBezTo>
                    <a:pt x="0" y="133"/>
                    <a:pt x="0" y="133"/>
                    <a:pt x="0" y="133"/>
                  </a:cubicBezTo>
                  <a:cubicBezTo>
                    <a:pt x="0" y="133"/>
                    <a:pt x="0" y="133"/>
                    <a:pt x="0" y="132"/>
                  </a:cubicBezTo>
                  <a:cubicBezTo>
                    <a:pt x="0" y="132"/>
                    <a:pt x="0" y="132"/>
                    <a:pt x="0" y="132"/>
                  </a:cubicBezTo>
                  <a:cubicBezTo>
                    <a:pt x="326" y="0"/>
                    <a:pt x="326" y="0"/>
                    <a:pt x="326" y="0"/>
                  </a:cubicBezTo>
                  <a:cubicBezTo>
                    <a:pt x="326" y="0"/>
                    <a:pt x="326" y="0"/>
                    <a:pt x="326" y="0"/>
                  </a:cubicBezTo>
                  <a:cubicBezTo>
                    <a:pt x="327" y="1"/>
                    <a:pt x="327" y="1"/>
                    <a:pt x="327" y="1"/>
                  </a:cubicBezTo>
                  <a:cubicBezTo>
                    <a:pt x="265" y="346"/>
                    <a:pt x="265" y="346"/>
                    <a:pt x="265" y="346"/>
                  </a:cubicBezTo>
                  <a:cubicBezTo>
                    <a:pt x="264" y="346"/>
                    <a:pt x="264" y="347"/>
                    <a:pt x="264" y="347"/>
                  </a:cubicBezTo>
                  <a:cubicBezTo>
                    <a:pt x="264" y="347"/>
                    <a:pt x="264" y="347"/>
                    <a:pt x="264" y="347"/>
                  </a:cubicBezTo>
                  <a:close/>
                  <a:moveTo>
                    <a:pt x="2" y="133"/>
                  </a:moveTo>
                  <a:cubicBezTo>
                    <a:pt x="263" y="344"/>
                    <a:pt x="263" y="344"/>
                    <a:pt x="263" y="344"/>
                  </a:cubicBezTo>
                  <a:cubicBezTo>
                    <a:pt x="325" y="3"/>
                    <a:pt x="325" y="3"/>
                    <a:pt x="325" y="3"/>
                  </a:cubicBezTo>
                  <a:lnTo>
                    <a:pt x="2" y="13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0" name="Freeform 71"/>
            <p:cNvSpPr>
              <a:spLocks noEditPoints="1"/>
            </p:cNvSpPr>
            <p:nvPr/>
          </p:nvSpPr>
          <p:spPr bwMode="auto">
            <a:xfrm>
              <a:off x="4438" y="3102"/>
              <a:ext cx="664" cy="252"/>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1" name="Freeform 72"/>
            <p:cNvSpPr>
              <a:spLocks noEditPoints="1"/>
            </p:cNvSpPr>
            <p:nvPr/>
          </p:nvSpPr>
          <p:spPr bwMode="auto">
            <a:xfrm>
              <a:off x="4816" y="3346"/>
              <a:ext cx="942" cy="856"/>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6" name="Freeform 73"/>
            <p:cNvSpPr>
              <a:spLocks noEditPoints="1"/>
            </p:cNvSpPr>
            <p:nvPr/>
          </p:nvSpPr>
          <p:spPr bwMode="auto">
            <a:xfrm>
              <a:off x="4969" y="3102"/>
              <a:ext cx="789" cy="616"/>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7" name="Freeform 74"/>
            <p:cNvSpPr/>
            <p:nvPr/>
          </p:nvSpPr>
          <p:spPr bwMode="auto">
            <a:xfrm>
              <a:off x="7582" y="3122"/>
              <a:ext cx="281" cy="269"/>
            </a:xfrm>
            <a:custGeom>
              <a:avLst/>
              <a:gdLst>
                <a:gd name="T0" fmla="*/ 113 w 114"/>
                <a:gd name="T1" fmla="*/ 107 h 109"/>
                <a:gd name="T2" fmla="*/ 3 w 114"/>
                <a:gd name="T3" fmla="*/ 66 h 109"/>
                <a:gd name="T4" fmla="*/ 114 w 114"/>
                <a:gd name="T5" fmla="*/ 2 h 109"/>
                <a:gd name="T6" fmla="*/ 114 w 114"/>
                <a:gd name="T7" fmla="*/ 0 h 109"/>
                <a:gd name="T8" fmla="*/ 0 w 114"/>
                <a:gd name="T9" fmla="*/ 65 h 109"/>
                <a:gd name="T10" fmla="*/ 0 w 114"/>
                <a:gd name="T11" fmla="*/ 66 h 109"/>
                <a:gd name="T12" fmla="*/ 1 w 114"/>
                <a:gd name="T13" fmla="*/ 67 h 109"/>
                <a:gd name="T14" fmla="*/ 113 w 114"/>
                <a:gd name="T15" fmla="*/ 109 h 109"/>
                <a:gd name="T16" fmla="*/ 113 w 114"/>
                <a:gd name="T17" fmla="*/ 10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09">
                  <a:moveTo>
                    <a:pt x="113" y="107"/>
                  </a:moveTo>
                  <a:cubicBezTo>
                    <a:pt x="3" y="66"/>
                    <a:pt x="3" y="66"/>
                    <a:pt x="3" y="66"/>
                  </a:cubicBezTo>
                  <a:cubicBezTo>
                    <a:pt x="114" y="2"/>
                    <a:pt x="114" y="2"/>
                    <a:pt x="114" y="2"/>
                  </a:cubicBezTo>
                  <a:cubicBezTo>
                    <a:pt x="114" y="0"/>
                    <a:pt x="114" y="0"/>
                    <a:pt x="114" y="0"/>
                  </a:cubicBezTo>
                  <a:cubicBezTo>
                    <a:pt x="0" y="65"/>
                    <a:pt x="0" y="65"/>
                    <a:pt x="0" y="65"/>
                  </a:cubicBezTo>
                  <a:cubicBezTo>
                    <a:pt x="0" y="65"/>
                    <a:pt x="0" y="66"/>
                    <a:pt x="0" y="66"/>
                  </a:cubicBezTo>
                  <a:cubicBezTo>
                    <a:pt x="0" y="66"/>
                    <a:pt x="0" y="67"/>
                    <a:pt x="1" y="67"/>
                  </a:cubicBezTo>
                  <a:cubicBezTo>
                    <a:pt x="113" y="109"/>
                    <a:pt x="113" y="109"/>
                    <a:pt x="113" y="109"/>
                  </a:cubicBezTo>
                  <a:lnTo>
                    <a:pt x="113" y="10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8" name="Freeform 75"/>
            <p:cNvSpPr/>
            <p:nvPr/>
          </p:nvSpPr>
          <p:spPr bwMode="auto">
            <a:xfrm>
              <a:off x="5438" y="1194"/>
              <a:ext cx="539" cy="362"/>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9" name="Freeform 76"/>
            <p:cNvSpPr>
              <a:spLocks noEditPoints="1"/>
            </p:cNvSpPr>
            <p:nvPr/>
          </p:nvSpPr>
          <p:spPr bwMode="auto">
            <a:xfrm>
              <a:off x="5438" y="1196"/>
              <a:ext cx="539" cy="523"/>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2" name="Freeform 77"/>
            <p:cNvSpPr>
              <a:spLocks noEditPoints="1"/>
            </p:cNvSpPr>
            <p:nvPr/>
          </p:nvSpPr>
          <p:spPr bwMode="auto">
            <a:xfrm>
              <a:off x="5972" y="1196"/>
              <a:ext cx="534" cy="523"/>
            </a:xfrm>
            <a:custGeom>
              <a:avLst/>
              <a:gdLst>
                <a:gd name="T0" fmla="*/ 1 w 217"/>
                <a:gd name="T1" fmla="*/ 212 h 212"/>
                <a:gd name="T2" fmla="*/ 1 w 217"/>
                <a:gd name="T3" fmla="*/ 212 h 212"/>
                <a:gd name="T4" fmla="*/ 0 w 217"/>
                <a:gd name="T5" fmla="*/ 211 h 212"/>
                <a:gd name="T6" fmla="*/ 0 w 217"/>
                <a:gd name="T7" fmla="*/ 1 h 212"/>
                <a:gd name="T8" fmla="*/ 0 w 217"/>
                <a:gd name="T9" fmla="*/ 0 h 212"/>
                <a:gd name="T10" fmla="*/ 1 w 217"/>
                <a:gd name="T11" fmla="*/ 0 h 212"/>
                <a:gd name="T12" fmla="*/ 217 w 217"/>
                <a:gd name="T13" fmla="*/ 113 h 212"/>
                <a:gd name="T14" fmla="*/ 217 w 217"/>
                <a:gd name="T15" fmla="*/ 114 h 212"/>
                <a:gd name="T16" fmla="*/ 217 w 217"/>
                <a:gd name="T17" fmla="*/ 115 h 212"/>
                <a:gd name="T18" fmla="*/ 2 w 217"/>
                <a:gd name="T19" fmla="*/ 212 h 212"/>
                <a:gd name="T20" fmla="*/ 1 w 217"/>
                <a:gd name="T21" fmla="*/ 212 h 212"/>
                <a:gd name="T22" fmla="*/ 2 w 217"/>
                <a:gd name="T23" fmla="*/ 2 h 212"/>
                <a:gd name="T24" fmla="*/ 2 w 217"/>
                <a:gd name="T25" fmla="*/ 209 h 212"/>
                <a:gd name="T26" fmla="*/ 214 w 217"/>
                <a:gd name="T27" fmla="*/ 114 h 212"/>
                <a:gd name="T28" fmla="*/ 2 w 217"/>
                <a:gd name="T29"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212">
                  <a:moveTo>
                    <a:pt x="1" y="212"/>
                  </a:moveTo>
                  <a:cubicBezTo>
                    <a:pt x="1" y="212"/>
                    <a:pt x="1" y="212"/>
                    <a:pt x="1" y="212"/>
                  </a:cubicBezTo>
                  <a:cubicBezTo>
                    <a:pt x="0" y="211"/>
                    <a:pt x="0" y="211"/>
                    <a:pt x="0" y="211"/>
                  </a:cubicBezTo>
                  <a:cubicBezTo>
                    <a:pt x="0" y="1"/>
                    <a:pt x="0" y="1"/>
                    <a:pt x="0" y="1"/>
                  </a:cubicBezTo>
                  <a:cubicBezTo>
                    <a:pt x="0" y="0"/>
                    <a:pt x="0" y="0"/>
                    <a:pt x="0" y="0"/>
                  </a:cubicBezTo>
                  <a:cubicBezTo>
                    <a:pt x="1" y="0"/>
                    <a:pt x="1" y="0"/>
                    <a:pt x="1" y="0"/>
                  </a:cubicBezTo>
                  <a:cubicBezTo>
                    <a:pt x="217" y="113"/>
                    <a:pt x="217" y="113"/>
                    <a:pt x="217" y="113"/>
                  </a:cubicBezTo>
                  <a:cubicBezTo>
                    <a:pt x="217" y="114"/>
                    <a:pt x="217" y="114"/>
                    <a:pt x="217" y="114"/>
                  </a:cubicBezTo>
                  <a:cubicBezTo>
                    <a:pt x="217" y="115"/>
                    <a:pt x="217" y="115"/>
                    <a:pt x="217" y="115"/>
                  </a:cubicBezTo>
                  <a:cubicBezTo>
                    <a:pt x="2" y="212"/>
                    <a:pt x="2" y="212"/>
                    <a:pt x="2" y="212"/>
                  </a:cubicBezTo>
                  <a:cubicBezTo>
                    <a:pt x="1" y="212"/>
                    <a:pt x="1" y="212"/>
                    <a:pt x="1" y="212"/>
                  </a:cubicBezTo>
                  <a:close/>
                  <a:moveTo>
                    <a:pt x="2" y="2"/>
                  </a:moveTo>
                  <a:cubicBezTo>
                    <a:pt x="2" y="209"/>
                    <a:pt x="2" y="209"/>
                    <a:pt x="2" y="209"/>
                  </a:cubicBezTo>
                  <a:cubicBezTo>
                    <a:pt x="214" y="114"/>
                    <a:pt x="214" y="114"/>
                    <a:pt x="214" y="114"/>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3" name="Freeform 78"/>
            <p:cNvSpPr>
              <a:spLocks noEditPoints="1"/>
            </p:cNvSpPr>
            <p:nvPr/>
          </p:nvSpPr>
          <p:spPr bwMode="auto">
            <a:xfrm>
              <a:off x="5972" y="424"/>
              <a:ext cx="534" cy="1056"/>
            </a:xfrm>
            <a:custGeom>
              <a:avLst/>
              <a:gdLst>
                <a:gd name="T0" fmla="*/ 216 w 217"/>
                <a:gd name="T1" fmla="*/ 428 h 428"/>
                <a:gd name="T2" fmla="*/ 216 w 217"/>
                <a:gd name="T3" fmla="*/ 428 h 428"/>
                <a:gd name="T4" fmla="*/ 1 w 217"/>
                <a:gd name="T5" fmla="*/ 314 h 428"/>
                <a:gd name="T6" fmla="*/ 0 w 217"/>
                <a:gd name="T7" fmla="*/ 313 h 428"/>
                <a:gd name="T8" fmla="*/ 113 w 217"/>
                <a:gd name="T9" fmla="*/ 0 h 428"/>
                <a:gd name="T10" fmla="*/ 114 w 217"/>
                <a:gd name="T11" fmla="*/ 0 h 428"/>
                <a:gd name="T12" fmla="*/ 115 w 217"/>
                <a:gd name="T13" fmla="*/ 0 h 428"/>
                <a:gd name="T14" fmla="*/ 217 w 217"/>
                <a:gd name="T15" fmla="*/ 427 h 428"/>
                <a:gd name="T16" fmla="*/ 217 w 217"/>
                <a:gd name="T17" fmla="*/ 428 h 428"/>
                <a:gd name="T18" fmla="*/ 216 w 217"/>
                <a:gd name="T19" fmla="*/ 428 h 428"/>
                <a:gd name="T20" fmla="*/ 2 w 217"/>
                <a:gd name="T21" fmla="*/ 313 h 428"/>
                <a:gd name="T22" fmla="*/ 215 w 217"/>
                <a:gd name="T23" fmla="*/ 425 h 428"/>
                <a:gd name="T24" fmla="*/ 113 w 217"/>
                <a:gd name="T25" fmla="*/ 4 h 428"/>
                <a:gd name="T26" fmla="*/ 2 w 217"/>
                <a:gd name="T27" fmla="*/ 31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428">
                  <a:moveTo>
                    <a:pt x="216" y="428"/>
                  </a:moveTo>
                  <a:cubicBezTo>
                    <a:pt x="216" y="428"/>
                    <a:pt x="216" y="428"/>
                    <a:pt x="216" y="428"/>
                  </a:cubicBezTo>
                  <a:cubicBezTo>
                    <a:pt x="1" y="314"/>
                    <a:pt x="1" y="314"/>
                    <a:pt x="1" y="314"/>
                  </a:cubicBezTo>
                  <a:cubicBezTo>
                    <a:pt x="0" y="314"/>
                    <a:pt x="0" y="314"/>
                    <a:pt x="0" y="313"/>
                  </a:cubicBezTo>
                  <a:cubicBezTo>
                    <a:pt x="113" y="0"/>
                    <a:pt x="113" y="0"/>
                    <a:pt x="113" y="0"/>
                  </a:cubicBezTo>
                  <a:cubicBezTo>
                    <a:pt x="113" y="0"/>
                    <a:pt x="113" y="0"/>
                    <a:pt x="114" y="0"/>
                  </a:cubicBezTo>
                  <a:cubicBezTo>
                    <a:pt x="114" y="0"/>
                    <a:pt x="114" y="0"/>
                    <a:pt x="115" y="0"/>
                  </a:cubicBezTo>
                  <a:cubicBezTo>
                    <a:pt x="217" y="427"/>
                    <a:pt x="217" y="427"/>
                    <a:pt x="217" y="427"/>
                  </a:cubicBezTo>
                  <a:cubicBezTo>
                    <a:pt x="217" y="427"/>
                    <a:pt x="217" y="428"/>
                    <a:pt x="217" y="428"/>
                  </a:cubicBezTo>
                  <a:cubicBezTo>
                    <a:pt x="217" y="428"/>
                    <a:pt x="217" y="428"/>
                    <a:pt x="216" y="428"/>
                  </a:cubicBezTo>
                  <a:close/>
                  <a:moveTo>
                    <a:pt x="2" y="313"/>
                  </a:moveTo>
                  <a:cubicBezTo>
                    <a:pt x="215" y="425"/>
                    <a:pt x="215" y="425"/>
                    <a:pt x="215" y="425"/>
                  </a:cubicBezTo>
                  <a:cubicBezTo>
                    <a:pt x="113" y="4"/>
                    <a:pt x="113" y="4"/>
                    <a:pt x="113" y="4"/>
                  </a:cubicBezTo>
                  <a:lnTo>
                    <a:pt x="2" y="31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4" name="Freeform 79"/>
            <p:cNvSpPr/>
            <p:nvPr/>
          </p:nvSpPr>
          <p:spPr bwMode="auto">
            <a:xfrm>
              <a:off x="7344" y="3282"/>
              <a:ext cx="516" cy="777"/>
            </a:xfrm>
            <a:custGeom>
              <a:avLst/>
              <a:gdLst>
                <a:gd name="T0" fmla="*/ 210 w 210"/>
                <a:gd name="T1" fmla="*/ 172 h 315"/>
                <a:gd name="T2" fmla="*/ 3 w 210"/>
                <a:gd name="T3" fmla="*/ 312 h 315"/>
                <a:gd name="T4" fmla="*/ 98 w 210"/>
                <a:gd name="T5" fmla="*/ 3 h 315"/>
                <a:gd name="T6" fmla="*/ 210 w 210"/>
                <a:gd name="T7" fmla="*/ 147 h 315"/>
                <a:gd name="T8" fmla="*/ 210 w 210"/>
                <a:gd name="T9" fmla="*/ 144 h 315"/>
                <a:gd name="T10" fmla="*/ 99 w 210"/>
                <a:gd name="T11" fmla="*/ 0 h 315"/>
                <a:gd name="T12" fmla="*/ 98 w 210"/>
                <a:gd name="T13" fmla="*/ 0 h 315"/>
                <a:gd name="T14" fmla="*/ 97 w 210"/>
                <a:gd name="T15" fmla="*/ 1 h 315"/>
                <a:gd name="T16" fmla="*/ 0 w 210"/>
                <a:gd name="T17" fmla="*/ 314 h 315"/>
                <a:gd name="T18" fmla="*/ 1 w 210"/>
                <a:gd name="T19" fmla="*/ 315 h 315"/>
                <a:gd name="T20" fmla="*/ 1 w 210"/>
                <a:gd name="T21" fmla="*/ 315 h 315"/>
                <a:gd name="T22" fmla="*/ 2 w 210"/>
                <a:gd name="T23" fmla="*/ 315 h 315"/>
                <a:gd name="T24" fmla="*/ 210 w 210"/>
                <a:gd name="T25" fmla="*/ 174 h 315"/>
                <a:gd name="T26" fmla="*/ 210 w 210"/>
                <a:gd name="T27" fmla="*/ 17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0" h="315">
                  <a:moveTo>
                    <a:pt x="210" y="172"/>
                  </a:moveTo>
                  <a:cubicBezTo>
                    <a:pt x="3" y="312"/>
                    <a:pt x="3" y="312"/>
                    <a:pt x="3" y="312"/>
                  </a:cubicBezTo>
                  <a:cubicBezTo>
                    <a:pt x="98" y="3"/>
                    <a:pt x="98" y="3"/>
                    <a:pt x="98" y="3"/>
                  </a:cubicBezTo>
                  <a:cubicBezTo>
                    <a:pt x="210" y="147"/>
                    <a:pt x="210" y="147"/>
                    <a:pt x="210" y="147"/>
                  </a:cubicBezTo>
                  <a:cubicBezTo>
                    <a:pt x="210" y="144"/>
                    <a:pt x="210" y="144"/>
                    <a:pt x="210" y="144"/>
                  </a:cubicBezTo>
                  <a:cubicBezTo>
                    <a:pt x="99" y="0"/>
                    <a:pt x="99" y="0"/>
                    <a:pt x="99" y="0"/>
                  </a:cubicBezTo>
                  <a:cubicBezTo>
                    <a:pt x="98" y="0"/>
                    <a:pt x="98" y="0"/>
                    <a:pt x="98" y="0"/>
                  </a:cubicBezTo>
                  <a:cubicBezTo>
                    <a:pt x="97" y="0"/>
                    <a:pt x="97" y="0"/>
                    <a:pt x="97" y="1"/>
                  </a:cubicBezTo>
                  <a:cubicBezTo>
                    <a:pt x="0" y="314"/>
                    <a:pt x="0" y="314"/>
                    <a:pt x="0" y="314"/>
                  </a:cubicBezTo>
                  <a:cubicBezTo>
                    <a:pt x="0" y="314"/>
                    <a:pt x="0" y="314"/>
                    <a:pt x="1" y="315"/>
                  </a:cubicBezTo>
                  <a:cubicBezTo>
                    <a:pt x="1" y="315"/>
                    <a:pt x="1" y="315"/>
                    <a:pt x="1" y="315"/>
                  </a:cubicBezTo>
                  <a:cubicBezTo>
                    <a:pt x="1" y="315"/>
                    <a:pt x="2" y="315"/>
                    <a:pt x="2" y="315"/>
                  </a:cubicBezTo>
                  <a:cubicBezTo>
                    <a:pt x="210" y="174"/>
                    <a:pt x="210" y="174"/>
                    <a:pt x="210" y="174"/>
                  </a:cubicBezTo>
                  <a:lnTo>
                    <a:pt x="210" y="17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5" name="Freeform 80"/>
            <p:cNvSpPr/>
            <p:nvPr/>
          </p:nvSpPr>
          <p:spPr bwMode="auto">
            <a:xfrm>
              <a:off x="7344" y="3706"/>
              <a:ext cx="516" cy="479"/>
            </a:xfrm>
            <a:custGeom>
              <a:avLst/>
              <a:gdLst>
                <a:gd name="T0" fmla="*/ 209 w 210"/>
                <a:gd name="T1" fmla="*/ 193 h 194"/>
                <a:gd name="T2" fmla="*/ 3 w 210"/>
                <a:gd name="T3" fmla="*/ 141 h 194"/>
                <a:gd name="T4" fmla="*/ 210 w 210"/>
                <a:gd name="T5" fmla="*/ 2 h 194"/>
                <a:gd name="T6" fmla="*/ 210 w 210"/>
                <a:gd name="T7" fmla="*/ 0 h 194"/>
                <a:gd name="T8" fmla="*/ 1 w 210"/>
                <a:gd name="T9" fmla="*/ 141 h 194"/>
                <a:gd name="T10" fmla="*/ 0 w 210"/>
                <a:gd name="T11" fmla="*/ 142 h 194"/>
                <a:gd name="T12" fmla="*/ 1 w 210"/>
                <a:gd name="T13" fmla="*/ 143 h 194"/>
                <a:gd name="T14" fmla="*/ 209 w 210"/>
                <a:gd name="T15" fmla="*/ 194 h 194"/>
                <a:gd name="T16" fmla="*/ 209 w 210"/>
                <a:gd name="T17"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194">
                  <a:moveTo>
                    <a:pt x="209" y="193"/>
                  </a:moveTo>
                  <a:cubicBezTo>
                    <a:pt x="3" y="141"/>
                    <a:pt x="3" y="141"/>
                    <a:pt x="3" y="141"/>
                  </a:cubicBezTo>
                  <a:cubicBezTo>
                    <a:pt x="210" y="2"/>
                    <a:pt x="210" y="2"/>
                    <a:pt x="210" y="2"/>
                  </a:cubicBezTo>
                  <a:cubicBezTo>
                    <a:pt x="210" y="0"/>
                    <a:pt x="210" y="0"/>
                    <a:pt x="210" y="0"/>
                  </a:cubicBezTo>
                  <a:cubicBezTo>
                    <a:pt x="1" y="141"/>
                    <a:pt x="1" y="141"/>
                    <a:pt x="1" y="141"/>
                  </a:cubicBezTo>
                  <a:cubicBezTo>
                    <a:pt x="0" y="141"/>
                    <a:pt x="0" y="142"/>
                    <a:pt x="0" y="142"/>
                  </a:cubicBezTo>
                  <a:cubicBezTo>
                    <a:pt x="0" y="142"/>
                    <a:pt x="1" y="143"/>
                    <a:pt x="1" y="143"/>
                  </a:cubicBezTo>
                  <a:cubicBezTo>
                    <a:pt x="209" y="194"/>
                    <a:pt x="209" y="194"/>
                    <a:pt x="209" y="194"/>
                  </a:cubicBezTo>
                  <a:lnTo>
                    <a:pt x="209" y="19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8" name="Freeform 81"/>
            <p:cNvSpPr/>
            <p:nvPr/>
          </p:nvSpPr>
          <p:spPr bwMode="auto">
            <a:xfrm>
              <a:off x="7582" y="3282"/>
              <a:ext cx="278" cy="363"/>
            </a:xfrm>
            <a:custGeom>
              <a:avLst/>
              <a:gdLst>
                <a:gd name="T0" fmla="*/ 113 w 113"/>
                <a:gd name="T1" fmla="*/ 144 h 147"/>
                <a:gd name="T2" fmla="*/ 4 w 113"/>
                <a:gd name="T3" fmla="*/ 3 h 147"/>
                <a:gd name="T4" fmla="*/ 113 w 113"/>
                <a:gd name="T5" fmla="*/ 44 h 147"/>
                <a:gd name="T6" fmla="*/ 113 w 113"/>
                <a:gd name="T7" fmla="*/ 42 h 147"/>
                <a:gd name="T8" fmla="*/ 1 w 113"/>
                <a:gd name="T9" fmla="*/ 0 h 147"/>
                <a:gd name="T10" fmla="*/ 0 w 113"/>
                <a:gd name="T11" fmla="*/ 0 h 147"/>
                <a:gd name="T12" fmla="*/ 0 w 113"/>
                <a:gd name="T13" fmla="*/ 1 h 147"/>
                <a:gd name="T14" fmla="*/ 113 w 113"/>
                <a:gd name="T15" fmla="*/ 147 h 147"/>
                <a:gd name="T16" fmla="*/ 113 w 113"/>
                <a:gd name="T17" fmla="*/ 14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47">
                  <a:moveTo>
                    <a:pt x="113" y="144"/>
                  </a:moveTo>
                  <a:cubicBezTo>
                    <a:pt x="4" y="3"/>
                    <a:pt x="4" y="3"/>
                    <a:pt x="4" y="3"/>
                  </a:cubicBezTo>
                  <a:cubicBezTo>
                    <a:pt x="113" y="44"/>
                    <a:pt x="113" y="44"/>
                    <a:pt x="113" y="44"/>
                  </a:cubicBezTo>
                  <a:cubicBezTo>
                    <a:pt x="113" y="42"/>
                    <a:pt x="113" y="42"/>
                    <a:pt x="113" y="42"/>
                  </a:cubicBezTo>
                  <a:cubicBezTo>
                    <a:pt x="1" y="0"/>
                    <a:pt x="1" y="0"/>
                    <a:pt x="1" y="0"/>
                  </a:cubicBezTo>
                  <a:cubicBezTo>
                    <a:pt x="1" y="0"/>
                    <a:pt x="0" y="0"/>
                    <a:pt x="0" y="0"/>
                  </a:cubicBezTo>
                  <a:cubicBezTo>
                    <a:pt x="0" y="1"/>
                    <a:pt x="0" y="1"/>
                    <a:pt x="0" y="1"/>
                  </a:cubicBezTo>
                  <a:cubicBezTo>
                    <a:pt x="113" y="147"/>
                    <a:pt x="113" y="147"/>
                    <a:pt x="113" y="147"/>
                  </a:cubicBezTo>
                  <a:lnTo>
                    <a:pt x="113" y="14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9" name="Freeform 82"/>
            <p:cNvSpPr/>
            <p:nvPr/>
          </p:nvSpPr>
          <p:spPr bwMode="auto">
            <a:xfrm>
              <a:off x="7450" y="52"/>
              <a:ext cx="46" cy="49"/>
            </a:xfrm>
            <a:custGeom>
              <a:avLst/>
              <a:gdLst>
                <a:gd name="T0" fmla="*/ 10 w 19"/>
                <a:gd name="T1" fmla="*/ 0 h 20"/>
                <a:gd name="T2" fmla="*/ 0 w 19"/>
                <a:gd name="T3" fmla="*/ 10 h 20"/>
                <a:gd name="T4" fmla="*/ 10 w 19"/>
                <a:gd name="T5" fmla="*/ 20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4" y="0"/>
                    <a:pt x="0" y="4"/>
                    <a:pt x="0" y="10"/>
                  </a:cubicBezTo>
                  <a:cubicBezTo>
                    <a:pt x="0" y="15"/>
                    <a:pt x="4" y="20"/>
                    <a:pt x="10" y="20"/>
                  </a:cubicBezTo>
                  <a:cubicBezTo>
                    <a:pt x="15" y="20"/>
                    <a:pt x="19" y="15"/>
                    <a:pt x="19" y="10"/>
                  </a:cubicBezTo>
                  <a:cubicBezTo>
                    <a:pt x="19" y="5"/>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6" name="Freeform 83"/>
            <p:cNvSpPr>
              <a:spLocks noEditPoints="1"/>
            </p:cNvSpPr>
            <p:nvPr/>
          </p:nvSpPr>
          <p:spPr bwMode="auto">
            <a:xfrm>
              <a:off x="7440" y="42"/>
              <a:ext cx="66" cy="67"/>
            </a:xfrm>
            <a:custGeom>
              <a:avLst/>
              <a:gdLst>
                <a:gd name="T0" fmla="*/ 14 w 27"/>
                <a:gd name="T1" fmla="*/ 4 h 27"/>
                <a:gd name="T2" fmla="*/ 23 w 27"/>
                <a:gd name="T3" fmla="*/ 14 h 27"/>
                <a:gd name="T4" fmla="*/ 14 w 27"/>
                <a:gd name="T5" fmla="*/ 24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3" y="9"/>
                    <a:pt x="23" y="14"/>
                  </a:cubicBezTo>
                  <a:cubicBezTo>
                    <a:pt x="23" y="19"/>
                    <a:pt x="19" y="24"/>
                    <a:pt x="14" y="24"/>
                  </a:cubicBezTo>
                  <a:cubicBezTo>
                    <a:pt x="8" y="24"/>
                    <a:pt x="4" y="19"/>
                    <a:pt x="4" y="14"/>
                  </a:cubicBezTo>
                  <a:cubicBezTo>
                    <a:pt x="4" y="8"/>
                    <a:pt x="8" y="4"/>
                    <a:pt x="14" y="4"/>
                  </a:cubicBezTo>
                  <a:moveTo>
                    <a:pt x="14" y="0"/>
                  </a:moveTo>
                  <a:cubicBezTo>
                    <a:pt x="6" y="0"/>
                    <a:pt x="0" y="6"/>
                    <a:pt x="0" y="14"/>
                  </a:cubicBezTo>
                  <a:cubicBezTo>
                    <a:pt x="0" y="21"/>
                    <a:pt x="6" y="27"/>
                    <a:pt x="14" y="27"/>
                  </a:cubicBezTo>
                  <a:cubicBezTo>
                    <a:pt x="21" y="27"/>
                    <a:pt x="27" y="21"/>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7" name="Oval 84"/>
            <p:cNvSpPr>
              <a:spLocks noChangeArrowheads="1"/>
            </p:cNvSpPr>
            <p:nvPr/>
          </p:nvSpPr>
          <p:spPr bwMode="auto">
            <a:xfrm>
              <a:off x="3681" y="3992"/>
              <a:ext cx="29" cy="30"/>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2" name="Freeform 85"/>
            <p:cNvSpPr>
              <a:spLocks noEditPoints="1"/>
            </p:cNvSpPr>
            <p:nvPr/>
          </p:nvSpPr>
          <p:spPr bwMode="auto">
            <a:xfrm>
              <a:off x="3671" y="3982"/>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7"/>
                    <a:pt x="16" y="10"/>
                  </a:cubicBezTo>
                  <a:cubicBezTo>
                    <a:pt x="16" y="14"/>
                    <a:pt x="14" y="16"/>
                    <a:pt x="10" y="16"/>
                  </a:cubicBezTo>
                  <a:cubicBezTo>
                    <a:pt x="7" y="16"/>
                    <a:pt x="4" y="14"/>
                    <a:pt x="4" y="10"/>
                  </a:cubicBezTo>
                  <a:cubicBezTo>
                    <a:pt x="4" y="7"/>
                    <a:pt x="7" y="4"/>
                    <a:pt x="10" y="4"/>
                  </a:cubicBezTo>
                  <a:moveTo>
                    <a:pt x="10" y="0"/>
                  </a:moveTo>
                  <a:cubicBezTo>
                    <a:pt x="5" y="0"/>
                    <a:pt x="1" y="5"/>
                    <a:pt x="0" y="10"/>
                  </a:cubicBezTo>
                  <a:cubicBezTo>
                    <a:pt x="0" y="16"/>
                    <a:pt x="5" y="20"/>
                    <a:pt x="10" y="20"/>
                  </a:cubicBezTo>
                  <a:cubicBezTo>
                    <a:pt x="16" y="20"/>
                    <a:pt x="20" y="16"/>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3" name="Freeform 86"/>
            <p:cNvSpPr/>
            <p:nvPr/>
          </p:nvSpPr>
          <p:spPr bwMode="auto">
            <a:xfrm>
              <a:off x="3953" y="4165"/>
              <a:ext cx="42" cy="42"/>
            </a:xfrm>
            <a:custGeom>
              <a:avLst/>
              <a:gdLst>
                <a:gd name="T0" fmla="*/ 9 w 17"/>
                <a:gd name="T1" fmla="*/ 0 h 17"/>
                <a:gd name="T2" fmla="*/ 0 w 17"/>
                <a:gd name="T3" fmla="*/ 8 h 17"/>
                <a:gd name="T4" fmla="*/ 8 w 17"/>
                <a:gd name="T5" fmla="*/ 17 h 17"/>
                <a:gd name="T6" fmla="*/ 17 w 17"/>
                <a:gd name="T7" fmla="*/ 8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8"/>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2" name="Freeform 87"/>
            <p:cNvSpPr>
              <a:spLocks noEditPoints="1"/>
            </p:cNvSpPr>
            <p:nvPr/>
          </p:nvSpPr>
          <p:spPr bwMode="auto">
            <a:xfrm>
              <a:off x="3944" y="4155"/>
              <a:ext cx="61" cy="62"/>
            </a:xfrm>
            <a:custGeom>
              <a:avLst/>
              <a:gdLst>
                <a:gd name="T0" fmla="*/ 13 w 25"/>
                <a:gd name="T1" fmla="*/ 4 h 25"/>
                <a:gd name="T2" fmla="*/ 21 w 25"/>
                <a:gd name="T3" fmla="*/ 12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2"/>
                  </a:cubicBezTo>
                  <a:cubicBezTo>
                    <a:pt x="21" y="17"/>
                    <a:pt x="17" y="21"/>
                    <a:pt x="12" y="21"/>
                  </a:cubicBezTo>
                  <a:cubicBezTo>
                    <a:pt x="8" y="21"/>
                    <a:pt x="4" y="17"/>
                    <a:pt x="4" y="12"/>
                  </a:cubicBezTo>
                  <a:cubicBezTo>
                    <a:pt x="4" y="8"/>
                    <a:pt x="8" y="4"/>
                    <a:pt x="13" y="4"/>
                  </a:cubicBezTo>
                  <a:moveTo>
                    <a:pt x="13" y="0"/>
                  </a:moveTo>
                  <a:cubicBezTo>
                    <a:pt x="6" y="0"/>
                    <a:pt x="0" y="6"/>
                    <a:pt x="0" y="12"/>
                  </a:cubicBezTo>
                  <a:cubicBezTo>
                    <a:pt x="0" y="19"/>
                    <a:pt x="6" y="25"/>
                    <a:pt x="12" y="25"/>
                  </a:cubicBezTo>
                  <a:cubicBezTo>
                    <a:pt x="19" y="25"/>
                    <a:pt x="25" y="19"/>
                    <a:pt x="25" y="13"/>
                  </a:cubicBezTo>
                  <a:cubicBezTo>
                    <a:pt x="25" y="6"/>
                    <a:pt x="19"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3" name="Oval 88"/>
            <p:cNvSpPr>
              <a:spLocks noChangeArrowheads="1"/>
            </p:cNvSpPr>
            <p:nvPr/>
          </p:nvSpPr>
          <p:spPr bwMode="auto">
            <a:xfrm>
              <a:off x="7747" y="1721"/>
              <a:ext cx="37"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4" name="Freeform 89"/>
            <p:cNvSpPr>
              <a:spLocks noEditPoints="1"/>
            </p:cNvSpPr>
            <p:nvPr/>
          </p:nvSpPr>
          <p:spPr bwMode="auto">
            <a:xfrm>
              <a:off x="7737" y="1711"/>
              <a:ext cx="54" cy="55"/>
            </a:xfrm>
            <a:custGeom>
              <a:avLst/>
              <a:gdLst>
                <a:gd name="T0" fmla="*/ 11 w 22"/>
                <a:gd name="T1" fmla="*/ 4 h 22"/>
                <a:gd name="T2" fmla="*/ 19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9" y="7"/>
                    <a:pt x="19" y="11"/>
                  </a:cubicBezTo>
                  <a:cubicBezTo>
                    <a:pt x="19"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8"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5" name="Oval 90"/>
            <p:cNvSpPr>
              <a:spLocks noChangeArrowheads="1"/>
            </p:cNvSpPr>
            <p:nvPr/>
          </p:nvSpPr>
          <p:spPr bwMode="auto">
            <a:xfrm>
              <a:off x="6552" y="2160"/>
              <a:ext cx="62" cy="62"/>
            </a:xfrm>
            <a:prstGeom prst="ellipse">
              <a:avLst/>
            </a:pr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6" name="Freeform 91"/>
            <p:cNvSpPr>
              <a:spLocks noEditPoints="1"/>
            </p:cNvSpPr>
            <p:nvPr/>
          </p:nvSpPr>
          <p:spPr bwMode="auto">
            <a:xfrm>
              <a:off x="6542" y="2153"/>
              <a:ext cx="82" cy="79"/>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7" name="Freeform 92"/>
            <p:cNvSpPr/>
            <p:nvPr/>
          </p:nvSpPr>
          <p:spPr bwMode="auto">
            <a:xfrm>
              <a:off x="6973" y="1997"/>
              <a:ext cx="27" cy="25"/>
            </a:xfrm>
            <a:custGeom>
              <a:avLst/>
              <a:gdLst>
                <a:gd name="T0" fmla="*/ 11 w 11"/>
                <a:gd name="T1" fmla="*/ 5 h 10"/>
                <a:gd name="T2" fmla="*/ 6 w 11"/>
                <a:gd name="T3" fmla="*/ 0 h 10"/>
                <a:gd name="T4" fmla="*/ 0 w 11"/>
                <a:gd name="T5" fmla="*/ 5 h 10"/>
                <a:gd name="T6" fmla="*/ 6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3" y="10"/>
                    <a:pt x="6" y="10"/>
                  </a:cubicBezTo>
                  <a:cubicBezTo>
                    <a:pt x="9" y="10"/>
                    <a:pt x="11" y="8"/>
                    <a:pt x="11" y="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8" name="Freeform 93"/>
            <p:cNvSpPr>
              <a:spLocks noEditPoints="1"/>
            </p:cNvSpPr>
            <p:nvPr/>
          </p:nvSpPr>
          <p:spPr bwMode="auto">
            <a:xfrm>
              <a:off x="6965" y="1988"/>
              <a:ext cx="45" cy="44"/>
            </a:xfrm>
            <a:custGeom>
              <a:avLst/>
              <a:gdLst>
                <a:gd name="T0" fmla="*/ 9 w 18"/>
                <a:gd name="T1" fmla="*/ 4 h 18"/>
                <a:gd name="T2" fmla="*/ 14 w 18"/>
                <a:gd name="T3" fmla="*/ 9 h 18"/>
                <a:gd name="T4" fmla="*/ 9 w 18"/>
                <a:gd name="T5" fmla="*/ 14 h 18"/>
                <a:gd name="T6" fmla="*/ 3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3" y="12"/>
                    <a:pt x="3"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9" name="Freeform 94"/>
            <p:cNvSpPr/>
            <p:nvPr/>
          </p:nvSpPr>
          <p:spPr bwMode="auto">
            <a:xfrm>
              <a:off x="7292" y="1657"/>
              <a:ext cx="62" cy="62"/>
            </a:xfrm>
            <a:custGeom>
              <a:avLst/>
              <a:gdLst>
                <a:gd name="T0" fmla="*/ 12 w 25"/>
                <a:gd name="T1" fmla="*/ 25 h 25"/>
                <a:gd name="T2" fmla="*/ 25 w 25"/>
                <a:gd name="T3" fmla="*/ 13 h 25"/>
                <a:gd name="T4" fmla="*/ 12 w 25"/>
                <a:gd name="T5" fmla="*/ 0 h 25"/>
                <a:gd name="T6" fmla="*/ 0 w 25"/>
                <a:gd name="T7" fmla="*/ 13 h 25"/>
                <a:gd name="T8" fmla="*/ 12 w 25"/>
                <a:gd name="T9" fmla="*/ 25 h 25"/>
              </a:gdLst>
              <a:ahLst/>
              <a:cxnLst>
                <a:cxn ang="0">
                  <a:pos x="T0" y="T1"/>
                </a:cxn>
                <a:cxn ang="0">
                  <a:pos x="T2" y="T3"/>
                </a:cxn>
                <a:cxn ang="0">
                  <a:pos x="T4" y="T5"/>
                </a:cxn>
                <a:cxn ang="0">
                  <a:pos x="T6" y="T7"/>
                </a:cxn>
                <a:cxn ang="0">
                  <a:pos x="T8" y="T9"/>
                </a:cxn>
              </a:cxnLst>
              <a:rect l="0" t="0" r="r" b="b"/>
              <a:pathLst>
                <a:path w="25" h="25">
                  <a:moveTo>
                    <a:pt x="12" y="25"/>
                  </a:moveTo>
                  <a:cubicBezTo>
                    <a:pt x="19" y="25"/>
                    <a:pt x="24" y="19"/>
                    <a:pt x="25" y="13"/>
                  </a:cubicBezTo>
                  <a:cubicBezTo>
                    <a:pt x="25" y="6"/>
                    <a:pt x="19" y="0"/>
                    <a:pt x="12" y="0"/>
                  </a:cubicBezTo>
                  <a:cubicBezTo>
                    <a:pt x="6" y="0"/>
                    <a:pt x="0" y="6"/>
                    <a:pt x="0" y="13"/>
                  </a:cubicBezTo>
                  <a:cubicBezTo>
                    <a:pt x="0" y="19"/>
                    <a:pt x="5" y="25"/>
                    <a:pt x="12" y="25"/>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0" name="Freeform 95"/>
            <p:cNvSpPr>
              <a:spLocks noEditPoints="1"/>
            </p:cNvSpPr>
            <p:nvPr/>
          </p:nvSpPr>
          <p:spPr bwMode="auto">
            <a:xfrm>
              <a:off x="7282" y="1650"/>
              <a:ext cx="79" cy="79"/>
            </a:xfrm>
            <a:custGeom>
              <a:avLst/>
              <a:gdLst>
                <a:gd name="T0" fmla="*/ 16 w 32"/>
                <a:gd name="T1" fmla="*/ 3 h 32"/>
                <a:gd name="T2" fmla="*/ 29 w 32"/>
                <a:gd name="T3" fmla="*/ 16 h 32"/>
                <a:gd name="T4" fmla="*/ 16 w 32"/>
                <a:gd name="T5" fmla="*/ 28 h 32"/>
                <a:gd name="T6" fmla="*/ 4 w 32"/>
                <a:gd name="T7" fmla="*/ 16 h 32"/>
                <a:gd name="T8" fmla="*/ 16 w 32"/>
                <a:gd name="T9" fmla="*/ 3 h 32"/>
                <a:gd name="T10" fmla="*/ 16 w 32"/>
                <a:gd name="T11" fmla="*/ 0 h 32"/>
                <a:gd name="T12" fmla="*/ 0 w 32"/>
                <a:gd name="T13" fmla="*/ 16 h 32"/>
                <a:gd name="T14" fmla="*/ 16 w 32"/>
                <a:gd name="T15" fmla="*/ 32 h 32"/>
                <a:gd name="T16" fmla="*/ 32 w 32"/>
                <a:gd name="T17" fmla="*/ 16 h 32"/>
                <a:gd name="T18" fmla="*/ 16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
                  </a:moveTo>
                  <a:cubicBezTo>
                    <a:pt x="23" y="3"/>
                    <a:pt x="29" y="9"/>
                    <a:pt x="29" y="16"/>
                  </a:cubicBezTo>
                  <a:cubicBezTo>
                    <a:pt x="28" y="22"/>
                    <a:pt x="23" y="28"/>
                    <a:pt x="16" y="28"/>
                  </a:cubicBezTo>
                  <a:cubicBezTo>
                    <a:pt x="9" y="28"/>
                    <a:pt x="4" y="22"/>
                    <a:pt x="4" y="16"/>
                  </a:cubicBezTo>
                  <a:cubicBezTo>
                    <a:pt x="4" y="9"/>
                    <a:pt x="10" y="3"/>
                    <a:pt x="16" y="3"/>
                  </a:cubicBezTo>
                  <a:moveTo>
                    <a:pt x="16" y="0"/>
                  </a:moveTo>
                  <a:cubicBezTo>
                    <a:pt x="8" y="0"/>
                    <a:pt x="0" y="7"/>
                    <a:pt x="0" y="16"/>
                  </a:cubicBezTo>
                  <a:cubicBezTo>
                    <a:pt x="0" y="24"/>
                    <a:pt x="7" y="32"/>
                    <a:pt x="16" y="32"/>
                  </a:cubicBezTo>
                  <a:cubicBezTo>
                    <a:pt x="25" y="32"/>
                    <a:pt x="32" y="25"/>
                    <a:pt x="32" y="16"/>
                  </a:cubicBezTo>
                  <a:cubicBezTo>
                    <a:pt x="32"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1" name="Oval 96"/>
            <p:cNvSpPr>
              <a:spLocks noChangeArrowheads="1"/>
            </p:cNvSpPr>
            <p:nvPr/>
          </p:nvSpPr>
          <p:spPr bwMode="auto">
            <a:xfrm>
              <a:off x="7302" y="195"/>
              <a:ext cx="37" cy="3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2" name="Freeform 97"/>
            <p:cNvSpPr>
              <a:spLocks noEditPoints="1"/>
            </p:cNvSpPr>
            <p:nvPr/>
          </p:nvSpPr>
          <p:spPr bwMode="auto">
            <a:xfrm>
              <a:off x="7292" y="185"/>
              <a:ext cx="57" cy="57"/>
            </a:xfrm>
            <a:custGeom>
              <a:avLst/>
              <a:gdLst>
                <a:gd name="T0" fmla="*/ 12 w 23"/>
                <a:gd name="T1" fmla="*/ 4 h 23"/>
                <a:gd name="T2" fmla="*/ 19 w 23"/>
                <a:gd name="T3" fmla="*/ 11 h 23"/>
                <a:gd name="T4" fmla="*/ 12 w 23"/>
                <a:gd name="T5" fmla="*/ 19 h 23"/>
                <a:gd name="T6" fmla="*/ 4 w 23"/>
                <a:gd name="T7" fmla="*/ 11 h 23"/>
                <a:gd name="T8" fmla="*/ 12 w 23"/>
                <a:gd name="T9" fmla="*/ 4 h 23"/>
                <a:gd name="T10" fmla="*/ 12 w 23"/>
                <a:gd name="T11" fmla="*/ 0 h 23"/>
                <a:gd name="T12" fmla="*/ 0 w 23"/>
                <a:gd name="T13" fmla="*/ 11 h 23"/>
                <a:gd name="T14" fmla="*/ 12 w 23"/>
                <a:gd name="T15" fmla="*/ 23 h 23"/>
                <a:gd name="T16" fmla="*/ 23 w 23"/>
                <a:gd name="T17" fmla="*/ 11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1"/>
                  </a:cubicBezTo>
                  <a:cubicBezTo>
                    <a:pt x="19" y="16"/>
                    <a:pt x="16" y="19"/>
                    <a:pt x="12" y="19"/>
                  </a:cubicBezTo>
                  <a:cubicBezTo>
                    <a:pt x="7" y="19"/>
                    <a:pt x="4" y="16"/>
                    <a:pt x="4" y="11"/>
                  </a:cubicBezTo>
                  <a:cubicBezTo>
                    <a:pt x="4" y="7"/>
                    <a:pt x="7" y="4"/>
                    <a:pt x="12" y="4"/>
                  </a:cubicBezTo>
                  <a:moveTo>
                    <a:pt x="12" y="0"/>
                  </a:moveTo>
                  <a:cubicBezTo>
                    <a:pt x="5" y="0"/>
                    <a:pt x="0" y="5"/>
                    <a:pt x="0" y="11"/>
                  </a:cubicBezTo>
                  <a:cubicBezTo>
                    <a:pt x="0" y="18"/>
                    <a:pt x="5" y="23"/>
                    <a:pt x="12" y="23"/>
                  </a:cubicBezTo>
                  <a:cubicBezTo>
                    <a:pt x="18" y="23"/>
                    <a:pt x="23" y="18"/>
                    <a:pt x="23" y="11"/>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3" name="Freeform 98"/>
            <p:cNvSpPr/>
            <p:nvPr/>
          </p:nvSpPr>
          <p:spPr bwMode="auto">
            <a:xfrm>
              <a:off x="5925" y="2912"/>
              <a:ext cx="57" cy="54"/>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4" name="Freeform 99"/>
            <p:cNvSpPr>
              <a:spLocks noEditPoints="1"/>
            </p:cNvSpPr>
            <p:nvPr/>
          </p:nvSpPr>
          <p:spPr bwMode="auto">
            <a:xfrm>
              <a:off x="5918" y="2902"/>
              <a:ext cx="71" cy="74"/>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5" name="Freeform 100"/>
            <p:cNvSpPr/>
            <p:nvPr/>
          </p:nvSpPr>
          <p:spPr bwMode="auto">
            <a:xfrm>
              <a:off x="6346" y="3990"/>
              <a:ext cx="46" cy="49"/>
            </a:xfrm>
            <a:custGeom>
              <a:avLst/>
              <a:gdLst>
                <a:gd name="T0" fmla="*/ 10 w 19"/>
                <a:gd name="T1" fmla="*/ 0 h 20"/>
                <a:gd name="T2" fmla="*/ 0 w 19"/>
                <a:gd name="T3" fmla="*/ 10 h 20"/>
                <a:gd name="T4" fmla="*/ 10 w 19"/>
                <a:gd name="T5" fmla="*/ 19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5" y="0"/>
                    <a:pt x="0" y="5"/>
                    <a:pt x="0" y="10"/>
                  </a:cubicBezTo>
                  <a:cubicBezTo>
                    <a:pt x="0" y="15"/>
                    <a:pt x="4" y="19"/>
                    <a:pt x="10" y="19"/>
                  </a:cubicBezTo>
                  <a:cubicBezTo>
                    <a:pt x="15" y="20"/>
                    <a:pt x="19" y="15"/>
                    <a:pt x="19" y="10"/>
                  </a:cubicBezTo>
                  <a:cubicBezTo>
                    <a:pt x="19" y="5"/>
                    <a:pt x="15" y="1"/>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6" name="Freeform 101"/>
            <p:cNvSpPr>
              <a:spLocks noEditPoints="1"/>
            </p:cNvSpPr>
            <p:nvPr/>
          </p:nvSpPr>
          <p:spPr bwMode="auto">
            <a:xfrm>
              <a:off x="6336" y="3982"/>
              <a:ext cx="66" cy="64"/>
            </a:xfrm>
            <a:custGeom>
              <a:avLst/>
              <a:gdLst>
                <a:gd name="T0" fmla="*/ 14 w 27"/>
                <a:gd name="T1" fmla="*/ 3 h 26"/>
                <a:gd name="T2" fmla="*/ 23 w 27"/>
                <a:gd name="T3" fmla="*/ 13 h 26"/>
                <a:gd name="T4" fmla="*/ 14 w 27"/>
                <a:gd name="T5" fmla="*/ 22 h 26"/>
                <a:gd name="T6" fmla="*/ 4 w 27"/>
                <a:gd name="T7" fmla="*/ 13 h 26"/>
                <a:gd name="T8" fmla="*/ 14 w 27"/>
                <a:gd name="T9" fmla="*/ 3 h 26"/>
                <a:gd name="T10" fmla="*/ 14 w 27"/>
                <a:gd name="T11" fmla="*/ 0 h 26"/>
                <a:gd name="T12" fmla="*/ 1 w 27"/>
                <a:gd name="T13" fmla="*/ 13 h 26"/>
                <a:gd name="T14" fmla="*/ 14 w 27"/>
                <a:gd name="T15" fmla="*/ 26 h 26"/>
                <a:gd name="T16" fmla="*/ 27 w 27"/>
                <a:gd name="T17" fmla="*/ 13 h 26"/>
                <a:gd name="T18" fmla="*/ 14 w 27"/>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4" y="3"/>
                  </a:moveTo>
                  <a:cubicBezTo>
                    <a:pt x="19" y="4"/>
                    <a:pt x="23" y="8"/>
                    <a:pt x="23" y="13"/>
                  </a:cubicBezTo>
                  <a:cubicBezTo>
                    <a:pt x="23" y="18"/>
                    <a:pt x="19" y="23"/>
                    <a:pt x="14" y="22"/>
                  </a:cubicBezTo>
                  <a:cubicBezTo>
                    <a:pt x="8" y="22"/>
                    <a:pt x="4" y="18"/>
                    <a:pt x="4" y="13"/>
                  </a:cubicBezTo>
                  <a:cubicBezTo>
                    <a:pt x="4" y="8"/>
                    <a:pt x="9" y="3"/>
                    <a:pt x="14" y="3"/>
                  </a:cubicBezTo>
                  <a:moveTo>
                    <a:pt x="14" y="0"/>
                  </a:moveTo>
                  <a:cubicBezTo>
                    <a:pt x="7" y="0"/>
                    <a:pt x="1" y="6"/>
                    <a:pt x="1" y="13"/>
                  </a:cubicBezTo>
                  <a:cubicBezTo>
                    <a:pt x="0" y="20"/>
                    <a:pt x="6" y="26"/>
                    <a:pt x="14" y="26"/>
                  </a:cubicBezTo>
                  <a:cubicBezTo>
                    <a:pt x="21" y="26"/>
                    <a:pt x="27" y="20"/>
                    <a:pt x="27" y="13"/>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7" name="Freeform 102"/>
            <p:cNvSpPr/>
            <p:nvPr/>
          </p:nvSpPr>
          <p:spPr bwMode="auto">
            <a:xfrm>
              <a:off x="6626" y="4086"/>
              <a:ext cx="61" cy="62"/>
            </a:xfrm>
            <a:custGeom>
              <a:avLst/>
              <a:gdLst>
                <a:gd name="T0" fmla="*/ 13 w 25"/>
                <a:gd name="T1" fmla="*/ 0 h 25"/>
                <a:gd name="T2" fmla="*/ 1 w 25"/>
                <a:gd name="T3" fmla="*/ 12 h 25"/>
                <a:gd name="T4" fmla="*/ 13 w 25"/>
                <a:gd name="T5" fmla="*/ 25 h 25"/>
                <a:gd name="T6" fmla="*/ 25 w 25"/>
                <a:gd name="T7" fmla="*/ 13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1" y="6"/>
                    <a:pt x="1" y="12"/>
                  </a:cubicBezTo>
                  <a:cubicBezTo>
                    <a:pt x="0" y="19"/>
                    <a:pt x="6" y="25"/>
                    <a:pt x="13" y="25"/>
                  </a:cubicBezTo>
                  <a:cubicBezTo>
                    <a:pt x="20" y="25"/>
                    <a:pt x="25" y="19"/>
                    <a:pt x="25" y="13"/>
                  </a:cubicBezTo>
                  <a:cubicBezTo>
                    <a:pt x="25" y="6"/>
                    <a:pt x="20"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8" name="Freeform 103"/>
            <p:cNvSpPr>
              <a:spLocks noEditPoints="1"/>
            </p:cNvSpPr>
            <p:nvPr/>
          </p:nvSpPr>
          <p:spPr bwMode="auto">
            <a:xfrm>
              <a:off x="6619" y="4076"/>
              <a:ext cx="78" cy="81"/>
            </a:xfrm>
            <a:custGeom>
              <a:avLst/>
              <a:gdLst>
                <a:gd name="T0" fmla="*/ 16 w 32"/>
                <a:gd name="T1" fmla="*/ 4 h 33"/>
                <a:gd name="T2" fmla="*/ 28 w 32"/>
                <a:gd name="T3" fmla="*/ 17 h 33"/>
                <a:gd name="T4" fmla="*/ 16 w 32"/>
                <a:gd name="T5" fmla="*/ 29 h 33"/>
                <a:gd name="T6" fmla="*/ 4 w 32"/>
                <a:gd name="T7" fmla="*/ 16 h 33"/>
                <a:gd name="T8" fmla="*/ 16 w 32"/>
                <a:gd name="T9" fmla="*/ 4 h 33"/>
                <a:gd name="T10" fmla="*/ 16 w 32"/>
                <a:gd name="T11" fmla="*/ 0 h 33"/>
                <a:gd name="T12" fmla="*/ 0 w 32"/>
                <a:gd name="T13" fmla="*/ 16 h 33"/>
                <a:gd name="T14" fmla="*/ 16 w 32"/>
                <a:gd name="T15" fmla="*/ 33 h 33"/>
                <a:gd name="T16" fmla="*/ 32 w 32"/>
                <a:gd name="T17" fmla="*/ 17 h 33"/>
                <a:gd name="T18" fmla="*/ 16 w 32"/>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4"/>
                  </a:moveTo>
                  <a:cubicBezTo>
                    <a:pt x="23" y="4"/>
                    <a:pt x="28" y="10"/>
                    <a:pt x="28" y="17"/>
                  </a:cubicBezTo>
                  <a:cubicBezTo>
                    <a:pt x="28" y="23"/>
                    <a:pt x="23" y="29"/>
                    <a:pt x="16" y="29"/>
                  </a:cubicBezTo>
                  <a:cubicBezTo>
                    <a:pt x="9" y="29"/>
                    <a:pt x="3" y="23"/>
                    <a:pt x="4" y="16"/>
                  </a:cubicBezTo>
                  <a:cubicBezTo>
                    <a:pt x="4" y="10"/>
                    <a:pt x="9" y="4"/>
                    <a:pt x="16" y="4"/>
                  </a:cubicBezTo>
                  <a:moveTo>
                    <a:pt x="16" y="0"/>
                  </a:moveTo>
                  <a:cubicBezTo>
                    <a:pt x="7" y="0"/>
                    <a:pt x="0" y="8"/>
                    <a:pt x="0" y="16"/>
                  </a:cubicBezTo>
                  <a:cubicBezTo>
                    <a:pt x="0" y="25"/>
                    <a:pt x="7" y="33"/>
                    <a:pt x="16" y="33"/>
                  </a:cubicBezTo>
                  <a:cubicBezTo>
                    <a:pt x="25" y="33"/>
                    <a:pt x="32" y="25"/>
                    <a:pt x="32" y="17"/>
                  </a:cubicBezTo>
                  <a:cubicBezTo>
                    <a:pt x="32" y="8"/>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9" name="Freeform 104"/>
            <p:cNvSpPr/>
            <p:nvPr/>
          </p:nvSpPr>
          <p:spPr bwMode="auto">
            <a:xfrm>
              <a:off x="6776" y="3504"/>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0" name="Freeform 105"/>
            <p:cNvSpPr>
              <a:spLocks noEditPoints="1"/>
            </p:cNvSpPr>
            <p:nvPr/>
          </p:nvSpPr>
          <p:spPr bwMode="auto">
            <a:xfrm>
              <a:off x="6769" y="3494"/>
              <a:ext cx="51" cy="54"/>
            </a:xfrm>
            <a:custGeom>
              <a:avLst/>
              <a:gdLst>
                <a:gd name="T0" fmla="*/ 10 w 21"/>
                <a:gd name="T1" fmla="*/ 4 h 22"/>
                <a:gd name="T2" fmla="*/ 17 w 21"/>
                <a:gd name="T3" fmla="*/ 11 h 22"/>
                <a:gd name="T4" fmla="*/ 10 w 21"/>
                <a:gd name="T5" fmla="*/ 18 h 22"/>
                <a:gd name="T6" fmla="*/ 3 w 21"/>
                <a:gd name="T7" fmla="*/ 11 h 22"/>
                <a:gd name="T8" fmla="*/ 10 w 21"/>
                <a:gd name="T9" fmla="*/ 4 h 22"/>
                <a:gd name="T10" fmla="*/ 10 w 21"/>
                <a:gd name="T11" fmla="*/ 0 h 22"/>
                <a:gd name="T12" fmla="*/ 0 w 21"/>
                <a:gd name="T13" fmla="*/ 11 h 22"/>
                <a:gd name="T14" fmla="*/ 10 w 21"/>
                <a:gd name="T15" fmla="*/ 22 h 22"/>
                <a:gd name="T16" fmla="*/ 21 w 21"/>
                <a:gd name="T17" fmla="*/ 11 h 22"/>
                <a:gd name="T18" fmla="*/ 10 w 2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4"/>
                  </a:moveTo>
                  <a:cubicBezTo>
                    <a:pt x="14" y="4"/>
                    <a:pt x="17" y="7"/>
                    <a:pt x="17" y="11"/>
                  </a:cubicBezTo>
                  <a:cubicBezTo>
                    <a:pt x="17" y="15"/>
                    <a:pt x="14" y="18"/>
                    <a:pt x="10" y="18"/>
                  </a:cubicBezTo>
                  <a:cubicBezTo>
                    <a:pt x="7" y="18"/>
                    <a:pt x="3" y="15"/>
                    <a:pt x="3" y="11"/>
                  </a:cubicBezTo>
                  <a:cubicBezTo>
                    <a:pt x="4" y="7"/>
                    <a:pt x="7" y="4"/>
                    <a:pt x="10" y="4"/>
                  </a:cubicBezTo>
                  <a:moveTo>
                    <a:pt x="10" y="0"/>
                  </a:moveTo>
                  <a:cubicBezTo>
                    <a:pt x="5" y="0"/>
                    <a:pt x="0" y="5"/>
                    <a:pt x="0" y="11"/>
                  </a:cubicBezTo>
                  <a:cubicBezTo>
                    <a:pt x="0" y="17"/>
                    <a:pt x="4" y="22"/>
                    <a:pt x="10" y="22"/>
                  </a:cubicBezTo>
                  <a:cubicBezTo>
                    <a:pt x="16" y="22"/>
                    <a:pt x="21" y="17"/>
                    <a:pt x="21" y="11"/>
                  </a:cubicBezTo>
                  <a:cubicBezTo>
                    <a:pt x="21"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1" name="Freeform 106"/>
            <p:cNvSpPr/>
            <p:nvPr/>
          </p:nvSpPr>
          <p:spPr bwMode="auto">
            <a:xfrm>
              <a:off x="7334" y="3193"/>
              <a:ext cx="64" cy="67"/>
            </a:xfrm>
            <a:custGeom>
              <a:avLst/>
              <a:gdLst>
                <a:gd name="T0" fmla="*/ 13 w 26"/>
                <a:gd name="T1" fmla="*/ 0 h 27"/>
                <a:gd name="T2" fmla="*/ 0 w 26"/>
                <a:gd name="T3" fmla="*/ 13 h 27"/>
                <a:gd name="T4" fmla="*/ 13 w 26"/>
                <a:gd name="T5" fmla="*/ 26 h 27"/>
                <a:gd name="T6" fmla="*/ 26 w 26"/>
                <a:gd name="T7" fmla="*/ 13 h 27"/>
                <a:gd name="T8" fmla="*/ 13 w 26"/>
                <a:gd name="T9" fmla="*/ 0 h 27"/>
              </a:gdLst>
              <a:ahLst/>
              <a:cxnLst>
                <a:cxn ang="0">
                  <a:pos x="T0" y="T1"/>
                </a:cxn>
                <a:cxn ang="0">
                  <a:pos x="T2" y="T3"/>
                </a:cxn>
                <a:cxn ang="0">
                  <a:pos x="T4" y="T5"/>
                </a:cxn>
                <a:cxn ang="0">
                  <a:pos x="T6" y="T7"/>
                </a:cxn>
                <a:cxn ang="0">
                  <a:pos x="T8" y="T9"/>
                </a:cxn>
              </a:cxnLst>
              <a:rect l="0" t="0" r="r" b="b"/>
              <a:pathLst>
                <a:path w="26" h="27">
                  <a:moveTo>
                    <a:pt x="13" y="0"/>
                  </a:moveTo>
                  <a:cubicBezTo>
                    <a:pt x="6" y="0"/>
                    <a:pt x="0" y="6"/>
                    <a:pt x="0" y="13"/>
                  </a:cubicBezTo>
                  <a:cubicBezTo>
                    <a:pt x="0" y="20"/>
                    <a:pt x="6" y="26"/>
                    <a:pt x="13" y="26"/>
                  </a:cubicBezTo>
                  <a:cubicBezTo>
                    <a:pt x="20" y="27"/>
                    <a:pt x="26" y="21"/>
                    <a:pt x="26" y="13"/>
                  </a:cubicBezTo>
                  <a:cubicBezTo>
                    <a:pt x="26" y="6"/>
                    <a:pt x="21"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2" name="Freeform 107"/>
            <p:cNvSpPr>
              <a:spLocks noEditPoints="1"/>
            </p:cNvSpPr>
            <p:nvPr/>
          </p:nvSpPr>
          <p:spPr bwMode="auto">
            <a:xfrm>
              <a:off x="7324" y="3183"/>
              <a:ext cx="84" cy="84"/>
            </a:xfrm>
            <a:custGeom>
              <a:avLst/>
              <a:gdLst>
                <a:gd name="T0" fmla="*/ 17 w 34"/>
                <a:gd name="T1" fmla="*/ 4 h 34"/>
                <a:gd name="T2" fmla="*/ 30 w 34"/>
                <a:gd name="T3" fmla="*/ 17 h 34"/>
                <a:gd name="T4" fmla="*/ 17 w 34"/>
                <a:gd name="T5" fmla="*/ 30 h 34"/>
                <a:gd name="T6" fmla="*/ 4 w 34"/>
                <a:gd name="T7" fmla="*/ 17 h 34"/>
                <a:gd name="T8" fmla="*/ 17 w 34"/>
                <a:gd name="T9" fmla="*/ 4 h 34"/>
                <a:gd name="T10" fmla="*/ 17 w 34"/>
                <a:gd name="T11" fmla="*/ 0 h 34"/>
                <a:gd name="T12" fmla="*/ 0 w 34"/>
                <a:gd name="T13" fmla="*/ 17 h 34"/>
                <a:gd name="T14" fmla="*/ 17 w 34"/>
                <a:gd name="T15" fmla="*/ 34 h 34"/>
                <a:gd name="T16" fmla="*/ 34 w 34"/>
                <a:gd name="T17" fmla="*/ 17 h 34"/>
                <a:gd name="T18" fmla="*/ 17 w 34"/>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4"/>
                  </a:moveTo>
                  <a:cubicBezTo>
                    <a:pt x="25" y="4"/>
                    <a:pt x="30" y="10"/>
                    <a:pt x="30" y="17"/>
                  </a:cubicBezTo>
                  <a:cubicBezTo>
                    <a:pt x="30" y="25"/>
                    <a:pt x="24" y="31"/>
                    <a:pt x="17" y="30"/>
                  </a:cubicBezTo>
                  <a:cubicBezTo>
                    <a:pt x="10" y="30"/>
                    <a:pt x="4" y="24"/>
                    <a:pt x="4" y="17"/>
                  </a:cubicBezTo>
                  <a:cubicBezTo>
                    <a:pt x="4" y="10"/>
                    <a:pt x="10" y="4"/>
                    <a:pt x="17" y="4"/>
                  </a:cubicBezTo>
                  <a:moveTo>
                    <a:pt x="17" y="0"/>
                  </a:moveTo>
                  <a:cubicBezTo>
                    <a:pt x="8" y="0"/>
                    <a:pt x="0" y="8"/>
                    <a:pt x="0" y="17"/>
                  </a:cubicBezTo>
                  <a:cubicBezTo>
                    <a:pt x="0" y="26"/>
                    <a:pt x="8" y="34"/>
                    <a:pt x="17" y="34"/>
                  </a:cubicBezTo>
                  <a:cubicBezTo>
                    <a:pt x="26" y="34"/>
                    <a:pt x="34" y="27"/>
                    <a:pt x="34" y="17"/>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3" name="Oval 108"/>
            <p:cNvSpPr>
              <a:spLocks noChangeArrowheads="1"/>
            </p:cNvSpPr>
            <p:nvPr/>
          </p:nvSpPr>
          <p:spPr bwMode="auto">
            <a:xfrm>
              <a:off x="3368" y="380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4" name="Freeform 109"/>
            <p:cNvSpPr>
              <a:spLocks noEditPoints="1"/>
            </p:cNvSpPr>
            <p:nvPr/>
          </p:nvSpPr>
          <p:spPr bwMode="auto">
            <a:xfrm>
              <a:off x="3358" y="3792"/>
              <a:ext cx="47" cy="47"/>
            </a:xfrm>
            <a:custGeom>
              <a:avLst/>
              <a:gdLst>
                <a:gd name="T0" fmla="*/ 9 w 19"/>
                <a:gd name="T1" fmla="*/ 4 h 19"/>
                <a:gd name="T2" fmla="*/ 15 w 19"/>
                <a:gd name="T3" fmla="*/ 9 h 19"/>
                <a:gd name="T4" fmla="*/ 9 w 19"/>
                <a:gd name="T5" fmla="*/ 15 h 19"/>
                <a:gd name="T6" fmla="*/ 4 w 19"/>
                <a:gd name="T7" fmla="*/ 9 h 19"/>
                <a:gd name="T8" fmla="*/ 9 w 19"/>
                <a:gd name="T9" fmla="*/ 4 h 19"/>
                <a:gd name="T10" fmla="*/ 9 w 19"/>
                <a:gd name="T11" fmla="*/ 0 h 19"/>
                <a:gd name="T12" fmla="*/ 0 w 19"/>
                <a:gd name="T13" fmla="*/ 9 h 19"/>
                <a:gd name="T14" fmla="*/ 9 w 19"/>
                <a:gd name="T15" fmla="*/ 19 h 19"/>
                <a:gd name="T16" fmla="*/ 19 w 19"/>
                <a:gd name="T17" fmla="*/ 9 h 19"/>
                <a:gd name="T18" fmla="*/ 9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4"/>
                  </a:moveTo>
                  <a:cubicBezTo>
                    <a:pt x="12" y="4"/>
                    <a:pt x="15" y="6"/>
                    <a:pt x="15" y="9"/>
                  </a:cubicBezTo>
                  <a:cubicBezTo>
                    <a:pt x="15" y="12"/>
                    <a:pt x="12" y="15"/>
                    <a:pt x="9" y="15"/>
                  </a:cubicBezTo>
                  <a:cubicBezTo>
                    <a:pt x="6" y="15"/>
                    <a:pt x="4" y="12"/>
                    <a:pt x="4" y="9"/>
                  </a:cubicBezTo>
                  <a:cubicBezTo>
                    <a:pt x="4" y="6"/>
                    <a:pt x="6" y="4"/>
                    <a:pt x="9" y="4"/>
                  </a:cubicBezTo>
                  <a:moveTo>
                    <a:pt x="9" y="0"/>
                  </a:moveTo>
                  <a:cubicBezTo>
                    <a:pt x="4" y="0"/>
                    <a:pt x="0" y="4"/>
                    <a:pt x="0" y="9"/>
                  </a:cubicBezTo>
                  <a:cubicBezTo>
                    <a:pt x="0" y="14"/>
                    <a:pt x="4" y="19"/>
                    <a:pt x="9" y="19"/>
                  </a:cubicBezTo>
                  <a:cubicBezTo>
                    <a:pt x="14" y="19"/>
                    <a:pt x="19" y="14"/>
                    <a:pt x="19" y="9"/>
                  </a:cubicBezTo>
                  <a:cubicBezTo>
                    <a:pt x="19"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5" name="Freeform 110"/>
            <p:cNvSpPr/>
            <p:nvPr/>
          </p:nvSpPr>
          <p:spPr bwMode="auto">
            <a:xfrm>
              <a:off x="4015" y="3410"/>
              <a:ext cx="42" cy="42"/>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6" name="Freeform 111"/>
            <p:cNvSpPr>
              <a:spLocks noEditPoints="1"/>
            </p:cNvSpPr>
            <p:nvPr/>
          </p:nvSpPr>
          <p:spPr bwMode="auto">
            <a:xfrm>
              <a:off x="4005" y="3400"/>
              <a:ext cx="62" cy="62"/>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7" name="Oval 112"/>
            <p:cNvSpPr>
              <a:spLocks noChangeArrowheads="1"/>
            </p:cNvSpPr>
            <p:nvPr/>
          </p:nvSpPr>
          <p:spPr bwMode="auto">
            <a:xfrm>
              <a:off x="5301" y="203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8" name="Freeform 113"/>
            <p:cNvSpPr>
              <a:spLocks noEditPoints="1"/>
            </p:cNvSpPr>
            <p:nvPr/>
          </p:nvSpPr>
          <p:spPr bwMode="auto">
            <a:xfrm>
              <a:off x="5291" y="2022"/>
              <a:ext cx="47" cy="47"/>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9" name="Freeform 114"/>
            <p:cNvSpPr/>
            <p:nvPr/>
          </p:nvSpPr>
          <p:spPr bwMode="auto">
            <a:xfrm>
              <a:off x="6058" y="2569"/>
              <a:ext cx="62" cy="62"/>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0" name="Freeform 115"/>
            <p:cNvSpPr>
              <a:spLocks noEditPoints="1"/>
            </p:cNvSpPr>
            <p:nvPr/>
          </p:nvSpPr>
          <p:spPr bwMode="auto">
            <a:xfrm>
              <a:off x="6048" y="2560"/>
              <a:ext cx="79" cy="78"/>
            </a:xfrm>
            <a:custGeom>
              <a:avLst/>
              <a:gdLst>
                <a:gd name="T0" fmla="*/ 17 w 32"/>
                <a:gd name="T1" fmla="*/ 4 h 32"/>
                <a:gd name="T2" fmla="*/ 29 w 32"/>
                <a:gd name="T3" fmla="*/ 16 h 32"/>
                <a:gd name="T4" fmla="*/ 16 w 32"/>
                <a:gd name="T5" fmla="*/ 29 h 32"/>
                <a:gd name="T6" fmla="*/ 4 w 32"/>
                <a:gd name="T7" fmla="*/ 16 h 32"/>
                <a:gd name="T8" fmla="*/ 17 w 32"/>
                <a:gd name="T9" fmla="*/ 4 h 32"/>
                <a:gd name="T10" fmla="*/ 17 w 32"/>
                <a:gd name="T11" fmla="*/ 0 h 32"/>
                <a:gd name="T12" fmla="*/ 0 w 32"/>
                <a:gd name="T13" fmla="*/ 16 h 32"/>
                <a:gd name="T14" fmla="*/ 16 w 32"/>
                <a:gd name="T15" fmla="*/ 32 h 32"/>
                <a:gd name="T16" fmla="*/ 32 w 32"/>
                <a:gd name="T17" fmla="*/ 16 h 32"/>
                <a:gd name="T18" fmla="*/ 17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7" y="4"/>
                  </a:moveTo>
                  <a:cubicBezTo>
                    <a:pt x="23" y="4"/>
                    <a:pt x="29" y="10"/>
                    <a:pt x="29" y="16"/>
                  </a:cubicBezTo>
                  <a:cubicBezTo>
                    <a:pt x="29" y="23"/>
                    <a:pt x="23" y="29"/>
                    <a:pt x="16" y="29"/>
                  </a:cubicBezTo>
                  <a:cubicBezTo>
                    <a:pt x="10" y="28"/>
                    <a:pt x="4" y="23"/>
                    <a:pt x="4" y="16"/>
                  </a:cubicBezTo>
                  <a:cubicBezTo>
                    <a:pt x="4" y="9"/>
                    <a:pt x="10" y="4"/>
                    <a:pt x="17" y="4"/>
                  </a:cubicBezTo>
                  <a:moveTo>
                    <a:pt x="17" y="0"/>
                  </a:moveTo>
                  <a:cubicBezTo>
                    <a:pt x="8" y="0"/>
                    <a:pt x="1" y="7"/>
                    <a:pt x="0" y="16"/>
                  </a:cubicBezTo>
                  <a:cubicBezTo>
                    <a:pt x="0" y="25"/>
                    <a:pt x="8" y="32"/>
                    <a:pt x="16" y="32"/>
                  </a:cubicBezTo>
                  <a:cubicBezTo>
                    <a:pt x="25" y="32"/>
                    <a:pt x="32" y="25"/>
                    <a:pt x="32" y="16"/>
                  </a:cubicBezTo>
                  <a:cubicBezTo>
                    <a:pt x="32" y="8"/>
                    <a:pt x="25"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1" name="Freeform 116"/>
            <p:cNvSpPr/>
            <p:nvPr/>
          </p:nvSpPr>
          <p:spPr bwMode="auto">
            <a:xfrm>
              <a:off x="5488" y="2653"/>
              <a:ext cx="29" cy="30"/>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2" name="Freeform 117"/>
            <p:cNvSpPr>
              <a:spLocks noEditPoints="1"/>
            </p:cNvSpPr>
            <p:nvPr/>
          </p:nvSpPr>
          <p:spPr bwMode="auto">
            <a:xfrm>
              <a:off x="5478" y="2643"/>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3" name="Freeform 118"/>
            <p:cNvSpPr/>
            <p:nvPr/>
          </p:nvSpPr>
          <p:spPr bwMode="auto">
            <a:xfrm>
              <a:off x="5510" y="2767"/>
              <a:ext cx="34" cy="32"/>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4" name="Freeform 119"/>
            <p:cNvSpPr>
              <a:spLocks noEditPoints="1"/>
            </p:cNvSpPr>
            <p:nvPr/>
          </p:nvSpPr>
          <p:spPr bwMode="auto">
            <a:xfrm>
              <a:off x="5500" y="2757"/>
              <a:ext cx="52" cy="52"/>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5" name="Freeform 120"/>
            <p:cNvSpPr/>
            <p:nvPr/>
          </p:nvSpPr>
          <p:spPr bwMode="auto">
            <a:xfrm>
              <a:off x="5783" y="2971"/>
              <a:ext cx="27" cy="27"/>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6" name="Freeform 121"/>
            <p:cNvSpPr>
              <a:spLocks noEditPoints="1"/>
            </p:cNvSpPr>
            <p:nvPr/>
          </p:nvSpPr>
          <p:spPr bwMode="auto">
            <a:xfrm>
              <a:off x="5773" y="2964"/>
              <a:ext cx="44" cy="44"/>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7" name="Freeform 122"/>
            <p:cNvSpPr/>
            <p:nvPr/>
          </p:nvSpPr>
          <p:spPr bwMode="auto">
            <a:xfrm>
              <a:off x="7042" y="2969"/>
              <a:ext cx="46" cy="47"/>
            </a:xfrm>
            <a:custGeom>
              <a:avLst/>
              <a:gdLst>
                <a:gd name="T0" fmla="*/ 9 w 19"/>
                <a:gd name="T1" fmla="*/ 0 h 19"/>
                <a:gd name="T2" fmla="*/ 0 w 19"/>
                <a:gd name="T3" fmla="*/ 9 h 19"/>
                <a:gd name="T4" fmla="*/ 9 w 19"/>
                <a:gd name="T5" fmla="*/ 19 h 19"/>
                <a:gd name="T6" fmla="*/ 19 w 19"/>
                <a:gd name="T7" fmla="*/ 10 h 19"/>
                <a:gd name="T8" fmla="*/ 9 w 19"/>
                <a:gd name="T9" fmla="*/ 0 h 19"/>
              </a:gdLst>
              <a:ahLst/>
              <a:cxnLst>
                <a:cxn ang="0">
                  <a:pos x="T0" y="T1"/>
                </a:cxn>
                <a:cxn ang="0">
                  <a:pos x="T2" y="T3"/>
                </a:cxn>
                <a:cxn ang="0">
                  <a:pos x="T4" y="T5"/>
                </a:cxn>
                <a:cxn ang="0">
                  <a:pos x="T6" y="T7"/>
                </a:cxn>
                <a:cxn ang="0">
                  <a:pos x="T8" y="T9"/>
                </a:cxn>
              </a:cxnLst>
              <a:rect l="0" t="0" r="r" b="b"/>
              <a:pathLst>
                <a:path w="19" h="19">
                  <a:moveTo>
                    <a:pt x="9" y="0"/>
                  </a:moveTo>
                  <a:cubicBezTo>
                    <a:pt x="4" y="0"/>
                    <a:pt x="0" y="4"/>
                    <a:pt x="0" y="9"/>
                  </a:cubicBezTo>
                  <a:cubicBezTo>
                    <a:pt x="0" y="15"/>
                    <a:pt x="4" y="19"/>
                    <a:pt x="9" y="19"/>
                  </a:cubicBezTo>
                  <a:cubicBezTo>
                    <a:pt x="14" y="19"/>
                    <a:pt x="18" y="15"/>
                    <a:pt x="19" y="10"/>
                  </a:cubicBezTo>
                  <a:cubicBezTo>
                    <a:pt x="19"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8" name="Freeform 123"/>
            <p:cNvSpPr>
              <a:spLocks noEditPoints="1"/>
            </p:cNvSpPr>
            <p:nvPr/>
          </p:nvSpPr>
          <p:spPr bwMode="auto">
            <a:xfrm>
              <a:off x="7032" y="2959"/>
              <a:ext cx="64" cy="67"/>
            </a:xfrm>
            <a:custGeom>
              <a:avLst/>
              <a:gdLst>
                <a:gd name="T0" fmla="*/ 13 w 26"/>
                <a:gd name="T1" fmla="*/ 4 h 27"/>
                <a:gd name="T2" fmla="*/ 23 w 26"/>
                <a:gd name="T3" fmla="*/ 14 h 27"/>
                <a:gd name="T4" fmla="*/ 13 w 26"/>
                <a:gd name="T5" fmla="*/ 23 h 27"/>
                <a:gd name="T6" fmla="*/ 4 w 26"/>
                <a:gd name="T7" fmla="*/ 13 h 27"/>
                <a:gd name="T8" fmla="*/ 13 w 26"/>
                <a:gd name="T9" fmla="*/ 4 h 27"/>
                <a:gd name="T10" fmla="*/ 13 w 26"/>
                <a:gd name="T11" fmla="*/ 0 h 27"/>
                <a:gd name="T12" fmla="*/ 0 w 26"/>
                <a:gd name="T13" fmla="*/ 13 h 27"/>
                <a:gd name="T14" fmla="*/ 13 w 26"/>
                <a:gd name="T15" fmla="*/ 27 h 27"/>
                <a:gd name="T16" fmla="*/ 26 w 26"/>
                <a:gd name="T17" fmla="*/ 14 h 27"/>
                <a:gd name="T18" fmla="*/ 13 w 2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4"/>
                  </a:moveTo>
                  <a:cubicBezTo>
                    <a:pt x="18" y="4"/>
                    <a:pt x="23" y="8"/>
                    <a:pt x="23" y="14"/>
                  </a:cubicBezTo>
                  <a:cubicBezTo>
                    <a:pt x="22" y="19"/>
                    <a:pt x="18" y="23"/>
                    <a:pt x="13" y="23"/>
                  </a:cubicBezTo>
                  <a:cubicBezTo>
                    <a:pt x="8" y="23"/>
                    <a:pt x="4" y="19"/>
                    <a:pt x="4" y="13"/>
                  </a:cubicBezTo>
                  <a:cubicBezTo>
                    <a:pt x="4" y="8"/>
                    <a:pt x="8" y="4"/>
                    <a:pt x="13" y="4"/>
                  </a:cubicBezTo>
                  <a:moveTo>
                    <a:pt x="13" y="0"/>
                  </a:moveTo>
                  <a:cubicBezTo>
                    <a:pt x="6" y="0"/>
                    <a:pt x="0" y="6"/>
                    <a:pt x="0" y="13"/>
                  </a:cubicBezTo>
                  <a:cubicBezTo>
                    <a:pt x="0" y="21"/>
                    <a:pt x="6" y="27"/>
                    <a:pt x="13" y="27"/>
                  </a:cubicBezTo>
                  <a:cubicBezTo>
                    <a:pt x="20" y="27"/>
                    <a:pt x="26" y="21"/>
                    <a:pt x="26" y="14"/>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9" name="Oval 124"/>
            <p:cNvSpPr>
              <a:spLocks noChangeArrowheads="1"/>
            </p:cNvSpPr>
            <p:nvPr/>
          </p:nvSpPr>
          <p:spPr bwMode="auto">
            <a:xfrm>
              <a:off x="7297" y="1980"/>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0" name="Freeform 125"/>
            <p:cNvSpPr>
              <a:spLocks noEditPoints="1"/>
            </p:cNvSpPr>
            <p:nvPr/>
          </p:nvSpPr>
          <p:spPr bwMode="auto">
            <a:xfrm>
              <a:off x="7287" y="1970"/>
              <a:ext cx="72" cy="74"/>
            </a:xfrm>
            <a:custGeom>
              <a:avLst/>
              <a:gdLst>
                <a:gd name="T0" fmla="*/ 15 w 29"/>
                <a:gd name="T1" fmla="*/ 4 h 30"/>
                <a:gd name="T2" fmla="*/ 26 w 29"/>
                <a:gd name="T3" fmla="*/ 15 h 30"/>
                <a:gd name="T4" fmla="*/ 15 w 29"/>
                <a:gd name="T5" fmla="*/ 26 h 30"/>
                <a:gd name="T6" fmla="*/ 4 w 29"/>
                <a:gd name="T7" fmla="*/ 15 h 30"/>
                <a:gd name="T8" fmla="*/ 15 w 29"/>
                <a:gd name="T9" fmla="*/ 4 h 30"/>
                <a:gd name="T10" fmla="*/ 15 w 29"/>
                <a:gd name="T11" fmla="*/ 0 h 30"/>
                <a:gd name="T12" fmla="*/ 0 w 29"/>
                <a:gd name="T13" fmla="*/ 15 h 30"/>
                <a:gd name="T14" fmla="*/ 15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1" name="Freeform 126"/>
            <p:cNvSpPr/>
            <p:nvPr/>
          </p:nvSpPr>
          <p:spPr bwMode="auto">
            <a:xfrm>
              <a:off x="4143" y="3645"/>
              <a:ext cx="56" cy="56"/>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2" name="Freeform 127"/>
            <p:cNvSpPr>
              <a:spLocks noEditPoints="1"/>
            </p:cNvSpPr>
            <p:nvPr/>
          </p:nvSpPr>
          <p:spPr bwMode="auto">
            <a:xfrm>
              <a:off x="4133" y="3635"/>
              <a:ext cx="76" cy="76"/>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3" name="Oval 128"/>
            <p:cNvSpPr>
              <a:spLocks noChangeArrowheads="1"/>
            </p:cNvSpPr>
            <p:nvPr/>
          </p:nvSpPr>
          <p:spPr bwMode="auto">
            <a:xfrm>
              <a:off x="4423" y="3334"/>
              <a:ext cx="34" cy="3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4" name="Freeform 129"/>
            <p:cNvSpPr>
              <a:spLocks noEditPoints="1"/>
            </p:cNvSpPr>
            <p:nvPr/>
          </p:nvSpPr>
          <p:spPr bwMode="auto">
            <a:xfrm>
              <a:off x="4413" y="3324"/>
              <a:ext cx="52" cy="52"/>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5" name="Freeform 130"/>
            <p:cNvSpPr/>
            <p:nvPr/>
          </p:nvSpPr>
          <p:spPr bwMode="auto">
            <a:xfrm>
              <a:off x="4792" y="4172"/>
              <a:ext cx="51" cy="54"/>
            </a:xfrm>
            <a:custGeom>
              <a:avLst/>
              <a:gdLst>
                <a:gd name="T0" fmla="*/ 11 w 21"/>
                <a:gd name="T1" fmla="*/ 0 h 22"/>
                <a:gd name="T2" fmla="*/ 0 w 21"/>
                <a:gd name="T3" fmla="*/ 11 h 22"/>
                <a:gd name="T4" fmla="*/ 11 w 21"/>
                <a:gd name="T5" fmla="*/ 22 h 22"/>
                <a:gd name="T6" fmla="*/ 21 w 21"/>
                <a:gd name="T7" fmla="*/ 11 h 22"/>
                <a:gd name="T8" fmla="*/ 11 w 21"/>
                <a:gd name="T9" fmla="*/ 0 h 22"/>
              </a:gdLst>
              <a:ahLst/>
              <a:cxnLst>
                <a:cxn ang="0">
                  <a:pos x="T0" y="T1"/>
                </a:cxn>
                <a:cxn ang="0">
                  <a:pos x="T2" y="T3"/>
                </a:cxn>
                <a:cxn ang="0">
                  <a:pos x="T4" y="T5"/>
                </a:cxn>
                <a:cxn ang="0">
                  <a:pos x="T6" y="T7"/>
                </a:cxn>
                <a:cxn ang="0">
                  <a:pos x="T8" y="T9"/>
                </a:cxn>
              </a:cxnLst>
              <a:rect l="0" t="0" r="r" b="b"/>
              <a:pathLst>
                <a:path w="21" h="22">
                  <a:moveTo>
                    <a:pt x="11" y="0"/>
                  </a:moveTo>
                  <a:cubicBezTo>
                    <a:pt x="5" y="0"/>
                    <a:pt x="0" y="5"/>
                    <a:pt x="0" y="11"/>
                  </a:cubicBezTo>
                  <a:cubicBezTo>
                    <a:pt x="0" y="17"/>
                    <a:pt x="5" y="21"/>
                    <a:pt x="11" y="22"/>
                  </a:cubicBezTo>
                  <a:cubicBezTo>
                    <a:pt x="16" y="22"/>
                    <a:pt x="21" y="17"/>
                    <a:pt x="21" y="11"/>
                  </a:cubicBezTo>
                  <a:cubicBezTo>
                    <a:pt x="21" y="5"/>
                    <a:pt x="17"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6" name="Freeform 131"/>
            <p:cNvSpPr>
              <a:spLocks noEditPoints="1"/>
            </p:cNvSpPr>
            <p:nvPr/>
          </p:nvSpPr>
          <p:spPr bwMode="auto">
            <a:xfrm>
              <a:off x="4782" y="4165"/>
              <a:ext cx="71" cy="69"/>
            </a:xfrm>
            <a:custGeom>
              <a:avLst/>
              <a:gdLst>
                <a:gd name="T0" fmla="*/ 15 w 29"/>
                <a:gd name="T1" fmla="*/ 3 h 28"/>
                <a:gd name="T2" fmla="*/ 25 w 29"/>
                <a:gd name="T3" fmla="*/ 14 h 28"/>
                <a:gd name="T4" fmla="*/ 15 w 29"/>
                <a:gd name="T5" fmla="*/ 25 h 28"/>
                <a:gd name="T6" fmla="*/ 4 w 29"/>
                <a:gd name="T7" fmla="*/ 14 h 28"/>
                <a:gd name="T8" fmla="*/ 15 w 29"/>
                <a:gd name="T9" fmla="*/ 3 h 28"/>
                <a:gd name="T10" fmla="*/ 15 w 29"/>
                <a:gd name="T11" fmla="*/ 0 h 28"/>
                <a:gd name="T12" fmla="*/ 0 w 29"/>
                <a:gd name="T13" fmla="*/ 14 h 28"/>
                <a:gd name="T14" fmla="*/ 15 w 29"/>
                <a:gd name="T15" fmla="*/ 28 h 28"/>
                <a:gd name="T16" fmla="*/ 29 w 29"/>
                <a:gd name="T17" fmla="*/ 14 h 28"/>
                <a:gd name="T18" fmla="*/ 1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3"/>
                  </a:moveTo>
                  <a:cubicBezTo>
                    <a:pt x="21" y="3"/>
                    <a:pt x="25" y="8"/>
                    <a:pt x="25" y="14"/>
                  </a:cubicBezTo>
                  <a:cubicBezTo>
                    <a:pt x="25" y="20"/>
                    <a:pt x="20" y="25"/>
                    <a:pt x="15" y="25"/>
                  </a:cubicBezTo>
                  <a:cubicBezTo>
                    <a:pt x="9" y="24"/>
                    <a:pt x="4" y="20"/>
                    <a:pt x="4" y="14"/>
                  </a:cubicBezTo>
                  <a:cubicBezTo>
                    <a:pt x="4" y="8"/>
                    <a:pt x="9" y="3"/>
                    <a:pt x="15" y="3"/>
                  </a:cubicBezTo>
                  <a:moveTo>
                    <a:pt x="15" y="0"/>
                  </a:moveTo>
                  <a:cubicBezTo>
                    <a:pt x="7" y="0"/>
                    <a:pt x="0" y="6"/>
                    <a:pt x="0" y="14"/>
                  </a:cubicBezTo>
                  <a:cubicBezTo>
                    <a:pt x="0" y="22"/>
                    <a:pt x="7" y="28"/>
                    <a:pt x="15" y="28"/>
                  </a:cubicBezTo>
                  <a:cubicBezTo>
                    <a:pt x="22" y="28"/>
                    <a:pt x="29" y="22"/>
                    <a:pt x="29" y="14"/>
                  </a:cubicBezTo>
                  <a:cubicBezTo>
                    <a:pt x="29" y="6"/>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7" name="Oval 132"/>
            <p:cNvSpPr>
              <a:spLocks noChangeArrowheads="1"/>
            </p:cNvSpPr>
            <p:nvPr/>
          </p:nvSpPr>
          <p:spPr bwMode="auto">
            <a:xfrm>
              <a:off x="4944" y="3322"/>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8" name="Freeform 133"/>
            <p:cNvSpPr>
              <a:spLocks noEditPoints="1"/>
            </p:cNvSpPr>
            <p:nvPr/>
          </p:nvSpPr>
          <p:spPr bwMode="auto">
            <a:xfrm>
              <a:off x="4934" y="3312"/>
              <a:ext cx="74" cy="74"/>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9" name="Freeform 134"/>
            <p:cNvSpPr/>
            <p:nvPr/>
          </p:nvSpPr>
          <p:spPr bwMode="auto">
            <a:xfrm>
              <a:off x="5731" y="3691"/>
              <a:ext cx="49" cy="47"/>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0" name="Freeform 135"/>
            <p:cNvSpPr>
              <a:spLocks noEditPoints="1"/>
            </p:cNvSpPr>
            <p:nvPr/>
          </p:nvSpPr>
          <p:spPr bwMode="auto">
            <a:xfrm>
              <a:off x="5721" y="3682"/>
              <a:ext cx="67" cy="66"/>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1" name="Oval 136"/>
            <p:cNvSpPr>
              <a:spLocks noChangeArrowheads="1"/>
            </p:cNvSpPr>
            <p:nvPr/>
          </p:nvSpPr>
          <p:spPr bwMode="auto">
            <a:xfrm>
              <a:off x="5082" y="3087"/>
              <a:ext cx="34"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2" name="Freeform 137"/>
            <p:cNvSpPr>
              <a:spLocks noEditPoints="1"/>
            </p:cNvSpPr>
            <p:nvPr/>
          </p:nvSpPr>
          <p:spPr bwMode="auto">
            <a:xfrm>
              <a:off x="5072" y="3077"/>
              <a:ext cx="54" cy="55"/>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3" name="Freeform 138"/>
            <p:cNvSpPr/>
            <p:nvPr/>
          </p:nvSpPr>
          <p:spPr bwMode="auto">
            <a:xfrm>
              <a:off x="5421" y="1534"/>
              <a:ext cx="42" cy="42"/>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4" name="Freeform 139"/>
            <p:cNvSpPr>
              <a:spLocks noEditPoints="1"/>
            </p:cNvSpPr>
            <p:nvPr/>
          </p:nvSpPr>
          <p:spPr bwMode="auto">
            <a:xfrm>
              <a:off x="5411" y="1524"/>
              <a:ext cx="59" cy="62"/>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5" name="Oval 140"/>
            <p:cNvSpPr>
              <a:spLocks noChangeArrowheads="1"/>
            </p:cNvSpPr>
            <p:nvPr/>
          </p:nvSpPr>
          <p:spPr bwMode="auto">
            <a:xfrm>
              <a:off x="5960" y="1702"/>
              <a:ext cx="29" cy="29"/>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6" name="Freeform 141"/>
            <p:cNvSpPr>
              <a:spLocks noEditPoints="1"/>
            </p:cNvSpPr>
            <p:nvPr/>
          </p:nvSpPr>
          <p:spPr bwMode="auto">
            <a:xfrm>
              <a:off x="5950" y="1692"/>
              <a:ext cx="49" cy="49"/>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7" name="Oval 142"/>
            <p:cNvSpPr>
              <a:spLocks noChangeArrowheads="1"/>
            </p:cNvSpPr>
            <p:nvPr/>
          </p:nvSpPr>
          <p:spPr bwMode="auto">
            <a:xfrm>
              <a:off x="6006" y="331"/>
              <a:ext cx="50" cy="49"/>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8" name="Freeform 143"/>
            <p:cNvSpPr>
              <a:spLocks noEditPoints="1"/>
            </p:cNvSpPr>
            <p:nvPr/>
          </p:nvSpPr>
          <p:spPr bwMode="auto">
            <a:xfrm>
              <a:off x="5997" y="321"/>
              <a:ext cx="66" cy="69"/>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9" name="Freeform 144"/>
            <p:cNvSpPr/>
            <p:nvPr/>
          </p:nvSpPr>
          <p:spPr bwMode="auto">
            <a:xfrm>
              <a:off x="5940" y="1164"/>
              <a:ext cx="69" cy="67"/>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0" name="Freeform 145"/>
            <p:cNvSpPr>
              <a:spLocks noEditPoints="1"/>
            </p:cNvSpPr>
            <p:nvPr/>
          </p:nvSpPr>
          <p:spPr bwMode="auto">
            <a:xfrm>
              <a:off x="5933" y="1154"/>
              <a:ext cx="83" cy="86"/>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1" name="Freeform 146"/>
            <p:cNvSpPr/>
            <p:nvPr/>
          </p:nvSpPr>
          <p:spPr bwMode="auto">
            <a:xfrm>
              <a:off x="6486" y="1460"/>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2" name="Freeform 147"/>
            <p:cNvSpPr>
              <a:spLocks noEditPoints="1"/>
            </p:cNvSpPr>
            <p:nvPr/>
          </p:nvSpPr>
          <p:spPr bwMode="auto">
            <a:xfrm>
              <a:off x="6478" y="1452"/>
              <a:ext cx="52" cy="52"/>
            </a:xfrm>
            <a:custGeom>
              <a:avLst/>
              <a:gdLst>
                <a:gd name="T0" fmla="*/ 10 w 21"/>
                <a:gd name="T1" fmla="*/ 3 h 21"/>
                <a:gd name="T2" fmla="*/ 17 w 21"/>
                <a:gd name="T3" fmla="*/ 10 h 21"/>
                <a:gd name="T4" fmla="*/ 10 w 21"/>
                <a:gd name="T5" fmla="*/ 17 h 21"/>
                <a:gd name="T6" fmla="*/ 3 w 21"/>
                <a:gd name="T7" fmla="*/ 10 h 21"/>
                <a:gd name="T8" fmla="*/ 10 w 21"/>
                <a:gd name="T9" fmla="*/ 3 h 21"/>
                <a:gd name="T10" fmla="*/ 10 w 21"/>
                <a:gd name="T11" fmla="*/ 0 h 21"/>
                <a:gd name="T12" fmla="*/ 0 w 21"/>
                <a:gd name="T13" fmla="*/ 10 h 21"/>
                <a:gd name="T14" fmla="*/ 10 w 21"/>
                <a:gd name="T15" fmla="*/ 21 h 21"/>
                <a:gd name="T16" fmla="*/ 21 w 21"/>
                <a:gd name="T17" fmla="*/ 10 h 21"/>
                <a:gd name="T18" fmla="*/ 10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3"/>
                  </a:moveTo>
                  <a:cubicBezTo>
                    <a:pt x="14" y="3"/>
                    <a:pt x="17" y="6"/>
                    <a:pt x="17" y="10"/>
                  </a:cubicBezTo>
                  <a:cubicBezTo>
                    <a:pt x="17" y="14"/>
                    <a:pt x="14" y="17"/>
                    <a:pt x="10" y="17"/>
                  </a:cubicBezTo>
                  <a:cubicBezTo>
                    <a:pt x="7" y="17"/>
                    <a:pt x="3" y="14"/>
                    <a:pt x="3" y="10"/>
                  </a:cubicBezTo>
                  <a:cubicBezTo>
                    <a:pt x="4" y="6"/>
                    <a:pt x="7" y="3"/>
                    <a:pt x="10" y="3"/>
                  </a:cubicBezTo>
                  <a:moveTo>
                    <a:pt x="10" y="0"/>
                  </a:moveTo>
                  <a:cubicBezTo>
                    <a:pt x="5" y="0"/>
                    <a:pt x="0" y="4"/>
                    <a:pt x="0" y="10"/>
                  </a:cubicBezTo>
                  <a:cubicBezTo>
                    <a:pt x="0" y="16"/>
                    <a:pt x="4" y="21"/>
                    <a:pt x="10" y="21"/>
                  </a:cubicBezTo>
                  <a:cubicBezTo>
                    <a:pt x="16" y="21"/>
                    <a:pt x="21" y="16"/>
                    <a:pt x="21" y="10"/>
                  </a:cubicBezTo>
                  <a:cubicBezTo>
                    <a:pt x="21"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3" name="Oval 148"/>
            <p:cNvSpPr>
              <a:spLocks noChangeArrowheads="1"/>
            </p:cNvSpPr>
            <p:nvPr/>
          </p:nvSpPr>
          <p:spPr bwMode="auto">
            <a:xfrm>
              <a:off x="6233" y="407"/>
              <a:ext cx="36" cy="3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4" name="Freeform 149"/>
            <p:cNvSpPr>
              <a:spLocks noEditPoints="1"/>
            </p:cNvSpPr>
            <p:nvPr/>
          </p:nvSpPr>
          <p:spPr bwMode="auto">
            <a:xfrm>
              <a:off x="6223" y="397"/>
              <a:ext cx="56" cy="57"/>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5" name="Oval 150"/>
            <p:cNvSpPr>
              <a:spLocks noChangeArrowheads="1"/>
            </p:cNvSpPr>
            <p:nvPr/>
          </p:nvSpPr>
          <p:spPr bwMode="auto">
            <a:xfrm>
              <a:off x="7329" y="4039"/>
              <a:ext cx="35"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6" name="Freeform 151"/>
            <p:cNvSpPr>
              <a:spLocks noEditPoints="1"/>
            </p:cNvSpPr>
            <p:nvPr/>
          </p:nvSpPr>
          <p:spPr bwMode="auto">
            <a:xfrm>
              <a:off x="7319" y="4029"/>
              <a:ext cx="54" cy="54"/>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7" name="Oval 152"/>
            <p:cNvSpPr>
              <a:spLocks noChangeArrowheads="1"/>
            </p:cNvSpPr>
            <p:nvPr/>
          </p:nvSpPr>
          <p:spPr bwMode="auto">
            <a:xfrm>
              <a:off x="7563" y="3262"/>
              <a:ext cx="44" cy="4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8" name="Freeform 153"/>
            <p:cNvSpPr>
              <a:spLocks noEditPoints="1"/>
            </p:cNvSpPr>
            <p:nvPr/>
          </p:nvSpPr>
          <p:spPr bwMode="auto">
            <a:xfrm>
              <a:off x="7553" y="3252"/>
              <a:ext cx="64" cy="65"/>
            </a:xfrm>
            <a:custGeom>
              <a:avLst/>
              <a:gdLst>
                <a:gd name="T0" fmla="*/ 13 w 26"/>
                <a:gd name="T1" fmla="*/ 4 h 26"/>
                <a:gd name="T2" fmla="*/ 22 w 26"/>
                <a:gd name="T3" fmla="*/ 13 h 26"/>
                <a:gd name="T4" fmla="*/ 13 w 26"/>
                <a:gd name="T5" fmla="*/ 22 h 26"/>
                <a:gd name="T6" fmla="*/ 4 w 26"/>
                <a:gd name="T7" fmla="*/ 13 h 26"/>
                <a:gd name="T8" fmla="*/ 13 w 26"/>
                <a:gd name="T9" fmla="*/ 4 h 26"/>
                <a:gd name="T10" fmla="*/ 13 w 26"/>
                <a:gd name="T11" fmla="*/ 0 h 26"/>
                <a:gd name="T12" fmla="*/ 0 w 26"/>
                <a:gd name="T13" fmla="*/ 13 h 26"/>
                <a:gd name="T14" fmla="*/ 13 w 26"/>
                <a:gd name="T15" fmla="*/ 26 h 26"/>
                <a:gd name="T16" fmla="*/ 26 w 26"/>
                <a:gd name="T17" fmla="*/ 13 h 26"/>
                <a:gd name="T18" fmla="*/ 13 w 2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4"/>
                  </a:moveTo>
                  <a:cubicBezTo>
                    <a:pt x="18" y="4"/>
                    <a:pt x="22" y="8"/>
                    <a:pt x="22" y="13"/>
                  </a:cubicBezTo>
                  <a:cubicBezTo>
                    <a:pt x="22" y="18"/>
                    <a:pt x="18" y="22"/>
                    <a:pt x="13" y="22"/>
                  </a:cubicBezTo>
                  <a:cubicBezTo>
                    <a:pt x="8" y="22"/>
                    <a:pt x="4" y="18"/>
                    <a:pt x="4" y="13"/>
                  </a:cubicBezTo>
                  <a:cubicBezTo>
                    <a:pt x="4" y="8"/>
                    <a:pt x="8" y="4"/>
                    <a:pt x="13" y="4"/>
                  </a:cubicBezTo>
                  <a:moveTo>
                    <a:pt x="13" y="0"/>
                  </a:moveTo>
                  <a:cubicBezTo>
                    <a:pt x="6" y="0"/>
                    <a:pt x="0" y="6"/>
                    <a:pt x="0" y="13"/>
                  </a:cubicBezTo>
                  <a:cubicBezTo>
                    <a:pt x="0" y="20"/>
                    <a:pt x="6" y="26"/>
                    <a:pt x="13" y="26"/>
                  </a:cubicBezTo>
                  <a:cubicBezTo>
                    <a:pt x="20" y="26"/>
                    <a:pt x="26" y="20"/>
                    <a:pt x="26" y="13"/>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15"/>
                                        </p:tgtEl>
                                        <p:attrNameLst>
                                          <p:attrName>style.visibility</p:attrName>
                                        </p:attrNameLst>
                                      </p:cBhvr>
                                      <p:to>
                                        <p:strVal val="visible"/>
                                      </p:to>
                                    </p:set>
                                    <p:anim calcmode="lin" valueType="num">
                                      <p:cBhvr>
                                        <p:cTn id="11" dur="1000" fill="hold"/>
                                        <p:tgtEl>
                                          <p:spTgt spid="215"/>
                                        </p:tgtEl>
                                        <p:attrNameLst>
                                          <p:attrName>ppt_w</p:attrName>
                                        </p:attrNameLst>
                                      </p:cBhvr>
                                      <p:tavLst>
                                        <p:tav tm="0">
                                          <p:val>
                                            <p:fltVal val="0"/>
                                          </p:val>
                                        </p:tav>
                                        <p:tav tm="100000">
                                          <p:val>
                                            <p:strVal val="#ppt_w"/>
                                          </p:val>
                                        </p:tav>
                                      </p:tavLst>
                                    </p:anim>
                                    <p:anim calcmode="lin" valueType="num">
                                      <p:cBhvr>
                                        <p:cTn id="12" dur="1000" fill="hold"/>
                                        <p:tgtEl>
                                          <p:spTgt spid="215"/>
                                        </p:tgtEl>
                                        <p:attrNameLst>
                                          <p:attrName>ppt_h</p:attrName>
                                        </p:attrNameLst>
                                      </p:cBhvr>
                                      <p:tavLst>
                                        <p:tav tm="0">
                                          <p:val>
                                            <p:fltVal val="0"/>
                                          </p:val>
                                        </p:tav>
                                        <p:tav tm="100000">
                                          <p:val>
                                            <p:strVal val="#ppt_h"/>
                                          </p:val>
                                        </p:tav>
                                      </p:tavLst>
                                    </p:anim>
                                    <p:animEffect transition="in" filter="fade">
                                      <p:cBhvr>
                                        <p:cTn id="13" dur="1000"/>
                                        <p:tgtEl>
                                          <p:spTgt spid="215"/>
                                        </p:tgtEl>
                                      </p:cBhvr>
                                    </p:animEffect>
                                    <p:anim calcmode="lin" valueType="num">
                                      <p:cBhvr>
                                        <p:cTn id="14" dur="1000" fill="hold"/>
                                        <p:tgtEl>
                                          <p:spTgt spid="215"/>
                                        </p:tgtEl>
                                        <p:attrNameLst>
                                          <p:attrName>ppt_x</p:attrName>
                                        </p:attrNameLst>
                                      </p:cBhvr>
                                      <p:tavLst>
                                        <p:tav tm="0">
                                          <p:val>
                                            <p:fltVal val="0.5"/>
                                          </p:val>
                                        </p:tav>
                                        <p:tav tm="100000">
                                          <p:val>
                                            <p:strVal val="#ppt_x"/>
                                          </p:val>
                                        </p:tav>
                                      </p:tavLst>
                                    </p:anim>
                                    <p:anim calcmode="lin" valueType="num">
                                      <p:cBhvr>
                                        <p:cTn id="15" dur="1000" fill="hold"/>
                                        <p:tgtEl>
                                          <p:spTgt spid="215"/>
                                        </p:tgtEl>
                                        <p:attrNameLst>
                                          <p:attrName>ppt_y</p:attrName>
                                        </p:attrNameLst>
                                      </p:cBhvr>
                                      <p:tavLst>
                                        <p:tav tm="0">
                                          <p:val>
                                            <p:fltVal val="0.5"/>
                                          </p:val>
                                        </p:tav>
                                        <p:tav tm="100000">
                                          <p:val>
                                            <p:strVal val="#ppt_y"/>
                                          </p:val>
                                        </p:tav>
                                      </p:tavLst>
                                    </p:anim>
                                  </p:childTnLst>
                                </p:cTn>
                              </p:par>
                            </p:childTnLst>
                          </p:cTn>
                        </p:par>
                        <p:par>
                          <p:cTn id="16" fill="hold">
                            <p:stCondLst>
                              <p:cond delay="2000"/>
                            </p:stCondLst>
                            <p:childTnLst>
                              <p:par>
                                <p:cTn id="17" presetID="2" presetClass="entr" presetSubtype="2" decel="88000" fill="hold" grpId="0" nodeType="afterEffect">
                                  <p:stCondLst>
                                    <p:cond delay="0"/>
                                  </p:stCondLst>
                                  <p:iterate type="lt">
                                    <p:tmPct val="10000"/>
                                  </p:iterate>
                                  <p:childTnLst>
                                    <p:set>
                                      <p:cBhvr>
                                        <p:cTn id="18" dur="1" fill="hold">
                                          <p:stCondLst>
                                            <p:cond delay="0"/>
                                          </p:stCondLst>
                                        </p:cTn>
                                        <p:tgtEl>
                                          <p:spTgt spid="228"/>
                                        </p:tgtEl>
                                        <p:attrNameLst>
                                          <p:attrName>style.visibility</p:attrName>
                                        </p:attrNameLst>
                                      </p:cBhvr>
                                      <p:to>
                                        <p:strVal val="visible"/>
                                      </p:to>
                                    </p:set>
                                    <p:anim calcmode="lin" valueType="num">
                                      <p:cBhvr additive="base">
                                        <p:cTn id="19" dur="750" fill="hold"/>
                                        <p:tgtEl>
                                          <p:spTgt spid="228"/>
                                        </p:tgtEl>
                                        <p:attrNameLst>
                                          <p:attrName>ppt_x</p:attrName>
                                        </p:attrNameLst>
                                      </p:cBhvr>
                                      <p:tavLst>
                                        <p:tav tm="0">
                                          <p:val>
                                            <p:strVal val="1+#ppt_w/2"/>
                                          </p:val>
                                        </p:tav>
                                        <p:tav tm="100000">
                                          <p:val>
                                            <p:strVal val="#ppt_x"/>
                                          </p:val>
                                        </p:tav>
                                      </p:tavLst>
                                    </p:anim>
                                    <p:anim calcmode="lin" valueType="num">
                                      <p:cBhvr additive="base">
                                        <p:cTn id="20" dur="750" fill="hold"/>
                                        <p:tgtEl>
                                          <p:spTgt spid="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P spid="2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758" y="152895"/>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2</a:t>
            </a:r>
            <a:endParaRPr lang="zh-CN" altLang="en-US" sz="8000" dirty="0">
              <a:solidFill>
                <a:srgbClr val="2B2B2B"/>
              </a:solidFill>
              <a:cs typeface="+mn-ea"/>
              <a:sym typeface="+mn-lt"/>
            </a:endParaRPr>
          </a:p>
        </p:txBody>
      </p:sp>
      <p:sp>
        <p:nvSpPr>
          <p:cNvPr id="7" name="文本框 6"/>
          <p:cNvSpPr txBox="1"/>
          <p:nvPr/>
        </p:nvSpPr>
        <p:spPr>
          <a:xfrm>
            <a:off x="982680" y="356755"/>
            <a:ext cx="6211452" cy="706755"/>
          </a:xfrm>
          <a:prstGeom prst="rect">
            <a:avLst/>
          </a:prstGeom>
          <a:noFill/>
        </p:spPr>
        <p:txBody>
          <a:bodyPr wrap="square" rtlCol="0">
            <a:spAutoFit/>
          </a:bodyPr>
          <a:lstStyle/>
          <a:p>
            <a:r>
              <a:rPr lang="zh-CN" altLang="en-US" sz="4000" spc="300" dirty="0" smtClean="0">
                <a:solidFill>
                  <a:srgbClr val="2B2B2B"/>
                </a:solidFill>
                <a:cs typeface="+mn-ea"/>
                <a:sym typeface="+mn-lt"/>
              </a:rPr>
              <a:t>体系结构的特点</a:t>
            </a:r>
            <a:endParaRPr lang="zh-CN" altLang="en-US" sz="4000" dirty="0">
              <a:solidFill>
                <a:srgbClr val="2B2B2B"/>
              </a:solidFill>
              <a:cs typeface="+mn-ea"/>
              <a:sym typeface="+mn-lt"/>
            </a:endParaRPr>
          </a:p>
        </p:txBody>
      </p:sp>
      <p:sp>
        <p:nvSpPr>
          <p:cNvPr id="8" name="文本框 7"/>
          <p:cNvSpPr txBox="1"/>
          <p:nvPr/>
        </p:nvSpPr>
        <p:spPr>
          <a:xfrm>
            <a:off x="1164213" y="1476334"/>
            <a:ext cx="9268460" cy="4708981"/>
          </a:xfrm>
          <a:prstGeom prst="rect">
            <a:avLst/>
          </a:prstGeom>
          <a:noFill/>
        </p:spPr>
        <p:txBody>
          <a:bodyPr wrap="square" rtlCol="0" anchor="t">
            <a:spAutoFit/>
          </a:bodyPr>
          <a:lstStyle/>
          <a:p>
            <a:pPr marL="171450">
              <a:lnSpc>
                <a:spcPct val="150000"/>
              </a:lnSpc>
            </a:pPr>
            <a:r>
              <a:rPr lang="zh-CN" altLang="zh-CN" sz="2000" dirty="0">
                <a:latin typeface="Times New Roman" panose="02020603050405020304" charset="0"/>
                <a:ea typeface="宋体" panose="02010600030101010101" pitchFamily="2" charset="-122"/>
              </a:rPr>
              <a:t>体系结构</a:t>
            </a:r>
            <a:r>
              <a:rPr lang="zh-CN" altLang="en-US" sz="2000" dirty="0">
                <a:latin typeface="Times New Roman" panose="02020603050405020304" charset="0"/>
                <a:ea typeface="宋体" panose="02010600030101010101" pitchFamily="2" charset="-122"/>
              </a:rPr>
              <a:t>：精简指令集结构（</a:t>
            </a:r>
            <a:r>
              <a:rPr lang="en-US" altLang="zh-CN" sz="2000" dirty="0">
                <a:latin typeface="Times New Roman" panose="02020603050405020304" charset="0"/>
                <a:ea typeface="宋体" panose="02010600030101010101" pitchFamily="2" charset="-122"/>
              </a:rPr>
              <a:t>RISC</a:t>
            </a:r>
            <a:r>
              <a:rPr lang="zh-CN" altLang="en-US" sz="2000" dirty="0">
                <a:latin typeface="Times New Roman" panose="02020603050405020304" charset="0"/>
                <a:ea typeface="宋体" panose="02010600030101010101" pitchFamily="2" charset="-122"/>
              </a:rPr>
              <a:t>，</a:t>
            </a:r>
            <a:r>
              <a:rPr lang="en-US" altLang="zh-CN" sz="2000" dirty="0">
                <a:latin typeface="Times New Roman" panose="02020603050405020304" charset="0"/>
                <a:ea typeface="宋体" panose="02010600030101010101" pitchFamily="2" charset="-122"/>
              </a:rPr>
              <a:t>Reduced Instruction Set Computer</a:t>
            </a:r>
            <a:r>
              <a:rPr lang="zh-CN" altLang="en-US" sz="2000" dirty="0">
                <a:latin typeface="Times New Roman" panose="02020603050405020304" charset="0"/>
                <a:ea typeface="宋体" panose="02010600030101010101" pitchFamily="2" charset="-122"/>
              </a:rPr>
              <a:t>）体系结构</a:t>
            </a:r>
            <a:r>
              <a:rPr lang="zh-CN" altLang="zh-CN" sz="2000" dirty="0">
                <a:latin typeface="Times New Roman" panose="02020603050405020304" charset="0"/>
                <a:ea typeface="宋体" panose="02010600030101010101" pitchFamily="2" charset="-122"/>
              </a:rPr>
              <a:t>。</a:t>
            </a:r>
            <a:endParaRPr lang="zh-CN" altLang="en-US" sz="2000" dirty="0">
              <a:latin typeface="Times New Roman" panose="02020603050405020304" charset="0"/>
              <a:ea typeface="宋体" panose="02010600030101010101" pitchFamily="2" charset="-122"/>
            </a:endParaRPr>
          </a:p>
          <a:p>
            <a:pPr marL="171450" indent="0" fontAlgn="auto">
              <a:lnSpc>
                <a:spcPct val="150000"/>
              </a:lnSpc>
            </a:pPr>
            <a:endParaRPr lang="en-US" altLang="zh-CN" sz="2000" dirty="0" smtClean="0">
              <a:latin typeface="Times New Roman" panose="02020603050405020304" charset="0"/>
              <a:ea typeface="宋体" panose="02010600030101010101" pitchFamily="2" charset="-122"/>
              <a:sym typeface="+mn-ea"/>
            </a:endParaRPr>
          </a:p>
          <a:p>
            <a:pPr marL="171450" indent="0" fontAlgn="auto">
              <a:lnSpc>
                <a:spcPct val="150000"/>
              </a:lnSpc>
            </a:pPr>
            <a:r>
              <a:rPr lang="en-US" altLang="zh-CN" sz="2000" dirty="0" smtClean="0">
                <a:latin typeface="Times New Roman" panose="02020603050405020304" charset="0"/>
                <a:ea typeface="宋体" panose="02010600030101010101" pitchFamily="2" charset="-122"/>
                <a:sym typeface="+mn-ea"/>
              </a:rPr>
              <a:t>RISC</a:t>
            </a:r>
            <a:r>
              <a:rPr lang="zh-CN" altLang="en-US" sz="2000" dirty="0" smtClean="0">
                <a:latin typeface="Times New Roman" panose="02020603050405020304" charset="0"/>
                <a:ea typeface="宋体" panose="02010600030101010101" pitchFamily="2" charset="-122"/>
                <a:sym typeface="+mn-ea"/>
              </a:rPr>
              <a:t>的思想特点</a:t>
            </a:r>
            <a:r>
              <a:rPr lang="en-US" altLang="zh-CN" sz="2000" dirty="0" smtClean="0">
                <a:latin typeface="Times New Roman" panose="02020603050405020304" charset="0"/>
                <a:ea typeface="宋体" panose="02010600030101010101" pitchFamily="2" charset="-122"/>
                <a:sym typeface="+mn-ea"/>
              </a:rPr>
              <a:t>:</a:t>
            </a:r>
          </a:p>
          <a:p>
            <a:pPr marL="171450" indent="0" fontAlgn="auto">
              <a:lnSpc>
                <a:spcPct val="150000"/>
              </a:lnSpc>
              <a:buFont typeface="Arial" panose="020B0604020202020204" pitchFamily="34" charset="0"/>
              <a:buChar char="•"/>
            </a:pPr>
            <a:r>
              <a:rPr lang="en-US" altLang="zh-CN" sz="2000" dirty="0">
                <a:latin typeface="Times New Roman" panose="02020603050405020304" charset="0"/>
                <a:ea typeface="宋体" panose="02010600030101010101" pitchFamily="2" charset="-122"/>
                <a:sym typeface="+mn-ea"/>
              </a:rPr>
              <a:t>Load/Store </a:t>
            </a:r>
            <a:r>
              <a:rPr lang="zh-CN" altLang="en-US" sz="2000" dirty="0">
                <a:latin typeface="Times New Roman" panose="02020603050405020304" charset="0"/>
                <a:ea typeface="宋体" panose="02010600030101010101" pitchFamily="2" charset="-122"/>
                <a:sym typeface="+mn-ea"/>
              </a:rPr>
              <a:t>体系结构。在这类机器中，提作数和运算结果不是通过主寄存器直接取回而是借用大景标量和矢量寄存器来取回的</a:t>
            </a:r>
            <a:endParaRPr lang="en-US" altLang="zh-CN" sz="2000" dirty="0" smtClean="0">
              <a:latin typeface="Times New Roman" panose="02020603050405020304" charset="0"/>
              <a:ea typeface="宋体" panose="02010600030101010101" pitchFamily="2" charset="-122"/>
              <a:sym typeface="+mn-ea"/>
            </a:endParaRPr>
          </a:p>
          <a:p>
            <a:pPr marL="171450" indent="0" fontAlgn="auto">
              <a:lnSpc>
                <a:spcPct val="150000"/>
              </a:lnSpc>
              <a:buFont typeface="Arial" panose="020B0604020202020204" pitchFamily="34" charset="0"/>
              <a:buChar char="•"/>
            </a:pPr>
            <a:r>
              <a:rPr lang="zh-CN" altLang="en-US" sz="2000" dirty="0">
                <a:latin typeface="Times New Roman" panose="02020603050405020304" charset="0"/>
                <a:ea typeface="宋体" panose="02010600030101010101" pitchFamily="2" charset="-122"/>
                <a:sym typeface="+mn-ea"/>
              </a:rPr>
              <a:t>固定长度指令</a:t>
            </a:r>
            <a:r>
              <a:rPr lang="zh-CN" altLang="en-US" sz="2000" dirty="0" smtClean="0">
                <a:latin typeface="Times New Roman" panose="02020603050405020304" charset="0"/>
                <a:ea typeface="宋体" panose="02010600030101010101" pitchFamily="2" charset="-122"/>
                <a:sym typeface="+mn-ea"/>
              </a:rPr>
              <a:t>。</a:t>
            </a:r>
            <a:endParaRPr lang="en-US" altLang="zh-CN" sz="2000" dirty="0" smtClean="0">
              <a:latin typeface="Times New Roman" panose="02020603050405020304" charset="0"/>
              <a:ea typeface="宋体" panose="02010600030101010101" pitchFamily="2" charset="-122"/>
              <a:sym typeface="+mn-ea"/>
            </a:endParaRPr>
          </a:p>
          <a:p>
            <a:pPr marL="171450" indent="0" fontAlgn="auto">
              <a:lnSpc>
                <a:spcPct val="150000"/>
              </a:lnSpc>
              <a:buFont typeface="Arial" panose="020B0604020202020204" pitchFamily="34" charset="0"/>
              <a:buChar char="•"/>
            </a:pPr>
            <a:r>
              <a:rPr lang="zh-CN" altLang="en-US" sz="2000" dirty="0">
                <a:latin typeface="Times New Roman" panose="02020603050405020304" charset="0"/>
                <a:ea typeface="宋体" panose="02010600030101010101" pitchFamily="2" charset="-122"/>
                <a:sym typeface="+mn-ea"/>
              </a:rPr>
              <a:t>硬联控制</a:t>
            </a:r>
            <a:r>
              <a:rPr lang="zh-CN" altLang="en-US" sz="2000" dirty="0" smtClean="0">
                <a:latin typeface="Times New Roman" panose="02020603050405020304" charset="0"/>
                <a:ea typeface="宋体" panose="02010600030101010101" pitchFamily="2" charset="-122"/>
                <a:sym typeface="+mn-ea"/>
              </a:rPr>
              <a:t>。</a:t>
            </a:r>
            <a:endParaRPr lang="en-US" altLang="zh-CN" sz="2000" dirty="0" smtClean="0">
              <a:latin typeface="Times New Roman" panose="02020603050405020304" charset="0"/>
              <a:ea typeface="宋体" panose="02010600030101010101" pitchFamily="2" charset="-122"/>
              <a:sym typeface="+mn-ea"/>
            </a:endParaRPr>
          </a:p>
          <a:p>
            <a:pPr marL="171450" indent="0" fontAlgn="auto">
              <a:lnSpc>
                <a:spcPct val="150000"/>
              </a:lnSpc>
              <a:buFont typeface="Arial" panose="020B0604020202020204" pitchFamily="34" charset="0"/>
              <a:buChar char="•"/>
            </a:pPr>
            <a:r>
              <a:rPr lang="zh-CN" altLang="en-US" sz="2000" dirty="0">
                <a:latin typeface="Times New Roman" panose="02020603050405020304" charset="0"/>
                <a:ea typeface="宋体" panose="02010600030101010101" pitchFamily="2" charset="-122"/>
                <a:sym typeface="+mn-ea"/>
              </a:rPr>
              <a:t>流水线。指令的处理过程被拆分为几个更小的、能够被流水线并行执行的单元。在理想情况下流水线每周期前进一步，可获得更高的吞吐率</a:t>
            </a:r>
            <a:r>
              <a:rPr lang="zh-CN" altLang="en-US" sz="2000" dirty="0" smtClean="0">
                <a:latin typeface="Times New Roman" panose="02020603050405020304" charset="0"/>
                <a:ea typeface="宋体" panose="02010600030101010101" pitchFamily="2" charset="-122"/>
                <a:sym typeface="+mn-ea"/>
              </a:rPr>
              <a:t>。</a:t>
            </a:r>
            <a:endParaRPr lang="en-US" altLang="zh-CN" sz="2000" dirty="0" smtClean="0">
              <a:latin typeface="Times New Roman" panose="02020603050405020304" charset="0"/>
              <a:ea typeface="宋体" panose="02010600030101010101" pitchFamily="2" charset="-122"/>
              <a:sym typeface="+mn-ea"/>
            </a:endParaRPr>
          </a:p>
          <a:p>
            <a:pPr marL="171450" indent="0" fontAlgn="auto">
              <a:lnSpc>
                <a:spcPct val="150000"/>
              </a:lnSpc>
              <a:buFont typeface="Arial" panose="020B0604020202020204" pitchFamily="34" charset="0"/>
              <a:buChar char="•"/>
            </a:pPr>
            <a:r>
              <a:rPr lang="zh-CN" altLang="en-US" sz="2000" dirty="0" smtClean="0">
                <a:latin typeface="Times New Roman" panose="02020603050405020304" charset="0"/>
                <a:ea typeface="宋体" panose="02010600030101010101" pitchFamily="2" charset="-122"/>
                <a:sym typeface="+mn-ea"/>
              </a:rPr>
              <a:t>寄存器。</a:t>
            </a:r>
            <a:r>
              <a:rPr lang="en-US" altLang="zh-CN" sz="2000" dirty="0">
                <a:latin typeface="Times New Roman" panose="02020603050405020304" charset="0"/>
                <a:ea typeface="宋体" panose="02010600030101010101" pitchFamily="2" charset="-122"/>
                <a:sym typeface="+mn-ea"/>
              </a:rPr>
              <a:t>RICS</a:t>
            </a:r>
            <a:r>
              <a:rPr lang="zh-CN" altLang="en-US" sz="2000" dirty="0">
                <a:latin typeface="Times New Roman" panose="02020603050405020304" charset="0"/>
                <a:ea typeface="宋体" panose="02010600030101010101" pitchFamily="2" charset="-122"/>
                <a:sym typeface="+mn-ea"/>
              </a:rPr>
              <a:t>处理器拥有更多的通用寄存器</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par>
                                <p:cTn id="12" presetID="2" presetClass="entr" presetSubtype="8" decel="9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1000" fill="hold"/>
                                        <p:tgtEl>
                                          <p:spTgt spid="7"/>
                                        </p:tgtEl>
                                        <p:attrNameLst>
                                          <p:attrName>ppt_x</p:attrName>
                                        </p:attrNameLst>
                                      </p:cBhvr>
                                      <p:tavLst>
                                        <p:tav tm="0">
                                          <p:val>
                                            <p:strVal val="0-#ppt_w/2"/>
                                          </p:val>
                                        </p:tav>
                                        <p:tav tm="100000">
                                          <p:val>
                                            <p:strVal val="#ppt_x"/>
                                          </p:val>
                                        </p:tav>
                                      </p:tavLst>
                                    </p:anim>
                                    <p:anim calcmode="lin" valueType="num">
                                      <p:cBhvr additive="base">
                                        <p:cTn id="15" dur="1000" fill="hold"/>
                                        <p:tgtEl>
                                          <p:spTgt spid="7"/>
                                        </p:tgtEl>
                                        <p:attrNameLst>
                                          <p:attrName>ppt_y</p:attrName>
                                        </p:attrNameLst>
                                      </p:cBhvr>
                                      <p:tavLst>
                                        <p:tav tm="0">
                                          <p:val>
                                            <p:strVal val="#ppt_y"/>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p:bldP spid="7" grpId="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758" y="152895"/>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2</a:t>
            </a:r>
            <a:endParaRPr lang="zh-CN" altLang="en-US" sz="8000" dirty="0">
              <a:solidFill>
                <a:srgbClr val="2B2B2B"/>
              </a:solidFill>
              <a:cs typeface="+mn-ea"/>
              <a:sym typeface="+mn-lt"/>
            </a:endParaRPr>
          </a:p>
        </p:txBody>
      </p:sp>
      <p:pic>
        <p:nvPicPr>
          <p:cNvPr id="6" name="图片 5"/>
          <p:cNvPicPr>
            <a:picLocks noChangeAspect="1"/>
          </p:cNvPicPr>
          <p:nvPr/>
        </p:nvPicPr>
        <p:blipFill>
          <a:blip r:embed="rId3"/>
          <a:stretch>
            <a:fillRect/>
          </a:stretch>
        </p:blipFill>
        <p:spPr>
          <a:xfrm>
            <a:off x="1049216" y="1063510"/>
            <a:ext cx="9372600" cy="4867275"/>
          </a:xfrm>
          <a:prstGeom prst="rect">
            <a:avLst/>
          </a:prstGeom>
        </p:spPr>
      </p:pic>
      <p:sp>
        <p:nvSpPr>
          <p:cNvPr id="8" name="文本框 7"/>
          <p:cNvSpPr txBox="1"/>
          <p:nvPr/>
        </p:nvSpPr>
        <p:spPr>
          <a:xfrm>
            <a:off x="982680" y="356755"/>
            <a:ext cx="6211452" cy="706755"/>
          </a:xfrm>
          <a:prstGeom prst="rect">
            <a:avLst/>
          </a:prstGeom>
          <a:noFill/>
        </p:spPr>
        <p:txBody>
          <a:bodyPr wrap="square" rtlCol="0">
            <a:spAutoFit/>
          </a:bodyPr>
          <a:lstStyle/>
          <a:p>
            <a:r>
              <a:rPr lang="zh-CN" altLang="en-US" sz="4000" spc="300" dirty="0" smtClean="0">
                <a:solidFill>
                  <a:srgbClr val="2B2B2B"/>
                </a:solidFill>
                <a:cs typeface="+mn-ea"/>
                <a:sym typeface="+mn-lt"/>
              </a:rPr>
              <a:t>体系结构的特点</a:t>
            </a:r>
            <a:endParaRPr lang="zh-CN" altLang="en-US" sz="4000" dirty="0">
              <a:solidFill>
                <a:srgbClr val="2B2B2B"/>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par>
                                <p:cTn id="12" presetID="2" presetClass="entr" presetSubtype="8" decel="9000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0-#ppt_w/2"/>
                                          </p:val>
                                        </p:tav>
                                        <p:tav tm="100000">
                                          <p:val>
                                            <p:strVal val="#ppt_x"/>
                                          </p:val>
                                        </p:tav>
                                      </p:tavLst>
                                    </p:anim>
                                    <p:anim calcmode="lin" valueType="num">
                                      <p:cBhvr additive="base">
                                        <p:cTn id="15" dur="1000" fill="hold"/>
                                        <p:tgtEl>
                                          <p:spTgt spid="8"/>
                                        </p:tgtEl>
                                        <p:attrNameLst>
                                          <p:attrName>ppt_y</p:attrName>
                                        </p:attrNameLst>
                                      </p:cBhvr>
                                      <p:tavLst>
                                        <p:tav tm="0">
                                          <p:val>
                                            <p:strVal val="#ppt_y"/>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p:bldP spid="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758" y="152895"/>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2</a:t>
            </a:r>
            <a:endParaRPr lang="zh-CN" altLang="en-US" sz="8000" dirty="0">
              <a:solidFill>
                <a:srgbClr val="2B2B2B"/>
              </a:solidFill>
              <a:cs typeface="+mn-ea"/>
              <a:sym typeface="+mn-lt"/>
            </a:endParaRPr>
          </a:p>
        </p:txBody>
      </p:sp>
      <p:sp>
        <p:nvSpPr>
          <p:cNvPr id="100" name="文本框 99"/>
          <p:cNvSpPr txBox="1"/>
          <p:nvPr/>
        </p:nvSpPr>
        <p:spPr>
          <a:xfrm>
            <a:off x="1532743" y="1476334"/>
            <a:ext cx="8514715" cy="3785652"/>
          </a:xfrm>
          <a:prstGeom prst="rect">
            <a:avLst/>
          </a:prstGeom>
          <a:noFill/>
          <a:ln w="9525">
            <a:noFill/>
          </a:ln>
        </p:spPr>
        <p:txBody>
          <a:bodyPr wrap="square">
            <a:spAutoFit/>
          </a:bodyPr>
          <a:lstStyle/>
          <a:p>
            <a:pPr indent="0"/>
            <a:r>
              <a:rPr lang="en-US" altLang="zh-CN" sz="2000" dirty="0">
                <a:latin typeface="Times New Roman" panose="02020603050405020304" charset="0"/>
                <a:ea typeface="宋体" panose="02010600030101010101" pitchFamily="2" charset="-122"/>
              </a:rPr>
              <a:t>ARM </a:t>
            </a:r>
            <a:r>
              <a:rPr lang="zh-CN" altLang="en-US" sz="2000" dirty="0">
                <a:latin typeface="Times New Roman" panose="02020603050405020304" charset="0"/>
                <a:ea typeface="宋体" panose="02010600030101010101" pitchFamily="2" charset="-122"/>
              </a:rPr>
              <a:t>指令集和单纯的</a:t>
            </a:r>
            <a:r>
              <a:rPr lang="en-US" altLang="zh-CN" sz="2000" dirty="0">
                <a:latin typeface="Times New Roman" panose="02020603050405020304" charset="0"/>
                <a:ea typeface="宋体" panose="02010600030101010101" pitchFamily="2" charset="-122"/>
              </a:rPr>
              <a:t>RISC</a:t>
            </a:r>
            <a:r>
              <a:rPr lang="zh-CN" altLang="en-US" sz="2000" dirty="0">
                <a:latin typeface="Times New Roman" panose="02020603050405020304" charset="0"/>
                <a:ea typeface="宋体" panose="02010600030101010101" pitchFamily="2" charset="-122"/>
              </a:rPr>
              <a:t>定义有以下几方面的</a:t>
            </a:r>
            <a:r>
              <a:rPr lang="zh-CN" altLang="en-US" sz="2000" dirty="0" smtClean="0">
                <a:latin typeface="Times New Roman" panose="02020603050405020304" charset="0"/>
                <a:ea typeface="宋体" panose="02010600030101010101" pitchFamily="2" charset="-122"/>
              </a:rPr>
              <a:t>不同</a:t>
            </a:r>
            <a:r>
              <a:rPr lang="zh-CN" sz="2000" b="0" dirty="0" smtClean="0">
                <a:latin typeface="Times New Roman" panose="02020603050405020304" charset="0"/>
                <a:ea typeface="宋体" panose="02010600030101010101" pitchFamily="2" charset="-122"/>
              </a:rPr>
              <a:t>：</a:t>
            </a:r>
          </a:p>
          <a:p>
            <a:pPr indent="0"/>
            <a:endParaRPr lang="zh-CN" sz="2000" b="0" dirty="0">
              <a:latin typeface="Times New Roman" panose="02020603050405020304" charset="0"/>
              <a:ea typeface="宋体" panose="02010600030101010101" pitchFamily="2" charset="-122"/>
            </a:endParaRPr>
          </a:p>
          <a:p>
            <a:pPr marL="285750" indent="-285750">
              <a:buFont typeface="Arial" panose="020B0604020202020204" pitchFamily="34" charset="0"/>
              <a:buChar char="•"/>
            </a:pPr>
            <a:r>
              <a:rPr lang="zh-CN" altLang="en-US" sz="2000" dirty="0">
                <a:latin typeface="Times New Roman" panose="02020603050405020304" charset="0"/>
                <a:ea typeface="宋体" panose="02010600030101010101" pitchFamily="2" charset="-122"/>
              </a:rPr>
              <a:t>一些特定指令的周期数可变</a:t>
            </a:r>
            <a:r>
              <a:rPr lang="zh-CN" sz="2000" b="0" dirty="0" smtClean="0">
                <a:latin typeface="Times New Roman" panose="02020603050405020304" charset="0"/>
                <a:ea typeface="宋体" panose="02010600030101010101" pitchFamily="2" charset="-122"/>
              </a:rPr>
              <a:t>：</a:t>
            </a:r>
            <a:r>
              <a:rPr lang="zh-CN" altLang="en-US" sz="2000" dirty="0">
                <a:latin typeface="Times New Roman" panose="02020603050405020304" charset="0"/>
                <a:ea typeface="宋体" panose="02010600030101010101" pitchFamily="2" charset="-122"/>
              </a:rPr>
              <a:t>例如，多寄存器转载</a:t>
            </a:r>
            <a:r>
              <a:rPr lang="en-US" altLang="zh-CN" sz="2000" dirty="0">
                <a:latin typeface="Times New Roman" panose="02020603050405020304" charset="0"/>
                <a:ea typeface="宋体" panose="02010600030101010101" pitchFamily="2" charset="-122"/>
              </a:rPr>
              <a:t>/</a:t>
            </a:r>
            <a:r>
              <a:rPr lang="zh-CN" altLang="en-US" sz="2000" dirty="0">
                <a:latin typeface="Times New Roman" panose="02020603050405020304" charset="0"/>
                <a:ea typeface="宋体" panose="02010600030101010101" pitchFamily="2" charset="-122"/>
              </a:rPr>
              <a:t>存储的 </a:t>
            </a:r>
            <a:r>
              <a:rPr lang="en-US" altLang="zh-CN" sz="2000" dirty="0">
                <a:latin typeface="Times New Roman" panose="02020603050405020304" charset="0"/>
                <a:ea typeface="宋体" panose="02010600030101010101" pitchFamily="2" charset="-122"/>
              </a:rPr>
              <a:t>Load/Store </a:t>
            </a:r>
            <a:r>
              <a:rPr lang="zh-CN" altLang="en-US" sz="2000" dirty="0">
                <a:latin typeface="Times New Roman" panose="02020603050405020304" charset="0"/>
                <a:ea typeface="宋体" panose="02010600030101010101" pitchFamily="2" charset="-122"/>
              </a:rPr>
              <a:t>指令的周期数就不确定，必须根据被传送的寄存器个数而定</a:t>
            </a:r>
            <a:r>
              <a:rPr lang="zh-CN" altLang="en-US" sz="2000" dirty="0" smtClean="0">
                <a:latin typeface="Times New Roman" panose="02020603050405020304" charset="0"/>
                <a:ea typeface="宋体" panose="02010600030101010101" pitchFamily="2" charset="-122"/>
              </a:rPr>
              <a:t>。</a:t>
            </a:r>
            <a:endParaRPr lang="en-US" altLang="zh-CN" sz="2000" dirty="0" smtClean="0">
              <a:latin typeface="Times New Roman" panose="02020603050405020304" charset="0"/>
              <a:ea typeface="宋体" panose="02010600030101010101" pitchFamily="2" charset="-122"/>
            </a:endParaRPr>
          </a:p>
          <a:p>
            <a:pPr marL="285750" indent="-285750">
              <a:buFont typeface="Arial" panose="020B0604020202020204" pitchFamily="34" charset="0"/>
              <a:buChar char="•"/>
            </a:pPr>
            <a:r>
              <a:rPr lang="zh-CN" altLang="en-US" sz="2000" dirty="0">
                <a:latin typeface="Times New Roman" panose="02020603050405020304" charset="0"/>
                <a:ea typeface="宋体" panose="02010600030101010101" pitchFamily="2" charset="-122"/>
              </a:rPr>
              <a:t>内嵌桶形</a:t>
            </a:r>
            <a:r>
              <a:rPr lang="zh-CN" altLang="en-US" sz="2000" dirty="0" smtClean="0">
                <a:latin typeface="Times New Roman" panose="02020603050405020304" charset="0"/>
                <a:ea typeface="宋体" panose="02010600030101010101" pitchFamily="2" charset="-122"/>
              </a:rPr>
              <a:t>移位器：</a:t>
            </a:r>
            <a:r>
              <a:rPr lang="zh-CN" altLang="en-US" sz="2000" dirty="0">
                <a:latin typeface="Times New Roman" panose="02020603050405020304" charset="0"/>
                <a:ea typeface="宋体" panose="02010600030101010101" pitchFamily="2" charset="-122"/>
              </a:rPr>
              <a:t>内嵌桶形移位器是一个硬件部件，在一个输入寄存器被一条指令使用之前，内嵌桶形移位器可以处理该寄存器中的数据。</a:t>
            </a:r>
            <a:endParaRPr lang="en-US" altLang="zh-CN" sz="2000" dirty="0" smtClean="0">
              <a:latin typeface="Times New Roman" panose="02020603050405020304" charset="0"/>
              <a:ea typeface="宋体" panose="02010600030101010101" pitchFamily="2" charset="-122"/>
            </a:endParaRPr>
          </a:p>
          <a:p>
            <a:pPr marL="285750" indent="-285750">
              <a:buFont typeface="Arial" panose="020B0604020202020204" pitchFamily="34" charset="0"/>
              <a:buChar char="•"/>
            </a:pPr>
            <a:r>
              <a:rPr lang="en-US" altLang="zh-CN" sz="2000" dirty="0" smtClean="0">
                <a:latin typeface="Times New Roman" panose="02020603050405020304" charset="0"/>
                <a:ea typeface="宋体" panose="02010600030101010101" pitchFamily="2" charset="-122"/>
              </a:rPr>
              <a:t>Thumb </a:t>
            </a:r>
            <a:r>
              <a:rPr lang="zh-CN" altLang="en-US" sz="2000" dirty="0">
                <a:latin typeface="Times New Roman" panose="02020603050405020304" charset="0"/>
                <a:ea typeface="宋体" panose="02010600030101010101" pitchFamily="2" charset="-122"/>
              </a:rPr>
              <a:t>指令集</a:t>
            </a:r>
            <a:r>
              <a:rPr lang="zh-CN" sz="2000" b="0" dirty="0" smtClean="0">
                <a:latin typeface="Times New Roman" panose="02020603050405020304" charset="0"/>
                <a:ea typeface="宋体" panose="02010600030101010101" pitchFamily="2" charset="-122"/>
              </a:rPr>
              <a:t>：</a:t>
            </a:r>
            <a:r>
              <a:rPr lang="zh-CN" altLang="en-US" sz="2000" dirty="0">
                <a:latin typeface="Times New Roman" panose="02020603050405020304" charset="0"/>
                <a:ea typeface="宋体" panose="02010600030101010101" pitchFamily="2" charset="-122"/>
              </a:rPr>
              <a:t>在代码密度重要的场合，</a:t>
            </a:r>
            <a:r>
              <a:rPr lang="en-US" altLang="zh-CN" sz="2000" dirty="0">
                <a:latin typeface="Times New Roman" panose="02020603050405020304" charset="0"/>
                <a:ea typeface="宋体" panose="02010600030101010101" pitchFamily="2" charset="-122"/>
              </a:rPr>
              <a:t>ARM</a:t>
            </a:r>
            <a:r>
              <a:rPr lang="zh-CN" altLang="en-US" sz="2000" dirty="0">
                <a:latin typeface="Times New Roman" panose="02020603050405020304" charset="0"/>
                <a:ea typeface="宋体" panose="02010600030101010101" pitchFamily="2" charset="-122"/>
              </a:rPr>
              <a:t>公司在某些版本的</a:t>
            </a:r>
            <a:r>
              <a:rPr lang="en-US" altLang="zh-CN" sz="2000" dirty="0">
                <a:latin typeface="Times New Roman" panose="02020603050405020304" charset="0"/>
                <a:ea typeface="宋体" panose="02010600030101010101" pitchFamily="2" charset="-122"/>
              </a:rPr>
              <a:t>,ARM </a:t>
            </a:r>
            <a:r>
              <a:rPr lang="zh-CN" altLang="en-US" sz="2000" dirty="0">
                <a:latin typeface="Times New Roman" panose="02020603050405020304" charset="0"/>
                <a:ea typeface="宋体" panose="02010600030101010101" pitchFamily="2" charset="-122"/>
              </a:rPr>
              <a:t>处理器中加入了一个称为 </a:t>
            </a:r>
            <a:r>
              <a:rPr lang="en-US" altLang="zh-CN" sz="2000" dirty="0">
                <a:latin typeface="Times New Roman" panose="02020603050405020304" charset="0"/>
                <a:ea typeface="宋体" panose="02010600030101010101" pitchFamily="2" charset="-122"/>
              </a:rPr>
              <a:t>Thumb </a:t>
            </a:r>
            <a:r>
              <a:rPr lang="zh-CN" altLang="en-US" sz="2000" dirty="0">
                <a:latin typeface="Times New Roman" panose="02020603050405020304" charset="0"/>
                <a:ea typeface="宋体" panose="02010600030101010101" pitchFamily="2" charset="-122"/>
              </a:rPr>
              <a:t>结构的新型机构</a:t>
            </a:r>
            <a:r>
              <a:rPr lang="zh-CN" altLang="en-US" sz="2000" dirty="0" smtClean="0">
                <a:latin typeface="Times New Roman" panose="02020603050405020304" charset="0"/>
                <a:ea typeface="宋体" panose="02010600030101010101" pitchFamily="2" charset="-122"/>
              </a:rPr>
              <a:t>。</a:t>
            </a:r>
            <a:endParaRPr lang="en-US" altLang="zh-CN" sz="2000" dirty="0" smtClean="0">
              <a:latin typeface="Times New Roman" panose="02020603050405020304" charset="0"/>
              <a:ea typeface="宋体" panose="02010600030101010101" pitchFamily="2" charset="-122"/>
            </a:endParaRPr>
          </a:p>
          <a:p>
            <a:pPr marL="285750" indent="-285750">
              <a:buFont typeface="Arial" panose="020B0604020202020204" pitchFamily="34" charset="0"/>
              <a:buChar char="•"/>
            </a:pPr>
            <a:r>
              <a:rPr lang="zh-CN" altLang="en-US" sz="2000" dirty="0" smtClean="0">
                <a:latin typeface="Times New Roman" panose="02020603050405020304" charset="0"/>
                <a:ea typeface="宋体" panose="02010600030101010101" pitchFamily="2" charset="-122"/>
              </a:rPr>
              <a:t>条件执行</a:t>
            </a:r>
            <a:r>
              <a:rPr lang="zh-CN" sz="2000" b="0" dirty="0" smtClean="0">
                <a:latin typeface="Times New Roman" panose="02020603050405020304" charset="0"/>
                <a:ea typeface="宋体" panose="02010600030101010101" pitchFamily="2" charset="-122"/>
              </a:rPr>
              <a:t>：</a:t>
            </a:r>
            <a:r>
              <a:rPr lang="zh-CN" altLang="en-US" sz="2000" dirty="0">
                <a:latin typeface="Times New Roman" panose="02020603050405020304" charset="0"/>
                <a:ea typeface="宋体" panose="02010600030101010101" pitchFamily="2" charset="-122"/>
              </a:rPr>
              <a:t>只有当某个特定条件满足时指令才会被执行。这个特性可以减少分支指令数目，从而改善性能，提高代码密度</a:t>
            </a:r>
            <a:endParaRPr lang="zh-CN" sz="2000" b="0" dirty="0" smtClean="0">
              <a:latin typeface="Times New Roman" panose="02020603050405020304" charset="0"/>
              <a:ea typeface="宋体" panose="02010600030101010101" pitchFamily="2" charset="-122"/>
            </a:endParaRPr>
          </a:p>
          <a:p>
            <a:pPr marL="285750" indent="-285750">
              <a:buFont typeface="Arial" panose="020B0604020202020204" pitchFamily="34" charset="0"/>
              <a:buChar char="•"/>
            </a:pPr>
            <a:r>
              <a:rPr lang="en-US" altLang="zh-CN" sz="2000" dirty="0">
                <a:latin typeface="Times New Roman" panose="02020603050405020304" charset="0"/>
                <a:ea typeface="宋体" panose="02010600030101010101" pitchFamily="2" charset="-122"/>
              </a:rPr>
              <a:t>DSP </a:t>
            </a:r>
            <a:r>
              <a:rPr lang="zh-CN" altLang="en-US" sz="2000" dirty="0">
                <a:latin typeface="Times New Roman" panose="02020603050405020304" charset="0"/>
                <a:ea typeface="宋体" panose="02010600030101010101" pitchFamily="2" charset="-122"/>
              </a:rPr>
              <a:t>指令</a:t>
            </a:r>
            <a:r>
              <a:rPr lang="zh-CN" sz="2000" b="0" dirty="0" smtClean="0">
                <a:latin typeface="Times New Roman" panose="02020603050405020304" charset="0"/>
                <a:ea typeface="宋体" panose="02010600030101010101" pitchFamily="2" charset="-122"/>
              </a:rPr>
              <a:t>：</a:t>
            </a:r>
            <a:r>
              <a:rPr lang="zh-CN" altLang="en-US" sz="2000" dirty="0">
                <a:latin typeface="Times New Roman" panose="02020603050405020304" charset="0"/>
                <a:ea typeface="宋体" panose="02010600030101010101" pitchFamily="2" charset="-122"/>
              </a:rPr>
              <a:t>一些功能强大的数字信号处理</a:t>
            </a:r>
            <a:r>
              <a:rPr lang="en-US" altLang="zh-CN" sz="2000" dirty="0">
                <a:latin typeface="Times New Roman" panose="02020603050405020304" charset="0"/>
                <a:ea typeface="宋体" panose="02010600030101010101" pitchFamily="2" charset="-122"/>
              </a:rPr>
              <a:t>(DSP)</a:t>
            </a:r>
            <a:r>
              <a:rPr lang="zh-CN" altLang="en-US" sz="2000" dirty="0">
                <a:latin typeface="Times New Roman" panose="02020603050405020304" charset="0"/>
                <a:ea typeface="宋体" panose="02010600030101010101" pitchFamily="2" charset="-122"/>
              </a:rPr>
              <a:t>指令被加入到标准的</a:t>
            </a:r>
            <a:r>
              <a:rPr lang="en-US" altLang="zh-CN" sz="2000" dirty="0">
                <a:latin typeface="Times New Roman" panose="02020603050405020304" charset="0"/>
                <a:ea typeface="宋体" panose="02010600030101010101" pitchFamily="2" charset="-122"/>
              </a:rPr>
              <a:t>ARM </a:t>
            </a:r>
            <a:r>
              <a:rPr lang="zh-CN" altLang="en-US" sz="2000" dirty="0">
                <a:latin typeface="Times New Roman" panose="02020603050405020304" charset="0"/>
                <a:ea typeface="宋体" panose="02010600030101010101" pitchFamily="2" charset="-122"/>
              </a:rPr>
              <a:t>指令中，以支持快速的</a:t>
            </a:r>
            <a:r>
              <a:rPr lang="en-US" altLang="zh-CN" sz="2000" dirty="0">
                <a:latin typeface="Times New Roman" panose="02020603050405020304" charset="0"/>
                <a:ea typeface="宋体" panose="02010600030101010101" pitchFamily="2" charset="-122"/>
              </a:rPr>
              <a:t>16x16 </a:t>
            </a:r>
            <a:r>
              <a:rPr lang="zh-CN" altLang="en-US" sz="2000" dirty="0">
                <a:latin typeface="Times New Roman" panose="02020603050405020304" charset="0"/>
                <a:ea typeface="宋体" panose="02010600030101010101" pitchFamily="2" charset="-122"/>
              </a:rPr>
              <a:t>位乘法操作及饱和运算</a:t>
            </a:r>
            <a:endParaRPr lang="zh-CN" sz="2000" b="0" dirty="0">
              <a:latin typeface="Times New Roman" panose="02020603050405020304" charset="0"/>
              <a:ea typeface="宋体" panose="02010600030101010101" pitchFamily="2" charset="-122"/>
            </a:endParaRPr>
          </a:p>
        </p:txBody>
      </p:sp>
      <p:sp>
        <p:nvSpPr>
          <p:cNvPr id="6" name="文本框 5"/>
          <p:cNvSpPr txBox="1"/>
          <p:nvPr/>
        </p:nvSpPr>
        <p:spPr>
          <a:xfrm>
            <a:off x="982680" y="356755"/>
            <a:ext cx="6211452" cy="706755"/>
          </a:xfrm>
          <a:prstGeom prst="rect">
            <a:avLst/>
          </a:prstGeom>
          <a:noFill/>
        </p:spPr>
        <p:txBody>
          <a:bodyPr wrap="square" rtlCol="0">
            <a:spAutoFit/>
          </a:bodyPr>
          <a:lstStyle/>
          <a:p>
            <a:r>
              <a:rPr lang="zh-CN" altLang="en-US" sz="4000" spc="300" dirty="0" smtClean="0">
                <a:solidFill>
                  <a:srgbClr val="2B2B2B"/>
                </a:solidFill>
                <a:cs typeface="+mn-ea"/>
                <a:sym typeface="+mn-lt"/>
              </a:rPr>
              <a:t>体系结构的特点</a:t>
            </a:r>
            <a:endParaRPr lang="zh-CN" altLang="en-US" sz="4000" dirty="0">
              <a:solidFill>
                <a:srgbClr val="2B2B2B"/>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par>
                                <p:cTn id="12" presetID="2" presetClass="entr" presetSubtype="8" decel="9000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1000" fill="hold"/>
                                        <p:tgtEl>
                                          <p:spTgt spid="6"/>
                                        </p:tgtEl>
                                        <p:attrNameLst>
                                          <p:attrName>ppt_x</p:attrName>
                                        </p:attrNameLst>
                                      </p:cBhvr>
                                      <p:tavLst>
                                        <p:tav tm="0">
                                          <p:val>
                                            <p:strVal val="0-#ppt_w/2"/>
                                          </p:val>
                                        </p:tav>
                                        <p:tav tm="100000">
                                          <p:val>
                                            <p:strVal val="#ppt_x"/>
                                          </p:val>
                                        </p:tav>
                                      </p:tavLst>
                                    </p:anim>
                                    <p:anim calcmode="lin" valueType="num">
                                      <p:cBhvr additive="base">
                                        <p:cTn id="15" dur="1000" fill="hold"/>
                                        <p:tgtEl>
                                          <p:spTgt spid="6"/>
                                        </p:tgtEl>
                                        <p:attrNameLst>
                                          <p:attrName>ppt_y</p:attrName>
                                        </p:attrNameLst>
                                      </p:cBhvr>
                                      <p:tavLst>
                                        <p:tav tm="0">
                                          <p:val>
                                            <p:strVal val="#ppt_y"/>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0"/>
                                        </p:tgtEl>
                                        <p:attrNameLst>
                                          <p:attrName>style.visibility</p:attrName>
                                        </p:attrNameLst>
                                      </p:cBhvr>
                                      <p:to>
                                        <p:strVal val="visible"/>
                                      </p:to>
                                    </p:set>
                                    <p:animEffect transition="in" filter="fade">
                                      <p:cBhvr>
                                        <p:cTn id="23" dur="1000"/>
                                        <p:tgtEl>
                                          <p:spTgt spid="100"/>
                                        </p:tgtEl>
                                      </p:cBhvr>
                                    </p:animEffect>
                                    <p:anim calcmode="lin" valueType="num">
                                      <p:cBhvr>
                                        <p:cTn id="24" dur="1000" fill="hold"/>
                                        <p:tgtEl>
                                          <p:spTgt spid="100"/>
                                        </p:tgtEl>
                                        <p:attrNameLst>
                                          <p:attrName>ppt_x</p:attrName>
                                        </p:attrNameLst>
                                      </p:cBhvr>
                                      <p:tavLst>
                                        <p:tav tm="0">
                                          <p:val>
                                            <p:strVal val="#ppt_x"/>
                                          </p:val>
                                        </p:tav>
                                        <p:tav tm="100000">
                                          <p:val>
                                            <p:strVal val="#ppt_x"/>
                                          </p:val>
                                        </p:tav>
                                      </p:tavLst>
                                    </p:anim>
                                    <p:anim calcmode="lin" valueType="num">
                                      <p:cBhvr>
                                        <p:cTn id="25"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00" grpId="0"/>
      <p:bldP spid="6" grpId="0"/>
      <p:bldP spid="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758" y="152895"/>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2</a:t>
            </a:r>
            <a:endParaRPr lang="zh-CN" altLang="en-US" sz="8000" dirty="0">
              <a:solidFill>
                <a:srgbClr val="2B2B2B"/>
              </a:solidFill>
              <a:cs typeface="+mn-ea"/>
              <a:sym typeface="+mn-lt"/>
            </a:endParaRPr>
          </a:p>
        </p:txBody>
      </p:sp>
      <p:sp>
        <p:nvSpPr>
          <p:cNvPr id="100" name="文本框 99"/>
          <p:cNvSpPr txBox="1"/>
          <p:nvPr/>
        </p:nvSpPr>
        <p:spPr>
          <a:xfrm>
            <a:off x="1185129" y="1165440"/>
            <a:ext cx="8514715" cy="1015663"/>
          </a:xfrm>
          <a:prstGeom prst="rect">
            <a:avLst/>
          </a:prstGeom>
          <a:noFill/>
          <a:ln w="9525">
            <a:noFill/>
          </a:ln>
        </p:spPr>
        <p:txBody>
          <a:bodyPr wrap="square">
            <a:spAutoFit/>
          </a:bodyPr>
          <a:lstStyle/>
          <a:p>
            <a:pPr indent="0"/>
            <a:r>
              <a:rPr lang="zh-CN" altLang="en-US" sz="2000" dirty="0">
                <a:latin typeface="Times New Roman" panose="02020603050405020304" charset="0"/>
                <a:ea typeface="宋体" panose="02010600030101010101" pitchFamily="2" charset="-122"/>
              </a:rPr>
              <a:t>相同的体系结构下，由于所面向的应用不同，对性能的要求不同，会有多种处理器。到目前为止，</a:t>
            </a:r>
            <a:r>
              <a:rPr lang="en-US" altLang="zh-CN" sz="2000" dirty="0">
                <a:latin typeface="Times New Roman" panose="02020603050405020304" charset="0"/>
                <a:ea typeface="宋体" panose="02010600030101010101" pitchFamily="2" charset="-122"/>
              </a:rPr>
              <a:t>ARM</a:t>
            </a:r>
            <a:r>
              <a:rPr lang="zh-CN" altLang="en-US" sz="2000" dirty="0">
                <a:latin typeface="Times New Roman" panose="02020603050405020304" charset="0"/>
                <a:ea typeface="宋体" panose="02010600030101010101" pitchFamily="2" charset="-122"/>
              </a:rPr>
              <a:t>处理器的体系结构发展了</a:t>
            </a:r>
            <a:r>
              <a:rPr lang="en-US" altLang="zh-CN" sz="2000" dirty="0">
                <a:latin typeface="Times New Roman" panose="02020603050405020304" charset="0"/>
                <a:ea typeface="宋体" panose="02010600030101010101" pitchFamily="2" charset="-122"/>
              </a:rPr>
              <a:t>v1-v8</a:t>
            </a:r>
            <a:r>
              <a:rPr lang="zh-CN" altLang="en-US" sz="2000" dirty="0">
                <a:latin typeface="Times New Roman" panose="02020603050405020304" charset="0"/>
                <a:ea typeface="宋体" panose="02010600030101010101" pitchFamily="2" charset="-122"/>
              </a:rPr>
              <a:t>共</a:t>
            </a:r>
            <a:r>
              <a:rPr lang="en-US" altLang="zh-CN" sz="2000" dirty="0">
                <a:latin typeface="Times New Roman" panose="02020603050405020304" charset="0"/>
                <a:ea typeface="宋体" panose="02010600030101010101" pitchFamily="2" charset="-122"/>
              </a:rPr>
              <a:t>8</a:t>
            </a:r>
            <a:r>
              <a:rPr lang="zh-CN" altLang="en-US" sz="2000" dirty="0">
                <a:latin typeface="Times New Roman" panose="02020603050405020304" charset="0"/>
                <a:ea typeface="宋体" panose="02010600030101010101" pitchFamily="2" charset="-122"/>
              </a:rPr>
              <a:t>个版本，</a:t>
            </a:r>
            <a:r>
              <a:rPr lang="en-US" altLang="zh-CN" sz="2000" dirty="0">
                <a:latin typeface="Times New Roman" panose="02020603050405020304" charset="0"/>
                <a:ea typeface="宋体" panose="02010600030101010101" pitchFamily="2" charset="-122"/>
              </a:rPr>
              <a:t>ARM</a:t>
            </a:r>
            <a:r>
              <a:rPr lang="zh-CN" altLang="en-US" sz="2000" dirty="0">
                <a:latin typeface="Times New Roman" panose="02020603050405020304" charset="0"/>
                <a:ea typeface="宋体" panose="02010600030101010101" pitchFamily="2" charset="-122"/>
              </a:rPr>
              <a:t>体系结构及对应的内核见表</a:t>
            </a:r>
            <a:r>
              <a:rPr lang="en-US" altLang="zh-CN" sz="2000" dirty="0">
                <a:latin typeface="Times New Roman" panose="02020603050405020304" charset="0"/>
                <a:ea typeface="宋体" panose="02010600030101010101" pitchFamily="2" charset="-122"/>
              </a:rPr>
              <a:t>2-4</a:t>
            </a:r>
            <a:r>
              <a:rPr lang="zh-CN" altLang="en-US" sz="2000" dirty="0">
                <a:latin typeface="Times New Roman" panose="02020603050405020304" charset="0"/>
                <a:ea typeface="宋体" panose="02010600030101010101" pitchFamily="2" charset="-122"/>
              </a:rPr>
              <a:t>所示。</a:t>
            </a:r>
          </a:p>
        </p:txBody>
      </p:sp>
      <p:sp>
        <p:nvSpPr>
          <p:cNvPr id="6" name="文本框 5"/>
          <p:cNvSpPr txBox="1"/>
          <p:nvPr/>
        </p:nvSpPr>
        <p:spPr>
          <a:xfrm>
            <a:off x="982680" y="356755"/>
            <a:ext cx="6211452" cy="706755"/>
          </a:xfrm>
          <a:prstGeom prst="rect">
            <a:avLst/>
          </a:prstGeom>
          <a:noFill/>
        </p:spPr>
        <p:txBody>
          <a:bodyPr wrap="square" rtlCol="0">
            <a:spAutoFit/>
          </a:bodyPr>
          <a:lstStyle/>
          <a:p>
            <a:r>
              <a:rPr lang="zh-CN" altLang="en-US" sz="4000" spc="300" dirty="0" smtClean="0">
                <a:solidFill>
                  <a:srgbClr val="2B2B2B"/>
                </a:solidFill>
                <a:cs typeface="+mn-ea"/>
                <a:sym typeface="+mn-lt"/>
              </a:rPr>
              <a:t>体系结构的</a:t>
            </a:r>
            <a:r>
              <a:rPr lang="zh-CN" altLang="en-US" sz="4000" spc="300" dirty="0">
                <a:solidFill>
                  <a:srgbClr val="2B2B2B"/>
                </a:solidFill>
                <a:cs typeface="+mn-ea"/>
                <a:sym typeface="+mn-lt"/>
              </a:rPr>
              <a:t>发展过程</a:t>
            </a:r>
            <a:endParaRPr lang="zh-CN" altLang="en-US" sz="4000" dirty="0">
              <a:solidFill>
                <a:srgbClr val="2B2B2B"/>
              </a:solidFill>
              <a:cs typeface="+mn-ea"/>
              <a:sym typeface="+mn-lt"/>
            </a:endParaRPr>
          </a:p>
        </p:txBody>
      </p:sp>
      <p:pic>
        <p:nvPicPr>
          <p:cNvPr id="3" name="图片 2"/>
          <p:cNvPicPr>
            <a:picLocks noChangeAspect="1"/>
          </p:cNvPicPr>
          <p:nvPr/>
        </p:nvPicPr>
        <p:blipFill>
          <a:blip r:embed="rId3"/>
          <a:stretch>
            <a:fillRect/>
          </a:stretch>
        </p:blipFill>
        <p:spPr>
          <a:xfrm>
            <a:off x="1185129" y="2181103"/>
            <a:ext cx="9382125" cy="4362450"/>
          </a:xfrm>
          <a:prstGeom prst="rect">
            <a:avLst/>
          </a:prstGeom>
        </p:spPr>
      </p:pic>
    </p:spTree>
    <p:extLst>
      <p:ext uri="{BB962C8B-B14F-4D97-AF65-F5344CB8AC3E}">
        <p14:creationId xmlns:p14="http://schemas.microsoft.com/office/powerpoint/2010/main" val="30552533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par>
                                <p:cTn id="12" presetID="2" presetClass="entr" presetSubtype="8" decel="9000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1000" fill="hold"/>
                                        <p:tgtEl>
                                          <p:spTgt spid="6"/>
                                        </p:tgtEl>
                                        <p:attrNameLst>
                                          <p:attrName>ppt_x</p:attrName>
                                        </p:attrNameLst>
                                      </p:cBhvr>
                                      <p:tavLst>
                                        <p:tav tm="0">
                                          <p:val>
                                            <p:strVal val="0-#ppt_w/2"/>
                                          </p:val>
                                        </p:tav>
                                        <p:tav tm="100000">
                                          <p:val>
                                            <p:strVal val="#ppt_x"/>
                                          </p:val>
                                        </p:tav>
                                      </p:tavLst>
                                    </p:anim>
                                    <p:anim calcmode="lin" valueType="num">
                                      <p:cBhvr additive="base">
                                        <p:cTn id="15" dur="1000" fill="hold"/>
                                        <p:tgtEl>
                                          <p:spTgt spid="6"/>
                                        </p:tgtEl>
                                        <p:attrNameLst>
                                          <p:attrName>ppt_y</p:attrName>
                                        </p:attrNameLst>
                                      </p:cBhvr>
                                      <p:tavLst>
                                        <p:tav tm="0">
                                          <p:val>
                                            <p:strVal val="#ppt_y"/>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0"/>
                                        </p:tgtEl>
                                        <p:attrNameLst>
                                          <p:attrName>style.visibility</p:attrName>
                                        </p:attrNameLst>
                                      </p:cBhvr>
                                      <p:to>
                                        <p:strVal val="visible"/>
                                      </p:to>
                                    </p:set>
                                    <p:animEffect transition="in" filter="fade">
                                      <p:cBhvr>
                                        <p:cTn id="23" dur="1000"/>
                                        <p:tgtEl>
                                          <p:spTgt spid="100"/>
                                        </p:tgtEl>
                                      </p:cBhvr>
                                    </p:animEffect>
                                    <p:anim calcmode="lin" valueType="num">
                                      <p:cBhvr>
                                        <p:cTn id="24" dur="1000" fill="hold"/>
                                        <p:tgtEl>
                                          <p:spTgt spid="100"/>
                                        </p:tgtEl>
                                        <p:attrNameLst>
                                          <p:attrName>ppt_x</p:attrName>
                                        </p:attrNameLst>
                                      </p:cBhvr>
                                      <p:tavLst>
                                        <p:tav tm="0">
                                          <p:val>
                                            <p:strVal val="#ppt_x"/>
                                          </p:val>
                                        </p:tav>
                                        <p:tav tm="100000">
                                          <p:val>
                                            <p:strVal val="#ppt_x"/>
                                          </p:val>
                                        </p:tav>
                                      </p:tavLst>
                                    </p:anim>
                                    <p:anim calcmode="lin" valueType="num">
                                      <p:cBhvr>
                                        <p:cTn id="25" dur="1000" fill="hold"/>
                                        <p:tgtEl>
                                          <p:spTgt spid="100"/>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00" grpId="0"/>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758" y="152895"/>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2</a:t>
            </a:r>
            <a:endParaRPr lang="zh-CN" altLang="en-US" sz="8000" dirty="0">
              <a:solidFill>
                <a:srgbClr val="2B2B2B"/>
              </a:solidFill>
              <a:cs typeface="+mn-ea"/>
              <a:sym typeface="+mn-lt"/>
            </a:endParaRPr>
          </a:p>
        </p:txBody>
      </p:sp>
      <p:sp>
        <p:nvSpPr>
          <p:cNvPr id="100" name="文本框 99"/>
          <p:cNvSpPr txBox="1"/>
          <p:nvPr/>
        </p:nvSpPr>
        <p:spPr>
          <a:xfrm>
            <a:off x="1532743" y="1476334"/>
            <a:ext cx="8514715" cy="5016758"/>
          </a:xfrm>
          <a:prstGeom prst="rect">
            <a:avLst/>
          </a:prstGeom>
          <a:noFill/>
          <a:ln w="9525">
            <a:noFill/>
          </a:ln>
        </p:spPr>
        <p:txBody>
          <a:bodyPr wrap="square">
            <a:spAutoFit/>
          </a:bodyPr>
          <a:lstStyle/>
          <a:p>
            <a:pPr indent="0"/>
            <a:endParaRPr lang="zh-CN" sz="2000" b="0" dirty="0">
              <a:latin typeface="Times New Roman" panose="02020603050405020304" charset="0"/>
              <a:ea typeface="宋体" panose="02010600030101010101" pitchFamily="2" charset="-122"/>
            </a:endParaRPr>
          </a:p>
          <a:p>
            <a:pPr marL="285750" indent="-285750">
              <a:buFont typeface="Arial" panose="020B0604020202020204" pitchFamily="34" charset="0"/>
              <a:buChar char="•"/>
            </a:pPr>
            <a:r>
              <a:rPr lang="en-US" altLang="zh-CN" sz="2000" dirty="0" smtClean="0">
                <a:latin typeface="Times New Roman" panose="02020603050405020304" charset="0"/>
                <a:ea typeface="宋体" panose="02010600030101010101" pitchFamily="2" charset="-122"/>
              </a:rPr>
              <a:t>V4</a:t>
            </a:r>
            <a:r>
              <a:rPr lang="zh-CN" altLang="en-US" sz="2000" dirty="0">
                <a:latin typeface="Times New Roman" panose="02020603050405020304" charset="0"/>
                <a:ea typeface="宋体" panose="02010600030101010101" pitchFamily="2" charset="-122"/>
              </a:rPr>
              <a:t>版本：目前被应用最广的 </a:t>
            </a:r>
            <a:r>
              <a:rPr lang="en-US" altLang="zh-CN" sz="2000" dirty="0">
                <a:latin typeface="Times New Roman" panose="02020603050405020304" charset="0"/>
                <a:ea typeface="宋体" panose="02010600030101010101" pitchFamily="2" charset="-122"/>
              </a:rPr>
              <a:t>ARM </a:t>
            </a:r>
            <a:r>
              <a:rPr lang="zh-CN" altLang="en-US" sz="2000" dirty="0">
                <a:latin typeface="Times New Roman" panose="02020603050405020304" charset="0"/>
                <a:ea typeface="宋体" panose="02010600030101010101" pitchFamily="2" charset="-122"/>
              </a:rPr>
              <a:t>体系结构，增加了</a:t>
            </a:r>
            <a:r>
              <a:rPr lang="en-US" altLang="zh-CN" sz="2000" dirty="0">
                <a:latin typeface="Times New Roman" panose="02020603050405020304" charset="0"/>
                <a:ea typeface="宋体" panose="02010600030101010101" pitchFamily="2" charset="-122"/>
              </a:rPr>
              <a:t>T</a:t>
            </a:r>
            <a:r>
              <a:rPr lang="zh-CN" altLang="en-US" sz="2000" dirty="0">
                <a:latin typeface="Times New Roman" panose="02020603050405020304" charset="0"/>
                <a:ea typeface="宋体" panose="02010600030101010101" pitchFamily="2" charset="-122"/>
              </a:rPr>
              <a:t>变种，引入</a:t>
            </a:r>
            <a:r>
              <a:rPr lang="en-US" altLang="zh-CN" sz="2000" dirty="0">
                <a:latin typeface="Times New Roman" panose="02020603050405020304" charset="0"/>
                <a:ea typeface="宋体" panose="02010600030101010101" pitchFamily="2" charset="-122"/>
              </a:rPr>
              <a:t>Thumb</a:t>
            </a:r>
            <a:r>
              <a:rPr lang="zh-CN" altLang="en-US" sz="2000" dirty="0">
                <a:latin typeface="Times New Roman" panose="02020603050405020304" charset="0"/>
                <a:ea typeface="宋体" panose="02010600030101010101" pitchFamily="2" charset="-122"/>
              </a:rPr>
              <a:t>状态，处理器工作在该状态时，指令集为新增的</a:t>
            </a:r>
            <a:r>
              <a:rPr lang="en-US" altLang="zh-CN" sz="2000" dirty="0">
                <a:latin typeface="Times New Roman" panose="02020603050405020304" charset="0"/>
                <a:ea typeface="宋体" panose="02010600030101010101" pitchFamily="2" charset="-122"/>
              </a:rPr>
              <a:t>16</a:t>
            </a:r>
            <a:r>
              <a:rPr lang="zh-CN" altLang="en-US" sz="2000" dirty="0">
                <a:latin typeface="Times New Roman" panose="02020603050405020304" charset="0"/>
                <a:ea typeface="宋体" panose="02010600030101010101" pitchFamily="2" charset="-122"/>
              </a:rPr>
              <a:t>位</a:t>
            </a:r>
            <a:r>
              <a:rPr lang="en-US" altLang="zh-CN" sz="2000" dirty="0">
                <a:latin typeface="Times New Roman" panose="02020603050405020304" charset="0"/>
                <a:ea typeface="宋体" panose="02010600030101010101" pitchFamily="2" charset="-122"/>
              </a:rPr>
              <a:t>Thumb </a:t>
            </a:r>
            <a:r>
              <a:rPr lang="zh-CN" altLang="en-US" sz="2000" dirty="0" smtClean="0">
                <a:latin typeface="Times New Roman" panose="02020603050405020304" charset="0"/>
                <a:ea typeface="宋体" panose="02010600030101010101" pitchFamily="2" charset="-122"/>
              </a:rPr>
              <a:t>指令集</a:t>
            </a:r>
            <a:endParaRPr lang="en-US" altLang="zh-CN" sz="2000" dirty="0" smtClean="0">
              <a:latin typeface="Times New Roman" panose="02020603050405020304" charset="0"/>
              <a:ea typeface="宋体" panose="02010600030101010101" pitchFamily="2" charset="-122"/>
            </a:endParaRPr>
          </a:p>
          <a:p>
            <a:pPr marL="285750" indent="-285750">
              <a:buFont typeface="Arial" panose="020B0604020202020204" pitchFamily="34" charset="0"/>
              <a:buChar char="•"/>
            </a:pPr>
            <a:r>
              <a:rPr lang="en-US" altLang="zh-CN" sz="2000" dirty="0" smtClean="0">
                <a:latin typeface="Times New Roman" panose="02020603050405020304" charset="0"/>
                <a:ea typeface="宋体" panose="02010600030101010101" pitchFamily="2" charset="-122"/>
              </a:rPr>
              <a:t>V5</a:t>
            </a:r>
            <a:r>
              <a:rPr lang="zh-CN" altLang="en-US" sz="2000" dirty="0">
                <a:latin typeface="Times New Roman" panose="02020603050405020304" charset="0"/>
                <a:ea typeface="宋体" panose="02010600030101010101" pitchFamily="2" charset="-122"/>
              </a:rPr>
              <a:t>版本：增加了 </a:t>
            </a:r>
            <a:r>
              <a:rPr lang="en-US" altLang="zh-CN" sz="2000" dirty="0">
                <a:latin typeface="Times New Roman" panose="02020603050405020304" charset="0"/>
                <a:ea typeface="宋体" panose="02010600030101010101" pitchFamily="2" charset="-122"/>
              </a:rPr>
              <a:t>DSP(</a:t>
            </a:r>
            <a:r>
              <a:rPr lang="zh-CN" altLang="en-US" sz="2000" dirty="0">
                <a:latin typeface="Times New Roman" panose="02020603050405020304" charset="0"/>
                <a:ea typeface="宋体" panose="02010600030101010101" pitchFamily="2" charset="-122"/>
              </a:rPr>
              <a:t>数字信号处理</a:t>
            </a:r>
            <a:r>
              <a:rPr lang="en-US" altLang="zh-CN" sz="2000" dirty="0">
                <a:latin typeface="Times New Roman" panose="02020603050405020304" charset="0"/>
                <a:ea typeface="宋体" panose="02010600030101010101" pitchFamily="2" charset="-122"/>
              </a:rPr>
              <a:t>)</a:t>
            </a:r>
            <a:r>
              <a:rPr lang="zh-CN" altLang="en-US" sz="2000" dirty="0">
                <a:latin typeface="Times New Roman" panose="02020603050405020304" charset="0"/>
                <a:ea typeface="宋体" panose="02010600030101010101" pitchFamily="2" charset="-122"/>
              </a:rPr>
              <a:t>指令集</a:t>
            </a:r>
            <a:r>
              <a:rPr lang="en-US" altLang="zh-CN" sz="2000" dirty="0">
                <a:latin typeface="Times New Roman" panose="02020603050405020304" charset="0"/>
                <a:ea typeface="宋体" panose="02010600030101010101" pitchFamily="2" charset="-122"/>
              </a:rPr>
              <a:t>,</a:t>
            </a:r>
            <a:r>
              <a:rPr lang="zh-CN" altLang="en-US" sz="2000" dirty="0">
                <a:latin typeface="Times New Roman" panose="02020603050405020304" charset="0"/>
                <a:ea typeface="宋体" panose="02010600030101010101" pitchFamily="2" charset="-122"/>
              </a:rPr>
              <a:t>包括全部算法和</a:t>
            </a:r>
            <a:r>
              <a:rPr lang="en-US" altLang="zh-CN" sz="2000" dirty="0">
                <a:latin typeface="Times New Roman" panose="02020603050405020304" charset="0"/>
                <a:ea typeface="宋体" panose="02010600030101010101" pitchFamily="2" charset="-122"/>
              </a:rPr>
              <a:t>16 </a:t>
            </a:r>
            <a:r>
              <a:rPr lang="zh-CN" altLang="en-US" sz="2000" dirty="0">
                <a:latin typeface="Times New Roman" panose="02020603050405020304" charset="0"/>
                <a:ea typeface="宋体" panose="02010600030101010101" pitchFamily="2" charset="-122"/>
              </a:rPr>
              <a:t>位指令集，</a:t>
            </a:r>
            <a:r>
              <a:rPr lang="zh-CN" altLang="en-US" sz="2000" dirty="0" smtClean="0">
                <a:latin typeface="Times New Roman" panose="02020603050405020304" charset="0"/>
                <a:ea typeface="宋体" panose="02010600030101010101" pitchFamily="2" charset="-122"/>
              </a:rPr>
              <a:t>支持新的 </a:t>
            </a:r>
            <a:r>
              <a:rPr lang="en-US" altLang="zh-CN" sz="2000" dirty="0" smtClean="0">
                <a:latin typeface="Times New Roman" panose="02020603050405020304" charset="0"/>
                <a:ea typeface="宋体" panose="02010600030101010101" pitchFamily="2" charset="-122"/>
              </a:rPr>
              <a:t>Java</a:t>
            </a:r>
            <a:r>
              <a:rPr lang="zh-CN" altLang="en-US" sz="2000" dirty="0" smtClean="0">
                <a:latin typeface="Times New Roman" panose="02020603050405020304" charset="0"/>
                <a:ea typeface="宋体" panose="02010600030101010101" pitchFamily="2" charset="-122"/>
              </a:rPr>
              <a:t> 。</a:t>
            </a:r>
            <a:endParaRPr lang="en-US" altLang="zh-CN" sz="2000" dirty="0" smtClean="0">
              <a:latin typeface="Times New Roman" panose="02020603050405020304" charset="0"/>
              <a:ea typeface="宋体" panose="02010600030101010101" pitchFamily="2" charset="-122"/>
            </a:endParaRPr>
          </a:p>
          <a:p>
            <a:pPr marL="285750" indent="-285750">
              <a:buFont typeface="Arial" panose="020B0604020202020204" pitchFamily="34" charset="0"/>
              <a:buChar char="•"/>
            </a:pPr>
            <a:r>
              <a:rPr lang="en-US" altLang="zh-CN" sz="2000" dirty="0" smtClean="0">
                <a:latin typeface="Times New Roman" panose="02020603050405020304" charset="0"/>
                <a:ea typeface="宋体" panose="02010600030101010101" pitchFamily="2" charset="-122"/>
              </a:rPr>
              <a:t>V7</a:t>
            </a:r>
            <a:r>
              <a:rPr lang="zh-CN" altLang="en-US" sz="2000" dirty="0" smtClean="0">
                <a:latin typeface="Times New Roman" panose="02020603050405020304" charset="0"/>
                <a:ea typeface="宋体" panose="02010600030101010101" pitchFamily="2" charset="-122"/>
              </a:rPr>
              <a:t>版本</a:t>
            </a:r>
            <a:r>
              <a:rPr lang="zh-CN" sz="2000" b="0" dirty="0" smtClean="0">
                <a:latin typeface="Times New Roman" panose="02020603050405020304" charset="0"/>
                <a:ea typeface="宋体" panose="02010600030101010101" pitchFamily="2" charset="-122"/>
              </a:rPr>
              <a:t>：</a:t>
            </a:r>
            <a:r>
              <a:rPr lang="zh-CN" altLang="en-US" sz="2000" dirty="0">
                <a:latin typeface="Times New Roman" panose="02020603050405020304" charset="0"/>
                <a:ea typeface="宋体" panose="02010600030101010101" pitchFamily="2" charset="-122"/>
              </a:rPr>
              <a:t>采用了在 </a:t>
            </a:r>
            <a:r>
              <a:rPr lang="en-US" altLang="zh-CN" sz="2000" dirty="0">
                <a:latin typeface="Times New Roman" panose="02020603050405020304" charset="0"/>
                <a:ea typeface="宋体" panose="02010600030101010101" pitchFamily="2" charset="-122"/>
              </a:rPr>
              <a:t>Thumb </a:t>
            </a:r>
            <a:r>
              <a:rPr lang="zh-CN" altLang="en-US" sz="2000" dirty="0">
                <a:latin typeface="Times New Roman" panose="02020603050405020304" charset="0"/>
                <a:ea typeface="宋体" panose="02010600030101010101" pitchFamily="2" charset="-122"/>
              </a:rPr>
              <a:t>代码压缩技术上发展的 </a:t>
            </a:r>
            <a:r>
              <a:rPr lang="en-US" altLang="zh-CN" sz="2000" dirty="0">
                <a:latin typeface="Times New Roman" panose="02020603050405020304" charset="0"/>
                <a:ea typeface="宋体" panose="02010600030101010101" pitchFamily="2" charset="-122"/>
              </a:rPr>
              <a:t>Thumb-2 </a:t>
            </a:r>
            <a:r>
              <a:rPr lang="zh-CN" altLang="en-US" sz="2000" dirty="0">
                <a:latin typeface="Times New Roman" panose="02020603050405020304" charset="0"/>
                <a:ea typeface="宋体" panose="02010600030101010101" pitchFamily="2" charset="-122"/>
              </a:rPr>
              <a:t>技术，定义了三大系列</a:t>
            </a:r>
            <a:r>
              <a:rPr lang="en-US" altLang="zh-CN" sz="2000" dirty="0" smtClean="0">
                <a:latin typeface="Times New Roman" panose="02020603050405020304" charset="0"/>
                <a:ea typeface="宋体" panose="02010600030101010101" pitchFamily="2" charset="-122"/>
              </a:rPr>
              <a:t>:</a:t>
            </a:r>
          </a:p>
          <a:p>
            <a:r>
              <a:rPr lang="zh-CN" altLang="en-US" sz="2000" dirty="0" smtClean="0">
                <a:latin typeface="Times New Roman" panose="02020603050405020304" charset="0"/>
                <a:ea typeface="宋体" panose="02010600030101010101" pitchFamily="2" charset="-122"/>
              </a:rPr>
              <a:t>（</a:t>
            </a:r>
            <a:r>
              <a:rPr lang="en-US" altLang="zh-CN" sz="2000" dirty="0" smtClean="0">
                <a:latin typeface="Times New Roman" panose="02020603050405020304" charset="0"/>
                <a:ea typeface="宋体" panose="02010600030101010101" pitchFamily="2" charset="-122"/>
              </a:rPr>
              <a:t>1</a:t>
            </a:r>
            <a:r>
              <a:rPr lang="zh-CN" altLang="en-US" sz="2000" dirty="0" smtClean="0">
                <a:latin typeface="Times New Roman" panose="02020603050405020304" charset="0"/>
                <a:ea typeface="宋体" panose="02010600030101010101" pitchFamily="2" charset="-122"/>
              </a:rPr>
              <a:t>）</a:t>
            </a:r>
            <a:r>
              <a:rPr lang="en-US" altLang="zh-CN" sz="2000" dirty="0">
                <a:latin typeface="Times New Roman" panose="02020603050405020304" charset="0"/>
                <a:ea typeface="宋体" panose="02010600030101010101" pitchFamily="2" charset="-122"/>
              </a:rPr>
              <a:t>Cortex-A </a:t>
            </a:r>
            <a:r>
              <a:rPr lang="zh-CN" altLang="en-US" sz="2000" dirty="0">
                <a:latin typeface="Times New Roman" panose="02020603050405020304" charset="0"/>
                <a:ea typeface="宋体" panose="02010600030101010101" pitchFamily="2" charset="-122"/>
              </a:rPr>
              <a:t>系列</a:t>
            </a:r>
            <a:r>
              <a:rPr lang="en-US" altLang="zh-CN" sz="2000" dirty="0">
                <a:latin typeface="Times New Roman" panose="02020603050405020304" charset="0"/>
                <a:ea typeface="宋体" panose="02010600030101010101" pitchFamily="2" charset="-122"/>
              </a:rPr>
              <a:t>:</a:t>
            </a:r>
            <a:r>
              <a:rPr lang="zh-CN" altLang="en-US" sz="2000" dirty="0">
                <a:latin typeface="Times New Roman" panose="02020603050405020304" charset="0"/>
                <a:ea typeface="宋体" panose="02010600030101010101" pitchFamily="2" charset="-122"/>
              </a:rPr>
              <a:t>面向基于虚拟内存的操作系统和用户应用，主要用于运行各种嵌入操作系统</a:t>
            </a:r>
            <a:r>
              <a:rPr lang="en-US" altLang="zh-CN" sz="2000" dirty="0">
                <a:latin typeface="Times New Roman" panose="02020603050405020304" charset="0"/>
                <a:ea typeface="宋体" panose="02010600030101010101" pitchFamily="2" charset="-122"/>
              </a:rPr>
              <a:t>(Linux</a:t>
            </a:r>
            <a:r>
              <a:rPr lang="zh-CN" altLang="en-US" sz="2000" dirty="0">
                <a:latin typeface="Times New Roman" panose="02020603050405020304" charset="0"/>
                <a:ea typeface="宋体" panose="02010600030101010101" pitchFamily="2" charset="-122"/>
              </a:rPr>
              <a:t>、</a:t>
            </a:r>
            <a:r>
              <a:rPr lang="en-US" altLang="zh-CN" sz="2000" dirty="0">
                <a:latin typeface="Times New Roman" panose="02020603050405020304" charset="0"/>
                <a:ea typeface="宋体" panose="02010600030101010101" pitchFamily="2" charset="-122"/>
              </a:rPr>
              <a:t>Windows CE</a:t>
            </a:r>
            <a:r>
              <a:rPr lang="zh-CN" altLang="en-US" sz="2000" dirty="0">
                <a:latin typeface="Times New Roman" panose="02020603050405020304" charset="0"/>
                <a:ea typeface="宋体" panose="02010600030101010101" pitchFamily="2" charset="-122"/>
              </a:rPr>
              <a:t>、</a:t>
            </a:r>
            <a:r>
              <a:rPr lang="en-US" altLang="zh-CN" sz="2000" dirty="0" smtClean="0">
                <a:latin typeface="Times New Roman" panose="02020603050405020304" charset="0"/>
                <a:ea typeface="宋体" panose="02010600030101010101" pitchFamily="2" charset="-122"/>
              </a:rPr>
              <a:t>Android </a:t>
            </a:r>
            <a:r>
              <a:rPr lang="zh-CN" altLang="en-US" sz="2000" dirty="0">
                <a:latin typeface="Times New Roman" panose="02020603050405020304" charset="0"/>
                <a:ea typeface="宋体" panose="02010600030101010101" pitchFamily="2" charset="-122"/>
              </a:rPr>
              <a:t>等</a:t>
            </a:r>
            <a:r>
              <a:rPr lang="en-US" altLang="zh-CN" sz="2000" dirty="0">
                <a:latin typeface="Times New Roman" panose="02020603050405020304" charset="0"/>
                <a:ea typeface="宋体" panose="02010600030101010101" pitchFamily="2" charset="-122"/>
              </a:rPr>
              <a:t>)</a:t>
            </a:r>
            <a:r>
              <a:rPr lang="zh-CN" altLang="en-US" sz="2000" dirty="0">
                <a:latin typeface="Times New Roman" panose="02020603050405020304" charset="0"/>
                <a:ea typeface="宋体" panose="02010600030101010101" pitchFamily="2" charset="-122"/>
              </a:rPr>
              <a:t>的消费娱乐和无线产品</a:t>
            </a:r>
            <a:r>
              <a:rPr lang="en-US" altLang="zh-CN" sz="2000" dirty="0" smtClean="0">
                <a:latin typeface="Times New Roman" panose="02020603050405020304" charset="0"/>
                <a:ea typeface="宋体" panose="02010600030101010101" pitchFamily="2" charset="-122"/>
              </a:rPr>
              <a:t>;</a:t>
            </a:r>
          </a:p>
          <a:p>
            <a:r>
              <a:rPr lang="zh-CN" altLang="en-US" sz="2000" dirty="0">
                <a:latin typeface="Times New Roman" panose="02020603050405020304" charset="0"/>
                <a:ea typeface="宋体" panose="02010600030101010101" pitchFamily="2" charset="-122"/>
              </a:rPr>
              <a:t>（</a:t>
            </a:r>
            <a:r>
              <a:rPr lang="en-US" altLang="zh-CN" sz="2000" dirty="0">
                <a:latin typeface="Times New Roman" panose="02020603050405020304" charset="0"/>
                <a:ea typeface="宋体" panose="02010600030101010101" pitchFamily="2" charset="-122"/>
              </a:rPr>
              <a:t>2</a:t>
            </a:r>
            <a:r>
              <a:rPr lang="zh-CN" altLang="en-US" sz="2000" dirty="0">
                <a:latin typeface="Times New Roman" panose="02020603050405020304" charset="0"/>
                <a:ea typeface="宋体" panose="02010600030101010101" pitchFamily="2" charset="-122"/>
              </a:rPr>
              <a:t>）</a:t>
            </a:r>
            <a:r>
              <a:rPr lang="en-US" altLang="zh-CN" sz="2000" dirty="0">
                <a:latin typeface="Times New Roman" panose="02020603050405020304" charset="0"/>
                <a:ea typeface="宋体" panose="02010600030101010101" pitchFamily="2" charset="-122"/>
              </a:rPr>
              <a:t>Cortex-M </a:t>
            </a:r>
            <a:r>
              <a:rPr lang="zh-CN" altLang="en-US" sz="2000" dirty="0">
                <a:latin typeface="Times New Roman" panose="02020603050405020304" charset="0"/>
                <a:ea typeface="宋体" panose="02010600030101010101" pitchFamily="2" charset="-122"/>
              </a:rPr>
              <a:t>系列</a:t>
            </a:r>
            <a:r>
              <a:rPr lang="en-US" altLang="zh-CN" sz="2000" dirty="0">
                <a:latin typeface="Times New Roman" panose="02020603050405020304" charset="0"/>
                <a:ea typeface="宋体" panose="02010600030101010101" pitchFamily="2" charset="-122"/>
              </a:rPr>
              <a:t>:</a:t>
            </a:r>
            <a:r>
              <a:rPr lang="zh-CN" altLang="en-US" sz="2000" dirty="0">
                <a:latin typeface="Times New Roman" panose="02020603050405020304" charset="0"/>
                <a:ea typeface="宋体" panose="02010600030101010101" pitchFamily="2" charset="-122"/>
              </a:rPr>
              <a:t>主要面向微控制器领域，用于对成本和功耗敏感的终端设备，如能仪器仪表、汽车和工业控制系统、家用电器、传感器、医疗器械等</a:t>
            </a:r>
            <a:r>
              <a:rPr lang="en-US" altLang="zh-CN" sz="2000" dirty="0">
                <a:latin typeface="Times New Roman" panose="02020603050405020304" charset="0"/>
                <a:ea typeface="宋体" panose="02010600030101010101" pitchFamily="2" charset="-122"/>
              </a:rPr>
              <a:t>;</a:t>
            </a:r>
          </a:p>
          <a:p>
            <a:r>
              <a:rPr lang="zh-CN" altLang="en-US" sz="2000" dirty="0">
                <a:latin typeface="Times New Roman" panose="02020603050405020304" charset="0"/>
                <a:ea typeface="宋体" panose="02010600030101010101" pitchFamily="2" charset="-122"/>
              </a:rPr>
              <a:t>（</a:t>
            </a:r>
            <a:r>
              <a:rPr lang="en-US" altLang="zh-CN" sz="2000" dirty="0">
                <a:latin typeface="Times New Roman" panose="02020603050405020304" charset="0"/>
                <a:ea typeface="宋体" panose="02010600030101010101" pitchFamily="2" charset="-122"/>
              </a:rPr>
              <a:t>3</a:t>
            </a:r>
            <a:r>
              <a:rPr lang="zh-CN" altLang="en-US" sz="2000" dirty="0">
                <a:latin typeface="Times New Roman" panose="02020603050405020304" charset="0"/>
                <a:ea typeface="宋体" panose="02010600030101010101" pitchFamily="2" charset="-122"/>
              </a:rPr>
              <a:t>）</a:t>
            </a:r>
            <a:r>
              <a:rPr lang="en-US" altLang="zh-CN" sz="2000" dirty="0">
                <a:latin typeface="Times New Roman" panose="02020603050405020304" charset="0"/>
                <a:ea typeface="宋体" panose="02010600030101010101" pitchFamily="2" charset="-122"/>
              </a:rPr>
              <a:t>Cortex-R</a:t>
            </a:r>
            <a:r>
              <a:rPr lang="zh-CN" altLang="en-US" sz="2000" dirty="0">
                <a:latin typeface="Times New Roman" panose="02020603050405020304" charset="0"/>
                <a:ea typeface="宋体" panose="02010600030101010101" pitchFamily="2" charset="-122"/>
              </a:rPr>
              <a:t>系列，该系列主要用于具有严格实时响应限制的深层嵌人式实时系统。</a:t>
            </a:r>
          </a:p>
          <a:p>
            <a:endParaRPr lang="en-US" altLang="zh-CN" sz="2000" dirty="0" smtClean="0">
              <a:latin typeface="Times New Roman" panose="02020603050405020304" charset="0"/>
              <a:ea typeface="宋体" panose="02010600030101010101" pitchFamily="2" charset="-122"/>
            </a:endParaRPr>
          </a:p>
        </p:txBody>
      </p:sp>
      <p:sp>
        <p:nvSpPr>
          <p:cNvPr id="5" name="文本框 4"/>
          <p:cNvSpPr txBox="1"/>
          <p:nvPr/>
        </p:nvSpPr>
        <p:spPr>
          <a:xfrm>
            <a:off x="982680" y="356755"/>
            <a:ext cx="6211452" cy="706755"/>
          </a:xfrm>
          <a:prstGeom prst="rect">
            <a:avLst/>
          </a:prstGeom>
          <a:noFill/>
        </p:spPr>
        <p:txBody>
          <a:bodyPr wrap="square" rtlCol="0">
            <a:spAutoFit/>
          </a:bodyPr>
          <a:lstStyle/>
          <a:p>
            <a:r>
              <a:rPr lang="zh-CN" altLang="en-US" sz="4000" spc="300" dirty="0" smtClean="0">
                <a:solidFill>
                  <a:srgbClr val="2B2B2B"/>
                </a:solidFill>
                <a:cs typeface="+mn-ea"/>
                <a:sym typeface="+mn-lt"/>
              </a:rPr>
              <a:t>体系结构的</a:t>
            </a:r>
            <a:r>
              <a:rPr lang="zh-CN" altLang="en-US" sz="4000" spc="300" dirty="0">
                <a:solidFill>
                  <a:srgbClr val="2B2B2B"/>
                </a:solidFill>
                <a:cs typeface="+mn-ea"/>
                <a:sym typeface="+mn-lt"/>
              </a:rPr>
              <a:t>发展过程</a:t>
            </a:r>
            <a:endParaRPr lang="zh-CN" altLang="en-US" sz="4000" dirty="0">
              <a:solidFill>
                <a:srgbClr val="2B2B2B"/>
              </a:solidFill>
              <a:cs typeface="+mn-ea"/>
              <a:sym typeface="+mn-lt"/>
            </a:endParaRPr>
          </a:p>
        </p:txBody>
      </p:sp>
    </p:spTree>
    <p:extLst>
      <p:ext uri="{BB962C8B-B14F-4D97-AF65-F5344CB8AC3E}">
        <p14:creationId xmlns:p14="http://schemas.microsoft.com/office/powerpoint/2010/main" val="20396959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par>
                                <p:cTn id="12" presetID="2" presetClass="entr" presetSubtype="8" decel="9000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1000" fill="hold"/>
                                        <p:tgtEl>
                                          <p:spTgt spid="5"/>
                                        </p:tgtEl>
                                        <p:attrNameLst>
                                          <p:attrName>ppt_x</p:attrName>
                                        </p:attrNameLst>
                                      </p:cBhvr>
                                      <p:tavLst>
                                        <p:tav tm="0">
                                          <p:val>
                                            <p:strVal val="0-#ppt_w/2"/>
                                          </p:val>
                                        </p:tav>
                                        <p:tav tm="100000">
                                          <p:val>
                                            <p:strVal val="#ppt_x"/>
                                          </p:val>
                                        </p:tav>
                                      </p:tavLst>
                                    </p:anim>
                                    <p:anim calcmode="lin" valueType="num">
                                      <p:cBhvr additive="base">
                                        <p:cTn id="15" dur="1000" fill="hold"/>
                                        <p:tgtEl>
                                          <p:spTgt spid="5"/>
                                        </p:tgtEl>
                                        <p:attrNameLst>
                                          <p:attrName>ppt_y</p:attrName>
                                        </p:attrNameLst>
                                      </p:cBhvr>
                                      <p:tavLst>
                                        <p:tav tm="0">
                                          <p:val>
                                            <p:strVal val="#ppt_y"/>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0"/>
                                        </p:tgtEl>
                                        <p:attrNameLst>
                                          <p:attrName>style.visibility</p:attrName>
                                        </p:attrNameLst>
                                      </p:cBhvr>
                                      <p:to>
                                        <p:strVal val="visible"/>
                                      </p:to>
                                    </p:set>
                                    <p:animEffect transition="in" filter="fade">
                                      <p:cBhvr>
                                        <p:cTn id="23" dur="1000"/>
                                        <p:tgtEl>
                                          <p:spTgt spid="100"/>
                                        </p:tgtEl>
                                      </p:cBhvr>
                                    </p:animEffect>
                                    <p:anim calcmode="lin" valueType="num">
                                      <p:cBhvr>
                                        <p:cTn id="24" dur="1000" fill="hold"/>
                                        <p:tgtEl>
                                          <p:spTgt spid="100"/>
                                        </p:tgtEl>
                                        <p:attrNameLst>
                                          <p:attrName>ppt_x</p:attrName>
                                        </p:attrNameLst>
                                      </p:cBhvr>
                                      <p:tavLst>
                                        <p:tav tm="0">
                                          <p:val>
                                            <p:strVal val="#ppt_x"/>
                                          </p:val>
                                        </p:tav>
                                        <p:tav tm="100000">
                                          <p:val>
                                            <p:strVal val="#ppt_x"/>
                                          </p:val>
                                        </p:tav>
                                      </p:tavLst>
                                    </p:anim>
                                    <p:anim calcmode="lin" valueType="num">
                                      <p:cBhvr>
                                        <p:cTn id="25"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00" grpId="0"/>
      <p:bldP spid="5" grpId="0"/>
      <p:bldP spid="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AutoShape 3"/>
          <p:cNvSpPr>
            <a:spLocks noChangeAspect="1" noChangeArrowheads="1" noTextEdit="1"/>
          </p:cNvSpPr>
          <p:nvPr/>
        </p:nvSpPr>
        <p:spPr bwMode="auto">
          <a:xfrm flipH="1" flipV="1">
            <a:off x="-1384429" y="-568440"/>
            <a:ext cx="6736163" cy="49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5" name="文本框 214"/>
          <p:cNvSpPr txBox="1"/>
          <p:nvPr/>
        </p:nvSpPr>
        <p:spPr>
          <a:xfrm>
            <a:off x="3127187" y="568235"/>
            <a:ext cx="3439441" cy="2646045"/>
          </a:xfrm>
          <a:prstGeom prst="rect">
            <a:avLst/>
          </a:prstGeom>
          <a:noFill/>
        </p:spPr>
        <p:txBody>
          <a:bodyPr wrap="square" rtlCol="0">
            <a:spAutoFit/>
          </a:bodyPr>
          <a:lstStyle/>
          <a:p>
            <a:pPr algn="ctr"/>
            <a:r>
              <a:rPr lang="en-US" altLang="zh-CN" sz="16600" spc="300" dirty="0">
                <a:solidFill>
                  <a:schemeClr val="bg1">
                    <a:lumMod val="85000"/>
                  </a:schemeClr>
                </a:solidFill>
                <a:effectLst>
                  <a:outerShdw blurRad="38100" dist="38100" dir="2700000" algn="tl">
                    <a:schemeClr val="bg1">
                      <a:lumMod val="65000"/>
                      <a:alpha val="43000"/>
                    </a:schemeClr>
                  </a:outerShdw>
                </a:effectLst>
                <a:cs typeface="+mn-ea"/>
                <a:sym typeface="+mn-lt"/>
              </a:rPr>
              <a:t>03</a:t>
            </a:r>
            <a:endParaRPr lang="zh-CN" altLang="en-US" sz="16600" spc="300" dirty="0">
              <a:solidFill>
                <a:schemeClr val="bg1">
                  <a:lumMod val="85000"/>
                </a:schemeClr>
              </a:solidFill>
              <a:effectLst>
                <a:outerShdw blurRad="38100" dist="38100" dir="2700000" algn="tl">
                  <a:schemeClr val="bg1">
                    <a:lumMod val="65000"/>
                    <a:alpha val="43000"/>
                  </a:schemeClr>
                </a:outerShdw>
              </a:effectLst>
              <a:cs typeface="+mn-ea"/>
              <a:sym typeface="+mn-lt"/>
            </a:endParaRPr>
          </a:p>
        </p:txBody>
      </p:sp>
      <p:sp>
        <p:nvSpPr>
          <p:cNvPr id="228" name="文本框 227"/>
          <p:cNvSpPr txBox="1"/>
          <p:nvPr/>
        </p:nvSpPr>
        <p:spPr>
          <a:xfrm>
            <a:off x="1042035" y="3190875"/>
            <a:ext cx="8319770" cy="1938992"/>
          </a:xfrm>
          <a:prstGeom prst="rect">
            <a:avLst/>
          </a:prstGeom>
          <a:noFill/>
        </p:spPr>
        <p:txBody>
          <a:bodyPr wrap="square" rtlCol="0">
            <a:spAutoFit/>
          </a:bodyPr>
          <a:lstStyle/>
          <a:p>
            <a:pPr algn="ctr"/>
            <a:r>
              <a:rPr lang="zh-CN" altLang="en-US" sz="6000" b="1" spc="300" dirty="0" smtClean="0">
                <a:solidFill>
                  <a:srgbClr val="2B2B2B"/>
                </a:solidFill>
                <a:effectLst>
                  <a:outerShdw blurRad="38100" dist="38100" dir="2700000" algn="tl">
                    <a:srgbClr val="000000">
                      <a:alpha val="43137"/>
                    </a:srgbClr>
                  </a:outerShdw>
                </a:effectLst>
                <a:cs typeface="+mn-ea"/>
                <a:sym typeface="+mn-lt"/>
              </a:rPr>
              <a:t>存储器管理与</a:t>
            </a:r>
            <a:r>
              <a:rPr lang="en-US" altLang="zh-CN" sz="6000" b="1" spc="300" dirty="0" smtClean="0">
                <a:solidFill>
                  <a:srgbClr val="2B2B2B"/>
                </a:solidFill>
                <a:effectLst>
                  <a:outerShdw blurRad="38100" dist="38100" dir="2700000" algn="tl">
                    <a:srgbClr val="000000">
                      <a:alpha val="43137"/>
                    </a:srgbClr>
                  </a:outerShdw>
                </a:effectLst>
                <a:cs typeface="+mn-ea"/>
                <a:sym typeface="+mn-lt"/>
              </a:rPr>
              <a:t>I/O</a:t>
            </a:r>
            <a:r>
              <a:rPr lang="zh-CN" altLang="en-US" sz="6000" b="1" spc="300" dirty="0" smtClean="0">
                <a:solidFill>
                  <a:srgbClr val="2B2B2B"/>
                </a:solidFill>
                <a:effectLst>
                  <a:outerShdw blurRad="38100" dist="38100" dir="2700000" algn="tl">
                    <a:srgbClr val="000000">
                      <a:alpha val="43137"/>
                    </a:srgbClr>
                  </a:outerShdw>
                </a:effectLst>
                <a:cs typeface="+mn-ea"/>
                <a:sym typeface="+mn-lt"/>
              </a:rPr>
              <a:t>管理概述</a:t>
            </a:r>
            <a:endParaRPr lang="zh-CN" altLang="en-US" sz="6000" b="1" spc="300" dirty="0">
              <a:solidFill>
                <a:srgbClr val="2B2B2B"/>
              </a:solidFill>
              <a:effectLst>
                <a:outerShdw blurRad="38100" dist="38100" dir="2700000" algn="tl">
                  <a:srgbClr val="000000">
                    <a:alpha val="43137"/>
                  </a:srgbClr>
                </a:outerShdw>
              </a:effectLst>
              <a:cs typeface="+mn-ea"/>
              <a:sym typeface="+mn-lt"/>
            </a:endParaRPr>
          </a:p>
        </p:txBody>
      </p:sp>
      <p:grpSp>
        <p:nvGrpSpPr>
          <p:cNvPr id="29" name="Group 4"/>
          <p:cNvGrpSpPr>
            <a:grpSpLocks noChangeAspect="1"/>
          </p:cNvGrpSpPr>
          <p:nvPr/>
        </p:nvGrpSpPr>
        <p:grpSpPr bwMode="auto">
          <a:xfrm>
            <a:off x="5914313" y="-153117"/>
            <a:ext cx="8958262" cy="8563774"/>
            <a:chOff x="3358" y="42"/>
            <a:chExt cx="4519" cy="4320"/>
          </a:xfrm>
        </p:grpSpPr>
        <p:sp>
          <p:nvSpPr>
            <p:cNvPr id="32" name="Freeform 5"/>
            <p:cNvSpPr/>
            <p:nvPr/>
          </p:nvSpPr>
          <p:spPr bwMode="auto">
            <a:xfrm>
              <a:off x="7319" y="74"/>
              <a:ext cx="558" cy="449"/>
            </a:xfrm>
            <a:custGeom>
              <a:avLst/>
              <a:gdLst>
                <a:gd name="T0" fmla="*/ 226 w 227"/>
                <a:gd name="T1" fmla="*/ 180 h 182"/>
                <a:gd name="T2" fmla="*/ 2 w 227"/>
                <a:gd name="T3" fmla="*/ 56 h 182"/>
                <a:gd name="T4" fmla="*/ 63 w 227"/>
                <a:gd name="T5" fmla="*/ 2 h 182"/>
                <a:gd name="T6" fmla="*/ 227 w 227"/>
                <a:gd name="T7" fmla="*/ 123 h 182"/>
                <a:gd name="T8" fmla="*/ 227 w 227"/>
                <a:gd name="T9" fmla="*/ 120 h 182"/>
                <a:gd name="T10" fmla="*/ 63 w 227"/>
                <a:gd name="T11" fmla="*/ 0 h 182"/>
                <a:gd name="T12" fmla="*/ 62 w 227"/>
                <a:gd name="T13" fmla="*/ 0 h 182"/>
                <a:gd name="T14" fmla="*/ 0 w 227"/>
                <a:gd name="T15" fmla="*/ 56 h 182"/>
                <a:gd name="T16" fmla="*/ 0 w 227"/>
                <a:gd name="T17" fmla="*/ 57 h 182"/>
                <a:gd name="T18" fmla="*/ 0 w 227"/>
                <a:gd name="T19" fmla="*/ 57 h 182"/>
                <a:gd name="T20" fmla="*/ 226 w 227"/>
                <a:gd name="T21" fmla="*/ 182 h 182"/>
                <a:gd name="T22" fmla="*/ 226 w 227"/>
                <a:gd name="T23" fmla="*/ 18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82">
                  <a:moveTo>
                    <a:pt x="226" y="180"/>
                  </a:moveTo>
                  <a:cubicBezTo>
                    <a:pt x="2" y="56"/>
                    <a:pt x="2" y="56"/>
                    <a:pt x="2" y="56"/>
                  </a:cubicBezTo>
                  <a:cubicBezTo>
                    <a:pt x="63" y="2"/>
                    <a:pt x="63" y="2"/>
                    <a:pt x="63" y="2"/>
                  </a:cubicBezTo>
                  <a:cubicBezTo>
                    <a:pt x="227" y="123"/>
                    <a:pt x="227" y="123"/>
                    <a:pt x="227" y="123"/>
                  </a:cubicBezTo>
                  <a:cubicBezTo>
                    <a:pt x="227" y="120"/>
                    <a:pt x="227" y="120"/>
                    <a:pt x="227" y="120"/>
                  </a:cubicBezTo>
                  <a:cubicBezTo>
                    <a:pt x="63" y="0"/>
                    <a:pt x="63" y="0"/>
                    <a:pt x="63" y="0"/>
                  </a:cubicBezTo>
                  <a:cubicBezTo>
                    <a:pt x="63" y="0"/>
                    <a:pt x="62" y="0"/>
                    <a:pt x="62" y="0"/>
                  </a:cubicBezTo>
                  <a:cubicBezTo>
                    <a:pt x="0" y="56"/>
                    <a:pt x="0" y="56"/>
                    <a:pt x="0" y="56"/>
                  </a:cubicBezTo>
                  <a:cubicBezTo>
                    <a:pt x="0" y="56"/>
                    <a:pt x="0" y="56"/>
                    <a:pt x="0" y="57"/>
                  </a:cubicBezTo>
                  <a:cubicBezTo>
                    <a:pt x="0" y="57"/>
                    <a:pt x="0" y="57"/>
                    <a:pt x="0" y="57"/>
                  </a:cubicBezTo>
                  <a:cubicBezTo>
                    <a:pt x="226" y="182"/>
                    <a:pt x="226" y="182"/>
                    <a:pt x="226" y="182"/>
                  </a:cubicBezTo>
                  <a:lnTo>
                    <a:pt x="226" y="1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6"/>
            <p:cNvSpPr/>
            <p:nvPr/>
          </p:nvSpPr>
          <p:spPr bwMode="auto">
            <a:xfrm>
              <a:off x="7319" y="210"/>
              <a:ext cx="556" cy="735"/>
            </a:xfrm>
            <a:custGeom>
              <a:avLst/>
              <a:gdLst>
                <a:gd name="T0" fmla="*/ 226 w 226"/>
                <a:gd name="T1" fmla="*/ 295 h 298"/>
                <a:gd name="T2" fmla="*/ 4 w 226"/>
                <a:gd name="T3" fmla="*/ 4 h 298"/>
                <a:gd name="T4" fmla="*/ 226 w 226"/>
                <a:gd name="T5" fmla="*/ 127 h 298"/>
                <a:gd name="T6" fmla="*/ 226 w 226"/>
                <a:gd name="T7" fmla="*/ 125 h 298"/>
                <a:gd name="T8" fmla="*/ 1 w 226"/>
                <a:gd name="T9" fmla="*/ 1 h 298"/>
                <a:gd name="T10" fmla="*/ 0 w 226"/>
                <a:gd name="T11" fmla="*/ 1 h 298"/>
                <a:gd name="T12" fmla="*/ 0 w 226"/>
                <a:gd name="T13" fmla="*/ 2 h 298"/>
                <a:gd name="T14" fmla="*/ 226 w 226"/>
                <a:gd name="T15" fmla="*/ 298 h 298"/>
                <a:gd name="T16" fmla="*/ 226 w 226"/>
                <a:gd name="T17" fmla="*/ 29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98">
                  <a:moveTo>
                    <a:pt x="226" y="295"/>
                  </a:moveTo>
                  <a:cubicBezTo>
                    <a:pt x="4" y="4"/>
                    <a:pt x="4" y="4"/>
                    <a:pt x="4" y="4"/>
                  </a:cubicBezTo>
                  <a:cubicBezTo>
                    <a:pt x="226" y="127"/>
                    <a:pt x="226" y="127"/>
                    <a:pt x="226" y="127"/>
                  </a:cubicBezTo>
                  <a:cubicBezTo>
                    <a:pt x="226" y="125"/>
                    <a:pt x="226" y="125"/>
                    <a:pt x="226" y="125"/>
                  </a:cubicBezTo>
                  <a:cubicBezTo>
                    <a:pt x="1" y="1"/>
                    <a:pt x="1" y="1"/>
                    <a:pt x="1" y="1"/>
                  </a:cubicBezTo>
                  <a:cubicBezTo>
                    <a:pt x="1" y="0"/>
                    <a:pt x="0" y="0"/>
                    <a:pt x="0" y="1"/>
                  </a:cubicBezTo>
                  <a:cubicBezTo>
                    <a:pt x="0" y="1"/>
                    <a:pt x="0" y="2"/>
                    <a:pt x="0" y="2"/>
                  </a:cubicBezTo>
                  <a:cubicBezTo>
                    <a:pt x="226" y="298"/>
                    <a:pt x="226" y="298"/>
                    <a:pt x="226" y="298"/>
                  </a:cubicBezTo>
                  <a:lnTo>
                    <a:pt x="226" y="29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7"/>
            <p:cNvSpPr/>
            <p:nvPr/>
          </p:nvSpPr>
          <p:spPr bwMode="auto">
            <a:xfrm>
              <a:off x="5615" y="4012"/>
              <a:ext cx="832" cy="345"/>
            </a:xfrm>
            <a:custGeom>
              <a:avLst/>
              <a:gdLst>
                <a:gd name="T0" fmla="*/ 5 w 338"/>
                <a:gd name="T1" fmla="*/ 138 h 140"/>
                <a:gd name="T2" fmla="*/ 306 w 338"/>
                <a:gd name="T3" fmla="*/ 2 h 140"/>
                <a:gd name="T4" fmla="*/ 336 w 338"/>
                <a:gd name="T5" fmla="*/ 140 h 140"/>
                <a:gd name="T6" fmla="*/ 338 w 338"/>
                <a:gd name="T7" fmla="*/ 140 h 140"/>
                <a:gd name="T8" fmla="*/ 308 w 338"/>
                <a:gd name="T9" fmla="*/ 1 h 140"/>
                <a:gd name="T10" fmla="*/ 307 w 338"/>
                <a:gd name="T11" fmla="*/ 0 h 140"/>
                <a:gd name="T12" fmla="*/ 306 w 338"/>
                <a:gd name="T13" fmla="*/ 0 h 140"/>
                <a:gd name="T14" fmla="*/ 0 w 338"/>
                <a:gd name="T15" fmla="*/ 138 h 140"/>
                <a:gd name="T16" fmla="*/ 5 w 338"/>
                <a:gd name="T17" fmla="*/ 13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140">
                  <a:moveTo>
                    <a:pt x="5" y="138"/>
                  </a:moveTo>
                  <a:cubicBezTo>
                    <a:pt x="306" y="2"/>
                    <a:pt x="306" y="2"/>
                    <a:pt x="306" y="2"/>
                  </a:cubicBezTo>
                  <a:cubicBezTo>
                    <a:pt x="336" y="140"/>
                    <a:pt x="336" y="140"/>
                    <a:pt x="336" y="140"/>
                  </a:cubicBezTo>
                  <a:cubicBezTo>
                    <a:pt x="338" y="140"/>
                    <a:pt x="338" y="140"/>
                    <a:pt x="338" y="140"/>
                  </a:cubicBezTo>
                  <a:cubicBezTo>
                    <a:pt x="308" y="1"/>
                    <a:pt x="308" y="1"/>
                    <a:pt x="308" y="1"/>
                  </a:cubicBezTo>
                  <a:cubicBezTo>
                    <a:pt x="308" y="1"/>
                    <a:pt x="307" y="0"/>
                    <a:pt x="307" y="0"/>
                  </a:cubicBezTo>
                  <a:cubicBezTo>
                    <a:pt x="307" y="0"/>
                    <a:pt x="307" y="0"/>
                    <a:pt x="306" y="0"/>
                  </a:cubicBezTo>
                  <a:cubicBezTo>
                    <a:pt x="0" y="138"/>
                    <a:pt x="0" y="138"/>
                    <a:pt x="0" y="138"/>
                  </a:cubicBezTo>
                  <a:lnTo>
                    <a:pt x="5"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8"/>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9"/>
            <p:cNvSpPr/>
            <p:nvPr/>
          </p:nvSpPr>
          <p:spPr bwMode="auto">
            <a:xfrm>
              <a:off x="7472" y="59"/>
              <a:ext cx="405" cy="318"/>
            </a:xfrm>
            <a:custGeom>
              <a:avLst/>
              <a:gdLst>
                <a:gd name="T0" fmla="*/ 165 w 165"/>
                <a:gd name="T1" fmla="*/ 126 h 129"/>
                <a:gd name="T2" fmla="*/ 3 w 165"/>
                <a:gd name="T3" fmla="*/ 8 h 129"/>
                <a:gd name="T4" fmla="*/ 165 w 165"/>
                <a:gd name="T5" fmla="*/ 2 h 129"/>
                <a:gd name="T6" fmla="*/ 165 w 165"/>
                <a:gd name="T7" fmla="*/ 0 h 129"/>
                <a:gd name="T8" fmla="*/ 1 w 165"/>
                <a:gd name="T9" fmla="*/ 6 h 129"/>
                <a:gd name="T10" fmla="*/ 0 w 165"/>
                <a:gd name="T11" fmla="*/ 7 h 129"/>
                <a:gd name="T12" fmla="*/ 0 w 165"/>
                <a:gd name="T13" fmla="*/ 8 h 129"/>
                <a:gd name="T14" fmla="*/ 165 w 165"/>
                <a:gd name="T15" fmla="*/ 129 h 129"/>
                <a:gd name="T16" fmla="*/ 165 w 165"/>
                <a:gd name="T17" fmla="*/ 1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29">
                  <a:moveTo>
                    <a:pt x="165" y="126"/>
                  </a:moveTo>
                  <a:cubicBezTo>
                    <a:pt x="3" y="8"/>
                    <a:pt x="3" y="8"/>
                    <a:pt x="3" y="8"/>
                  </a:cubicBezTo>
                  <a:cubicBezTo>
                    <a:pt x="165" y="2"/>
                    <a:pt x="165" y="2"/>
                    <a:pt x="165" y="2"/>
                  </a:cubicBezTo>
                  <a:cubicBezTo>
                    <a:pt x="165" y="0"/>
                    <a:pt x="165" y="0"/>
                    <a:pt x="165" y="0"/>
                  </a:cubicBezTo>
                  <a:cubicBezTo>
                    <a:pt x="1" y="6"/>
                    <a:pt x="1" y="6"/>
                    <a:pt x="1" y="6"/>
                  </a:cubicBezTo>
                  <a:cubicBezTo>
                    <a:pt x="0" y="6"/>
                    <a:pt x="0" y="6"/>
                    <a:pt x="0" y="7"/>
                  </a:cubicBezTo>
                  <a:cubicBezTo>
                    <a:pt x="0" y="7"/>
                    <a:pt x="0" y="7"/>
                    <a:pt x="0" y="8"/>
                  </a:cubicBezTo>
                  <a:cubicBezTo>
                    <a:pt x="165" y="129"/>
                    <a:pt x="165" y="129"/>
                    <a:pt x="165" y="129"/>
                  </a:cubicBezTo>
                  <a:lnTo>
                    <a:pt x="165" y="12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Freeform 10"/>
            <p:cNvSpPr/>
            <p:nvPr/>
          </p:nvSpPr>
          <p:spPr bwMode="auto">
            <a:xfrm>
              <a:off x="7322" y="1736"/>
              <a:ext cx="548" cy="306"/>
            </a:xfrm>
            <a:custGeom>
              <a:avLst/>
              <a:gdLst>
                <a:gd name="T0" fmla="*/ 222 w 223"/>
                <a:gd name="T1" fmla="*/ 122 h 124"/>
                <a:gd name="T2" fmla="*/ 4 w 223"/>
                <a:gd name="T3" fmla="*/ 109 h 124"/>
                <a:gd name="T4" fmla="*/ 180 w 223"/>
                <a:gd name="T5" fmla="*/ 2 h 124"/>
                <a:gd name="T6" fmla="*/ 223 w 223"/>
                <a:gd name="T7" fmla="*/ 35 h 124"/>
                <a:gd name="T8" fmla="*/ 223 w 223"/>
                <a:gd name="T9" fmla="*/ 33 h 124"/>
                <a:gd name="T10" fmla="*/ 181 w 223"/>
                <a:gd name="T11" fmla="*/ 0 h 124"/>
                <a:gd name="T12" fmla="*/ 180 w 223"/>
                <a:gd name="T13" fmla="*/ 0 h 124"/>
                <a:gd name="T14" fmla="*/ 0 w 223"/>
                <a:gd name="T15" fmla="*/ 109 h 124"/>
                <a:gd name="T16" fmla="*/ 0 w 223"/>
                <a:gd name="T17" fmla="*/ 110 h 124"/>
                <a:gd name="T18" fmla="*/ 1 w 223"/>
                <a:gd name="T19" fmla="*/ 111 h 124"/>
                <a:gd name="T20" fmla="*/ 222 w 223"/>
                <a:gd name="T21" fmla="*/ 124 h 124"/>
                <a:gd name="T22" fmla="*/ 222 w 223"/>
                <a:gd name="T23" fmla="*/ 12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 h="124">
                  <a:moveTo>
                    <a:pt x="222" y="122"/>
                  </a:moveTo>
                  <a:cubicBezTo>
                    <a:pt x="4" y="109"/>
                    <a:pt x="4" y="109"/>
                    <a:pt x="4" y="109"/>
                  </a:cubicBezTo>
                  <a:cubicBezTo>
                    <a:pt x="180" y="2"/>
                    <a:pt x="180" y="2"/>
                    <a:pt x="180" y="2"/>
                  </a:cubicBezTo>
                  <a:cubicBezTo>
                    <a:pt x="223" y="35"/>
                    <a:pt x="223" y="35"/>
                    <a:pt x="223" y="35"/>
                  </a:cubicBezTo>
                  <a:cubicBezTo>
                    <a:pt x="223" y="33"/>
                    <a:pt x="223" y="33"/>
                    <a:pt x="223" y="33"/>
                  </a:cubicBezTo>
                  <a:cubicBezTo>
                    <a:pt x="181" y="0"/>
                    <a:pt x="181" y="0"/>
                    <a:pt x="181" y="0"/>
                  </a:cubicBezTo>
                  <a:cubicBezTo>
                    <a:pt x="181" y="0"/>
                    <a:pt x="180" y="0"/>
                    <a:pt x="180" y="0"/>
                  </a:cubicBezTo>
                  <a:cubicBezTo>
                    <a:pt x="0" y="109"/>
                    <a:pt x="0" y="109"/>
                    <a:pt x="0" y="109"/>
                  </a:cubicBezTo>
                  <a:cubicBezTo>
                    <a:pt x="0" y="109"/>
                    <a:pt x="0" y="110"/>
                    <a:pt x="0" y="110"/>
                  </a:cubicBezTo>
                  <a:cubicBezTo>
                    <a:pt x="0" y="111"/>
                    <a:pt x="0" y="111"/>
                    <a:pt x="1" y="111"/>
                  </a:cubicBezTo>
                  <a:cubicBezTo>
                    <a:pt x="222" y="124"/>
                    <a:pt x="222" y="124"/>
                    <a:pt x="222" y="124"/>
                  </a:cubicBezTo>
                  <a:lnTo>
                    <a:pt x="222" y="12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Freeform 11"/>
            <p:cNvSpPr/>
            <p:nvPr/>
          </p:nvSpPr>
          <p:spPr bwMode="auto">
            <a:xfrm>
              <a:off x="3880" y="4182"/>
              <a:ext cx="115" cy="163"/>
            </a:xfrm>
            <a:custGeom>
              <a:avLst/>
              <a:gdLst>
                <a:gd name="T0" fmla="*/ 2 w 47"/>
                <a:gd name="T1" fmla="*/ 66 h 66"/>
                <a:gd name="T2" fmla="*/ 38 w 47"/>
                <a:gd name="T3" fmla="*/ 4 h 66"/>
                <a:gd name="T4" fmla="*/ 45 w 47"/>
                <a:gd name="T5" fmla="*/ 66 h 66"/>
                <a:gd name="T6" fmla="*/ 47 w 47"/>
                <a:gd name="T7" fmla="*/ 66 h 66"/>
                <a:gd name="T8" fmla="*/ 39 w 47"/>
                <a:gd name="T9" fmla="*/ 1 h 66"/>
                <a:gd name="T10" fmla="*/ 39 w 47"/>
                <a:gd name="T11" fmla="*/ 1 h 66"/>
                <a:gd name="T12" fmla="*/ 38 w 47"/>
                <a:gd name="T13" fmla="*/ 1 h 66"/>
                <a:gd name="T14" fmla="*/ 0 w 47"/>
                <a:gd name="T15" fmla="*/ 66 h 66"/>
                <a:gd name="T16" fmla="*/ 2 w 47"/>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2" y="66"/>
                  </a:moveTo>
                  <a:cubicBezTo>
                    <a:pt x="38" y="4"/>
                    <a:pt x="38" y="4"/>
                    <a:pt x="38" y="4"/>
                  </a:cubicBezTo>
                  <a:cubicBezTo>
                    <a:pt x="45" y="66"/>
                    <a:pt x="45" y="66"/>
                    <a:pt x="45" y="66"/>
                  </a:cubicBezTo>
                  <a:cubicBezTo>
                    <a:pt x="47" y="66"/>
                    <a:pt x="47" y="66"/>
                    <a:pt x="47" y="66"/>
                  </a:cubicBezTo>
                  <a:cubicBezTo>
                    <a:pt x="39" y="1"/>
                    <a:pt x="39" y="1"/>
                    <a:pt x="39" y="1"/>
                  </a:cubicBezTo>
                  <a:cubicBezTo>
                    <a:pt x="39" y="1"/>
                    <a:pt x="39" y="1"/>
                    <a:pt x="39" y="1"/>
                  </a:cubicBezTo>
                  <a:cubicBezTo>
                    <a:pt x="38" y="0"/>
                    <a:pt x="38" y="1"/>
                    <a:pt x="38" y="1"/>
                  </a:cubicBezTo>
                  <a:cubicBezTo>
                    <a:pt x="0" y="66"/>
                    <a:pt x="0" y="66"/>
                    <a:pt x="0" y="66"/>
                  </a:cubicBezTo>
                  <a:lnTo>
                    <a:pt x="2" y="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Freeform 12"/>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13"/>
            <p:cNvSpPr/>
            <p:nvPr/>
          </p:nvSpPr>
          <p:spPr bwMode="auto">
            <a:xfrm>
              <a:off x="7268" y="4054"/>
              <a:ext cx="590" cy="308"/>
            </a:xfrm>
            <a:custGeom>
              <a:avLst/>
              <a:gdLst>
                <a:gd name="T0" fmla="*/ 240 w 240"/>
                <a:gd name="T1" fmla="*/ 52 h 125"/>
                <a:gd name="T2" fmla="*/ 32 w 240"/>
                <a:gd name="T3" fmla="*/ 0 h 125"/>
                <a:gd name="T4" fmla="*/ 31 w 240"/>
                <a:gd name="T5" fmla="*/ 1 h 125"/>
                <a:gd name="T6" fmla="*/ 0 w 240"/>
                <a:gd name="T7" fmla="*/ 125 h 125"/>
                <a:gd name="T8" fmla="*/ 2 w 240"/>
                <a:gd name="T9" fmla="*/ 125 h 125"/>
                <a:gd name="T10" fmla="*/ 33 w 240"/>
                <a:gd name="T11" fmla="*/ 2 h 125"/>
                <a:gd name="T12" fmla="*/ 240 w 240"/>
                <a:gd name="T13" fmla="*/ 53 h 125"/>
                <a:gd name="T14" fmla="*/ 240 w 240"/>
                <a:gd name="T15" fmla="*/ 52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25">
                  <a:moveTo>
                    <a:pt x="240" y="52"/>
                  </a:moveTo>
                  <a:cubicBezTo>
                    <a:pt x="32" y="0"/>
                    <a:pt x="32" y="0"/>
                    <a:pt x="32" y="0"/>
                  </a:cubicBezTo>
                  <a:cubicBezTo>
                    <a:pt x="32" y="0"/>
                    <a:pt x="31" y="0"/>
                    <a:pt x="31" y="1"/>
                  </a:cubicBezTo>
                  <a:cubicBezTo>
                    <a:pt x="0" y="125"/>
                    <a:pt x="0" y="125"/>
                    <a:pt x="0" y="125"/>
                  </a:cubicBezTo>
                  <a:cubicBezTo>
                    <a:pt x="2" y="125"/>
                    <a:pt x="2" y="125"/>
                    <a:pt x="2" y="125"/>
                  </a:cubicBezTo>
                  <a:cubicBezTo>
                    <a:pt x="33" y="2"/>
                    <a:pt x="33" y="2"/>
                    <a:pt x="33" y="2"/>
                  </a:cubicBezTo>
                  <a:cubicBezTo>
                    <a:pt x="240" y="53"/>
                    <a:pt x="240" y="53"/>
                    <a:pt x="240" y="53"/>
                  </a:cubicBezTo>
                  <a:lnTo>
                    <a:pt x="240" y="5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14"/>
            <p:cNvSpPr/>
            <p:nvPr/>
          </p:nvSpPr>
          <p:spPr bwMode="auto">
            <a:xfrm>
              <a:off x="7364" y="3033"/>
              <a:ext cx="499" cy="254"/>
            </a:xfrm>
            <a:custGeom>
              <a:avLst/>
              <a:gdLst>
                <a:gd name="T0" fmla="*/ 203 w 203"/>
                <a:gd name="T1" fmla="*/ 36 h 103"/>
                <a:gd name="T2" fmla="*/ 90 w 203"/>
                <a:gd name="T3" fmla="*/ 101 h 103"/>
                <a:gd name="T4" fmla="*/ 4 w 203"/>
                <a:gd name="T5" fmla="*/ 78 h 103"/>
                <a:gd name="T6" fmla="*/ 203 w 203"/>
                <a:gd name="T7" fmla="*/ 2 h 103"/>
                <a:gd name="T8" fmla="*/ 203 w 203"/>
                <a:gd name="T9" fmla="*/ 0 h 103"/>
                <a:gd name="T10" fmla="*/ 1 w 203"/>
                <a:gd name="T11" fmla="*/ 77 h 103"/>
                <a:gd name="T12" fmla="*/ 0 w 203"/>
                <a:gd name="T13" fmla="*/ 78 h 103"/>
                <a:gd name="T14" fmla="*/ 1 w 203"/>
                <a:gd name="T15" fmla="*/ 79 h 103"/>
                <a:gd name="T16" fmla="*/ 90 w 203"/>
                <a:gd name="T17" fmla="*/ 103 h 103"/>
                <a:gd name="T18" fmla="*/ 90 w 203"/>
                <a:gd name="T19" fmla="*/ 103 h 103"/>
                <a:gd name="T20" fmla="*/ 90 w 203"/>
                <a:gd name="T21" fmla="*/ 103 h 103"/>
                <a:gd name="T22" fmla="*/ 203 w 203"/>
                <a:gd name="T23" fmla="*/ 38 h 103"/>
                <a:gd name="T24" fmla="*/ 203 w 203"/>
                <a:gd name="T25"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103">
                  <a:moveTo>
                    <a:pt x="203" y="36"/>
                  </a:moveTo>
                  <a:cubicBezTo>
                    <a:pt x="90" y="101"/>
                    <a:pt x="90" y="101"/>
                    <a:pt x="90" y="101"/>
                  </a:cubicBezTo>
                  <a:cubicBezTo>
                    <a:pt x="4" y="78"/>
                    <a:pt x="4" y="78"/>
                    <a:pt x="4" y="78"/>
                  </a:cubicBezTo>
                  <a:cubicBezTo>
                    <a:pt x="203" y="2"/>
                    <a:pt x="203" y="2"/>
                    <a:pt x="203" y="2"/>
                  </a:cubicBezTo>
                  <a:cubicBezTo>
                    <a:pt x="203" y="0"/>
                    <a:pt x="203" y="0"/>
                    <a:pt x="203" y="0"/>
                  </a:cubicBezTo>
                  <a:cubicBezTo>
                    <a:pt x="1" y="77"/>
                    <a:pt x="1" y="77"/>
                    <a:pt x="1" y="77"/>
                  </a:cubicBezTo>
                  <a:cubicBezTo>
                    <a:pt x="0" y="77"/>
                    <a:pt x="0" y="78"/>
                    <a:pt x="0" y="78"/>
                  </a:cubicBezTo>
                  <a:cubicBezTo>
                    <a:pt x="0" y="79"/>
                    <a:pt x="0" y="79"/>
                    <a:pt x="1" y="79"/>
                  </a:cubicBezTo>
                  <a:cubicBezTo>
                    <a:pt x="90" y="103"/>
                    <a:pt x="90" y="103"/>
                    <a:pt x="90" y="103"/>
                  </a:cubicBezTo>
                  <a:cubicBezTo>
                    <a:pt x="90" y="103"/>
                    <a:pt x="90" y="103"/>
                    <a:pt x="90" y="103"/>
                  </a:cubicBezTo>
                  <a:cubicBezTo>
                    <a:pt x="90" y="103"/>
                    <a:pt x="90" y="103"/>
                    <a:pt x="90" y="103"/>
                  </a:cubicBezTo>
                  <a:cubicBezTo>
                    <a:pt x="203" y="38"/>
                    <a:pt x="203" y="38"/>
                    <a:pt x="203" y="38"/>
                  </a:cubicBezTo>
                  <a:lnTo>
                    <a:pt x="203" y="3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15"/>
            <p:cNvSpPr/>
            <p:nvPr/>
          </p:nvSpPr>
          <p:spPr bwMode="auto">
            <a:xfrm>
              <a:off x="6368" y="4012"/>
              <a:ext cx="292" cy="345"/>
            </a:xfrm>
            <a:custGeom>
              <a:avLst/>
              <a:gdLst>
                <a:gd name="T0" fmla="*/ 32 w 119"/>
                <a:gd name="T1" fmla="*/ 140 h 140"/>
                <a:gd name="T2" fmla="*/ 2 w 119"/>
                <a:gd name="T3" fmla="*/ 2 h 140"/>
                <a:gd name="T4" fmla="*/ 117 w 119"/>
                <a:gd name="T5" fmla="*/ 43 h 140"/>
                <a:gd name="T6" fmla="*/ 67 w 119"/>
                <a:gd name="T7" fmla="*/ 140 h 140"/>
                <a:gd name="T8" fmla="*/ 69 w 119"/>
                <a:gd name="T9" fmla="*/ 140 h 140"/>
                <a:gd name="T10" fmla="*/ 119 w 119"/>
                <a:gd name="T11" fmla="*/ 43 h 140"/>
                <a:gd name="T12" fmla="*/ 119 w 119"/>
                <a:gd name="T13" fmla="*/ 42 h 140"/>
                <a:gd name="T14" fmla="*/ 118 w 119"/>
                <a:gd name="T15" fmla="*/ 42 h 140"/>
                <a:gd name="T16" fmla="*/ 1 w 119"/>
                <a:gd name="T17" fmla="*/ 0 h 140"/>
                <a:gd name="T18" fmla="*/ 0 w 119"/>
                <a:gd name="T19" fmla="*/ 0 h 140"/>
                <a:gd name="T20" fmla="*/ 0 w 119"/>
                <a:gd name="T21" fmla="*/ 1 h 140"/>
                <a:gd name="T22" fmla="*/ 30 w 119"/>
                <a:gd name="T23" fmla="*/ 140 h 140"/>
                <a:gd name="T24" fmla="*/ 32 w 119"/>
                <a:gd name="T2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140">
                  <a:moveTo>
                    <a:pt x="32" y="140"/>
                  </a:moveTo>
                  <a:cubicBezTo>
                    <a:pt x="2" y="2"/>
                    <a:pt x="2" y="2"/>
                    <a:pt x="2" y="2"/>
                  </a:cubicBezTo>
                  <a:cubicBezTo>
                    <a:pt x="117" y="43"/>
                    <a:pt x="117" y="43"/>
                    <a:pt x="117" y="43"/>
                  </a:cubicBezTo>
                  <a:cubicBezTo>
                    <a:pt x="67" y="140"/>
                    <a:pt x="67" y="140"/>
                    <a:pt x="67" y="140"/>
                  </a:cubicBezTo>
                  <a:cubicBezTo>
                    <a:pt x="69" y="140"/>
                    <a:pt x="69" y="140"/>
                    <a:pt x="69" y="140"/>
                  </a:cubicBezTo>
                  <a:cubicBezTo>
                    <a:pt x="119" y="43"/>
                    <a:pt x="119" y="43"/>
                    <a:pt x="119" y="43"/>
                  </a:cubicBezTo>
                  <a:cubicBezTo>
                    <a:pt x="119" y="43"/>
                    <a:pt x="119" y="42"/>
                    <a:pt x="119" y="42"/>
                  </a:cubicBezTo>
                  <a:cubicBezTo>
                    <a:pt x="119" y="42"/>
                    <a:pt x="118" y="42"/>
                    <a:pt x="118" y="42"/>
                  </a:cubicBezTo>
                  <a:cubicBezTo>
                    <a:pt x="1" y="0"/>
                    <a:pt x="1" y="0"/>
                    <a:pt x="1" y="0"/>
                  </a:cubicBezTo>
                  <a:cubicBezTo>
                    <a:pt x="1" y="0"/>
                    <a:pt x="0" y="0"/>
                    <a:pt x="0" y="0"/>
                  </a:cubicBezTo>
                  <a:cubicBezTo>
                    <a:pt x="0" y="1"/>
                    <a:pt x="0" y="1"/>
                    <a:pt x="0" y="1"/>
                  </a:cubicBezTo>
                  <a:cubicBezTo>
                    <a:pt x="30" y="140"/>
                    <a:pt x="30" y="140"/>
                    <a:pt x="30" y="140"/>
                  </a:cubicBezTo>
                  <a:lnTo>
                    <a:pt x="32" y="14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16"/>
            <p:cNvSpPr/>
            <p:nvPr/>
          </p:nvSpPr>
          <p:spPr bwMode="auto">
            <a:xfrm>
              <a:off x="6533" y="4115"/>
              <a:ext cx="280" cy="245"/>
            </a:xfrm>
            <a:custGeom>
              <a:avLst/>
              <a:gdLst>
                <a:gd name="T0" fmla="*/ 2 w 114"/>
                <a:gd name="T1" fmla="*/ 98 h 99"/>
                <a:gd name="T2" fmla="*/ 51 w 114"/>
                <a:gd name="T3" fmla="*/ 2 h 99"/>
                <a:gd name="T4" fmla="*/ 112 w 114"/>
                <a:gd name="T5" fmla="*/ 99 h 99"/>
                <a:gd name="T6" fmla="*/ 114 w 114"/>
                <a:gd name="T7" fmla="*/ 99 h 99"/>
                <a:gd name="T8" fmla="*/ 52 w 114"/>
                <a:gd name="T9" fmla="*/ 0 h 99"/>
                <a:gd name="T10" fmla="*/ 51 w 114"/>
                <a:gd name="T11" fmla="*/ 0 h 99"/>
                <a:gd name="T12" fmla="*/ 50 w 114"/>
                <a:gd name="T13" fmla="*/ 0 h 99"/>
                <a:gd name="T14" fmla="*/ 0 w 114"/>
                <a:gd name="T15" fmla="*/ 98 h 99"/>
                <a:gd name="T16" fmla="*/ 2 w 114"/>
                <a:gd name="T1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99">
                  <a:moveTo>
                    <a:pt x="2" y="98"/>
                  </a:moveTo>
                  <a:cubicBezTo>
                    <a:pt x="51" y="2"/>
                    <a:pt x="51" y="2"/>
                    <a:pt x="51" y="2"/>
                  </a:cubicBezTo>
                  <a:cubicBezTo>
                    <a:pt x="112" y="99"/>
                    <a:pt x="112" y="99"/>
                    <a:pt x="112" y="99"/>
                  </a:cubicBezTo>
                  <a:cubicBezTo>
                    <a:pt x="114" y="99"/>
                    <a:pt x="114" y="99"/>
                    <a:pt x="114" y="99"/>
                  </a:cubicBezTo>
                  <a:cubicBezTo>
                    <a:pt x="52" y="0"/>
                    <a:pt x="52" y="0"/>
                    <a:pt x="52" y="0"/>
                  </a:cubicBezTo>
                  <a:cubicBezTo>
                    <a:pt x="51" y="0"/>
                    <a:pt x="51" y="0"/>
                    <a:pt x="51" y="0"/>
                  </a:cubicBezTo>
                  <a:cubicBezTo>
                    <a:pt x="50" y="0"/>
                    <a:pt x="50" y="0"/>
                    <a:pt x="50" y="0"/>
                  </a:cubicBezTo>
                  <a:cubicBezTo>
                    <a:pt x="0" y="98"/>
                    <a:pt x="0" y="98"/>
                    <a:pt x="0" y="98"/>
                  </a:cubicBezTo>
                  <a:lnTo>
                    <a:pt x="2"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Freeform 17"/>
            <p:cNvSpPr/>
            <p:nvPr/>
          </p:nvSpPr>
          <p:spPr bwMode="auto">
            <a:xfrm>
              <a:off x="6656" y="4113"/>
              <a:ext cx="526" cy="249"/>
            </a:xfrm>
            <a:custGeom>
              <a:avLst/>
              <a:gdLst>
                <a:gd name="T0" fmla="*/ 62 w 214"/>
                <a:gd name="T1" fmla="*/ 100 h 101"/>
                <a:gd name="T2" fmla="*/ 64 w 214"/>
                <a:gd name="T3" fmla="*/ 100 h 101"/>
                <a:gd name="T4" fmla="*/ 3 w 214"/>
                <a:gd name="T5" fmla="*/ 4 h 101"/>
                <a:gd name="T6" fmla="*/ 210 w 214"/>
                <a:gd name="T7" fmla="*/ 101 h 101"/>
                <a:gd name="T8" fmla="*/ 214 w 214"/>
                <a:gd name="T9" fmla="*/ 101 h 101"/>
                <a:gd name="T10" fmla="*/ 1 w 214"/>
                <a:gd name="T11" fmla="*/ 1 h 101"/>
                <a:gd name="T12" fmla="*/ 0 w 214"/>
                <a:gd name="T13" fmla="*/ 1 h 101"/>
                <a:gd name="T14" fmla="*/ 0 w 214"/>
                <a:gd name="T15" fmla="*/ 2 h 101"/>
                <a:gd name="T16" fmla="*/ 62 w 214"/>
                <a:gd name="T17" fmla="*/ 10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01">
                  <a:moveTo>
                    <a:pt x="62" y="100"/>
                  </a:moveTo>
                  <a:cubicBezTo>
                    <a:pt x="64" y="100"/>
                    <a:pt x="64" y="100"/>
                    <a:pt x="64" y="100"/>
                  </a:cubicBezTo>
                  <a:cubicBezTo>
                    <a:pt x="3" y="4"/>
                    <a:pt x="3" y="4"/>
                    <a:pt x="3" y="4"/>
                  </a:cubicBezTo>
                  <a:cubicBezTo>
                    <a:pt x="210" y="101"/>
                    <a:pt x="210" y="101"/>
                    <a:pt x="210" y="101"/>
                  </a:cubicBezTo>
                  <a:cubicBezTo>
                    <a:pt x="214" y="101"/>
                    <a:pt x="214" y="101"/>
                    <a:pt x="214" y="101"/>
                  </a:cubicBezTo>
                  <a:cubicBezTo>
                    <a:pt x="1" y="1"/>
                    <a:pt x="1" y="1"/>
                    <a:pt x="1" y="1"/>
                  </a:cubicBezTo>
                  <a:cubicBezTo>
                    <a:pt x="1" y="0"/>
                    <a:pt x="0" y="1"/>
                    <a:pt x="0" y="1"/>
                  </a:cubicBezTo>
                  <a:cubicBezTo>
                    <a:pt x="0" y="1"/>
                    <a:pt x="0" y="2"/>
                    <a:pt x="0" y="2"/>
                  </a:cubicBezTo>
                  <a:lnTo>
                    <a:pt x="6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Freeform 18"/>
            <p:cNvSpPr/>
            <p:nvPr/>
          </p:nvSpPr>
          <p:spPr bwMode="auto">
            <a:xfrm>
              <a:off x="6656" y="4054"/>
              <a:ext cx="693" cy="308"/>
            </a:xfrm>
            <a:custGeom>
              <a:avLst/>
              <a:gdLst>
                <a:gd name="T0" fmla="*/ 0 w 282"/>
                <a:gd name="T1" fmla="*/ 26 h 125"/>
                <a:gd name="T2" fmla="*/ 210 w 282"/>
                <a:gd name="T3" fmla="*/ 125 h 125"/>
                <a:gd name="T4" fmla="*/ 214 w 282"/>
                <a:gd name="T5" fmla="*/ 125 h 125"/>
                <a:gd name="T6" fmla="*/ 4 w 282"/>
                <a:gd name="T7" fmla="*/ 26 h 125"/>
                <a:gd name="T8" fmla="*/ 280 w 282"/>
                <a:gd name="T9" fmla="*/ 2 h 125"/>
                <a:gd name="T10" fmla="*/ 249 w 282"/>
                <a:gd name="T11" fmla="*/ 125 h 125"/>
                <a:gd name="T12" fmla="*/ 251 w 282"/>
                <a:gd name="T13" fmla="*/ 125 h 125"/>
                <a:gd name="T14" fmla="*/ 282 w 282"/>
                <a:gd name="T15" fmla="*/ 1 h 125"/>
                <a:gd name="T16" fmla="*/ 282 w 282"/>
                <a:gd name="T17" fmla="*/ 0 h 125"/>
                <a:gd name="T18" fmla="*/ 281 w 282"/>
                <a:gd name="T19" fmla="*/ 0 h 125"/>
                <a:gd name="T20" fmla="*/ 1 w 282"/>
                <a:gd name="T21" fmla="*/ 25 h 125"/>
                <a:gd name="T22" fmla="*/ 0 w 282"/>
                <a:gd name="T23" fmla="*/ 25 h 125"/>
                <a:gd name="T24" fmla="*/ 0 w 282"/>
                <a:gd name="T25" fmla="*/ 2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125">
                  <a:moveTo>
                    <a:pt x="0" y="26"/>
                  </a:moveTo>
                  <a:cubicBezTo>
                    <a:pt x="210" y="125"/>
                    <a:pt x="210" y="125"/>
                    <a:pt x="210" y="125"/>
                  </a:cubicBezTo>
                  <a:cubicBezTo>
                    <a:pt x="214" y="125"/>
                    <a:pt x="214" y="125"/>
                    <a:pt x="214" y="125"/>
                  </a:cubicBezTo>
                  <a:cubicBezTo>
                    <a:pt x="4" y="26"/>
                    <a:pt x="4" y="26"/>
                    <a:pt x="4" y="26"/>
                  </a:cubicBezTo>
                  <a:cubicBezTo>
                    <a:pt x="280" y="2"/>
                    <a:pt x="280" y="2"/>
                    <a:pt x="280" y="2"/>
                  </a:cubicBezTo>
                  <a:cubicBezTo>
                    <a:pt x="249" y="125"/>
                    <a:pt x="249" y="125"/>
                    <a:pt x="249" y="125"/>
                  </a:cubicBezTo>
                  <a:cubicBezTo>
                    <a:pt x="251" y="125"/>
                    <a:pt x="251" y="125"/>
                    <a:pt x="251" y="125"/>
                  </a:cubicBezTo>
                  <a:cubicBezTo>
                    <a:pt x="282" y="1"/>
                    <a:pt x="282" y="1"/>
                    <a:pt x="282" y="1"/>
                  </a:cubicBezTo>
                  <a:cubicBezTo>
                    <a:pt x="282" y="1"/>
                    <a:pt x="282" y="1"/>
                    <a:pt x="282" y="0"/>
                  </a:cubicBezTo>
                  <a:cubicBezTo>
                    <a:pt x="282" y="0"/>
                    <a:pt x="281" y="0"/>
                    <a:pt x="281" y="0"/>
                  </a:cubicBezTo>
                  <a:cubicBezTo>
                    <a:pt x="1" y="25"/>
                    <a:pt x="1" y="25"/>
                    <a:pt x="1" y="25"/>
                  </a:cubicBezTo>
                  <a:cubicBezTo>
                    <a:pt x="0" y="25"/>
                    <a:pt x="0" y="25"/>
                    <a:pt x="0" y="25"/>
                  </a:cubicBezTo>
                  <a:cubicBezTo>
                    <a:pt x="0" y="26"/>
                    <a:pt x="0" y="26"/>
                    <a:pt x="0" y="26"/>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Freeform 19"/>
            <p:cNvSpPr/>
            <p:nvPr/>
          </p:nvSpPr>
          <p:spPr bwMode="auto">
            <a:xfrm>
              <a:off x="3971" y="4182"/>
              <a:ext cx="255" cy="163"/>
            </a:xfrm>
            <a:custGeom>
              <a:avLst/>
              <a:gdLst>
                <a:gd name="T0" fmla="*/ 10 w 104"/>
                <a:gd name="T1" fmla="*/ 66 h 66"/>
                <a:gd name="T2" fmla="*/ 3 w 104"/>
                <a:gd name="T3" fmla="*/ 3 h 66"/>
                <a:gd name="T4" fmla="*/ 100 w 104"/>
                <a:gd name="T5" fmla="*/ 66 h 66"/>
                <a:gd name="T6" fmla="*/ 104 w 104"/>
                <a:gd name="T7" fmla="*/ 66 h 66"/>
                <a:gd name="T8" fmla="*/ 2 w 104"/>
                <a:gd name="T9" fmla="*/ 1 h 66"/>
                <a:gd name="T10" fmla="*/ 1 w 104"/>
                <a:gd name="T11" fmla="*/ 1 h 66"/>
                <a:gd name="T12" fmla="*/ 1 w 104"/>
                <a:gd name="T13" fmla="*/ 2 h 66"/>
                <a:gd name="T14" fmla="*/ 8 w 104"/>
                <a:gd name="T15" fmla="*/ 66 h 66"/>
                <a:gd name="T16" fmla="*/ 10 w 104"/>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6">
                  <a:moveTo>
                    <a:pt x="10" y="66"/>
                  </a:moveTo>
                  <a:cubicBezTo>
                    <a:pt x="3" y="3"/>
                    <a:pt x="3" y="3"/>
                    <a:pt x="3" y="3"/>
                  </a:cubicBezTo>
                  <a:cubicBezTo>
                    <a:pt x="100" y="66"/>
                    <a:pt x="100" y="66"/>
                    <a:pt x="100" y="66"/>
                  </a:cubicBezTo>
                  <a:cubicBezTo>
                    <a:pt x="104" y="66"/>
                    <a:pt x="104" y="66"/>
                    <a:pt x="104" y="66"/>
                  </a:cubicBezTo>
                  <a:cubicBezTo>
                    <a:pt x="2" y="1"/>
                    <a:pt x="2" y="1"/>
                    <a:pt x="2" y="1"/>
                  </a:cubicBezTo>
                  <a:cubicBezTo>
                    <a:pt x="2" y="0"/>
                    <a:pt x="1" y="0"/>
                    <a:pt x="1" y="1"/>
                  </a:cubicBezTo>
                  <a:cubicBezTo>
                    <a:pt x="1" y="1"/>
                    <a:pt x="0" y="1"/>
                    <a:pt x="1" y="2"/>
                  </a:cubicBezTo>
                  <a:cubicBezTo>
                    <a:pt x="8" y="66"/>
                    <a:pt x="8" y="66"/>
                    <a:pt x="8" y="66"/>
                  </a:cubicBezTo>
                  <a:lnTo>
                    <a:pt x="10" y="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Freeform 20"/>
            <p:cNvSpPr>
              <a:spLocks noEditPoints="1"/>
            </p:cNvSpPr>
            <p:nvPr/>
          </p:nvSpPr>
          <p:spPr bwMode="auto">
            <a:xfrm>
              <a:off x="5500" y="2597"/>
              <a:ext cx="590" cy="187"/>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0" name="Freeform 21"/>
            <p:cNvSpPr/>
            <p:nvPr/>
          </p:nvSpPr>
          <p:spPr bwMode="auto">
            <a:xfrm>
              <a:off x="3663" y="4005"/>
              <a:ext cx="315" cy="340"/>
            </a:xfrm>
            <a:custGeom>
              <a:avLst/>
              <a:gdLst>
                <a:gd name="T0" fmla="*/ 2 w 128"/>
                <a:gd name="T1" fmla="*/ 137 h 138"/>
                <a:gd name="T2" fmla="*/ 14 w 128"/>
                <a:gd name="T3" fmla="*/ 3 h 138"/>
                <a:gd name="T4" fmla="*/ 125 w 128"/>
                <a:gd name="T5" fmla="*/ 74 h 138"/>
                <a:gd name="T6" fmla="*/ 88 w 128"/>
                <a:gd name="T7" fmla="*/ 138 h 138"/>
                <a:gd name="T8" fmla="*/ 90 w 128"/>
                <a:gd name="T9" fmla="*/ 138 h 138"/>
                <a:gd name="T10" fmla="*/ 127 w 128"/>
                <a:gd name="T11" fmla="*/ 74 h 138"/>
                <a:gd name="T12" fmla="*/ 127 w 128"/>
                <a:gd name="T13" fmla="*/ 73 h 138"/>
                <a:gd name="T14" fmla="*/ 14 w 128"/>
                <a:gd name="T15" fmla="*/ 0 h 138"/>
                <a:gd name="T16" fmla="*/ 13 w 128"/>
                <a:gd name="T17" fmla="*/ 0 h 138"/>
                <a:gd name="T18" fmla="*/ 12 w 128"/>
                <a:gd name="T19" fmla="*/ 1 h 138"/>
                <a:gd name="T20" fmla="*/ 0 w 128"/>
                <a:gd name="T21" fmla="*/ 137 h 138"/>
                <a:gd name="T22" fmla="*/ 2 w 128"/>
                <a:gd name="T23"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38">
                  <a:moveTo>
                    <a:pt x="2" y="137"/>
                  </a:moveTo>
                  <a:cubicBezTo>
                    <a:pt x="14" y="3"/>
                    <a:pt x="14" y="3"/>
                    <a:pt x="14" y="3"/>
                  </a:cubicBezTo>
                  <a:cubicBezTo>
                    <a:pt x="125" y="74"/>
                    <a:pt x="125" y="74"/>
                    <a:pt x="125" y="74"/>
                  </a:cubicBezTo>
                  <a:cubicBezTo>
                    <a:pt x="88" y="138"/>
                    <a:pt x="88" y="138"/>
                    <a:pt x="88" y="138"/>
                  </a:cubicBezTo>
                  <a:cubicBezTo>
                    <a:pt x="90" y="138"/>
                    <a:pt x="90" y="138"/>
                    <a:pt x="90" y="138"/>
                  </a:cubicBezTo>
                  <a:cubicBezTo>
                    <a:pt x="127" y="74"/>
                    <a:pt x="127" y="74"/>
                    <a:pt x="127" y="74"/>
                  </a:cubicBezTo>
                  <a:cubicBezTo>
                    <a:pt x="128" y="73"/>
                    <a:pt x="127" y="73"/>
                    <a:pt x="127" y="73"/>
                  </a:cubicBezTo>
                  <a:cubicBezTo>
                    <a:pt x="14" y="0"/>
                    <a:pt x="14" y="0"/>
                    <a:pt x="14" y="0"/>
                  </a:cubicBezTo>
                  <a:cubicBezTo>
                    <a:pt x="13" y="0"/>
                    <a:pt x="13" y="0"/>
                    <a:pt x="13" y="0"/>
                  </a:cubicBezTo>
                  <a:cubicBezTo>
                    <a:pt x="13" y="1"/>
                    <a:pt x="12" y="1"/>
                    <a:pt x="12" y="1"/>
                  </a:cubicBezTo>
                  <a:cubicBezTo>
                    <a:pt x="0" y="137"/>
                    <a:pt x="0" y="137"/>
                    <a:pt x="0" y="137"/>
                  </a:cubicBezTo>
                  <a:lnTo>
                    <a:pt x="2"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5" name="Freeform 22"/>
            <p:cNvSpPr>
              <a:spLocks noEditPoints="1"/>
            </p:cNvSpPr>
            <p:nvPr/>
          </p:nvSpPr>
          <p:spPr bwMode="auto">
            <a:xfrm>
              <a:off x="3693" y="3669"/>
              <a:ext cx="482" cy="518"/>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6" name="Freeform 23"/>
            <p:cNvSpPr>
              <a:spLocks noEditPoints="1"/>
            </p:cNvSpPr>
            <p:nvPr/>
          </p:nvSpPr>
          <p:spPr bwMode="auto">
            <a:xfrm>
              <a:off x="3971" y="3669"/>
              <a:ext cx="850" cy="533"/>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7" name="Freeform 24"/>
            <p:cNvSpPr/>
            <p:nvPr/>
          </p:nvSpPr>
          <p:spPr bwMode="auto">
            <a:xfrm>
              <a:off x="3971" y="4185"/>
              <a:ext cx="850" cy="162"/>
            </a:xfrm>
            <a:custGeom>
              <a:avLst/>
              <a:gdLst>
                <a:gd name="T0" fmla="*/ 100 w 346"/>
                <a:gd name="T1" fmla="*/ 65 h 66"/>
                <a:gd name="T2" fmla="*/ 104 w 346"/>
                <a:gd name="T3" fmla="*/ 65 h 66"/>
                <a:gd name="T4" fmla="*/ 5 w 346"/>
                <a:gd name="T5" fmla="*/ 1 h 66"/>
                <a:gd name="T6" fmla="*/ 341 w 346"/>
                <a:gd name="T7" fmla="*/ 7 h 66"/>
                <a:gd name="T8" fmla="*/ 234 w 346"/>
                <a:gd name="T9" fmla="*/ 66 h 66"/>
                <a:gd name="T10" fmla="*/ 237 w 346"/>
                <a:gd name="T11" fmla="*/ 66 h 66"/>
                <a:gd name="T12" fmla="*/ 345 w 346"/>
                <a:gd name="T13" fmla="*/ 7 h 66"/>
                <a:gd name="T14" fmla="*/ 346 w 346"/>
                <a:gd name="T15" fmla="*/ 6 h 66"/>
                <a:gd name="T16" fmla="*/ 345 w 346"/>
                <a:gd name="T17" fmla="*/ 5 h 66"/>
                <a:gd name="T18" fmla="*/ 1 w 346"/>
                <a:gd name="T19" fmla="*/ 0 h 66"/>
                <a:gd name="T20" fmla="*/ 1 w 346"/>
                <a:gd name="T21" fmla="*/ 0 h 66"/>
                <a:gd name="T22" fmla="*/ 1 w 346"/>
                <a:gd name="T23" fmla="*/ 0 h 66"/>
                <a:gd name="T24" fmla="*/ 1 w 346"/>
                <a:gd name="T25" fmla="*/ 1 h 66"/>
                <a:gd name="T26" fmla="*/ 100 w 346"/>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6" h="66">
                  <a:moveTo>
                    <a:pt x="100" y="65"/>
                  </a:moveTo>
                  <a:cubicBezTo>
                    <a:pt x="104" y="65"/>
                    <a:pt x="104" y="65"/>
                    <a:pt x="104" y="65"/>
                  </a:cubicBezTo>
                  <a:cubicBezTo>
                    <a:pt x="5" y="1"/>
                    <a:pt x="5" y="1"/>
                    <a:pt x="5" y="1"/>
                  </a:cubicBezTo>
                  <a:cubicBezTo>
                    <a:pt x="341" y="7"/>
                    <a:pt x="341" y="7"/>
                    <a:pt x="341" y="7"/>
                  </a:cubicBezTo>
                  <a:cubicBezTo>
                    <a:pt x="234" y="66"/>
                    <a:pt x="234" y="66"/>
                    <a:pt x="234" y="66"/>
                  </a:cubicBezTo>
                  <a:cubicBezTo>
                    <a:pt x="237" y="66"/>
                    <a:pt x="237" y="66"/>
                    <a:pt x="237" y="66"/>
                  </a:cubicBezTo>
                  <a:cubicBezTo>
                    <a:pt x="345" y="7"/>
                    <a:pt x="345" y="7"/>
                    <a:pt x="345" y="7"/>
                  </a:cubicBezTo>
                  <a:cubicBezTo>
                    <a:pt x="345" y="7"/>
                    <a:pt x="346" y="6"/>
                    <a:pt x="346" y="6"/>
                  </a:cubicBezTo>
                  <a:cubicBezTo>
                    <a:pt x="345" y="5"/>
                    <a:pt x="345" y="5"/>
                    <a:pt x="345" y="5"/>
                  </a:cubicBezTo>
                  <a:cubicBezTo>
                    <a:pt x="1" y="0"/>
                    <a:pt x="1" y="0"/>
                    <a:pt x="1" y="0"/>
                  </a:cubicBezTo>
                  <a:cubicBezTo>
                    <a:pt x="1" y="0"/>
                    <a:pt x="1" y="0"/>
                    <a:pt x="1" y="0"/>
                  </a:cubicBezTo>
                  <a:cubicBezTo>
                    <a:pt x="1" y="0"/>
                    <a:pt x="1" y="0"/>
                    <a:pt x="1" y="0"/>
                  </a:cubicBezTo>
                  <a:cubicBezTo>
                    <a:pt x="0" y="1"/>
                    <a:pt x="1" y="1"/>
                    <a:pt x="1" y="1"/>
                  </a:cubicBezTo>
                  <a:lnTo>
                    <a:pt x="100" y="6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1" name="Freeform 25"/>
            <p:cNvSpPr/>
            <p:nvPr/>
          </p:nvSpPr>
          <p:spPr bwMode="auto">
            <a:xfrm>
              <a:off x="4546" y="4197"/>
              <a:ext cx="275" cy="150"/>
            </a:xfrm>
            <a:custGeom>
              <a:avLst/>
              <a:gdLst>
                <a:gd name="T0" fmla="*/ 3 w 112"/>
                <a:gd name="T1" fmla="*/ 61 h 61"/>
                <a:gd name="T2" fmla="*/ 108 w 112"/>
                <a:gd name="T3" fmla="*/ 3 h 61"/>
                <a:gd name="T4" fmla="*/ 72 w 112"/>
                <a:gd name="T5" fmla="*/ 61 h 61"/>
                <a:gd name="T6" fmla="*/ 75 w 112"/>
                <a:gd name="T7" fmla="*/ 61 h 61"/>
                <a:gd name="T8" fmla="*/ 111 w 112"/>
                <a:gd name="T9" fmla="*/ 1 h 61"/>
                <a:gd name="T10" fmla="*/ 111 w 112"/>
                <a:gd name="T11" fmla="*/ 0 h 61"/>
                <a:gd name="T12" fmla="*/ 110 w 112"/>
                <a:gd name="T13" fmla="*/ 0 h 61"/>
                <a:gd name="T14" fmla="*/ 0 w 112"/>
                <a:gd name="T15" fmla="*/ 61 h 61"/>
                <a:gd name="T16" fmla="*/ 3 w 112"/>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61">
                  <a:moveTo>
                    <a:pt x="3" y="61"/>
                  </a:moveTo>
                  <a:cubicBezTo>
                    <a:pt x="108" y="3"/>
                    <a:pt x="108" y="3"/>
                    <a:pt x="108" y="3"/>
                  </a:cubicBezTo>
                  <a:cubicBezTo>
                    <a:pt x="72" y="61"/>
                    <a:pt x="72" y="61"/>
                    <a:pt x="72" y="61"/>
                  </a:cubicBezTo>
                  <a:cubicBezTo>
                    <a:pt x="75" y="61"/>
                    <a:pt x="75" y="61"/>
                    <a:pt x="75" y="61"/>
                  </a:cubicBezTo>
                  <a:cubicBezTo>
                    <a:pt x="111" y="1"/>
                    <a:pt x="111" y="1"/>
                    <a:pt x="111" y="1"/>
                  </a:cubicBezTo>
                  <a:cubicBezTo>
                    <a:pt x="112" y="1"/>
                    <a:pt x="112" y="1"/>
                    <a:pt x="111" y="0"/>
                  </a:cubicBezTo>
                  <a:cubicBezTo>
                    <a:pt x="111" y="0"/>
                    <a:pt x="111" y="0"/>
                    <a:pt x="110"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7" name="Freeform 26"/>
            <p:cNvSpPr/>
            <p:nvPr/>
          </p:nvSpPr>
          <p:spPr bwMode="auto">
            <a:xfrm>
              <a:off x="4723" y="4197"/>
              <a:ext cx="624" cy="155"/>
            </a:xfrm>
            <a:custGeom>
              <a:avLst/>
              <a:gdLst>
                <a:gd name="T0" fmla="*/ 3 w 254"/>
                <a:gd name="T1" fmla="*/ 61 h 63"/>
                <a:gd name="T2" fmla="*/ 39 w 254"/>
                <a:gd name="T3" fmla="*/ 2 h 63"/>
                <a:gd name="T4" fmla="*/ 247 w 254"/>
                <a:gd name="T5" fmla="*/ 63 h 63"/>
                <a:gd name="T6" fmla="*/ 254 w 254"/>
                <a:gd name="T7" fmla="*/ 63 h 63"/>
                <a:gd name="T8" fmla="*/ 39 w 254"/>
                <a:gd name="T9" fmla="*/ 0 h 63"/>
                <a:gd name="T10" fmla="*/ 38 w 254"/>
                <a:gd name="T11" fmla="*/ 0 h 63"/>
                <a:gd name="T12" fmla="*/ 0 w 254"/>
                <a:gd name="T13" fmla="*/ 61 h 63"/>
                <a:gd name="T14" fmla="*/ 3 w 254"/>
                <a:gd name="T15" fmla="*/ 61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63">
                  <a:moveTo>
                    <a:pt x="3" y="61"/>
                  </a:moveTo>
                  <a:cubicBezTo>
                    <a:pt x="39" y="2"/>
                    <a:pt x="39" y="2"/>
                    <a:pt x="39" y="2"/>
                  </a:cubicBezTo>
                  <a:cubicBezTo>
                    <a:pt x="247" y="63"/>
                    <a:pt x="247" y="63"/>
                    <a:pt x="247" y="63"/>
                  </a:cubicBezTo>
                  <a:cubicBezTo>
                    <a:pt x="254" y="63"/>
                    <a:pt x="254" y="63"/>
                    <a:pt x="254" y="63"/>
                  </a:cubicBezTo>
                  <a:cubicBezTo>
                    <a:pt x="39" y="0"/>
                    <a:pt x="39" y="0"/>
                    <a:pt x="39" y="0"/>
                  </a:cubicBezTo>
                  <a:cubicBezTo>
                    <a:pt x="38" y="0"/>
                    <a:pt x="38" y="0"/>
                    <a:pt x="38"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8" name="Freeform 27"/>
            <p:cNvSpPr>
              <a:spLocks noEditPoints="1"/>
            </p:cNvSpPr>
            <p:nvPr/>
          </p:nvSpPr>
          <p:spPr bwMode="auto">
            <a:xfrm>
              <a:off x="6085" y="2190"/>
              <a:ext cx="981" cy="804"/>
            </a:xfrm>
            <a:custGeom>
              <a:avLst/>
              <a:gdLst>
                <a:gd name="T0" fmla="*/ 398 w 399"/>
                <a:gd name="T1" fmla="*/ 326 h 326"/>
                <a:gd name="T2" fmla="*/ 398 w 399"/>
                <a:gd name="T3" fmla="*/ 326 h 326"/>
                <a:gd name="T4" fmla="*/ 1 w 399"/>
                <a:gd name="T5" fmla="*/ 167 h 326"/>
                <a:gd name="T6" fmla="*/ 1 w 399"/>
                <a:gd name="T7" fmla="*/ 166 h 326"/>
                <a:gd name="T8" fmla="*/ 1 w 399"/>
                <a:gd name="T9" fmla="*/ 166 h 326"/>
                <a:gd name="T10" fmla="*/ 202 w 399"/>
                <a:gd name="T11" fmla="*/ 0 h 326"/>
                <a:gd name="T12" fmla="*/ 202 w 399"/>
                <a:gd name="T13" fmla="*/ 0 h 326"/>
                <a:gd name="T14" fmla="*/ 203 w 399"/>
                <a:gd name="T15" fmla="*/ 0 h 326"/>
                <a:gd name="T16" fmla="*/ 399 w 399"/>
                <a:gd name="T17" fmla="*/ 325 h 326"/>
                <a:gd name="T18" fmla="*/ 399 w 399"/>
                <a:gd name="T19" fmla="*/ 326 h 326"/>
                <a:gd name="T20" fmla="*/ 398 w 399"/>
                <a:gd name="T21" fmla="*/ 326 h 326"/>
                <a:gd name="T22" fmla="*/ 3 w 399"/>
                <a:gd name="T23" fmla="*/ 166 h 326"/>
                <a:gd name="T24" fmla="*/ 396 w 399"/>
                <a:gd name="T25" fmla="*/ 324 h 326"/>
                <a:gd name="T26" fmla="*/ 202 w 399"/>
                <a:gd name="T27" fmla="*/ 2 h 326"/>
                <a:gd name="T28" fmla="*/ 3 w 399"/>
                <a:gd name="T29" fmla="*/ 16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9" h="326">
                  <a:moveTo>
                    <a:pt x="398" y="326"/>
                  </a:moveTo>
                  <a:cubicBezTo>
                    <a:pt x="398" y="326"/>
                    <a:pt x="398" y="326"/>
                    <a:pt x="398" y="326"/>
                  </a:cubicBezTo>
                  <a:cubicBezTo>
                    <a:pt x="1" y="167"/>
                    <a:pt x="1" y="167"/>
                    <a:pt x="1" y="167"/>
                  </a:cubicBezTo>
                  <a:cubicBezTo>
                    <a:pt x="1" y="167"/>
                    <a:pt x="1" y="167"/>
                    <a:pt x="1" y="166"/>
                  </a:cubicBezTo>
                  <a:cubicBezTo>
                    <a:pt x="0" y="166"/>
                    <a:pt x="1" y="166"/>
                    <a:pt x="1" y="166"/>
                  </a:cubicBezTo>
                  <a:cubicBezTo>
                    <a:pt x="202" y="0"/>
                    <a:pt x="202" y="0"/>
                    <a:pt x="202" y="0"/>
                  </a:cubicBezTo>
                  <a:cubicBezTo>
                    <a:pt x="202" y="0"/>
                    <a:pt x="202" y="0"/>
                    <a:pt x="202" y="0"/>
                  </a:cubicBezTo>
                  <a:cubicBezTo>
                    <a:pt x="203" y="0"/>
                    <a:pt x="203" y="0"/>
                    <a:pt x="203" y="0"/>
                  </a:cubicBezTo>
                  <a:cubicBezTo>
                    <a:pt x="399" y="325"/>
                    <a:pt x="399" y="325"/>
                    <a:pt x="399" y="325"/>
                  </a:cubicBezTo>
                  <a:cubicBezTo>
                    <a:pt x="399" y="325"/>
                    <a:pt x="399" y="326"/>
                    <a:pt x="399" y="326"/>
                  </a:cubicBezTo>
                  <a:cubicBezTo>
                    <a:pt x="399" y="326"/>
                    <a:pt x="398" y="326"/>
                    <a:pt x="398" y="326"/>
                  </a:cubicBezTo>
                  <a:close/>
                  <a:moveTo>
                    <a:pt x="3" y="166"/>
                  </a:moveTo>
                  <a:cubicBezTo>
                    <a:pt x="396" y="324"/>
                    <a:pt x="396" y="324"/>
                    <a:pt x="396" y="324"/>
                  </a:cubicBezTo>
                  <a:cubicBezTo>
                    <a:pt x="202" y="2"/>
                    <a:pt x="202" y="2"/>
                    <a:pt x="202" y="2"/>
                  </a:cubicBezTo>
                  <a:lnTo>
                    <a:pt x="3" y="1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9" name="Freeform 28"/>
            <p:cNvSpPr>
              <a:spLocks noEditPoints="1"/>
            </p:cNvSpPr>
            <p:nvPr/>
          </p:nvSpPr>
          <p:spPr bwMode="auto">
            <a:xfrm>
              <a:off x="6579" y="2007"/>
              <a:ext cx="487" cy="987"/>
            </a:xfrm>
            <a:custGeom>
              <a:avLst/>
              <a:gdLst>
                <a:gd name="T0" fmla="*/ 197 w 198"/>
                <a:gd name="T1" fmla="*/ 400 h 400"/>
                <a:gd name="T2" fmla="*/ 196 w 198"/>
                <a:gd name="T3" fmla="*/ 400 h 400"/>
                <a:gd name="T4" fmla="*/ 0 w 198"/>
                <a:gd name="T5" fmla="*/ 75 h 400"/>
                <a:gd name="T6" fmla="*/ 0 w 198"/>
                <a:gd name="T7" fmla="*/ 74 h 400"/>
                <a:gd name="T8" fmla="*/ 1 w 198"/>
                <a:gd name="T9" fmla="*/ 74 h 400"/>
                <a:gd name="T10" fmla="*/ 165 w 198"/>
                <a:gd name="T11" fmla="*/ 0 h 400"/>
                <a:gd name="T12" fmla="*/ 166 w 198"/>
                <a:gd name="T13" fmla="*/ 0 h 400"/>
                <a:gd name="T14" fmla="*/ 167 w 198"/>
                <a:gd name="T15" fmla="*/ 1 h 400"/>
                <a:gd name="T16" fmla="*/ 198 w 198"/>
                <a:gd name="T17" fmla="*/ 399 h 400"/>
                <a:gd name="T18" fmla="*/ 197 w 198"/>
                <a:gd name="T19" fmla="*/ 400 h 400"/>
                <a:gd name="T20" fmla="*/ 197 w 198"/>
                <a:gd name="T21" fmla="*/ 400 h 400"/>
                <a:gd name="T22" fmla="*/ 3 w 198"/>
                <a:gd name="T23" fmla="*/ 75 h 400"/>
                <a:gd name="T24" fmla="*/ 196 w 198"/>
                <a:gd name="T25" fmla="*/ 396 h 400"/>
                <a:gd name="T26" fmla="*/ 165 w 198"/>
                <a:gd name="T27" fmla="*/ 3 h 400"/>
                <a:gd name="T28" fmla="*/ 3 w 198"/>
                <a:gd name="T29" fmla="*/ 7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400">
                  <a:moveTo>
                    <a:pt x="197" y="400"/>
                  </a:moveTo>
                  <a:cubicBezTo>
                    <a:pt x="197" y="400"/>
                    <a:pt x="196" y="400"/>
                    <a:pt x="196" y="400"/>
                  </a:cubicBezTo>
                  <a:cubicBezTo>
                    <a:pt x="0" y="75"/>
                    <a:pt x="0" y="75"/>
                    <a:pt x="0" y="75"/>
                  </a:cubicBezTo>
                  <a:cubicBezTo>
                    <a:pt x="0" y="75"/>
                    <a:pt x="0" y="75"/>
                    <a:pt x="0" y="74"/>
                  </a:cubicBezTo>
                  <a:cubicBezTo>
                    <a:pt x="0" y="74"/>
                    <a:pt x="1" y="74"/>
                    <a:pt x="1" y="74"/>
                  </a:cubicBezTo>
                  <a:cubicBezTo>
                    <a:pt x="165" y="0"/>
                    <a:pt x="165" y="0"/>
                    <a:pt x="165" y="0"/>
                  </a:cubicBezTo>
                  <a:cubicBezTo>
                    <a:pt x="166" y="0"/>
                    <a:pt x="166" y="0"/>
                    <a:pt x="166" y="0"/>
                  </a:cubicBezTo>
                  <a:cubicBezTo>
                    <a:pt x="167" y="1"/>
                    <a:pt x="167" y="1"/>
                    <a:pt x="167" y="1"/>
                  </a:cubicBezTo>
                  <a:cubicBezTo>
                    <a:pt x="198" y="399"/>
                    <a:pt x="198" y="399"/>
                    <a:pt x="198" y="399"/>
                  </a:cubicBezTo>
                  <a:cubicBezTo>
                    <a:pt x="198" y="400"/>
                    <a:pt x="198" y="400"/>
                    <a:pt x="197" y="400"/>
                  </a:cubicBezTo>
                  <a:cubicBezTo>
                    <a:pt x="197" y="400"/>
                    <a:pt x="197" y="400"/>
                    <a:pt x="197" y="400"/>
                  </a:cubicBezTo>
                  <a:close/>
                  <a:moveTo>
                    <a:pt x="3" y="75"/>
                  </a:moveTo>
                  <a:cubicBezTo>
                    <a:pt x="196" y="396"/>
                    <a:pt x="196" y="396"/>
                    <a:pt x="196" y="396"/>
                  </a:cubicBezTo>
                  <a:cubicBezTo>
                    <a:pt x="165" y="3"/>
                    <a:pt x="165" y="3"/>
                    <a:pt x="165" y="3"/>
                  </a:cubicBezTo>
                  <a:lnTo>
                    <a:pt x="3" y="7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0" name="Freeform 29"/>
            <p:cNvSpPr>
              <a:spLocks noEditPoints="1"/>
            </p:cNvSpPr>
            <p:nvPr/>
          </p:nvSpPr>
          <p:spPr bwMode="auto">
            <a:xfrm>
              <a:off x="6985" y="2005"/>
              <a:ext cx="342" cy="989"/>
            </a:xfrm>
            <a:custGeom>
              <a:avLst/>
              <a:gdLst>
                <a:gd name="T0" fmla="*/ 32 w 139"/>
                <a:gd name="T1" fmla="*/ 401 h 401"/>
                <a:gd name="T2" fmla="*/ 32 w 139"/>
                <a:gd name="T3" fmla="*/ 401 h 401"/>
                <a:gd name="T4" fmla="*/ 31 w 139"/>
                <a:gd name="T5" fmla="*/ 401 h 401"/>
                <a:gd name="T6" fmla="*/ 0 w 139"/>
                <a:gd name="T7" fmla="*/ 2 h 401"/>
                <a:gd name="T8" fmla="*/ 0 w 139"/>
                <a:gd name="T9" fmla="*/ 2 h 401"/>
                <a:gd name="T10" fmla="*/ 1 w 139"/>
                <a:gd name="T11" fmla="*/ 1 h 401"/>
                <a:gd name="T12" fmla="*/ 138 w 139"/>
                <a:gd name="T13" fmla="*/ 0 h 401"/>
                <a:gd name="T14" fmla="*/ 139 w 139"/>
                <a:gd name="T15" fmla="*/ 0 h 401"/>
                <a:gd name="T16" fmla="*/ 139 w 139"/>
                <a:gd name="T17" fmla="*/ 1 h 401"/>
                <a:gd name="T18" fmla="*/ 33 w 139"/>
                <a:gd name="T19" fmla="*/ 401 h 401"/>
                <a:gd name="T20" fmla="*/ 32 w 139"/>
                <a:gd name="T21" fmla="*/ 401 h 401"/>
                <a:gd name="T22" fmla="*/ 2 w 139"/>
                <a:gd name="T23" fmla="*/ 3 h 401"/>
                <a:gd name="T24" fmla="*/ 33 w 139"/>
                <a:gd name="T25" fmla="*/ 395 h 401"/>
                <a:gd name="T26" fmla="*/ 137 w 139"/>
                <a:gd name="T27" fmla="*/ 2 h 401"/>
                <a:gd name="T28" fmla="*/ 2 w 139"/>
                <a:gd name="T29" fmla="*/ 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1">
                  <a:moveTo>
                    <a:pt x="32" y="401"/>
                  </a:moveTo>
                  <a:cubicBezTo>
                    <a:pt x="32" y="401"/>
                    <a:pt x="32" y="401"/>
                    <a:pt x="32" y="401"/>
                  </a:cubicBezTo>
                  <a:cubicBezTo>
                    <a:pt x="32" y="401"/>
                    <a:pt x="31" y="401"/>
                    <a:pt x="31" y="401"/>
                  </a:cubicBezTo>
                  <a:cubicBezTo>
                    <a:pt x="0" y="2"/>
                    <a:pt x="0" y="2"/>
                    <a:pt x="0" y="2"/>
                  </a:cubicBezTo>
                  <a:cubicBezTo>
                    <a:pt x="0" y="2"/>
                    <a:pt x="0" y="2"/>
                    <a:pt x="0" y="2"/>
                  </a:cubicBezTo>
                  <a:cubicBezTo>
                    <a:pt x="0" y="1"/>
                    <a:pt x="1" y="1"/>
                    <a:pt x="1" y="1"/>
                  </a:cubicBezTo>
                  <a:cubicBezTo>
                    <a:pt x="138" y="0"/>
                    <a:pt x="138" y="0"/>
                    <a:pt x="138" y="0"/>
                  </a:cubicBezTo>
                  <a:cubicBezTo>
                    <a:pt x="138" y="0"/>
                    <a:pt x="138" y="0"/>
                    <a:pt x="139" y="0"/>
                  </a:cubicBezTo>
                  <a:cubicBezTo>
                    <a:pt x="139" y="1"/>
                    <a:pt x="139" y="1"/>
                    <a:pt x="139" y="1"/>
                  </a:cubicBezTo>
                  <a:cubicBezTo>
                    <a:pt x="33" y="401"/>
                    <a:pt x="33" y="401"/>
                    <a:pt x="33" y="401"/>
                  </a:cubicBezTo>
                  <a:cubicBezTo>
                    <a:pt x="33" y="401"/>
                    <a:pt x="33" y="401"/>
                    <a:pt x="32" y="401"/>
                  </a:cubicBezTo>
                  <a:close/>
                  <a:moveTo>
                    <a:pt x="2" y="3"/>
                  </a:moveTo>
                  <a:cubicBezTo>
                    <a:pt x="33" y="395"/>
                    <a:pt x="33" y="395"/>
                    <a:pt x="33" y="395"/>
                  </a:cubicBezTo>
                  <a:cubicBezTo>
                    <a:pt x="137" y="2"/>
                    <a:pt x="137" y="2"/>
                    <a:pt x="137" y="2"/>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1" name="Freeform 30"/>
            <p:cNvSpPr/>
            <p:nvPr/>
          </p:nvSpPr>
          <p:spPr bwMode="auto">
            <a:xfrm>
              <a:off x="7061" y="2905"/>
              <a:ext cx="802" cy="323"/>
            </a:xfrm>
            <a:custGeom>
              <a:avLst/>
              <a:gdLst>
                <a:gd name="T0" fmla="*/ 326 w 326"/>
                <a:gd name="T1" fmla="*/ 52 h 131"/>
                <a:gd name="T2" fmla="*/ 124 w 326"/>
                <a:gd name="T3" fmla="*/ 129 h 131"/>
                <a:gd name="T4" fmla="*/ 4 w 326"/>
                <a:gd name="T5" fmla="*/ 36 h 131"/>
                <a:gd name="T6" fmla="*/ 326 w 326"/>
                <a:gd name="T7" fmla="*/ 2 h 131"/>
                <a:gd name="T8" fmla="*/ 326 w 326"/>
                <a:gd name="T9" fmla="*/ 0 h 131"/>
                <a:gd name="T10" fmla="*/ 1 w 326"/>
                <a:gd name="T11" fmla="*/ 35 h 131"/>
                <a:gd name="T12" fmla="*/ 0 w 326"/>
                <a:gd name="T13" fmla="*/ 35 h 131"/>
                <a:gd name="T14" fmla="*/ 1 w 326"/>
                <a:gd name="T15" fmla="*/ 36 h 131"/>
                <a:gd name="T16" fmla="*/ 124 w 326"/>
                <a:gd name="T17" fmla="*/ 131 h 131"/>
                <a:gd name="T18" fmla="*/ 124 w 326"/>
                <a:gd name="T19" fmla="*/ 131 h 131"/>
                <a:gd name="T20" fmla="*/ 124 w 326"/>
                <a:gd name="T21" fmla="*/ 131 h 131"/>
                <a:gd name="T22" fmla="*/ 326 w 326"/>
                <a:gd name="T23" fmla="*/ 54 h 131"/>
                <a:gd name="T24" fmla="*/ 326 w 326"/>
                <a:gd name="T25" fmla="*/ 5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131">
                  <a:moveTo>
                    <a:pt x="326" y="52"/>
                  </a:moveTo>
                  <a:cubicBezTo>
                    <a:pt x="124" y="129"/>
                    <a:pt x="124" y="129"/>
                    <a:pt x="124" y="129"/>
                  </a:cubicBezTo>
                  <a:cubicBezTo>
                    <a:pt x="4" y="36"/>
                    <a:pt x="4" y="36"/>
                    <a:pt x="4" y="36"/>
                  </a:cubicBezTo>
                  <a:cubicBezTo>
                    <a:pt x="326" y="2"/>
                    <a:pt x="326" y="2"/>
                    <a:pt x="326" y="2"/>
                  </a:cubicBezTo>
                  <a:cubicBezTo>
                    <a:pt x="326" y="0"/>
                    <a:pt x="326" y="0"/>
                    <a:pt x="326" y="0"/>
                  </a:cubicBezTo>
                  <a:cubicBezTo>
                    <a:pt x="1" y="35"/>
                    <a:pt x="1" y="35"/>
                    <a:pt x="1" y="35"/>
                  </a:cubicBezTo>
                  <a:cubicBezTo>
                    <a:pt x="1" y="35"/>
                    <a:pt x="0" y="35"/>
                    <a:pt x="0" y="35"/>
                  </a:cubicBezTo>
                  <a:cubicBezTo>
                    <a:pt x="0" y="36"/>
                    <a:pt x="0" y="36"/>
                    <a:pt x="1" y="36"/>
                  </a:cubicBezTo>
                  <a:cubicBezTo>
                    <a:pt x="124" y="131"/>
                    <a:pt x="124" y="131"/>
                    <a:pt x="124" y="131"/>
                  </a:cubicBezTo>
                  <a:cubicBezTo>
                    <a:pt x="124" y="131"/>
                    <a:pt x="124" y="131"/>
                    <a:pt x="124" y="131"/>
                  </a:cubicBezTo>
                  <a:cubicBezTo>
                    <a:pt x="124" y="131"/>
                    <a:pt x="124" y="131"/>
                    <a:pt x="124" y="131"/>
                  </a:cubicBezTo>
                  <a:cubicBezTo>
                    <a:pt x="326" y="54"/>
                    <a:pt x="326" y="54"/>
                    <a:pt x="326" y="54"/>
                  </a:cubicBezTo>
                  <a:lnTo>
                    <a:pt x="326" y="5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2" name="Freeform 31"/>
            <p:cNvSpPr>
              <a:spLocks noEditPoints="1"/>
            </p:cNvSpPr>
            <p:nvPr/>
          </p:nvSpPr>
          <p:spPr bwMode="auto">
            <a:xfrm>
              <a:off x="6985" y="1687"/>
              <a:ext cx="342" cy="325"/>
            </a:xfrm>
            <a:custGeom>
              <a:avLst/>
              <a:gdLst>
                <a:gd name="T0" fmla="*/ 1 w 139"/>
                <a:gd name="T1" fmla="*/ 132 h 132"/>
                <a:gd name="T2" fmla="*/ 0 w 139"/>
                <a:gd name="T3" fmla="*/ 132 h 132"/>
                <a:gd name="T4" fmla="*/ 0 w 139"/>
                <a:gd name="T5" fmla="*/ 130 h 132"/>
                <a:gd name="T6" fmla="*/ 137 w 139"/>
                <a:gd name="T7" fmla="*/ 0 h 132"/>
                <a:gd name="T8" fmla="*/ 138 w 139"/>
                <a:gd name="T9" fmla="*/ 0 h 132"/>
                <a:gd name="T10" fmla="*/ 138 w 139"/>
                <a:gd name="T11" fmla="*/ 1 h 132"/>
                <a:gd name="T12" fmla="*/ 139 w 139"/>
                <a:gd name="T13" fmla="*/ 130 h 132"/>
                <a:gd name="T14" fmla="*/ 138 w 139"/>
                <a:gd name="T15" fmla="*/ 131 h 132"/>
                <a:gd name="T16" fmla="*/ 1 w 139"/>
                <a:gd name="T17" fmla="*/ 132 h 132"/>
                <a:gd name="T18" fmla="*/ 1 w 139"/>
                <a:gd name="T19" fmla="*/ 132 h 132"/>
                <a:gd name="T20" fmla="*/ 136 w 139"/>
                <a:gd name="T21" fmla="*/ 3 h 132"/>
                <a:gd name="T22" fmla="*/ 3 w 139"/>
                <a:gd name="T23" fmla="*/ 130 h 132"/>
                <a:gd name="T24" fmla="*/ 137 w 139"/>
                <a:gd name="T25" fmla="*/ 129 h 132"/>
                <a:gd name="T26" fmla="*/ 136 w 139"/>
                <a:gd name="T27" fmla="*/ 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32">
                  <a:moveTo>
                    <a:pt x="1" y="132"/>
                  </a:moveTo>
                  <a:cubicBezTo>
                    <a:pt x="0" y="132"/>
                    <a:pt x="0" y="132"/>
                    <a:pt x="0" y="132"/>
                  </a:cubicBezTo>
                  <a:cubicBezTo>
                    <a:pt x="0" y="131"/>
                    <a:pt x="0" y="131"/>
                    <a:pt x="0" y="130"/>
                  </a:cubicBezTo>
                  <a:cubicBezTo>
                    <a:pt x="137" y="0"/>
                    <a:pt x="137" y="0"/>
                    <a:pt x="137" y="0"/>
                  </a:cubicBezTo>
                  <a:cubicBezTo>
                    <a:pt x="137" y="0"/>
                    <a:pt x="137" y="0"/>
                    <a:pt x="138" y="0"/>
                  </a:cubicBezTo>
                  <a:cubicBezTo>
                    <a:pt x="138" y="0"/>
                    <a:pt x="138" y="0"/>
                    <a:pt x="138" y="1"/>
                  </a:cubicBezTo>
                  <a:cubicBezTo>
                    <a:pt x="139" y="130"/>
                    <a:pt x="139" y="130"/>
                    <a:pt x="139" y="130"/>
                  </a:cubicBezTo>
                  <a:cubicBezTo>
                    <a:pt x="139" y="131"/>
                    <a:pt x="138" y="131"/>
                    <a:pt x="138" y="131"/>
                  </a:cubicBezTo>
                  <a:cubicBezTo>
                    <a:pt x="1" y="132"/>
                    <a:pt x="1" y="132"/>
                    <a:pt x="1" y="132"/>
                  </a:cubicBezTo>
                  <a:cubicBezTo>
                    <a:pt x="1" y="132"/>
                    <a:pt x="1" y="132"/>
                    <a:pt x="1" y="132"/>
                  </a:cubicBezTo>
                  <a:close/>
                  <a:moveTo>
                    <a:pt x="136" y="3"/>
                  </a:moveTo>
                  <a:cubicBezTo>
                    <a:pt x="3" y="130"/>
                    <a:pt x="3" y="130"/>
                    <a:pt x="3" y="130"/>
                  </a:cubicBezTo>
                  <a:cubicBezTo>
                    <a:pt x="137" y="129"/>
                    <a:pt x="137" y="129"/>
                    <a:pt x="137" y="129"/>
                  </a:cubicBezTo>
                  <a:lnTo>
                    <a:pt x="136"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3" name="Freeform 32"/>
            <p:cNvSpPr/>
            <p:nvPr/>
          </p:nvSpPr>
          <p:spPr bwMode="auto">
            <a:xfrm>
              <a:off x="7319" y="210"/>
              <a:ext cx="556" cy="1482"/>
            </a:xfrm>
            <a:custGeom>
              <a:avLst/>
              <a:gdLst>
                <a:gd name="T0" fmla="*/ 225 w 226"/>
                <a:gd name="T1" fmla="*/ 491 h 601"/>
                <a:gd name="T2" fmla="*/ 2 w 226"/>
                <a:gd name="T3" fmla="*/ 598 h 601"/>
                <a:gd name="T4" fmla="*/ 2 w 226"/>
                <a:gd name="T5" fmla="*/ 4 h 601"/>
                <a:gd name="T6" fmla="*/ 226 w 226"/>
                <a:gd name="T7" fmla="*/ 298 h 601"/>
                <a:gd name="T8" fmla="*/ 226 w 226"/>
                <a:gd name="T9" fmla="*/ 295 h 601"/>
                <a:gd name="T10" fmla="*/ 1 w 226"/>
                <a:gd name="T11" fmla="*/ 1 h 601"/>
                <a:gd name="T12" fmla="*/ 0 w 226"/>
                <a:gd name="T13" fmla="*/ 1 h 601"/>
                <a:gd name="T14" fmla="*/ 0 w 226"/>
                <a:gd name="T15" fmla="*/ 1 h 601"/>
                <a:gd name="T16" fmla="*/ 0 w 226"/>
                <a:gd name="T17" fmla="*/ 600 h 601"/>
                <a:gd name="T18" fmla="*/ 1 w 226"/>
                <a:gd name="T19" fmla="*/ 600 h 601"/>
                <a:gd name="T20" fmla="*/ 1 w 226"/>
                <a:gd name="T21" fmla="*/ 601 h 601"/>
                <a:gd name="T22" fmla="*/ 2 w 226"/>
                <a:gd name="T23" fmla="*/ 601 h 601"/>
                <a:gd name="T24" fmla="*/ 225 w 226"/>
                <a:gd name="T25" fmla="*/ 493 h 601"/>
                <a:gd name="T26" fmla="*/ 225 w 226"/>
                <a:gd name="T27" fmla="*/ 49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601">
                  <a:moveTo>
                    <a:pt x="225" y="491"/>
                  </a:moveTo>
                  <a:cubicBezTo>
                    <a:pt x="2" y="598"/>
                    <a:pt x="2" y="598"/>
                    <a:pt x="2" y="598"/>
                  </a:cubicBezTo>
                  <a:cubicBezTo>
                    <a:pt x="2" y="4"/>
                    <a:pt x="2" y="4"/>
                    <a:pt x="2" y="4"/>
                  </a:cubicBezTo>
                  <a:cubicBezTo>
                    <a:pt x="226" y="298"/>
                    <a:pt x="226" y="298"/>
                    <a:pt x="226" y="298"/>
                  </a:cubicBezTo>
                  <a:cubicBezTo>
                    <a:pt x="226" y="295"/>
                    <a:pt x="226" y="295"/>
                    <a:pt x="226" y="295"/>
                  </a:cubicBezTo>
                  <a:cubicBezTo>
                    <a:pt x="1" y="1"/>
                    <a:pt x="1" y="1"/>
                    <a:pt x="1" y="1"/>
                  </a:cubicBezTo>
                  <a:cubicBezTo>
                    <a:pt x="1" y="1"/>
                    <a:pt x="1" y="0"/>
                    <a:pt x="0" y="1"/>
                  </a:cubicBezTo>
                  <a:cubicBezTo>
                    <a:pt x="0" y="1"/>
                    <a:pt x="0" y="1"/>
                    <a:pt x="0" y="1"/>
                  </a:cubicBezTo>
                  <a:cubicBezTo>
                    <a:pt x="0" y="600"/>
                    <a:pt x="0" y="600"/>
                    <a:pt x="0" y="600"/>
                  </a:cubicBezTo>
                  <a:cubicBezTo>
                    <a:pt x="0" y="600"/>
                    <a:pt x="1" y="600"/>
                    <a:pt x="1" y="600"/>
                  </a:cubicBezTo>
                  <a:cubicBezTo>
                    <a:pt x="1" y="601"/>
                    <a:pt x="1" y="601"/>
                    <a:pt x="1" y="601"/>
                  </a:cubicBezTo>
                  <a:cubicBezTo>
                    <a:pt x="1" y="601"/>
                    <a:pt x="2" y="601"/>
                    <a:pt x="2" y="601"/>
                  </a:cubicBezTo>
                  <a:cubicBezTo>
                    <a:pt x="225" y="493"/>
                    <a:pt x="225" y="493"/>
                    <a:pt x="225" y="493"/>
                  </a:cubicBezTo>
                  <a:lnTo>
                    <a:pt x="225" y="49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4" name="Freeform 33"/>
            <p:cNvSpPr>
              <a:spLocks noEditPoints="1"/>
            </p:cNvSpPr>
            <p:nvPr/>
          </p:nvSpPr>
          <p:spPr bwMode="auto">
            <a:xfrm>
              <a:off x="7319" y="1687"/>
              <a:ext cx="448" cy="323"/>
            </a:xfrm>
            <a:custGeom>
              <a:avLst/>
              <a:gdLst>
                <a:gd name="T0" fmla="*/ 2 w 182"/>
                <a:gd name="T1" fmla="*/ 131 h 131"/>
                <a:gd name="T2" fmla="*/ 1 w 182"/>
                <a:gd name="T3" fmla="*/ 131 h 131"/>
                <a:gd name="T4" fmla="*/ 1 w 182"/>
                <a:gd name="T5" fmla="*/ 130 h 131"/>
                <a:gd name="T6" fmla="*/ 0 w 182"/>
                <a:gd name="T7" fmla="*/ 1 h 131"/>
                <a:gd name="T8" fmla="*/ 1 w 182"/>
                <a:gd name="T9" fmla="*/ 0 h 131"/>
                <a:gd name="T10" fmla="*/ 1 w 182"/>
                <a:gd name="T11" fmla="*/ 0 h 131"/>
                <a:gd name="T12" fmla="*/ 182 w 182"/>
                <a:gd name="T13" fmla="*/ 20 h 131"/>
                <a:gd name="T14" fmla="*/ 182 w 182"/>
                <a:gd name="T15" fmla="*/ 21 h 131"/>
                <a:gd name="T16" fmla="*/ 182 w 182"/>
                <a:gd name="T17" fmla="*/ 22 h 131"/>
                <a:gd name="T18" fmla="*/ 2 w 182"/>
                <a:gd name="T19" fmla="*/ 131 h 131"/>
                <a:gd name="T20" fmla="*/ 2 w 182"/>
                <a:gd name="T21" fmla="*/ 131 h 131"/>
                <a:gd name="T22" fmla="*/ 2 w 182"/>
                <a:gd name="T23" fmla="*/ 2 h 131"/>
                <a:gd name="T24" fmla="*/ 3 w 182"/>
                <a:gd name="T25" fmla="*/ 128 h 131"/>
                <a:gd name="T26" fmla="*/ 179 w 182"/>
                <a:gd name="T27" fmla="*/ 22 h 131"/>
                <a:gd name="T28" fmla="*/ 2 w 182"/>
                <a:gd name="T2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131">
                  <a:moveTo>
                    <a:pt x="2" y="131"/>
                  </a:moveTo>
                  <a:cubicBezTo>
                    <a:pt x="2" y="131"/>
                    <a:pt x="2" y="131"/>
                    <a:pt x="1" y="131"/>
                  </a:cubicBezTo>
                  <a:cubicBezTo>
                    <a:pt x="1" y="131"/>
                    <a:pt x="1" y="130"/>
                    <a:pt x="1" y="130"/>
                  </a:cubicBezTo>
                  <a:cubicBezTo>
                    <a:pt x="0" y="1"/>
                    <a:pt x="0" y="1"/>
                    <a:pt x="0" y="1"/>
                  </a:cubicBezTo>
                  <a:cubicBezTo>
                    <a:pt x="0" y="0"/>
                    <a:pt x="0" y="0"/>
                    <a:pt x="1" y="0"/>
                  </a:cubicBezTo>
                  <a:cubicBezTo>
                    <a:pt x="1" y="0"/>
                    <a:pt x="1" y="0"/>
                    <a:pt x="1" y="0"/>
                  </a:cubicBezTo>
                  <a:cubicBezTo>
                    <a:pt x="182" y="20"/>
                    <a:pt x="182" y="20"/>
                    <a:pt x="182" y="20"/>
                  </a:cubicBezTo>
                  <a:cubicBezTo>
                    <a:pt x="182" y="20"/>
                    <a:pt x="182" y="21"/>
                    <a:pt x="182" y="21"/>
                  </a:cubicBezTo>
                  <a:cubicBezTo>
                    <a:pt x="182" y="21"/>
                    <a:pt x="182" y="22"/>
                    <a:pt x="182" y="22"/>
                  </a:cubicBezTo>
                  <a:cubicBezTo>
                    <a:pt x="2" y="131"/>
                    <a:pt x="2" y="131"/>
                    <a:pt x="2" y="131"/>
                  </a:cubicBezTo>
                  <a:cubicBezTo>
                    <a:pt x="2" y="131"/>
                    <a:pt x="2" y="131"/>
                    <a:pt x="2" y="131"/>
                  </a:cubicBezTo>
                  <a:close/>
                  <a:moveTo>
                    <a:pt x="2" y="2"/>
                  </a:moveTo>
                  <a:cubicBezTo>
                    <a:pt x="3" y="128"/>
                    <a:pt x="3" y="128"/>
                    <a:pt x="3" y="128"/>
                  </a:cubicBezTo>
                  <a:cubicBezTo>
                    <a:pt x="179" y="22"/>
                    <a:pt x="179" y="22"/>
                    <a:pt x="179" y="22"/>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5" name="Freeform 34"/>
            <p:cNvSpPr/>
            <p:nvPr/>
          </p:nvSpPr>
          <p:spPr bwMode="auto">
            <a:xfrm>
              <a:off x="7319" y="1420"/>
              <a:ext cx="554" cy="321"/>
            </a:xfrm>
            <a:custGeom>
              <a:avLst/>
              <a:gdLst>
                <a:gd name="T0" fmla="*/ 224 w 225"/>
                <a:gd name="T1" fmla="*/ 77 h 130"/>
                <a:gd name="T2" fmla="*/ 181 w 225"/>
                <a:gd name="T3" fmla="*/ 128 h 130"/>
                <a:gd name="T4" fmla="*/ 5 w 225"/>
                <a:gd name="T5" fmla="*/ 108 h 130"/>
                <a:gd name="T6" fmla="*/ 225 w 225"/>
                <a:gd name="T7" fmla="*/ 2 h 130"/>
                <a:gd name="T8" fmla="*/ 225 w 225"/>
                <a:gd name="T9" fmla="*/ 0 h 130"/>
                <a:gd name="T10" fmla="*/ 1 w 225"/>
                <a:gd name="T11" fmla="*/ 108 h 130"/>
                <a:gd name="T12" fmla="*/ 0 w 225"/>
                <a:gd name="T13" fmla="*/ 109 h 130"/>
                <a:gd name="T14" fmla="*/ 1 w 225"/>
                <a:gd name="T15" fmla="*/ 110 h 130"/>
                <a:gd name="T16" fmla="*/ 181 w 225"/>
                <a:gd name="T17" fmla="*/ 130 h 130"/>
                <a:gd name="T18" fmla="*/ 181 w 225"/>
                <a:gd name="T19" fmla="*/ 130 h 130"/>
                <a:gd name="T20" fmla="*/ 182 w 225"/>
                <a:gd name="T21" fmla="*/ 130 h 130"/>
                <a:gd name="T22" fmla="*/ 224 w 225"/>
                <a:gd name="T23" fmla="*/ 80 h 130"/>
                <a:gd name="T24" fmla="*/ 224 w 225"/>
                <a:gd name="T25"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30">
                  <a:moveTo>
                    <a:pt x="224" y="77"/>
                  </a:moveTo>
                  <a:cubicBezTo>
                    <a:pt x="181" y="128"/>
                    <a:pt x="181" y="128"/>
                    <a:pt x="181" y="128"/>
                  </a:cubicBezTo>
                  <a:cubicBezTo>
                    <a:pt x="5" y="108"/>
                    <a:pt x="5" y="108"/>
                    <a:pt x="5" y="108"/>
                  </a:cubicBezTo>
                  <a:cubicBezTo>
                    <a:pt x="225" y="2"/>
                    <a:pt x="225" y="2"/>
                    <a:pt x="225" y="2"/>
                  </a:cubicBezTo>
                  <a:cubicBezTo>
                    <a:pt x="225" y="0"/>
                    <a:pt x="225" y="0"/>
                    <a:pt x="225" y="0"/>
                  </a:cubicBezTo>
                  <a:cubicBezTo>
                    <a:pt x="1" y="108"/>
                    <a:pt x="1" y="108"/>
                    <a:pt x="1" y="108"/>
                  </a:cubicBezTo>
                  <a:cubicBezTo>
                    <a:pt x="0" y="108"/>
                    <a:pt x="0" y="108"/>
                    <a:pt x="0" y="109"/>
                  </a:cubicBezTo>
                  <a:cubicBezTo>
                    <a:pt x="0" y="109"/>
                    <a:pt x="1" y="110"/>
                    <a:pt x="1" y="110"/>
                  </a:cubicBezTo>
                  <a:cubicBezTo>
                    <a:pt x="181" y="130"/>
                    <a:pt x="181" y="130"/>
                    <a:pt x="181" y="130"/>
                  </a:cubicBezTo>
                  <a:cubicBezTo>
                    <a:pt x="181" y="130"/>
                    <a:pt x="181" y="130"/>
                    <a:pt x="181" y="130"/>
                  </a:cubicBezTo>
                  <a:cubicBezTo>
                    <a:pt x="182" y="130"/>
                    <a:pt x="182" y="130"/>
                    <a:pt x="182" y="130"/>
                  </a:cubicBezTo>
                  <a:cubicBezTo>
                    <a:pt x="224" y="80"/>
                    <a:pt x="224" y="80"/>
                    <a:pt x="224" y="80"/>
                  </a:cubicBezTo>
                  <a:lnTo>
                    <a:pt x="224" y="7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6" name="Freeform 35"/>
            <p:cNvSpPr/>
            <p:nvPr/>
          </p:nvSpPr>
          <p:spPr bwMode="auto">
            <a:xfrm>
              <a:off x="7762" y="1610"/>
              <a:ext cx="108" cy="183"/>
            </a:xfrm>
            <a:custGeom>
              <a:avLst/>
              <a:gdLst>
                <a:gd name="T0" fmla="*/ 44 w 44"/>
                <a:gd name="T1" fmla="*/ 72 h 74"/>
                <a:gd name="T2" fmla="*/ 3 w 44"/>
                <a:gd name="T3" fmla="*/ 52 h 74"/>
                <a:gd name="T4" fmla="*/ 44 w 44"/>
                <a:gd name="T5" fmla="*/ 3 h 74"/>
                <a:gd name="T6" fmla="*/ 44 w 44"/>
                <a:gd name="T7" fmla="*/ 0 h 74"/>
                <a:gd name="T8" fmla="*/ 1 w 44"/>
                <a:gd name="T9" fmla="*/ 52 h 74"/>
                <a:gd name="T10" fmla="*/ 0 w 44"/>
                <a:gd name="T11" fmla="*/ 52 h 74"/>
                <a:gd name="T12" fmla="*/ 1 w 44"/>
                <a:gd name="T13" fmla="*/ 53 h 74"/>
                <a:gd name="T14" fmla="*/ 44 w 44"/>
                <a:gd name="T15" fmla="*/ 74 h 74"/>
                <a:gd name="T16" fmla="*/ 44 w 44"/>
                <a:gd name="T17"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4">
                  <a:moveTo>
                    <a:pt x="44" y="72"/>
                  </a:moveTo>
                  <a:cubicBezTo>
                    <a:pt x="3" y="52"/>
                    <a:pt x="3" y="52"/>
                    <a:pt x="3" y="52"/>
                  </a:cubicBezTo>
                  <a:cubicBezTo>
                    <a:pt x="44" y="3"/>
                    <a:pt x="44" y="3"/>
                    <a:pt x="44" y="3"/>
                  </a:cubicBezTo>
                  <a:cubicBezTo>
                    <a:pt x="44" y="0"/>
                    <a:pt x="44" y="0"/>
                    <a:pt x="44" y="0"/>
                  </a:cubicBezTo>
                  <a:cubicBezTo>
                    <a:pt x="1" y="52"/>
                    <a:pt x="1" y="52"/>
                    <a:pt x="1" y="52"/>
                  </a:cubicBezTo>
                  <a:cubicBezTo>
                    <a:pt x="0" y="52"/>
                    <a:pt x="0" y="52"/>
                    <a:pt x="0" y="52"/>
                  </a:cubicBezTo>
                  <a:cubicBezTo>
                    <a:pt x="1" y="53"/>
                    <a:pt x="1" y="53"/>
                    <a:pt x="1" y="53"/>
                  </a:cubicBezTo>
                  <a:cubicBezTo>
                    <a:pt x="44" y="74"/>
                    <a:pt x="44" y="74"/>
                    <a:pt x="44" y="74"/>
                  </a:cubicBezTo>
                  <a:lnTo>
                    <a:pt x="44" y="7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7" name="Freeform 36"/>
            <p:cNvSpPr/>
            <p:nvPr/>
          </p:nvSpPr>
          <p:spPr bwMode="auto">
            <a:xfrm>
              <a:off x="7762" y="1736"/>
              <a:ext cx="108" cy="86"/>
            </a:xfrm>
            <a:custGeom>
              <a:avLst/>
              <a:gdLst>
                <a:gd name="T0" fmla="*/ 44 w 44"/>
                <a:gd name="T1" fmla="*/ 33 h 35"/>
                <a:gd name="T2" fmla="*/ 9 w 44"/>
                <a:gd name="T3" fmla="*/ 6 h 35"/>
                <a:gd name="T4" fmla="*/ 44 w 44"/>
                <a:gd name="T5" fmla="*/ 23 h 35"/>
                <a:gd name="T6" fmla="*/ 44 w 44"/>
                <a:gd name="T7" fmla="*/ 21 h 35"/>
                <a:gd name="T8" fmla="*/ 2 w 44"/>
                <a:gd name="T9" fmla="*/ 0 h 35"/>
                <a:gd name="T10" fmla="*/ 1 w 44"/>
                <a:gd name="T11" fmla="*/ 1 h 35"/>
                <a:gd name="T12" fmla="*/ 1 w 44"/>
                <a:gd name="T13" fmla="*/ 2 h 35"/>
                <a:gd name="T14" fmla="*/ 44 w 44"/>
                <a:gd name="T15" fmla="*/ 35 h 35"/>
                <a:gd name="T16" fmla="*/ 44 w 44"/>
                <a:gd name="T17"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5">
                  <a:moveTo>
                    <a:pt x="44" y="33"/>
                  </a:moveTo>
                  <a:cubicBezTo>
                    <a:pt x="9" y="6"/>
                    <a:pt x="9" y="6"/>
                    <a:pt x="9" y="6"/>
                  </a:cubicBezTo>
                  <a:cubicBezTo>
                    <a:pt x="44" y="23"/>
                    <a:pt x="44" y="23"/>
                    <a:pt x="44" y="23"/>
                  </a:cubicBezTo>
                  <a:cubicBezTo>
                    <a:pt x="44" y="21"/>
                    <a:pt x="44" y="21"/>
                    <a:pt x="44" y="21"/>
                  </a:cubicBezTo>
                  <a:cubicBezTo>
                    <a:pt x="2" y="0"/>
                    <a:pt x="2" y="0"/>
                    <a:pt x="2" y="0"/>
                  </a:cubicBezTo>
                  <a:cubicBezTo>
                    <a:pt x="1" y="0"/>
                    <a:pt x="1" y="0"/>
                    <a:pt x="1" y="1"/>
                  </a:cubicBezTo>
                  <a:cubicBezTo>
                    <a:pt x="0" y="1"/>
                    <a:pt x="0" y="2"/>
                    <a:pt x="1" y="2"/>
                  </a:cubicBezTo>
                  <a:cubicBezTo>
                    <a:pt x="44" y="35"/>
                    <a:pt x="44" y="35"/>
                    <a:pt x="44" y="35"/>
                  </a:cubicBezTo>
                  <a:lnTo>
                    <a:pt x="44" y="3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8" name="Freeform 37"/>
            <p:cNvSpPr/>
            <p:nvPr/>
          </p:nvSpPr>
          <p:spPr bwMode="auto">
            <a:xfrm>
              <a:off x="4816" y="3714"/>
              <a:ext cx="942" cy="638"/>
            </a:xfrm>
            <a:custGeom>
              <a:avLst/>
              <a:gdLst>
                <a:gd name="T0" fmla="*/ 0 w 383"/>
                <a:gd name="T1" fmla="*/ 198 h 259"/>
                <a:gd name="T2" fmla="*/ 209 w 383"/>
                <a:gd name="T3" fmla="*/ 259 h 259"/>
                <a:gd name="T4" fmla="*/ 216 w 383"/>
                <a:gd name="T5" fmla="*/ 259 h 259"/>
                <a:gd name="T6" fmla="*/ 3 w 383"/>
                <a:gd name="T7" fmla="*/ 197 h 259"/>
                <a:gd name="T8" fmla="*/ 380 w 383"/>
                <a:gd name="T9" fmla="*/ 3 h 259"/>
                <a:gd name="T10" fmla="*/ 289 w 383"/>
                <a:gd name="T11" fmla="*/ 259 h 259"/>
                <a:gd name="T12" fmla="*/ 291 w 383"/>
                <a:gd name="T13" fmla="*/ 259 h 259"/>
                <a:gd name="T14" fmla="*/ 383 w 383"/>
                <a:gd name="T15" fmla="*/ 1 h 259"/>
                <a:gd name="T16" fmla="*/ 382 w 383"/>
                <a:gd name="T17" fmla="*/ 0 h 259"/>
                <a:gd name="T18" fmla="*/ 381 w 383"/>
                <a:gd name="T19" fmla="*/ 0 h 259"/>
                <a:gd name="T20" fmla="*/ 0 w 383"/>
                <a:gd name="T21" fmla="*/ 196 h 259"/>
                <a:gd name="T22" fmla="*/ 0 w 383"/>
                <a:gd name="T23" fmla="*/ 197 h 259"/>
                <a:gd name="T24" fmla="*/ 0 w 383"/>
                <a:gd name="T25" fmla="*/ 19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3" h="259">
                  <a:moveTo>
                    <a:pt x="0" y="198"/>
                  </a:moveTo>
                  <a:cubicBezTo>
                    <a:pt x="209" y="259"/>
                    <a:pt x="209" y="259"/>
                    <a:pt x="209" y="259"/>
                  </a:cubicBezTo>
                  <a:cubicBezTo>
                    <a:pt x="216" y="259"/>
                    <a:pt x="216" y="259"/>
                    <a:pt x="216" y="259"/>
                  </a:cubicBezTo>
                  <a:cubicBezTo>
                    <a:pt x="3" y="197"/>
                    <a:pt x="3" y="197"/>
                    <a:pt x="3" y="197"/>
                  </a:cubicBezTo>
                  <a:cubicBezTo>
                    <a:pt x="380" y="3"/>
                    <a:pt x="380" y="3"/>
                    <a:pt x="380" y="3"/>
                  </a:cubicBezTo>
                  <a:cubicBezTo>
                    <a:pt x="289" y="259"/>
                    <a:pt x="289" y="259"/>
                    <a:pt x="289" y="259"/>
                  </a:cubicBezTo>
                  <a:cubicBezTo>
                    <a:pt x="291" y="259"/>
                    <a:pt x="291" y="259"/>
                    <a:pt x="291" y="259"/>
                  </a:cubicBezTo>
                  <a:cubicBezTo>
                    <a:pt x="383" y="1"/>
                    <a:pt x="383" y="1"/>
                    <a:pt x="383" y="1"/>
                  </a:cubicBezTo>
                  <a:cubicBezTo>
                    <a:pt x="383" y="1"/>
                    <a:pt x="383" y="0"/>
                    <a:pt x="382" y="0"/>
                  </a:cubicBezTo>
                  <a:cubicBezTo>
                    <a:pt x="382" y="0"/>
                    <a:pt x="382" y="0"/>
                    <a:pt x="381" y="0"/>
                  </a:cubicBezTo>
                  <a:cubicBezTo>
                    <a:pt x="0" y="196"/>
                    <a:pt x="0" y="196"/>
                    <a:pt x="0" y="196"/>
                  </a:cubicBezTo>
                  <a:cubicBezTo>
                    <a:pt x="0" y="196"/>
                    <a:pt x="0" y="197"/>
                    <a:pt x="0" y="197"/>
                  </a:cubicBezTo>
                  <a:cubicBezTo>
                    <a:pt x="0" y="197"/>
                    <a:pt x="0" y="198"/>
                    <a:pt x="0" y="198"/>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9" name="Freeform 38"/>
            <p:cNvSpPr/>
            <p:nvPr/>
          </p:nvSpPr>
          <p:spPr bwMode="auto">
            <a:xfrm>
              <a:off x="5527" y="3714"/>
              <a:ext cx="846" cy="638"/>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0" name="Freeform 39"/>
            <p:cNvSpPr>
              <a:spLocks noEditPoints="1"/>
            </p:cNvSpPr>
            <p:nvPr/>
          </p:nvSpPr>
          <p:spPr bwMode="auto">
            <a:xfrm>
              <a:off x="5525" y="2779"/>
              <a:ext cx="430" cy="210"/>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1" name="Freeform 40"/>
            <p:cNvSpPr>
              <a:spLocks noEditPoints="1"/>
            </p:cNvSpPr>
            <p:nvPr/>
          </p:nvSpPr>
          <p:spPr bwMode="auto">
            <a:xfrm>
              <a:off x="5525" y="2597"/>
              <a:ext cx="565" cy="345"/>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2" name="Freeform 41"/>
            <p:cNvSpPr>
              <a:spLocks noEditPoints="1"/>
            </p:cNvSpPr>
            <p:nvPr/>
          </p:nvSpPr>
          <p:spPr bwMode="auto">
            <a:xfrm>
              <a:off x="5753" y="2937"/>
              <a:ext cx="202" cy="781"/>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3" name="Freeform 42"/>
            <p:cNvSpPr>
              <a:spLocks noEditPoints="1"/>
            </p:cNvSpPr>
            <p:nvPr/>
          </p:nvSpPr>
          <p:spPr bwMode="auto">
            <a:xfrm>
              <a:off x="5950" y="2597"/>
              <a:ext cx="1116" cy="397"/>
            </a:xfrm>
            <a:custGeom>
              <a:avLst/>
              <a:gdLst>
                <a:gd name="T0" fmla="*/ 453 w 454"/>
                <a:gd name="T1" fmla="*/ 161 h 161"/>
                <a:gd name="T2" fmla="*/ 453 w 454"/>
                <a:gd name="T3" fmla="*/ 161 h 161"/>
                <a:gd name="T4" fmla="*/ 1 w 454"/>
                <a:gd name="T5" fmla="*/ 140 h 161"/>
                <a:gd name="T6" fmla="*/ 1 w 454"/>
                <a:gd name="T7" fmla="*/ 139 h 161"/>
                <a:gd name="T8" fmla="*/ 1 w 454"/>
                <a:gd name="T9" fmla="*/ 138 h 161"/>
                <a:gd name="T10" fmla="*/ 56 w 454"/>
                <a:gd name="T11" fmla="*/ 1 h 161"/>
                <a:gd name="T12" fmla="*/ 56 w 454"/>
                <a:gd name="T13" fmla="*/ 0 h 161"/>
                <a:gd name="T14" fmla="*/ 57 w 454"/>
                <a:gd name="T15" fmla="*/ 0 h 161"/>
                <a:gd name="T16" fmla="*/ 453 w 454"/>
                <a:gd name="T17" fmla="*/ 160 h 161"/>
                <a:gd name="T18" fmla="*/ 454 w 454"/>
                <a:gd name="T19" fmla="*/ 161 h 161"/>
                <a:gd name="T20" fmla="*/ 453 w 454"/>
                <a:gd name="T21" fmla="*/ 161 h 161"/>
                <a:gd name="T22" fmla="*/ 3 w 454"/>
                <a:gd name="T23" fmla="*/ 138 h 161"/>
                <a:gd name="T24" fmla="*/ 448 w 454"/>
                <a:gd name="T25" fmla="*/ 159 h 161"/>
                <a:gd name="T26" fmla="*/ 57 w 454"/>
                <a:gd name="T27" fmla="*/ 2 h 161"/>
                <a:gd name="T28" fmla="*/ 3 w 454"/>
                <a:gd name="T29"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161">
                  <a:moveTo>
                    <a:pt x="453" y="161"/>
                  </a:moveTo>
                  <a:cubicBezTo>
                    <a:pt x="453" y="161"/>
                    <a:pt x="453" y="161"/>
                    <a:pt x="453" y="161"/>
                  </a:cubicBezTo>
                  <a:cubicBezTo>
                    <a:pt x="1" y="140"/>
                    <a:pt x="1" y="140"/>
                    <a:pt x="1" y="140"/>
                  </a:cubicBezTo>
                  <a:cubicBezTo>
                    <a:pt x="1" y="140"/>
                    <a:pt x="1" y="139"/>
                    <a:pt x="1" y="139"/>
                  </a:cubicBezTo>
                  <a:cubicBezTo>
                    <a:pt x="0" y="139"/>
                    <a:pt x="0" y="139"/>
                    <a:pt x="1" y="138"/>
                  </a:cubicBezTo>
                  <a:cubicBezTo>
                    <a:pt x="56" y="1"/>
                    <a:pt x="56" y="1"/>
                    <a:pt x="56" y="1"/>
                  </a:cubicBezTo>
                  <a:cubicBezTo>
                    <a:pt x="56" y="1"/>
                    <a:pt x="56" y="1"/>
                    <a:pt x="56" y="0"/>
                  </a:cubicBezTo>
                  <a:cubicBezTo>
                    <a:pt x="56" y="0"/>
                    <a:pt x="57" y="0"/>
                    <a:pt x="57" y="0"/>
                  </a:cubicBezTo>
                  <a:cubicBezTo>
                    <a:pt x="453" y="160"/>
                    <a:pt x="453" y="160"/>
                    <a:pt x="453" y="160"/>
                  </a:cubicBezTo>
                  <a:cubicBezTo>
                    <a:pt x="454" y="160"/>
                    <a:pt x="454" y="160"/>
                    <a:pt x="454" y="161"/>
                  </a:cubicBezTo>
                  <a:cubicBezTo>
                    <a:pt x="454" y="161"/>
                    <a:pt x="454" y="161"/>
                    <a:pt x="453" y="161"/>
                  </a:cubicBezTo>
                  <a:close/>
                  <a:moveTo>
                    <a:pt x="3" y="138"/>
                  </a:moveTo>
                  <a:cubicBezTo>
                    <a:pt x="448" y="159"/>
                    <a:pt x="448" y="159"/>
                    <a:pt x="448" y="159"/>
                  </a:cubicBezTo>
                  <a:cubicBezTo>
                    <a:pt x="57" y="2"/>
                    <a:pt x="57" y="2"/>
                    <a:pt x="57" y="2"/>
                  </a:cubicBezTo>
                  <a:lnTo>
                    <a:pt x="3"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5" name="Freeform 43"/>
            <p:cNvSpPr>
              <a:spLocks noEditPoints="1"/>
            </p:cNvSpPr>
            <p:nvPr/>
          </p:nvSpPr>
          <p:spPr bwMode="auto">
            <a:xfrm>
              <a:off x="5972" y="1714"/>
              <a:ext cx="612" cy="888"/>
            </a:xfrm>
            <a:custGeom>
              <a:avLst/>
              <a:gdLst>
                <a:gd name="T0" fmla="*/ 47 w 249"/>
                <a:gd name="T1" fmla="*/ 360 h 360"/>
                <a:gd name="T2" fmla="*/ 47 w 249"/>
                <a:gd name="T3" fmla="*/ 360 h 360"/>
                <a:gd name="T4" fmla="*/ 47 w 249"/>
                <a:gd name="T5" fmla="*/ 359 h 360"/>
                <a:gd name="T6" fmla="*/ 0 w 249"/>
                <a:gd name="T7" fmla="*/ 1 h 360"/>
                <a:gd name="T8" fmla="*/ 1 w 249"/>
                <a:gd name="T9" fmla="*/ 0 h 360"/>
                <a:gd name="T10" fmla="*/ 2 w 249"/>
                <a:gd name="T11" fmla="*/ 0 h 360"/>
                <a:gd name="T12" fmla="*/ 249 w 249"/>
                <a:gd name="T13" fmla="*/ 193 h 360"/>
                <a:gd name="T14" fmla="*/ 249 w 249"/>
                <a:gd name="T15" fmla="*/ 194 h 360"/>
                <a:gd name="T16" fmla="*/ 249 w 249"/>
                <a:gd name="T17" fmla="*/ 194 h 360"/>
                <a:gd name="T18" fmla="*/ 48 w 249"/>
                <a:gd name="T19" fmla="*/ 360 h 360"/>
                <a:gd name="T20" fmla="*/ 47 w 249"/>
                <a:gd name="T21" fmla="*/ 360 h 360"/>
                <a:gd name="T22" fmla="*/ 2 w 249"/>
                <a:gd name="T23" fmla="*/ 3 h 360"/>
                <a:gd name="T24" fmla="*/ 48 w 249"/>
                <a:gd name="T25" fmla="*/ 357 h 360"/>
                <a:gd name="T26" fmla="*/ 247 w 249"/>
                <a:gd name="T27" fmla="*/ 194 h 360"/>
                <a:gd name="T28" fmla="*/ 2 w 249"/>
                <a:gd name="T29" fmla="*/ 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360">
                  <a:moveTo>
                    <a:pt x="47" y="360"/>
                  </a:moveTo>
                  <a:cubicBezTo>
                    <a:pt x="47" y="360"/>
                    <a:pt x="47" y="360"/>
                    <a:pt x="47" y="360"/>
                  </a:cubicBezTo>
                  <a:cubicBezTo>
                    <a:pt x="47" y="360"/>
                    <a:pt x="47" y="360"/>
                    <a:pt x="47" y="359"/>
                  </a:cubicBezTo>
                  <a:cubicBezTo>
                    <a:pt x="0" y="1"/>
                    <a:pt x="0" y="1"/>
                    <a:pt x="0" y="1"/>
                  </a:cubicBezTo>
                  <a:cubicBezTo>
                    <a:pt x="0" y="1"/>
                    <a:pt x="0" y="0"/>
                    <a:pt x="1" y="0"/>
                  </a:cubicBezTo>
                  <a:cubicBezTo>
                    <a:pt x="1" y="0"/>
                    <a:pt x="1" y="0"/>
                    <a:pt x="2" y="0"/>
                  </a:cubicBezTo>
                  <a:cubicBezTo>
                    <a:pt x="249" y="193"/>
                    <a:pt x="249" y="193"/>
                    <a:pt x="249" y="193"/>
                  </a:cubicBezTo>
                  <a:cubicBezTo>
                    <a:pt x="249" y="193"/>
                    <a:pt x="249" y="193"/>
                    <a:pt x="249" y="194"/>
                  </a:cubicBezTo>
                  <a:cubicBezTo>
                    <a:pt x="249" y="194"/>
                    <a:pt x="249" y="194"/>
                    <a:pt x="249" y="194"/>
                  </a:cubicBezTo>
                  <a:cubicBezTo>
                    <a:pt x="48" y="360"/>
                    <a:pt x="48" y="360"/>
                    <a:pt x="48" y="360"/>
                  </a:cubicBezTo>
                  <a:cubicBezTo>
                    <a:pt x="48" y="360"/>
                    <a:pt x="48" y="360"/>
                    <a:pt x="47" y="360"/>
                  </a:cubicBezTo>
                  <a:close/>
                  <a:moveTo>
                    <a:pt x="2" y="3"/>
                  </a:moveTo>
                  <a:cubicBezTo>
                    <a:pt x="48" y="357"/>
                    <a:pt x="48" y="357"/>
                    <a:pt x="48" y="357"/>
                  </a:cubicBezTo>
                  <a:cubicBezTo>
                    <a:pt x="247" y="194"/>
                    <a:pt x="247" y="194"/>
                    <a:pt x="247" y="194"/>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6" name="Freeform 44"/>
            <p:cNvSpPr>
              <a:spLocks noEditPoints="1"/>
            </p:cNvSpPr>
            <p:nvPr/>
          </p:nvSpPr>
          <p:spPr bwMode="auto">
            <a:xfrm>
              <a:off x="5972" y="1475"/>
              <a:ext cx="612" cy="720"/>
            </a:xfrm>
            <a:custGeom>
              <a:avLst/>
              <a:gdLst>
                <a:gd name="T0" fmla="*/ 248 w 249"/>
                <a:gd name="T1" fmla="*/ 292 h 292"/>
                <a:gd name="T2" fmla="*/ 248 w 249"/>
                <a:gd name="T3" fmla="*/ 291 h 292"/>
                <a:gd name="T4" fmla="*/ 1 w 249"/>
                <a:gd name="T5" fmla="*/ 99 h 292"/>
                <a:gd name="T6" fmla="*/ 0 w 249"/>
                <a:gd name="T7" fmla="*/ 98 h 292"/>
                <a:gd name="T8" fmla="*/ 1 w 249"/>
                <a:gd name="T9" fmla="*/ 97 h 292"/>
                <a:gd name="T10" fmla="*/ 216 w 249"/>
                <a:gd name="T11" fmla="*/ 0 h 292"/>
                <a:gd name="T12" fmla="*/ 217 w 249"/>
                <a:gd name="T13" fmla="*/ 0 h 292"/>
                <a:gd name="T14" fmla="*/ 217 w 249"/>
                <a:gd name="T15" fmla="*/ 1 h 292"/>
                <a:gd name="T16" fmla="*/ 249 w 249"/>
                <a:gd name="T17" fmla="*/ 291 h 292"/>
                <a:gd name="T18" fmla="*/ 249 w 249"/>
                <a:gd name="T19" fmla="*/ 292 h 292"/>
                <a:gd name="T20" fmla="*/ 248 w 249"/>
                <a:gd name="T21" fmla="*/ 292 h 292"/>
                <a:gd name="T22" fmla="*/ 3 w 249"/>
                <a:gd name="T23" fmla="*/ 98 h 292"/>
                <a:gd name="T24" fmla="*/ 247 w 249"/>
                <a:gd name="T25" fmla="*/ 289 h 292"/>
                <a:gd name="T26" fmla="*/ 216 w 249"/>
                <a:gd name="T27" fmla="*/ 3 h 292"/>
                <a:gd name="T28" fmla="*/ 3 w 249"/>
                <a:gd name="T29" fmla="*/ 9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92">
                  <a:moveTo>
                    <a:pt x="248" y="292"/>
                  </a:moveTo>
                  <a:cubicBezTo>
                    <a:pt x="248" y="292"/>
                    <a:pt x="248" y="292"/>
                    <a:pt x="248" y="291"/>
                  </a:cubicBezTo>
                  <a:cubicBezTo>
                    <a:pt x="1" y="99"/>
                    <a:pt x="1" y="99"/>
                    <a:pt x="1" y="99"/>
                  </a:cubicBezTo>
                  <a:cubicBezTo>
                    <a:pt x="0" y="98"/>
                    <a:pt x="0" y="98"/>
                    <a:pt x="0" y="98"/>
                  </a:cubicBezTo>
                  <a:cubicBezTo>
                    <a:pt x="0" y="97"/>
                    <a:pt x="0" y="97"/>
                    <a:pt x="1" y="97"/>
                  </a:cubicBezTo>
                  <a:cubicBezTo>
                    <a:pt x="216" y="0"/>
                    <a:pt x="216" y="0"/>
                    <a:pt x="216" y="0"/>
                  </a:cubicBezTo>
                  <a:cubicBezTo>
                    <a:pt x="216" y="0"/>
                    <a:pt x="217" y="0"/>
                    <a:pt x="217" y="0"/>
                  </a:cubicBezTo>
                  <a:cubicBezTo>
                    <a:pt x="217" y="1"/>
                    <a:pt x="217" y="1"/>
                    <a:pt x="217" y="1"/>
                  </a:cubicBezTo>
                  <a:cubicBezTo>
                    <a:pt x="249" y="291"/>
                    <a:pt x="249" y="291"/>
                    <a:pt x="249" y="291"/>
                  </a:cubicBezTo>
                  <a:cubicBezTo>
                    <a:pt x="249" y="291"/>
                    <a:pt x="249" y="291"/>
                    <a:pt x="249" y="292"/>
                  </a:cubicBezTo>
                  <a:cubicBezTo>
                    <a:pt x="249" y="292"/>
                    <a:pt x="248" y="292"/>
                    <a:pt x="248" y="292"/>
                  </a:cubicBezTo>
                  <a:close/>
                  <a:moveTo>
                    <a:pt x="3" y="98"/>
                  </a:moveTo>
                  <a:cubicBezTo>
                    <a:pt x="247" y="289"/>
                    <a:pt x="247" y="289"/>
                    <a:pt x="247" y="289"/>
                  </a:cubicBezTo>
                  <a:cubicBezTo>
                    <a:pt x="216" y="3"/>
                    <a:pt x="216" y="3"/>
                    <a:pt x="216" y="3"/>
                  </a:cubicBezTo>
                  <a:lnTo>
                    <a:pt x="3"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7" name="Freeform 45"/>
            <p:cNvSpPr>
              <a:spLocks noEditPoints="1"/>
            </p:cNvSpPr>
            <p:nvPr/>
          </p:nvSpPr>
          <p:spPr bwMode="auto">
            <a:xfrm>
              <a:off x="6250" y="210"/>
              <a:ext cx="1074" cy="1270"/>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8" name="Freeform 46"/>
            <p:cNvSpPr>
              <a:spLocks noEditPoints="1"/>
            </p:cNvSpPr>
            <p:nvPr/>
          </p:nvSpPr>
          <p:spPr bwMode="auto">
            <a:xfrm>
              <a:off x="6501" y="1475"/>
              <a:ext cx="489" cy="720"/>
            </a:xfrm>
            <a:custGeom>
              <a:avLst/>
              <a:gdLst>
                <a:gd name="T0" fmla="*/ 33 w 199"/>
                <a:gd name="T1" fmla="*/ 292 h 292"/>
                <a:gd name="T2" fmla="*/ 33 w 199"/>
                <a:gd name="T3" fmla="*/ 292 h 292"/>
                <a:gd name="T4" fmla="*/ 32 w 199"/>
                <a:gd name="T5" fmla="*/ 291 h 292"/>
                <a:gd name="T6" fmla="*/ 0 w 199"/>
                <a:gd name="T7" fmla="*/ 1 h 292"/>
                <a:gd name="T8" fmla="*/ 1 w 199"/>
                <a:gd name="T9" fmla="*/ 0 h 292"/>
                <a:gd name="T10" fmla="*/ 2 w 199"/>
                <a:gd name="T11" fmla="*/ 1 h 292"/>
                <a:gd name="T12" fmla="*/ 199 w 199"/>
                <a:gd name="T13" fmla="*/ 217 h 292"/>
                <a:gd name="T14" fmla="*/ 199 w 199"/>
                <a:gd name="T15" fmla="*/ 217 h 292"/>
                <a:gd name="T16" fmla="*/ 198 w 199"/>
                <a:gd name="T17" fmla="*/ 218 h 292"/>
                <a:gd name="T18" fmla="*/ 34 w 199"/>
                <a:gd name="T19" fmla="*/ 292 h 292"/>
                <a:gd name="T20" fmla="*/ 33 w 199"/>
                <a:gd name="T21" fmla="*/ 292 h 292"/>
                <a:gd name="T22" fmla="*/ 3 w 199"/>
                <a:gd name="T23" fmla="*/ 4 h 292"/>
                <a:gd name="T24" fmla="*/ 34 w 199"/>
                <a:gd name="T25" fmla="*/ 289 h 292"/>
                <a:gd name="T26" fmla="*/ 196 w 199"/>
                <a:gd name="T27" fmla="*/ 217 h 292"/>
                <a:gd name="T28" fmla="*/ 3 w 199"/>
                <a:gd name="T29" fmla="*/ 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92">
                  <a:moveTo>
                    <a:pt x="33" y="292"/>
                  </a:moveTo>
                  <a:cubicBezTo>
                    <a:pt x="33" y="292"/>
                    <a:pt x="33" y="292"/>
                    <a:pt x="33" y="292"/>
                  </a:cubicBezTo>
                  <a:cubicBezTo>
                    <a:pt x="33" y="291"/>
                    <a:pt x="32" y="291"/>
                    <a:pt x="32" y="291"/>
                  </a:cubicBezTo>
                  <a:cubicBezTo>
                    <a:pt x="0" y="1"/>
                    <a:pt x="0" y="1"/>
                    <a:pt x="0" y="1"/>
                  </a:cubicBezTo>
                  <a:cubicBezTo>
                    <a:pt x="0" y="1"/>
                    <a:pt x="1" y="1"/>
                    <a:pt x="1" y="0"/>
                  </a:cubicBezTo>
                  <a:cubicBezTo>
                    <a:pt x="1" y="0"/>
                    <a:pt x="2" y="0"/>
                    <a:pt x="2" y="1"/>
                  </a:cubicBezTo>
                  <a:cubicBezTo>
                    <a:pt x="199" y="217"/>
                    <a:pt x="199" y="217"/>
                    <a:pt x="199" y="217"/>
                  </a:cubicBezTo>
                  <a:cubicBezTo>
                    <a:pt x="199" y="217"/>
                    <a:pt x="199" y="217"/>
                    <a:pt x="199" y="217"/>
                  </a:cubicBezTo>
                  <a:cubicBezTo>
                    <a:pt x="199" y="218"/>
                    <a:pt x="198" y="218"/>
                    <a:pt x="198" y="218"/>
                  </a:cubicBezTo>
                  <a:cubicBezTo>
                    <a:pt x="34" y="292"/>
                    <a:pt x="34" y="292"/>
                    <a:pt x="34" y="292"/>
                  </a:cubicBezTo>
                  <a:cubicBezTo>
                    <a:pt x="34" y="292"/>
                    <a:pt x="33" y="292"/>
                    <a:pt x="33" y="292"/>
                  </a:cubicBezTo>
                  <a:close/>
                  <a:moveTo>
                    <a:pt x="3" y="4"/>
                  </a:moveTo>
                  <a:cubicBezTo>
                    <a:pt x="34" y="289"/>
                    <a:pt x="34" y="289"/>
                    <a:pt x="34" y="289"/>
                  </a:cubicBezTo>
                  <a:cubicBezTo>
                    <a:pt x="196" y="217"/>
                    <a:pt x="196" y="217"/>
                    <a:pt x="196" y="217"/>
                  </a:cubicBezTo>
                  <a:lnTo>
                    <a:pt x="3"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9" name="Freeform 47"/>
            <p:cNvSpPr>
              <a:spLocks noEditPoints="1"/>
            </p:cNvSpPr>
            <p:nvPr/>
          </p:nvSpPr>
          <p:spPr bwMode="auto">
            <a:xfrm>
              <a:off x="6501" y="1475"/>
              <a:ext cx="823" cy="537"/>
            </a:xfrm>
            <a:custGeom>
              <a:avLst/>
              <a:gdLst>
                <a:gd name="T0" fmla="*/ 198 w 335"/>
                <a:gd name="T1" fmla="*/ 218 h 218"/>
                <a:gd name="T2" fmla="*/ 198 w 335"/>
                <a:gd name="T3" fmla="*/ 218 h 218"/>
                <a:gd name="T4" fmla="*/ 197 w 335"/>
                <a:gd name="T5" fmla="*/ 218 h 218"/>
                <a:gd name="T6" fmla="*/ 1 w 335"/>
                <a:gd name="T7" fmla="*/ 2 h 218"/>
                <a:gd name="T8" fmla="*/ 1 w 335"/>
                <a:gd name="T9" fmla="*/ 1 h 218"/>
                <a:gd name="T10" fmla="*/ 2 w 335"/>
                <a:gd name="T11" fmla="*/ 0 h 218"/>
                <a:gd name="T12" fmla="*/ 335 w 335"/>
                <a:gd name="T13" fmla="*/ 86 h 218"/>
                <a:gd name="T14" fmla="*/ 335 w 335"/>
                <a:gd name="T15" fmla="*/ 86 h 218"/>
                <a:gd name="T16" fmla="*/ 335 w 335"/>
                <a:gd name="T17" fmla="*/ 87 h 218"/>
                <a:gd name="T18" fmla="*/ 198 w 335"/>
                <a:gd name="T19" fmla="*/ 218 h 218"/>
                <a:gd name="T20" fmla="*/ 198 w 335"/>
                <a:gd name="T21" fmla="*/ 218 h 218"/>
                <a:gd name="T22" fmla="*/ 4 w 335"/>
                <a:gd name="T23" fmla="*/ 3 h 218"/>
                <a:gd name="T24" fmla="*/ 198 w 335"/>
                <a:gd name="T25" fmla="*/ 216 h 218"/>
                <a:gd name="T26" fmla="*/ 332 w 335"/>
                <a:gd name="T27" fmla="*/ 87 h 218"/>
                <a:gd name="T28" fmla="*/ 4 w 335"/>
                <a:gd name="T2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218">
                  <a:moveTo>
                    <a:pt x="198" y="218"/>
                  </a:moveTo>
                  <a:cubicBezTo>
                    <a:pt x="198" y="218"/>
                    <a:pt x="198" y="218"/>
                    <a:pt x="198" y="218"/>
                  </a:cubicBezTo>
                  <a:cubicBezTo>
                    <a:pt x="198" y="218"/>
                    <a:pt x="197" y="218"/>
                    <a:pt x="197" y="218"/>
                  </a:cubicBezTo>
                  <a:cubicBezTo>
                    <a:pt x="1" y="2"/>
                    <a:pt x="1" y="2"/>
                    <a:pt x="1" y="2"/>
                  </a:cubicBezTo>
                  <a:cubicBezTo>
                    <a:pt x="0" y="2"/>
                    <a:pt x="0" y="1"/>
                    <a:pt x="1" y="1"/>
                  </a:cubicBezTo>
                  <a:cubicBezTo>
                    <a:pt x="1" y="0"/>
                    <a:pt x="1" y="0"/>
                    <a:pt x="2" y="0"/>
                  </a:cubicBezTo>
                  <a:cubicBezTo>
                    <a:pt x="335" y="86"/>
                    <a:pt x="335" y="86"/>
                    <a:pt x="335" y="86"/>
                  </a:cubicBezTo>
                  <a:cubicBezTo>
                    <a:pt x="335" y="86"/>
                    <a:pt x="335" y="86"/>
                    <a:pt x="335" y="86"/>
                  </a:cubicBezTo>
                  <a:cubicBezTo>
                    <a:pt x="335" y="87"/>
                    <a:pt x="335" y="87"/>
                    <a:pt x="335" y="87"/>
                  </a:cubicBezTo>
                  <a:cubicBezTo>
                    <a:pt x="198" y="218"/>
                    <a:pt x="198" y="218"/>
                    <a:pt x="198" y="218"/>
                  </a:cubicBezTo>
                  <a:cubicBezTo>
                    <a:pt x="198" y="218"/>
                    <a:pt x="198" y="218"/>
                    <a:pt x="198" y="218"/>
                  </a:cubicBezTo>
                  <a:close/>
                  <a:moveTo>
                    <a:pt x="4" y="3"/>
                  </a:moveTo>
                  <a:cubicBezTo>
                    <a:pt x="198" y="216"/>
                    <a:pt x="198" y="216"/>
                    <a:pt x="198" y="216"/>
                  </a:cubicBezTo>
                  <a:cubicBezTo>
                    <a:pt x="332" y="87"/>
                    <a:pt x="332" y="87"/>
                    <a:pt x="332" y="87"/>
                  </a:cubicBezTo>
                  <a:lnTo>
                    <a:pt x="4"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2" name="Freeform 48"/>
            <p:cNvSpPr>
              <a:spLocks noEditPoints="1"/>
            </p:cNvSpPr>
            <p:nvPr/>
          </p:nvSpPr>
          <p:spPr bwMode="auto">
            <a:xfrm>
              <a:off x="6501" y="210"/>
              <a:ext cx="823" cy="1482"/>
            </a:xfrm>
            <a:custGeom>
              <a:avLst/>
              <a:gdLst>
                <a:gd name="T0" fmla="*/ 334 w 335"/>
                <a:gd name="T1" fmla="*/ 601 h 601"/>
                <a:gd name="T2" fmla="*/ 334 w 335"/>
                <a:gd name="T3" fmla="*/ 601 h 601"/>
                <a:gd name="T4" fmla="*/ 1 w 335"/>
                <a:gd name="T5" fmla="*/ 515 h 601"/>
                <a:gd name="T6" fmla="*/ 1 w 335"/>
                <a:gd name="T7" fmla="*/ 515 h 601"/>
                <a:gd name="T8" fmla="*/ 1 w 335"/>
                <a:gd name="T9" fmla="*/ 514 h 601"/>
                <a:gd name="T10" fmla="*/ 333 w 335"/>
                <a:gd name="T11" fmla="*/ 1 h 601"/>
                <a:gd name="T12" fmla="*/ 334 w 335"/>
                <a:gd name="T13" fmla="*/ 1 h 601"/>
                <a:gd name="T14" fmla="*/ 335 w 335"/>
                <a:gd name="T15" fmla="*/ 1 h 601"/>
                <a:gd name="T16" fmla="*/ 335 w 335"/>
                <a:gd name="T17" fmla="*/ 600 h 601"/>
                <a:gd name="T18" fmla="*/ 335 w 335"/>
                <a:gd name="T19" fmla="*/ 600 h 601"/>
                <a:gd name="T20" fmla="*/ 334 w 335"/>
                <a:gd name="T21" fmla="*/ 601 h 601"/>
                <a:gd name="T22" fmla="*/ 3 w 335"/>
                <a:gd name="T23" fmla="*/ 514 h 601"/>
                <a:gd name="T24" fmla="*/ 333 w 335"/>
                <a:gd name="T25" fmla="*/ 598 h 601"/>
                <a:gd name="T26" fmla="*/ 333 w 335"/>
                <a:gd name="T27" fmla="*/ 5 h 601"/>
                <a:gd name="T28" fmla="*/ 3 w 335"/>
                <a:gd name="T29" fmla="*/ 51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601">
                  <a:moveTo>
                    <a:pt x="334" y="601"/>
                  </a:moveTo>
                  <a:cubicBezTo>
                    <a:pt x="334" y="601"/>
                    <a:pt x="334" y="601"/>
                    <a:pt x="334" y="601"/>
                  </a:cubicBezTo>
                  <a:cubicBezTo>
                    <a:pt x="1" y="515"/>
                    <a:pt x="1" y="515"/>
                    <a:pt x="1" y="515"/>
                  </a:cubicBezTo>
                  <a:cubicBezTo>
                    <a:pt x="1" y="515"/>
                    <a:pt x="1" y="515"/>
                    <a:pt x="1" y="515"/>
                  </a:cubicBezTo>
                  <a:cubicBezTo>
                    <a:pt x="0" y="514"/>
                    <a:pt x="0" y="514"/>
                    <a:pt x="1" y="514"/>
                  </a:cubicBezTo>
                  <a:cubicBezTo>
                    <a:pt x="333" y="1"/>
                    <a:pt x="333" y="1"/>
                    <a:pt x="333" y="1"/>
                  </a:cubicBezTo>
                  <a:cubicBezTo>
                    <a:pt x="333" y="1"/>
                    <a:pt x="333" y="0"/>
                    <a:pt x="334" y="1"/>
                  </a:cubicBezTo>
                  <a:cubicBezTo>
                    <a:pt x="334" y="1"/>
                    <a:pt x="335" y="1"/>
                    <a:pt x="335" y="1"/>
                  </a:cubicBezTo>
                  <a:cubicBezTo>
                    <a:pt x="335" y="600"/>
                    <a:pt x="335" y="600"/>
                    <a:pt x="335" y="600"/>
                  </a:cubicBezTo>
                  <a:cubicBezTo>
                    <a:pt x="335" y="600"/>
                    <a:pt x="335" y="600"/>
                    <a:pt x="335" y="600"/>
                  </a:cubicBezTo>
                  <a:cubicBezTo>
                    <a:pt x="335" y="601"/>
                    <a:pt x="334" y="601"/>
                    <a:pt x="334" y="601"/>
                  </a:cubicBezTo>
                  <a:close/>
                  <a:moveTo>
                    <a:pt x="3" y="514"/>
                  </a:moveTo>
                  <a:cubicBezTo>
                    <a:pt x="333" y="598"/>
                    <a:pt x="333" y="598"/>
                    <a:pt x="333" y="598"/>
                  </a:cubicBezTo>
                  <a:cubicBezTo>
                    <a:pt x="333" y="5"/>
                    <a:pt x="333" y="5"/>
                    <a:pt x="333" y="5"/>
                  </a:cubicBezTo>
                  <a:lnTo>
                    <a:pt x="3" y="51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4" name="Freeform 49"/>
            <p:cNvSpPr>
              <a:spLocks noEditPoints="1"/>
            </p:cNvSpPr>
            <p:nvPr/>
          </p:nvSpPr>
          <p:spPr bwMode="auto">
            <a:xfrm>
              <a:off x="5753" y="2937"/>
              <a:ext cx="1043" cy="781"/>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5" name="Freeform 50"/>
            <p:cNvSpPr>
              <a:spLocks noEditPoints="1"/>
            </p:cNvSpPr>
            <p:nvPr/>
          </p:nvSpPr>
          <p:spPr bwMode="auto">
            <a:xfrm>
              <a:off x="5753" y="3519"/>
              <a:ext cx="1043" cy="498"/>
            </a:xfrm>
            <a:custGeom>
              <a:avLst/>
              <a:gdLst>
                <a:gd name="T0" fmla="*/ 251 w 424"/>
                <a:gd name="T1" fmla="*/ 202 h 202"/>
                <a:gd name="T2" fmla="*/ 250 w 424"/>
                <a:gd name="T3" fmla="*/ 202 h 202"/>
                <a:gd name="T4" fmla="*/ 0 w 424"/>
                <a:gd name="T5" fmla="*/ 81 h 202"/>
                <a:gd name="T6" fmla="*/ 0 w 424"/>
                <a:gd name="T7" fmla="*/ 80 h 202"/>
                <a:gd name="T8" fmla="*/ 1 w 424"/>
                <a:gd name="T9" fmla="*/ 79 h 202"/>
                <a:gd name="T10" fmla="*/ 423 w 424"/>
                <a:gd name="T11" fmla="*/ 0 h 202"/>
                <a:gd name="T12" fmla="*/ 424 w 424"/>
                <a:gd name="T13" fmla="*/ 0 h 202"/>
                <a:gd name="T14" fmla="*/ 424 w 424"/>
                <a:gd name="T15" fmla="*/ 2 h 202"/>
                <a:gd name="T16" fmla="*/ 251 w 424"/>
                <a:gd name="T17" fmla="*/ 202 h 202"/>
                <a:gd name="T18" fmla="*/ 251 w 424"/>
                <a:gd name="T19" fmla="*/ 202 h 202"/>
                <a:gd name="T20" fmla="*/ 4 w 424"/>
                <a:gd name="T21" fmla="*/ 80 h 202"/>
                <a:gd name="T22" fmla="*/ 251 w 424"/>
                <a:gd name="T23" fmla="*/ 200 h 202"/>
                <a:gd name="T24" fmla="*/ 421 w 424"/>
                <a:gd name="T25" fmla="*/ 2 h 202"/>
                <a:gd name="T26" fmla="*/ 4 w 424"/>
                <a:gd name="T27" fmla="*/ 8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202">
                  <a:moveTo>
                    <a:pt x="251" y="202"/>
                  </a:moveTo>
                  <a:cubicBezTo>
                    <a:pt x="251" y="202"/>
                    <a:pt x="251" y="202"/>
                    <a:pt x="250" y="202"/>
                  </a:cubicBezTo>
                  <a:cubicBezTo>
                    <a:pt x="0" y="81"/>
                    <a:pt x="0" y="81"/>
                    <a:pt x="0" y="81"/>
                  </a:cubicBezTo>
                  <a:cubicBezTo>
                    <a:pt x="0" y="80"/>
                    <a:pt x="0" y="80"/>
                    <a:pt x="0" y="80"/>
                  </a:cubicBezTo>
                  <a:cubicBezTo>
                    <a:pt x="0" y="79"/>
                    <a:pt x="0" y="79"/>
                    <a:pt x="1" y="79"/>
                  </a:cubicBezTo>
                  <a:cubicBezTo>
                    <a:pt x="423" y="0"/>
                    <a:pt x="423" y="0"/>
                    <a:pt x="423" y="0"/>
                  </a:cubicBezTo>
                  <a:cubicBezTo>
                    <a:pt x="424" y="0"/>
                    <a:pt x="424" y="0"/>
                    <a:pt x="424" y="0"/>
                  </a:cubicBezTo>
                  <a:cubicBezTo>
                    <a:pt x="424" y="1"/>
                    <a:pt x="424" y="1"/>
                    <a:pt x="424" y="2"/>
                  </a:cubicBezTo>
                  <a:cubicBezTo>
                    <a:pt x="251" y="202"/>
                    <a:pt x="251" y="202"/>
                    <a:pt x="251" y="202"/>
                  </a:cubicBezTo>
                  <a:cubicBezTo>
                    <a:pt x="251" y="202"/>
                    <a:pt x="251" y="202"/>
                    <a:pt x="251" y="202"/>
                  </a:cubicBezTo>
                  <a:close/>
                  <a:moveTo>
                    <a:pt x="4" y="80"/>
                  </a:moveTo>
                  <a:cubicBezTo>
                    <a:pt x="251" y="200"/>
                    <a:pt x="251" y="200"/>
                    <a:pt x="251" y="200"/>
                  </a:cubicBezTo>
                  <a:cubicBezTo>
                    <a:pt x="421" y="2"/>
                    <a:pt x="421" y="2"/>
                    <a:pt x="421" y="2"/>
                  </a:cubicBezTo>
                  <a:lnTo>
                    <a:pt x="4" y="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6" name="Freeform 51"/>
            <p:cNvSpPr>
              <a:spLocks noEditPoints="1"/>
            </p:cNvSpPr>
            <p:nvPr/>
          </p:nvSpPr>
          <p:spPr bwMode="auto">
            <a:xfrm>
              <a:off x="5950" y="2937"/>
              <a:ext cx="1116" cy="587"/>
            </a:xfrm>
            <a:custGeom>
              <a:avLst/>
              <a:gdLst>
                <a:gd name="T0" fmla="*/ 343 w 454"/>
                <a:gd name="T1" fmla="*/ 238 h 238"/>
                <a:gd name="T2" fmla="*/ 343 w 454"/>
                <a:gd name="T3" fmla="*/ 238 h 238"/>
                <a:gd name="T4" fmla="*/ 1 w 454"/>
                <a:gd name="T5" fmla="*/ 1 h 238"/>
                <a:gd name="T6" fmla="*/ 1 w 454"/>
                <a:gd name="T7" fmla="*/ 0 h 238"/>
                <a:gd name="T8" fmla="*/ 1 w 454"/>
                <a:gd name="T9" fmla="*/ 0 h 238"/>
                <a:gd name="T10" fmla="*/ 453 w 454"/>
                <a:gd name="T11" fmla="*/ 22 h 238"/>
                <a:gd name="T12" fmla="*/ 454 w 454"/>
                <a:gd name="T13" fmla="*/ 22 h 238"/>
                <a:gd name="T14" fmla="*/ 454 w 454"/>
                <a:gd name="T15" fmla="*/ 23 h 238"/>
                <a:gd name="T16" fmla="*/ 344 w 454"/>
                <a:gd name="T17" fmla="*/ 237 h 238"/>
                <a:gd name="T18" fmla="*/ 344 w 454"/>
                <a:gd name="T19" fmla="*/ 238 h 238"/>
                <a:gd name="T20" fmla="*/ 343 w 454"/>
                <a:gd name="T21" fmla="*/ 238 h 238"/>
                <a:gd name="T22" fmla="*/ 5 w 454"/>
                <a:gd name="T23" fmla="*/ 2 h 238"/>
                <a:gd name="T24" fmla="*/ 343 w 454"/>
                <a:gd name="T25" fmla="*/ 236 h 238"/>
                <a:gd name="T26" fmla="*/ 452 w 454"/>
                <a:gd name="T27" fmla="*/ 23 h 238"/>
                <a:gd name="T28" fmla="*/ 5 w 454"/>
                <a:gd name="T29" fmla="*/ 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238">
                  <a:moveTo>
                    <a:pt x="343" y="238"/>
                  </a:moveTo>
                  <a:cubicBezTo>
                    <a:pt x="343" y="238"/>
                    <a:pt x="343" y="238"/>
                    <a:pt x="343" y="238"/>
                  </a:cubicBezTo>
                  <a:cubicBezTo>
                    <a:pt x="1" y="1"/>
                    <a:pt x="1" y="1"/>
                    <a:pt x="1" y="1"/>
                  </a:cubicBezTo>
                  <a:cubicBezTo>
                    <a:pt x="1" y="1"/>
                    <a:pt x="0" y="1"/>
                    <a:pt x="1" y="0"/>
                  </a:cubicBezTo>
                  <a:cubicBezTo>
                    <a:pt x="1" y="0"/>
                    <a:pt x="1" y="0"/>
                    <a:pt x="1" y="0"/>
                  </a:cubicBezTo>
                  <a:cubicBezTo>
                    <a:pt x="453" y="22"/>
                    <a:pt x="453" y="22"/>
                    <a:pt x="453" y="22"/>
                  </a:cubicBezTo>
                  <a:cubicBezTo>
                    <a:pt x="453" y="22"/>
                    <a:pt x="454" y="22"/>
                    <a:pt x="454" y="22"/>
                  </a:cubicBezTo>
                  <a:cubicBezTo>
                    <a:pt x="454" y="22"/>
                    <a:pt x="454" y="23"/>
                    <a:pt x="454" y="23"/>
                  </a:cubicBezTo>
                  <a:cubicBezTo>
                    <a:pt x="344" y="237"/>
                    <a:pt x="344" y="237"/>
                    <a:pt x="344" y="237"/>
                  </a:cubicBezTo>
                  <a:cubicBezTo>
                    <a:pt x="344" y="238"/>
                    <a:pt x="344" y="238"/>
                    <a:pt x="344" y="238"/>
                  </a:cubicBezTo>
                  <a:cubicBezTo>
                    <a:pt x="344" y="238"/>
                    <a:pt x="343" y="238"/>
                    <a:pt x="343" y="238"/>
                  </a:cubicBezTo>
                  <a:close/>
                  <a:moveTo>
                    <a:pt x="5" y="2"/>
                  </a:moveTo>
                  <a:cubicBezTo>
                    <a:pt x="343" y="236"/>
                    <a:pt x="343" y="236"/>
                    <a:pt x="343" y="236"/>
                  </a:cubicBezTo>
                  <a:cubicBezTo>
                    <a:pt x="452" y="23"/>
                    <a:pt x="452" y="23"/>
                    <a:pt x="452" y="23"/>
                  </a:cubicBezTo>
                  <a:lnTo>
                    <a:pt x="5"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7" name="Freeform 52"/>
            <p:cNvSpPr>
              <a:spLocks noEditPoints="1"/>
            </p:cNvSpPr>
            <p:nvPr/>
          </p:nvSpPr>
          <p:spPr bwMode="auto">
            <a:xfrm>
              <a:off x="6368" y="3519"/>
              <a:ext cx="428" cy="599"/>
            </a:xfrm>
            <a:custGeom>
              <a:avLst/>
              <a:gdLst>
                <a:gd name="T0" fmla="*/ 118 w 174"/>
                <a:gd name="T1" fmla="*/ 243 h 243"/>
                <a:gd name="T2" fmla="*/ 118 w 174"/>
                <a:gd name="T3" fmla="*/ 243 h 243"/>
                <a:gd name="T4" fmla="*/ 0 w 174"/>
                <a:gd name="T5" fmla="*/ 202 h 243"/>
                <a:gd name="T6" fmla="*/ 0 w 174"/>
                <a:gd name="T7" fmla="*/ 201 h 243"/>
                <a:gd name="T8" fmla="*/ 0 w 174"/>
                <a:gd name="T9" fmla="*/ 200 h 243"/>
                <a:gd name="T10" fmla="*/ 173 w 174"/>
                <a:gd name="T11" fmla="*/ 0 h 243"/>
                <a:gd name="T12" fmla="*/ 174 w 174"/>
                <a:gd name="T13" fmla="*/ 0 h 243"/>
                <a:gd name="T14" fmla="*/ 174 w 174"/>
                <a:gd name="T15" fmla="*/ 1 h 243"/>
                <a:gd name="T16" fmla="*/ 119 w 174"/>
                <a:gd name="T17" fmla="*/ 243 h 243"/>
                <a:gd name="T18" fmla="*/ 118 w 174"/>
                <a:gd name="T19" fmla="*/ 243 h 243"/>
                <a:gd name="T20" fmla="*/ 118 w 174"/>
                <a:gd name="T21" fmla="*/ 243 h 243"/>
                <a:gd name="T22" fmla="*/ 2 w 174"/>
                <a:gd name="T23" fmla="*/ 201 h 243"/>
                <a:gd name="T24" fmla="*/ 117 w 174"/>
                <a:gd name="T25" fmla="*/ 241 h 243"/>
                <a:gd name="T26" fmla="*/ 172 w 174"/>
                <a:gd name="T27" fmla="*/ 4 h 243"/>
                <a:gd name="T28" fmla="*/ 2 w 174"/>
                <a:gd name="T29" fmla="*/ 20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43">
                  <a:moveTo>
                    <a:pt x="118" y="243"/>
                  </a:moveTo>
                  <a:cubicBezTo>
                    <a:pt x="118" y="243"/>
                    <a:pt x="118" y="243"/>
                    <a:pt x="118" y="243"/>
                  </a:cubicBezTo>
                  <a:cubicBezTo>
                    <a:pt x="0" y="202"/>
                    <a:pt x="0" y="202"/>
                    <a:pt x="0" y="202"/>
                  </a:cubicBezTo>
                  <a:cubicBezTo>
                    <a:pt x="0" y="202"/>
                    <a:pt x="0" y="202"/>
                    <a:pt x="0" y="201"/>
                  </a:cubicBezTo>
                  <a:cubicBezTo>
                    <a:pt x="0" y="201"/>
                    <a:pt x="0" y="201"/>
                    <a:pt x="0" y="200"/>
                  </a:cubicBezTo>
                  <a:cubicBezTo>
                    <a:pt x="173" y="0"/>
                    <a:pt x="173" y="0"/>
                    <a:pt x="173" y="0"/>
                  </a:cubicBezTo>
                  <a:cubicBezTo>
                    <a:pt x="173" y="0"/>
                    <a:pt x="173" y="0"/>
                    <a:pt x="174" y="0"/>
                  </a:cubicBezTo>
                  <a:cubicBezTo>
                    <a:pt x="174" y="0"/>
                    <a:pt x="174" y="1"/>
                    <a:pt x="174" y="1"/>
                  </a:cubicBezTo>
                  <a:cubicBezTo>
                    <a:pt x="119" y="243"/>
                    <a:pt x="119" y="243"/>
                    <a:pt x="119" y="243"/>
                  </a:cubicBezTo>
                  <a:cubicBezTo>
                    <a:pt x="119" y="243"/>
                    <a:pt x="119" y="243"/>
                    <a:pt x="118" y="243"/>
                  </a:cubicBezTo>
                  <a:cubicBezTo>
                    <a:pt x="118" y="243"/>
                    <a:pt x="118" y="243"/>
                    <a:pt x="118" y="243"/>
                  </a:cubicBezTo>
                  <a:close/>
                  <a:moveTo>
                    <a:pt x="2" y="201"/>
                  </a:moveTo>
                  <a:cubicBezTo>
                    <a:pt x="117" y="241"/>
                    <a:pt x="117" y="241"/>
                    <a:pt x="117" y="241"/>
                  </a:cubicBezTo>
                  <a:cubicBezTo>
                    <a:pt x="172" y="4"/>
                    <a:pt x="172" y="4"/>
                    <a:pt x="172" y="4"/>
                  </a:cubicBezTo>
                  <a:lnTo>
                    <a:pt x="2" y="20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8" name="Freeform 53"/>
            <p:cNvSpPr>
              <a:spLocks noEditPoints="1"/>
            </p:cNvSpPr>
            <p:nvPr/>
          </p:nvSpPr>
          <p:spPr bwMode="auto">
            <a:xfrm>
              <a:off x="6656" y="3519"/>
              <a:ext cx="693" cy="599"/>
            </a:xfrm>
            <a:custGeom>
              <a:avLst/>
              <a:gdLst>
                <a:gd name="T0" fmla="*/ 1 w 282"/>
                <a:gd name="T1" fmla="*/ 243 h 243"/>
                <a:gd name="T2" fmla="*/ 0 w 282"/>
                <a:gd name="T3" fmla="*/ 243 h 243"/>
                <a:gd name="T4" fmla="*/ 0 w 282"/>
                <a:gd name="T5" fmla="*/ 242 h 243"/>
                <a:gd name="T6" fmla="*/ 55 w 282"/>
                <a:gd name="T7" fmla="*/ 1 h 243"/>
                <a:gd name="T8" fmla="*/ 56 w 282"/>
                <a:gd name="T9" fmla="*/ 0 h 243"/>
                <a:gd name="T10" fmla="*/ 57 w 282"/>
                <a:gd name="T11" fmla="*/ 0 h 243"/>
                <a:gd name="T12" fmla="*/ 282 w 282"/>
                <a:gd name="T13" fmla="*/ 217 h 243"/>
                <a:gd name="T14" fmla="*/ 282 w 282"/>
                <a:gd name="T15" fmla="*/ 218 h 243"/>
                <a:gd name="T16" fmla="*/ 281 w 282"/>
                <a:gd name="T17" fmla="*/ 219 h 243"/>
                <a:gd name="T18" fmla="*/ 1 w 282"/>
                <a:gd name="T19" fmla="*/ 243 h 243"/>
                <a:gd name="T20" fmla="*/ 1 w 282"/>
                <a:gd name="T21" fmla="*/ 243 h 243"/>
                <a:gd name="T22" fmla="*/ 57 w 282"/>
                <a:gd name="T23" fmla="*/ 3 h 243"/>
                <a:gd name="T24" fmla="*/ 2 w 282"/>
                <a:gd name="T25" fmla="*/ 241 h 243"/>
                <a:gd name="T26" fmla="*/ 279 w 282"/>
                <a:gd name="T27" fmla="*/ 217 h 243"/>
                <a:gd name="T28" fmla="*/ 57 w 282"/>
                <a:gd name="T29" fmla="*/ 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2" h="243">
                  <a:moveTo>
                    <a:pt x="1" y="243"/>
                  </a:moveTo>
                  <a:cubicBezTo>
                    <a:pt x="1" y="243"/>
                    <a:pt x="0" y="243"/>
                    <a:pt x="0" y="243"/>
                  </a:cubicBezTo>
                  <a:cubicBezTo>
                    <a:pt x="0" y="243"/>
                    <a:pt x="0" y="243"/>
                    <a:pt x="0" y="242"/>
                  </a:cubicBezTo>
                  <a:cubicBezTo>
                    <a:pt x="55" y="1"/>
                    <a:pt x="55" y="1"/>
                    <a:pt x="55" y="1"/>
                  </a:cubicBezTo>
                  <a:cubicBezTo>
                    <a:pt x="56" y="0"/>
                    <a:pt x="56" y="0"/>
                    <a:pt x="56" y="0"/>
                  </a:cubicBezTo>
                  <a:cubicBezTo>
                    <a:pt x="56" y="0"/>
                    <a:pt x="57" y="0"/>
                    <a:pt x="57" y="0"/>
                  </a:cubicBezTo>
                  <a:cubicBezTo>
                    <a:pt x="282" y="217"/>
                    <a:pt x="282" y="217"/>
                    <a:pt x="282" y="217"/>
                  </a:cubicBezTo>
                  <a:cubicBezTo>
                    <a:pt x="282" y="217"/>
                    <a:pt x="282" y="218"/>
                    <a:pt x="282" y="218"/>
                  </a:cubicBezTo>
                  <a:cubicBezTo>
                    <a:pt x="282" y="219"/>
                    <a:pt x="282" y="219"/>
                    <a:pt x="281" y="219"/>
                  </a:cubicBezTo>
                  <a:cubicBezTo>
                    <a:pt x="1" y="243"/>
                    <a:pt x="1" y="243"/>
                    <a:pt x="1" y="243"/>
                  </a:cubicBezTo>
                  <a:cubicBezTo>
                    <a:pt x="1" y="243"/>
                    <a:pt x="1" y="243"/>
                    <a:pt x="1" y="243"/>
                  </a:cubicBezTo>
                  <a:close/>
                  <a:moveTo>
                    <a:pt x="57" y="3"/>
                  </a:moveTo>
                  <a:cubicBezTo>
                    <a:pt x="2" y="241"/>
                    <a:pt x="2" y="241"/>
                    <a:pt x="2" y="241"/>
                  </a:cubicBezTo>
                  <a:cubicBezTo>
                    <a:pt x="279" y="217"/>
                    <a:pt x="279" y="217"/>
                    <a:pt x="279" y="217"/>
                  </a:cubicBezTo>
                  <a:lnTo>
                    <a:pt x="5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9" name="Freeform 54"/>
            <p:cNvSpPr>
              <a:spLocks noEditPoints="1"/>
            </p:cNvSpPr>
            <p:nvPr/>
          </p:nvSpPr>
          <p:spPr bwMode="auto">
            <a:xfrm>
              <a:off x="6791" y="2991"/>
              <a:ext cx="578" cy="533"/>
            </a:xfrm>
            <a:custGeom>
              <a:avLst/>
              <a:gdLst>
                <a:gd name="T0" fmla="*/ 1 w 235"/>
                <a:gd name="T1" fmla="*/ 216 h 216"/>
                <a:gd name="T2" fmla="*/ 1 w 235"/>
                <a:gd name="T3" fmla="*/ 216 h 216"/>
                <a:gd name="T4" fmla="*/ 1 w 235"/>
                <a:gd name="T5" fmla="*/ 214 h 216"/>
                <a:gd name="T6" fmla="*/ 110 w 235"/>
                <a:gd name="T7" fmla="*/ 0 h 216"/>
                <a:gd name="T8" fmla="*/ 111 w 235"/>
                <a:gd name="T9" fmla="*/ 0 h 216"/>
                <a:gd name="T10" fmla="*/ 112 w 235"/>
                <a:gd name="T11" fmla="*/ 0 h 216"/>
                <a:gd name="T12" fmla="*/ 235 w 235"/>
                <a:gd name="T13" fmla="*/ 94 h 216"/>
                <a:gd name="T14" fmla="*/ 235 w 235"/>
                <a:gd name="T15" fmla="*/ 95 h 216"/>
                <a:gd name="T16" fmla="*/ 235 w 235"/>
                <a:gd name="T17" fmla="*/ 96 h 216"/>
                <a:gd name="T18" fmla="*/ 2 w 235"/>
                <a:gd name="T19" fmla="*/ 216 h 216"/>
                <a:gd name="T20" fmla="*/ 1 w 235"/>
                <a:gd name="T21" fmla="*/ 216 h 216"/>
                <a:gd name="T22" fmla="*/ 111 w 235"/>
                <a:gd name="T23" fmla="*/ 2 h 216"/>
                <a:gd name="T24" fmla="*/ 4 w 235"/>
                <a:gd name="T25" fmla="*/ 213 h 216"/>
                <a:gd name="T26" fmla="*/ 232 w 235"/>
                <a:gd name="T27" fmla="*/ 95 h 216"/>
                <a:gd name="T28" fmla="*/ 111 w 235"/>
                <a:gd name="T2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216">
                  <a:moveTo>
                    <a:pt x="1" y="216"/>
                  </a:moveTo>
                  <a:cubicBezTo>
                    <a:pt x="1" y="216"/>
                    <a:pt x="1" y="216"/>
                    <a:pt x="1" y="216"/>
                  </a:cubicBezTo>
                  <a:cubicBezTo>
                    <a:pt x="0" y="215"/>
                    <a:pt x="0" y="215"/>
                    <a:pt x="1" y="214"/>
                  </a:cubicBezTo>
                  <a:cubicBezTo>
                    <a:pt x="110" y="0"/>
                    <a:pt x="110" y="0"/>
                    <a:pt x="110" y="0"/>
                  </a:cubicBezTo>
                  <a:cubicBezTo>
                    <a:pt x="110" y="0"/>
                    <a:pt x="111" y="0"/>
                    <a:pt x="111" y="0"/>
                  </a:cubicBezTo>
                  <a:cubicBezTo>
                    <a:pt x="111" y="0"/>
                    <a:pt x="111" y="0"/>
                    <a:pt x="112" y="0"/>
                  </a:cubicBezTo>
                  <a:cubicBezTo>
                    <a:pt x="235" y="94"/>
                    <a:pt x="235" y="94"/>
                    <a:pt x="235" y="94"/>
                  </a:cubicBezTo>
                  <a:cubicBezTo>
                    <a:pt x="235" y="95"/>
                    <a:pt x="235" y="95"/>
                    <a:pt x="235" y="95"/>
                  </a:cubicBezTo>
                  <a:cubicBezTo>
                    <a:pt x="235" y="96"/>
                    <a:pt x="235" y="96"/>
                    <a:pt x="235" y="96"/>
                  </a:cubicBezTo>
                  <a:cubicBezTo>
                    <a:pt x="2" y="216"/>
                    <a:pt x="2" y="216"/>
                    <a:pt x="2" y="216"/>
                  </a:cubicBezTo>
                  <a:cubicBezTo>
                    <a:pt x="2" y="216"/>
                    <a:pt x="2" y="216"/>
                    <a:pt x="1" y="216"/>
                  </a:cubicBezTo>
                  <a:close/>
                  <a:moveTo>
                    <a:pt x="111" y="2"/>
                  </a:moveTo>
                  <a:cubicBezTo>
                    <a:pt x="4" y="213"/>
                    <a:pt x="4" y="213"/>
                    <a:pt x="4" y="213"/>
                  </a:cubicBezTo>
                  <a:cubicBezTo>
                    <a:pt x="232" y="95"/>
                    <a:pt x="232" y="95"/>
                    <a:pt x="232" y="95"/>
                  </a:cubicBezTo>
                  <a:lnTo>
                    <a:pt x="111"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0" name="Freeform 55"/>
            <p:cNvSpPr>
              <a:spLocks noEditPoints="1"/>
            </p:cNvSpPr>
            <p:nvPr/>
          </p:nvSpPr>
          <p:spPr bwMode="auto">
            <a:xfrm>
              <a:off x="6791" y="3282"/>
              <a:ext cx="796" cy="777"/>
            </a:xfrm>
            <a:custGeom>
              <a:avLst/>
              <a:gdLst>
                <a:gd name="T0" fmla="*/ 226 w 324"/>
                <a:gd name="T1" fmla="*/ 315 h 315"/>
                <a:gd name="T2" fmla="*/ 226 w 324"/>
                <a:gd name="T3" fmla="*/ 315 h 315"/>
                <a:gd name="T4" fmla="*/ 1 w 324"/>
                <a:gd name="T5" fmla="*/ 98 h 315"/>
                <a:gd name="T6" fmla="*/ 0 w 324"/>
                <a:gd name="T7" fmla="*/ 97 h 315"/>
                <a:gd name="T8" fmla="*/ 1 w 324"/>
                <a:gd name="T9" fmla="*/ 96 h 315"/>
                <a:gd name="T10" fmla="*/ 323 w 324"/>
                <a:gd name="T11" fmla="*/ 0 h 315"/>
                <a:gd name="T12" fmla="*/ 324 w 324"/>
                <a:gd name="T13" fmla="*/ 0 h 315"/>
                <a:gd name="T14" fmla="*/ 324 w 324"/>
                <a:gd name="T15" fmla="*/ 1 h 315"/>
                <a:gd name="T16" fmla="*/ 227 w 324"/>
                <a:gd name="T17" fmla="*/ 314 h 315"/>
                <a:gd name="T18" fmla="*/ 226 w 324"/>
                <a:gd name="T19" fmla="*/ 315 h 315"/>
                <a:gd name="T20" fmla="*/ 226 w 324"/>
                <a:gd name="T21" fmla="*/ 315 h 315"/>
                <a:gd name="T22" fmla="*/ 3 w 324"/>
                <a:gd name="T23" fmla="*/ 97 h 315"/>
                <a:gd name="T24" fmla="*/ 226 w 324"/>
                <a:gd name="T25" fmla="*/ 312 h 315"/>
                <a:gd name="T26" fmla="*/ 321 w 324"/>
                <a:gd name="T27" fmla="*/ 2 h 315"/>
                <a:gd name="T28" fmla="*/ 3 w 324"/>
                <a:gd name="T29" fmla="*/ 9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15">
                  <a:moveTo>
                    <a:pt x="226" y="315"/>
                  </a:moveTo>
                  <a:cubicBezTo>
                    <a:pt x="226" y="315"/>
                    <a:pt x="226" y="315"/>
                    <a:pt x="226" y="315"/>
                  </a:cubicBezTo>
                  <a:cubicBezTo>
                    <a:pt x="1" y="98"/>
                    <a:pt x="1" y="98"/>
                    <a:pt x="1" y="98"/>
                  </a:cubicBezTo>
                  <a:cubicBezTo>
                    <a:pt x="1" y="97"/>
                    <a:pt x="0" y="97"/>
                    <a:pt x="0" y="97"/>
                  </a:cubicBezTo>
                  <a:cubicBezTo>
                    <a:pt x="1" y="96"/>
                    <a:pt x="1" y="96"/>
                    <a:pt x="1" y="96"/>
                  </a:cubicBezTo>
                  <a:cubicBezTo>
                    <a:pt x="323" y="0"/>
                    <a:pt x="323" y="0"/>
                    <a:pt x="323" y="0"/>
                  </a:cubicBezTo>
                  <a:cubicBezTo>
                    <a:pt x="323" y="0"/>
                    <a:pt x="323" y="0"/>
                    <a:pt x="324" y="0"/>
                  </a:cubicBezTo>
                  <a:cubicBezTo>
                    <a:pt x="324" y="0"/>
                    <a:pt x="324" y="1"/>
                    <a:pt x="324" y="1"/>
                  </a:cubicBezTo>
                  <a:cubicBezTo>
                    <a:pt x="227" y="314"/>
                    <a:pt x="227" y="314"/>
                    <a:pt x="227" y="314"/>
                  </a:cubicBezTo>
                  <a:cubicBezTo>
                    <a:pt x="227" y="314"/>
                    <a:pt x="227" y="315"/>
                    <a:pt x="226" y="315"/>
                  </a:cubicBezTo>
                  <a:cubicBezTo>
                    <a:pt x="226" y="315"/>
                    <a:pt x="226" y="315"/>
                    <a:pt x="226" y="315"/>
                  </a:cubicBezTo>
                  <a:close/>
                  <a:moveTo>
                    <a:pt x="3" y="97"/>
                  </a:moveTo>
                  <a:cubicBezTo>
                    <a:pt x="226" y="312"/>
                    <a:pt x="226" y="312"/>
                    <a:pt x="226" y="312"/>
                  </a:cubicBezTo>
                  <a:cubicBezTo>
                    <a:pt x="321" y="2"/>
                    <a:pt x="321" y="2"/>
                    <a:pt x="321" y="2"/>
                  </a:cubicBezTo>
                  <a:lnTo>
                    <a:pt x="3" y="9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1" name="Freeform 56"/>
            <p:cNvSpPr>
              <a:spLocks noEditPoints="1"/>
            </p:cNvSpPr>
            <p:nvPr/>
          </p:nvSpPr>
          <p:spPr bwMode="auto">
            <a:xfrm>
              <a:off x="6791" y="3223"/>
              <a:ext cx="796" cy="301"/>
            </a:xfrm>
            <a:custGeom>
              <a:avLst/>
              <a:gdLst>
                <a:gd name="T0" fmla="*/ 1 w 324"/>
                <a:gd name="T1" fmla="*/ 122 h 122"/>
                <a:gd name="T2" fmla="*/ 1 w 324"/>
                <a:gd name="T3" fmla="*/ 121 h 122"/>
                <a:gd name="T4" fmla="*/ 1 w 324"/>
                <a:gd name="T5" fmla="*/ 120 h 122"/>
                <a:gd name="T6" fmla="*/ 234 w 324"/>
                <a:gd name="T7" fmla="*/ 0 h 122"/>
                <a:gd name="T8" fmla="*/ 234 w 324"/>
                <a:gd name="T9" fmla="*/ 0 h 122"/>
                <a:gd name="T10" fmla="*/ 323 w 324"/>
                <a:gd name="T11" fmla="*/ 24 h 122"/>
                <a:gd name="T12" fmla="*/ 324 w 324"/>
                <a:gd name="T13" fmla="*/ 25 h 122"/>
                <a:gd name="T14" fmla="*/ 323 w 324"/>
                <a:gd name="T15" fmla="*/ 26 h 122"/>
                <a:gd name="T16" fmla="*/ 2 w 324"/>
                <a:gd name="T17" fmla="*/ 122 h 122"/>
                <a:gd name="T18" fmla="*/ 1 w 324"/>
                <a:gd name="T19" fmla="*/ 122 h 122"/>
                <a:gd name="T20" fmla="*/ 234 w 324"/>
                <a:gd name="T21" fmla="*/ 2 h 122"/>
                <a:gd name="T22" fmla="*/ 11 w 324"/>
                <a:gd name="T23" fmla="*/ 117 h 122"/>
                <a:gd name="T24" fmla="*/ 319 w 324"/>
                <a:gd name="T25" fmla="*/ 25 h 122"/>
                <a:gd name="T26" fmla="*/ 234 w 324"/>
                <a:gd name="T27"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4" h="122">
                  <a:moveTo>
                    <a:pt x="1" y="122"/>
                  </a:moveTo>
                  <a:cubicBezTo>
                    <a:pt x="1" y="122"/>
                    <a:pt x="1" y="122"/>
                    <a:pt x="1" y="121"/>
                  </a:cubicBezTo>
                  <a:cubicBezTo>
                    <a:pt x="0" y="121"/>
                    <a:pt x="1" y="120"/>
                    <a:pt x="1" y="120"/>
                  </a:cubicBezTo>
                  <a:cubicBezTo>
                    <a:pt x="234" y="0"/>
                    <a:pt x="234" y="0"/>
                    <a:pt x="234" y="0"/>
                  </a:cubicBezTo>
                  <a:cubicBezTo>
                    <a:pt x="234" y="0"/>
                    <a:pt x="234" y="0"/>
                    <a:pt x="234" y="0"/>
                  </a:cubicBezTo>
                  <a:cubicBezTo>
                    <a:pt x="323" y="24"/>
                    <a:pt x="323" y="24"/>
                    <a:pt x="323" y="24"/>
                  </a:cubicBezTo>
                  <a:cubicBezTo>
                    <a:pt x="323" y="24"/>
                    <a:pt x="324" y="24"/>
                    <a:pt x="324" y="25"/>
                  </a:cubicBezTo>
                  <a:cubicBezTo>
                    <a:pt x="324" y="25"/>
                    <a:pt x="324" y="26"/>
                    <a:pt x="323" y="26"/>
                  </a:cubicBezTo>
                  <a:cubicBezTo>
                    <a:pt x="2" y="122"/>
                    <a:pt x="2" y="122"/>
                    <a:pt x="2" y="122"/>
                  </a:cubicBezTo>
                  <a:cubicBezTo>
                    <a:pt x="2" y="122"/>
                    <a:pt x="1" y="122"/>
                    <a:pt x="1" y="122"/>
                  </a:cubicBezTo>
                  <a:close/>
                  <a:moveTo>
                    <a:pt x="234" y="2"/>
                  </a:moveTo>
                  <a:cubicBezTo>
                    <a:pt x="11" y="117"/>
                    <a:pt x="11" y="117"/>
                    <a:pt x="11" y="117"/>
                  </a:cubicBezTo>
                  <a:cubicBezTo>
                    <a:pt x="319" y="25"/>
                    <a:pt x="319" y="25"/>
                    <a:pt x="319" y="25"/>
                  </a:cubicBezTo>
                  <a:lnTo>
                    <a:pt x="23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3" name="Freeform 57"/>
            <p:cNvSpPr>
              <a:spLocks noEditPoints="1"/>
            </p:cNvSpPr>
            <p:nvPr/>
          </p:nvSpPr>
          <p:spPr bwMode="auto">
            <a:xfrm>
              <a:off x="3378" y="3430"/>
              <a:ext cx="797" cy="387"/>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8" name="Freeform 58"/>
            <p:cNvSpPr>
              <a:spLocks noEditPoints="1"/>
            </p:cNvSpPr>
            <p:nvPr/>
          </p:nvSpPr>
          <p:spPr bwMode="auto">
            <a:xfrm>
              <a:off x="4035" y="3349"/>
              <a:ext cx="408" cy="325"/>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4" name="Freeform 59"/>
            <p:cNvSpPr/>
            <p:nvPr/>
          </p:nvSpPr>
          <p:spPr bwMode="auto">
            <a:xfrm>
              <a:off x="5313" y="1551"/>
              <a:ext cx="130" cy="496"/>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6" name="Freeform 60"/>
            <p:cNvSpPr>
              <a:spLocks noEditPoints="1"/>
            </p:cNvSpPr>
            <p:nvPr/>
          </p:nvSpPr>
          <p:spPr bwMode="auto">
            <a:xfrm>
              <a:off x="5313" y="1554"/>
              <a:ext cx="664" cy="493"/>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7" name="Freeform 61"/>
            <p:cNvSpPr>
              <a:spLocks noEditPoints="1"/>
            </p:cNvSpPr>
            <p:nvPr/>
          </p:nvSpPr>
          <p:spPr bwMode="auto">
            <a:xfrm>
              <a:off x="5313" y="2042"/>
              <a:ext cx="777" cy="629"/>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1" name="Freeform 62"/>
            <p:cNvSpPr>
              <a:spLocks noEditPoints="1"/>
            </p:cNvSpPr>
            <p:nvPr/>
          </p:nvSpPr>
          <p:spPr bwMode="auto">
            <a:xfrm>
              <a:off x="5313" y="1714"/>
              <a:ext cx="777" cy="888"/>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2" name="Freeform 63"/>
            <p:cNvSpPr>
              <a:spLocks noEditPoints="1"/>
            </p:cNvSpPr>
            <p:nvPr/>
          </p:nvSpPr>
          <p:spPr bwMode="auto">
            <a:xfrm>
              <a:off x="5097" y="2666"/>
              <a:ext cx="432" cy="441"/>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3" name="Freeform 64"/>
            <p:cNvSpPr>
              <a:spLocks noEditPoints="1"/>
            </p:cNvSpPr>
            <p:nvPr/>
          </p:nvSpPr>
          <p:spPr bwMode="auto">
            <a:xfrm>
              <a:off x="5097" y="2779"/>
              <a:ext cx="700" cy="328"/>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4" name="Freeform 65"/>
            <p:cNvSpPr>
              <a:spLocks noEditPoints="1"/>
            </p:cNvSpPr>
            <p:nvPr/>
          </p:nvSpPr>
          <p:spPr bwMode="auto">
            <a:xfrm>
              <a:off x="5097" y="2984"/>
              <a:ext cx="700" cy="734"/>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5" name="Freeform 66"/>
            <p:cNvSpPr/>
            <p:nvPr/>
          </p:nvSpPr>
          <p:spPr bwMode="auto">
            <a:xfrm>
              <a:off x="7061" y="2005"/>
              <a:ext cx="807" cy="989"/>
            </a:xfrm>
            <a:custGeom>
              <a:avLst/>
              <a:gdLst>
                <a:gd name="T0" fmla="*/ 327 w 328"/>
                <a:gd name="T1" fmla="*/ 194 h 401"/>
                <a:gd name="T2" fmla="*/ 3 w 328"/>
                <a:gd name="T3" fmla="*/ 398 h 401"/>
                <a:gd name="T4" fmla="*/ 107 w 328"/>
                <a:gd name="T5" fmla="*/ 2 h 401"/>
                <a:gd name="T6" fmla="*/ 328 w 328"/>
                <a:gd name="T7" fmla="*/ 95 h 401"/>
                <a:gd name="T8" fmla="*/ 328 w 328"/>
                <a:gd name="T9" fmla="*/ 93 h 401"/>
                <a:gd name="T10" fmla="*/ 107 w 328"/>
                <a:gd name="T11" fmla="*/ 0 h 401"/>
                <a:gd name="T12" fmla="*/ 106 w 328"/>
                <a:gd name="T13" fmla="*/ 0 h 401"/>
                <a:gd name="T14" fmla="*/ 106 w 328"/>
                <a:gd name="T15" fmla="*/ 1 h 401"/>
                <a:gd name="T16" fmla="*/ 0 w 328"/>
                <a:gd name="T17" fmla="*/ 400 h 401"/>
                <a:gd name="T18" fmla="*/ 1 w 328"/>
                <a:gd name="T19" fmla="*/ 401 h 401"/>
                <a:gd name="T20" fmla="*/ 1 w 328"/>
                <a:gd name="T21" fmla="*/ 401 h 401"/>
                <a:gd name="T22" fmla="*/ 2 w 328"/>
                <a:gd name="T23" fmla="*/ 401 h 401"/>
                <a:gd name="T24" fmla="*/ 327 w 328"/>
                <a:gd name="T25" fmla="*/ 196 h 401"/>
                <a:gd name="T26" fmla="*/ 327 w 328"/>
                <a:gd name="T27" fmla="*/ 1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8" h="401">
                  <a:moveTo>
                    <a:pt x="327" y="194"/>
                  </a:moveTo>
                  <a:cubicBezTo>
                    <a:pt x="3" y="398"/>
                    <a:pt x="3" y="398"/>
                    <a:pt x="3" y="398"/>
                  </a:cubicBezTo>
                  <a:cubicBezTo>
                    <a:pt x="107" y="2"/>
                    <a:pt x="107" y="2"/>
                    <a:pt x="107" y="2"/>
                  </a:cubicBezTo>
                  <a:cubicBezTo>
                    <a:pt x="328" y="95"/>
                    <a:pt x="328" y="95"/>
                    <a:pt x="328" y="95"/>
                  </a:cubicBezTo>
                  <a:cubicBezTo>
                    <a:pt x="328" y="93"/>
                    <a:pt x="328" y="93"/>
                    <a:pt x="328" y="93"/>
                  </a:cubicBezTo>
                  <a:cubicBezTo>
                    <a:pt x="107" y="0"/>
                    <a:pt x="107" y="0"/>
                    <a:pt x="107" y="0"/>
                  </a:cubicBezTo>
                  <a:cubicBezTo>
                    <a:pt x="107" y="0"/>
                    <a:pt x="107" y="0"/>
                    <a:pt x="106" y="0"/>
                  </a:cubicBezTo>
                  <a:cubicBezTo>
                    <a:pt x="106" y="0"/>
                    <a:pt x="106" y="0"/>
                    <a:pt x="106" y="1"/>
                  </a:cubicBezTo>
                  <a:cubicBezTo>
                    <a:pt x="0" y="400"/>
                    <a:pt x="0" y="400"/>
                    <a:pt x="0" y="400"/>
                  </a:cubicBezTo>
                  <a:cubicBezTo>
                    <a:pt x="0" y="401"/>
                    <a:pt x="0" y="401"/>
                    <a:pt x="1" y="401"/>
                  </a:cubicBezTo>
                  <a:cubicBezTo>
                    <a:pt x="1" y="401"/>
                    <a:pt x="1" y="401"/>
                    <a:pt x="1" y="401"/>
                  </a:cubicBezTo>
                  <a:cubicBezTo>
                    <a:pt x="1" y="401"/>
                    <a:pt x="1" y="401"/>
                    <a:pt x="2" y="401"/>
                  </a:cubicBezTo>
                  <a:cubicBezTo>
                    <a:pt x="327" y="196"/>
                    <a:pt x="327" y="196"/>
                    <a:pt x="327" y="196"/>
                  </a:cubicBezTo>
                  <a:lnTo>
                    <a:pt x="327" y="19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6" name="Freeform 67"/>
            <p:cNvSpPr/>
            <p:nvPr/>
          </p:nvSpPr>
          <p:spPr bwMode="auto">
            <a:xfrm>
              <a:off x="7061" y="2483"/>
              <a:ext cx="804" cy="511"/>
            </a:xfrm>
            <a:custGeom>
              <a:avLst/>
              <a:gdLst>
                <a:gd name="T0" fmla="*/ 326 w 327"/>
                <a:gd name="T1" fmla="*/ 171 h 207"/>
                <a:gd name="T2" fmla="*/ 5 w 327"/>
                <a:gd name="T3" fmla="*/ 205 h 207"/>
                <a:gd name="T4" fmla="*/ 327 w 327"/>
                <a:gd name="T5" fmla="*/ 2 h 207"/>
                <a:gd name="T6" fmla="*/ 327 w 327"/>
                <a:gd name="T7" fmla="*/ 0 h 207"/>
                <a:gd name="T8" fmla="*/ 1 w 327"/>
                <a:gd name="T9" fmla="*/ 206 h 207"/>
                <a:gd name="T10" fmla="*/ 0 w 327"/>
                <a:gd name="T11" fmla="*/ 207 h 207"/>
                <a:gd name="T12" fmla="*/ 1 w 327"/>
                <a:gd name="T13" fmla="*/ 207 h 207"/>
                <a:gd name="T14" fmla="*/ 1 w 327"/>
                <a:gd name="T15" fmla="*/ 207 h 207"/>
                <a:gd name="T16" fmla="*/ 326 w 327"/>
                <a:gd name="T17" fmla="*/ 173 h 207"/>
                <a:gd name="T18" fmla="*/ 326 w 327"/>
                <a:gd name="T19" fmla="*/ 17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7" h="207">
                  <a:moveTo>
                    <a:pt x="326" y="171"/>
                  </a:moveTo>
                  <a:cubicBezTo>
                    <a:pt x="5" y="205"/>
                    <a:pt x="5" y="205"/>
                    <a:pt x="5" y="205"/>
                  </a:cubicBezTo>
                  <a:cubicBezTo>
                    <a:pt x="327" y="2"/>
                    <a:pt x="327" y="2"/>
                    <a:pt x="327" y="2"/>
                  </a:cubicBezTo>
                  <a:cubicBezTo>
                    <a:pt x="327" y="0"/>
                    <a:pt x="327" y="0"/>
                    <a:pt x="327" y="0"/>
                  </a:cubicBezTo>
                  <a:cubicBezTo>
                    <a:pt x="1" y="206"/>
                    <a:pt x="1" y="206"/>
                    <a:pt x="1" y="206"/>
                  </a:cubicBezTo>
                  <a:cubicBezTo>
                    <a:pt x="0" y="206"/>
                    <a:pt x="0" y="206"/>
                    <a:pt x="0" y="207"/>
                  </a:cubicBezTo>
                  <a:cubicBezTo>
                    <a:pt x="0" y="207"/>
                    <a:pt x="1" y="207"/>
                    <a:pt x="1" y="207"/>
                  </a:cubicBezTo>
                  <a:cubicBezTo>
                    <a:pt x="1" y="207"/>
                    <a:pt x="1" y="207"/>
                    <a:pt x="1" y="207"/>
                  </a:cubicBezTo>
                  <a:cubicBezTo>
                    <a:pt x="326" y="173"/>
                    <a:pt x="326" y="173"/>
                    <a:pt x="326" y="173"/>
                  </a:cubicBezTo>
                  <a:lnTo>
                    <a:pt x="326" y="17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7" name="Freeform 68"/>
            <p:cNvSpPr/>
            <p:nvPr/>
          </p:nvSpPr>
          <p:spPr bwMode="auto">
            <a:xfrm>
              <a:off x="7322" y="2005"/>
              <a:ext cx="546" cy="234"/>
            </a:xfrm>
            <a:custGeom>
              <a:avLst/>
              <a:gdLst>
                <a:gd name="T0" fmla="*/ 222 w 222"/>
                <a:gd name="T1" fmla="*/ 93 h 95"/>
                <a:gd name="T2" fmla="*/ 6 w 222"/>
                <a:gd name="T3" fmla="*/ 2 h 95"/>
                <a:gd name="T4" fmla="*/ 222 w 222"/>
                <a:gd name="T5" fmla="*/ 15 h 95"/>
                <a:gd name="T6" fmla="*/ 222 w 222"/>
                <a:gd name="T7" fmla="*/ 13 h 95"/>
                <a:gd name="T8" fmla="*/ 1 w 222"/>
                <a:gd name="T9" fmla="*/ 0 h 95"/>
                <a:gd name="T10" fmla="*/ 0 w 222"/>
                <a:gd name="T11" fmla="*/ 1 h 95"/>
                <a:gd name="T12" fmla="*/ 0 w 222"/>
                <a:gd name="T13" fmla="*/ 2 h 95"/>
                <a:gd name="T14" fmla="*/ 222 w 222"/>
                <a:gd name="T15" fmla="*/ 95 h 95"/>
                <a:gd name="T16" fmla="*/ 222 w 222"/>
                <a:gd name="T17" fmla="*/ 9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95">
                  <a:moveTo>
                    <a:pt x="222" y="93"/>
                  </a:moveTo>
                  <a:cubicBezTo>
                    <a:pt x="6" y="2"/>
                    <a:pt x="6" y="2"/>
                    <a:pt x="6" y="2"/>
                  </a:cubicBezTo>
                  <a:cubicBezTo>
                    <a:pt x="222" y="15"/>
                    <a:pt x="222" y="15"/>
                    <a:pt x="222" y="15"/>
                  </a:cubicBezTo>
                  <a:cubicBezTo>
                    <a:pt x="222" y="13"/>
                    <a:pt x="222" y="13"/>
                    <a:pt x="222" y="13"/>
                  </a:cubicBezTo>
                  <a:cubicBezTo>
                    <a:pt x="1" y="0"/>
                    <a:pt x="1" y="0"/>
                    <a:pt x="1" y="0"/>
                  </a:cubicBezTo>
                  <a:cubicBezTo>
                    <a:pt x="0" y="0"/>
                    <a:pt x="0" y="0"/>
                    <a:pt x="0" y="1"/>
                  </a:cubicBezTo>
                  <a:cubicBezTo>
                    <a:pt x="0" y="1"/>
                    <a:pt x="0" y="2"/>
                    <a:pt x="0" y="2"/>
                  </a:cubicBezTo>
                  <a:cubicBezTo>
                    <a:pt x="222" y="95"/>
                    <a:pt x="222" y="95"/>
                    <a:pt x="222" y="95"/>
                  </a:cubicBezTo>
                  <a:lnTo>
                    <a:pt x="222" y="9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8" name="Freeform 69"/>
            <p:cNvSpPr>
              <a:spLocks noEditPoints="1"/>
            </p:cNvSpPr>
            <p:nvPr/>
          </p:nvSpPr>
          <p:spPr bwMode="auto">
            <a:xfrm>
              <a:off x="4170" y="3346"/>
              <a:ext cx="804" cy="328"/>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9" name="Freeform 70"/>
            <p:cNvSpPr>
              <a:spLocks noEditPoints="1"/>
            </p:cNvSpPr>
            <p:nvPr/>
          </p:nvSpPr>
          <p:spPr bwMode="auto">
            <a:xfrm>
              <a:off x="4170" y="3346"/>
              <a:ext cx="804" cy="856"/>
            </a:xfrm>
            <a:custGeom>
              <a:avLst/>
              <a:gdLst>
                <a:gd name="T0" fmla="*/ 264 w 327"/>
                <a:gd name="T1" fmla="*/ 347 h 347"/>
                <a:gd name="T2" fmla="*/ 263 w 327"/>
                <a:gd name="T3" fmla="*/ 347 h 347"/>
                <a:gd name="T4" fmla="*/ 0 w 327"/>
                <a:gd name="T5" fmla="*/ 133 h 347"/>
                <a:gd name="T6" fmla="*/ 0 w 327"/>
                <a:gd name="T7" fmla="*/ 132 h 347"/>
                <a:gd name="T8" fmla="*/ 0 w 327"/>
                <a:gd name="T9" fmla="*/ 132 h 347"/>
                <a:gd name="T10" fmla="*/ 326 w 327"/>
                <a:gd name="T11" fmla="*/ 0 h 347"/>
                <a:gd name="T12" fmla="*/ 326 w 327"/>
                <a:gd name="T13" fmla="*/ 0 h 347"/>
                <a:gd name="T14" fmla="*/ 327 w 327"/>
                <a:gd name="T15" fmla="*/ 1 h 347"/>
                <a:gd name="T16" fmla="*/ 265 w 327"/>
                <a:gd name="T17" fmla="*/ 346 h 347"/>
                <a:gd name="T18" fmla="*/ 264 w 327"/>
                <a:gd name="T19" fmla="*/ 347 h 347"/>
                <a:gd name="T20" fmla="*/ 264 w 327"/>
                <a:gd name="T21" fmla="*/ 347 h 347"/>
                <a:gd name="T22" fmla="*/ 2 w 327"/>
                <a:gd name="T23" fmla="*/ 133 h 347"/>
                <a:gd name="T24" fmla="*/ 263 w 327"/>
                <a:gd name="T25" fmla="*/ 344 h 347"/>
                <a:gd name="T26" fmla="*/ 325 w 327"/>
                <a:gd name="T27" fmla="*/ 3 h 347"/>
                <a:gd name="T28" fmla="*/ 2 w 327"/>
                <a:gd name="T29" fmla="*/ 13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347">
                  <a:moveTo>
                    <a:pt x="264" y="347"/>
                  </a:moveTo>
                  <a:cubicBezTo>
                    <a:pt x="263" y="347"/>
                    <a:pt x="263" y="347"/>
                    <a:pt x="263" y="347"/>
                  </a:cubicBezTo>
                  <a:cubicBezTo>
                    <a:pt x="0" y="133"/>
                    <a:pt x="0" y="133"/>
                    <a:pt x="0" y="133"/>
                  </a:cubicBezTo>
                  <a:cubicBezTo>
                    <a:pt x="0" y="133"/>
                    <a:pt x="0" y="133"/>
                    <a:pt x="0" y="132"/>
                  </a:cubicBezTo>
                  <a:cubicBezTo>
                    <a:pt x="0" y="132"/>
                    <a:pt x="0" y="132"/>
                    <a:pt x="0" y="132"/>
                  </a:cubicBezTo>
                  <a:cubicBezTo>
                    <a:pt x="326" y="0"/>
                    <a:pt x="326" y="0"/>
                    <a:pt x="326" y="0"/>
                  </a:cubicBezTo>
                  <a:cubicBezTo>
                    <a:pt x="326" y="0"/>
                    <a:pt x="326" y="0"/>
                    <a:pt x="326" y="0"/>
                  </a:cubicBezTo>
                  <a:cubicBezTo>
                    <a:pt x="327" y="1"/>
                    <a:pt x="327" y="1"/>
                    <a:pt x="327" y="1"/>
                  </a:cubicBezTo>
                  <a:cubicBezTo>
                    <a:pt x="265" y="346"/>
                    <a:pt x="265" y="346"/>
                    <a:pt x="265" y="346"/>
                  </a:cubicBezTo>
                  <a:cubicBezTo>
                    <a:pt x="264" y="346"/>
                    <a:pt x="264" y="347"/>
                    <a:pt x="264" y="347"/>
                  </a:cubicBezTo>
                  <a:cubicBezTo>
                    <a:pt x="264" y="347"/>
                    <a:pt x="264" y="347"/>
                    <a:pt x="264" y="347"/>
                  </a:cubicBezTo>
                  <a:close/>
                  <a:moveTo>
                    <a:pt x="2" y="133"/>
                  </a:moveTo>
                  <a:cubicBezTo>
                    <a:pt x="263" y="344"/>
                    <a:pt x="263" y="344"/>
                    <a:pt x="263" y="344"/>
                  </a:cubicBezTo>
                  <a:cubicBezTo>
                    <a:pt x="325" y="3"/>
                    <a:pt x="325" y="3"/>
                    <a:pt x="325" y="3"/>
                  </a:cubicBezTo>
                  <a:lnTo>
                    <a:pt x="2" y="13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0" name="Freeform 71"/>
            <p:cNvSpPr>
              <a:spLocks noEditPoints="1"/>
            </p:cNvSpPr>
            <p:nvPr/>
          </p:nvSpPr>
          <p:spPr bwMode="auto">
            <a:xfrm>
              <a:off x="4438" y="3102"/>
              <a:ext cx="664" cy="252"/>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1" name="Freeform 72"/>
            <p:cNvSpPr>
              <a:spLocks noEditPoints="1"/>
            </p:cNvSpPr>
            <p:nvPr/>
          </p:nvSpPr>
          <p:spPr bwMode="auto">
            <a:xfrm>
              <a:off x="4816" y="3346"/>
              <a:ext cx="942" cy="856"/>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6" name="Freeform 73"/>
            <p:cNvSpPr>
              <a:spLocks noEditPoints="1"/>
            </p:cNvSpPr>
            <p:nvPr/>
          </p:nvSpPr>
          <p:spPr bwMode="auto">
            <a:xfrm>
              <a:off x="4969" y="3102"/>
              <a:ext cx="789" cy="616"/>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7" name="Freeform 74"/>
            <p:cNvSpPr/>
            <p:nvPr/>
          </p:nvSpPr>
          <p:spPr bwMode="auto">
            <a:xfrm>
              <a:off x="7582" y="3122"/>
              <a:ext cx="281" cy="269"/>
            </a:xfrm>
            <a:custGeom>
              <a:avLst/>
              <a:gdLst>
                <a:gd name="T0" fmla="*/ 113 w 114"/>
                <a:gd name="T1" fmla="*/ 107 h 109"/>
                <a:gd name="T2" fmla="*/ 3 w 114"/>
                <a:gd name="T3" fmla="*/ 66 h 109"/>
                <a:gd name="T4" fmla="*/ 114 w 114"/>
                <a:gd name="T5" fmla="*/ 2 h 109"/>
                <a:gd name="T6" fmla="*/ 114 w 114"/>
                <a:gd name="T7" fmla="*/ 0 h 109"/>
                <a:gd name="T8" fmla="*/ 0 w 114"/>
                <a:gd name="T9" fmla="*/ 65 h 109"/>
                <a:gd name="T10" fmla="*/ 0 w 114"/>
                <a:gd name="T11" fmla="*/ 66 h 109"/>
                <a:gd name="T12" fmla="*/ 1 w 114"/>
                <a:gd name="T13" fmla="*/ 67 h 109"/>
                <a:gd name="T14" fmla="*/ 113 w 114"/>
                <a:gd name="T15" fmla="*/ 109 h 109"/>
                <a:gd name="T16" fmla="*/ 113 w 114"/>
                <a:gd name="T17" fmla="*/ 10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09">
                  <a:moveTo>
                    <a:pt x="113" y="107"/>
                  </a:moveTo>
                  <a:cubicBezTo>
                    <a:pt x="3" y="66"/>
                    <a:pt x="3" y="66"/>
                    <a:pt x="3" y="66"/>
                  </a:cubicBezTo>
                  <a:cubicBezTo>
                    <a:pt x="114" y="2"/>
                    <a:pt x="114" y="2"/>
                    <a:pt x="114" y="2"/>
                  </a:cubicBezTo>
                  <a:cubicBezTo>
                    <a:pt x="114" y="0"/>
                    <a:pt x="114" y="0"/>
                    <a:pt x="114" y="0"/>
                  </a:cubicBezTo>
                  <a:cubicBezTo>
                    <a:pt x="0" y="65"/>
                    <a:pt x="0" y="65"/>
                    <a:pt x="0" y="65"/>
                  </a:cubicBezTo>
                  <a:cubicBezTo>
                    <a:pt x="0" y="65"/>
                    <a:pt x="0" y="66"/>
                    <a:pt x="0" y="66"/>
                  </a:cubicBezTo>
                  <a:cubicBezTo>
                    <a:pt x="0" y="66"/>
                    <a:pt x="0" y="67"/>
                    <a:pt x="1" y="67"/>
                  </a:cubicBezTo>
                  <a:cubicBezTo>
                    <a:pt x="113" y="109"/>
                    <a:pt x="113" y="109"/>
                    <a:pt x="113" y="109"/>
                  </a:cubicBezTo>
                  <a:lnTo>
                    <a:pt x="113" y="10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8" name="Freeform 75"/>
            <p:cNvSpPr/>
            <p:nvPr/>
          </p:nvSpPr>
          <p:spPr bwMode="auto">
            <a:xfrm>
              <a:off x="5438" y="1194"/>
              <a:ext cx="539" cy="362"/>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9" name="Freeform 76"/>
            <p:cNvSpPr>
              <a:spLocks noEditPoints="1"/>
            </p:cNvSpPr>
            <p:nvPr/>
          </p:nvSpPr>
          <p:spPr bwMode="auto">
            <a:xfrm>
              <a:off x="5438" y="1196"/>
              <a:ext cx="539" cy="523"/>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2" name="Freeform 77"/>
            <p:cNvSpPr>
              <a:spLocks noEditPoints="1"/>
            </p:cNvSpPr>
            <p:nvPr/>
          </p:nvSpPr>
          <p:spPr bwMode="auto">
            <a:xfrm>
              <a:off x="5972" y="1196"/>
              <a:ext cx="534" cy="523"/>
            </a:xfrm>
            <a:custGeom>
              <a:avLst/>
              <a:gdLst>
                <a:gd name="T0" fmla="*/ 1 w 217"/>
                <a:gd name="T1" fmla="*/ 212 h 212"/>
                <a:gd name="T2" fmla="*/ 1 w 217"/>
                <a:gd name="T3" fmla="*/ 212 h 212"/>
                <a:gd name="T4" fmla="*/ 0 w 217"/>
                <a:gd name="T5" fmla="*/ 211 h 212"/>
                <a:gd name="T6" fmla="*/ 0 w 217"/>
                <a:gd name="T7" fmla="*/ 1 h 212"/>
                <a:gd name="T8" fmla="*/ 0 w 217"/>
                <a:gd name="T9" fmla="*/ 0 h 212"/>
                <a:gd name="T10" fmla="*/ 1 w 217"/>
                <a:gd name="T11" fmla="*/ 0 h 212"/>
                <a:gd name="T12" fmla="*/ 217 w 217"/>
                <a:gd name="T13" fmla="*/ 113 h 212"/>
                <a:gd name="T14" fmla="*/ 217 w 217"/>
                <a:gd name="T15" fmla="*/ 114 h 212"/>
                <a:gd name="T16" fmla="*/ 217 w 217"/>
                <a:gd name="T17" fmla="*/ 115 h 212"/>
                <a:gd name="T18" fmla="*/ 2 w 217"/>
                <a:gd name="T19" fmla="*/ 212 h 212"/>
                <a:gd name="T20" fmla="*/ 1 w 217"/>
                <a:gd name="T21" fmla="*/ 212 h 212"/>
                <a:gd name="T22" fmla="*/ 2 w 217"/>
                <a:gd name="T23" fmla="*/ 2 h 212"/>
                <a:gd name="T24" fmla="*/ 2 w 217"/>
                <a:gd name="T25" fmla="*/ 209 h 212"/>
                <a:gd name="T26" fmla="*/ 214 w 217"/>
                <a:gd name="T27" fmla="*/ 114 h 212"/>
                <a:gd name="T28" fmla="*/ 2 w 217"/>
                <a:gd name="T29"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212">
                  <a:moveTo>
                    <a:pt x="1" y="212"/>
                  </a:moveTo>
                  <a:cubicBezTo>
                    <a:pt x="1" y="212"/>
                    <a:pt x="1" y="212"/>
                    <a:pt x="1" y="212"/>
                  </a:cubicBezTo>
                  <a:cubicBezTo>
                    <a:pt x="0" y="211"/>
                    <a:pt x="0" y="211"/>
                    <a:pt x="0" y="211"/>
                  </a:cubicBezTo>
                  <a:cubicBezTo>
                    <a:pt x="0" y="1"/>
                    <a:pt x="0" y="1"/>
                    <a:pt x="0" y="1"/>
                  </a:cubicBezTo>
                  <a:cubicBezTo>
                    <a:pt x="0" y="0"/>
                    <a:pt x="0" y="0"/>
                    <a:pt x="0" y="0"/>
                  </a:cubicBezTo>
                  <a:cubicBezTo>
                    <a:pt x="1" y="0"/>
                    <a:pt x="1" y="0"/>
                    <a:pt x="1" y="0"/>
                  </a:cubicBezTo>
                  <a:cubicBezTo>
                    <a:pt x="217" y="113"/>
                    <a:pt x="217" y="113"/>
                    <a:pt x="217" y="113"/>
                  </a:cubicBezTo>
                  <a:cubicBezTo>
                    <a:pt x="217" y="114"/>
                    <a:pt x="217" y="114"/>
                    <a:pt x="217" y="114"/>
                  </a:cubicBezTo>
                  <a:cubicBezTo>
                    <a:pt x="217" y="115"/>
                    <a:pt x="217" y="115"/>
                    <a:pt x="217" y="115"/>
                  </a:cubicBezTo>
                  <a:cubicBezTo>
                    <a:pt x="2" y="212"/>
                    <a:pt x="2" y="212"/>
                    <a:pt x="2" y="212"/>
                  </a:cubicBezTo>
                  <a:cubicBezTo>
                    <a:pt x="1" y="212"/>
                    <a:pt x="1" y="212"/>
                    <a:pt x="1" y="212"/>
                  </a:cubicBezTo>
                  <a:close/>
                  <a:moveTo>
                    <a:pt x="2" y="2"/>
                  </a:moveTo>
                  <a:cubicBezTo>
                    <a:pt x="2" y="209"/>
                    <a:pt x="2" y="209"/>
                    <a:pt x="2" y="209"/>
                  </a:cubicBezTo>
                  <a:cubicBezTo>
                    <a:pt x="214" y="114"/>
                    <a:pt x="214" y="114"/>
                    <a:pt x="214" y="114"/>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3" name="Freeform 78"/>
            <p:cNvSpPr>
              <a:spLocks noEditPoints="1"/>
            </p:cNvSpPr>
            <p:nvPr/>
          </p:nvSpPr>
          <p:spPr bwMode="auto">
            <a:xfrm>
              <a:off x="5972" y="424"/>
              <a:ext cx="534" cy="1056"/>
            </a:xfrm>
            <a:custGeom>
              <a:avLst/>
              <a:gdLst>
                <a:gd name="T0" fmla="*/ 216 w 217"/>
                <a:gd name="T1" fmla="*/ 428 h 428"/>
                <a:gd name="T2" fmla="*/ 216 w 217"/>
                <a:gd name="T3" fmla="*/ 428 h 428"/>
                <a:gd name="T4" fmla="*/ 1 w 217"/>
                <a:gd name="T5" fmla="*/ 314 h 428"/>
                <a:gd name="T6" fmla="*/ 0 w 217"/>
                <a:gd name="T7" fmla="*/ 313 h 428"/>
                <a:gd name="T8" fmla="*/ 113 w 217"/>
                <a:gd name="T9" fmla="*/ 0 h 428"/>
                <a:gd name="T10" fmla="*/ 114 w 217"/>
                <a:gd name="T11" fmla="*/ 0 h 428"/>
                <a:gd name="T12" fmla="*/ 115 w 217"/>
                <a:gd name="T13" fmla="*/ 0 h 428"/>
                <a:gd name="T14" fmla="*/ 217 w 217"/>
                <a:gd name="T15" fmla="*/ 427 h 428"/>
                <a:gd name="T16" fmla="*/ 217 w 217"/>
                <a:gd name="T17" fmla="*/ 428 h 428"/>
                <a:gd name="T18" fmla="*/ 216 w 217"/>
                <a:gd name="T19" fmla="*/ 428 h 428"/>
                <a:gd name="T20" fmla="*/ 2 w 217"/>
                <a:gd name="T21" fmla="*/ 313 h 428"/>
                <a:gd name="T22" fmla="*/ 215 w 217"/>
                <a:gd name="T23" fmla="*/ 425 h 428"/>
                <a:gd name="T24" fmla="*/ 113 w 217"/>
                <a:gd name="T25" fmla="*/ 4 h 428"/>
                <a:gd name="T26" fmla="*/ 2 w 217"/>
                <a:gd name="T27" fmla="*/ 31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428">
                  <a:moveTo>
                    <a:pt x="216" y="428"/>
                  </a:moveTo>
                  <a:cubicBezTo>
                    <a:pt x="216" y="428"/>
                    <a:pt x="216" y="428"/>
                    <a:pt x="216" y="428"/>
                  </a:cubicBezTo>
                  <a:cubicBezTo>
                    <a:pt x="1" y="314"/>
                    <a:pt x="1" y="314"/>
                    <a:pt x="1" y="314"/>
                  </a:cubicBezTo>
                  <a:cubicBezTo>
                    <a:pt x="0" y="314"/>
                    <a:pt x="0" y="314"/>
                    <a:pt x="0" y="313"/>
                  </a:cubicBezTo>
                  <a:cubicBezTo>
                    <a:pt x="113" y="0"/>
                    <a:pt x="113" y="0"/>
                    <a:pt x="113" y="0"/>
                  </a:cubicBezTo>
                  <a:cubicBezTo>
                    <a:pt x="113" y="0"/>
                    <a:pt x="113" y="0"/>
                    <a:pt x="114" y="0"/>
                  </a:cubicBezTo>
                  <a:cubicBezTo>
                    <a:pt x="114" y="0"/>
                    <a:pt x="114" y="0"/>
                    <a:pt x="115" y="0"/>
                  </a:cubicBezTo>
                  <a:cubicBezTo>
                    <a:pt x="217" y="427"/>
                    <a:pt x="217" y="427"/>
                    <a:pt x="217" y="427"/>
                  </a:cubicBezTo>
                  <a:cubicBezTo>
                    <a:pt x="217" y="427"/>
                    <a:pt x="217" y="428"/>
                    <a:pt x="217" y="428"/>
                  </a:cubicBezTo>
                  <a:cubicBezTo>
                    <a:pt x="217" y="428"/>
                    <a:pt x="217" y="428"/>
                    <a:pt x="216" y="428"/>
                  </a:cubicBezTo>
                  <a:close/>
                  <a:moveTo>
                    <a:pt x="2" y="313"/>
                  </a:moveTo>
                  <a:cubicBezTo>
                    <a:pt x="215" y="425"/>
                    <a:pt x="215" y="425"/>
                    <a:pt x="215" y="425"/>
                  </a:cubicBezTo>
                  <a:cubicBezTo>
                    <a:pt x="113" y="4"/>
                    <a:pt x="113" y="4"/>
                    <a:pt x="113" y="4"/>
                  </a:cubicBezTo>
                  <a:lnTo>
                    <a:pt x="2" y="31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4" name="Freeform 79"/>
            <p:cNvSpPr/>
            <p:nvPr/>
          </p:nvSpPr>
          <p:spPr bwMode="auto">
            <a:xfrm>
              <a:off x="7344" y="3282"/>
              <a:ext cx="516" cy="777"/>
            </a:xfrm>
            <a:custGeom>
              <a:avLst/>
              <a:gdLst>
                <a:gd name="T0" fmla="*/ 210 w 210"/>
                <a:gd name="T1" fmla="*/ 172 h 315"/>
                <a:gd name="T2" fmla="*/ 3 w 210"/>
                <a:gd name="T3" fmla="*/ 312 h 315"/>
                <a:gd name="T4" fmla="*/ 98 w 210"/>
                <a:gd name="T5" fmla="*/ 3 h 315"/>
                <a:gd name="T6" fmla="*/ 210 w 210"/>
                <a:gd name="T7" fmla="*/ 147 h 315"/>
                <a:gd name="T8" fmla="*/ 210 w 210"/>
                <a:gd name="T9" fmla="*/ 144 h 315"/>
                <a:gd name="T10" fmla="*/ 99 w 210"/>
                <a:gd name="T11" fmla="*/ 0 h 315"/>
                <a:gd name="T12" fmla="*/ 98 w 210"/>
                <a:gd name="T13" fmla="*/ 0 h 315"/>
                <a:gd name="T14" fmla="*/ 97 w 210"/>
                <a:gd name="T15" fmla="*/ 1 h 315"/>
                <a:gd name="T16" fmla="*/ 0 w 210"/>
                <a:gd name="T17" fmla="*/ 314 h 315"/>
                <a:gd name="T18" fmla="*/ 1 w 210"/>
                <a:gd name="T19" fmla="*/ 315 h 315"/>
                <a:gd name="T20" fmla="*/ 1 w 210"/>
                <a:gd name="T21" fmla="*/ 315 h 315"/>
                <a:gd name="T22" fmla="*/ 2 w 210"/>
                <a:gd name="T23" fmla="*/ 315 h 315"/>
                <a:gd name="T24" fmla="*/ 210 w 210"/>
                <a:gd name="T25" fmla="*/ 174 h 315"/>
                <a:gd name="T26" fmla="*/ 210 w 210"/>
                <a:gd name="T27" fmla="*/ 17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0" h="315">
                  <a:moveTo>
                    <a:pt x="210" y="172"/>
                  </a:moveTo>
                  <a:cubicBezTo>
                    <a:pt x="3" y="312"/>
                    <a:pt x="3" y="312"/>
                    <a:pt x="3" y="312"/>
                  </a:cubicBezTo>
                  <a:cubicBezTo>
                    <a:pt x="98" y="3"/>
                    <a:pt x="98" y="3"/>
                    <a:pt x="98" y="3"/>
                  </a:cubicBezTo>
                  <a:cubicBezTo>
                    <a:pt x="210" y="147"/>
                    <a:pt x="210" y="147"/>
                    <a:pt x="210" y="147"/>
                  </a:cubicBezTo>
                  <a:cubicBezTo>
                    <a:pt x="210" y="144"/>
                    <a:pt x="210" y="144"/>
                    <a:pt x="210" y="144"/>
                  </a:cubicBezTo>
                  <a:cubicBezTo>
                    <a:pt x="99" y="0"/>
                    <a:pt x="99" y="0"/>
                    <a:pt x="99" y="0"/>
                  </a:cubicBezTo>
                  <a:cubicBezTo>
                    <a:pt x="98" y="0"/>
                    <a:pt x="98" y="0"/>
                    <a:pt x="98" y="0"/>
                  </a:cubicBezTo>
                  <a:cubicBezTo>
                    <a:pt x="97" y="0"/>
                    <a:pt x="97" y="0"/>
                    <a:pt x="97" y="1"/>
                  </a:cubicBezTo>
                  <a:cubicBezTo>
                    <a:pt x="0" y="314"/>
                    <a:pt x="0" y="314"/>
                    <a:pt x="0" y="314"/>
                  </a:cubicBezTo>
                  <a:cubicBezTo>
                    <a:pt x="0" y="314"/>
                    <a:pt x="0" y="314"/>
                    <a:pt x="1" y="315"/>
                  </a:cubicBezTo>
                  <a:cubicBezTo>
                    <a:pt x="1" y="315"/>
                    <a:pt x="1" y="315"/>
                    <a:pt x="1" y="315"/>
                  </a:cubicBezTo>
                  <a:cubicBezTo>
                    <a:pt x="1" y="315"/>
                    <a:pt x="2" y="315"/>
                    <a:pt x="2" y="315"/>
                  </a:cubicBezTo>
                  <a:cubicBezTo>
                    <a:pt x="210" y="174"/>
                    <a:pt x="210" y="174"/>
                    <a:pt x="210" y="174"/>
                  </a:cubicBezTo>
                  <a:lnTo>
                    <a:pt x="210" y="17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5" name="Freeform 80"/>
            <p:cNvSpPr/>
            <p:nvPr/>
          </p:nvSpPr>
          <p:spPr bwMode="auto">
            <a:xfrm>
              <a:off x="7344" y="3706"/>
              <a:ext cx="516" cy="479"/>
            </a:xfrm>
            <a:custGeom>
              <a:avLst/>
              <a:gdLst>
                <a:gd name="T0" fmla="*/ 209 w 210"/>
                <a:gd name="T1" fmla="*/ 193 h 194"/>
                <a:gd name="T2" fmla="*/ 3 w 210"/>
                <a:gd name="T3" fmla="*/ 141 h 194"/>
                <a:gd name="T4" fmla="*/ 210 w 210"/>
                <a:gd name="T5" fmla="*/ 2 h 194"/>
                <a:gd name="T6" fmla="*/ 210 w 210"/>
                <a:gd name="T7" fmla="*/ 0 h 194"/>
                <a:gd name="T8" fmla="*/ 1 w 210"/>
                <a:gd name="T9" fmla="*/ 141 h 194"/>
                <a:gd name="T10" fmla="*/ 0 w 210"/>
                <a:gd name="T11" fmla="*/ 142 h 194"/>
                <a:gd name="T12" fmla="*/ 1 w 210"/>
                <a:gd name="T13" fmla="*/ 143 h 194"/>
                <a:gd name="T14" fmla="*/ 209 w 210"/>
                <a:gd name="T15" fmla="*/ 194 h 194"/>
                <a:gd name="T16" fmla="*/ 209 w 210"/>
                <a:gd name="T17"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194">
                  <a:moveTo>
                    <a:pt x="209" y="193"/>
                  </a:moveTo>
                  <a:cubicBezTo>
                    <a:pt x="3" y="141"/>
                    <a:pt x="3" y="141"/>
                    <a:pt x="3" y="141"/>
                  </a:cubicBezTo>
                  <a:cubicBezTo>
                    <a:pt x="210" y="2"/>
                    <a:pt x="210" y="2"/>
                    <a:pt x="210" y="2"/>
                  </a:cubicBezTo>
                  <a:cubicBezTo>
                    <a:pt x="210" y="0"/>
                    <a:pt x="210" y="0"/>
                    <a:pt x="210" y="0"/>
                  </a:cubicBezTo>
                  <a:cubicBezTo>
                    <a:pt x="1" y="141"/>
                    <a:pt x="1" y="141"/>
                    <a:pt x="1" y="141"/>
                  </a:cubicBezTo>
                  <a:cubicBezTo>
                    <a:pt x="0" y="141"/>
                    <a:pt x="0" y="142"/>
                    <a:pt x="0" y="142"/>
                  </a:cubicBezTo>
                  <a:cubicBezTo>
                    <a:pt x="0" y="142"/>
                    <a:pt x="1" y="143"/>
                    <a:pt x="1" y="143"/>
                  </a:cubicBezTo>
                  <a:cubicBezTo>
                    <a:pt x="209" y="194"/>
                    <a:pt x="209" y="194"/>
                    <a:pt x="209" y="194"/>
                  </a:cubicBezTo>
                  <a:lnTo>
                    <a:pt x="209" y="19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8" name="Freeform 81"/>
            <p:cNvSpPr/>
            <p:nvPr/>
          </p:nvSpPr>
          <p:spPr bwMode="auto">
            <a:xfrm>
              <a:off x="7582" y="3282"/>
              <a:ext cx="278" cy="363"/>
            </a:xfrm>
            <a:custGeom>
              <a:avLst/>
              <a:gdLst>
                <a:gd name="T0" fmla="*/ 113 w 113"/>
                <a:gd name="T1" fmla="*/ 144 h 147"/>
                <a:gd name="T2" fmla="*/ 4 w 113"/>
                <a:gd name="T3" fmla="*/ 3 h 147"/>
                <a:gd name="T4" fmla="*/ 113 w 113"/>
                <a:gd name="T5" fmla="*/ 44 h 147"/>
                <a:gd name="T6" fmla="*/ 113 w 113"/>
                <a:gd name="T7" fmla="*/ 42 h 147"/>
                <a:gd name="T8" fmla="*/ 1 w 113"/>
                <a:gd name="T9" fmla="*/ 0 h 147"/>
                <a:gd name="T10" fmla="*/ 0 w 113"/>
                <a:gd name="T11" fmla="*/ 0 h 147"/>
                <a:gd name="T12" fmla="*/ 0 w 113"/>
                <a:gd name="T13" fmla="*/ 1 h 147"/>
                <a:gd name="T14" fmla="*/ 113 w 113"/>
                <a:gd name="T15" fmla="*/ 147 h 147"/>
                <a:gd name="T16" fmla="*/ 113 w 113"/>
                <a:gd name="T17" fmla="*/ 14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47">
                  <a:moveTo>
                    <a:pt x="113" y="144"/>
                  </a:moveTo>
                  <a:cubicBezTo>
                    <a:pt x="4" y="3"/>
                    <a:pt x="4" y="3"/>
                    <a:pt x="4" y="3"/>
                  </a:cubicBezTo>
                  <a:cubicBezTo>
                    <a:pt x="113" y="44"/>
                    <a:pt x="113" y="44"/>
                    <a:pt x="113" y="44"/>
                  </a:cubicBezTo>
                  <a:cubicBezTo>
                    <a:pt x="113" y="42"/>
                    <a:pt x="113" y="42"/>
                    <a:pt x="113" y="42"/>
                  </a:cubicBezTo>
                  <a:cubicBezTo>
                    <a:pt x="1" y="0"/>
                    <a:pt x="1" y="0"/>
                    <a:pt x="1" y="0"/>
                  </a:cubicBezTo>
                  <a:cubicBezTo>
                    <a:pt x="1" y="0"/>
                    <a:pt x="0" y="0"/>
                    <a:pt x="0" y="0"/>
                  </a:cubicBezTo>
                  <a:cubicBezTo>
                    <a:pt x="0" y="1"/>
                    <a:pt x="0" y="1"/>
                    <a:pt x="0" y="1"/>
                  </a:cubicBezTo>
                  <a:cubicBezTo>
                    <a:pt x="113" y="147"/>
                    <a:pt x="113" y="147"/>
                    <a:pt x="113" y="147"/>
                  </a:cubicBezTo>
                  <a:lnTo>
                    <a:pt x="113" y="14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9" name="Freeform 82"/>
            <p:cNvSpPr/>
            <p:nvPr/>
          </p:nvSpPr>
          <p:spPr bwMode="auto">
            <a:xfrm>
              <a:off x="7450" y="52"/>
              <a:ext cx="46" cy="49"/>
            </a:xfrm>
            <a:custGeom>
              <a:avLst/>
              <a:gdLst>
                <a:gd name="T0" fmla="*/ 10 w 19"/>
                <a:gd name="T1" fmla="*/ 0 h 20"/>
                <a:gd name="T2" fmla="*/ 0 w 19"/>
                <a:gd name="T3" fmla="*/ 10 h 20"/>
                <a:gd name="T4" fmla="*/ 10 w 19"/>
                <a:gd name="T5" fmla="*/ 20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4" y="0"/>
                    <a:pt x="0" y="4"/>
                    <a:pt x="0" y="10"/>
                  </a:cubicBezTo>
                  <a:cubicBezTo>
                    <a:pt x="0" y="15"/>
                    <a:pt x="4" y="20"/>
                    <a:pt x="10" y="20"/>
                  </a:cubicBezTo>
                  <a:cubicBezTo>
                    <a:pt x="15" y="20"/>
                    <a:pt x="19" y="15"/>
                    <a:pt x="19" y="10"/>
                  </a:cubicBezTo>
                  <a:cubicBezTo>
                    <a:pt x="19" y="5"/>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6" name="Freeform 83"/>
            <p:cNvSpPr>
              <a:spLocks noEditPoints="1"/>
            </p:cNvSpPr>
            <p:nvPr/>
          </p:nvSpPr>
          <p:spPr bwMode="auto">
            <a:xfrm>
              <a:off x="7440" y="42"/>
              <a:ext cx="66" cy="67"/>
            </a:xfrm>
            <a:custGeom>
              <a:avLst/>
              <a:gdLst>
                <a:gd name="T0" fmla="*/ 14 w 27"/>
                <a:gd name="T1" fmla="*/ 4 h 27"/>
                <a:gd name="T2" fmla="*/ 23 w 27"/>
                <a:gd name="T3" fmla="*/ 14 h 27"/>
                <a:gd name="T4" fmla="*/ 14 w 27"/>
                <a:gd name="T5" fmla="*/ 24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3" y="9"/>
                    <a:pt x="23" y="14"/>
                  </a:cubicBezTo>
                  <a:cubicBezTo>
                    <a:pt x="23" y="19"/>
                    <a:pt x="19" y="24"/>
                    <a:pt x="14" y="24"/>
                  </a:cubicBezTo>
                  <a:cubicBezTo>
                    <a:pt x="8" y="24"/>
                    <a:pt x="4" y="19"/>
                    <a:pt x="4" y="14"/>
                  </a:cubicBezTo>
                  <a:cubicBezTo>
                    <a:pt x="4" y="8"/>
                    <a:pt x="8" y="4"/>
                    <a:pt x="14" y="4"/>
                  </a:cubicBezTo>
                  <a:moveTo>
                    <a:pt x="14" y="0"/>
                  </a:moveTo>
                  <a:cubicBezTo>
                    <a:pt x="6" y="0"/>
                    <a:pt x="0" y="6"/>
                    <a:pt x="0" y="14"/>
                  </a:cubicBezTo>
                  <a:cubicBezTo>
                    <a:pt x="0" y="21"/>
                    <a:pt x="6" y="27"/>
                    <a:pt x="14" y="27"/>
                  </a:cubicBezTo>
                  <a:cubicBezTo>
                    <a:pt x="21" y="27"/>
                    <a:pt x="27" y="21"/>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7" name="Oval 84"/>
            <p:cNvSpPr>
              <a:spLocks noChangeArrowheads="1"/>
            </p:cNvSpPr>
            <p:nvPr/>
          </p:nvSpPr>
          <p:spPr bwMode="auto">
            <a:xfrm>
              <a:off x="3681" y="3992"/>
              <a:ext cx="29" cy="30"/>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2" name="Freeform 85"/>
            <p:cNvSpPr>
              <a:spLocks noEditPoints="1"/>
            </p:cNvSpPr>
            <p:nvPr/>
          </p:nvSpPr>
          <p:spPr bwMode="auto">
            <a:xfrm>
              <a:off x="3671" y="3982"/>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7"/>
                    <a:pt x="16" y="10"/>
                  </a:cubicBezTo>
                  <a:cubicBezTo>
                    <a:pt x="16" y="14"/>
                    <a:pt x="14" y="16"/>
                    <a:pt x="10" y="16"/>
                  </a:cubicBezTo>
                  <a:cubicBezTo>
                    <a:pt x="7" y="16"/>
                    <a:pt x="4" y="14"/>
                    <a:pt x="4" y="10"/>
                  </a:cubicBezTo>
                  <a:cubicBezTo>
                    <a:pt x="4" y="7"/>
                    <a:pt x="7" y="4"/>
                    <a:pt x="10" y="4"/>
                  </a:cubicBezTo>
                  <a:moveTo>
                    <a:pt x="10" y="0"/>
                  </a:moveTo>
                  <a:cubicBezTo>
                    <a:pt x="5" y="0"/>
                    <a:pt x="1" y="5"/>
                    <a:pt x="0" y="10"/>
                  </a:cubicBezTo>
                  <a:cubicBezTo>
                    <a:pt x="0" y="16"/>
                    <a:pt x="5" y="20"/>
                    <a:pt x="10" y="20"/>
                  </a:cubicBezTo>
                  <a:cubicBezTo>
                    <a:pt x="16" y="20"/>
                    <a:pt x="20" y="16"/>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3" name="Freeform 86"/>
            <p:cNvSpPr/>
            <p:nvPr/>
          </p:nvSpPr>
          <p:spPr bwMode="auto">
            <a:xfrm>
              <a:off x="3953" y="4165"/>
              <a:ext cx="42" cy="42"/>
            </a:xfrm>
            <a:custGeom>
              <a:avLst/>
              <a:gdLst>
                <a:gd name="T0" fmla="*/ 9 w 17"/>
                <a:gd name="T1" fmla="*/ 0 h 17"/>
                <a:gd name="T2" fmla="*/ 0 w 17"/>
                <a:gd name="T3" fmla="*/ 8 h 17"/>
                <a:gd name="T4" fmla="*/ 8 w 17"/>
                <a:gd name="T5" fmla="*/ 17 h 17"/>
                <a:gd name="T6" fmla="*/ 17 w 17"/>
                <a:gd name="T7" fmla="*/ 8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8"/>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2" name="Freeform 87"/>
            <p:cNvSpPr>
              <a:spLocks noEditPoints="1"/>
            </p:cNvSpPr>
            <p:nvPr/>
          </p:nvSpPr>
          <p:spPr bwMode="auto">
            <a:xfrm>
              <a:off x="3944" y="4155"/>
              <a:ext cx="61" cy="62"/>
            </a:xfrm>
            <a:custGeom>
              <a:avLst/>
              <a:gdLst>
                <a:gd name="T0" fmla="*/ 13 w 25"/>
                <a:gd name="T1" fmla="*/ 4 h 25"/>
                <a:gd name="T2" fmla="*/ 21 w 25"/>
                <a:gd name="T3" fmla="*/ 12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2"/>
                  </a:cubicBezTo>
                  <a:cubicBezTo>
                    <a:pt x="21" y="17"/>
                    <a:pt x="17" y="21"/>
                    <a:pt x="12" y="21"/>
                  </a:cubicBezTo>
                  <a:cubicBezTo>
                    <a:pt x="8" y="21"/>
                    <a:pt x="4" y="17"/>
                    <a:pt x="4" y="12"/>
                  </a:cubicBezTo>
                  <a:cubicBezTo>
                    <a:pt x="4" y="8"/>
                    <a:pt x="8" y="4"/>
                    <a:pt x="13" y="4"/>
                  </a:cubicBezTo>
                  <a:moveTo>
                    <a:pt x="13" y="0"/>
                  </a:moveTo>
                  <a:cubicBezTo>
                    <a:pt x="6" y="0"/>
                    <a:pt x="0" y="6"/>
                    <a:pt x="0" y="12"/>
                  </a:cubicBezTo>
                  <a:cubicBezTo>
                    <a:pt x="0" y="19"/>
                    <a:pt x="6" y="25"/>
                    <a:pt x="12" y="25"/>
                  </a:cubicBezTo>
                  <a:cubicBezTo>
                    <a:pt x="19" y="25"/>
                    <a:pt x="25" y="19"/>
                    <a:pt x="25" y="13"/>
                  </a:cubicBezTo>
                  <a:cubicBezTo>
                    <a:pt x="25" y="6"/>
                    <a:pt x="19"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3" name="Oval 88"/>
            <p:cNvSpPr>
              <a:spLocks noChangeArrowheads="1"/>
            </p:cNvSpPr>
            <p:nvPr/>
          </p:nvSpPr>
          <p:spPr bwMode="auto">
            <a:xfrm>
              <a:off x="7747" y="1721"/>
              <a:ext cx="37"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4" name="Freeform 89"/>
            <p:cNvSpPr>
              <a:spLocks noEditPoints="1"/>
            </p:cNvSpPr>
            <p:nvPr/>
          </p:nvSpPr>
          <p:spPr bwMode="auto">
            <a:xfrm>
              <a:off x="7737" y="1711"/>
              <a:ext cx="54" cy="55"/>
            </a:xfrm>
            <a:custGeom>
              <a:avLst/>
              <a:gdLst>
                <a:gd name="T0" fmla="*/ 11 w 22"/>
                <a:gd name="T1" fmla="*/ 4 h 22"/>
                <a:gd name="T2" fmla="*/ 19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9" y="7"/>
                    <a:pt x="19" y="11"/>
                  </a:cubicBezTo>
                  <a:cubicBezTo>
                    <a:pt x="19"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8"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5" name="Oval 90"/>
            <p:cNvSpPr>
              <a:spLocks noChangeArrowheads="1"/>
            </p:cNvSpPr>
            <p:nvPr/>
          </p:nvSpPr>
          <p:spPr bwMode="auto">
            <a:xfrm>
              <a:off x="6552" y="2160"/>
              <a:ext cx="62" cy="62"/>
            </a:xfrm>
            <a:prstGeom prst="ellipse">
              <a:avLst/>
            </a:pr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6" name="Freeform 91"/>
            <p:cNvSpPr>
              <a:spLocks noEditPoints="1"/>
            </p:cNvSpPr>
            <p:nvPr/>
          </p:nvSpPr>
          <p:spPr bwMode="auto">
            <a:xfrm>
              <a:off x="6542" y="2153"/>
              <a:ext cx="82" cy="79"/>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7" name="Freeform 92"/>
            <p:cNvSpPr/>
            <p:nvPr/>
          </p:nvSpPr>
          <p:spPr bwMode="auto">
            <a:xfrm>
              <a:off x="6973" y="1997"/>
              <a:ext cx="27" cy="25"/>
            </a:xfrm>
            <a:custGeom>
              <a:avLst/>
              <a:gdLst>
                <a:gd name="T0" fmla="*/ 11 w 11"/>
                <a:gd name="T1" fmla="*/ 5 h 10"/>
                <a:gd name="T2" fmla="*/ 6 w 11"/>
                <a:gd name="T3" fmla="*/ 0 h 10"/>
                <a:gd name="T4" fmla="*/ 0 w 11"/>
                <a:gd name="T5" fmla="*/ 5 h 10"/>
                <a:gd name="T6" fmla="*/ 6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3" y="10"/>
                    <a:pt x="6" y="10"/>
                  </a:cubicBezTo>
                  <a:cubicBezTo>
                    <a:pt x="9" y="10"/>
                    <a:pt x="11" y="8"/>
                    <a:pt x="11" y="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8" name="Freeform 93"/>
            <p:cNvSpPr>
              <a:spLocks noEditPoints="1"/>
            </p:cNvSpPr>
            <p:nvPr/>
          </p:nvSpPr>
          <p:spPr bwMode="auto">
            <a:xfrm>
              <a:off x="6965" y="1988"/>
              <a:ext cx="45" cy="44"/>
            </a:xfrm>
            <a:custGeom>
              <a:avLst/>
              <a:gdLst>
                <a:gd name="T0" fmla="*/ 9 w 18"/>
                <a:gd name="T1" fmla="*/ 4 h 18"/>
                <a:gd name="T2" fmla="*/ 14 w 18"/>
                <a:gd name="T3" fmla="*/ 9 h 18"/>
                <a:gd name="T4" fmla="*/ 9 w 18"/>
                <a:gd name="T5" fmla="*/ 14 h 18"/>
                <a:gd name="T6" fmla="*/ 3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3" y="12"/>
                    <a:pt x="3"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9" name="Freeform 94"/>
            <p:cNvSpPr/>
            <p:nvPr/>
          </p:nvSpPr>
          <p:spPr bwMode="auto">
            <a:xfrm>
              <a:off x="7292" y="1657"/>
              <a:ext cx="62" cy="62"/>
            </a:xfrm>
            <a:custGeom>
              <a:avLst/>
              <a:gdLst>
                <a:gd name="T0" fmla="*/ 12 w 25"/>
                <a:gd name="T1" fmla="*/ 25 h 25"/>
                <a:gd name="T2" fmla="*/ 25 w 25"/>
                <a:gd name="T3" fmla="*/ 13 h 25"/>
                <a:gd name="T4" fmla="*/ 12 w 25"/>
                <a:gd name="T5" fmla="*/ 0 h 25"/>
                <a:gd name="T6" fmla="*/ 0 w 25"/>
                <a:gd name="T7" fmla="*/ 13 h 25"/>
                <a:gd name="T8" fmla="*/ 12 w 25"/>
                <a:gd name="T9" fmla="*/ 25 h 25"/>
              </a:gdLst>
              <a:ahLst/>
              <a:cxnLst>
                <a:cxn ang="0">
                  <a:pos x="T0" y="T1"/>
                </a:cxn>
                <a:cxn ang="0">
                  <a:pos x="T2" y="T3"/>
                </a:cxn>
                <a:cxn ang="0">
                  <a:pos x="T4" y="T5"/>
                </a:cxn>
                <a:cxn ang="0">
                  <a:pos x="T6" y="T7"/>
                </a:cxn>
                <a:cxn ang="0">
                  <a:pos x="T8" y="T9"/>
                </a:cxn>
              </a:cxnLst>
              <a:rect l="0" t="0" r="r" b="b"/>
              <a:pathLst>
                <a:path w="25" h="25">
                  <a:moveTo>
                    <a:pt x="12" y="25"/>
                  </a:moveTo>
                  <a:cubicBezTo>
                    <a:pt x="19" y="25"/>
                    <a:pt x="24" y="19"/>
                    <a:pt x="25" y="13"/>
                  </a:cubicBezTo>
                  <a:cubicBezTo>
                    <a:pt x="25" y="6"/>
                    <a:pt x="19" y="0"/>
                    <a:pt x="12" y="0"/>
                  </a:cubicBezTo>
                  <a:cubicBezTo>
                    <a:pt x="6" y="0"/>
                    <a:pt x="0" y="6"/>
                    <a:pt x="0" y="13"/>
                  </a:cubicBezTo>
                  <a:cubicBezTo>
                    <a:pt x="0" y="19"/>
                    <a:pt x="5" y="25"/>
                    <a:pt x="12" y="25"/>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0" name="Freeform 95"/>
            <p:cNvSpPr>
              <a:spLocks noEditPoints="1"/>
            </p:cNvSpPr>
            <p:nvPr/>
          </p:nvSpPr>
          <p:spPr bwMode="auto">
            <a:xfrm>
              <a:off x="7282" y="1650"/>
              <a:ext cx="79" cy="79"/>
            </a:xfrm>
            <a:custGeom>
              <a:avLst/>
              <a:gdLst>
                <a:gd name="T0" fmla="*/ 16 w 32"/>
                <a:gd name="T1" fmla="*/ 3 h 32"/>
                <a:gd name="T2" fmla="*/ 29 w 32"/>
                <a:gd name="T3" fmla="*/ 16 h 32"/>
                <a:gd name="T4" fmla="*/ 16 w 32"/>
                <a:gd name="T5" fmla="*/ 28 h 32"/>
                <a:gd name="T6" fmla="*/ 4 w 32"/>
                <a:gd name="T7" fmla="*/ 16 h 32"/>
                <a:gd name="T8" fmla="*/ 16 w 32"/>
                <a:gd name="T9" fmla="*/ 3 h 32"/>
                <a:gd name="T10" fmla="*/ 16 w 32"/>
                <a:gd name="T11" fmla="*/ 0 h 32"/>
                <a:gd name="T12" fmla="*/ 0 w 32"/>
                <a:gd name="T13" fmla="*/ 16 h 32"/>
                <a:gd name="T14" fmla="*/ 16 w 32"/>
                <a:gd name="T15" fmla="*/ 32 h 32"/>
                <a:gd name="T16" fmla="*/ 32 w 32"/>
                <a:gd name="T17" fmla="*/ 16 h 32"/>
                <a:gd name="T18" fmla="*/ 16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
                  </a:moveTo>
                  <a:cubicBezTo>
                    <a:pt x="23" y="3"/>
                    <a:pt x="29" y="9"/>
                    <a:pt x="29" y="16"/>
                  </a:cubicBezTo>
                  <a:cubicBezTo>
                    <a:pt x="28" y="22"/>
                    <a:pt x="23" y="28"/>
                    <a:pt x="16" y="28"/>
                  </a:cubicBezTo>
                  <a:cubicBezTo>
                    <a:pt x="9" y="28"/>
                    <a:pt x="4" y="22"/>
                    <a:pt x="4" y="16"/>
                  </a:cubicBezTo>
                  <a:cubicBezTo>
                    <a:pt x="4" y="9"/>
                    <a:pt x="10" y="3"/>
                    <a:pt x="16" y="3"/>
                  </a:cubicBezTo>
                  <a:moveTo>
                    <a:pt x="16" y="0"/>
                  </a:moveTo>
                  <a:cubicBezTo>
                    <a:pt x="8" y="0"/>
                    <a:pt x="0" y="7"/>
                    <a:pt x="0" y="16"/>
                  </a:cubicBezTo>
                  <a:cubicBezTo>
                    <a:pt x="0" y="24"/>
                    <a:pt x="7" y="32"/>
                    <a:pt x="16" y="32"/>
                  </a:cubicBezTo>
                  <a:cubicBezTo>
                    <a:pt x="25" y="32"/>
                    <a:pt x="32" y="25"/>
                    <a:pt x="32" y="16"/>
                  </a:cubicBezTo>
                  <a:cubicBezTo>
                    <a:pt x="32"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1" name="Oval 96"/>
            <p:cNvSpPr>
              <a:spLocks noChangeArrowheads="1"/>
            </p:cNvSpPr>
            <p:nvPr/>
          </p:nvSpPr>
          <p:spPr bwMode="auto">
            <a:xfrm>
              <a:off x="7302" y="195"/>
              <a:ext cx="37" cy="3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2" name="Freeform 97"/>
            <p:cNvSpPr>
              <a:spLocks noEditPoints="1"/>
            </p:cNvSpPr>
            <p:nvPr/>
          </p:nvSpPr>
          <p:spPr bwMode="auto">
            <a:xfrm>
              <a:off x="7292" y="185"/>
              <a:ext cx="57" cy="57"/>
            </a:xfrm>
            <a:custGeom>
              <a:avLst/>
              <a:gdLst>
                <a:gd name="T0" fmla="*/ 12 w 23"/>
                <a:gd name="T1" fmla="*/ 4 h 23"/>
                <a:gd name="T2" fmla="*/ 19 w 23"/>
                <a:gd name="T3" fmla="*/ 11 h 23"/>
                <a:gd name="T4" fmla="*/ 12 w 23"/>
                <a:gd name="T5" fmla="*/ 19 h 23"/>
                <a:gd name="T6" fmla="*/ 4 w 23"/>
                <a:gd name="T7" fmla="*/ 11 h 23"/>
                <a:gd name="T8" fmla="*/ 12 w 23"/>
                <a:gd name="T9" fmla="*/ 4 h 23"/>
                <a:gd name="T10" fmla="*/ 12 w 23"/>
                <a:gd name="T11" fmla="*/ 0 h 23"/>
                <a:gd name="T12" fmla="*/ 0 w 23"/>
                <a:gd name="T13" fmla="*/ 11 h 23"/>
                <a:gd name="T14" fmla="*/ 12 w 23"/>
                <a:gd name="T15" fmla="*/ 23 h 23"/>
                <a:gd name="T16" fmla="*/ 23 w 23"/>
                <a:gd name="T17" fmla="*/ 11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1"/>
                  </a:cubicBezTo>
                  <a:cubicBezTo>
                    <a:pt x="19" y="16"/>
                    <a:pt x="16" y="19"/>
                    <a:pt x="12" y="19"/>
                  </a:cubicBezTo>
                  <a:cubicBezTo>
                    <a:pt x="7" y="19"/>
                    <a:pt x="4" y="16"/>
                    <a:pt x="4" y="11"/>
                  </a:cubicBezTo>
                  <a:cubicBezTo>
                    <a:pt x="4" y="7"/>
                    <a:pt x="7" y="4"/>
                    <a:pt x="12" y="4"/>
                  </a:cubicBezTo>
                  <a:moveTo>
                    <a:pt x="12" y="0"/>
                  </a:moveTo>
                  <a:cubicBezTo>
                    <a:pt x="5" y="0"/>
                    <a:pt x="0" y="5"/>
                    <a:pt x="0" y="11"/>
                  </a:cubicBezTo>
                  <a:cubicBezTo>
                    <a:pt x="0" y="18"/>
                    <a:pt x="5" y="23"/>
                    <a:pt x="12" y="23"/>
                  </a:cubicBezTo>
                  <a:cubicBezTo>
                    <a:pt x="18" y="23"/>
                    <a:pt x="23" y="18"/>
                    <a:pt x="23" y="11"/>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3" name="Freeform 98"/>
            <p:cNvSpPr/>
            <p:nvPr/>
          </p:nvSpPr>
          <p:spPr bwMode="auto">
            <a:xfrm>
              <a:off x="5925" y="2912"/>
              <a:ext cx="57" cy="54"/>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4" name="Freeform 99"/>
            <p:cNvSpPr>
              <a:spLocks noEditPoints="1"/>
            </p:cNvSpPr>
            <p:nvPr/>
          </p:nvSpPr>
          <p:spPr bwMode="auto">
            <a:xfrm>
              <a:off x="5918" y="2902"/>
              <a:ext cx="71" cy="74"/>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5" name="Freeform 100"/>
            <p:cNvSpPr/>
            <p:nvPr/>
          </p:nvSpPr>
          <p:spPr bwMode="auto">
            <a:xfrm>
              <a:off x="6346" y="3990"/>
              <a:ext cx="46" cy="49"/>
            </a:xfrm>
            <a:custGeom>
              <a:avLst/>
              <a:gdLst>
                <a:gd name="T0" fmla="*/ 10 w 19"/>
                <a:gd name="T1" fmla="*/ 0 h 20"/>
                <a:gd name="T2" fmla="*/ 0 w 19"/>
                <a:gd name="T3" fmla="*/ 10 h 20"/>
                <a:gd name="T4" fmla="*/ 10 w 19"/>
                <a:gd name="T5" fmla="*/ 19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5" y="0"/>
                    <a:pt x="0" y="5"/>
                    <a:pt x="0" y="10"/>
                  </a:cubicBezTo>
                  <a:cubicBezTo>
                    <a:pt x="0" y="15"/>
                    <a:pt x="4" y="19"/>
                    <a:pt x="10" y="19"/>
                  </a:cubicBezTo>
                  <a:cubicBezTo>
                    <a:pt x="15" y="20"/>
                    <a:pt x="19" y="15"/>
                    <a:pt x="19" y="10"/>
                  </a:cubicBezTo>
                  <a:cubicBezTo>
                    <a:pt x="19" y="5"/>
                    <a:pt x="15" y="1"/>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6" name="Freeform 101"/>
            <p:cNvSpPr>
              <a:spLocks noEditPoints="1"/>
            </p:cNvSpPr>
            <p:nvPr/>
          </p:nvSpPr>
          <p:spPr bwMode="auto">
            <a:xfrm>
              <a:off x="6336" y="3982"/>
              <a:ext cx="66" cy="64"/>
            </a:xfrm>
            <a:custGeom>
              <a:avLst/>
              <a:gdLst>
                <a:gd name="T0" fmla="*/ 14 w 27"/>
                <a:gd name="T1" fmla="*/ 3 h 26"/>
                <a:gd name="T2" fmla="*/ 23 w 27"/>
                <a:gd name="T3" fmla="*/ 13 h 26"/>
                <a:gd name="T4" fmla="*/ 14 w 27"/>
                <a:gd name="T5" fmla="*/ 22 h 26"/>
                <a:gd name="T6" fmla="*/ 4 w 27"/>
                <a:gd name="T7" fmla="*/ 13 h 26"/>
                <a:gd name="T8" fmla="*/ 14 w 27"/>
                <a:gd name="T9" fmla="*/ 3 h 26"/>
                <a:gd name="T10" fmla="*/ 14 w 27"/>
                <a:gd name="T11" fmla="*/ 0 h 26"/>
                <a:gd name="T12" fmla="*/ 1 w 27"/>
                <a:gd name="T13" fmla="*/ 13 h 26"/>
                <a:gd name="T14" fmla="*/ 14 w 27"/>
                <a:gd name="T15" fmla="*/ 26 h 26"/>
                <a:gd name="T16" fmla="*/ 27 w 27"/>
                <a:gd name="T17" fmla="*/ 13 h 26"/>
                <a:gd name="T18" fmla="*/ 14 w 27"/>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4" y="3"/>
                  </a:moveTo>
                  <a:cubicBezTo>
                    <a:pt x="19" y="4"/>
                    <a:pt x="23" y="8"/>
                    <a:pt x="23" y="13"/>
                  </a:cubicBezTo>
                  <a:cubicBezTo>
                    <a:pt x="23" y="18"/>
                    <a:pt x="19" y="23"/>
                    <a:pt x="14" y="22"/>
                  </a:cubicBezTo>
                  <a:cubicBezTo>
                    <a:pt x="8" y="22"/>
                    <a:pt x="4" y="18"/>
                    <a:pt x="4" y="13"/>
                  </a:cubicBezTo>
                  <a:cubicBezTo>
                    <a:pt x="4" y="8"/>
                    <a:pt x="9" y="3"/>
                    <a:pt x="14" y="3"/>
                  </a:cubicBezTo>
                  <a:moveTo>
                    <a:pt x="14" y="0"/>
                  </a:moveTo>
                  <a:cubicBezTo>
                    <a:pt x="7" y="0"/>
                    <a:pt x="1" y="6"/>
                    <a:pt x="1" y="13"/>
                  </a:cubicBezTo>
                  <a:cubicBezTo>
                    <a:pt x="0" y="20"/>
                    <a:pt x="6" y="26"/>
                    <a:pt x="14" y="26"/>
                  </a:cubicBezTo>
                  <a:cubicBezTo>
                    <a:pt x="21" y="26"/>
                    <a:pt x="27" y="20"/>
                    <a:pt x="27" y="13"/>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7" name="Freeform 102"/>
            <p:cNvSpPr/>
            <p:nvPr/>
          </p:nvSpPr>
          <p:spPr bwMode="auto">
            <a:xfrm>
              <a:off x="6626" y="4086"/>
              <a:ext cx="61" cy="62"/>
            </a:xfrm>
            <a:custGeom>
              <a:avLst/>
              <a:gdLst>
                <a:gd name="T0" fmla="*/ 13 w 25"/>
                <a:gd name="T1" fmla="*/ 0 h 25"/>
                <a:gd name="T2" fmla="*/ 1 w 25"/>
                <a:gd name="T3" fmla="*/ 12 h 25"/>
                <a:gd name="T4" fmla="*/ 13 w 25"/>
                <a:gd name="T5" fmla="*/ 25 h 25"/>
                <a:gd name="T6" fmla="*/ 25 w 25"/>
                <a:gd name="T7" fmla="*/ 13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1" y="6"/>
                    <a:pt x="1" y="12"/>
                  </a:cubicBezTo>
                  <a:cubicBezTo>
                    <a:pt x="0" y="19"/>
                    <a:pt x="6" y="25"/>
                    <a:pt x="13" y="25"/>
                  </a:cubicBezTo>
                  <a:cubicBezTo>
                    <a:pt x="20" y="25"/>
                    <a:pt x="25" y="19"/>
                    <a:pt x="25" y="13"/>
                  </a:cubicBezTo>
                  <a:cubicBezTo>
                    <a:pt x="25" y="6"/>
                    <a:pt x="20"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8" name="Freeform 103"/>
            <p:cNvSpPr>
              <a:spLocks noEditPoints="1"/>
            </p:cNvSpPr>
            <p:nvPr/>
          </p:nvSpPr>
          <p:spPr bwMode="auto">
            <a:xfrm>
              <a:off x="6619" y="4076"/>
              <a:ext cx="78" cy="81"/>
            </a:xfrm>
            <a:custGeom>
              <a:avLst/>
              <a:gdLst>
                <a:gd name="T0" fmla="*/ 16 w 32"/>
                <a:gd name="T1" fmla="*/ 4 h 33"/>
                <a:gd name="T2" fmla="*/ 28 w 32"/>
                <a:gd name="T3" fmla="*/ 17 h 33"/>
                <a:gd name="T4" fmla="*/ 16 w 32"/>
                <a:gd name="T5" fmla="*/ 29 h 33"/>
                <a:gd name="T6" fmla="*/ 4 w 32"/>
                <a:gd name="T7" fmla="*/ 16 h 33"/>
                <a:gd name="T8" fmla="*/ 16 w 32"/>
                <a:gd name="T9" fmla="*/ 4 h 33"/>
                <a:gd name="T10" fmla="*/ 16 w 32"/>
                <a:gd name="T11" fmla="*/ 0 h 33"/>
                <a:gd name="T12" fmla="*/ 0 w 32"/>
                <a:gd name="T13" fmla="*/ 16 h 33"/>
                <a:gd name="T14" fmla="*/ 16 w 32"/>
                <a:gd name="T15" fmla="*/ 33 h 33"/>
                <a:gd name="T16" fmla="*/ 32 w 32"/>
                <a:gd name="T17" fmla="*/ 17 h 33"/>
                <a:gd name="T18" fmla="*/ 16 w 32"/>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4"/>
                  </a:moveTo>
                  <a:cubicBezTo>
                    <a:pt x="23" y="4"/>
                    <a:pt x="28" y="10"/>
                    <a:pt x="28" y="17"/>
                  </a:cubicBezTo>
                  <a:cubicBezTo>
                    <a:pt x="28" y="23"/>
                    <a:pt x="23" y="29"/>
                    <a:pt x="16" y="29"/>
                  </a:cubicBezTo>
                  <a:cubicBezTo>
                    <a:pt x="9" y="29"/>
                    <a:pt x="3" y="23"/>
                    <a:pt x="4" y="16"/>
                  </a:cubicBezTo>
                  <a:cubicBezTo>
                    <a:pt x="4" y="10"/>
                    <a:pt x="9" y="4"/>
                    <a:pt x="16" y="4"/>
                  </a:cubicBezTo>
                  <a:moveTo>
                    <a:pt x="16" y="0"/>
                  </a:moveTo>
                  <a:cubicBezTo>
                    <a:pt x="7" y="0"/>
                    <a:pt x="0" y="8"/>
                    <a:pt x="0" y="16"/>
                  </a:cubicBezTo>
                  <a:cubicBezTo>
                    <a:pt x="0" y="25"/>
                    <a:pt x="7" y="33"/>
                    <a:pt x="16" y="33"/>
                  </a:cubicBezTo>
                  <a:cubicBezTo>
                    <a:pt x="25" y="33"/>
                    <a:pt x="32" y="25"/>
                    <a:pt x="32" y="17"/>
                  </a:cubicBezTo>
                  <a:cubicBezTo>
                    <a:pt x="32" y="8"/>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9" name="Freeform 104"/>
            <p:cNvSpPr/>
            <p:nvPr/>
          </p:nvSpPr>
          <p:spPr bwMode="auto">
            <a:xfrm>
              <a:off x="6776" y="3504"/>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0" name="Freeform 105"/>
            <p:cNvSpPr>
              <a:spLocks noEditPoints="1"/>
            </p:cNvSpPr>
            <p:nvPr/>
          </p:nvSpPr>
          <p:spPr bwMode="auto">
            <a:xfrm>
              <a:off x="6769" y="3494"/>
              <a:ext cx="51" cy="54"/>
            </a:xfrm>
            <a:custGeom>
              <a:avLst/>
              <a:gdLst>
                <a:gd name="T0" fmla="*/ 10 w 21"/>
                <a:gd name="T1" fmla="*/ 4 h 22"/>
                <a:gd name="T2" fmla="*/ 17 w 21"/>
                <a:gd name="T3" fmla="*/ 11 h 22"/>
                <a:gd name="T4" fmla="*/ 10 w 21"/>
                <a:gd name="T5" fmla="*/ 18 h 22"/>
                <a:gd name="T6" fmla="*/ 3 w 21"/>
                <a:gd name="T7" fmla="*/ 11 h 22"/>
                <a:gd name="T8" fmla="*/ 10 w 21"/>
                <a:gd name="T9" fmla="*/ 4 h 22"/>
                <a:gd name="T10" fmla="*/ 10 w 21"/>
                <a:gd name="T11" fmla="*/ 0 h 22"/>
                <a:gd name="T12" fmla="*/ 0 w 21"/>
                <a:gd name="T13" fmla="*/ 11 h 22"/>
                <a:gd name="T14" fmla="*/ 10 w 21"/>
                <a:gd name="T15" fmla="*/ 22 h 22"/>
                <a:gd name="T16" fmla="*/ 21 w 21"/>
                <a:gd name="T17" fmla="*/ 11 h 22"/>
                <a:gd name="T18" fmla="*/ 10 w 2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4"/>
                  </a:moveTo>
                  <a:cubicBezTo>
                    <a:pt x="14" y="4"/>
                    <a:pt x="17" y="7"/>
                    <a:pt x="17" y="11"/>
                  </a:cubicBezTo>
                  <a:cubicBezTo>
                    <a:pt x="17" y="15"/>
                    <a:pt x="14" y="18"/>
                    <a:pt x="10" y="18"/>
                  </a:cubicBezTo>
                  <a:cubicBezTo>
                    <a:pt x="7" y="18"/>
                    <a:pt x="3" y="15"/>
                    <a:pt x="3" y="11"/>
                  </a:cubicBezTo>
                  <a:cubicBezTo>
                    <a:pt x="4" y="7"/>
                    <a:pt x="7" y="4"/>
                    <a:pt x="10" y="4"/>
                  </a:cubicBezTo>
                  <a:moveTo>
                    <a:pt x="10" y="0"/>
                  </a:moveTo>
                  <a:cubicBezTo>
                    <a:pt x="5" y="0"/>
                    <a:pt x="0" y="5"/>
                    <a:pt x="0" y="11"/>
                  </a:cubicBezTo>
                  <a:cubicBezTo>
                    <a:pt x="0" y="17"/>
                    <a:pt x="4" y="22"/>
                    <a:pt x="10" y="22"/>
                  </a:cubicBezTo>
                  <a:cubicBezTo>
                    <a:pt x="16" y="22"/>
                    <a:pt x="21" y="17"/>
                    <a:pt x="21" y="11"/>
                  </a:cubicBezTo>
                  <a:cubicBezTo>
                    <a:pt x="21"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1" name="Freeform 106"/>
            <p:cNvSpPr/>
            <p:nvPr/>
          </p:nvSpPr>
          <p:spPr bwMode="auto">
            <a:xfrm>
              <a:off x="7334" y="3193"/>
              <a:ext cx="64" cy="67"/>
            </a:xfrm>
            <a:custGeom>
              <a:avLst/>
              <a:gdLst>
                <a:gd name="T0" fmla="*/ 13 w 26"/>
                <a:gd name="T1" fmla="*/ 0 h 27"/>
                <a:gd name="T2" fmla="*/ 0 w 26"/>
                <a:gd name="T3" fmla="*/ 13 h 27"/>
                <a:gd name="T4" fmla="*/ 13 w 26"/>
                <a:gd name="T5" fmla="*/ 26 h 27"/>
                <a:gd name="T6" fmla="*/ 26 w 26"/>
                <a:gd name="T7" fmla="*/ 13 h 27"/>
                <a:gd name="T8" fmla="*/ 13 w 26"/>
                <a:gd name="T9" fmla="*/ 0 h 27"/>
              </a:gdLst>
              <a:ahLst/>
              <a:cxnLst>
                <a:cxn ang="0">
                  <a:pos x="T0" y="T1"/>
                </a:cxn>
                <a:cxn ang="0">
                  <a:pos x="T2" y="T3"/>
                </a:cxn>
                <a:cxn ang="0">
                  <a:pos x="T4" y="T5"/>
                </a:cxn>
                <a:cxn ang="0">
                  <a:pos x="T6" y="T7"/>
                </a:cxn>
                <a:cxn ang="0">
                  <a:pos x="T8" y="T9"/>
                </a:cxn>
              </a:cxnLst>
              <a:rect l="0" t="0" r="r" b="b"/>
              <a:pathLst>
                <a:path w="26" h="27">
                  <a:moveTo>
                    <a:pt x="13" y="0"/>
                  </a:moveTo>
                  <a:cubicBezTo>
                    <a:pt x="6" y="0"/>
                    <a:pt x="0" y="6"/>
                    <a:pt x="0" y="13"/>
                  </a:cubicBezTo>
                  <a:cubicBezTo>
                    <a:pt x="0" y="20"/>
                    <a:pt x="6" y="26"/>
                    <a:pt x="13" y="26"/>
                  </a:cubicBezTo>
                  <a:cubicBezTo>
                    <a:pt x="20" y="27"/>
                    <a:pt x="26" y="21"/>
                    <a:pt x="26" y="13"/>
                  </a:cubicBezTo>
                  <a:cubicBezTo>
                    <a:pt x="26" y="6"/>
                    <a:pt x="21"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2" name="Freeform 107"/>
            <p:cNvSpPr>
              <a:spLocks noEditPoints="1"/>
            </p:cNvSpPr>
            <p:nvPr/>
          </p:nvSpPr>
          <p:spPr bwMode="auto">
            <a:xfrm>
              <a:off x="7324" y="3183"/>
              <a:ext cx="84" cy="84"/>
            </a:xfrm>
            <a:custGeom>
              <a:avLst/>
              <a:gdLst>
                <a:gd name="T0" fmla="*/ 17 w 34"/>
                <a:gd name="T1" fmla="*/ 4 h 34"/>
                <a:gd name="T2" fmla="*/ 30 w 34"/>
                <a:gd name="T3" fmla="*/ 17 h 34"/>
                <a:gd name="T4" fmla="*/ 17 w 34"/>
                <a:gd name="T5" fmla="*/ 30 h 34"/>
                <a:gd name="T6" fmla="*/ 4 w 34"/>
                <a:gd name="T7" fmla="*/ 17 h 34"/>
                <a:gd name="T8" fmla="*/ 17 w 34"/>
                <a:gd name="T9" fmla="*/ 4 h 34"/>
                <a:gd name="T10" fmla="*/ 17 w 34"/>
                <a:gd name="T11" fmla="*/ 0 h 34"/>
                <a:gd name="T12" fmla="*/ 0 w 34"/>
                <a:gd name="T13" fmla="*/ 17 h 34"/>
                <a:gd name="T14" fmla="*/ 17 w 34"/>
                <a:gd name="T15" fmla="*/ 34 h 34"/>
                <a:gd name="T16" fmla="*/ 34 w 34"/>
                <a:gd name="T17" fmla="*/ 17 h 34"/>
                <a:gd name="T18" fmla="*/ 17 w 34"/>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4"/>
                  </a:moveTo>
                  <a:cubicBezTo>
                    <a:pt x="25" y="4"/>
                    <a:pt x="30" y="10"/>
                    <a:pt x="30" y="17"/>
                  </a:cubicBezTo>
                  <a:cubicBezTo>
                    <a:pt x="30" y="25"/>
                    <a:pt x="24" y="31"/>
                    <a:pt x="17" y="30"/>
                  </a:cubicBezTo>
                  <a:cubicBezTo>
                    <a:pt x="10" y="30"/>
                    <a:pt x="4" y="24"/>
                    <a:pt x="4" y="17"/>
                  </a:cubicBezTo>
                  <a:cubicBezTo>
                    <a:pt x="4" y="10"/>
                    <a:pt x="10" y="4"/>
                    <a:pt x="17" y="4"/>
                  </a:cubicBezTo>
                  <a:moveTo>
                    <a:pt x="17" y="0"/>
                  </a:moveTo>
                  <a:cubicBezTo>
                    <a:pt x="8" y="0"/>
                    <a:pt x="0" y="8"/>
                    <a:pt x="0" y="17"/>
                  </a:cubicBezTo>
                  <a:cubicBezTo>
                    <a:pt x="0" y="26"/>
                    <a:pt x="8" y="34"/>
                    <a:pt x="17" y="34"/>
                  </a:cubicBezTo>
                  <a:cubicBezTo>
                    <a:pt x="26" y="34"/>
                    <a:pt x="34" y="27"/>
                    <a:pt x="34" y="17"/>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3" name="Oval 108"/>
            <p:cNvSpPr>
              <a:spLocks noChangeArrowheads="1"/>
            </p:cNvSpPr>
            <p:nvPr/>
          </p:nvSpPr>
          <p:spPr bwMode="auto">
            <a:xfrm>
              <a:off x="3368" y="380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4" name="Freeform 109"/>
            <p:cNvSpPr>
              <a:spLocks noEditPoints="1"/>
            </p:cNvSpPr>
            <p:nvPr/>
          </p:nvSpPr>
          <p:spPr bwMode="auto">
            <a:xfrm>
              <a:off x="3358" y="3792"/>
              <a:ext cx="47" cy="47"/>
            </a:xfrm>
            <a:custGeom>
              <a:avLst/>
              <a:gdLst>
                <a:gd name="T0" fmla="*/ 9 w 19"/>
                <a:gd name="T1" fmla="*/ 4 h 19"/>
                <a:gd name="T2" fmla="*/ 15 w 19"/>
                <a:gd name="T3" fmla="*/ 9 h 19"/>
                <a:gd name="T4" fmla="*/ 9 w 19"/>
                <a:gd name="T5" fmla="*/ 15 h 19"/>
                <a:gd name="T6" fmla="*/ 4 w 19"/>
                <a:gd name="T7" fmla="*/ 9 h 19"/>
                <a:gd name="T8" fmla="*/ 9 w 19"/>
                <a:gd name="T9" fmla="*/ 4 h 19"/>
                <a:gd name="T10" fmla="*/ 9 w 19"/>
                <a:gd name="T11" fmla="*/ 0 h 19"/>
                <a:gd name="T12" fmla="*/ 0 w 19"/>
                <a:gd name="T13" fmla="*/ 9 h 19"/>
                <a:gd name="T14" fmla="*/ 9 w 19"/>
                <a:gd name="T15" fmla="*/ 19 h 19"/>
                <a:gd name="T16" fmla="*/ 19 w 19"/>
                <a:gd name="T17" fmla="*/ 9 h 19"/>
                <a:gd name="T18" fmla="*/ 9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4"/>
                  </a:moveTo>
                  <a:cubicBezTo>
                    <a:pt x="12" y="4"/>
                    <a:pt x="15" y="6"/>
                    <a:pt x="15" y="9"/>
                  </a:cubicBezTo>
                  <a:cubicBezTo>
                    <a:pt x="15" y="12"/>
                    <a:pt x="12" y="15"/>
                    <a:pt x="9" y="15"/>
                  </a:cubicBezTo>
                  <a:cubicBezTo>
                    <a:pt x="6" y="15"/>
                    <a:pt x="4" y="12"/>
                    <a:pt x="4" y="9"/>
                  </a:cubicBezTo>
                  <a:cubicBezTo>
                    <a:pt x="4" y="6"/>
                    <a:pt x="6" y="4"/>
                    <a:pt x="9" y="4"/>
                  </a:cubicBezTo>
                  <a:moveTo>
                    <a:pt x="9" y="0"/>
                  </a:moveTo>
                  <a:cubicBezTo>
                    <a:pt x="4" y="0"/>
                    <a:pt x="0" y="4"/>
                    <a:pt x="0" y="9"/>
                  </a:cubicBezTo>
                  <a:cubicBezTo>
                    <a:pt x="0" y="14"/>
                    <a:pt x="4" y="19"/>
                    <a:pt x="9" y="19"/>
                  </a:cubicBezTo>
                  <a:cubicBezTo>
                    <a:pt x="14" y="19"/>
                    <a:pt x="19" y="14"/>
                    <a:pt x="19" y="9"/>
                  </a:cubicBezTo>
                  <a:cubicBezTo>
                    <a:pt x="19"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5" name="Freeform 110"/>
            <p:cNvSpPr/>
            <p:nvPr/>
          </p:nvSpPr>
          <p:spPr bwMode="auto">
            <a:xfrm>
              <a:off x="4015" y="3410"/>
              <a:ext cx="42" cy="42"/>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6" name="Freeform 111"/>
            <p:cNvSpPr>
              <a:spLocks noEditPoints="1"/>
            </p:cNvSpPr>
            <p:nvPr/>
          </p:nvSpPr>
          <p:spPr bwMode="auto">
            <a:xfrm>
              <a:off x="4005" y="3400"/>
              <a:ext cx="62" cy="62"/>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7" name="Oval 112"/>
            <p:cNvSpPr>
              <a:spLocks noChangeArrowheads="1"/>
            </p:cNvSpPr>
            <p:nvPr/>
          </p:nvSpPr>
          <p:spPr bwMode="auto">
            <a:xfrm>
              <a:off x="5301" y="203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8" name="Freeform 113"/>
            <p:cNvSpPr>
              <a:spLocks noEditPoints="1"/>
            </p:cNvSpPr>
            <p:nvPr/>
          </p:nvSpPr>
          <p:spPr bwMode="auto">
            <a:xfrm>
              <a:off x="5291" y="2022"/>
              <a:ext cx="47" cy="47"/>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9" name="Freeform 114"/>
            <p:cNvSpPr/>
            <p:nvPr/>
          </p:nvSpPr>
          <p:spPr bwMode="auto">
            <a:xfrm>
              <a:off x="6058" y="2569"/>
              <a:ext cx="62" cy="62"/>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0" name="Freeform 115"/>
            <p:cNvSpPr>
              <a:spLocks noEditPoints="1"/>
            </p:cNvSpPr>
            <p:nvPr/>
          </p:nvSpPr>
          <p:spPr bwMode="auto">
            <a:xfrm>
              <a:off x="6048" y="2560"/>
              <a:ext cx="79" cy="78"/>
            </a:xfrm>
            <a:custGeom>
              <a:avLst/>
              <a:gdLst>
                <a:gd name="T0" fmla="*/ 17 w 32"/>
                <a:gd name="T1" fmla="*/ 4 h 32"/>
                <a:gd name="T2" fmla="*/ 29 w 32"/>
                <a:gd name="T3" fmla="*/ 16 h 32"/>
                <a:gd name="T4" fmla="*/ 16 w 32"/>
                <a:gd name="T5" fmla="*/ 29 h 32"/>
                <a:gd name="T6" fmla="*/ 4 w 32"/>
                <a:gd name="T7" fmla="*/ 16 h 32"/>
                <a:gd name="T8" fmla="*/ 17 w 32"/>
                <a:gd name="T9" fmla="*/ 4 h 32"/>
                <a:gd name="T10" fmla="*/ 17 w 32"/>
                <a:gd name="T11" fmla="*/ 0 h 32"/>
                <a:gd name="T12" fmla="*/ 0 w 32"/>
                <a:gd name="T13" fmla="*/ 16 h 32"/>
                <a:gd name="T14" fmla="*/ 16 w 32"/>
                <a:gd name="T15" fmla="*/ 32 h 32"/>
                <a:gd name="T16" fmla="*/ 32 w 32"/>
                <a:gd name="T17" fmla="*/ 16 h 32"/>
                <a:gd name="T18" fmla="*/ 17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7" y="4"/>
                  </a:moveTo>
                  <a:cubicBezTo>
                    <a:pt x="23" y="4"/>
                    <a:pt x="29" y="10"/>
                    <a:pt x="29" y="16"/>
                  </a:cubicBezTo>
                  <a:cubicBezTo>
                    <a:pt x="29" y="23"/>
                    <a:pt x="23" y="29"/>
                    <a:pt x="16" y="29"/>
                  </a:cubicBezTo>
                  <a:cubicBezTo>
                    <a:pt x="10" y="28"/>
                    <a:pt x="4" y="23"/>
                    <a:pt x="4" y="16"/>
                  </a:cubicBezTo>
                  <a:cubicBezTo>
                    <a:pt x="4" y="9"/>
                    <a:pt x="10" y="4"/>
                    <a:pt x="17" y="4"/>
                  </a:cubicBezTo>
                  <a:moveTo>
                    <a:pt x="17" y="0"/>
                  </a:moveTo>
                  <a:cubicBezTo>
                    <a:pt x="8" y="0"/>
                    <a:pt x="1" y="7"/>
                    <a:pt x="0" y="16"/>
                  </a:cubicBezTo>
                  <a:cubicBezTo>
                    <a:pt x="0" y="25"/>
                    <a:pt x="8" y="32"/>
                    <a:pt x="16" y="32"/>
                  </a:cubicBezTo>
                  <a:cubicBezTo>
                    <a:pt x="25" y="32"/>
                    <a:pt x="32" y="25"/>
                    <a:pt x="32" y="16"/>
                  </a:cubicBezTo>
                  <a:cubicBezTo>
                    <a:pt x="32" y="8"/>
                    <a:pt x="25"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1" name="Freeform 116"/>
            <p:cNvSpPr/>
            <p:nvPr/>
          </p:nvSpPr>
          <p:spPr bwMode="auto">
            <a:xfrm>
              <a:off x="5488" y="2653"/>
              <a:ext cx="29" cy="30"/>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2" name="Freeform 117"/>
            <p:cNvSpPr>
              <a:spLocks noEditPoints="1"/>
            </p:cNvSpPr>
            <p:nvPr/>
          </p:nvSpPr>
          <p:spPr bwMode="auto">
            <a:xfrm>
              <a:off x="5478" y="2643"/>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3" name="Freeform 118"/>
            <p:cNvSpPr/>
            <p:nvPr/>
          </p:nvSpPr>
          <p:spPr bwMode="auto">
            <a:xfrm>
              <a:off x="5510" y="2767"/>
              <a:ext cx="34" cy="32"/>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4" name="Freeform 119"/>
            <p:cNvSpPr>
              <a:spLocks noEditPoints="1"/>
            </p:cNvSpPr>
            <p:nvPr/>
          </p:nvSpPr>
          <p:spPr bwMode="auto">
            <a:xfrm>
              <a:off x="5500" y="2757"/>
              <a:ext cx="52" cy="52"/>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5" name="Freeform 120"/>
            <p:cNvSpPr/>
            <p:nvPr/>
          </p:nvSpPr>
          <p:spPr bwMode="auto">
            <a:xfrm>
              <a:off x="5783" y="2971"/>
              <a:ext cx="27" cy="27"/>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6" name="Freeform 121"/>
            <p:cNvSpPr>
              <a:spLocks noEditPoints="1"/>
            </p:cNvSpPr>
            <p:nvPr/>
          </p:nvSpPr>
          <p:spPr bwMode="auto">
            <a:xfrm>
              <a:off x="5773" y="2964"/>
              <a:ext cx="44" cy="44"/>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7" name="Freeform 122"/>
            <p:cNvSpPr/>
            <p:nvPr/>
          </p:nvSpPr>
          <p:spPr bwMode="auto">
            <a:xfrm>
              <a:off x="7042" y="2969"/>
              <a:ext cx="46" cy="47"/>
            </a:xfrm>
            <a:custGeom>
              <a:avLst/>
              <a:gdLst>
                <a:gd name="T0" fmla="*/ 9 w 19"/>
                <a:gd name="T1" fmla="*/ 0 h 19"/>
                <a:gd name="T2" fmla="*/ 0 w 19"/>
                <a:gd name="T3" fmla="*/ 9 h 19"/>
                <a:gd name="T4" fmla="*/ 9 w 19"/>
                <a:gd name="T5" fmla="*/ 19 h 19"/>
                <a:gd name="T6" fmla="*/ 19 w 19"/>
                <a:gd name="T7" fmla="*/ 10 h 19"/>
                <a:gd name="T8" fmla="*/ 9 w 19"/>
                <a:gd name="T9" fmla="*/ 0 h 19"/>
              </a:gdLst>
              <a:ahLst/>
              <a:cxnLst>
                <a:cxn ang="0">
                  <a:pos x="T0" y="T1"/>
                </a:cxn>
                <a:cxn ang="0">
                  <a:pos x="T2" y="T3"/>
                </a:cxn>
                <a:cxn ang="0">
                  <a:pos x="T4" y="T5"/>
                </a:cxn>
                <a:cxn ang="0">
                  <a:pos x="T6" y="T7"/>
                </a:cxn>
                <a:cxn ang="0">
                  <a:pos x="T8" y="T9"/>
                </a:cxn>
              </a:cxnLst>
              <a:rect l="0" t="0" r="r" b="b"/>
              <a:pathLst>
                <a:path w="19" h="19">
                  <a:moveTo>
                    <a:pt x="9" y="0"/>
                  </a:moveTo>
                  <a:cubicBezTo>
                    <a:pt x="4" y="0"/>
                    <a:pt x="0" y="4"/>
                    <a:pt x="0" y="9"/>
                  </a:cubicBezTo>
                  <a:cubicBezTo>
                    <a:pt x="0" y="15"/>
                    <a:pt x="4" y="19"/>
                    <a:pt x="9" y="19"/>
                  </a:cubicBezTo>
                  <a:cubicBezTo>
                    <a:pt x="14" y="19"/>
                    <a:pt x="18" y="15"/>
                    <a:pt x="19" y="10"/>
                  </a:cubicBezTo>
                  <a:cubicBezTo>
                    <a:pt x="19"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8" name="Freeform 123"/>
            <p:cNvSpPr>
              <a:spLocks noEditPoints="1"/>
            </p:cNvSpPr>
            <p:nvPr/>
          </p:nvSpPr>
          <p:spPr bwMode="auto">
            <a:xfrm>
              <a:off x="7032" y="2959"/>
              <a:ext cx="64" cy="67"/>
            </a:xfrm>
            <a:custGeom>
              <a:avLst/>
              <a:gdLst>
                <a:gd name="T0" fmla="*/ 13 w 26"/>
                <a:gd name="T1" fmla="*/ 4 h 27"/>
                <a:gd name="T2" fmla="*/ 23 w 26"/>
                <a:gd name="T3" fmla="*/ 14 h 27"/>
                <a:gd name="T4" fmla="*/ 13 w 26"/>
                <a:gd name="T5" fmla="*/ 23 h 27"/>
                <a:gd name="T6" fmla="*/ 4 w 26"/>
                <a:gd name="T7" fmla="*/ 13 h 27"/>
                <a:gd name="T8" fmla="*/ 13 w 26"/>
                <a:gd name="T9" fmla="*/ 4 h 27"/>
                <a:gd name="T10" fmla="*/ 13 w 26"/>
                <a:gd name="T11" fmla="*/ 0 h 27"/>
                <a:gd name="T12" fmla="*/ 0 w 26"/>
                <a:gd name="T13" fmla="*/ 13 h 27"/>
                <a:gd name="T14" fmla="*/ 13 w 26"/>
                <a:gd name="T15" fmla="*/ 27 h 27"/>
                <a:gd name="T16" fmla="*/ 26 w 26"/>
                <a:gd name="T17" fmla="*/ 14 h 27"/>
                <a:gd name="T18" fmla="*/ 13 w 2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4"/>
                  </a:moveTo>
                  <a:cubicBezTo>
                    <a:pt x="18" y="4"/>
                    <a:pt x="23" y="8"/>
                    <a:pt x="23" y="14"/>
                  </a:cubicBezTo>
                  <a:cubicBezTo>
                    <a:pt x="22" y="19"/>
                    <a:pt x="18" y="23"/>
                    <a:pt x="13" y="23"/>
                  </a:cubicBezTo>
                  <a:cubicBezTo>
                    <a:pt x="8" y="23"/>
                    <a:pt x="4" y="19"/>
                    <a:pt x="4" y="13"/>
                  </a:cubicBezTo>
                  <a:cubicBezTo>
                    <a:pt x="4" y="8"/>
                    <a:pt x="8" y="4"/>
                    <a:pt x="13" y="4"/>
                  </a:cubicBezTo>
                  <a:moveTo>
                    <a:pt x="13" y="0"/>
                  </a:moveTo>
                  <a:cubicBezTo>
                    <a:pt x="6" y="0"/>
                    <a:pt x="0" y="6"/>
                    <a:pt x="0" y="13"/>
                  </a:cubicBezTo>
                  <a:cubicBezTo>
                    <a:pt x="0" y="21"/>
                    <a:pt x="6" y="27"/>
                    <a:pt x="13" y="27"/>
                  </a:cubicBezTo>
                  <a:cubicBezTo>
                    <a:pt x="20" y="27"/>
                    <a:pt x="26" y="21"/>
                    <a:pt x="26" y="14"/>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9" name="Oval 124"/>
            <p:cNvSpPr>
              <a:spLocks noChangeArrowheads="1"/>
            </p:cNvSpPr>
            <p:nvPr/>
          </p:nvSpPr>
          <p:spPr bwMode="auto">
            <a:xfrm>
              <a:off x="7297" y="1980"/>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0" name="Freeform 125"/>
            <p:cNvSpPr>
              <a:spLocks noEditPoints="1"/>
            </p:cNvSpPr>
            <p:nvPr/>
          </p:nvSpPr>
          <p:spPr bwMode="auto">
            <a:xfrm>
              <a:off x="7287" y="1970"/>
              <a:ext cx="72" cy="74"/>
            </a:xfrm>
            <a:custGeom>
              <a:avLst/>
              <a:gdLst>
                <a:gd name="T0" fmla="*/ 15 w 29"/>
                <a:gd name="T1" fmla="*/ 4 h 30"/>
                <a:gd name="T2" fmla="*/ 26 w 29"/>
                <a:gd name="T3" fmla="*/ 15 h 30"/>
                <a:gd name="T4" fmla="*/ 15 w 29"/>
                <a:gd name="T5" fmla="*/ 26 h 30"/>
                <a:gd name="T6" fmla="*/ 4 w 29"/>
                <a:gd name="T7" fmla="*/ 15 h 30"/>
                <a:gd name="T8" fmla="*/ 15 w 29"/>
                <a:gd name="T9" fmla="*/ 4 h 30"/>
                <a:gd name="T10" fmla="*/ 15 w 29"/>
                <a:gd name="T11" fmla="*/ 0 h 30"/>
                <a:gd name="T12" fmla="*/ 0 w 29"/>
                <a:gd name="T13" fmla="*/ 15 h 30"/>
                <a:gd name="T14" fmla="*/ 15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1" name="Freeform 126"/>
            <p:cNvSpPr/>
            <p:nvPr/>
          </p:nvSpPr>
          <p:spPr bwMode="auto">
            <a:xfrm>
              <a:off x="4143" y="3645"/>
              <a:ext cx="56" cy="56"/>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2" name="Freeform 127"/>
            <p:cNvSpPr>
              <a:spLocks noEditPoints="1"/>
            </p:cNvSpPr>
            <p:nvPr/>
          </p:nvSpPr>
          <p:spPr bwMode="auto">
            <a:xfrm>
              <a:off x="4133" y="3635"/>
              <a:ext cx="76" cy="76"/>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3" name="Oval 128"/>
            <p:cNvSpPr>
              <a:spLocks noChangeArrowheads="1"/>
            </p:cNvSpPr>
            <p:nvPr/>
          </p:nvSpPr>
          <p:spPr bwMode="auto">
            <a:xfrm>
              <a:off x="4423" y="3334"/>
              <a:ext cx="34" cy="3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4" name="Freeform 129"/>
            <p:cNvSpPr>
              <a:spLocks noEditPoints="1"/>
            </p:cNvSpPr>
            <p:nvPr/>
          </p:nvSpPr>
          <p:spPr bwMode="auto">
            <a:xfrm>
              <a:off x="4413" y="3324"/>
              <a:ext cx="52" cy="52"/>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5" name="Freeform 130"/>
            <p:cNvSpPr/>
            <p:nvPr/>
          </p:nvSpPr>
          <p:spPr bwMode="auto">
            <a:xfrm>
              <a:off x="4792" y="4172"/>
              <a:ext cx="51" cy="54"/>
            </a:xfrm>
            <a:custGeom>
              <a:avLst/>
              <a:gdLst>
                <a:gd name="T0" fmla="*/ 11 w 21"/>
                <a:gd name="T1" fmla="*/ 0 h 22"/>
                <a:gd name="T2" fmla="*/ 0 w 21"/>
                <a:gd name="T3" fmla="*/ 11 h 22"/>
                <a:gd name="T4" fmla="*/ 11 w 21"/>
                <a:gd name="T5" fmla="*/ 22 h 22"/>
                <a:gd name="T6" fmla="*/ 21 w 21"/>
                <a:gd name="T7" fmla="*/ 11 h 22"/>
                <a:gd name="T8" fmla="*/ 11 w 21"/>
                <a:gd name="T9" fmla="*/ 0 h 22"/>
              </a:gdLst>
              <a:ahLst/>
              <a:cxnLst>
                <a:cxn ang="0">
                  <a:pos x="T0" y="T1"/>
                </a:cxn>
                <a:cxn ang="0">
                  <a:pos x="T2" y="T3"/>
                </a:cxn>
                <a:cxn ang="0">
                  <a:pos x="T4" y="T5"/>
                </a:cxn>
                <a:cxn ang="0">
                  <a:pos x="T6" y="T7"/>
                </a:cxn>
                <a:cxn ang="0">
                  <a:pos x="T8" y="T9"/>
                </a:cxn>
              </a:cxnLst>
              <a:rect l="0" t="0" r="r" b="b"/>
              <a:pathLst>
                <a:path w="21" h="22">
                  <a:moveTo>
                    <a:pt x="11" y="0"/>
                  </a:moveTo>
                  <a:cubicBezTo>
                    <a:pt x="5" y="0"/>
                    <a:pt x="0" y="5"/>
                    <a:pt x="0" y="11"/>
                  </a:cubicBezTo>
                  <a:cubicBezTo>
                    <a:pt x="0" y="17"/>
                    <a:pt x="5" y="21"/>
                    <a:pt x="11" y="22"/>
                  </a:cubicBezTo>
                  <a:cubicBezTo>
                    <a:pt x="16" y="22"/>
                    <a:pt x="21" y="17"/>
                    <a:pt x="21" y="11"/>
                  </a:cubicBezTo>
                  <a:cubicBezTo>
                    <a:pt x="21" y="5"/>
                    <a:pt x="17"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6" name="Freeform 131"/>
            <p:cNvSpPr>
              <a:spLocks noEditPoints="1"/>
            </p:cNvSpPr>
            <p:nvPr/>
          </p:nvSpPr>
          <p:spPr bwMode="auto">
            <a:xfrm>
              <a:off x="4782" y="4165"/>
              <a:ext cx="71" cy="69"/>
            </a:xfrm>
            <a:custGeom>
              <a:avLst/>
              <a:gdLst>
                <a:gd name="T0" fmla="*/ 15 w 29"/>
                <a:gd name="T1" fmla="*/ 3 h 28"/>
                <a:gd name="T2" fmla="*/ 25 w 29"/>
                <a:gd name="T3" fmla="*/ 14 h 28"/>
                <a:gd name="T4" fmla="*/ 15 w 29"/>
                <a:gd name="T5" fmla="*/ 25 h 28"/>
                <a:gd name="T6" fmla="*/ 4 w 29"/>
                <a:gd name="T7" fmla="*/ 14 h 28"/>
                <a:gd name="T8" fmla="*/ 15 w 29"/>
                <a:gd name="T9" fmla="*/ 3 h 28"/>
                <a:gd name="T10" fmla="*/ 15 w 29"/>
                <a:gd name="T11" fmla="*/ 0 h 28"/>
                <a:gd name="T12" fmla="*/ 0 w 29"/>
                <a:gd name="T13" fmla="*/ 14 h 28"/>
                <a:gd name="T14" fmla="*/ 15 w 29"/>
                <a:gd name="T15" fmla="*/ 28 h 28"/>
                <a:gd name="T16" fmla="*/ 29 w 29"/>
                <a:gd name="T17" fmla="*/ 14 h 28"/>
                <a:gd name="T18" fmla="*/ 1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3"/>
                  </a:moveTo>
                  <a:cubicBezTo>
                    <a:pt x="21" y="3"/>
                    <a:pt x="25" y="8"/>
                    <a:pt x="25" y="14"/>
                  </a:cubicBezTo>
                  <a:cubicBezTo>
                    <a:pt x="25" y="20"/>
                    <a:pt x="20" y="25"/>
                    <a:pt x="15" y="25"/>
                  </a:cubicBezTo>
                  <a:cubicBezTo>
                    <a:pt x="9" y="24"/>
                    <a:pt x="4" y="20"/>
                    <a:pt x="4" y="14"/>
                  </a:cubicBezTo>
                  <a:cubicBezTo>
                    <a:pt x="4" y="8"/>
                    <a:pt x="9" y="3"/>
                    <a:pt x="15" y="3"/>
                  </a:cubicBezTo>
                  <a:moveTo>
                    <a:pt x="15" y="0"/>
                  </a:moveTo>
                  <a:cubicBezTo>
                    <a:pt x="7" y="0"/>
                    <a:pt x="0" y="6"/>
                    <a:pt x="0" y="14"/>
                  </a:cubicBezTo>
                  <a:cubicBezTo>
                    <a:pt x="0" y="22"/>
                    <a:pt x="7" y="28"/>
                    <a:pt x="15" y="28"/>
                  </a:cubicBezTo>
                  <a:cubicBezTo>
                    <a:pt x="22" y="28"/>
                    <a:pt x="29" y="22"/>
                    <a:pt x="29" y="14"/>
                  </a:cubicBezTo>
                  <a:cubicBezTo>
                    <a:pt x="29" y="6"/>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7" name="Oval 132"/>
            <p:cNvSpPr>
              <a:spLocks noChangeArrowheads="1"/>
            </p:cNvSpPr>
            <p:nvPr/>
          </p:nvSpPr>
          <p:spPr bwMode="auto">
            <a:xfrm>
              <a:off x="4944" y="3322"/>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8" name="Freeform 133"/>
            <p:cNvSpPr>
              <a:spLocks noEditPoints="1"/>
            </p:cNvSpPr>
            <p:nvPr/>
          </p:nvSpPr>
          <p:spPr bwMode="auto">
            <a:xfrm>
              <a:off x="4934" y="3312"/>
              <a:ext cx="74" cy="74"/>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9" name="Freeform 134"/>
            <p:cNvSpPr/>
            <p:nvPr/>
          </p:nvSpPr>
          <p:spPr bwMode="auto">
            <a:xfrm>
              <a:off x="5731" y="3691"/>
              <a:ext cx="49" cy="47"/>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0" name="Freeform 135"/>
            <p:cNvSpPr>
              <a:spLocks noEditPoints="1"/>
            </p:cNvSpPr>
            <p:nvPr/>
          </p:nvSpPr>
          <p:spPr bwMode="auto">
            <a:xfrm>
              <a:off x="5721" y="3682"/>
              <a:ext cx="67" cy="66"/>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1" name="Oval 136"/>
            <p:cNvSpPr>
              <a:spLocks noChangeArrowheads="1"/>
            </p:cNvSpPr>
            <p:nvPr/>
          </p:nvSpPr>
          <p:spPr bwMode="auto">
            <a:xfrm>
              <a:off x="5082" y="3087"/>
              <a:ext cx="34"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2" name="Freeform 137"/>
            <p:cNvSpPr>
              <a:spLocks noEditPoints="1"/>
            </p:cNvSpPr>
            <p:nvPr/>
          </p:nvSpPr>
          <p:spPr bwMode="auto">
            <a:xfrm>
              <a:off x="5072" y="3077"/>
              <a:ext cx="54" cy="55"/>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3" name="Freeform 138"/>
            <p:cNvSpPr/>
            <p:nvPr/>
          </p:nvSpPr>
          <p:spPr bwMode="auto">
            <a:xfrm>
              <a:off x="5421" y="1534"/>
              <a:ext cx="42" cy="42"/>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4" name="Freeform 139"/>
            <p:cNvSpPr>
              <a:spLocks noEditPoints="1"/>
            </p:cNvSpPr>
            <p:nvPr/>
          </p:nvSpPr>
          <p:spPr bwMode="auto">
            <a:xfrm>
              <a:off x="5411" y="1524"/>
              <a:ext cx="59" cy="62"/>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5" name="Oval 140"/>
            <p:cNvSpPr>
              <a:spLocks noChangeArrowheads="1"/>
            </p:cNvSpPr>
            <p:nvPr/>
          </p:nvSpPr>
          <p:spPr bwMode="auto">
            <a:xfrm>
              <a:off x="5960" y="1702"/>
              <a:ext cx="29" cy="29"/>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6" name="Freeform 141"/>
            <p:cNvSpPr>
              <a:spLocks noEditPoints="1"/>
            </p:cNvSpPr>
            <p:nvPr/>
          </p:nvSpPr>
          <p:spPr bwMode="auto">
            <a:xfrm>
              <a:off x="5950" y="1692"/>
              <a:ext cx="49" cy="49"/>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7" name="Oval 142"/>
            <p:cNvSpPr>
              <a:spLocks noChangeArrowheads="1"/>
            </p:cNvSpPr>
            <p:nvPr/>
          </p:nvSpPr>
          <p:spPr bwMode="auto">
            <a:xfrm>
              <a:off x="6006" y="331"/>
              <a:ext cx="50" cy="49"/>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8" name="Freeform 143"/>
            <p:cNvSpPr>
              <a:spLocks noEditPoints="1"/>
            </p:cNvSpPr>
            <p:nvPr/>
          </p:nvSpPr>
          <p:spPr bwMode="auto">
            <a:xfrm>
              <a:off x="5997" y="321"/>
              <a:ext cx="66" cy="69"/>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9" name="Freeform 144"/>
            <p:cNvSpPr/>
            <p:nvPr/>
          </p:nvSpPr>
          <p:spPr bwMode="auto">
            <a:xfrm>
              <a:off x="5940" y="1164"/>
              <a:ext cx="69" cy="67"/>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0" name="Freeform 145"/>
            <p:cNvSpPr>
              <a:spLocks noEditPoints="1"/>
            </p:cNvSpPr>
            <p:nvPr/>
          </p:nvSpPr>
          <p:spPr bwMode="auto">
            <a:xfrm>
              <a:off x="5933" y="1154"/>
              <a:ext cx="83" cy="86"/>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1" name="Freeform 146"/>
            <p:cNvSpPr/>
            <p:nvPr/>
          </p:nvSpPr>
          <p:spPr bwMode="auto">
            <a:xfrm>
              <a:off x="6486" y="1460"/>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2" name="Freeform 147"/>
            <p:cNvSpPr>
              <a:spLocks noEditPoints="1"/>
            </p:cNvSpPr>
            <p:nvPr/>
          </p:nvSpPr>
          <p:spPr bwMode="auto">
            <a:xfrm>
              <a:off x="6478" y="1452"/>
              <a:ext cx="52" cy="52"/>
            </a:xfrm>
            <a:custGeom>
              <a:avLst/>
              <a:gdLst>
                <a:gd name="T0" fmla="*/ 10 w 21"/>
                <a:gd name="T1" fmla="*/ 3 h 21"/>
                <a:gd name="T2" fmla="*/ 17 w 21"/>
                <a:gd name="T3" fmla="*/ 10 h 21"/>
                <a:gd name="T4" fmla="*/ 10 w 21"/>
                <a:gd name="T5" fmla="*/ 17 h 21"/>
                <a:gd name="T6" fmla="*/ 3 w 21"/>
                <a:gd name="T7" fmla="*/ 10 h 21"/>
                <a:gd name="T8" fmla="*/ 10 w 21"/>
                <a:gd name="T9" fmla="*/ 3 h 21"/>
                <a:gd name="T10" fmla="*/ 10 w 21"/>
                <a:gd name="T11" fmla="*/ 0 h 21"/>
                <a:gd name="T12" fmla="*/ 0 w 21"/>
                <a:gd name="T13" fmla="*/ 10 h 21"/>
                <a:gd name="T14" fmla="*/ 10 w 21"/>
                <a:gd name="T15" fmla="*/ 21 h 21"/>
                <a:gd name="T16" fmla="*/ 21 w 21"/>
                <a:gd name="T17" fmla="*/ 10 h 21"/>
                <a:gd name="T18" fmla="*/ 10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3"/>
                  </a:moveTo>
                  <a:cubicBezTo>
                    <a:pt x="14" y="3"/>
                    <a:pt x="17" y="6"/>
                    <a:pt x="17" y="10"/>
                  </a:cubicBezTo>
                  <a:cubicBezTo>
                    <a:pt x="17" y="14"/>
                    <a:pt x="14" y="17"/>
                    <a:pt x="10" y="17"/>
                  </a:cubicBezTo>
                  <a:cubicBezTo>
                    <a:pt x="7" y="17"/>
                    <a:pt x="3" y="14"/>
                    <a:pt x="3" y="10"/>
                  </a:cubicBezTo>
                  <a:cubicBezTo>
                    <a:pt x="4" y="6"/>
                    <a:pt x="7" y="3"/>
                    <a:pt x="10" y="3"/>
                  </a:cubicBezTo>
                  <a:moveTo>
                    <a:pt x="10" y="0"/>
                  </a:moveTo>
                  <a:cubicBezTo>
                    <a:pt x="5" y="0"/>
                    <a:pt x="0" y="4"/>
                    <a:pt x="0" y="10"/>
                  </a:cubicBezTo>
                  <a:cubicBezTo>
                    <a:pt x="0" y="16"/>
                    <a:pt x="4" y="21"/>
                    <a:pt x="10" y="21"/>
                  </a:cubicBezTo>
                  <a:cubicBezTo>
                    <a:pt x="16" y="21"/>
                    <a:pt x="21" y="16"/>
                    <a:pt x="21" y="10"/>
                  </a:cubicBezTo>
                  <a:cubicBezTo>
                    <a:pt x="21"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3" name="Oval 148"/>
            <p:cNvSpPr>
              <a:spLocks noChangeArrowheads="1"/>
            </p:cNvSpPr>
            <p:nvPr/>
          </p:nvSpPr>
          <p:spPr bwMode="auto">
            <a:xfrm>
              <a:off x="6233" y="407"/>
              <a:ext cx="36" cy="3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4" name="Freeform 149"/>
            <p:cNvSpPr>
              <a:spLocks noEditPoints="1"/>
            </p:cNvSpPr>
            <p:nvPr/>
          </p:nvSpPr>
          <p:spPr bwMode="auto">
            <a:xfrm>
              <a:off x="6223" y="397"/>
              <a:ext cx="56" cy="57"/>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5" name="Oval 150"/>
            <p:cNvSpPr>
              <a:spLocks noChangeArrowheads="1"/>
            </p:cNvSpPr>
            <p:nvPr/>
          </p:nvSpPr>
          <p:spPr bwMode="auto">
            <a:xfrm>
              <a:off x="7329" y="4039"/>
              <a:ext cx="35"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6" name="Freeform 151"/>
            <p:cNvSpPr>
              <a:spLocks noEditPoints="1"/>
            </p:cNvSpPr>
            <p:nvPr/>
          </p:nvSpPr>
          <p:spPr bwMode="auto">
            <a:xfrm>
              <a:off x="7319" y="4029"/>
              <a:ext cx="54" cy="54"/>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7" name="Oval 152"/>
            <p:cNvSpPr>
              <a:spLocks noChangeArrowheads="1"/>
            </p:cNvSpPr>
            <p:nvPr/>
          </p:nvSpPr>
          <p:spPr bwMode="auto">
            <a:xfrm>
              <a:off x="7563" y="3262"/>
              <a:ext cx="44" cy="4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8" name="Freeform 153"/>
            <p:cNvSpPr>
              <a:spLocks noEditPoints="1"/>
            </p:cNvSpPr>
            <p:nvPr/>
          </p:nvSpPr>
          <p:spPr bwMode="auto">
            <a:xfrm>
              <a:off x="7553" y="3252"/>
              <a:ext cx="64" cy="65"/>
            </a:xfrm>
            <a:custGeom>
              <a:avLst/>
              <a:gdLst>
                <a:gd name="T0" fmla="*/ 13 w 26"/>
                <a:gd name="T1" fmla="*/ 4 h 26"/>
                <a:gd name="T2" fmla="*/ 22 w 26"/>
                <a:gd name="T3" fmla="*/ 13 h 26"/>
                <a:gd name="T4" fmla="*/ 13 w 26"/>
                <a:gd name="T5" fmla="*/ 22 h 26"/>
                <a:gd name="T6" fmla="*/ 4 w 26"/>
                <a:gd name="T7" fmla="*/ 13 h 26"/>
                <a:gd name="T8" fmla="*/ 13 w 26"/>
                <a:gd name="T9" fmla="*/ 4 h 26"/>
                <a:gd name="T10" fmla="*/ 13 w 26"/>
                <a:gd name="T11" fmla="*/ 0 h 26"/>
                <a:gd name="T12" fmla="*/ 0 w 26"/>
                <a:gd name="T13" fmla="*/ 13 h 26"/>
                <a:gd name="T14" fmla="*/ 13 w 26"/>
                <a:gd name="T15" fmla="*/ 26 h 26"/>
                <a:gd name="T16" fmla="*/ 26 w 26"/>
                <a:gd name="T17" fmla="*/ 13 h 26"/>
                <a:gd name="T18" fmla="*/ 13 w 2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4"/>
                  </a:moveTo>
                  <a:cubicBezTo>
                    <a:pt x="18" y="4"/>
                    <a:pt x="22" y="8"/>
                    <a:pt x="22" y="13"/>
                  </a:cubicBezTo>
                  <a:cubicBezTo>
                    <a:pt x="22" y="18"/>
                    <a:pt x="18" y="22"/>
                    <a:pt x="13" y="22"/>
                  </a:cubicBezTo>
                  <a:cubicBezTo>
                    <a:pt x="8" y="22"/>
                    <a:pt x="4" y="18"/>
                    <a:pt x="4" y="13"/>
                  </a:cubicBezTo>
                  <a:cubicBezTo>
                    <a:pt x="4" y="8"/>
                    <a:pt x="8" y="4"/>
                    <a:pt x="13" y="4"/>
                  </a:cubicBezTo>
                  <a:moveTo>
                    <a:pt x="13" y="0"/>
                  </a:moveTo>
                  <a:cubicBezTo>
                    <a:pt x="6" y="0"/>
                    <a:pt x="0" y="6"/>
                    <a:pt x="0" y="13"/>
                  </a:cubicBezTo>
                  <a:cubicBezTo>
                    <a:pt x="0" y="20"/>
                    <a:pt x="6" y="26"/>
                    <a:pt x="13" y="26"/>
                  </a:cubicBezTo>
                  <a:cubicBezTo>
                    <a:pt x="20" y="26"/>
                    <a:pt x="26" y="20"/>
                    <a:pt x="26" y="13"/>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15"/>
                                        </p:tgtEl>
                                        <p:attrNameLst>
                                          <p:attrName>style.visibility</p:attrName>
                                        </p:attrNameLst>
                                      </p:cBhvr>
                                      <p:to>
                                        <p:strVal val="visible"/>
                                      </p:to>
                                    </p:set>
                                    <p:anim calcmode="lin" valueType="num">
                                      <p:cBhvr>
                                        <p:cTn id="11" dur="1000" fill="hold"/>
                                        <p:tgtEl>
                                          <p:spTgt spid="215"/>
                                        </p:tgtEl>
                                        <p:attrNameLst>
                                          <p:attrName>ppt_w</p:attrName>
                                        </p:attrNameLst>
                                      </p:cBhvr>
                                      <p:tavLst>
                                        <p:tav tm="0">
                                          <p:val>
                                            <p:fltVal val="0"/>
                                          </p:val>
                                        </p:tav>
                                        <p:tav tm="100000">
                                          <p:val>
                                            <p:strVal val="#ppt_w"/>
                                          </p:val>
                                        </p:tav>
                                      </p:tavLst>
                                    </p:anim>
                                    <p:anim calcmode="lin" valueType="num">
                                      <p:cBhvr>
                                        <p:cTn id="12" dur="1000" fill="hold"/>
                                        <p:tgtEl>
                                          <p:spTgt spid="215"/>
                                        </p:tgtEl>
                                        <p:attrNameLst>
                                          <p:attrName>ppt_h</p:attrName>
                                        </p:attrNameLst>
                                      </p:cBhvr>
                                      <p:tavLst>
                                        <p:tav tm="0">
                                          <p:val>
                                            <p:fltVal val="0"/>
                                          </p:val>
                                        </p:tav>
                                        <p:tav tm="100000">
                                          <p:val>
                                            <p:strVal val="#ppt_h"/>
                                          </p:val>
                                        </p:tav>
                                      </p:tavLst>
                                    </p:anim>
                                    <p:animEffect transition="in" filter="fade">
                                      <p:cBhvr>
                                        <p:cTn id="13" dur="1000"/>
                                        <p:tgtEl>
                                          <p:spTgt spid="215"/>
                                        </p:tgtEl>
                                      </p:cBhvr>
                                    </p:animEffect>
                                    <p:anim calcmode="lin" valueType="num">
                                      <p:cBhvr>
                                        <p:cTn id="14" dur="1000" fill="hold"/>
                                        <p:tgtEl>
                                          <p:spTgt spid="215"/>
                                        </p:tgtEl>
                                        <p:attrNameLst>
                                          <p:attrName>ppt_x</p:attrName>
                                        </p:attrNameLst>
                                      </p:cBhvr>
                                      <p:tavLst>
                                        <p:tav tm="0">
                                          <p:val>
                                            <p:fltVal val="0.5"/>
                                          </p:val>
                                        </p:tav>
                                        <p:tav tm="100000">
                                          <p:val>
                                            <p:strVal val="#ppt_x"/>
                                          </p:val>
                                        </p:tav>
                                      </p:tavLst>
                                    </p:anim>
                                    <p:anim calcmode="lin" valueType="num">
                                      <p:cBhvr>
                                        <p:cTn id="15" dur="1000" fill="hold"/>
                                        <p:tgtEl>
                                          <p:spTgt spid="215"/>
                                        </p:tgtEl>
                                        <p:attrNameLst>
                                          <p:attrName>ppt_y</p:attrName>
                                        </p:attrNameLst>
                                      </p:cBhvr>
                                      <p:tavLst>
                                        <p:tav tm="0">
                                          <p:val>
                                            <p:fltVal val="0.5"/>
                                          </p:val>
                                        </p:tav>
                                        <p:tav tm="100000">
                                          <p:val>
                                            <p:strVal val="#ppt_y"/>
                                          </p:val>
                                        </p:tav>
                                      </p:tavLst>
                                    </p:anim>
                                  </p:childTnLst>
                                </p:cTn>
                              </p:par>
                            </p:childTnLst>
                          </p:cTn>
                        </p:par>
                        <p:par>
                          <p:cTn id="16" fill="hold">
                            <p:stCondLst>
                              <p:cond delay="2000"/>
                            </p:stCondLst>
                            <p:childTnLst>
                              <p:par>
                                <p:cTn id="17" presetID="2" presetClass="entr" presetSubtype="2" decel="88000" fill="hold" grpId="0" nodeType="afterEffect">
                                  <p:stCondLst>
                                    <p:cond delay="0"/>
                                  </p:stCondLst>
                                  <p:iterate type="lt">
                                    <p:tmPct val="10000"/>
                                  </p:iterate>
                                  <p:childTnLst>
                                    <p:set>
                                      <p:cBhvr>
                                        <p:cTn id="18" dur="1" fill="hold">
                                          <p:stCondLst>
                                            <p:cond delay="0"/>
                                          </p:stCondLst>
                                        </p:cTn>
                                        <p:tgtEl>
                                          <p:spTgt spid="228"/>
                                        </p:tgtEl>
                                        <p:attrNameLst>
                                          <p:attrName>style.visibility</p:attrName>
                                        </p:attrNameLst>
                                      </p:cBhvr>
                                      <p:to>
                                        <p:strVal val="visible"/>
                                      </p:to>
                                    </p:set>
                                    <p:anim calcmode="lin" valueType="num">
                                      <p:cBhvr additive="base">
                                        <p:cTn id="19" dur="750" fill="hold"/>
                                        <p:tgtEl>
                                          <p:spTgt spid="228"/>
                                        </p:tgtEl>
                                        <p:attrNameLst>
                                          <p:attrName>ppt_x</p:attrName>
                                        </p:attrNameLst>
                                      </p:cBhvr>
                                      <p:tavLst>
                                        <p:tav tm="0">
                                          <p:val>
                                            <p:strVal val="1+#ppt_w/2"/>
                                          </p:val>
                                        </p:tav>
                                        <p:tav tm="100000">
                                          <p:val>
                                            <p:strVal val="#ppt_x"/>
                                          </p:val>
                                        </p:tav>
                                      </p:tavLst>
                                    </p:anim>
                                    <p:anim calcmode="lin" valueType="num">
                                      <p:cBhvr additive="base">
                                        <p:cTn id="20" dur="750" fill="hold"/>
                                        <p:tgtEl>
                                          <p:spTgt spid="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P spid="2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en-US" altLang="zh-CN" sz="4000" dirty="0" smtClean="0">
                <a:solidFill>
                  <a:srgbClr val="2B2B2B"/>
                </a:solidFill>
                <a:cs typeface="+mn-ea"/>
                <a:sym typeface="+mn-lt"/>
              </a:rPr>
              <a:t>I/O</a:t>
            </a:r>
            <a:r>
              <a:rPr lang="zh-CN" altLang="en-US" sz="4000" dirty="0" smtClean="0">
                <a:solidFill>
                  <a:srgbClr val="2B2B2B"/>
                </a:solidFill>
                <a:cs typeface="+mn-ea"/>
                <a:sym typeface="+mn-lt"/>
              </a:rPr>
              <a:t>管理</a:t>
            </a:r>
            <a:endParaRPr lang="zh-CN" altLang="en-US" sz="4000" dirty="0">
              <a:solidFill>
                <a:srgbClr val="2B2B2B"/>
              </a:solidFill>
              <a:cs typeface="+mn-ea"/>
              <a:sym typeface="+mn-lt"/>
            </a:endParaRPr>
          </a:p>
        </p:txBody>
      </p:sp>
      <p:sp>
        <p:nvSpPr>
          <p:cNvPr id="2" name="文本框 1"/>
          <p:cNvSpPr txBox="1"/>
          <p:nvPr/>
        </p:nvSpPr>
        <p:spPr>
          <a:xfrm>
            <a:off x="-40758" y="188753"/>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3</a:t>
            </a:r>
            <a:endParaRPr lang="zh-CN" altLang="en-US" sz="8000" dirty="0">
              <a:solidFill>
                <a:srgbClr val="2B2B2B"/>
              </a:solidFill>
              <a:cs typeface="+mn-ea"/>
              <a:sym typeface="+mn-lt"/>
            </a:endParaRPr>
          </a:p>
        </p:txBody>
      </p:sp>
      <p:sp>
        <p:nvSpPr>
          <p:cNvPr id="4" name="文本框 3"/>
          <p:cNvSpPr txBox="1"/>
          <p:nvPr/>
        </p:nvSpPr>
        <p:spPr>
          <a:xfrm>
            <a:off x="1647728" y="1659680"/>
            <a:ext cx="8456930" cy="3139321"/>
          </a:xfrm>
          <a:prstGeom prst="rect">
            <a:avLst/>
          </a:prstGeom>
          <a:noFill/>
          <a:ln w="9525">
            <a:noFill/>
          </a:ln>
        </p:spPr>
        <p:txBody>
          <a:bodyPr wrap="square">
            <a:spAutoFit/>
          </a:bodyPr>
          <a:lstStyle/>
          <a:p>
            <a:pPr marL="285750" indent="-285750">
              <a:buFont typeface="Arial" panose="020B0604020202020204" pitchFamily="34" charset="0"/>
              <a:buChar char="•"/>
            </a:pPr>
            <a:r>
              <a:rPr lang="en-US" altLang="zh-CN" sz="2000" dirty="0">
                <a:latin typeface="Times New Roman" panose="02020603050405020304" charset="0"/>
                <a:ea typeface="宋体" panose="02010600030101010101" pitchFamily="2" charset="-122"/>
              </a:rPr>
              <a:t>ARM</a:t>
            </a:r>
            <a:r>
              <a:rPr lang="zh-CN" altLang="en-US" sz="2000" dirty="0">
                <a:latin typeface="Times New Roman" panose="02020603050405020304" charset="0"/>
                <a:ea typeface="宋体" panose="02010600030101010101" pitchFamily="2" charset="-122"/>
              </a:rPr>
              <a:t>系统完成</a:t>
            </a:r>
            <a:r>
              <a:rPr lang="en-US" altLang="zh-CN" sz="2000" dirty="0">
                <a:latin typeface="Times New Roman" panose="02020603050405020304" charset="0"/>
                <a:ea typeface="宋体" panose="02010600030101010101" pitchFamily="2" charset="-122"/>
              </a:rPr>
              <a:t>I/O</a:t>
            </a:r>
            <a:r>
              <a:rPr lang="zh-CN" altLang="en-US" sz="2000" dirty="0">
                <a:latin typeface="Times New Roman" panose="02020603050405020304" charset="0"/>
                <a:ea typeface="宋体" panose="02010600030101010101" pitchFamily="2" charset="-122"/>
              </a:rPr>
              <a:t>功能的标准方法是使用存储器映射</a:t>
            </a:r>
            <a:r>
              <a:rPr lang="en-US" altLang="zh-CN" sz="2000" dirty="0">
                <a:latin typeface="Times New Roman" panose="02020603050405020304" charset="0"/>
                <a:ea typeface="宋体" panose="02010600030101010101" pitchFamily="2" charset="-122"/>
              </a:rPr>
              <a:t>I/O</a:t>
            </a:r>
            <a:r>
              <a:rPr lang="zh-CN" altLang="en-US" sz="2000" dirty="0">
                <a:latin typeface="Times New Roman" panose="02020603050405020304" charset="0"/>
                <a:ea typeface="宋体" panose="02010600030101010101" pitchFamily="2" charset="-122"/>
              </a:rPr>
              <a:t>。这种方法使用特定的存储地址。当从这些地址加载或向这些地址存储时，它们提供 </a:t>
            </a:r>
            <a:r>
              <a:rPr lang="en-US" altLang="zh-CN" sz="2000" dirty="0">
                <a:latin typeface="Times New Roman" panose="02020603050405020304" charset="0"/>
                <a:ea typeface="宋体" panose="02010600030101010101" pitchFamily="2" charset="-122"/>
              </a:rPr>
              <a:t>1/O </a:t>
            </a:r>
            <a:r>
              <a:rPr lang="zh-CN" altLang="en-US" sz="2000" dirty="0">
                <a:latin typeface="Times New Roman" panose="02020603050405020304" charset="0"/>
                <a:ea typeface="宋体" panose="02010600030101010101" pitchFamily="2" charset="-122"/>
              </a:rPr>
              <a:t>功能。</a:t>
            </a:r>
            <a:endParaRPr lang="en-US" altLang="zh-CN" sz="2000" dirty="0">
              <a:latin typeface="Times New Roman" panose="02020603050405020304" charset="0"/>
              <a:ea typeface="宋体" panose="02010600030101010101" pitchFamily="2" charset="-122"/>
            </a:endParaRPr>
          </a:p>
          <a:p>
            <a:pPr marL="285750" indent="-285750">
              <a:buFont typeface="Arial" panose="020B0604020202020204" pitchFamily="34" charset="0"/>
              <a:buChar char="•"/>
            </a:pPr>
            <a:r>
              <a:rPr lang="zh-CN" altLang="en-US" sz="2000" dirty="0">
                <a:latin typeface="Times New Roman" panose="02020603050405020304" charset="0"/>
                <a:ea typeface="宋体" panose="02010600030101010101" pitchFamily="2" charset="-122"/>
              </a:rPr>
              <a:t>对于外围设备</a:t>
            </a:r>
            <a:r>
              <a:rPr lang="en-US" altLang="zh-CN" sz="2000" dirty="0">
                <a:latin typeface="Times New Roman" panose="02020603050405020304" charset="0"/>
                <a:ea typeface="宋体" panose="02010600030101010101" pitchFamily="2" charset="-122"/>
              </a:rPr>
              <a:t>(</a:t>
            </a:r>
            <a:r>
              <a:rPr lang="zh-CN" altLang="en-US" sz="2000" dirty="0">
                <a:latin typeface="Times New Roman" panose="02020603050405020304" charset="0"/>
                <a:ea typeface="宋体" panose="02010600030101010101" pitchFamily="2" charset="-122"/>
              </a:rPr>
              <a:t>如串行线控制器</a:t>
            </a:r>
            <a:r>
              <a:rPr lang="en-US" altLang="zh-CN" sz="2000" dirty="0">
                <a:latin typeface="Times New Roman" panose="02020603050405020304" charset="0"/>
                <a:ea typeface="宋体" panose="02010600030101010101" pitchFamily="2" charset="-122"/>
              </a:rPr>
              <a:t>)</a:t>
            </a:r>
            <a:r>
              <a:rPr lang="zh-CN" altLang="en-US" sz="2000" dirty="0">
                <a:latin typeface="Times New Roman" panose="02020603050405020304" charset="0"/>
                <a:ea typeface="宋体" panose="02010600030101010101" pitchFamily="2" charset="-122"/>
              </a:rPr>
              <a:t>，其中包含一些寄存器。在存储器映射系统中，这些寄存器像特定地址的存储器一样。要接受数据，必须用软件适当地设置器件</a:t>
            </a:r>
            <a:r>
              <a:rPr lang="zh-CN" altLang="en-US" sz="2000" dirty="0" smtClean="0">
                <a:latin typeface="Times New Roman" panose="02020603050405020304" charset="0"/>
                <a:ea typeface="宋体" panose="02010600030101010101" pitchFamily="2" charset="-122"/>
              </a:rPr>
              <a:t>。</a:t>
            </a:r>
            <a:endParaRPr lang="en-US" altLang="zh-CN" sz="2000" dirty="0" smtClean="0">
              <a:latin typeface="Times New Roman" panose="02020603050405020304" charset="0"/>
              <a:ea typeface="宋体" panose="02010600030101010101" pitchFamily="2" charset="-122"/>
            </a:endParaRPr>
          </a:p>
          <a:p>
            <a:pPr marL="285750" indent="-285750">
              <a:buFont typeface="Arial" panose="020B0604020202020204" pitchFamily="34" charset="0"/>
              <a:buChar char="•"/>
            </a:pPr>
            <a:r>
              <a:rPr lang="zh-CN" altLang="en-US" sz="2000" dirty="0">
                <a:latin typeface="Times New Roman" panose="02020603050405020304" charset="0"/>
                <a:ea typeface="宋体" panose="02010600030101010101" pitchFamily="2" charset="-122"/>
              </a:rPr>
              <a:t>应该注意的是，存储器映射外围寄存器的行为与存储器不同，连续两次读数据寄存器，即使对该寄存器没有写操作，其结果也很可能不同。这种寄存器称为读敏感</a:t>
            </a:r>
            <a:r>
              <a:rPr lang="en-US" altLang="zh-CN" sz="2000" dirty="0">
                <a:latin typeface="Times New Roman" panose="02020603050405020304" charset="0"/>
                <a:ea typeface="宋体" panose="02010600030101010101" pitchFamily="2" charset="-122"/>
              </a:rPr>
              <a:t>(read-sensitive)</a:t>
            </a:r>
            <a:r>
              <a:rPr lang="zh-CN" altLang="en-US" sz="2000" dirty="0">
                <a:latin typeface="Times New Roman" panose="02020603050405020304" charset="0"/>
                <a:ea typeface="宋体" panose="02010600030101010101" pitchFamily="2" charset="-122"/>
              </a:rPr>
              <a:t>的。</a:t>
            </a:r>
            <a:endParaRPr lang="en-US" altLang="zh-CN" sz="2000" dirty="0">
              <a:latin typeface="Times New Roman" panose="02020603050405020304" charset="0"/>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zh-CN" altLang="en-US" sz="4000" dirty="0">
                <a:solidFill>
                  <a:srgbClr val="2B2B2B"/>
                </a:solidFill>
                <a:cs typeface="+mn-ea"/>
                <a:sym typeface="+mn-lt"/>
              </a:rPr>
              <a:t>存储器</a:t>
            </a:r>
          </a:p>
        </p:txBody>
      </p:sp>
      <p:sp>
        <p:nvSpPr>
          <p:cNvPr id="2" name="文本框 1"/>
          <p:cNvSpPr txBox="1"/>
          <p:nvPr/>
        </p:nvSpPr>
        <p:spPr>
          <a:xfrm>
            <a:off x="-40758" y="188753"/>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3</a:t>
            </a:r>
            <a:endParaRPr lang="zh-CN" altLang="en-US" sz="8000" dirty="0">
              <a:solidFill>
                <a:srgbClr val="2B2B2B"/>
              </a:solidFill>
              <a:cs typeface="+mn-ea"/>
              <a:sym typeface="+mn-lt"/>
            </a:endParaRPr>
          </a:p>
        </p:txBody>
      </p:sp>
      <p:sp>
        <p:nvSpPr>
          <p:cNvPr id="4" name="文本框 3"/>
          <p:cNvSpPr txBox="1"/>
          <p:nvPr/>
        </p:nvSpPr>
        <p:spPr>
          <a:xfrm>
            <a:off x="1647728" y="1659680"/>
            <a:ext cx="8456930" cy="3754874"/>
          </a:xfrm>
          <a:prstGeom prst="rect">
            <a:avLst/>
          </a:prstGeom>
          <a:noFill/>
          <a:ln w="9525">
            <a:noFill/>
          </a:ln>
        </p:spPr>
        <p:txBody>
          <a:bodyPr wrap="square">
            <a:spAutoFit/>
          </a:bodyPr>
          <a:lstStyle/>
          <a:p>
            <a:r>
              <a:rPr lang="zh-CN" altLang="en-US" sz="2000" dirty="0">
                <a:latin typeface="Times New Roman" panose="02020603050405020304" charset="0"/>
                <a:ea typeface="宋体" panose="02010600030101010101" pitchFamily="2" charset="-122"/>
              </a:rPr>
              <a:t>在</a:t>
            </a:r>
            <a:r>
              <a:rPr lang="en-US" altLang="zh-CN" sz="2000" dirty="0">
                <a:latin typeface="Times New Roman" panose="02020603050405020304" charset="0"/>
                <a:ea typeface="宋体" panose="02010600030101010101" pitchFamily="2" charset="-122"/>
              </a:rPr>
              <a:t>ARM </a:t>
            </a:r>
            <a:r>
              <a:rPr lang="zh-CN" altLang="en-US" sz="2000" dirty="0">
                <a:latin typeface="Times New Roman" panose="02020603050405020304" charset="0"/>
                <a:ea typeface="宋体" panose="02010600030101010101" pitchFamily="2" charset="-122"/>
              </a:rPr>
              <a:t>体系结构中可使用的存储管理策略包括</a:t>
            </a:r>
            <a:r>
              <a:rPr lang="en-US" altLang="zh-CN" sz="2000" dirty="0">
                <a:latin typeface="Times New Roman" panose="02020603050405020304" charset="0"/>
                <a:ea typeface="宋体" panose="02010600030101010101" pitchFamily="2" charset="-122"/>
              </a:rPr>
              <a:t>:</a:t>
            </a:r>
          </a:p>
          <a:p>
            <a:r>
              <a:rPr lang="zh-CN" altLang="en-US" sz="2000" dirty="0">
                <a:latin typeface="Times New Roman" panose="02020603050405020304" charset="0"/>
                <a:ea typeface="宋体" panose="02010600030101010101" pitchFamily="2" charset="-122"/>
              </a:rPr>
              <a:t>（</a:t>
            </a:r>
            <a:r>
              <a:rPr lang="en-US" altLang="zh-CN" sz="2000" dirty="0">
                <a:latin typeface="Times New Roman" panose="02020603050405020304" charset="0"/>
                <a:ea typeface="宋体" panose="02010600030101010101" pitchFamily="2" charset="-122"/>
              </a:rPr>
              <a:t>1</a:t>
            </a:r>
            <a:r>
              <a:rPr lang="zh-CN" altLang="en-US" sz="2000" dirty="0">
                <a:latin typeface="Times New Roman" panose="02020603050405020304" charset="0"/>
                <a:ea typeface="宋体" panose="02010600030101010101" pitchFamily="2" charset="-122"/>
              </a:rPr>
              <a:t>）多类型的存储单元</a:t>
            </a:r>
            <a:r>
              <a:rPr lang="en-US" altLang="zh-CN" sz="2000" dirty="0">
                <a:latin typeface="Times New Roman" panose="02020603050405020304" charset="0"/>
                <a:ea typeface="宋体" panose="02010600030101010101" pitchFamily="2" charset="-122"/>
              </a:rPr>
              <a:t>(</a:t>
            </a:r>
            <a:r>
              <a:rPr lang="zh-CN" altLang="en-US" sz="2000" dirty="0">
                <a:latin typeface="Times New Roman" panose="02020603050405020304" charset="0"/>
                <a:ea typeface="宋体" panose="02010600030101010101" pitchFamily="2" charset="-122"/>
              </a:rPr>
              <a:t>可以使用 </a:t>
            </a:r>
            <a:r>
              <a:rPr lang="en-US" altLang="zh-CN" sz="2000" dirty="0">
                <a:latin typeface="Times New Roman" panose="02020603050405020304" charset="0"/>
                <a:ea typeface="宋体" panose="02010600030101010101" pitchFamily="2" charset="-122"/>
              </a:rPr>
              <a:t>SDRAM</a:t>
            </a:r>
            <a:r>
              <a:rPr lang="zh-CN" altLang="en-US" sz="2000" dirty="0">
                <a:latin typeface="Times New Roman" panose="02020603050405020304" charset="0"/>
                <a:ea typeface="宋体" panose="02010600030101010101" pitchFamily="2" charset="-122"/>
              </a:rPr>
              <a:t>、</a:t>
            </a:r>
            <a:r>
              <a:rPr lang="en-US" altLang="zh-CN" sz="2000" dirty="0">
                <a:latin typeface="Times New Roman" panose="02020603050405020304" charset="0"/>
                <a:ea typeface="宋体" panose="02010600030101010101" pitchFamily="2" charset="-122"/>
              </a:rPr>
              <a:t>FLASH</a:t>
            </a:r>
            <a:r>
              <a:rPr lang="zh-CN" altLang="en-US" sz="2000" dirty="0">
                <a:latin typeface="Times New Roman" panose="02020603050405020304" charset="0"/>
                <a:ea typeface="宋体" panose="02010600030101010101" pitchFamily="2" charset="-122"/>
              </a:rPr>
              <a:t>等</a:t>
            </a:r>
            <a:r>
              <a:rPr lang="en-US" altLang="zh-CN" sz="2000" dirty="0">
                <a:latin typeface="Times New Roman" panose="02020603050405020304" charset="0"/>
                <a:ea typeface="宋体" panose="02010600030101010101" pitchFamily="2" charset="-122"/>
              </a:rPr>
              <a:t>); </a:t>
            </a:r>
          </a:p>
          <a:p>
            <a:r>
              <a:rPr lang="zh-CN" altLang="en-US" sz="2000" dirty="0">
                <a:latin typeface="Times New Roman" panose="02020603050405020304" charset="0"/>
                <a:ea typeface="宋体" panose="02010600030101010101" pitchFamily="2" charset="-122"/>
              </a:rPr>
              <a:t>（</a:t>
            </a:r>
            <a:r>
              <a:rPr lang="en-US" altLang="zh-CN" sz="2000" dirty="0">
                <a:latin typeface="Times New Roman" panose="02020603050405020304" charset="0"/>
                <a:ea typeface="宋体" panose="02010600030101010101" pitchFamily="2" charset="-122"/>
              </a:rPr>
              <a:t>2</a:t>
            </a:r>
            <a:r>
              <a:rPr lang="zh-CN" altLang="en-US" sz="2000" dirty="0">
                <a:latin typeface="Times New Roman" panose="02020603050405020304" charset="0"/>
                <a:ea typeface="宋体" panose="02010600030101010101" pitchFamily="2" charset="-122"/>
              </a:rPr>
              <a:t>）</a:t>
            </a:r>
            <a:r>
              <a:rPr lang="en-US" altLang="zh-CN" sz="2000" dirty="0">
                <a:latin typeface="Times New Roman" panose="02020603050405020304" charset="0"/>
                <a:ea typeface="宋体" panose="02010600030101010101" pitchFamily="2" charset="-122"/>
              </a:rPr>
              <a:t>Cache;</a:t>
            </a:r>
          </a:p>
          <a:p>
            <a:r>
              <a:rPr lang="zh-CN" altLang="en-US" sz="2000" dirty="0">
                <a:latin typeface="Times New Roman" panose="02020603050405020304" charset="0"/>
                <a:ea typeface="宋体" panose="02010600030101010101" pitchFamily="2" charset="-122"/>
              </a:rPr>
              <a:t>（</a:t>
            </a:r>
            <a:r>
              <a:rPr lang="en-US" altLang="zh-CN" sz="2000" dirty="0">
                <a:latin typeface="Times New Roman" panose="02020603050405020304" charset="0"/>
                <a:ea typeface="宋体" panose="02010600030101010101" pitchFamily="2" charset="-122"/>
              </a:rPr>
              <a:t>3</a:t>
            </a:r>
            <a:r>
              <a:rPr lang="zh-CN" altLang="en-US" sz="2000" dirty="0">
                <a:latin typeface="Times New Roman" panose="02020603050405020304" charset="0"/>
                <a:ea typeface="宋体" panose="02010600030101010101" pitchFamily="2" charset="-122"/>
              </a:rPr>
              <a:t>）写缓存</a:t>
            </a:r>
            <a:r>
              <a:rPr lang="en-US" altLang="zh-CN" sz="2000" dirty="0">
                <a:latin typeface="Times New Roman" panose="02020603050405020304" charset="0"/>
                <a:ea typeface="宋体" panose="02010600030101010101" pitchFamily="2" charset="-122"/>
              </a:rPr>
              <a:t>;</a:t>
            </a:r>
          </a:p>
          <a:p>
            <a:r>
              <a:rPr lang="zh-CN" altLang="en-US" sz="2000" dirty="0">
                <a:latin typeface="Times New Roman" panose="02020603050405020304" charset="0"/>
                <a:ea typeface="宋体" panose="02010600030101010101" pitchFamily="2" charset="-122"/>
              </a:rPr>
              <a:t>（</a:t>
            </a:r>
            <a:r>
              <a:rPr lang="en-US" altLang="zh-CN" sz="2000" dirty="0">
                <a:latin typeface="Times New Roman" panose="02020603050405020304" charset="0"/>
                <a:ea typeface="宋体" panose="02010600030101010101" pitchFamily="2" charset="-122"/>
              </a:rPr>
              <a:t>4</a:t>
            </a:r>
            <a:r>
              <a:rPr lang="zh-CN" altLang="en-US" sz="2000" dirty="0">
                <a:latin typeface="Times New Roman" panose="02020603050405020304" charset="0"/>
                <a:ea typeface="宋体" panose="02010600030101010101" pitchFamily="2" charset="-122"/>
              </a:rPr>
              <a:t>）虚拟内存地址。</a:t>
            </a:r>
          </a:p>
          <a:p>
            <a:r>
              <a:rPr lang="zh-CN" altLang="en-US" sz="2000" dirty="0">
                <a:latin typeface="Times New Roman" panose="02020603050405020304" charset="0"/>
                <a:ea typeface="宋体" panose="02010600030101010101" pitchFamily="2" charset="-122"/>
              </a:rPr>
              <a:t>另外，内存映射 </a:t>
            </a:r>
            <a:r>
              <a:rPr lang="en-US" altLang="zh-CN" sz="2000" dirty="0">
                <a:latin typeface="Times New Roman" panose="02020603050405020304" charset="0"/>
                <a:ea typeface="宋体" panose="02010600030101010101" pitchFamily="2" charset="-122"/>
              </a:rPr>
              <a:t>I/O</a:t>
            </a:r>
            <a:r>
              <a:rPr lang="zh-CN" altLang="en-US" sz="2000" dirty="0">
                <a:latin typeface="Times New Roman" panose="02020603050405020304" charset="0"/>
                <a:ea typeface="宋体" panose="02010600030101010101" pitchFamily="2" charset="-122"/>
              </a:rPr>
              <a:t>机制可以使开发者灵活、方便地增加大量外设</a:t>
            </a:r>
            <a:r>
              <a:rPr lang="zh-CN" altLang="en-US" sz="2000" dirty="0" smtClean="0">
                <a:latin typeface="Times New Roman" panose="02020603050405020304" charset="0"/>
                <a:ea typeface="宋体" panose="02010600030101010101" pitchFamily="2" charset="-122"/>
              </a:rPr>
              <a:t>。</a:t>
            </a:r>
            <a:endParaRPr lang="en-US" altLang="zh-CN" sz="2000" dirty="0" smtClean="0">
              <a:latin typeface="Times New Roman" panose="02020603050405020304" charset="0"/>
              <a:ea typeface="宋体" panose="02010600030101010101" pitchFamily="2" charset="-122"/>
            </a:endParaRPr>
          </a:p>
          <a:p>
            <a:r>
              <a:rPr lang="zh-CN" altLang="en-US" sz="2000" dirty="0" smtClean="0">
                <a:latin typeface="Times New Roman" panose="02020603050405020304" charset="0"/>
                <a:ea typeface="宋体" panose="02010600030101010101" pitchFamily="2" charset="-122"/>
              </a:rPr>
              <a:t>具体地，可以</a:t>
            </a:r>
            <a:r>
              <a:rPr lang="zh-CN" altLang="en-US" sz="2000" dirty="0">
                <a:latin typeface="Times New Roman" panose="02020603050405020304" charset="0"/>
                <a:ea typeface="宋体" panose="02010600030101010101" pitchFamily="2" charset="-122"/>
              </a:rPr>
              <a:t>通过下面的几种方法实现对存储系统的管理</a:t>
            </a:r>
            <a:r>
              <a:rPr lang="en-US" altLang="zh-CN" sz="2000" dirty="0">
                <a:latin typeface="Times New Roman" panose="02020603050405020304" charset="0"/>
                <a:ea typeface="宋体" panose="02010600030101010101" pitchFamily="2" charset="-122"/>
              </a:rPr>
              <a:t>:</a:t>
            </a:r>
          </a:p>
          <a:p>
            <a:r>
              <a:rPr lang="zh-CN" altLang="en-US" sz="2000" dirty="0">
                <a:latin typeface="Times New Roman" panose="02020603050405020304" charset="0"/>
                <a:ea typeface="宋体" panose="02010600030101010101" pitchFamily="2" charset="-122"/>
              </a:rPr>
              <a:t>（</a:t>
            </a:r>
            <a:r>
              <a:rPr lang="en-US" altLang="zh-CN" sz="2000" dirty="0">
                <a:latin typeface="Times New Roman" panose="02020603050405020304" charset="0"/>
                <a:ea typeface="宋体" panose="02010600030101010101" pitchFamily="2" charset="-122"/>
              </a:rPr>
              <a:t>1</a:t>
            </a:r>
            <a:r>
              <a:rPr lang="zh-CN" altLang="en-US" sz="2000" dirty="0">
                <a:latin typeface="Times New Roman" panose="02020603050405020304" charset="0"/>
                <a:ea typeface="宋体" panose="02010600030101010101" pitchFamily="2" charset="-122"/>
              </a:rPr>
              <a:t>）使能</a:t>
            </a:r>
            <a:r>
              <a:rPr lang="en-US" altLang="zh-CN" sz="2000" dirty="0">
                <a:latin typeface="Times New Roman" panose="02020603050405020304" charset="0"/>
                <a:ea typeface="宋体" panose="02010600030101010101" pitchFamily="2" charset="-122"/>
              </a:rPr>
              <a:t>Cache</a:t>
            </a:r>
            <a:r>
              <a:rPr lang="zh-CN" altLang="en-US" sz="2000" dirty="0">
                <a:latin typeface="Times New Roman" panose="02020603050405020304" charset="0"/>
                <a:ea typeface="宋体" panose="02010600030101010101" pitchFamily="2" charset="-122"/>
              </a:rPr>
              <a:t>，加快存储器的访问速度</a:t>
            </a:r>
            <a:r>
              <a:rPr lang="en-US" altLang="zh-CN" sz="2000" dirty="0">
                <a:latin typeface="Times New Roman" panose="02020603050405020304" charset="0"/>
                <a:ea typeface="宋体" panose="02010600030101010101" pitchFamily="2" charset="-122"/>
              </a:rPr>
              <a:t>;</a:t>
            </a:r>
          </a:p>
          <a:p>
            <a:r>
              <a:rPr lang="zh-CN" altLang="en-US" sz="2000" dirty="0">
                <a:latin typeface="Times New Roman" panose="02020603050405020304" charset="0"/>
                <a:ea typeface="宋体" panose="02010600030101010101" pitchFamily="2" charset="-122"/>
              </a:rPr>
              <a:t>（</a:t>
            </a:r>
            <a:r>
              <a:rPr lang="en-US" altLang="zh-CN" sz="2000" dirty="0">
                <a:latin typeface="Times New Roman" panose="02020603050405020304" charset="0"/>
                <a:ea typeface="宋体" panose="02010600030101010101" pitchFamily="2" charset="-122"/>
              </a:rPr>
              <a:t>2</a:t>
            </a:r>
            <a:r>
              <a:rPr lang="zh-CN" altLang="en-US" sz="2000" dirty="0">
                <a:latin typeface="Times New Roman" panose="02020603050405020304" charset="0"/>
                <a:ea typeface="宋体" panose="02010600030101010101" pitchFamily="2" charset="-122"/>
              </a:rPr>
              <a:t>）启动虚拟地址到物理地址的映射</a:t>
            </a:r>
            <a:r>
              <a:rPr lang="en-US" altLang="zh-CN" sz="2000" dirty="0">
                <a:latin typeface="Times New Roman" panose="02020603050405020304" charset="0"/>
                <a:ea typeface="宋体" panose="02010600030101010101" pitchFamily="2" charset="-122"/>
              </a:rPr>
              <a:t>;</a:t>
            </a:r>
          </a:p>
          <a:p>
            <a:r>
              <a:rPr lang="zh-CN" altLang="en-US" sz="2000" dirty="0">
                <a:latin typeface="Times New Roman" panose="02020603050405020304" charset="0"/>
                <a:ea typeface="宋体" panose="02010600030101010101" pitchFamily="2" charset="-122"/>
              </a:rPr>
              <a:t>（</a:t>
            </a:r>
            <a:r>
              <a:rPr lang="en-US" altLang="zh-CN" sz="2000" dirty="0">
                <a:latin typeface="Times New Roman" panose="02020603050405020304" charset="0"/>
                <a:ea typeface="宋体" panose="02010600030101010101" pitchFamily="2" charset="-122"/>
              </a:rPr>
              <a:t>3</a:t>
            </a:r>
            <a:r>
              <a:rPr lang="zh-CN" altLang="en-US" sz="2000" dirty="0">
                <a:latin typeface="Times New Roman" panose="02020603050405020304" charset="0"/>
                <a:ea typeface="宋体" panose="02010600030101010101" pitchFamily="2" charset="-122"/>
              </a:rPr>
              <a:t>）使用“域管理”策略，对存储单元的访问进行保护</a:t>
            </a:r>
            <a:r>
              <a:rPr lang="en-US" altLang="zh-CN" sz="2000" dirty="0">
                <a:latin typeface="Times New Roman" panose="02020603050405020304" charset="0"/>
                <a:ea typeface="宋体" panose="02010600030101010101" pitchFamily="2" charset="-122"/>
              </a:rPr>
              <a:t>;</a:t>
            </a:r>
          </a:p>
          <a:p>
            <a:r>
              <a:rPr lang="zh-CN" altLang="en-US" sz="2000" dirty="0">
                <a:latin typeface="Times New Roman" panose="02020603050405020304" charset="0"/>
                <a:ea typeface="宋体" panose="02010600030101010101" pitchFamily="2" charset="-122"/>
              </a:rPr>
              <a:t>（</a:t>
            </a:r>
            <a:r>
              <a:rPr lang="en-US" altLang="zh-CN" sz="2000" dirty="0">
                <a:latin typeface="Times New Roman" panose="02020603050405020304" charset="0"/>
                <a:ea typeface="宋体" panose="02010600030101010101" pitchFamily="2" charset="-122"/>
              </a:rPr>
              <a:t>4</a:t>
            </a:r>
            <a:r>
              <a:rPr lang="zh-CN" altLang="en-US" sz="2000" dirty="0">
                <a:latin typeface="Times New Roman" panose="02020603050405020304" charset="0"/>
                <a:ea typeface="宋体" panose="02010600030101010101" pitchFamily="2" charset="-122"/>
              </a:rPr>
              <a:t>）对 </a:t>
            </a:r>
            <a:r>
              <a:rPr lang="en-US" altLang="zh-CN" sz="2000" dirty="0">
                <a:latin typeface="Times New Roman" panose="02020603050405020304" charset="0"/>
                <a:ea typeface="宋体" panose="02010600030101010101" pitchFamily="2" charset="-122"/>
              </a:rPr>
              <a:t>1/O </a:t>
            </a:r>
            <a:r>
              <a:rPr lang="zh-CN" altLang="en-US" sz="2000" dirty="0">
                <a:latin typeface="Times New Roman" panose="02020603050405020304" charset="0"/>
                <a:ea typeface="宋体" panose="02010600030101010101" pitchFamily="2" charset="-122"/>
              </a:rPr>
              <a:t>映射地址空间的访问加以限制。</a:t>
            </a:r>
          </a:p>
          <a:p>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664668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组合 170"/>
          <p:cNvGrpSpPr/>
          <p:nvPr/>
        </p:nvGrpSpPr>
        <p:grpSpPr>
          <a:xfrm>
            <a:off x="4852428" y="1563251"/>
            <a:ext cx="1534160" cy="546208"/>
            <a:chOff x="1207894" y="5909769"/>
            <a:chExt cx="3065854" cy="542325"/>
          </a:xfrm>
        </p:grpSpPr>
        <p:sp>
          <p:nvSpPr>
            <p:cNvPr id="172" name="矩形: 圆角 171"/>
            <p:cNvSpPr/>
            <p:nvPr/>
          </p:nvSpPr>
          <p:spPr>
            <a:xfrm>
              <a:off x="1350171" y="5909769"/>
              <a:ext cx="2781301" cy="542325"/>
            </a:xfrm>
            <a:prstGeom prst="roundRect">
              <a:avLst>
                <a:gd name="adj" fmla="val 50000"/>
              </a:avLst>
            </a:prstGeom>
            <a:solidFill>
              <a:schemeClr val="bg1"/>
            </a:solidFill>
            <a:ln>
              <a:noFill/>
            </a:ln>
            <a:effectLst>
              <a:outerShdw blurRad="279400" dist="1524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173" name="文本框 172"/>
            <p:cNvSpPr txBox="1"/>
            <p:nvPr/>
          </p:nvSpPr>
          <p:spPr>
            <a:xfrm>
              <a:off x="1207894" y="6015651"/>
              <a:ext cx="3065854" cy="366706"/>
            </a:xfrm>
            <a:prstGeom prst="rect">
              <a:avLst/>
            </a:prstGeom>
            <a:noFill/>
          </p:spPr>
          <p:txBody>
            <a:bodyPr wrap="square" rtlCol="0">
              <a:spAutoFit/>
            </a:bodyPr>
            <a:lstStyle/>
            <a:p>
              <a:pPr algn="ctr"/>
              <a:r>
                <a:rPr lang="en-US" altLang="zh-CN" dirty="0">
                  <a:solidFill>
                    <a:srgbClr val="276B91"/>
                  </a:solidFill>
                  <a:effectLst>
                    <a:innerShdw blurRad="63500" dist="50800" dir="13500000">
                      <a:prstClr val="black">
                        <a:alpha val="50000"/>
                      </a:prstClr>
                    </a:innerShdw>
                  </a:effectLst>
                  <a:cs typeface="+mn-ea"/>
                  <a:sym typeface="+mn-lt"/>
                </a:rPr>
                <a:t>PART 01</a:t>
              </a:r>
              <a:endParaRPr lang="zh-CN" altLang="en-US" dirty="0">
                <a:solidFill>
                  <a:srgbClr val="276B91"/>
                </a:solidFill>
                <a:effectLst>
                  <a:innerShdw blurRad="63500" dist="50800" dir="13500000">
                    <a:prstClr val="black">
                      <a:alpha val="50000"/>
                    </a:prstClr>
                  </a:innerShdw>
                </a:effectLst>
                <a:cs typeface="+mn-ea"/>
                <a:sym typeface="+mn-lt"/>
              </a:endParaRPr>
            </a:p>
          </p:txBody>
        </p:sp>
      </p:grpSp>
      <p:sp>
        <p:nvSpPr>
          <p:cNvPr id="174" name="文本框 173"/>
          <p:cNvSpPr txBox="1"/>
          <p:nvPr/>
        </p:nvSpPr>
        <p:spPr>
          <a:xfrm>
            <a:off x="6663094" y="1504907"/>
            <a:ext cx="3356438" cy="521970"/>
          </a:xfrm>
          <a:prstGeom prst="rect">
            <a:avLst/>
          </a:prstGeom>
          <a:noFill/>
        </p:spPr>
        <p:txBody>
          <a:bodyPr wrap="square" rtlCol="0">
            <a:spAutoFit/>
          </a:bodyPr>
          <a:lstStyle/>
          <a:p>
            <a:r>
              <a:rPr lang="zh-CN" altLang="en-US" sz="2800" spc="300" dirty="0" smtClean="0">
                <a:solidFill>
                  <a:srgbClr val="2B2B2B"/>
                </a:solidFill>
                <a:cs typeface="+mn-ea"/>
                <a:sym typeface="+mn-lt"/>
              </a:rPr>
              <a:t>初识</a:t>
            </a:r>
            <a:r>
              <a:rPr lang="en-US" altLang="zh-CN" sz="2800" spc="300" dirty="0" smtClean="0">
                <a:solidFill>
                  <a:srgbClr val="2B2B2B"/>
                </a:solidFill>
                <a:cs typeface="+mn-ea"/>
                <a:sym typeface="+mn-lt"/>
              </a:rPr>
              <a:t>ARM</a:t>
            </a:r>
            <a:endParaRPr lang="zh-CN" altLang="en-US" sz="2800" spc="300" dirty="0">
              <a:solidFill>
                <a:srgbClr val="2B2B2B"/>
              </a:solidFill>
              <a:cs typeface="+mn-ea"/>
              <a:sym typeface="+mn-lt"/>
            </a:endParaRPr>
          </a:p>
        </p:txBody>
      </p:sp>
      <p:cxnSp>
        <p:nvCxnSpPr>
          <p:cNvPr id="176" name="直接连接符 175"/>
          <p:cNvCxnSpPr/>
          <p:nvPr/>
        </p:nvCxnSpPr>
        <p:spPr>
          <a:xfrm>
            <a:off x="4817338" y="2248045"/>
            <a:ext cx="5677506" cy="0"/>
          </a:xfrm>
          <a:prstGeom prst="line">
            <a:avLst/>
          </a:prstGeom>
          <a:ln>
            <a:solidFill>
              <a:srgbClr val="C4C4C4"/>
            </a:solidFill>
          </a:ln>
        </p:spPr>
        <p:style>
          <a:lnRef idx="1">
            <a:schemeClr val="accent1"/>
          </a:lnRef>
          <a:fillRef idx="0">
            <a:schemeClr val="accent1"/>
          </a:fillRef>
          <a:effectRef idx="0">
            <a:schemeClr val="accent1"/>
          </a:effectRef>
          <a:fontRef idx="minor">
            <a:schemeClr val="tx1"/>
          </a:fontRef>
        </p:style>
      </p:cxnSp>
      <p:grpSp>
        <p:nvGrpSpPr>
          <p:cNvPr id="200" name="组合 199"/>
          <p:cNvGrpSpPr/>
          <p:nvPr/>
        </p:nvGrpSpPr>
        <p:grpSpPr>
          <a:xfrm>
            <a:off x="4852428" y="2522773"/>
            <a:ext cx="1534160" cy="546208"/>
            <a:chOff x="1207894" y="5909769"/>
            <a:chExt cx="3065854" cy="542325"/>
          </a:xfrm>
        </p:grpSpPr>
        <p:sp>
          <p:nvSpPr>
            <p:cNvPr id="201" name="矩形: 圆角 200"/>
            <p:cNvSpPr/>
            <p:nvPr/>
          </p:nvSpPr>
          <p:spPr>
            <a:xfrm>
              <a:off x="1350171" y="5909769"/>
              <a:ext cx="2781301" cy="542325"/>
            </a:xfrm>
            <a:prstGeom prst="roundRect">
              <a:avLst>
                <a:gd name="adj" fmla="val 50000"/>
              </a:avLst>
            </a:prstGeom>
            <a:solidFill>
              <a:schemeClr val="bg1"/>
            </a:solidFill>
            <a:ln>
              <a:noFill/>
            </a:ln>
            <a:effectLst>
              <a:outerShdw blurRad="279400" dist="1524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202" name="文本框 201"/>
            <p:cNvSpPr txBox="1"/>
            <p:nvPr/>
          </p:nvSpPr>
          <p:spPr>
            <a:xfrm>
              <a:off x="1207894" y="6015651"/>
              <a:ext cx="3065854" cy="366706"/>
            </a:xfrm>
            <a:prstGeom prst="rect">
              <a:avLst/>
            </a:prstGeom>
            <a:noFill/>
          </p:spPr>
          <p:txBody>
            <a:bodyPr wrap="square" rtlCol="0">
              <a:spAutoFit/>
            </a:bodyPr>
            <a:lstStyle/>
            <a:p>
              <a:pPr algn="ctr"/>
              <a:r>
                <a:rPr lang="en-US" altLang="zh-CN" dirty="0">
                  <a:solidFill>
                    <a:srgbClr val="276B91"/>
                  </a:solidFill>
                  <a:effectLst>
                    <a:innerShdw blurRad="63500" dist="50800" dir="13500000">
                      <a:prstClr val="black">
                        <a:alpha val="50000"/>
                      </a:prstClr>
                    </a:innerShdw>
                  </a:effectLst>
                  <a:cs typeface="+mn-ea"/>
                  <a:sym typeface="+mn-lt"/>
                </a:rPr>
                <a:t>PART 02</a:t>
              </a:r>
              <a:endParaRPr lang="zh-CN" altLang="en-US" dirty="0">
                <a:solidFill>
                  <a:srgbClr val="276B91"/>
                </a:solidFill>
                <a:effectLst>
                  <a:innerShdw blurRad="63500" dist="50800" dir="13500000">
                    <a:prstClr val="black">
                      <a:alpha val="50000"/>
                    </a:prstClr>
                  </a:innerShdw>
                </a:effectLst>
                <a:cs typeface="+mn-ea"/>
                <a:sym typeface="+mn-lt"/>
              </a:endParaRPr>
            </a:p>
          </p:txBody>
        </p:sp>
      </p:grpSp>
      <p:sp>
        <p:nvSpPr>
          <p:cNvPr id="203" name="文本框 202"/>
          <p:cNvSpPr txBox="1"/>
          <p:nvPr/>
        </p:nvSpPr>
        <p:spPr>
          <a:xfrm>
            <a:off x="6663055" y="2464435"/>
            <a:ext cx="4183380" cy="521970"/>
          </a:xfrm>
          <a:prstGeom prst="rect">
            <a:avLst/>
          </a:prstGeom>
          <a:noFill/>
        </p:spPr>
        <p:txBody>
          <a:bodyPr wrap="square" rtlCol="0">
            <a:spAutoFit/>
          </a:bodyPr>
          <a:lstStyle/>
          <a:p>
            <a:r>
              <a:rPr lang="en-US" altLang="zh-CN" sz="2800" spc="300" dirty="0" smtClean="0">
                <a:solidFill>
                  <a:srgbClr val="2B2B2B"/>
                </a:solidFill>
                <a:cs typeface="+mn-ea"/>
                <a:sym typeface="+mn-lt"/>
              </a:rPr>
              <a:t>ARM</a:t>
            </a:r>
            <a:r>
              <a:rPr lang="zh-CN" altLang="en-US" sz="2800" spc="300" dirty="0">
                <a:solidFill>
                  <a:srgbClr val="2B2B2B"/>
                </a:solidFill>
                <a:cs typeface="+mn-ea"/>
                <a:sym typeface="+mn-lt"/>
              </a:rPr>
              <a:t>处理器</a:t>
            </a:r>
            <a:r>
              <a:rPr lang="zh-CN" altLang="en-US" sz="2800" spc="300" dirty="0" smtClean="0">
                <a:solidFill>
                  <a:srgbClr val="2B2B2B"/>
                </a:solidFill>
                <a:cs typeface="+mn-ea"/>
                <a:sym typeface="+mn-lt"/>
              </a:rPr>
              <a:t>体系结构</a:t>
            </a:r>
            <a:endParaRPr lang="zh-CN" altLang="en-US" sz="2800" spc="300" dirty="0">
              <a:solidFill>
                <a:srgbClr val="2B2B2B"/>
              </a:solidFill>
              <a:cs typeface="+mn-ea"/>
              <a:sym typeface="+mn-lt"/>
            </a:endParaRPr>
          </a:p>
        </p:txBody>
      </p:sp>
      <p:cxnSp>
        <p:nvCxnSpPr>
          <p:cNvPr id="204" name="直接连接符 203"/>
          <p:cNvCxnSpPr/>
          <p:nvPr/>
        </p:nvCxnSpPr>
        <p:spPr>
          <a:xfrm>
            <a:off x="4817338" y="3207567"/>
            <a:ext cx="5677506" cy="0"/>
          </a:xfrm>
          <a:prstGeom prst="line">
            <a:avLst/>
          </a:prstGeom>
          <a:ln>
            <a:solidFill>
              <a:srgbClr val="C4C4C4"/>
            </a:solidFill>
          </a:ln>
        </p:spPr>
        <p:style>
          <a:lnRef idx="1">
            <a:schemeClr val="accent1"/>
          </a:lnRef>
          <a:fillRef idx="0">
            <a:schemeClr val="accent1"/>
          </a:fillRef>
          <a:effectRef idx="0">
            <a:schemeClr val="accent1"/>
          </a:effectRef>
          <a:fontRef idx="minor">
            <a:schemeClr val="tx1"/>
          </a:fontRef>
        </p:style>
      </p:cxnSp>
      <p:grpSp>
        <p:nvGrpSpPr>
          <p:cNvPr id="205" name="组合 204"/>
          <p:cNvGrpSpPr/>
          <p:nvPr/>
        </p:nvGrpSpPr>
        <p:grpSpPr>
          <a:xfrm>
            <a:off x="4852428" y="3568191"/>
            <a:ext cx="1534160" cy="546208"/>
            <a:chOff x="1207894" y="5909769"/>
            <a:chExt cx="3065854" cy="542325"/>
          </a:xfrm>
        </p:grpSpPr>
        <p:sp>
          <p:nvSpPr>
            <p:cNvPr id="206" name="矩形: 圆角 205"/>
            <p:cNvSpPr/>
            <p:nvPr/>
          </p:nvSpPr>
          <p:spPr>
            <a:xfrm>
              <a:off x="1350171" y="5909769"/>
              <a:ext cx="2781301" cy="542325"/>
            </a:xfrm>
            <a:prstGeom prst="roundRect">
              <a:avLst>
                <a:gd name="adj" fmla="val 50000"/>
              </a:avLst>
            </a:prstGeom>
            <a:solidFill>
              <a:schemeClr val="bg1"/>
            </a:solidFill>
            <a:ln>
              <a:noFill/>
            </a:ln>
            <a:effectLst>
              <a:outerShdw blurRad="279400" dist="1524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207" name="文本框 206"/>
            <p:cNvSpPr txBox="1"/>
            <p:nvPr/>
          </p:nvSpPr>
          <p:spPr>
            <a:xfrm>
              <a:off x="1207894" y="6015651"/>
              <a:ext cx="3065854" cy="366706"/>
            </a:xfrm>
            <a:prstGeom prst="rect">
              <a:avLst/>
            </a:prstGeom>
            <a:noFill/>
          </p:spPr>
          <p:txBody>
            <a:bodyPr wrap="square" rtlCol="0">
              <a:spAutoFit/>
            </a:bodyPr>
            <a:lstStyle/>
            <a:p>
              <a:pPr algn="ctr"/>
              <a:r>
                <a:rPr lang="en-US" altLang="zh-CN" dirty="0">
                  <a:solidFill>
                    <a:srgbClr val="276B91"/>
                  </a:solidFill>
                  <a:effectLst>
                    <a:innerShdw blurRad="63500" dist="50800" dir="13500000">
                      <a:prstClr val="black">
                        <a:alpha val="50000"/>
                      </a:prstClr>
                    </a:innerShdw>
                  </a:effectLst>
                  <a:cs typeface="+mn-ea"/>
                  <a:sym typeface="+mn-lt"/>
                </a:rPr>
                <a:t>PART 03</a:t>
              </a:r>
              <a:endParaRPr lang="zh-CN" altLang="en-US" dirty="0">
                <a:solidFill>
                  <a:srgbClr val="276B91"/>
                </a:solidFill>
                <a:effectLst>
                  <a:innerShdw blurRad="63500" dist="50800" dir="13500000">
                    <a:prstClr val="black">
                      <a:alpha val="50000"/>
                    </a:prstClr>
                  </a:innerShdw>
                </a:effectLst>
                <a:cs typeface="+mn-ea"/>
                <a:sym typeface="+mn-lt"/>
              </a:endParaRPr>
            </a:p>
          </p:txBody>
        </p:sp>
      </p:grpSp>
      <p:sp>
        <p:nvSpPr>
          <p:cNvPr id="208" name="文本框 207"/>
          <p:cNvSpPr txBox="1"/>
          <p:nvPr/>
        </p:nvSpPr>
        <p:spPr>
          <a:xfrm>
            <a:off x="6663055" y="3509645"/>
            <a:ext cx="4183380" cy="521970"/>
          </a:xfrm>
          <a:prstGeom prst="rect">
            <a:avLst/>
          </a:prstGeom>
          <a:noFill/>
        </p:spPr>
        <p:txBody>
          <a:bodyPr wrap="square" rtlCol="0">
            <a:spAutoFit/>
          </a:bodyPr>
          <a:lstStyle/>
          <a:p>
            <a:r>
              <a:rPr lang="zh-CN" altLang="en-US" sz="2800" spc="300" dirty="0" smtClean="0">
                <a:solidFill>
                  <a:srgbClr val="2B2B2B"/>
                </a:solidFill>
                <a:cs typeface="+mn-ea"/>
                <a:sym typeface="+mn-lt"/>
              </a:rPr>
              <a:t>存储器与</a:t>
            </a:r>
            <a:r>
              <a:rPr lang="en-US" altLang="zh-CN" sz="2800" spc="300" dirty="0" smtClean="0">
                <a:solidFill>
                  <a:srgbClr val="2B2B2B"/>
                </a:solidFill>
                <a:cs typeface="+mn-ea"/>
                <a:sym typeface="+mn-lt"/>
              </a:rPr>
              <a:t>I/O</a:t>
            </a:r>
            <a:r>
              <a:rPr lang="zh-CN" altLang="en-US" sz="2800" spc="300" dirty="0" smtClean="0">
                <a:solidFill>
                  <a:srgbClr val="2B2B2B"/>
                </a:solidFill>
                <a:cs typeface="+mn-ea"/>
                <a:sym typeface="+mn-lt"/>
              </a:rPr>
              <a:t>管理概述</a:t>
            </a:r>
            <a:endParaRPr lang="zh-CN" altLang="en-US" sz="2800" spc="300" dirty="0">
              <a:solidFill>
                <a:srgbClr val="2B2B2B"/>
              </a:solidFill>
              <a:cs typeface="+mn-ea"/>
              <a:sym typeface="+mn-lt"/>
            </a:endParaRPr>
          </a:p>
        </p:txBody>
      </p:sp>
      <p:cxnSp>
        <p:nvCxnSpPr>
          <p:cNvPr id="209" name="直接连接符 208"/>
          <p:cNvCxnSpPr/>
          <p:nvPr/>
        </p:nvCxnSpPr>
        <p:spPr>
          <a:xfrm>
            <a:off x="4817338" y="4252985"/>
            <a:ext cx="5677506" cy="0"/>
          </a:xfrm>
          <a:prstGeom prst="line">
            <a:avLst/>
          </a:prstGeom>
          <a:ln>
            <a:solidFill>
              <a:srgbClr val="C4C4C4"/>
            </a:solidFill>
          </a:ln>
        </p:spPr>
        <p:style>
          <a:lnRef idx="1">
            <a:schemeClr val="accent1"/>
          </a:lnRef>
          <a:fillRef idx="0">
            <a:schemeClr val="accent1"/>
          </a:fillRef>
          <a:effectRef idx="0">
            <a:schemeClr val="accent1"/>
          </a:effectRef>
          <a:fontRef idx="minor">
            <a:schemeClr val="tx1"/>
          </a:fontRef>
        </p:style>
      </p:cxnSp>
      <p:grpSp>
        <p:nvGrpSpPr>
          <p:cNvPr id="210" name="组合 209"/>
          <p:cNvGrpSpPr/>
          <p:nvPr/>
        </p:nvGrpSpPr>
        <p:grpSpPr>
          <a:xfrm>
            <a:off x="4852428" y="4568190"/>
            <a:ext cx="1534160" cy="546208"/>
            <a:chOff x="1207894" y="5909769"/>
            <a:chExt cx="3065854" cy="542325"/>
          </a:xfrm>
        </p:grpSpPr>
        <p:sp>
          <p:nvSpPr>
            <p:cNvPr id="211" name="矩形: 圆角 210"/>
            <p:cNvSpPr/>
            <p:nvPr/>
          </p:nvSpPr>
          <p:spPr>
            <a:xfrm>
              <a:off x="1350171" y="5909769"/>
              <a:ext cx="2781301" cy="542325"/>
            </a:xfrm>
            <a:prstGeom prst="roundRect">
              <a:avLst>
                <a:gd name="adj" fmla="val 50000"/>
              </a:avLst>
            </a:prstGeom>
            <a:solidFill>
              <a:schemeClr val="bg1"/>
            </a:solidFill>
            <a:ln>
              <a:noFill/>
            </a:ln>
            <a:effectLst>
              <a:outerShdw blurRad="279400" dist="1524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212" name="文本框 211"/>
            <p:cNvSpPr txBox="1"/>
            <p:nvPr/>
          </p:nvSpPr>
          <p:spPr>
            <a:xfrm>
              <a:off x="1207894" y="6015651"/>
              <a:ext cx="3065854" cy="366706"/>
            </a:xfrm>
            <a:prstGeom prst="rect">
              <a:avLst/>
            </a:prstGeom>
            <a:noFill/>
          </p:spPr>
          <p:txBody>
            <a:bodyPr wrap="square" rtlCol="0">
              <a:spAutoFit/>
            </a:bodyPr>
            <a:lstStyle/>
            <a:p>
              <a:pPr algn="ctr"/>
              <a:r>
                <a:rPr lang="en-US" altLang="zh-CN" dirty="0">
                  <a:solidFill>
                    <a:srgbClr val="276B91"/>
                  </a:solidFill>
                  <a:effectLst>
                    <a:innerShdw blurRad="63500" dist="50800" dir="13500000">
                      <a:prstClr val="black">
                        <a:alpha val="50000"/>
                      </a:prstClr>
                    </a:innerShdw>
                  </a:effectLst>
                  <a:cs typeface="+mn-ea"/>
                  <a:sym typeface="+mn-lt"/>
                </a:rPr>
                <a:t>PART 04</a:t>
              </a:r>
              <a:endParaRPr lang="zh-CN" altLang="en-US" dirty="0">
                <a:solidFill>
                  <a:srgbClr val="276B91"/>
                </a:solidFill>
                <a:effectLst>
                  <a:innerShdw blurRad="63500" dist="50800" dir="13500000">
                    <a:prstClr val="black">
                      <a:alpha val="50000"/>
                    </a:prstClr>
                  </a:innerShdw>
                </a:effectLst>
                <a:cs typeface="+mn-ea"/>
                <a:sym typeface="+mn-lt"/>
              </a:endParaRPr>
            </a:p>
          </p:txBody>
        </p:sp>
      </p:grpSp>
      <p:sp>
        <p:nvSpPr>
          <p:cNvPr id="213" name="文本框 212"/>
          <p:cNvSpPr txBox="1"/>
          <p:nvPr/>
        </p:nvSpPr>
        <p:spPr>
          <a:xfrm>
            <a:off x="6663094" y="4509846"/>
            <a:ext cx="3356438" cy="521970"/>
          </a:xfrm>
          <a:prstGeom prst="rect">
            <a:avLst/>
          </a:prstGeom>
          <a:noFill/>
        </p:spPr>
        <p:txBody>
          <a:bodyPr wrap="square" rtlCol="0">
            <a:spAutoFit/>
          </a:bodyPr>
          <a:lstStyle/>
          <a:p>
            <a:r>
              <a:rPr lang="zh-CN" altLang="en-US" sz="2800" spc="300" dirty="0">
                <a:solidFill>
                  <a:srgbClr val="2B2B2B"/>
                </a:solidFill>
                <a:cs typeface="+mn-ea"/>
                <a:sym typeface="+mn-lt"/>
              </a:rPr>
              <a:t>小结</a:t>
            </a:r>
          </a:p>
        </p:txBody>
      </p:sp>
      <p:cxnSp>
        <p:nvCxnSpPr>
          <p:cNvPr id="214" name="直接连接符 213"/>
          <p:cNvCxnSpPr/>
          <p:nvPr/>
        </p:nvCxnSpPr>
        <p:spPr>
          <a:xfrm>
            <a:off x="4817338" y="5252984"/>
            <a:ext cx="5677506" cy="0"/>
          </a:xfrm>
          <a:prstGeom prst="line">
            <a:avLst/>
          </a:prstGeom>
          <a:ln>
            <a:solidFill>
              <a:srgbClr val="C4C4C4"/>
            </a:solidFill>
          </a:ln>
        </p:spPr>
        <p:style>
          <a:lnRef idx="1">
            <a:schemeClr val="accent1"/>
          </a:lnRef>
          <a:fillRef idx="0">
            <a:schemeClr val="accent1"/>
          </a:fillRef>
          <a:effectRef idx="0">
            <a:schemeClr val="accent1"/>
          </a:effectRef>
          <a:fontRef idx="minor">
            <a:schemeClr val="tx1"/>
          </a:fontRef>
        </p:style>
      </p:cxnSp>
      <p:sp>
        <p:nvSpPr>
          <p:cNvPr id="372" name="文本框 371"/>
          <p:cNvSpPr txBox="1"/>
          <p:nvPr/>
        </p:nvSpPr>
        <p:spPr>
          <a:xfrm>
            <a:off x="1882341" y="1434263"/>
            <a:ext cx="1107996" cy="3710226"/>
          </a:xfrm>
          <a:prstGeom prst="rect">
            <a:avLst/>
          </a:prstGeom>
          <a:noFill/>
        </p:spPr>
        <p:txBody>
          <a:bodyPr vert="eaVert" wrap="square" rtlCol="0">
            <a:spAutoFit/>
            <a:scene3d>
              <a:camera prst="orthographicFront"/>
              <a:lightRig rig="threePt" dir="t"/>
            </a:scene3d>
            <a:sp3d contourW="12700"/>
          </a:bodyPr>
          <a:lstStyle>
            <a:defPPr>
              <a:defRPr lang="zh-CN"/>
            </a:defPPr>
            <a:lvl1pPr>
              <a:defRPr sz="3200" b="1" spc="600">
                <a:solidFill>
                  <a:schemeClr val="tx1">
                    <a:lumMod val="75000"/>
                    <a:lumOff val="25000"/>
                  </a:schemeClr>
                </a:solidFill>
                <a:effectLst>
                  <a:glow rad="101600">
                    <a:schemeClr val="bg1">
                      <a:lumMod val="85000"/>
                      <a:alpha val="60000"/>
                    </a:schemeClr>
                  </a:glow>
                </a:effectLst>
                <a:latin typeface="Aa细黑" panose="00020600040101010101" pitchFamily="18" charset="0"/>
                <a:ea typeface="Aa细黑" panose="00020600040101010101" pitchFamily="18" charset="0"/>
              </a:defRPr>
            </a:lvl1pPr>
          </a:lstStyle>
          <a:p>
            <a:pPr algn="ctr"/>
            <a:r>
              <a:rPr lang="zh-CN" altLang="en-US" sz="6000" dirty="0">
                <a:effectLst/>
                <a:latin typeface="+mn-lt"/>
                <a:ea typeface="+mn-ea"/>
                <a:cs typeface="+mn-ea"/>
                <a:sym typeface="+mn-lt"/>
              </a:rPr>
              <a:t>主要内容</a:t>
            </a:r>
          </a:p>
        </p:txBody>
      </p:sp>
      <p:grpSp>
        <p:nvGrpSpPr>
          <p:cNvPr id="373" name="组合 372"/>
          <p:cNvGrpSpPr/>
          <p:nvPr/>
        </p:nvGrpSpPr>
        <p:grpSpPr>
          <a:xfrm>
            <a:off x="-3643996" y="-875401"/>
            <a:ext cx="5587004" cy="5227392"/>
            <a:chOff x="-524024" y="-332605"/>
            <a:chExt cx="1943299" cy="1818218"/>
          </a:xfrm>
        </p:grpSpPr>
        <p:sp>
          <p:nvSpPr>
            <p:cNvPr id="374" name="Freeform 20"/>
            <p:cNvSpPr>
              <a:spLocks noEditPoints="1"/>
            </p:cNvSpPr>
            <p:nvPr/>
          </p:nvSpPr>
          <p:spPr bwMode="auto">
            <a:xfrm flipH="1" flipV="1">
              <a:off x="-123197" y="558879"/>
              <a:ext cx="335444" cy="106319"/>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5" name="Freeform 22"/>
            <p:cNvSpPr>
              <a:spLocks noEditPoints="1"/>
            </p:cNvSpPr>
            <p:nvPr/>
          </p:nvSpPr>
          <p:spPr bwMode="auto">
            <a:xfrm flipH="1" flipV="1">
              <a:off x="966142" y="-238795"/>
              <a:ext cx="274041" cy="294508"/>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6" name="Freeform 23"/>
            <p:cNvSpPr>
              <a:spLocks noEditPoints="1"/>
            </p:cNvSpPr>
            <p:nvPr/>
          </p:nvSpPr>
          <p:spPr bwMode="auto">
            <a:xfrm flipH="1" flipV="1">
              <a:off x="598291" y="-247323"/>
              <a:ext cx="483835" cy="303037"/>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7" name="Freeform 38"/>
            <p:cNvSpPr/>
            <p:nvPr/>
          </p:nvSpPr>
          <p:spPr bwMode="auto">
            <a:xfrm flipH="1" flipV="1">
              <a:off x="-283528" y="-332605"/>
              <a:ext cx="480424" cy="362734"/>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8" name="Freeform 39"/>
            <p:cNvSpPr>
              <a:spLocks noEditPoints="1"/>
            </p:cNvSpPr>
            <p:nvPr/>
          </p:nvSpPr>
          <p:spPr bwMode="auto">
            <a:xfrm flipH="1" flipV="1">
              <a:off x="-45875" y="442327"/>
              <a:ext cx="244476" cy="119395"/>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9" name="Freeform 40"/>
            <p:cNvSpPr>
              <a:spLocks noEditPoints="1"/>
            </p:cNvSpPr>
            <p:nvPr/>
          </p:nvSpPr>
          <p:spPr bwMode="auto">
            <a:xfrm flipH="1" flipV="1">
              <a:off x="-123197" y="469048"/>
              <a:ext cx="321799" cy="196150"/>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0" name="Freeform 41"/>
            <p:cNvSpPr>
              <a:spLocks noEditPoints="1"/>
            </p:cNvSpPr>
            <p:nvPr/>
          </p:nvSpPr>
          <p:spPr bwMode="auto">
            <a:xfrm flipH="1" flipV="1">
              <a:off x="-45875" y="27855"/>
              <a:ext cx="114279" cy="444037"/>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1" name="Freeform 49"/>
            <p:cNvSpPr>
              <a:spLocks noEditPoints="1"/>
            </p:cNvSpPr>
            <p:nvPr/>
          </p:nvSpPr>
          <p:spPr bwMode="auto">
            <a:xfrm flipH="1" flipV="1">
              <a:off x="-524024" y="27855"/>
              <a:ext cx="592428" cy="444037"/>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2" name="Freeform 57"/>
            <p:cNvSpPr>
              <a:spLocks noEditPoints="1"/>
            </p:cNvSpPr>
            <p:nvPr/>
          </p:nvSpPr>
          <p:spPr bwMode="auto">
            <a:xfrm flipH="1" flipV="1">
              <a:off x="966141" y="-28432"/>
              <a:ext cx="453134" cy="220029"/>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3" name="Freeform 58"/>
            <p:cNvSpPr>
              <a:spLocks noEditPoints="1"/>
            </p:cNvSpPr>
            <p:nvPr/>
          </p:nvSpPr>
          <p:spPr bwMode="auto">
            <a:xfrm flipH="1" flipV="1">
              <a:off x="813771" y="52871"/>
              <a:ext cx="231968" cy="184779"/>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4" name="Freeform 59"/>
            <p:cNvSpPr/>
            <p:nvPr/>
          </p:nvSpPr>
          <p:spPr bwMode="auto">
            <a:xfrm flipH="1" flipV="1">
              <a:off x="244653" y="977899"/>
              <a:ext cx="73912" cy="282000"/>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5" name="Freeform 60"/>
            <p:cNvSpPr>
              <a:spLocks noEditPoints="1"/>
            </p:cNvSpPr>
            <p:nvPr/>
          </p:nvSpPr>
          <p:spPr bwMode="auto">
            <a:xfrm flipH="1" flipV="1">
              <a:off x="-58952" y="977899"/>
              <a:ext cx="377516" cy="280295"/>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6" name="Freeform 61"/>
            <p:cNvSpPr>
              <a:spLocks noEditPoints="1"/>
            </p:cNvSpPr>
            <p:nvPr/>
          </p:nvSpPr>
          <p:spPr bwMode="auto">
            <a:xfrm flipH="1" flipV="1">
              <a:off x="-123198" y="623125"/>
              <a:ext cx="441763" cy="357617"/>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7" name="Freeform 62"/>
            <p:cNvSpPr>
              <a:spLocks noEditPoints="1"/>
            </p:cNvSpPr>
            <p:nvPr/>
          </p:nvSpPr>
          <p:spPr bwMode="auto">
            <a:xfrm flipH="1" flipV="1">
              <a:off x="-123198" y="662355"/>
              <a:ext cx="441763" cy="504871"/>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8" name="Freeform 63"/>
            <p:cNvSpPr>
              <a:spLocks noEditPoints="1"/>
            </p:cNvSpPr>
            <p:nvPr/>
          </p:nvSpPr>
          <p:spPr bwMode="auto">
            <a:xfrm flipH="1" flipV="1">
              <a:off x="195758" y="375238"/>
              <a:ext cx="246182" cy="250730"/>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9" name="Freeform 64"/>
            <p:cNvSpPr>
              <a:spLocks noEditPoints="1"/>
            </p:cNvSpPr>
            <p:nvPr/>
          </p:nvSpPr>
          <p:spPr bwMode="auto">
            <a:xfrm flipH="1" flipV="1">
              <a:off x="43387" y="375238"/>
              <a:ext cx="398553" cy="186484"/>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0" name="Freeform 65"/>
            <p:cNvSpPr>
              <a:spLocks noEditPoints="1"/>
            </p:cNvSpPr>
            <p:nvPr/>
          </p:nvSpPr>
          <p:spPr bwMode="auto">
            <a:xfrm flipH="1" flipV="1">
              <a:off x="43387" y="27855"/>
              <a:ext cx="398553" cy="417315"/>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1" name="Freeform 69"/>
            <p:cNvSpPr>
              <a:spLocks noEditPoints="1"/>
            </p:cNvSpPr>
            <p:nvPr/>
          </p:nvSpPr>
          <p:spPr bwMode="auto">
            <a:xfrm flipH="1" flipV="1">
              <a:off x="511871" y="52871"/>
              <a:ext cx="457113" cy="186484"/>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2" name="Freeform 71"/>
            <p:cNvSpPr>
              <a:spLocks noEditPoints="1"/>
            </p:cNvSpPr>
            <p:nvPr/>
          </p:nvSpPr>
          <p:spPr bwMode="auto">
            <a:xfrm flipH="1" flipV="1">
              <a:off x="439097" y="234807"/>
              <a:ext cx="377516" cy="143274"/>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3" name="Freeform 72"/>
            <p:cNvSpPr>
              <a:spLocks noEditPoints="1"/>
            </p:cNvSpPr>
            <p:nvPr/>
          </p:nvSpPr>
          <p:spPr bwMode="auto">
            <a:xfrm flipH="1" flipV="1">
              <a:off x="65561" y="-247323"/>
              <a:ext cx="535573" cy="486678"/>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4" name="Freeform 73"/>
            <p:cNvSpPr>
              <a:spLocks noEditPoints="1"/>
            </p:cNvSpPr>
            <p:nvPr/>
          </p:nvSpPr>
          <p:spPr bwMode="auto">
            <a:xfrm flipH="1" flipV="1">
              <a:off x="65561" y="27855"/>
              <a:ext cx="449154" cy="350226"/>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5" name="Freeform 75"/>
            <p:cNvSpPr/>
            <p:nvPr/>
          </p:nvSpPr>
          <p:spPr bwMode="auto">
            <a:xfrm flipH="1" flipV="1">
              <a:off x="-58952" y="1257057"/>
              <a:ext cx="306448" cy="205815"/>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6" name="Freeform 76"/>
            <p:cNvSpPr>
              <a:spLocks noEditPoints="1"/>
            </p:cNvSpPr>
            <p:nvPr/>
          </p:nvSpPr>
          <p:spPr bwMode="auto">
            <a:xfrm flipH="1" flipV="1">
              <a:off x="-58952" y="1164383"/>
              <a:ext cx="306448" cy="297351"/>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7" name="Freeform 98"/>
            <p:cNvSpPr/>
            <p:nvPr/>
          </p:nvSpPr>
          <p:spPr bwMode="auto">
            <a:xfrm flipH="1" flipV="1">
              <a:off x="-61794" y="455403"/>
              <a:ext cx="32408" cy="30702"/>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8" name="Freeform 99"/>
            <p:cNvSpPr>
              <a:spLocks noEditPoints="1"/>
            </p:cNvSpPr>
            <p:nvPr/>
          </p:nvSpPr>
          <p:spPr bwMode="auto">
            <a:xfrm flipH="1" flipV="1">
              <a:off x="-65774" y="449718"/>
              <a:ext cx="40367" cy="42073"/>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9" name="Freeform 110"/>
            <p:cNvSpPr/>
            <p:nvPr/>
          </p:nvSpPr>
          <p:spPr bwMode="auto">
            <a:xfrm flipH="1" flipV="1">
              <a:off x="1033230" y="179089"/>
              <a:ext cx="23879" cy="23879"/>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0" name="Freeform 111"/>
            <p:cNvSpPr>
              <a:spLocks noEditPoints="1"/>
            </p:cNvSpPr>
            <p:nvPr/>
          </p:nvSpPr>
          <p:spPr bwMode="auto">
            <a:xfrm flipH="1" flipV="1">
              <a:off x="1027545" y="173403"/>
              <a:ext cx="35250" cy="35250"/>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1" name="Oval 112"/>
            <p:cNvSpPr>
              <a:spLocks noChangeArrowheads="1"/>
            </p:cNvSpPr>
            <p:nvPr/>
          </p:nvSpPr>
          <p:spPr bwMode="auto">
            <a:xfrm flipH="1" flipV="1">
              <a:off x="310605" y="971077"/>
              <a:ext cx="15351" cy="15351"/>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2" name="Freeform 113"/>
            <p:cNvSpPr>
              <a:spLocks noEditPoints="1"/>
            </p:cNvSpPr>
            <p:nvPr/>
          </p:nvSpPr>
          <p:spPr bwMode="auto">
            <a:xfrm flipH="1" flipV="1">
              <a:off x="304919" y="965391"/>
              <a:ext cx="26722" cy="26722"/>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3" name="Freeform 114"/>
            <p:cNvSpPr/>
            <p:nvPr/>
          </p:nvSpPr>
          <p:spPr bwMode="auto">
            <a:xfrm flipH="1" flipV="1">
              <a:off x="-139685" y="645867"/>
              <a:ext cx="34682" cy="35250"/>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4" name="Freeform 116"/>
            <p:cNvSpPr/>
            <p:nvPr/>
          </p:nvSpPr>
          <p:spPr bwMode="auto">
            <a:xfrm flipH="1" flipV="1">
              <a:off x="202581" y="616302"/>
              <a:ext cx="17057" cy="17057"/>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5" name="Freeform 117"/>
            <p:cNvSpPr>
              <a:spLocks noEditPoints="1"/>
            </p:cNvSpPr>
            <p:nvPr/>
          </p:nvSpPr>
          <p:spPr bwMode="auto">
            <a:xfrm flipH="1" flipV="1">
              <a:off x="196895" y="610617"/>
              <a:ext cx="28428" cy="28428"/>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6" name="Freeform 118"/>
            <p:cNvSpPr/>
            <p:nvPr/>
          </p:nvSpPr>
          <p:spPr bwMode="auto">
            <a:xfrm flipH="1" flipV="1">
              <a:off x="187230" y="550351"/>
              <a:ext cx="19900" cy="18194"/>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7" name="Freeform 119"/>
            <p:cNvSpPr>
              <a:spLocks noEditPoints="1"/>
            </p:cNvSpPr>
            <p:nvPr/>
          </p:nvSpPr>
          <p:spPr bwMode="auto">
            <a:xfrm flipH="1" flipV="1">
              <a:off x="183250" y="544665"/>
              <a:ext cx="28996" cy="29565"/>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8" name="Freeform 120"/>
            <p:cNvSpPr/>
            <p:nvPr/>
          </p:nvSpPr>
          <p:spPr bwMode="auto">
            <a:xfrm flipH="1" flipV="1">
              <a:off x="36565" y="437209"/>
              <a:ext cx="15351" cy="15351"/>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9" name="Freeform 121"/>
            <p:cNvSpPr>
              <a:spLocks noEditPoints="1"/>
            </p:cNvSpPr>
            <p:nvPr/>
          </p:nvSpPr>
          <p:spPr bwMode="auto">
            <a:xfrm flipH="1" flipV="1">
              <a:off x="32016" y="431524"/>
              <a:ext cx="25585" cy="25016"/>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0" name="Freeform 126"/>
            <p:cNvSpPr/>
            <p:nvPr/>
          </p:nvSpPr>
          <p:spPr bwMode="auto">
            <a:xfrm flipH="1" flipV="1">
              <a:off x="951928" y="37520"/>
              <a:ext cx="32408" cy="31839"/>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1" name="Freeform 127"/>
            <p:cNvSpPr>
              <a:spLocks noEditPoints="1"/>
            </p:cNvSpPr>
            <p:nvPr/>
          </p:nvSpPr>
          <p:spPr bwMode="auto">
            <a:xfrm flipH="1" flipV="1">
              <a:off x="946811" y="31835"/>
              <a:ext cx="43210" cy="43210"/>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2" name="Oval 128"/>
            <p:cNvSpPr>
              <a:spLocks noChangeArrowheads="1"/>
            </p:cNvSpPr>
            <p:nvPr/>
          </p:nvSpPr>
          <p:spPr bwMode="auto">
            <a:xfrm flipH="1" flipV="1">
              <a:off x="805242" y="226847"/>
              <a:ext cx="19900" cy="19331"/>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3" name="Freeform 129"/>
            <p:cNvSpPr>
              <a:spLocks noEditPoints="1"/>
            </p:cNvSpPr>
            <p:nvPr/>
          </p:nvSpPr>
          <p:spPr bwMode="auto">
            <a:xfrm flipH="1" flipV="1">
              <a:off x="801262" y="222298"/>
              <a:ext cx="28996" cy="29565"/>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4" name="Oval 132"/>
            <p:cNvSpPr>
              <a:spLocks noChangeArrowheads="1"/>
            </p:cNvSpPr>
            <p:nvPr/>
          </p:nvSpPr>
          <p:spPr bwMode="auto">
            <a:xfrm flipH="1" flipV="1">
              <a:off x="497658" y="222298"/>
              <a:ext cx="30702" cy="30702"/>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5" name="Freeform 133"/>
            <p:cNvSpPr>
              <a:spLocks noEditPoints="1"/>
            </p:cNvSpPr>
            <p:nvPr/>
          </p:nvSpPr>
          <p:spPr bwMode="auto">
            <a:xfrm flipH="1" flipV="1">
              <a:off x="491972" y="216613"/>
              <a:ext cx="42073" cy="42073"/>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6" name="Freeform 134"/>
            <p:cNvSpPr/>
            <p:nvPr/>
          </p:nvSpPr>
          <p:spPr bwMode="auto">
            <a:xfrm flipH="1" flipV="1">
              <a:off x="53052" y="16484"/>
              <a:ext cx="27859" cy="26722"/>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7" name="Freeform 135"/>
            <p:cNvSpPr>
              <a:spLocks noEditPoints="1"/>
            </p:cNvSpPr>
            <p:nvPr/>
          </p:nvSpPr>
          <p:spPr bwMode="auto">
            <a:xfrm flipH="1" flipV="1">
              <a:off x="49073" y="10798"/>
              <a:ext cx="37524" cy="37524"/>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8" name="Oval 136"/>
            <p:cNvSpPr>
              <a:spLocks noChangeArrowheads="1"/>
            </p:cNvSpPr>
            <p:nvPr/>
          </p:nvSpPr>
          <p:spPr bwMode="auto">
            <a:xfrm flipH="1" flipV="1">
              <a:off x="430569" y="366709"/>
              <a:ext cx="19900" cy="19900"/>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9" name="Freeform 137"/>
            <p:cNvSpPr>
              <a:spLocks noEditPoints="1"/>
            </p:cNvSpPr>
            <p:nvPr/>
          </p:nvSpPr>
          <p:spPr bwMode="auto">
            <a:xfrm flipH="1" flipV="1">
              <a:off x="424883" y="361024"/>
              <a:ext cx="30702" cy="31271"/>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0" name="Freeform 138"/>
            <p:cNvSpPr/>
            <p:nvPr/>
          </p:nvSpPr>
          <p:spPr bwMode="auto">
            <a:xfrm flipH="1" flipV="1">
              <a:off x="233282" y="1245686"/>
              <a:ext cx="23879" cy="23879"/>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1" name="Freeform 139"/>
            <p:cNvSpPr>
              <a:spLocks noEditPoints="1"/>
            </p:cNvSpPr>
            <p:nvPr/>
          </p:nvSpPr>
          <p:spPr bwMode="auto">
            <a:xfrm flipH="1" flipV="1">
              <a:off x="229302" y="1240000"/>
              <a:ext cx="33545" cy="35250"/>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2" name="Oval 140"/>
            <p:cNvSpPr>
              <a:spLocks noChangeArrowheads="1"/>
            </p:cNvSpPr>
            <p:nvPr/>
          </p:nvSpPr>
          <p:spPr bwMode="auto">
            <a:xfrm flipH="1" flipV="1">
              <a:off x="-65774" y="1157561"/>
              <a:ext cx="17057" cy="16488"/>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3" name="Freeform 141"/>
            <p:cNvSpPr>
              <a:spLocks noEditPoints="1"/>
            </p:cNvSpPr>
            <p:nvPr/>
          </p:nvSpPr>
          <p:spPr bwMode="auto">
            <a:xfrm flipH="1" flipV="1">
              <a:off x="-71460" y="1151875"/>
              <a:ext cx="27859" cy="27859"/>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4" name="Freeform 144"/>
            <p:cNvSpPr/>
            <p:nvPr/>
          </p:nvSpPr>
          <p:spPr bwMode="auto">
            <a:xfrm flipH="1" flipV="1">
              <a:off x="-77145" y="1441835"/>
              <a:ext cx="39230" cy="38093"/>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5" name="Freeform 145"/>
            <p:cNvSpPr>
              <a:spLocks noEditPoints="1"/>
            </p:cNvSpPr>
            <p:nvPr/>
          </p:nvSpPr>
          <p:spPr bwMode="auto">
            <a:xfrm flipH="1" flipV="1">
              <a:off x="-81125" y="1436718"/>
              <a:ext cx="47758" cy="48895"/>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3"/>
                                        </p:tgtEl>
                                        <p:attrNameLst>
                                          <p:attrName>style.visibility</p:attrName>
                                        </p:attrNameLst>
                                      </p:cBhvr>
                                      <p:to>
                                        <p:strVal val="visible"/>
                                      </p:to>
                                    </p:set>
                                    <p:animEffect transition="in" filter="fade">
                                      <p:cBhvr>
                                        <p:cTn id="7" dur="1000"/>
                                        <p:tgtEl>
                                          <p:spTgt spid="373"/>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72"/>
                                        </p:tgtEl>
                                        <p:attrNameLst>
                                          <p:attrName>style.visibility</p:attrName>
                                        </p:attrNameLst>
                                      </p:cBhvr>
                                      <p:to>
                                        <p:strVal val="visible"/>
                                      </p:to>
                                    </p:set>
                                    <p:animEffect transition="in" filter="fade">
                                      <p:cBhvr>
                                        <p:cTn id="10" dur="1000"/>
                                        <p:tgtEl>
                                          <p:spTgt spid="372"/>
                                        </p:tgtEl>
                                      </p:cBhvr>
                                    </p:animEffect>
                                    <p:anim calcmode="lin" valueType="num">
                                      <p:cBhvr>
                                        <p:cTn id="11" dur="1000" fill="hold"/>
                                        <p:tgtEl>
                                          <p:spTgt spid="372"/>
                                        </p:tgtEl>
                                        <p:attrNameLst>
                                          <p:attrName>ppt_x</p:attrName>
                                        </p:attrNameLst>
                                      </p:cBhvr>
                                      <p:tavLst>
                                        <p:tav tm="0">
                                          <p:val>
                                            <p:strVal val="#ppt_x"/>
                                          </p:val>
                                        </p:tav>
                                        <p:tav tm="100000">
                                          <p:val>
                                            <p:strVal val="#ppt_x"/>
                                          </p:val>
                                        </p:tav>
                                      </p:tavLst>
                                    </p:anim>
                                    <p:anim calcmode="lin" valueType="num">
                                      <p:cBhvr>
                                        <p:cTn id="12" dur="1000" fill="hold"/>
                                        <p:tgtEl>
                                          <p:spTgt spid="372"/>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50" presetClass="entr" presetSubtype="0" decel="100000" fill="hold" nodeType="afterEffect">
                                  <p:stCondLst>
                                    <p:cond delay="0"/>
                                  </p:stCondLst>
                                  <p:childTnLst>
                                    <p:set>
                                      <p:cBhvr>
                                        <p:cTn id="15" dur="1" fill="hold">
                                          <p:stCondLst>
                                            <p:cond delay="0"/>
                                          </p:stCondLst>
                                        </p:cTn>
                                        <p:tgtEl>
                                          <p:spTgt spid="171"/>
                                        </p:tgtEl>
                                        <p:attrNameLst>
                                          <p:attrName>style.visibility</p:attrName>
                                        </p:attrNameLst>
                                      </p:cBhvr>
                                      <p:to>
                                        <p:strVal val="visible"/>
                                      </p:to>
                                    </p:set>
                                    <p:anim calcmode="lin" valueType="num">
                                      <p:cBhvr>
                                        <p:cTn id="16" dur="1000" fill="hold"/>
                                        <p:tgtEl>
                                          <p:spTgt spid="171"/>
                                        </p:tgtEl>
                                        <p:attrNameLst>
                                          <p:attrName>ppt_w</p:attrName>
                                        </p:attrNameLst>
                                      </p:cBhvr>
                                      <p:tavLst>
                                        <p:tav tm="0">
                                          <p:val>
                                            <p:strVal val="#ppt_w+.3"/>
                                          </p:val>
                                        </p:tav>
                                        <p:tav tm="100000">
                                          <p:val>
                                            <p:strVal val="#ppt_w"/>
                                          </p:val>
                                        </p:tav>
                                      </p:tavLst>
                                    </p:anim>
                                    <p:anim calcmode="lin" valueType="num">
                                      <p:cBhvr>
                                        <p:cTn id="17" dur="1000" fill="hold"/>
                                        <p:tgtEl>
                                          <p:spTgt spid="171"/>
                                        </p:tgtEl>
                                        <p:attrNameLst>
                                          <p:attrName>ppt_h</p:attrName>
                                        </p:attrNameLst>
                                      </p:cBhvr>
                                      <p:tavLst>
                                        <p:tav tm="0">
                                          <p:val>
                                            <p:strVal val="#ppt_h"/>
                                          </p:val>
                                        </p:tav>
                                        <p:tav tm="100000">
                                          <p:val>
                                            <p:strVal val="#ppt_h"/>
                                          </p:val>
                                        </p:tav>
                                      </p:tavLst>
                                    </p:anim>
                                    <p:animEffect transition="in" filter="fade">
                                      <p:cBhvr>
                                        <p:cTn id="18" dur="1000"/>
                                        <p:tgtEl>
                                          <p:spTgt spid="171"/>
                                        </p:tgtEl>
                                      </p:cBhvr>
                                    </p:animEffect>
                                  </p:childTnLst>
                                </p:cTn>
                              </p:par>
                              <p:par>
                                <p:cTn id="19" presetID="22" presetClass="entr" presetSubtype="8" fill="hold" nodeType="withEffect">
                                  <p:stCondLst>
                                    <p:cond delay="500"/>
                                  </p:stCondLst>
                                  <p:childTnLst>
                                    <p:set>
                                      <p:cBhvr>
                                        <p:cTn id="20" dur="1" fill="hold">
                                          <p:stCondLst>
                                            <p:cond delay="0"/>
                                          </p:stCondLst>
                                        </p:cTn>
                                        <p:tgtEl>
                                          <p:spTgt spid="176"/>
                                        </p:tgtEl>
                                        <p:attrNameLst>
                                          <p:attrName>style.visibility</p:attrName>
                                        </p:attrNameLst>
                                      </p:cBhvr>
                                      <p:to>
                                        <p:strVal val="visible"/>
                                      </p:to>
                                    </p:set>
                                    <p:animEffect transition="in" filter="wipe(left)">
                                      <p:cBhvr>
                                        <p:cTn id="21" dur="500"/>
                                        <p:tgtEl>
                                          <p:spTgt spid="176"/>
                                        </p:tgtEl>
                                      </p:cBhvr>
                                    </p:animEffect>
                                  </p:childTnLst>
                                </p:cTn>
                              </p:par>
                            </p:childTnLst>
                          </p:cTn>
                        </p:par>
                        <p:par>
                          <p:cTn id="22" fill="hold">
                            <p:stCondLst>
                              <p:cond delay="2000"/>
                            </p:stCondLst>
                            <p:childTnLst>
                              <p:par>
                                <p:cTn id="23" presetID="2" presetClass="entr" presetSubtype="2" decel="88000" fill="hold" grpId="0" nodeType="afterEffect">
                                  <p:stCondLst>
                                    <p:cond delay="0"/>
                                  </p:stCondLst>
                                  <p:iterate type="lt">
                                    <p:tmPct val="10000"/>
                                  </p:iterate>
                                  <p:childTnLst>
                                    <p:set>
                                      <p:cBhvr>
                                        <p:cTn id="24" dur="1" fill="hold">
                                          <p:stCondLst>
                                            <p:cond delay="0"/>
                                          </p:stCondLst>
                                        </p:cTn>
                                        <p:tgtEl>
                                          <p:spTgt spid="174"/>
                                        </p:tgtEl>
                                        <p:attrNameLst>
                                          <p:attrName>style.visibility</p:attrName>
                                        </p:attrNameLst>
                                      </p:cBhvr>
                                      <p:to>
                                        <p:strVal val="visible"/>
                                      </p:to>
                                    </p:set>
                                    <p:anim calcmode="lin" valueType="num">
                                      <p:cBhvr additive="base">
                                        <p:cTn id="25" dur="750" fill="hold"/>
                                        <p:tgtEl>
                                          <p:spTgt spid="174"/>
                                        </p:tgtEl>
                                        <p:attrNameLst>
                                          <p:attrName>ppt_x</p:attrName>
                                        </p:attrNameLst>
                                      </p:cBhvr>
                                      <p:tavLst>
                                        <p:tav tm="0">
                                          <p:val>
                                            <p:strVal val="1+#ppt_w/2"/>
                                          </p:val>
                                        </p:tav>
                                        <p:tav tm="100000">
                                          <p:val>
                                            <p:strVal val="#ppt_x"/>
                                          </p:val>
                                        </p:tav>
                                      </p:tavLst>
                                    </p:anim>
                                    <p:anim calcmode="lin" valueType="num">
                                      <p:cBhvr additive="base">
                                        <p:cTn id="26" dur="750" fill="hold"/>
                                        <p:tgtEl>
                                          <p:spTgt spid="174"/>
                                        </p:tgtEl>
                                        <p:attrNameLst>
                                          <p:attrName>ppt_y</p:attrName>
                                        </p:attrNameLst>
                                      </p:cBhvr>
                                      <p:tavLst>
                                        <p:tav tm="0">
                                          <p:val>
                                            <p:strVal val="#ppt_y"/>
                                          </p:val>
                                        </p:tav>
                                        <p:tav tm="100000">
                                          <p:val>
                                            <p:strVal val="#ppt_y"/>
                                          </p:val>
                                        </p:tav>
                                      </p:tavLst>
                                    </p:anim>
                                  </p:childTnLst>
                                </p:cTn>
                              </p:par>
                            </p:childTnLst>
                          </p:cTn>
                        </p:par>
                        <p:par>
                          <p:cTn id="27" fill="hold">
                            <p:stCondLst>
                              <p:cond delay="3050"/>
                            </p:stCondLst>
                            <p:childTnLst>
                              <p:par>
                                <p:cTn id="28" presetID="50" presetClass="entr" presetSubtype="0" decel="100000" fill="hold" nodeType="afterEffect">
                                  <p:stCondLst>
                                    <p:cond delay="0"/>
                                  </p:stCondLst>
                                  <p:childTnLst>
                                    <p:set>
                                      <p:cBhvr>
                                        <p:cTn id="29" dur="1" fill="hold">
                                          <p:stCondLst>
                                            <p:cond delay="0"/>
                                          </p:stCondLst>
                                        </p:cTn>
                                        <p:tgtEl>
                                          <p:spTgt spid="200"/>
                                        </p:tgtEl>
                                        <p:attrNameLst>
                                          <p:attrName>style.visibility</p:attrName>
                                        </p:attrNameLst>
                                      </p:cBhvr>
                                      <p:to>
                                        <p:strVal val="visible"/>
                                      </p:to>
                                    </p:set>
                                    <p:anim calcmode="lin" valueType="num">
                                      <p:cBhvr>
                                        <p:cTn id="30" dur="1000" fill="hold"/>
                                        <p:tgtEl>
                                          <p:spTgt spid="200"/>
                                        </p:tgtEl>
                                        <p:attrNameLst>
                                          <p:attrName>ppt_w</p:attrName>
                                        </p:attrNameLst>
                                      </p:cBhvr>
                                      <p:tavLst>
                                        <p:tav tm="0">
                                          <p:val>
                                            <p:strVal val="#ppt_w+.3"/>
                                          </p:val>
                                        </p:tav>
                                        <p:tav tm="100000">
                                          <p:val>
                                            <p:strVal val="#ppt_w"/>
                                          </p:val>
                                        </p:tav>
                                      </p:tavLst>
                                    </p:anim>
                                    <p:anim calcmode="lin" valueType="num">
                                      <p:cBhvr>
                                        <p:cTn id="31" dur="1000" fill="hold"/>
                                        <p:tgtEl>
                                          <p:spTgt spid="200"/>
                                        </p:tgtEl>
                                        <p:attrNameLst>
                                          <p:attrName>ppt_h</p:attrName>
                                        </p:attrNameLst>
                                      </p:cBhvr>
                                      <p:tavLst>
                                        <p:tav tm="0">
                                          <p:val>
                                            <p:strVal val="#ppt_h"/>
                                          </p:val>
                                        </p:tav>
                                        <p:tav tm="100000">
                                          <p:val>
                                            <p:strVal val="#ppt_h"/>
                                          </p:val>
                                        </p:tav>
                                      </p:tavLst>
                                    </p:anim>
                                    <p:animEffect transition="in" filter="fade">
                                      <p:cBhvr>
                                        <p:cTn id="32" dur="1000"/>
                                        <p:tgtEl>
                                          <p:spTgt spid="200"/>
                                        </p:tgtEl>
                                      </p:cBhvr>
                                    </p:animEffect>
                                  </p:childTnLst>
                                </p:cTn>
                              </p:par>
                              <p:par>
                                <p:cTn id="33" presetID="22" presetClass="entr" presetSubtype="8" fill="hold" nodeType="withEffect">
                                  <p:stCondLst>
                                    <p:cond delay="500"/>
                                  </p:stCondLst>
                                  <p:childTnLst>
                                    <p:set>
                                      <p:cBhvr>
                                        <p:cTn id="34" dur="1" fill="hold">
                                          <p:stCondLst>
                                            <p:cond delay="0"/>
                                          </p:stCondLst>
                                        </p:cTn>
                                        <p:tgtEl>
                                          <p:spTgt spid="204"/>
                                        </p:tgtEl>
                                        <p:attrNameLst>
                                          <p:attrName>style.visibility</p:attrName>
                                        </p:attrNameLst>
                                      </p:cBhvr>
                                      <p:to>
                                        <p:strVal val="visible"/>
                                      </p:to>
                                    </p:set>
                                    <p:animEffect transition="in" filter="wipe(left)">
                                      <p:cBhvr>
                                        <p:cTn id="35" dur="500"/>
                                        <p:tgtEl>
                                          <p:spTgt spid="204"/>
                                        </p:tgtEl>
                                      </p:cBhvr>
                                    </p:animEffect>
                                  </p:childTnLst>
                                </p:cTn>
                              </p:par>
                            </p:childTnLst>
                          </p:cTn>
                        </p:par>
                        <p:par>
                          <p:cTn id="36" fill="hold">
                            <p:stCondLst>
                              <p:cond delay="4050"/>
                            </p:stCondLst>
                            <p:childTnLst>
                              <p:par>
                                <p:cTn id="37" presetID="2" presetClass="entr" presetSubtype="2" decel="88000" fill="hold" grpId="0" nodeType="afterEffect">
                                  <p:stCondLst>
                                    <p:cond delay="0"/>
                                  </p:stCondLst>
                                  <p:iterate type="lt">
                                    <p:tmPct val="10000"/>
                                  </p:iterate>
                                  <p:childTnLst>
                                    <p:set>
                                      <p:cBhvr>
                                        <p:cTn id="38" dur="1" fill="hold">
                                          <p:stCondLst>
                                            <p:cond delay="0"/>
                                          </p:stCondLst>
                                        </p:cTn>
                                        <p:tgtEl>
                                          <p:spTgt spid="203"/>
                                        </p:tgtEl>
                                        <p:attrNameLst>
                                          <p:attrName>style.visibility</p:attrName>
                                        </p:attrNameLst>
                                      </p:cBhvr>
                                      <p:to>
                                        <p:strVal val="visible"/>
                                      </p:to>
                                    </p:set>
                                    <p:anim calcmode="lin" valueType="num">
                                      <p:cBhvr additive="base">
                                        <p:cTn id="39" dur="750" fill="hold"/>
                                        <p:tgtEl>
                                          <p:spTgt spid="203"/>
                                        </p:tgtEl>
                                        <p:attrNameLst>
                                          <p:attrName>ppt_x</p:attrName>
                                        </p:attrNameLst>
                                      </p:cBhvr>
                                      <p:tavLst>
                                        <p:tav tm="0">
                                          <p:val>
                                            <p:strVal val="1+#ppt_w/2"/>
                                          </p:val>
                                        </p:tav>
                                        <p:tav tm="100000">
                                          <p:val>
                                            <p:strVal val="#ppt_x"/>
                                          </p:val>
                                        </p:tav>
                                      </p:tavLst>
                                    </p:anim>
                                    <p:anim calcmode="lin" valueType="num">
                                      <p:cBhvr additive="base">
                                        <p:cTn id="40" dur="750" fill="hold"/>
                                        <p:tgtEl>
                                          <p:spTgt spid="203"/>
                                        </p:tgtEl>
                                        <p:attrNameLst>
                                          <p:attrName>ppt_y</p:attrName>
                                        </p:attrNameLst>
                                      </p:cBhvr>
                                      <p:tavLst>
                                        <p:tav tm="0">
                                          <p:val>
                                            <p:strVal val="#ppt_y"/>
                                          </p:val>
                                        </p:tav>
                                        <p:tav tm="100000">
                                          <p:val>
                                            <p:strVal val="#ppt_y"/>
                                          </p:val>
                                        </p:tav>
                                      </p:tavLst>
                                    </p:anim>
                                  </p:childTnLst>
                                </p:cTn>
                              </p:par>
                            </p:childTnLst>
                          </p:cTn>
                        </p:par>
                        <p:par>
                          <p:cTn id="41" fill="hold">
                            <p:stCondLst>
                              <p:cond delay="5475"/>
                            </p:stCondLst>
                            <p:childTnLst>
                              <p:par>
                                <p:cTn id="42" presetID="50" presetClass="entr" presetSubtype="0" decel="100000" fill="hold" nodeType="afterEffect">
                                  <p:stCondLst>
                                    <p:cond delay="0"/>
                                  </p:stCondLst>
                                  <p:childTnLst>
                                    <p:set>
                                      <p:cBhvr>
                                        <p:cTn id="43" dur="1" fill="hold">
                                          <p:stCondLst>
                                            <p:cond delay="0"/>
                                          </p:stCondLst>
                                        </p:cTn>
                                        <p:tgtEl>
                                          <p:spTgt spid="205"/>
                                        </p:tgtEl>
                                        <p:attrNameLst>
                                          <p:attrName>style.visibility</p:attrName>
                                        </p:attrNameLst>
                                      </p:cBhvr>
                                      <p:to>
                                        <p:strVal val="visible"/>
                                      </p:to>
                                    </p:set>
                                    <p:anim calcmode="lin" valueType="num">
                                      <p:cBhvr>
                                        <p:cTn id="44" dur="1000" fill="hold"/>
                                        <p:tgtEl>
                                          <p:spTgt spid="205"/>
                                        </p:tgtEl>
                                        <p:attrNameLst>
                                          <p:attrName>ppt_w</p:attrName>
                                        </p:attrNameLst>
                                      </p:cBhvr>
                                      <p:tavLst>
                                        <p:tav tm="0">
                                          <p:val>
                                            <p:strVal val="#ppt_w+.3"/>
                                          </p:val>
                                        </p:tav>
                                        <p:tav tm="100000">
                                          <p:val>
                                            <p:strVal val="#ppt_w"/>
                                          </p:val>
                                        </p:tav>
                                      </p:tavLst>
                                    </p:anim>
                                    <p:anim calcmode="lin" valueType="num">
                                      <p:cBhvr>
                                        <p:cTn id="45" dur="1000" fill="hold"/>
                                        <p:tgtEl>
                                          <p:spTgt spid="205"/>
                                        </p:tgtEl>
                                        <p:attrNameLst>
                                          <p:attrName>ppt_h</p:attrName>
                                        </p:attrNameLst>
                                      </p:cBhvr>
                                      <p:tavLst>
                                        <p:tav tm="0">
                                          <p:val>
                                            <p:strVal val="#ppt_h"/>
                                          </p:val>
                                        </p:tav>
                                        <p:tav tm="100000">
                                          <p:val>
                                            <p:strVal val="#ppt_h"/>
                                          </p:val>
                                        </p:tav>
                                      </p:tavLst>
                                    </p:anim>
                                    <p:animEffect transition="in" filter="fade">
                                      <p:cBhvr>
                                        <p:cTn id="46" dur="1000"/>
                                        <p:tgtEl>
                                          <p:spTgt spid="205"/>
                                        </p:tgtEl>
                                      </p:cBhvr>
                                    </p:animEffect>
                                  </p:childTnLst>
                                </p:cTn>
                              </p:par>
                              <p:par>
                                <p:cTn id="47" presetID="22" presetClass="entr" presetSubtype="8" fill="hold" nodeType="withEffect">
                                  <p:stCondLst>
                                    <p:cond delay="500"/>
                                  </p:stCondLst>
                                  <p:childTnLst>
                                    <p:set>
                                      <p:cBhvr>
                                        <p:cTn id="48" dur="1" fill="hold">
                                          <p:stCondLst>
                                            <p:cond delay="0"/>
                                          </p:stCondLst>
                                        </p:cTn>
                                        <p:tgtEl>
                                          <p:spTgt spid="209"/>
                                        </p:tgtEl>
                                        <p:attrNameLst>
                                          <p:attrName>style.visibility</p:attrName>
                                        </p:attrNameLst>
                                      </p:cBhvr>
                                      <p:to>
                                        <p:strVal val="visible"/>
                                      </p:to>
                                    </p:set>
                                    <p:animEffect transition="in" filter="wipe(left)">
                                      <p:cBhvr>
                                        <p:cTn id="49" dur="500"/>
                                        <p:tgtEl>
                                          <p:spTgt spid="209"/>
                                        </p:tgtEl>
                                      </p:cBhvr>
                                    </p:animEffect>
                                  </p:childTnLst>
                                </p:cTn>
                              </p:par>
                            </p:childTnLst>
                          </p:cTn>
                        </p:par>
                        <p:par>
                          <p:cTn id="50" fill="hold">
                            <p:stCondLst>
                              <p:cond delay="6475"/>
                            </p:stCondLst>
                            <p:childTnLst>
                              <p:par>
                                <p:cTn id="51" presetID="2" presetClass="entr" presetSubtype="2" decel="88000" fill="hold" grpId="0" nodeType="afterEffect">
                                  <p:stCondLst>
                                    <p:cond delay="0"/>
                                  </p:stCondLst>
                                  <p:iterate type="lt">
                                    <p:tmPct val="10000"/>
                                  </p:iterate>
                                  <p:childTnLst>
                                    <p:set>
                                      <p:cBhvr>
                                        <p:cTn id="52" dur="1" fill="hold">
                                          <p:stCondLst>
                                            <p:cond delay="0"/>
                                          </p:stCondLst>
                                        </p:cTn>
                                        <p:tgtEl>
                                          <p:spTgt spid="208"/>
                                        </p:tgtEl>
                                        <p:attrNameLst>
                                          <p:attrName>style.visibility</p:attrName>
                                        </p:attrNameLst>
                                      </p:cBhvr>
                                      <p:to>
                                        <p:strVal val="visible"/>
                                      </p:to>
                                    </p:set>
                                    <p:anim calcmode="lin" valueType="num">
                                      <p:cBhvr additive="base">
                                        <p:cTn id="53" dur="750" fill="hold"/>
                                        <p:tgtEl>
                                          <p:spTgt spid="208"/>
                                        </p:tgtEl>
                                        <p:attrNameLst>
                                          <p:attrName>ppt_x</p:attrName>
                                        </p:attrNameLst>
                                      </p:cBhvr>
                                      <p:tavLst>
                                        <p:tav tm="0">
                                          <p:val>
                                            <p:strVal val="1+#ppt_w/2"/>
                                          </p:val>
                                        </p:tav>
                                        <p:tav tm="100000">
                                          <p:val>
                                            <p:strVal val="#ppt_x"/>
                                          </p:val>
                                        </p:tav>
                                      </p:tavLst>
                                    </p:anim>
                                    <p:anim calcmode="lin" valueType="num">
                                      <p:cBhvr additive="base">
                                        <p:cTn id="54" dur="750" fill="hold"/>
                                        <p:tgtEl>
                                          <p:spTgt spid="208"/>
                                        </p:tgtEl>
                                        <p:attrNameLst>
                                          <p:attrName>ppt_y</p:attrName>
                                        </p:attrNameLst>
                                      </p:cBhvr>
                                      <p:tavLst>
                                        <p:tav tm="0">
                                          <p:val>
                                            <p:strVal val="#ppt_y"/>
                                          </p:val>
                                        </p:tav>
                                        <p:tav tm="100000">
                                          <p:val>
                                            <p:strVal val="#ppt_y"/>
                                          </p:val>
                                        </p:tav>
                                      </p:tavLst>
                                    </p:anim>
                                  </p:childTnLst>
                                </p:cTn>
                              </p:par>
                            </p:childTnLst>
                          </p:cTn>
                        </p:par>
                        <p:par>
                          <p:cTn id="55" fill="hold">
                            <p:stCondLst>
                              <p:cond delay="7975"/>
                            </p:stCondLst>
                            <p:childTnLst>
                              <p:par>
                                <p:cTn id="56" presetID="50" presetClass="entr" presetSubtype="0" decel="100000" fill="hold" nodeType="afterEffect">
                                  <p:stCondLst>
                                    <p:cond delay="0"/>
                                  </p:stCondLst>
                                  <p:childTnLst>
                                    <p:set>
                                      <p:cBhvr>
                                        <p:cTn id="57" dur="1" fill="hold">
                                          <p:stCondLst>
                                            <p:cond delay="0"/>
                                          </p:stCondLst>
                                        </p:cTn>
                                        <p:tgtEl>
                                          <p:spTgt spid="210"/>
                                        </p:tgtEl>
                                        <p:attrNameLst>
                                          <p:attrName>style.visibility</p:attrName>
                                        </p:attrNameLst>
                                      </p:cBhvr>
                                      <p:to>
                                        <p:strVal val="visible"/>
                                      </p:to>
                                    </p:set>
                                    <p:anim calcmode="lin" valueType="num">
                                      <p:cBhvr>
                                        <p:cTn id="58" dur="1000" fill="hold"/>
                                        <p:tgtEl>
                                          <p:spTgt spid="210"/>
                                        </p:tgtEl>
                                        <p:attrNameLst>
                                          <p:attrName>ppt_w</p:attrName>
                                        </p:attrNameLst>
                                      </p:cBhvr>
                                      <p:tavLst>
                                        <p:tav tm="0">
                                          <p:val>
                                            <p:strVal val="#ppt_w+.3"/>
                                          </p:val>
                                        </p:tav>
                                        <p:tav tm="100000">
                                          <p:val>
                                            <p:strVal val="#ppt_w"/>
                                          </p:val>
                                        </p:tav>
                                      </p:tavLst>
                                    </p:anim>
                                    <p:anim calcmode="lin" valueType="num">
                                      <p:cBhvr>
                                        <p:cTn id="59" dur="1000" fill="hold"/>
                                        <p:tgtEl>
                                          <p:spTgt spid="210"/>
                                        </p:tgtEl>
                                        <p:attrNameLst>
                                          <p:attrName>ppt_h</p:attrName>
                                        </p:attrNameLst>
                                      </p:cBhvr>
                                      <p:tavLst>
                                        <p:tav tm="0">
                                          <p:val>
                                            <p:strVal val="#ppt_h"/>
                                          </p:val>
                                        </p:tav>
                                        <p:tav tm="100000">
                                          <p:val>
                                            <p:strVal val="#ppt_h"/>
                                          </p:val>
                                        </p:tav>
                                      </p:tavLst>
                                    </p:anim>
                                    <p:animEffect transition="in" filter="fade">
                                      <p:cBhvr>
                                        <p:cTn id="60" dur="1000"/>
                                        <p:tgtEl>
                                          <p:spTgt spid="210"/>
                                        </p:tgtEl>
                                      </p:cBhvr>
                                    </p:animEffect>
                                  </p:childTnLst>
                                </p:cTn>
                              </p:par>
                              <p:par>
                                <p:cTn id="61" presetID="22" presetClass="entr" presetSubtype="8" fill="hold" nodeType="withEffect">
                                  <p:stCondLst>
                                    <p:cond delay="500"/>
                                  </p:stCondLst>
                                  <p:childTnLst>
                                    <p:set>
                                      <p:cBhvr>
                                        <p:cTn id="62" dur="1" fill="hold">
                                          <p:stCondLst>
                                            <p:cond delay="0"/>
                                          </p:stCondLst>
                                        </p:cTn>
                                        <p:tgtEl>
                                          <p:spTgt spid="214"/>
                                        </p:tgtEl>
                                        <p:attrNameLst>
                                          <p:attrName>style.visibility</p:attrName>
                                        </p:attrNameLst>
                                      </p:cBhvr>
                                      <p:to>
                                        <p:strVal val="visible"/>
                                      </p:to>
                                    </p:set>
                                    <p:animEffect transition="in" filter="wipe(left)">
                                      <p:cBhvr>
                                        <p:cTn id="63" dur="500"/>
                                        <p:tgtEl>
                                          <p:spTgt spid="214"/>
                                        </p:tgtEl>
                                      </p:cBhvr>
                                    </p:animEffect>
                                  </p:childTnLst>
                                </p:cTn>
                              </p:par>
                            </p:childTnLst>
                          </p:cTn>
                        </p:par>
                        <p:par>
                          <p:cTn id="64" fill="hold">
                            <p:stCondLst>
                              <p:cond delay="8975"/>
                            </p:stCondLst>
                            <p:childTnLst>
                              <p:par>
                                <p:cTn id="65" presetID="2" presetClass="entr" presetSubtype="2" decel="88000" fill="hold" grpId="0" nodeType="afterEffect">
                                  <p:stCondLst>
                                    <p:cond delay="0"/>
                                  </p:stCondLst>
                                  <p:iterate type="lt">
                                    <p:tmPct val="10000"/>
                                  </p:iterate>
                                  <p:childTnLst>
                                    <p:set>
                                      <p:cBhvr>
                                        <p:cTn id="66" dur="1" fill="hold">
                                          <p:stCondLst>
                                            <p:cond delay="0"/>
                                          </p:stCondLst>
                                        </p:cTn>
                                        <p:tgtEl>
                                          <p:spTgt spid="213"/>
                                        </p:tgtEl>
                                        <p:attrNameLst>
                                          <p:attrName>style.visibility</p:attrName>
                                        </p:attrNameLst>
                                      </p:cBhvr>
                                      <p:to>
                                        <p:strVal val="visible"/>
                                      </p:to>
                                    </p:set>
                                    <p:anim calcmode="lin" valueType="num">
                                      <p:cBhvr additive="base">
                                        <p:cTn id="67" dur="750" fill="hold"/>
                                        <p:tgtEl>
                                          <p:spTgt spid="213"/>
                                        </p:tgtEl>
                                        <p:attrNameLst>
                                          <p:attrName>ppt_x</p:attrName>
                                        </p:attrNameLst>
                                      </p:cBhvr>
                                      <p:tavLst>
                                        <p:tav tm="0">
                                          <p:val>
                                            <p:strVal val="1+#ppt_w/2"/>
                                          </p:val>
                                        </p:tav>
                                        <p:tav tm="100000">
                                          <p:val>
                                            <p:strVal val="#ppt_x"/>
                                          </p:val>
                                        </p:tav>
                                      </p:tavLst>
                                    </p:anim>
                                    <p:anim calcmode="lin" valueType="num">
                                      <p:cBhvr additive="base">
                                        <p:cTn id="68" dur="750" fill="hold"/>
                                        <p:tgtEl>
                                          <p:spTgt spid="2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p:bldP spid="203" grpId="0"/>
      <p:bldP spid="208" grpId="0"/>
      <p:bldP spid="213" grpId="0"/>
      <p:bldP spid="37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AutoShape 3"/>
          <p:cNvSpPr>
            <a:spLocks noChangeAspect="1" noChangeArrowheads="1" noTextEdit="1"/>
          </p:cNvSpPr>
          <p:nvPr/>
        </p:nvSpPr>
        <p:spPr bwMode="auto">
          <a:xfrm flipH="1" flipV="1">
            <a:off x="-1384429" y="-568440"/>
            <a:ext cx="6736163" cy="49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5" name="文本框 214"/>
          <p:cNvSpPr txBox="1"/>
          <p:nvPr/>
        </p:nvSpPr>
        <p:spPr>
          <a:xfrm>
            <a:off x="3127187" y="568235"/>
            <a:ext cx="3439441" cy="2646045"/>
          </a:xfrm>
          <a:prstGeom prst="rect">
            <a:avLst/>
          </a:prstGeom>
          <a:noFill/>
        </p:spPr>
        <p:txBody>
          <a:bodyPr wrap="square" rtlCol="0">
            <a:spAutoFit/>
          </a:bodyPr>
          <a:lstStyle/>
          <a:p>
            <a:pPr algn="ctr"/>
            <a:r>
              <a:rPr lang="en-US" altLang="zh-CN" sz="16600" spc="300" dirty="0">
                <a:solidFill>
                  <a:schemeClr val="bg1">
                    <a:lumMod val="85000"/>
                  </a:schemeClr>
                </a:solidFill>
                <a:effectLst>
                  <a:outerShdw blurRad="38100" dist="38100" dir="2700000" algn="tl">
                    <a:schemeClr val="bg1">
                      <a:lumMod val="65000"/>
                      <a:alpha val="43000"/>
                    </a:schemeClr>
                  </a:outerShdw>
                </a:effectLst>
                <a:cs typeface="+mn-ea"/>
                <a:sym typeface="+mn-lt"/>
              </a:rPr>
              <a:t>04</a:t>
            </a:r>
            <a:endParaRPr lang="zh-CN" altLang="en-US" sz="16600" spc="300" dirty="0">
              <a:solidFill>
                <a:schemeClr val="bg1">
                  <a:lumMod val="85000"/>
                </a:schemeClr>
              </a:solidFill>
              <a:effectLst>
                <a:outerShdw blurRad="38100" dist="38100" dir="2700000" algn="tl">
                  <a:schemeClr val="bg1">
                    <a:lumMod val="65000"/>
                    <a:alpha val="43000"/>
                  </a:schemeClr>
                </a:outerShdw>
              </a:effectLst>
              <a:cs typeface="+mn-ea"/>
              <a:sym typeface="+mn-lt"/>
            </a:endParaRPr>
          </a:p>
        </p:txBody>
      </p:sp>
      <p:sp>
        <p:nvSpPr>
          <p:cNvPr id="228" name="文本框 227"/>
          <p:cNvSpPr txBox="1"/>
          <p:nvPr/>
        </p:nvSpPr>
        <p:spPr>
          <a:xfrm>
            <a:off x="1042035" y="3190875"/>
            <a:ext cx="8319770" cy="1014730"/>
          </a:xfrm>
          <a:prstGeom prst="rect">
            <a:avLst/>
          </a:prstGeom>
          <a:noFill/>
        </p:spPr>
        <p:txBody>
          <a:bodyPr wrap="square" rtlCol="0">
            <a:spAutoFit/>
          </a:bodyPr>
          <a:lstStyle/>
          <a:p>
            <a:pPr algn="ctr"/>
            <a:r>
              <a:rPr lang="zh-CN" altLang="en-US" sz="6000" b="1" spc="300" dirty="0">
                <a:solidFill>
                  <a:srgbClr val="2B2B2B"/>
                </a:solidFill>
                <a:effectLst>
                  <a:outerShdw blurRad="38100" dist="38100" dir="2700000" algn="tl">
                    <a:srgbClr val="000000">
                      <a:alpha val="43137"/>
                    </a:srgbClr>
                  </a:outerShdw>
                </a:effectLst>
                <a:cs typeface="+mn-ea"/>
                <a:sym typeface="+mn-lt"/>
              </a:rPr>
              <a:t>小结</a:t>
            </a:r>
          </a:p>
        </p:txBody>
      </p:sp>
      <p:grpSp>
        <p:nvGrpSpPr>
          <p:cNvPr id="29" name="Group 4"/>
          <p:cNvGrpSpPr>
            <a:grpSpLocks noChangeAspect="1"/>
          </p:cNvGrpSpPr>
          <p:nvPr/>
        </p:nvGrpSpPr>
        <p:grpSpPr bwMode="auto">
          <a:xfrm>
            <a:off x="5914313" y="-153117"/>
            <a:ext cx="8958262" cy="8563774"/>
            <a:chOff x="3358" y="42"/>
            <a:chExt cx="4519" cy="4320"/>
          </a:xfrm>
        </p:grpSpPr>
        <p:sp>
          <p:nvSpPr>
            <p:cNvPr id="32" name="Freeform 5"/>
            <p:cNvSpPr/>
            <p:nvPr/>
          </p:nvSpPr>
          <p:spPr bwMode="auto">
            <a:xfrm>
              <a:off x="7319" y="74"/>
              <a:ext cx="558" cy="449"/>
            </a:xfrm>
            <a:custGeom>
              <a:avLst/>
              <a:gdLst>
                <a:gd name="T0" fmla="*/ 226 w 227"/>
                <a:gd name="T1" fmla="*/ 180 h 182"/>
                <a:gd name="T2" fmla="*/ 2 w 227"/>
                <a:gd name="T3" fmla="*/ 56 h 182"/>
                <a:gd name="T4" fmla="*/ 63 w 227"/>
                <a:gd name="T5" fmla="*/ 2 h 182"/>
                <a:gd name="T6" fmla="*/ 227 w 227"/>
                <a:gd name="T7" fmla="*/ 123 h 182"/>
                <a:gd name="T8" fmla="*/ 227 w 227"/>
                <a:gd name="T9" fmla="*/ 120 h 182"/>
                <a:gd name="T10" fmla="*/ 63 w 227"/>
                <a:gd name="T11" fmla="*/ 0 h 182"/>
                <a:gd name="T12" fmla="*/ 62 w 227"/>
                <a:gd name="T13" fmla="*/ 0 h 182"/>
                <a:gd name="T14" fmla="*/ 0 w 227"/>
                <a:gd name="T15" fmla="*/ 56 h 182"/>
                <a:gd name="T16" fmla="*/ 0 w 227"/>
                <a:gd name="T17" fmla="*/ 57 h 182"/>
                <a:gd name="T18" fmla="*/ 0 w 227"/>
                <a:gd name="T19" fmla="*/ 57 h 182"/>
                <a:gd name="T20" fmla="*/ 226 w 227"/>
                <a:gd name="T21" fmla="*/ 182 h 182"/>
                <a:gd name="T22" fmla="*/ 226 w 227"/>
                <a:gd name="T23" fmla="*/ 18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82">
                  <a:moveTo>
                    <a:pt x="226" y="180"/>
                  </a:moveTo>
                  <a:cubicBezTo>
                    <a:pt x="2" y="56"/>
                    <a:pt x="2" y="56"/>
                    <a:pt x="2" y="56"/>
                  </a:cubicBezTo>
                  <a:cubicBezTo>
                    <a:pt x="63" y="2"/>
                    <a:pt x="63" y="2"/>
                    <a:pt x="63" y="2"/>
                  </a:cubicBezTo>
                  <a:cubicBezTo>
                    <a:pt x="227" y="123"/>
                    <a:pt x="227" y="123"/>
                    <a:pt x="227" y="123"/>
                  </a:cubicBezTo>
                  <a:cubicBezTo>
                    <a:pt x="227" y="120"/>
                    <a:pt x="227" y="120"/>
                    <a:pt x="227" y="120"/>
                  </a:cubicBezTo>
                  <a:cubicBezTo>
                    <a:pt x="63" y="0"/>
                    <a:pt x="63" y="0"/>
                    <a:pt x="63" y="0"/>
                  </a:cubicBezTo>
                  <a:cubicBezTo>
                    <a:pt x="63" y="0"/>
                    <a:pt x="62" y="0"/>
                    <a:pt x="62" y="0"/>
                  </a:cubicBezTo>
                  <a:cubicBezTo>
                    <a:pt x="0" y="56"/>
                    <a:pt x="0" y="56"/>
                    <a:pt x="0" y="56"/>
                  </a:cubicBezTo>
                  <a:cubicBezTo>
                    <a:pt x="0" y="56"/>
                    <a:pt x="0" y="56"/>
                    <a:pt x="0" y="57"/>
                  </a:cubicBezTo>
                  <a:cubicBezTo>
                    <a:pt x="0" y="57"/>
                    <a:pt x="0" y="57"/>
                    <a:pt x="0" y="57"/>
                  </a:cubicBezTo>
                  <a:cubicBezTo>
                    <a:pt x="226" y="182"/>
                    <a:pt x="226" y="182"/>
                    <a:pt x="226" y="182"/>
                  </a:cubicBezTo>
                  <a:lnTo>
                    <a:pt x="226" y="1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6"/>
            <p:cNvSpPr/>
            <p:nvPr/>
          </p:nvSpPr>
          <p:spPr bwMode="auto">
            <a:xfrm>
              <a:off x="7319" y="210"/>
              <a:ext cx="556" cy="735"/>
            </a:xfrm>
            <a:custGeom>
              <a:avLst/>
              <a:gdLst>
                <a:gd name="T0" fmla="*/ 226 w 226"/>
                <a:gd name="T1" fmla="*/ 295 h 298"/>
                <a:gd name="T2" fmla="*/ 4 w 226"/>
                <a:gd name="T3" fmla="*/ 4 h 298"/>
                <a:gd name="T4" fmla="*/ 226 w 226"/>
                <a:gd name="T5" fmla="*/ 127 h 298"/>
                <a:gd name="T6" fmla="*/ 226 w 226"/>
                <a:gd name="T7" fmla="*/ 125 h 298"/>
                <a:gd name="T8" fmla="*/ 1 w 226"/>
                <a:gd name="T9" fmla="*/ 1 h 298"/>
                <a:gd name="T10" fmla="*/ 0 w 226"/>
                <a:gd name="T11" fmla="*/ 1 h 298"/>
                <a:gd name="T12" fmla="*/ 0 w 226"/>
                <a:gd name="T13" fmla="*/ 2 h 298"/>
                <a:gd name="T14" fmla="*/ 226 w 226"/>
                <a:gd name="T15" fmla="*/ 298 h 298"/>
                <a:gd name="T16" fmla="*/ 226 w 226"/>
                <a:gd name="T17" fmla="*/ 29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98">
                  <a:moveTo>
                    <a:pt x="226" y="295"/>
                  </a:moveTo>
                  <a:cubicBezTo>
                    <a:pt x="4" y="4"/>
                    <a:pt x="4" y="4"/>
                    <a:pt x="4" y="4"/>
                  </a:cubicBezTo>
                  <a:cubicBezTo>
                    <a:pt x="226" y="127"/>
                    <a:pt x="226" y="127"/>
                    <a:pt x="226" y="127"/>
                  </a:cubicBezTo>
                  <a:cubicBezTo>
                    <a:pt x="226" y="125"/>
                    <a:pt x="226" y="125"/>
                    <a:pt x="226" y="125"/>
                  </a:cubicBezTo>
                  <a:cubicBezTo>
                    <a:pt x="1" y="1"/>
                    <a:pt x="1" y="1"/>
                    <a:pt x="1" y="1"/>
                  </a:cubicBezTo>
                  <a:cubicBezTo>
                    <a:pt x="1" y="0"/>
                    <a:pt x="0" y="0"/>
                    <a:pt x="0" y="1"/>
                  </a:cubicBezTo>
                  <a:cubicBezTo>
                    <a:pt x="0" y="1"/>
                    <a:pt x="0" y="2"/>
                    <a:pt x="0" y="2"/>
                  </a:cubicBezTo>
                  <a:cubicBezTo>
                    <a:pt x="226" y="298"/>
                    <a:pt x="226" y="298"/>
                    <a:pt x="226" y="298"/>
                  </a:cubicBezTo>
                  <a:lnTo>
                    <a:pt x="226" y="29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7"/>
            <p:cNvSpPr/>
            <p:nvPr/>
          </p:nvSpPr>
          <p:spPr bwMode="auto">
            <a:xfrm>
              <a:off x="5615" y="4012"/>
              <a:ext cx="832" cy="345"/>
            </a:xfrm>
            <a:custGeom>
              <a:avLst/>
              <a:gdLst>
                <a:gd name="T0" fmla="*/ 5 w 338"/>
                <a:gd name="T1" fmla="*/ 138 h 140"/>
                <a:gd name="T2" fmla="*/ 306 w 338"/>
                <a:gd name="T3" fmla="*/ 2 h 140"/>
                <a:gd name="T4" fmla="*/ 336 w 338"/>
                <a:gd name="T5" fmla="*/ 140 h 140"/>
                <a:gd name="T6" fmla="*/ 338 w 338"/>
                <a:gd name="T7" fmla="*/ 140 h 140"/>
                <a:gd name="T8" fmla="*/ 308 w 338"/>
                <a:gd name="T9" fmla="*/ 1 h 140"/>
                <a:gd name="T10" fmla="*/ 307 w 338"/>
                <a:gd name="T11" fmla="*/ 0 h 140"/>
                <a:gd name="T12" fmla="*/ 306 w 338"/>
                <a:gd name="T13" fmla="*/ 0 h 140"/>
                <a:gd name="T14" fmla="*/ 0 w 338"/>
                <a:gd name="T15" fmla="*/ 138 h 140"/>
                <a:gd name="T16" fmla="*/ 5 w 338"/>
                <a:gd name="T17" fmla="*/ 13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140">
                  <a:moveTo>
                    <a:pt x="5" y="138"/>
                  </a:moveTo>
                  <a:cubicBezTo>
                    <a:pt x="306" y="2"/>
                    <a:pt x="306" y="2"/>
                    <a:pt x="306" y="2"/>
                  </a:cubicBezTo>
                  <a:cubicBezTo>
                    <a:pt x="336" y="140"/>
                    <a:pt x="336" y="140"/>
                    <a:pt x="336" y="140"/>
                  </a:cubicBezTo>
                  <a:cubicBezTo>
                    <a:pt x="338" y="140"/>
                    <a:pt x="338" y="140"/>
                    <a:pt x="338" y="140"/>
                  </a:cubicBezTo>
                  <a:cubicBezTo>
                    <a:pt x="308" y="1"/>
                    <a:pt x="308" y="1"/>
                    <a:pt x="308" y="1"/>
                  </a:cubicBezTo>
                  <a:cubicBezTo>
                    <a:pt x="308" y="1"/>
                    <a:pt x="307" y="0"/>
                    <a:pt x="307" y="0"/>
                  </a:cubicBezTo>
                  <a:cubicBezTo>
                    <a:pt x="307" y="0"/>
                    <a:pt x="307" y="0"/>
                    <a:pt x="306" y="0"/>
                  </a:cubicBezTo>
                  <a:cubicBezTo>
                    <a:pt x="0" y="138"/>
                    <a:pt x="0" y="138"/>
                    <a:pt x="0" y="138"/>
                  </a:cubicBezTo>
                  <a:lnTo>
                    <a:pt x="5"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8"/>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9"/>
            <p:cNvSpPr/>
            <p:nvPr/>
          </p:nvSpPr>
          <p:spPr bwMode="auto">
            <a:xfrm>
              <a:off x="7472" y="59"/>
              <a:ext cx="405" cy="318"/>
            </a:xfrm>
            <a:custGeom>
              <a:avLst/>
              <a:gdLst>
                <a:gd name="T0" fmla="*/ 165 w 165"/>
                <a:gd name="T1" fmla="*/ 126 h 129"/>
                <a:gd name="T2" fmla="*/ 3 w 165"/>
                <a:gd name="T3" fmla="*/ 8 h 129"/>
                <a:gd name="T4" fmla="*/ 165 w 165"/>
                <a:gd name="T5" fmla="*/ 2 h 129"/>
                <a:gd name="T6" fmla="*/ 165 w 165"/>
                <a:gd name="T7" fmla="*/ 0 h 129"/>
                <a:gd name="T8" fmla="*/ 1 w 165"/>
                <a:gd name="T9" fmla="*/ 6 h 129"/>
                <a:gd name="T10" fmla="*/ 0 w 165"/>
                <a:gd name="T11" fmla="*/ 7 h 129"/>
                <a:gd name="T12" fmla="*/ 0 w 165"/>
                <a:gd name="T13" fmla="*/ 8 h 129"/>
                <a:gd name="T14" fmla="*/ 165 w 165"/>
                <a:gd name="T15" fmla="*/ 129 h 129"/>
                <a:gd name="T16" fmla="*/ 165 w 165"/>
                <a:gd name="T17" fmla="*/ 1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29">
                  <a:moveTo>
                    <a:pt x="165" y="126"/>
                  </a:moveTo>
                  <a:cubicBezTo>
                    <a:pt x="3" y="8"/>
                    <a:pt x="3" y="8"/>
                    <a:pt x="3" y="8"/>
                  </a:cubicBezTo>
                  <a:cubicBezTo>
                    <a:pt x="165" y="2"/>
                    <a:pt x="165" y="2"/>
                    <a:pt x="165" y="2"/>
                  </a:cubicBezTo>
                  <a:cubicBezTo>
                    <a:pt x="165" y="0"/>
                    <a:pt x="165" y="0"/>
                    <a:pt x="165" y="0"/>
                  </a:cubicBezTo>
                  <a:cubicBezTo>
                    <a:pt x="1" y="6"/>
                    <a:pt x="1" y="6"/>
                    <a:pt x="1" y="6"/>
                  </a:cubicBezTo>
                  <a:cubicBezTo>
                    <a:pt x="0" y="6"/>
                    <a:pt x="0" y="6"/>
                    <a:pt x="0" y="7"/>
                  </a:cubicBezTo>
                  <a:cubicBezTo>
                    <a:pt x="0" y="7"/>
                    <a:pt x="0" y="7"/>
                    <a:pt x="0" y="8"/>
                  </a:cubicBezTo>
                  <a:cubicBezTo>
                    <a:pt x="165" y="129"/>
                    <a:pt x="165" y="129"/>
                    <a:pt x="165" y="129"/>
                  </a:cubicBezTo>
                  <a:lnTo>
                    <a:pt x="165" y="12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Freeform 10"/>
            <p:cNvSpPr/>
            <p:nvPr/>
          </p:nvSpPr>
          <p:spPr bwMode="auto">
            <a:xfrm>
              <a:off x="7322" y="1736"/>
              <a:ext cx="548" cy="306"/>
            </a:xfrm>
            <a:custGeom>
              <a:avLst/>
              <a:gdLst>
                <a:gd name="T0" fmla="*/ 222 w 223"/>
                <a:gd name="T1" fmla="*/ 122 h 124"/>
                <a:gd name="T2" fmla="*/ 4 w 223"/>
                <a:gd name="T3" fmla="*/ 109 h 124"/>
                <a:gd name="T4" fmla="*/ 180 w 223"/>
                <a:gd name="T5" fmla="*/ 2 h 124"/>
                <a:gd name="T6" fmla="*/ 223 w 223"/>
                <a:gd name="T7" fmla="*/ 35 h 124"/>
                <a:gd name="T8" fmla="*/ 223 w 223"/>
                <a:gd name="T9" fmla="*/ 33 h 124"/>
                <a:gd name="T10" fmla="*/ 181 w 223"/>
                <a:gd name="T11" fmla="*/ 0 h 124"/>
                <a:gd name="T12" fmla="*/ 180 w 223"/>
                <a:gd name="T13" fmla="*/ 0 h 124"/>
                <a:gd name="T14" fmla="*/ 0 w 223"/>
                <a:gd name="T15" fmla="*/ 109 h 124"/>
                <a:gd name="T16" fmla="*/ 0 w 223"/>
                <a:gd name="T17" fmla="*/ 110 h 124"/>
                <a:gd name="T18" fmla="*/ 1 w 223"/>
                <a:gd name="T19" fmla="*/ 111 h 124"/>
                <a:gd name="T20" fmla="*/ 222 w 223"/>
                <a:gd name="T21" fmla="*/ 124 h 124"/>
                <a:gd name="T22" fmla="*/ 222 w 223"/>
                <a:gd name="T23" fmla="*/ 12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 h="124">
                  <a:moveTo>
                    <a:pt x="222" y="122"/>
                  </a:moveTo>
                  <a:cubicBezTo>
                    <a:pt x="4" y="109"/>
                    <a:pt x="4" y="109"/>
                    <a:pt x="4" y="109"/>
                  </a:cubicBezTo>
                  <a:cubicBezTo>
                    <a:pt x="180" y="2"/>
                    <a:pt x="180" y="2"/>
                    <a:pt x="180" y="2"/>
                  </a:cubicBezTo>
                  <a:cubicBezTo>
                    <a:pt x="223" y="35"/>
                    <a:pt x="223" y="35"/>
                    <a:pt x="223" y="35"/>
                  </a:cubicBezTo>
                  <a:cubicBezTo>
                    <a:pt x="223" y="33"/>
                    <a:pt x="223" y="33"/>
                    <a:pt x="223" y="33"/>
                  </a:cubicBezTo>
                  <a:cubicBezTo>
                    <a:pt x="181" y="0"/>
                    <a:pt x="181" y="0"/>
                    <a:pt x="181" y="0"/>
                  </a:cubicBezTo>
                  <a:cubicBezTo>
                    <a:pt x="181" y="0"/>
                    <a:pt x="180" y="0"/>
                    <a:pt x="180" y="0"/>
                  </a:cubicBezTo>
                  <a:cubicBezTo>
                    <a:pt x="0" y="109"/>
                    <a:pt x="0" y="109"/>
                    <a:pt x="0" y="109"/>
                  </a:cubicBezTo>
                  <a:cubicBezTo>
                    <a:pt x="0" y="109"/>
                    <a:pt x="0" y="110"/>
                    <a:pt x="0" y="110"/>
                  </a:cubicBezTo>
                  <a:cubicBezTo>
                    <a:pt x="0" y="111"/>
                    <a:pt x="0" y="111"/>
                    <a:pt x="1" y="111"/>
                  </a:cubicBezTo>
                  <a:cubicBezTo>
                    <a:pt x="222" y="124"/>
                    <a:pt x="222" y="124"/>
                    <a:pt x="222" y="124"/>
                  </a:cubicBezTo>
                  <a:lnTo>
                    <a:pt x="222" y="12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Freeform 11"/>
            <p:cNvSpPr/>
            <p:nvPr/>
          </p:nvSpPr>
          <p:spPr bwMode="auto">
            <a:xfrm>
              <a:off x="3880" y="4182"/>
              <a:ext cx="115" cy="163"/>
            </a:xfrm>
            <a:custGeom>
              <a:avLst/>
              <a:gdLst>
                <a:gd name="T0" fmla="*/ 2 w 47"/>
                <a:gd name="T1" fmla="*/ 66 h 66"/>
                <a:gd name="T2" fmla="*/ 38 w 47"/>
                <a:gd name="T3" fmla="*/ 4 h 66"/>
                <a:gd name="T4" fmla="*/ 45 w 47"/>
                <a:gd name="T5" fmla="*/ 66 h 66"/>
                <a:gd name="T6" fmla="*/ 47 w 47"/>
                <a:gd name="T7" fmla="*/ 66 h 66"/>
                <a:gd name="T8" fmla="*/ 39 w 47"/>
                <a:gd name="T9" fmla="*/ 1 h 66"/>
                <a:gd name="T10" fmla="*/ 39 w 47"/>
                <a:gd name="T11" fmla="*/ 1 h 66"/>
                <a:gd name="T12" fmla="*/ 38 w 47"/>
                <a:gd name="T13" fmla="*/ 1 h 66"/>
                <a:gd name="T14" fmla="*/ 0 w 47"/>
                <a:gd name="T15" fmla="*/ 66 h 66"/>
                <a:gd name="T16" fmla="*/ 2 w 47"/>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2" y="66"/>
                  </a:moveTo>
                  <a:cubicBezTo>
                    <a:pt x="38" y="4"/>
                    <a:pt x="38" y="4"/>
                    <a:pt x="38" y="4"/>
                  </a:cubicBezTo>
                  <a:cubicBezTo>
                    <a:pt x="45" y="66"/>
                    <a:pt x="45" y="66"/>
                    <a:pt x="45" y="66"/>
                  </a:cubicBezTo>
                  <a:cubicBezTo>
                    <a:pt x="47" y="66"/>
                    <a:pt x="47" y="66"/>
                    <a:pt x="47" y="66"/>
                  </a:cubicBezTo>
                  <a:cubicBezTo>
                    <a:pt x="39" y="1"/>
                    <a:pt x="39" y="1"/>
                    <a:pt x="39" y="1"/>
                  </a:cubicBezTo>
                  <a:cubicBezTo>
                    <a:pt x="39" y="1"/>
                    <a:pt x="39" y="1"/>
                    <a:pt x="39" y="1"/>
                  </a:cubicBezTo>
                  <a:cubicBezTo>
                    <a:pt x="38" y="0"/>
                    <a:pt x="38" y="1"/>
                    <a:pt x="38" y="1"/>
                  </a:cubicBezTo>
                  <a:cubicBezTo>
                    <a:pt x="0" y="66"/>
                    <a:pt x="0" y="66"/>
                    <a:pt x="0" y="66"/>
                  </a:cubicBezTo>
                  <a:lnTo>
                    <a:pt x="2" y="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Freeform 12"/>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13"/>
            <p:cNvSpPr/>
            <p:nvPr/>
          </p:nvSpPr>
          <p:spPr bwMode="auto">
            <a:xfrm>
              <a:off x="7268" y="4054"/>
              <a:ext cx="590" cy="308"/>
            </a:xfrm>
            <a:custGeom>
              <a:avLst/>
              <a:gdLst>
                <a:gd name="T0" fmla="*/ 240 w 240"/>
                <a:gd name="T1" fmla="*/ 52 h 125"/>
                <a:gd name="T2" fmla="*/ 32 w 240"/>
                <a:gd name="T3" fmla="*/ 0 h 125"/>
                <a:gd name="T4" fmla="*/ 31 w 240"/>
                <a:gd name="T5" fmla="*/ 1 h 125"/>
                <a:gd name="T6" fmla="*/ 0 w 240"/>
                <a:gd name="T7" fmla="*/ 125 h 125"/>
                <a:gd name="T8" fmla="*/ 2 w 240"/>
                <a:gd name="T9" fmla="*/ 125 h 125"/>
                <a:gd name="T10" fmla="*/ 33 w 240"/>
                <a:gd name="T11" fmla="*/ 2 h 125"/>
                <a:gd name="T12" fmla="*/ 240 w 240"/>
                <a:gd name="T13" fmla="*/ 53 h 125"/>
                <a:gd name="T14" fmla="*/ 240 w 240"/>
                <a:gd name="T15" fmla="*/ 52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25">
                  <a:moveTo>
                    <a:pt x="240" y="52"/>
                  </a:moveTo>
                  <a:cubicBezTo>
                    <a:pt x="32" y="0"/>
                    <a:pt x="32" y="0"/>
                    <a:pt x="32" y="0"/>
                  </a:cubicBezTo>
                  <a:cubicBezTo>
                    <a:pt x="32" y="0"/>
                    <a:pt x="31" y="0"/>
                    <a:pt x="31" y="1"/>
                  </a:cubicBezTo>
                  <a:cubicBezTo>
                    <a:pt x="0" y="125"/>
                    <a:pt x="0" y="125"/>
                    <a:pt x="0" y="125"/>
                  </a:cubicBezTo>
                  <a:cubicBezTo>
                    <a:pt x="2" y="125"/>
                    <a:pt x="2" y="125"/>
                    <a:pt x="2" y="125"/>
                  </a:cubicBezTo>
                  <a:cubicBezTo>
                    <a:pt x="33" y="2"/>
                    <a:pt x="33" y="2"/>
                    <a:pt x="33" y="2"/>
                  </a:cubicBezTo>
                  <a:cubicBezTo>
                    <a:pt x="240" y="53"/>
                    <a:pt x="240" y="53"/>
                    <a:pt x="240" y="53"/>
                  </a:cubicBezTo>
                  <a:lnTo>
                    <a:pt x="240" y="5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14"/>
            <p:cNvSpPr/>
            <p:nvPr/>
          </p:nvSpPr>
          <p:spPr bwMode="auto">
            <a:xfrm>
              <a:off x="7364" y="3033"/>
              <a:ext cx="499" cy="254"/>
            </a:xfrm>
            <a:custGeom>
              <a:avLst/>
              <a:gdLst>
                <a:gd name="T0" fmla="*/ 203 w 203"/>
                <a:gd name="T1" fmla="*/ 36 h 103"/>
                <a:gd name="T2" fmla="*/ 90 w 203"/>
                <a:gd name="T3" fmla="*/ 101 h 103"/>
                <a:gd name="T4" fmla="*/ 4 w 203"/>
                <a:gd name="T5" fmla="*/ 78 h 103"/>
                <a:gd name="T6" fmla="*/ 203 w 203"/>
                <a:gd name="T7" fmla="*/ 2 h 103"/>
                <a:gd name="T8" fmla="*/ 203 w 203"/>
                <a:gd name="T9" fmla="*/ 0 h 103"/>
                <a:gd name="T10" fmla="*/ 1 w 203"/>
                <a:gd name="T11" fmla="*/ 77 h 103"/>
                <a:gd name="T12" fmla="*/ 0 w 203"/>
                <a:gd name="T13" fmla="*/ 78 h 103"/>
                <a:gd name="T14" fmla="*/ 1 w 203"/>
                <a:gd name="T15" fmla="*/ 79 h 103"/>
                <a:gd name="T16" fmla="*/ 90 w 203"/>
                <a:gd name="T17" fmla="*/ 103 h 103"/>
                <a:gd name="T18" fmla="*/ 90 w 203"/>
                <a:gd name="T19" fmla="*/ 103 h 103"/>
                <a:gd name="T20" fmla="*/ 90 w 203"/>
                <a:gd name="T21" fmla="*/ 103 h 103"/>
                <a:gd name="T22" fmla="*/ 203 w 203"/>
                <a:gd name="T23" fmla="*/ 38 h 103"/>
                <a:gd name="T24" fmla="*/ 203 w 203"/>
                <a:gd name="T25"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103">
                  <a:moveTo>
                    <a:pt x="203" y="36"/>
                  </a:moveTo>
                  <a:cubicBezTo>
                    <a:pt x="90" y="101"/>
                    <a:pt x="90" y="101"/>
                    <a:pt x="90" y="101"/>
                  </a:cubicBezTo>
                  <a:cubicBezTo>
                    <a:pt x="4" y="78"/>
                    <a:pt x="4" y="78"/>
                    <a:pt x="4" y="78"/>
                  </a:cubicBezTo>
                  <a:cubicBezTo>
                    <a:pt x="203" y="2"/>
                    <a:pt x="203" y="2"/>
                    <a:pt x="203" y="2"/>
                  </a:cubicBezTo>
                  <a:cubicBezTo>
                    <a:pt x="203" y="0"/>
                    <a:pt x="203" y="0"/>
                    <a:pt x="203" y="0"/>
                  </a:cubicBezTo>
                  <a:cubicBezTo>
                    <a:pt x="1" y="77"/>
                    <a:pt x="1" y="77"/>
                    <a:pt x="1" y="77"/>
                  </a:cubicBezTo>
                  <a:cubicBezTo>
                    <a:pt x="0" y="77"/>
                    <a:pt x="0" y="78"/>
                    <a:pt x="0" y="78"/>
                  </a:cubicBezTo>
                  <a:cubicBezTo>
                    <a:pt x="0" y="79"/>
                    <a:pt x="0" y="79"/>
                    <a:pt x="1" y="79"/>
                  </a:cubicBezTo>
                  <a:cubicBezTo>
                    <a:pt x="90" y="103"/>
                    <a:pt x="90" y="103"/>
                    <a:pt x="90" y="103"/>
                  </a:cubicBezTo>
                  <a:cubicBezTo>
                    <a:pt x="90" y="103"/>
                    <a:pt x="90" y="103"/>
                    <a:pt x="90" y="103"/>
                  </a:cubicBezTo>
                  <a:cubicBezTo>
                    <a:pt x="90" y="103"/>
                    <a:pt x="90" y="103"/>
                    <a:pt x="90" y="103"/>
                  </a:cubicBezTo>
                  <a:cubicBezTo>
                    <a:pt x="203" y="38"/>
                    <a:pt x="203" y="38"/>
                    <a:pt x="203" y="38"/>
                  </a:cubicBezTo>
                  <a:lnTo>
                    <a:pt x="203" y="3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15"/>
            <p:cNvSpPr/>
            <p:nvPr/>
          </p:nvSpPr>
          <p:spPr bwMode="auto">
            <a:xfrm>
              <a:off x="6368" y="4012"/>
              <a:ext cx="292" cy="345"/>
            </a:xfrm>
            <a:custGeom>
              <a:avLst/>
              <a:gdLst>
                <a:gd name="T0" fmla="*/ 32 w 119"/>
                <a:gd name="T1" fmla="*/ 140 h 140"/>
                <a:gd name="T2" fmla="*/ 2 w 119"/>
                <a:gd name="T3" fmla="*/ 2 h 140"/>
                <a:gd name="T4" fmla="*/ 117 w 119"/>
                <a:gd name="T5" fmla="*/ 43 h 140"/>
                <a:gd name="T6" fmla="*/ 67 w 119"/>
                <a:gd name="T7" fmla="*/ 140 h 140"/>
                <a:gd name="T8" fmla="*/ 69 w 119"/>
                <a:gd name="T9" fmla="*/ 140 h 140"/>
                <a:gd name="T10" fmla="*/ 119 w 119"/>
                <a:gd name="T11" fmla="*/ 43 h 140"/>
                <a:gd name="T12" fmla="*/ 119 w 119"/>
                <a:gd name="T13" fmla="*/ 42 h 140"/>
                <a:gd name="T14" fmla="*/ 118 w 119"/>
                <a:gd name="T15" fmla="*/ 42 h 140"/>
                <a:gd name="T16" fmla="*/ 1 w 119"/>
                <a:gd name="T17" fmla="*/ 0 h 140"/>
                <a:gd name="T18" fmla="*/ 0 w 119"/>
                <a:gd name="T19" fmla="*/ 0 h 140"/>
                <a:gd name="T20" fmla="*/ 0 w 119"/>
                <a:gd name="T21" fmla="*/ 1 h 140"/>
                <a:gd name="T22" fmla="*/ 30 w 119"/>
                <a:gd name="T23" fmla="*/ 140 h 140"/>
                <a:gd name="T24" fmla="*/ 32 w 119"/>
                <a:gd name="T2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140">
                  <a:moveTo>
                    <a:pt x="32" y="140"/>
                  </a:moveTo>
                  <a:cubicBezTo>
                    <a:pt x="2" y="2"/>
                    <a:pt x="2" y="2"/>
                    <a:pt x="2" y="2"/>
                  </a:cubicBezTo>
                  <a:cubicBezTo>
                    <a:pt x="117" y="43"/>
                    <a:pt x="117" y="43"/>
                    <a:pt x="117" y="43"/>
                  </a:cubicBezTo>
                  <a:cubicBezTo>
                    <a:pt x="67" y="140"/>
                    <a:pt x="67" y="140"/>
                    <a:pt x="67" y="140"/>
                  </a:cubicBezTo>
                  <a:cubicBezTo>
                    <a:pt x="69" y="140"/>
                    <a:pt x="69" y="140"/>
                    <a:pt x="69" y="140"/>
                  </a:cubicBezTo>
                  <a:cubicBezTo>
                    <a:pt x="119" y="43"/>
                    <a:pt x="119" y="43"/>
                    <a:pt x="119" y="43"/>
                  </a:cubicBezTo>
                  <a:cubicBezTo>
                    <a:pt x="119" y="43"/>
                    <a:pt x="119" y="42"/>
                    <a:pt x="119" y="42"/>
                  </a:cubicBezTo>
                  <a:cubicBezTo>
                    <a:pt x="119" y="42"/>
                    <a:pt x="118" y="42"/>
                    <a:pt x="118" y="42"/>
                  </a:cubicBezTo>
                  <a:cubicBezTo>
                    <a:pt x="1" y="0"/>
                    <a:pt x="1" y="0"/>
                    <a:pt x="1" y="0"/>
                  </a:cubicBezTo>
                  <a:cubicBezTo>
                    <a:pt x="1" y="0"/>
                    <a:pt x="0" y="0"/>
                    <a:pt x="0" y="0"/>
                  </a:cubicBezTo>
                  <a:cubicBezTo>
                    <a:pt x="0" y="1"/>
                    <a:pt x="0" y="1"/>
                    <a:pt x="0" y="1"/>
                  </a:cubicBezTo>
                  <a:cubicBezTo>
                    <a:pt x="30" y="140"/>
                    <a:pt x="30" y="140"/>
                    <a:pt x="30" y="140"/>
                  </a:cubicBezTo>
                  <a:lnTo>
                    <a:pt x="32" y="14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16"/>
            <p:cNvSpPr/>
            <p:nvPr/>
          </p:nvSpPr>
          <p:spPr bwMode="auto">
            <a:xfrm>
              <a:off x="6533" y="4115"/>
              <a:ext cx="280" cy="245"/>
            </a:xfrm>
            <a:custGeom>
              <a:avLst/>
              <a:gdLst>
                <a:gd name="T0" fmla="*/ 2 w 114"/>
                <a:gd name="T1" fmla="*/ 98 h 99"/>
                <a:gd name="T2" fmla="*/ 51 w 114"/>
                <a:gd name="T3" fmla="*/ 2 h 99"/>
                <a:gd name="T4" fmla="*/ 112 w 114"/>
                <a:gd name="T5" fmla="*/ 99 h 99"/>
                <a:gd name="T6" fmla="*/ 114 w 114"/>
                <a:gd name="T7" fmla="*/ 99 h 99"/>
                <a:gd name="T8" fmla="*/ 52 w 114"/>
                <a:gd name="T9" fmla="*/ 0 h 99"/>
                <a:gd name="T10" fmla="*/ 51 w 114"/>
                <a:gd name="T11" fmla="*/ 0 h 99"/>
                <a:gd name="T12" fmla="*/ 50 w 114"/>
                <a:gd name="T13" fmla="*/ 0 h 99"/>
                <a:gd name="T14" fmla="*/ 0 w 114"/>
                <a:gd name="T15" fmla="*/ 98 h 99"/>
                <a:gd name="T16" fmla="*/ 2 w 114"/>
                <a:gd name="T1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99">
                  <a:moveTo>
                    <a:pt x="2" y="98"/>
                  </a:moveTo>
                  <a:cubicBezTo>
                    <a:pt x="51" y="2"/>
                    <a:pt x="51" y="2"/>
                    <a:pt x="51" y="2"/>
                  </a:cubicBezTo>
                  <a:cubicBezTo>
                    <a:pt x="112" y="99"/>
                    <a:pt x="112" y="99"/>
                    <a:pt x="112" y="99"/>
                  </a:cubicBezTo>
                  <a:cubicBezTo>
                    <a:pt x="114" y="99"/>
                    <a:pt x="114" y="99"/>
                    <a:pt x="114" y="99"/>
                  </a:cubicBezTo>
                  <a:cubicBezTo>
                    <a:pt x="52" y="0"/>
                    <a:pt x="52" y="0"/>
                    <a:pt x="52" y="0"/>
                  </a:cubicBezTo>
                  <a:cubicBezTo>
                    <a:pt x="51" y="0"/>
                    <a:pt x="51" y="0"/>
                    <a:pt x="51" y="0"/>
                  </a:cubicBezTo>
                  <a:cubicBezTo>
                    <a:pt x="50" y="0"/>
                    <a:pt x="50" y="0"/>
                    <a:pt x="50" y="0"/>
                  </a:cubicBezTo>
                  <a:cubicBezTo>
                    <a:pt x="0" y="98"/>
                    <a:pt x="0" y="98"/>
                    <a:pt x="0" y="98"/>
                  </a:cubicBezTo>
                  <a:lnTo>
                    <a:pt x="2"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Freeform 17"/>
            <p:cNvSpPr/>
            <p:nvPr/>
          </p:nvSpPr>
          <p:spPr bwMode="auto">
            <a:xfrm>
              <a:off x="6656" y="4113"/>
              <a:ext cx="526" cy="249"/>
            </a:xfrm>
            <a:custGeom>
              <a:avLst/>
              <a:gdLst>
                <a:gd name="T0" fmla="*/ 62 w 214"/>
                <a:gd name="T1" fmla="*/ 100 h 101"/>
                <a:gd name="T2" fmla="*/ 64 w 214"/>
                <a:gd name="T3" fmla="*/ 100 h 101"/>
                <a:gd name="T4" fmla="*/ 3 w 214"/>
                <a:gd name="T5" fmla="*/ 4 h 101"/>
                <a:gd name="T6" fmla="*/ 210 w 214"/>
                <a:gd name="T7" fmla="*/ 101 h 101"/>
                <a:gd name="T8" fmla="*/ 214 w 214"/>
                <a:gd name="T9" fmla="*/ 101 h 101"/>
                <a:gd name="T10" fmla="*/ 1 w 214"/>
                <a:gd name="T11" fmla="*/ 1 h 101"/>
                <a:gd name="T12" fmla="*/ 0 w 214"/>
                <a:gd name="T13" fmla="*/ 1 h 101"/>
                <a:gd name="T14" fmla="*/ 0 w 214"/>
                <a:gd name="T15" fmla="*/ 2 h 101"/>
                <a:gd name="T16" fmla="*/ 62 w 214"/>
                <a:gd name="T17" fmla="*/ 10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01">
                  <a:moveTo>
                    <a:pt x="62" y="100"/>
                  </a:moveTo>
                  <a:cubicBezTo>
                    <a:pt x="64" y="100"/>
                    <a:pt x="64" y="100"/>
                    <a:pt x="64" y="100"/>
                  </a:cubicBezTo>
                  <a:cubicBezTo>
                    <a:pt x="3" y="4"/>
                    <a:pt x="3" y="4"/>
                    <a:pt x="3" y="4"/>
                  </a:cubicBezTo>
                  <a:cubicBezTo>
                    <a:pt x="210" y="101"/>
                    <a:pt x="210" y="101"/>
                    <a:pt x="210" y="101"/>
                  </a:cubicBezTo>
                  <a:cubicBezTo>
                    <a:pt x="214" y="101"/>
                    <a:pt x="214" y="101"/>
                    <a:pt x="214" y="101"/>
                  </a:cubicBezTo>
                  <a:cubicBezTo>
                    <a:pt x="1" y="1"/>
                    <a:pt x="1" y="1"/>
                    <a:pt x="1" y="1"/>
                  </a:cubicBezTo>
                  <a:cubicBezTo>
                    <a:pt x="1" y="0"/>
                    <a:pt x="0" y="1"/>
                    <a:pt x="0" y="1"/>
                  </a:cubicBezTo>
                  <a:cubicBezTo>
                    <a:pt x="0" y="1"/>
                    <a:pt x="0" y="2"/>
                    <a:pt x="0" y="2"/>
                  </a:cubicBezTo>
                  <a:lnTo>
                    <a:pt x="6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Freeform 18"/>
            <p:cNvSpPr/>
            <p:nvPr/>
          </p:nvSpPr>
          <p:spPr bwMode="auto">
            <a:xfrm>
              <a:off x="6656" y="4054"/>
              <a:ext cx="693" cy="308"/>
            </a:xfrm>
            <a:custGeom>
              <a:avLst/>
              <a:gdLst>
                <a:gd name="T0" fmla="*/ 0 w 282"/>
                <a:gd name="T1" fmla="*/ 26 h 125"/>
                <a:gd name="T2" fmla="*/ 210 w 282"/>
                <a:gd name="T3" fmla="*/ 125 h 125"/>
                <a:gd name="T4" fmla="*/ 214 w 282"/>
                <a:gd name="T5" fmla="*/ 125 h 125"/>
                <a:gd name="T6" fmla="*/ 4 w 282"/>
                <a:gd name="T7" fmla="*/ 26 h 125"/>
                <a:gd name="T8" fmla="*/ 280 w 282"/>
                <a:gd name="T9" fmla="*/ 2 h 125"/>
                <a:gd name="T10" fmla="*/ 249 w 282"/>
                <a:gd name="T11" fmla="*/ 125 h 125"/>
                <a:gd name="T12" fmla="*/ 251 w 282"/>
                <a:gd name="T13" fmla="*/ 125 h 125"/>
                <a:gd name="T14" fmla="*/ 282 w 282"/>
                <a:gd name="T15" fmla="*/ 1 h 125"/>
                <a:gd name="T16" fmla="*/ 282 w 282"/>
                <a:gd name="T17" fmla="*/ 0 h 125"/>
                <a:gd name="T18" fmla="*/ 281 w 282"/>
                <a:gd name="T19" fmla="*/ 0 h 125"/>
                <a:gd name="T20" fmla="*/ 1 w 282"/>
                <a:gd name="T21" fmla="*/ 25 h 125"/>
                <a:gd name="T22" fmla="*/ 0 w 282"/>
                <a:gd name="T23" fmla="*/ 25 h 125"/>
                <a:gd name="T24" fmla="*/ 0 w 282"/>
                <a:gd name="T25" fmla="*/ 2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125">
                  <a:moveTo>
                    <a:pt x="0" y="26"/>
                  </a:moveTo>
                  <a:cubicBezTo>
                    <a:pt x="210" y="125"/>
                    <a:pt x="210" y="125"/>
                    <a:pt x="210" y="125"/>
                  </a:cubicBezTo>
                  <a:cubicBezTo>
                    <a:pt x="214" y="125"/>
                    <a:pt x="214" y="125"/>
                    <a:pt x="214" y="125"/>
                  </a:cubicBezTo>
                  <a:cubicBezTo>
                    <a:pt x="4" y="26"/>
                    <a:pt x="4" y="26"/>
                    <a:pt x="4" y="26"/>
                  </a:cubicBezTo>
                  <a:cubicBezTo>
                    <a:pt x="280" y="2"/>
                    <a:pt x="280" y="2"/>
                    <a:pt x="280" y="2"/>
                  </a:cubicBezTo>
                  <a:cubicBezTo>
                    <a:pt x="249" y="125"/>
                    <a:pt x="249" y="125"/>
                    <a:pt x="249" y="125"/>
                  </a:cubicBezTo>
                  <a:cubicBezTo>
                    <a:pt x="251" y="125"/>
                    <a:pt x="251" y="125"/>
                    <a:pt x="251" y="125"/>
                  </a:cubicBezTo>
                  <a:cubicBezTo>
                    <a:pt x="282" y="1"/>
                    <a:pt x="282" y="1"/>
                    <a:pt x="282" y="1"/>
                  </a:cubicBezTo>
                  <a:cubicBezTo>
                    <a:pt x="282" y="1"/>
                    <a:pt x="282" y="1"/>
                    <a:pt x="282" y="0"/>
                  </a:cubicBezTo>
                  <a:cubicBezTo>
                    <a:pt x="282" y="0"/>
                    <a:pt x="281" y="0"/>
                    <a:pt x="281" y="0"/>
                  </a:cubicBezTo>
                  <a:cubicBezTo>
                    <a:pt x="1" y="25"/>
                    <a:pt x="1" y="25"/>
                    <a:pt x="1" y="25"/>
                  </a:cubicBezTo>
                  <a:cubicBezTo>
                    <a:pt x="0" y="25"/>
                    <a:pt x="0" y="25"/>
                    <a:pt x="0" y="25"/>
                  </a:cubicBezTo>
                  <a:cubicBezTo>
                    <a:pt x="0" y="26"/>
                    <a:pt x="0" y="26"/>
                    <a:pt x="0" y="26"/>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Freeform 19"/>
            <p:cNvSpPr/>
            <p:nvPr/>
          </p:nvSpPr>
          <p:spPr bwMode="auto">
            <a:xfrm>
              <a:off x="3971" y="4182"/>
              <a:ext cx="255" cy="163"/>
            </a:xfrm>
            <a:custGeom>
              <a:avLst/>
              <a:gdLst>
                <a:gd name="T0" fmla="*/ 10 w 104"/>
                <a:gd name="T1" fmla="*/ 66 h 66"/>
                <a:gd name="T2" fmla="*/ 3 w 104"/>
                <a:gd name="T3" fmla="*/ 3 h 66"/>
                <a:gd name="T4" fmla="*/ 100 w 104"/>
                <a:gd name="T5" fmla="*/ 66 h 66"/>
                <a:gd name="T6" fmla="*/ 104 w 104"/>
                <a:gd name="T7" fmla="*/ 66 h 66"/>
                <a:gd name="T8" fmla="*/ 2 w 104"/>
                <a:gd name="T9" fmla="*/ 1 h 66"/>
                <a:gd name="T10" fmla="*/ 1 w 104"/>
                <a:gd name="T11" fmla="*/ 1 h 66"/>
                <a:gd name="T12" fmla="*/ 1 w 104"/>
                <a:gd name="T13" fmla="*/ 2 h 66"/>
                <a:gd name="T14" fmla="*/ 8 w 104"/>
                <a:gd name="T15" fmla="*/ 66 h 66"/>
                <a:gd name="T16" fmla="*/ 10 w 104"/>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6">
                  <a:moveTo>
                    <a:pt x="10" y="66"/>
                  </a:moveTo>
                  <a:cubicBezTo>
                    <a:pt x="3" y="3"/>
                    <a:pt x="3" y="3"/>
                    <a:pt x="3" y="3"/>
                  </a:cubicBezTo>
                  <a:cubicBezTo>
                    <a:pt x="100" y="66"/>
                    <a:pt x="100" y="66"/>
                    <a:pt x="100" y="66"/>
                  </a:cubicBezTo>
                  <a:cubicBezTo>
                    <a:pt x="104" y="66"/>
                    <a:pt x="104" y="66"/>
                    <a:pt x="104" y="66"/>
                  </a:cubicBezTo>
                  <a:cubicBezTo>
                    <a:pt x="2" y="1"/>
                    <a:pt x="2" y="1"/>
                    <a:pt x="2" y="1"/>
                  </a:cubicBezTo>
                  <a:cubicBezTo>
                    <a:pt x="2" y="0"/>
                    <a:pt x="1" y="0"/>
                    <a:pt x="1" y="1"/>
                  </a:cubicBezTo>
                  <a:cubicBezTo>
                    <a:pt x="1" y="1"/>
                    <a:pt x="0" y="1"/>
                    <a:pt x="1" y="2"/>
                  </a:cubicBezTo>
                  <a:cubicBezTo>
                    <a:pt x="8" y="66"/>
                    <a:pt x="8" y="66"/>
                    <a:pt x="8" y="66"/>
                  </a:cubicBezTo>
                  <a:lnTo>
                    <a:pt x="10" y="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Freeform 20"/>
            <p:cNvSpPr>
              <a:spLocks noEditPoints="1"/>
            </p:cNvSpPr>
            <p:nvPr/>
          </p:nvSpPr>
          <p:spPr bwMode="auto">
            <a:xfrm>
              <a:off x="5500" y="2597"/>
              <a:ext cx="590" cy="187"/>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0" name="Freeform 21"/>
            <p:cNvSpPr/>
            <p:nvPr/>
          </p:nvSpPr>
          <p:spPr bwMode="auto">
            <a:xfrm>
              <a:off x="3663" y="4005"/>
              <a:ext cx="315" cy="340"/>
            </a:xfrm>
            <a:custGeom>
              <a:avLst/>
              <a:gdLst>
                <a:gd name="T0" fmla="*/ 2 w 128"/>
                <a:gd name="T1" fmla="*/ 137 h 138"/>
                <a:gd name="T2" fmla="*/ 14 w 128"/>
                <a:gd name="T3" fmla="*/ 3 h 138"/>
                <a:gd name="T4" fmla="*/ 125 w 128"/>
                <a:gd name="T5" fmla="*/ 74 h 138"/>
                <a:gd name="T6" fmla="*/ 88 w 128"/>
                <a:gd name="T7" fmla="*/ 138 h 138"/>
                <a:gd name="T8" fmla="*/ 90 w 128"/>
                <a:gd name="T9" fmla="*/ 138 h 138"/>
                <a:gd name="T10" fmla="*/ 127 w 128"/>
                <a:gd name="T11" fmla="*/ 74 h 138"/>
                <a:gd name="T12" fmla="*/ 127 w 128"/>
                <a:gd name="T13" fmla="*/ 73 h 138"/>
                <a:gd name="T14" fmla="*/ 14 w 128"/>
                <a:gd name="T15" fmla="*/ 0 h 138"/>
                <a:gd name="T16" fmla="*/ 13 w 128"/>
                <a:gd name="T17" fmla="*/ 0 h 138"/>
                <a:gd name="T18" fmla="*/ 12 w 128"/>
                <a:gd name="T19" fmla="*/ 1 h 138"/>
                <a:gd name="T20" fmla="*/ 0 w 128"/>
                <a:gd name="T21" fmla="*/ 137 h 138"/>
                <a:gd name="T22" fmla="*/ 2 w 128"/>
                <a:gd name="T23"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38">
                  <a:moveTo>
                    <a:pt x="2" y="137"/>
                  </a:moveTo>
                  <a:cubicBezTo>
                    <a:pt x="14" y="3"/>
                    <a:pt x="14" y="3"/>
                    <a:pt x="14" y="3"/>
                  </a:cubicBezTo>
                  <a:cubicBezTo>
                    <a:pt x="125" y="74"/>
                    <a:pt x="125" y="74"/>
                    <a:pt x="125" y="74"/>
                  </a:cubicBezTo>
                  <a:cubicBezTo>
                    <a:pt x="88" y="138"/>
                    <a:pt x="88" y="138"/>
                    <a:pt x="88" y="138"/>
                  </a:cubicBezTo>
                  <a:cubicBezTo>
                    <a:pt x="90" y="138"/>
                    <a:pt x="90" y="138"/>
                    <a:pt x="90" y="138"/>
                  </a:cubicBezTo>
                  <a:cubicBezTo>
                    <a:pt x="127" y="74"/>
                    <a:pt x="127" y="74"/>
                    <a:pt x="127" y="74"/>
                  </a:cubicBezTo>
                  <a:cubicBezTo>
                    <a:pt x="128" y="73"/>
                    <a:pt x="127" y="73"/>
                    <a:pt x="127" y="73"/>
                  </a:cubicBezTo>
                  <a:cubicBezTo>
                    <a:pt x="14" y="0"/>
                    <a:pt x="14" y="0"/>
                    <a:pt x="14" y="0"/>
                  </a:cubicBezTo>
                  <a:cubicBezTo>
                    <a:pt x="13" y="0"/>
                    <a:pt x="13" y="0"/>
                    <a:pt x="13" y="0"/>
                  </a:cubicBezTo>
                  <a:cubicBezTo>
                    <a:pt x="13" y="1"/>
                    <a:pt x="12" y="1"/>
                    <a:pt x="12" y="1"/>
                  </a:cubicBezTo>
                  <a:cubicBezTo>
                    <a:pt x="0" y="137"/>
                    <a:pt x="0" y="137"/>
                    <a:pt x="0" y="137"/>
                  </a:cubicBezTo>
                  <a:lnTo>
                    <a:pt x="2"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5" name="Freeform 22"/>
            <p:cNvSpPr>
              <a:spLocks noEditPoints="1"/>
            </p:cNvSpPr>
            <p:nvPr/>
          </p:nvSpPr>
          <p:spPr bwMode="auto">
            <a:xfrm>
              <a:off x="3693" y="3669"/>
              <a:ext cx="482" cy="518"/>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6" name="Freeform 23"/>
            <p:cNvSpPr>
              <a:spLocks noEditPoints="1"/>
            </p:cNvSpPr>
            <p:nvPr/>
          </p:nvSpPr>
          <p:spPr bwMode="auto">
            <a:xfrm>
              <a:off x="3971" y="3669"/>
              <a:ext cx="850" cy="533"/>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7" name="Freeform 24"/>
            <p:cNvSpPr/>
            <p:nvPr/>
          </p:nvSpPr>
          <p:spPr bwMode="auto">
            <a:xfrm>
              <a:off x="3971" y="4185"/>
              <a:ext cx="850" cy="162"/>
            </a:xfrm>
            <a:custGeom>
              <a:avLst/>
              <a:gdLst>
                <a:gd name="T0" fmla="*/ 100 w 346"/>
                <a:gd name="T1" fmla="*/ 65 h 66"/>
                <a:gd name="T2" fmla="*/ 104 w 346"/>
                <a:gd name="T3" fmla="*/ 65 h 66"/>
                <a:gd name="T4" fmla="*/ 5 w 346"/>
                <a:gd name="T5" fmla="*/ 1 h 66"/>
                <a:gd name="T6" fmla="*/ 341 w 346"/>
                <a:gd name="T7" fmla="*/ 7 h 66"/>
                <a:gd name="T8" fmla="*/ 234 w 346"/>
                <a:gd name="T9" fmla="*/ 66 h 66"/>
                <a:gd name="T10" fmla="*/ 237 w 346"/>
                <a:gd name="T11" fmla="*/ 66 h 66"/>
                <a:gd name="T12" fmla="*/ 345 w 346"/>
                <a:gd name="T13" fmla="*/ 7 h 66"/>
                <a:gd name="T14" fmla="*/ 346 w 346"/>
                <a:gd name="T15" fmla="*/ 6 h 66"/>
                <a:gd name="T16" fmla="*/ 345 w 346"/>
                <a:gd name="T17" fmla="*/ 5 h 66"/>
                <a:gd name="T18" fmla="*/ 1 w 346"/>
                <a:gd name="T19" fmla="*/ 0 h 66"/>
                <a:gd name="T20" fmla="*/ 1 w 346"/>
                <a:gd name="T21" fmla="*/ 0 h 66"/>
                <a:gd name="T22" fmla="*/ 1 w 346"/>
                <a:gd name="T23" fmla="*/ 0 h 66"/>
                <a:gd name="T24" fmla="*/ 1 w 346"/>
                <a:gd name="T25" fmla="*/ 1 h 66"/>
                <a:gd name="T26" fmla="*/ 100 w 346"/>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6" h="66">
                  <a:moveTo>
                    <a:pt x="100" y="65"/>
                  </a:moveTo>
                  <a:cubicBezTo>
                    <a:pt x="104" y="65"/>
                    <a:pt x="104" y="65"/>
                    <a:pt x="104" y="65"/>
                  </a:cubicBezTo>
                  <a:cubicBezTo>
                    <a:pt x="5" y="1"/>
                    <a:pt x="5" y="1"/>
                    <a:pt x="5" y="1"/>
                  </a:cubicBezTo>
                  <a:cubicBezTo>
                    <a:pt x="341" y="7"/>
                    <a:pt x="341" y="7"/>
                    <a:pt x="341" y="7"/>
                  </a:cubicBezTo>
                  <a:cubicBezTo>
                    <a:pt x="234" y="66"/>
                    <a:pt x="234" y="66"/>
                    <a:pt x="234" y="66"/>
                  </a:cubicBezTo>
                  <a:cubicBezTo>
                    <a:pt x="237" y="66"/>
                    <a:pt x="237" y="66"/>
                    <a:pt x="237" y="66"/>
                  </a:cubicBezTo>
                  <a:cubicBezTo>
                    <a:pt x="345" y="7"/>
                    <a:pt x="345" y="7"/>
                    <a:pt x="345" y="7"/>
                  </a:cubicBezTo>
                  <a:cubicBezTo>
                    <a:pt x="345" y="7"/>
                    <a:pt x="346" y="6"/>
                    <a:pt x="346" y="6"/>
                  </a:cubicBezTo>
                  <a:cubicBezTo>
                    <a:pt x="345" y="5"/>
                    <a:pt x="345" y="5"/>
                    <a:pt x="345" y="5"/>
                  </a:cubicBezTo>
                  <a:cubicBezTo>
                    <a:pt x="1" y="0"/>
                    <a:pt x="1" y="0"/>
                    <a:pt x="1" y="0"/>
                  </a:cubicBezTo>
                  <a:cubicBezTo>
                    <a:pt x="1" y="0"/>
                    <a:pt x="1" y="0"/>
                    <a:pt x="1" y="0"/>
                  </a:cubicBezTo>
                  <a:cubicBezTo>
                    <a:pt x="1" y="0"/>
                    <a:pt x="1" y="0"/>
                    <a:pt x="1" y="0"/>
                  </a:cubicBezTo>
                  <a:cubicBezTo>
                    <a:pt x="0" y="1"/>
                    <a:pt x="1" y="1"/>
                    <a:pt x="1" y="1"/>
                  </a:cubicBezTo>
                  <a:lnTo>
                    <a:pt x="100" y="6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1" name="Freeform 25"/>
            <p:cNvSpPr/>
            <p:nvPr/>
          </p:nvSpPr>
          <p:spPr bwMode="auto">
            <a:xfrm>
              <a:off x="4546" y="4197"/>
              <a:ext cx="275" cy="150"/>
            </a:xfrm>
            <a:custGeom>
              <a:avLst/>
              <a:gdLst>
                <a:gd name="T0" fmla="*/ 3 w 112"/>
                <a:gd name="T1" fmla="*/ 61 h 61"/>
                <a:gd name="T2" fmla="*/ 108 w 112"/>
                <a:gd name="T3" fmla="*/ 3 h 61"/>
                <a:gd name="T4" fmla="*/ 72 w 112"/>
                <a:gd name="T5" fmla="*/ 61 h 61"/>
                <a:gd name="T6" fmla="*/ 75 w 112"/>
                <a:gd name="T7" fmla="*/ 61 h 61"/>
                <a:gd name="T8" fmla="*/ 111 w 112"/>
                <a:gd name="T9" fmla="*/ 1 h 61"/>
                <a:gd name="T10" fmla="*/ 111 w 112"/>
                <a:gd name="T11" fmla="*/ 0 h 61"/>
                <a:gd name="T12" fmla="*/ 110 w 112"/>
                <a:gd name="T13" fmla="*/ 0 h 61"/>
                <a:gd name="T14" fmla="*/ 0 w 112"/>
                <a:gd name="T15" fmla="*/ 61 h 61"/>
                <a:gd name="T16" fmla="*/ 3 w 112"/>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61">
                  <a:moveTo>
                    <a:pt x="3" y="61"/>
                  </a:moveTo>
                  <a:cubicBezTo>
                    <a:pt x="108" y="3"/>
                    <a:pt x="108" y="3"/>
                    <a:pt x="108" y="3"/>
                  </a:cubicBezTo>
                  <a:cubicBezTo>
                    <a:pt x="72" y="61"/>
                    <a:pt x="72" y="61"/>
                    <a:pt x="72" y="61"/>
                  </a:cubicBezTo>
                  <a:cubicBezTo>
                    <a:pt x="75" y="61"/>
                    <a:pt x="75" y="61"/>
                    <a:pt x="75" y="61"/>
                  </a:cubicBezTo>
                  <a:cubicBezTo>
                    <a:pt x="111" y="1"/>
                    <a:pt x="111" y="1"/>
                    <a:pt x="111" y="1"/>
                  </a:cubicBezTo>
                  <a:cubicBezTo>
                    <a:pt x="112" y="1"/>
                    <a:pt x="112" y="1"/>
                    <a:pt x="111" y="0"/>
                  </a:cubicBezTo>
                  <a:cubicBezTo>
                    <a:pt x="111" y="0"/>
                    <a:pt x="111" y="0"/>
                    <a:pt x="110"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7" name="Freeform 26"/>
            <p:cNvSpPr/>
            <p:nvPr/>
          </p:nvSpPr>
          <p:spPr bwMode="auto">
            <a:xfrm>
              <a:off x="4723" y="4197"/>
              <a:ext cx="624" cy="155"/>
            </a:xfrm>
            <a:custGeom>
              <a:avLst/>
              <a:gdLst>
                <a:gd name="T0" fmla="*/ 3 w 254"/>
                <a:gd name="T1" fmla="*/ 61 h 63"/>
                <a:gd name="T2" fmla="*/ 39 w 254"/>
                <a:gd name="T3" fmla="*/ 2 h 63"/>
                <a:gd name="T4" fmla="*/ 247 w 254"/>
                <a:gd name="T5" fmla="*/ 63 h 63"/>
                <a:gd name="T6" fmla="*/ 254 w 254"/>
                <a:gd name="T7" fmla="*/ 63 h 63"/>
                <a:gd name="T8" fmla="*/ 39 w 254"/>
                <a:gd name="T9" fmla="*/ 0 h 63"/>
                <a:gd name="T10" fmla="*/ 38 w 254"/>
                <a:gd name="T11" fmla="*/ 0 h 63"/>
                <a:gd name="T12" fmla="*/ 0 w 254"/>
                <a:gd name="T13" fmla="*/ 61 h 63"/>
                <a:gd name="T14" fmla="*/ 3 w 254"/>
                <a:gd name="T15" fmla="*/ 61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63">
                  <a:moveTo>
                    <a:pt x="3" y="61"/>
                  </a:moveTo>
                  <a:cubicBezTo>
                    <a:pt x="39" y="2"/>
                    <a:pt x="39" y="2"/>
                    <a:pt x="39" y="2"/>
                  </a:cubicBezTo>
                  <a:cubicBezTo>
                    <a:pt x="247" y="63"/>
                    <a:pt x="247" y="63"/>
                    <a:pt x="247" y="63"/>
                  </a:cubicBezTo>
                  <a:cubicBezTo>
                    <a:pt x="254" y="63"/>
                    <a:pt x="254" y="63"/>
                    <a:pt x="254" y="63"/>
                  </a:cubicBezTo>
                  <a:cubicBezTo>
                    <a:pt x="39" y="0"/>
                    <a:pt x="39" y="0"/>
                    <a:pt x="39" y="0"/>
                  </a:cubicBezTo>
                  <a:cubicBezTo>
                    <a:pt x="38" y="0"/>
                    <a:pt x="38" y="0"/>
                    <a:pt x="38"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8" name="Freeform 27"/>
            <p:cNvSpPr>
              <a:spLocks noEditPoints="1"/>
            </p:cNvSpPr>
            <p:nvPr/>
          </p:nvSpPr>
          <p:spPr bwMode="auto">
            <a:xfrm>
              <a:off x="6085" y="2190"/>
              <a:ext cx="981" cy="804"/>
            </a:xfrm>
            <a:custGeom>
              <a:avLst/>
              <a:gdLst>
                <a:gd name="T0" fmla="*/ 398 w 399"/>
                <a:gd name="T1" fmla="*/ 326 h 326"/>
                <a:gd name="T2" fmla="*/ 398 w 399"/>
                <a:gd name="T3" fmla="*/ 326 h 326"/>
                <a:gd name="T4" fmla="*/ 1 w 399"/>
                <a:gd name="T5" fmla="*/ 167 h 326"/>
                <a:gd name="T6" fmla="*/ 1 w 399"/>
                <a:gd name="T7" fmla="*/ 166 h 326"/>
                <a:gd name="T8" fmla="*/ 1 w 399"/>
                <a:gd name="T9" fmla="*/ 166 h 326"/>
                <a:gd name="T10" fmla="*/ 202 w 399"/>
                <a:gd name="T11" fmla="*/ 0 h 326"/>
                <a:gd name="T12" fmla="*/ 202 w 399"/>
                <a:gd name="T13" fmla="*/ 0 h 326"/>
                <a:gd name="T14" fmla="*/ 203 w 399"/>
                <a:gd name="T15" fmla="*/ 0 h 326"/>
                <a:gd name="T16" fmla="*/ 399 w 399"/>
                <a:gd name="T17" fmla="*/ 325 h 326"/>
                <a:gd name="T18" fmla="*/ 399 w 399"/>
                <a:gd name="T19" fmla="*/ 326 h 326"/>
                <a:gd name="T20" fmla="*/ 398 w 399"/>
                <a:gd name="T21" fmla="*/ 326 h 326"/>
                <a:gd name="T22" fmla="*/ 3 w 399"/>
                <a:gd name="T23" fmla="*/ 166 h 326"/>
                <a:gd name="T24" fmla="*/ 396 w 399"/>
                <a:gd name="T25" fmla="*/ 324 h 326"/>
                <a:gd name="T26" fmla="*/ 202 w 399"/>
                <a:gd name="T27" fmla="*/ 2 h 326"/>
                <a:gd name="T28" fmla="*/ 3 w 399"/>
                <a:gd name="T29" fmla="*/ 16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9" h="326">
                  <a:moveTo>
                    <a:pt x="398" y="326"/>
                  </a:moveTo>
                  <a:cubicBezTo>
                    <a:pt x="398" y="326"/>
                    <a:pt x="398" y="326"/>
                    <a:pt x="398" y="326"/>
                  </a:cubicBezTo>
                  <a:cubicBezTo>
                    <a:pt x="1" y="167"/>
                    <a:pt x="1" y="167"/>
                    <a:pt x="1" y="167"/>
                  </a:cubicBezTo>
                  <a:cubicBezTo>
                    <a:pt x="1" y="167"/>
                    <a:pt x="1" y="167"/>
                    <a:pt x="1" y="166"/>
                  </a:cubicBezTo>
                  <a:cubicBezTo>
                    <a:pt x="0" y="166"/>
                    <a:pt x="1" y="166"/>
                    <a:pt x="1" y="166"/>
                  </a:cubicBezTo>
                  <a:cubicBezTo>
                    <a:pt x="202" y="0"/>
                    <a:pt x="202" y="0"/>
                    <a:pt x="202" y="0"/>
                  </a:cubicBezTo>
                  <a:cubicBezTo>
                    <a:pt x="202" y="0"/>
                    <a:pt x="202" y="0"/>
                    <a:pt x="202" y="0"/>
                  </a:cubicBezTo>
                  <a:cubicBezTo>
                    <a:pt x="203" y="0"/>
                    <a:pt x="203" y="0"/>
                    <a:pt x="203" y="0"/>
                  </a:cubicBezTo>
                  <a:cubicBezTo>
                    <a:pt x="399" y="325"/>
                    <a:pt x="399" y="325"/>
                    <a:pt x="399" y="325"/>
                  </a:cubicBezTo>
                  <a:cubicBezTo>
                    <a:pt x="399" y="325"/>
                    <a:pt x="399" y="326"/>
                    <a:pt x="399" y="326"/>
                  </a:cubicBezTo>
                  <a:cubicBezTo>
                    <a:pt x="399" y="326"/>
                    <a:pt x="398" y="326"/>
                    <a:pt x="398" y="326"/>
                  </a:cubicBezTo>
                  <a:close/>
                  <a:moveTo>
                    <a:pt x="3" y="166"/>
                  </a:moveTo>
                  <a:cubicBezTo>
                    <a:pt x="396" y="324"/>
                    <a:pt x="396" y="324"/>
                    <a:pt x="396" y="324"/>
                  </a:cubicBezTo>
                  <a:cubicBezTo>
                    <a:pt x="202" y="2"/>
                    <a:pt x="202" y="2"/>
                    <a:pt x="202" y="2"/>
                  </a:cubicBezTo>
                  <a:lnTo>
                    <a:pt x="3" y="1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9" name="Freeform 28"/>
            <p:cNvSpPr>
              <a:spLocks noEditPoints="1"/>
            </p:cNvSpPr>
            <p:nvPr/>
          </p:nvSpPr>
          <p:spPr bwMode="auto">
            <a:xfrm>
              <a:off x="6579" y="2007"/>
              <a:ext cx="487" cy="987"/>
            </a:xfrm>
            <a:custGeom>
              <a:avLst/>
              <a:gdLst>
                <a:gd name="T0" fmla="*/ 197 w 198"/>
                <a:gd name="T1" fmla="*/ 400 h 400"/>
                <a:gd name="T2" fmla="*/ 196 w 198"/>
                <a:gd name="T3" fmla="*/ 400 h 400"/>
                <a:gd name="T4" fmla="*/ 0 w 198"/>
                <a:gd name="T5" fmla="*/ 75 h 400"/>
                <a:gd name="T6" fmla="*/ 0 w 198"/>
                <a:gd name="T7" fmla="*/ 74 h 400"/>
                <a:gd name="T8" fmla="*/ 1 w 198"/>
                <a:gd name="T9" fmla="*/ 74 h 400"/>
                <a:gd name="T10" fmla="*/ 165 w 198"/>
                <a:gd name="T11" fmla="*/ 0 h 400"/>
                <a:gd name="T12" fmla="*/ 166 w 198"/>
                <a:gd name="T13" fmla="*/ 0 h 400"/>
                <a:gd name="T14" fmla="*/ 167 w 198"/>
                <a:gd name="T15" fmla="*/ 1 h 400"/>
                <a:gd name="T16" fmla="*/ 198 w 198"/>
                <a:gd name="T17" fmla="*/ 399 h 400"/>
                <a:gd name="T18" fmla="*/ 197 w 198"/>
                <a:gd name="T19" fmla="*/ 400 h 400"/>
                <a:gd name="T20" fmla="*/ 197 w 198"/>
                <a:gd name="T21" fmla="*/ 400 h 400"/>
                <a:gd name="T22" fmla="*/ 3 w 198"/>
                <a:gd name="T23" fmla="*/ 75 h 400"/>
                <a:gd name="T24" fmla="*/ 196 w 198"/>
                <a:gd name="T25" fmla="*/ 396 h 400"/>
                <a:gd name="T26" fmla="*/ 165 w 198"/>
                <a:gd name="T27" fmla="*/ 3 h 400"/>
                <a:gd name="T28" fmla="*/ 3 w 198"/>
                <a:gd name="T29" fmla="*/ 7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400">
                  <a:moveTo>
                    <a:pt x="197" y="400"/>
                  </a:moveTo>
                  <a:cubicBezTo>
                    <a:pt x="197" y="400"/>
                    <a:pt x="196" y="400"/>
                    <a:pt x="196" y="400"/>
                  </a:cubicBezTo>
                  <a:cubicBezTo>
                    <a:pt x="0" y="75"/>
                    <a:pt x="0" y="75"/>
                    <a:pt x="0" y="75"/>
                  </a:cubicBezTo>
                  <a:cubicBezTo>
                    <a:pt x="0" y="75"/>
                    <a:pt x="0" y="75"/>
                    <a:pt x="0" y="74"/>
                  </a:cubicBezTo>
                  <a:cubicBezTo>
                    <a:pt x="0" y="74"/>
                    <a:pt x="1" y="74"/>
                    <a:pt x="1" y="74"/>
                  </a:cubicBezTo>
                  <a:cubicBezTo>
                    <a:pt x="165" y="0"/>
                    <a:pt x="165" y="0"/>
                    <a:pt x="165" y="0"/>
                  </a:cubicBezTo>
                  <a:cubicBezTo>
                    <a:pt x="166" y="0"/>
                    <a:pt x="166" y="0"/>
                    <a:pt x="166" y="0"/>
                  </a:cubicBezTo>
                  <a:cubicBezTo>
                    <a:pt x="167" y="1"/>
                    <a:pt x="167" y="1"/>
                    <a:pt x="167" y="1"/>
                  </a:cubicBezTo>
                  <a:cubicBezTo>
                    <a:pt x="198" y="399"/>
                    <a:pt x="198" y="399"/>
                    <a:pt x="198" y="399"/>
                  </a:cubicBezTo>
                  <a:cubicBezTo>
                    <a:pt x="198" y="400"/>
                    <a:pt x="198" y="400"/>
                    <a:pt x="197" y="400"/>
                  </a:cubicBezTo>
                  <a:cubicBezTo>
                    <a:pt x="197" y="400"/>
                    <a:pt x="197" y="400"/>
                    <a:pt x="197" y="400"/>
                  </a:cubicBezTo>
                  <a:close/>
                  <a:moveTo>
                    <a:pt x="3" y="75"/>
                  </a:moveTo>
                  <a:cubicBezTo>
                    <a:pt x="196" y="396"/>
                    <a:pt x="196" y="396"/>
                    <a:pt x="196" y="396"/>
                  </a:cubicBezTo>
                  <a:cubicBezTo>
                    <a:pt x="165" y="3"/>
                    <a:pt x="165" y="3"/>
                    <a:pt x="165" y="3"/>
                  </a:cubicBezTo>
                  <a:lnTo>
                    <a:pt x="3" y="7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0" name="Freeform 29"/>
            <p:cNvSpPr>
              <a:spLocks noEditPoints="1"/>
            </p:cNvSpPr>
            <p:nvPr/>
          </p:nvSpPr>
          <p:spPr bwMode="auto">
            <a:xfrm>
              <a:off x="6985" y="2005"/>
              <a:ext cx="342" cy="989"/>
            </a:xfrm>
            <a:custGeom>
              <a:avLst/>
              <a:gdLst>
                <a:gd name="T0" fmla="*/ 32 w 139"/>
                <a:gd name="T1" fmla="*/ 401 h 401"/>
                <a:gd name="T2" fmla="*/ 32 w 139"/>
                <a:gd name="T3" fmla="*/ 401 h 401"/>
                <a:gd name="T4" fmla="*/ 31 w 139"/>
                <a:gd name="T5" fmla="*/ 401 h 401"/>
                <a:gd name="T6" fmla="*/ 0 w 139"/>
                <a:gd name="T7" fmla="*/ 2 h 401"/>
                <a:gd name="T8" fmla="*/ 0 w 139"/>
                <a:gd name="T9" fmla="*/ 2 h 401"/>
                <a:gd name="T10" fmla="*/ 1 w 139"/>
                <a:gd name="T11" fmla="*/ 1 h 401"/>
                <a:gd name="T12" fmla="*/ 138 w 139"/>
                <a:gd name="T13" fmla="*/ 0 h 401"/>
                <a:gd name="T14" fmla="*/ 139 w 139"/>
                <a:gd name="T15" fmla="*/ 0 h 401"/>
                <a:gd name="T16" fmla="*/ 139 w 139"/>
                <a:gd name="T17" fmla="*/ 1 h 401"/>
                <a:gd name="T18" fmla="*/ 33 w 139"/>
                <a:gd name="T19" fmla="*/ 401 h 401"/>
                <a:gd name="T20" fmla="*/ 32 w 139"/>
                <a:gd name="T21" fmla="*/ 401 h 401"/>
                <a:gd name="T22" fmla="*/ 2 w 139"/>
                <a:gd name="T23" fmla="*/ 3 h 401"/>
                <a:gd name="T24" fmla="*/ 33 w 139"/>
                <a:gd name="T25" fmla="*/ 395 h 401"/>
                <a:gd name="T26" fmla="*/ 137 w 139"/>
                <a:gd name="T27" fmla="*/ 2 h 401"/>
                <a:gd name="T28" fmla="*/ 2 w 139"/>
                <a:gd name="T29" fmla="*/ 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1">
                  <a:moveTo>
                    <a:pt x="32" y="401"/>
                  </a:moveTo>
                  <a:cubicBezTo>
                    <a:pt x="32" y="401"/>
                    <a:pt x="32" y="401"/>
                    <a:pt x="32" y="401"/>
                  </a:cubicBezTo>
                  <a:cubicBezTo>
                    <a:pt x="32" y="401"/>
                    <a:pt x="31" y="401"/>
                    <a:pt x="31" y="401"/>
                  </a:cubicBezTo>
                  <a:cubicBezTo>
                    <a:pt x="0" y="2"/>
                    <a:pt x="0" y="2"/>
                    <a:pt x="0" y="2"/>
                  </a:cubicBezTo>
                  <a:cubicBezTo>
                    <a:pt x="0" y="2"/>
                    <a:pt x="0" y="2"/>
                    <a:pt x="0" y="2"/>
                  </a:cubicBezTo>
                  <a:cubicBezTo>
                    <a:pt x="0" y="1"/>
                    <a:pt x="1" y="1"/>
                    <a:pt x="1" y="1"/>
                  </a:cubicBezTo>
                  <a:cubicBezTo>
                    <a:pt x="138" y="0"/>
                    <a:pt x="138" y="0"/>
                    <a:pt x="138" y="0"/>
                  </a:cubicBezTo>
                  <a:cubicBezTo>
                    <a:pt x="138" y="0"/>
                    <a:pt x="138" y="0"/>
                    <a:pt x="139" y="0"/>
                  </a:cubicBezTo>
                  <a:cubicBezTo>
                    <a:pt x="139" y="1"/>
                    <a:pt x="139" y="1"/>
                    <a:pt x="139" y="1"/>
                  </a:cubicBezTo>
                  <a:cubicBezTo>
                    <a:pt x="33" y="401"/>
                    <a:pt x="33" y="401"/>
                    <a:pt x="33" y="401"/>
                  </a:cubicBezTo>
                  <a:cubicBezTo>
                    <a:pt x="33" y="401"/>
                    <a:pt x="33" y="401"/>
                    <a:pt x="32" y="401"/>
                  </a:cubicBezTo>
                  <a:close/>
                  <a:moveTo>
                    <a:pt x="2" y="3"/>
                  </a:moveTo>
                  <a:cubicBezTo>
                    <a:pt x="33" y="395"/>
                    <a:pt x="33" y="395"/>
                    <a:pt x="33" y="395"/>
                  </a:cubicBezTo>
                  <a:cubicBezTo>
                    <a:pt x="137" y="2"/>
                    <a:pt x="137" y="2"/>
                    <a:pt x="137" y="2"/>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1" name="Freeform 30"/>
            <p:cNvSpPr/>
            <p:nvPr/>
          </p:nvSpPr>
          <p:spPr bwMode="auto">
            <a:xfrm>
              <a:off x="7061" y="2905"/>
              <a:ext cx="802" cy="323"/>
            </a:xfrm>
            <a:custGeom>
              <a:avLst/>
              <a:gdLst>
                <a:gd name="T0" fmla="*/ 326 w 326"/>
                <a:gd name="T1" fmla="*/ 52 h 131"/>
                <a:gd name="T2" fmla="*/ 124 w 326"/>
                <a:gd name="T3" fmla="*/ 129 h 131"/>
                <a:gd name="T4" fmla="*/ 4 w 326"/>
                <a:gd name="T5" fmla="*/ 36 h 131"/>
                <a:gd name="T6" fmla="*/ 326 w 326"/>
                <a:gd name="T7" fmla="*/ 2 h 131"/>
                <a:gd name="T8" fmla="*/ 326 w 326"/>
                <a:gd name="T9" fmla="*/ 0 h 131"/>
                <a:gd name="T10" fmla="*/ 1 w 326"/>
                <a:gd name="T11" fmla="*/ 35 h 131"/>
                <a:gd name="T12" fmla="*/ 0 w 326"/>
                <a:gd name="T13" fmla="*/ 35 h 131"/>
                <a:gd name="T14" fmla="*/ 1 w 326"/>
                <a:gd name="T15" fmla="*/ 36 h 131"/>
                <a:gd name="T16" fmla="*/ 124 w 326"/>
                <a:gd name="T17" fmla="*/ 131 h 131"/>
                <a:gd name="T18" fmla="*/ 124 w 326"/>
                <a:gd name="T19" fmla="*/ 131 h 131"/>
                <a:gd name="T20" fmla="*/ 124 w 326"/>
                <a:gd name="T21" fmla="*/ 131 h 131"/>
                <a:gd name="T22" fmla="*/ 326 w 326"/>
                <a:gd name="T23" fmla="*/ 54 h 131"/>
                <a:gd name="T24" fmla="*/ 326 w 326"/>
                <a:gd name="T25" fmla="*/ 5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131">
                  <a:moveTo>
                    <a:pt x="326" y="52"/>
                  </a:moveTo>
                  <a:cubicBezTo>
                    <a:pt x="124" y="129"/>
                    <a:pt x="124" y="129"/>
                    <a:pt x="124" y="129"/>
                  </a:cubicBezTo>
                  <a:cubicBezTo>
                    <a:pt x="4" y="36"/>
                    <a:pt x="4" y="36"/>
                    <a:pt x="4" y="36"/>
                  </a:cubicBezTo>
                  <a:cubicBezTo>
                    <a:pt x="326" y="2"/>
                    <a:pt x="326" y="2"/>
                    <a:pt x="326" y="2"/>
                  </a:cubicBezTo>
                  <a:cubicBezTo>
                    <a:pt x="326" y="0"/>
                    <a:pt x="326" y="0"/>
                    <a:pt x="326" y="0"/>
                  </a:cubicBezTo>
                  <a:cubicBezTo>
                    <a:pt x="1" y="35"/>
                    <a:pt x="1" y="35"/>
                    <a:pt x="1" y="35"/>
                  </a:cubicBezTo>
                  <a:cubicBezTo>
                    <a:pt x="1" y="35"/>
                    <a:pt x="0" y="35"/>
                    <a:pt x="0" y="35"/>
                  </a:cubicBezTo>
                  <a:cubicBezTo>
                    <a:pt x="0" y="36"/>
                    <a:pt x="0" y="36"/>
                    <a:pt x="1" y="36"/>
                  </a:cubicBezTo>
                  <a:cubicBezTo>
                    <a:pt x="124" y="131"/>
                    <a:pt x="124" y="131"/>
                    <a:pt x="124" y="131"/>
                  </a:cubicBezTo>
                  <a:cubicBezTo>
                    <a:pt x="124" y="131"/>
                    <a:pt x="124" y="131"/>
                    <a:pt x="124" y="131"/>
                  </a:cubicBezTo>
                  <a:cubicBezTo>
                    <a:pt x="124" y="131"/>
                    <a:pt x="124" y="131"/>
                    <a:pt x="124" y="131"/>
                  </a:cubicBezTo>
                  <a:cubicBezTo>
                    <a:pt x="326" y="54"/>
                    <a:pt x="326" y="54"/>
                    <a:pt x="326" y="54"/>
                  </a:cubicBezTo>
                  <a:lnTo>
                    <a:pt x="326" y="5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2" name="Freeform 31"/>
            <p:cNvSpPr>
              <a:spLocks noEditPoints="1"/>
            </p:cNvSpPr>
            <p:nvPr/>
          </p:nvSpPr>
          <p:spPr bwMode="auto">
            <a:xfrm>
              <a:off x="6985" y="1687"/>
              <a:ext cx="342" cy="325"/>
            </a:xfrm>
            <a:custGeom>
              <a:avLst/>
              <a:gdLst>
                <a:gd name="T0" fmla="*/ 1 w 139"/>
                <a:gd name="T1" fmla="*/ 132 h 132"/>
                <a:gd name="T2" fmla="*/ 0 w 139"/>
                <a:gd name="T3" fmla="*/ 132 h 132"/>
                <a:gd name="T4" fmla="*/ 0 w 139"/>
                <a:gd name="T5" fmla="*/ 130 h 132"/>
                <a:gd name="T6" fmla="*/ 137 w 139"/>
                <a:gd name="T7" fmla="*/ 0 h 132"/>
                <a:gd name="T8" fmla="*/ 138 w 139"/>
                <a:gd name="T9" fmla="*/ 0 h 132"/>
                <a:gd name="T10" fmla="*/ 138 w 139"/>
                <a:gd name="T11" fmla="*/ 1 h 132"/>
                <a:gd name="T12" fmla="*/ 139 w 139"/>
                <a:gd name="T13" fmla="*/ 130 h 132"/>
                <a:gd name="T14" fmla="*/ 138 w 139"/>
                <a:gd name="T15" fmla="*/ 131 h 132"/>
                <a:gd name="T16" fmla="*/ 1 w 139"/>
                <a:gd name="T17" fmla="*/ 132 h 132"/>
                <a:gd name="T18" fmla="*/ 1 w 139"/>
                <a:gd name="T19" fmla="*/ 132 h 132"/>
                <a:gd name="T20" fmla="*/ 136 w 139"/>
                <a:gd name="T21" fmla="*/ 3 h 132"/>
                <a:gd name="T22" fmla="*/ 3 w 139"/>
                <a:gd name="T23" fmla="*/ 130 h 132"/>
                <a:gd name="T24" fmla="*/ 137 w 139"/>
                <a:gd name="T25" fmla="*/ 129 h 132"/>
                <a:gd name="T26" fmla="*/ 136 w 139"/>
                <a:gd name="T27" fmla="*/ 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32">
                  <a:moveTo>
                    <a:pt x="1" y="132"/>
                  </a:moveTo>
                  <a:cubicBezTo>
                    <a:pt x="0" y="132"/>
                    <a:pt x="0" y="132"/>
                    <a:pt x="0" y="132"/>
                  </a:cubicBezTo>
                  <a:cubicBezTo>
                    <a:pt x="0" y="131"/>
                    <a:pt x="0" y="131"/>
                    <a:pt x="0" y="130"/>
                  </a:cubicBezTo>
                  <a:cubicBezTo>
                    <a:pt x="137" y="0"/>
                    <a:pt x="137" y="0"/>
                    <a:pt x="137" y="0"/>
                  </a:cubicBezTo>
                  <a:cubicBezTo>
                    <a:pt x="137" y="0"/>
                    <a:pt x="137" y="0"/>
                    <a:pt x="138" y="0"/>
                  </a:cubicBezTo>
                  <a:cubicBezTo>
                    <a:pt x="138" y="0"/>
                    <a:pt x="138" y="0"/>
                    <a:pt x="138" y="1"/>
                  </a:cubicBezTo>
                  <a:cubicBezTo>
                    <a:pt x="139" y="130"/>
                    <a:pt x="139" y="130"/>
                    <a:pt x="139" y="130"/>
                  </a:cubicBezTo>
                  <a:cubicBezTo>
                    <a:pt x="139" y="131"/>
                    <a:pt x="138" y="131"/>
                    <a:pt x="138" y="131"/>
                  </a:cubicBezTo>
                  <a:cubicBezTo>
                    <a:pt x="1" y="132"/>
                    <a:pt x="1" y="132"/>
                    <a:pt x="1" y="132"/>
                  </a:cubicBezTo>
                  <a:cubicBezTo>
                    <a:pt x="1" y="132"/>
                    <a:pt x="1" y="132"/>
                    <a:pt x="1" y="132"/>
                  </a:cubicBezTo>
                  <a:close/>
                  <a:moveTo>
                    <a:pt x="136" y="3"/>
                  </a:moveTo>
                  <a:cubicBezTo>
                    <a:pt x="3" y="130"/>
                    <a:pt x="3" y="130"/>
                    <a:pt x="3" y="130"/>
                  </a:cubicBezTo>
                  <a:cubicBezTo>
                    <a:pt x="137" y="129"/>
                    <a:pt x="137" y="129"/>
                    <a:pt x="137" y="129"/>
                  </a:cubicBezTo>
                  <a:lnTo>
                    <a:pt x="136"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3" name="Freeform 32"/>
            <p:cNvSpPr/>
            <p:nvPr/>
          </p:nvSpPr>
          <p:spPr bwMode="auto">
            <a:xfrm>
              <a:off x="7319" y="210"/>
              <a:ext cx="556" cy="1482"/>
            </a:xfrm>
            <a:custGeom>
              <a:avLst/>
              <a:gdLst>
                <a:gd name="T0" fmla="*/ 225 w 226"/>
                <a:gd name="T1" fmla="*/ 491 h 601"/>
                <a:gd name="T2" fmla="*/ 2 w 226"/>
                <a:gd name="T3" fmla="*/ 598 h 601"/>
                <a:gd name="T4" fmla="*/ 2 w 226"/>
                <a:gd name="T5" fmla="*/ 4 h 601"/>
                <a:gd name="T6" fmla="*/ 226 w 226"/>
                <a:gd name="T7" fmla="*/ 298 h 601"/>
                <a:gd name="T8" fmla="*/ 226 w 226"/>
                <a:gd name="T9" fmla="*/ 295 h 601"/>
                <a:gd name="T10" fmla="*/ 1 w 226"/>
                <a:gd name="T11" fmla="*/ 1 h 601"/>
                <a:gd name="T12" fmla="*/ 0 w 226"/>
                <a:gd name="T13" fmla="*/ 1 h 601"/>
                <a:gd name="T14" fmla="*/ 0 w 226"/>
                <a:gd name="T15" fmla="*/ 1 h 601"/>
                <a:gd name="T16" fmla="*/ 0 w 226"/>
                <a:gd name="T17" fmla="*/ 600 h 601"/>
                <a:gd name="T18" fmla="*/ 1 w 226"/>
                <a:gd name="T19" fmla="*/ 600 h 601"/>
                <a:gd name="T20" fmla="*/ 1 w 226"/>
                <a:gd name="T21" fmla="*/ 601 h 601"/>
                <a:gd name="T22" fmla="*/ 2 w 226"/>
                <a:gd name="T23" fmla="*/ 601 h 601"/>
                <a:gd name="T24" fmla="*/ 225 w 226"/>
                <a:gd name="T25" fmla="*/ 493 h 601"/>
                <a:gd name="T26" fmla="*/ 225 w 226"/>
                <a:gd name="T27" fmla="*/ 49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601">
                  <a:moveTo>
                    <a:pt x="225" y="491"/>
                  </a:moveTo>
                  <a:cubicBezTo>
                    <a:pt x="2" y="598"/>
                    <a:pt x="2" y="598"/>
                    <a:pt x="2" y="598"/>
                  </a:cubicBezTo>
                  <a:cubicBezTo>
                    <a:pt x="2" y="4"/>
                    <a:pt x="2" y="4"/>
                    <a:pt x="2" y="4"/>
                  </a:cubicBezTo>
                  <a:cubicBezTo>
                    <a:pt x="226" y="298"/>
                    <a:pt x="226" y="298"/>
                    <a:pt x="226" y="298"/>
                  </a:cubicBezTo>
                  <a:cubicBezTo>
                    <a:pt x="226" y="295"/>
                    <a:pt x="226" y="295"/>
                    <a:pt x="226" y="295"/>
                  </a:cubicBezTo>
                  <a:cubicBezTo>
                    <a:pt x="1" y="1"/>
                    <a:pt x="1" y="1"/>
                    <a:pt x="1" y="1"/>
                  </a:cubicBezTo>
                  <a:cubicBezTo>
                    <a:pt x="1" y="1"/>
                    <a:pt x="1" y="0"/>
                    <a:pt x="0" y="1"/>
                  </a:cubicBezTo>
                  <a:cubicBezTo>
                    <a:pt x="0" y="1"/>
                    <a:pt x="0" y="1"/>
                    <a:pt x="0" y="1"/>
                  </a:cubicBezTo>
                  <a:cubicBezTo>
                    <a:pt x="0" y="600"/>
                    <a:pt x="0" y="600"/>
                    <a:pt x="0" y="600"/>
                  </a:cubicBezTo>
                  <a:cubicBezTo>
                    <a:pt x="0" y="600"/>
                    <a:pt x="1" y="600"/>
                    <a:pt x="1" y="600"/>
                  </a:cubicBezTo>
                  <a:cubicBezTo>
                    <a:pt x="1" y="601"/>
                    <a:pt x="1" y="601"/>
                    <a:pt x="1" y="601"/>
                  </a:cubicBezTo>
                  <a:cubicBezTo>
                    <a:pt x="1" y="601"/>
                    <a:pt x="2" y="601"/>
                    <a:pt x="2" y="601"/>
                  </a:cubicBezTo>
                  <a:cubicBezTo>
                    <a:pt x="225" y="493"/>
                    <a:pt x="225" y="493"/>
                    <a:pt x="225" y="493"/>
                  </a:cubicBezTo>
                  <a:lnTo>
                    <a:pt x="225" y="49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4" name="Freeform 33"/>
            <p:cNvSpPr>
              <a:spLocks noEditPoints="1"/>
            </p:cNvSpPr>
            <p:nvPr/>
          </p:nvSpPr>
          <p:spPr bwMode="auto">
            <a:xfrm>
              <a:off x="7319" y="1687"/>
              <a:ext cx="448" cy="323"/>
            </a:xfrm>
            <a:custGeom>
              <a:avLst/>
              <a:gdLst>
                <a:gd name="T0" fmla="*/ 2 w 182"/>
                <a:gd name="T1" fmla="*/ 131 h 131"/>
                <a:gd name="T2" fmla="*/ 1 w 182"/>
                <a:gd name="T3" fmla="*/ 131 h 131"/>
                <a:gd name="T4" fmla="*/ 1 w 182"/>
                <a:gd name="T5" fmla="*/ 130 h 131"/>
                <a:gd name="T6" fmla="*/ 0 w 182"/>
                <a:gd name="T7" fmla="*/ 1 h 131"/>
                <a:gd name="T8" fmla="*/ 1 w 182"/>
                <a:gd name="T9" fmla="*/ 0 h 131"/>
                <a:gd name="T10" fmla="*/ 1 w 182"/>
                <a:gd name="T11" fmla="*/ 0 h 131"/>
                <a:gd name="T12" fmla="*/ 182 w 182"/>
                <a:gd name="T13" fmla="*/ 20 h 131"/>
                <a:gd name="T14" fmla="*/ 182 w 182"/>
                <a:gd name="T15" fmla="*/ 21 h 131"/>
                <a:gd name="T16" fmla="*/ 182 w 182"/>
                <a:gd name="T17" fmla="*/ 22 h 131"/>
                <a:gd name="T18" fmla="*/ 2 w 182"/>
                <a:gd name="T19" fmla="*/ 131 h 131"/>
                <a:gd name="T20" fmla="*/ 2 w 182"/>
                <a:gd name="T21" fmla="*/ 131 h 131"/>
                <a:gd name="T22" fmla="*/ 2 w 182"/>
                <a:gd name="T23" fmla="*/ 2 h 131"/>
                <a:gd name="T24" fmla="*/ 3 w 182"/>
                <a:gd name="T25" fmla="*/ 128 h 131"/>
                <a:gd name="T26" fmla="*/ 179 w 182"/>
                <a:gd name="T27" fmla="*/ 22 h 131"/>
                <a:gd name="T28" fmla="*/ 2 w 182"/>
                <a:gd name="T2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131">
                  <a:moveTo>
                    <a:pt x="2" y="131"/>
                  </a:moveTo>
                  <a:cubicBezTo>
                    <a:pt x="2" y="131"/>
                    <a:pt x="2" y="131"/>
                    <a:pt x="1" y="131"/>
                  </a:cubicBezTo>
                  <a:cubicBezTo>
                    <a:pt x="1" y="131"/>
                    <a:pt x="1" y="130"/>
                    <a:pt x="1" y="130"/>
                  </a:cubicBezTo>
                  <a:cubicBezTo>
                    <a:pt x="0" y="1"/>
                    <a:pt x="0" y="1"/>
                    <a:pt x="0" y="1"/>
                  </a:cubicBezTo>
                  <a:cubicBezTo>
                    <a:pt x="0" y="0"/>
                    <a:pt x="0" y="0"/>
                    <a:pt x="1" y="0"/>
                  </a:cubicBezTo>
                  <a:cubicBezTo>
                    <a:pt x="1" y="0"/>
                    <a:pt x="1" y="0"/>
                    <a:pt x="1" y="0"/>
                  </a:cubicBezTo>
                  <a:cubicBezTo>
                    <a:pt x="182" y="20"/>
                    <a:pt x="182" y="20"/>
                    <a:pt x="182" y="20"/>
                  </a:cubicBezTo>
                  <a:cubicBezTo>
                    <a:pt x="182" y="20"/>
                    <a:pt x="182" y="21"/>
                    <a:pt x="182" y="21"/>
                  </a:cubicBezTo>
                  <a:cubicBezTo>
                    <a:pt x="182" y="21"/>
                    <a:pt x="182" y="22"/>
                    <a:pt x="182" y="22"/>
                  </a:cubicBezTo>
                  <a:cubicBezTo>
                    <a:pt x="2" y="131"/>
                    <a:pt x="2" y="131"/>
                    <a:pt x="2" y="131"/>
                  </a:cubicBezTo>
                  <a:cubicBezTo>
                    <a:pt x="2" y="131"/>
                    <a:pt x="2" y="131"/>
                    <a:pt x="2" y="131"/>
                  </a:cubicBezTo>
                  <a:close/>
                  <a:moveTo>
                    <a:pt x="2" y="2"/>
                  </a:moveTo>
                  <a:cubicBezTo>
                    <a:pt x="3" y="128"/>
                    <a:pt x="3" y="128"/>
                    <a:pt x="3" y="128"/>
                  </a:cubicBezTo>
                  <a:cubicBezTo>
                    <a:pt x="179" y="22"/>
                    <a:pt x="179" y="22"/>
                    <a:pt x="179" y="22"/>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5" name="Freeform 34"/>
            <p:cNvSpPr/>
            <p:nvPr/>
          </p:nvSpPr>
          <p:spPr bwMode="auto">
            <a:xfrm>
              <a:off x="7319" y="1420"/>
              <a:ext cx="554" cy="321"/>
            </a:xfrm>
            <a:custGeom>
              <a:avLst/>
              <a:gdLst>
                <a:gd name="T0" fmla="*/ 224 w 225"/>
                <a:gd name="T1" fmla="*/ 77 h 130"/>
                <a:gd name="T2" fmla="*/ 181 w 225"/>
                <a:gd name="T3" fmla="*/ 128 h 130"/>
                <a:gd name="T4" fmla="*/ 5 w 225"/>
                <a:gd name="T5" fmla="*/ 108 h 130"/>
                <a:gd name="T6" fmla="*/ 225 w 225"/>
                <a:gd name="T7" fmla="*/ 2 h 130"/>
                <a:gd name="T8" fmla="*/ 225 w 225"/>
                <a:gd name="T9" fmla="*/ 0 h 130"/>
                <a:gd name="T10" fmla="*/ 1 w 225"/>
                <a:gd name="T11" fmla="*/ 108 h 130"/>
                <a:gd name="T12" fmla="*/ 0 w 225"/>
                <a:gd name="T13" fmla="*/ 109 h 130"/>
                <a:gd name="T14" fmla="*/ 1 w 225"/>
                <a:gd name="T15" fmla="*/ 110 h 130"/>
                <a:gd name="T16" fmla="*/ 181 w 225"/>
                <a:gd name="T17" fmla="*/ 130 h 130"/>
                <a:gd name="T18" fmla="*/ 181 w 225"/>
                <a:gd name="T19" fmla="*/ 130 h 130"/>
                <a:gd name="T20" fmla="*/ 182 w 225"/>
                <a:gd name="T21" fmla="*/ 130 h 130"/>
                <a:gd name="T22" fmla="*/ 224 w 225"/>
                <a:gd name="T23" fmla="*/ 80 h 130"/>
                <a:gd name="T24" fmla="*/ 224 w 225"/>
                <a:gd name="T25"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30">
                  <a:moveTo>
                    <a:pt x="224" y="77"/>
                  </a:moveTo>
                  <a:cubicBezTo>
                    <a:pt x="181" y="128"/>
                    <a:pt x="181" y="128"/>
                    <a:pt x="181" y="128"/>
                  </a:cubicBezTo>
                  <a:cubicBezTo>
                    <a:pt x="5" y="108"/>
                    <a:pt x="5" y="108"/>
                    <a:pt x="5" y="108"/>
                  </a:cubicBezTo>
                  <a:cubicBezTo>
                    <a:pt x="225" y="2"/>
                    <a:pt x="225" y="2"/>
                    <a:pt x="225" y="2"/>
                  </a:cubicBezTo>
                  <a:cubicBezTo>
                    <a:pt x="225" y="0"/>
                    <a:pt x="225" y="0"/>
                    <a:pt x="225" y="0"/>
                  </a:cubicBezTo>
                  <a:cubicBezTo>
                    <a:pt x="1" y="108"/>
                    <a:pt x="1" y="108"/>
                    <a:pt x="1" y="108"/>
                  </a:cubicBezTo>
                  <a:cubicBezTo>
                    <a:pt x="0" y="108"/>
                    <a:pt x="0" y="108"/>
                    <a:pt x="0" y="109"/>
                  </a:cubicBezTo>
                  <a:cubicBezTo>
                    <a:pt x="0" y="109"/>
                    <a:pt x="1" y="110"/>
                    <a:pt x="1" y="110"/>
                  </a:cubicBezTo>
                  <a:cubicBezTo>
                    <a:pt x="181" y="130"/>
                    <a:pt x="181" y="130"/>
                    <a:pt x="181" y="130"/>
                  </a:cubicBezTo>
                  <a:cubicBezTo>
                    <a:pt x="181" y="130"/>
                    <a:pt x="181" y="130"/>
                    <a:pt x="181" y="130"/>
                  </a:cubicBezTo>
                  <a:cubicBezTo>
                    <a:pt x="182" y="130"/>
                    <a:pt x="182" y="130"/>
                    <a:pt x="182" y="130"/>
                  </a:cubicBezTo>
                  <a:cubicBezTo>
                    <a:pt x="224" y="80"/>
                    <a:pt x="224" y="80"/>
                    <a:pt x="224" y="80"/>
                  </a:cubicBezTo>
                  <a:lnTo>
                    <a:pt x="224" y="7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6" name="Freeform 35"/>
            <p:cNvSpPr/>
            <p:nvPr/>
          </p:nvSpPr>
          <p:spPr bwMode="auto">
            <a:xfrm>
              <a:off x="7762" y="1610"/>
              <a:ext cx="108" cy="183"/>
            </a:xfrm>
            <a:custGeom>
              <a:avLst/>
              <a:gdLst>
                <a:gd name="T0" fmla="*/ 44 w 44"/>
                <a:gd name="T1" fmla="*/ 72 h 74"/>
                <a:gd name="T2" fmla="*/ 3 w 44"/>
                <a:gd name="T3" fmla="*/ 52 h 74"/>
                <a:gd name="T4" fmla="*/ 44 w 44"/>
                <a:gd name="T5" fmla="*/ 3 h 74"/>
                <a:gd name="T6" fmla="*/ 44 w 44"/>
                <a:gd name="T7" fmla="*/ 0 h 74"/>
                <a:gd name="T8" fmla="*/ 1 w 44"/>
                <a:gd name="T9" fmla="*/ 52 h 74"/>
                <a:gd name="T10" fmla="*/ 0 w 44"/>
                <a:gd name="T11" fmla="*/ 52 h 74"/>
                <a:gd name="T12" fmla="*/ 1 w 44"/>
                <a:gd name="T13" fmla="*/ 53 h 74"/>
                <a:gd name="T14" fmla="*/ 44 w 44"/>
                <a:gd name="T15" fmla="*/ 74 h 74"/>
                <a:gd name="T16" fmla="*/ 44 w 44"/>
                <a:gd name="T17"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4">
                  <a:moveTo>
                    <a:pt x="44" y="72"/>
                  </a:moveTo>
                  <a:cubicBezTo>
                    <a:pt x="3" y="52"/>
                    <a:pt x="3" y="52"/>
                    <a:pt x="3" y="52"/>
                  </a:cubicBezTo>
                  <a:cubicBezTo>
                    <a:pt x="44" y="3"/>
                    <a:pt x="44" y="3"/>
                    <a:pt x="44" y="3"/>
                  </a:cubicBezTo>
                  <a:cubicBezTo>
                    <a:pt x="44" y="0"/>
                    <a:pt x="44" y="0"/>
                    <a:pt x="44" y="0"/>
                  </a:cubicBezTo>
                  <a:cubicBezTo>
                    <a:pt x="1" y="52"/>
                    <a:pt x="1" y="52"/>
                    <a:pt x="1" y="52"/>
                  </a:cubicBezTo>
                  <a:cubicBezTo>
                    <a:pt x="0" y="52"/>
                    <a:pt x="0" y="52"/>
                    <a:pt x="0" y="52"/>
                  </a:cubicBezTo>
                  <a:cubicBezTo>
                    <a:pt x="1" y="53"/>
                    <a:pt x="1" y="53"/>
                    <a:pt x="1" y="53"/>
                  </a:cubicBezTo>
                  <a:cubicBezTo>
                    <a:pt x="44" y="74"/>
                    <a:pt x="44" y="74"/>
                    <a:pt x="44" y="74"/>
                  </a:cubicBezTo>
                  <a:lnTo>
                    <a:pt x="44" y="7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7" name="Freeform 36"/>
            <p:cNvSpPr/>
            <p:nvPr/>
          </p:nvSpPr>
          <p:spPr bwMode="auto">
            <a:xfrm>
              <a:off x="7762" y="1736"/>
              <a:ext cx="108" cy="86"/>
            </a:xfrm>
            <a:custGeom>
              <a:avLst/>
              <a:gdLst>
                <a:gd name="T0" fmla="*/ 44 w 44"/>
                <a:gd name="T1" fmla="*/ 33 h 35"/>
                <a:gd name="T2" fmla="*/ 9 w 44"/>
                <a:gd name="T3" fmla="*/ 6 h 35"/>
                <a:gd name="T4" fmla="*/ 44 w 44"/>
                <a:gd name="T5" fmla="*/ 23 h 35"/>
                <a:gd name="T6" fmla="*/ 44 w 44"/>
                <a:gd name="T7" fmla="*/ 21 h 35"/>
                <a:gd name="T8" fmla="*/ 2 w 44"/>
                <a:gd name="T9" fmla="*/ 0 h 35"/>
                <a:gd name="T10" fmla="*/ 1 w 44"/>
                <a:gd name="T11" fmla="*/ 1 h 35"/>
                <a:gd name="T12" fmla="*/ 1 w 44"/>
                <a:gd name="T13" fmla="*/ 2 h 35"/>
                <a:gd name="T14" fmla="*/ 44 w 44"/>
                <a:gd name="T15" fmla="*/ 35 h 35"/>
                <a:gd name="T16" fmla="*/ 44 w 44"/>
                <a:gd name="T17"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5">
                  <a:moveTo>
                    <a:pt x="44" y="33"/>
                  </a:moveTo>
                  <a:cubicBezTo>
                    <a:pt x="9" y="6"/>
                    <a:pt x="9" y="6"/>
                    <a:pt x="9" y="6"/>
                  </a:cubicBezTo>
                  <a:cubicBezTo>
                    <a:pt x="44" y="23"/>
                    <a:pt x="44" y="23"/>
                    <a:pt x="44" y="23"/>
                  </a:cubicBezTo>
                  <a:cubicBezTo>
                    <a:pt x="44" y="21"/>
                    <a:pt x="44" y="21"/>
                    <a:pt x="44" y="21"/>
                  </a:cubicBezTo>
                  <a:cubicBezTo>
                    <a:pt x="2" y="0"/>
                    <a:pt x="2" y="0"/>
                    <a:pt x="2" y="0"/>
                  </a:cubicBezTo>
                  <a:cubicBezTo>
                    <a:pt x="1" y="0"/>
                    <a:pt x="1" y="0"/>
                    <a:pt x="1" y="1"/>
                  </a:cubicBezTo>
                  <a:cubicBezTo>
                    <a:pt x="0" y="1"/>
                    <a:pt x="0" y="2"/>
                    <a:pt x="1" y="2"/>
                  </a:cubicBezTo>
                  <a:cubicBezTo>
                    <a:pt x="44" y="35"/>
                    <a:pt x="44" y="35"/>
                    <a:pt x="44" y="35"/>
                  </a:cubicBezTo>
                  <a:lnTo>
                    <a:pt x="44" y="3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8" name="Freeform 37"/>
            <p:cNvSpPr/>
            <p:nvPr/>
          </p:nvSpPr>
          <p:spPr bwMode="auto">
            <a:xfrm>
              <a:off x="4816" y="3714"/>
              <a:ext cx="942" cy="638"/>
            </a:xfrm>
            <a:custGeom>
              <a:avLst/>
              <a:gdLst>
                <a:gd name="T0" fmla="*/ 0 w 383"/>
                <a:gd name="T1" fmla="*/ 198 h 259"/>
                <a:gd name="T2" fmla="*/ 209 w 383"/>
                <a:gd name="T3" fmla="*/ 259 h 259"/>
                <a:gd name="T4" fmla="*/ 216 w 383"/>
                <a:gd name="T5" fmla="*/ 259 h 259"/>
                <a:gd name="T6" fmla="*/ 3 w 383"/>
                <a:gd name="T7" fmla="*/ 197 h 259"/>
                <a:gd name="T8" fmla="*/ 380 w 383"/>
                <a:gd name="T9" fmla="*/ 3 h 259"/>
                <a:gd name="T10" fmla="*/ 289 w 383"/>
                <a:gd name="T11" fmla="*/ 259 h 259"/>
                <a:gd name="T12" fmla="*/ 291 w 383"/>
                <a:gd name="T13" fmla="*/ 259 h 259"/>
                <a:gd name="T14" fmla="*/ 383 w 383"/>
                <a:gd name="T15" fmla="*/ 1 h 259"/>
                <a:gd name="T16" fmla="*/ 382 w 383"/>
                <a:gd name="T17" fmla="*/ 0 h 259"/>
                <a:gd name="T18" fmla="*/ 381 w 383"/>
                <a:gd name="T19" fmla="*/ 0 h 259"/>
                <a:gd name="T20" fmla="*/ 0 w 383"/>
                <a:gd name="T21" fmla="*/ 196 h 259"/>
                <a:gd name="T22" fmla="*/ 0 w 383"/>
                <a:gd name="T23" fmla="*/ 197 h 259"/>
                <a:gd name="T24" fmla="*/ 0 w 383"/>
                <a:gd name="T25" fmla="*/ 19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3" h="259">
                  <a:moveTo>
                    <a:pt x="0" y="198"/>
                  </a:moveTo>
                  <a:cubicBezTo>
                    <a:pt x="209" y="259"/>
                    <a:pt x="209" y="259"/>
                    <a:pt x="209" y="259"/>
                  </a:cubicBezTo>
                  <a:cubicBezTo>
                    <a:pt x="216" y="259"/>
                    <a:pt x="216" y="259"/>
                    <a:pt x="216" y="259"/>
                  </a:cubicBezTo>
                  <a:cubicBezTo>
                    <a:pt x="3" y="197"/>
                    <a:pt x="3" y="197"/>
                    <a:pt x="3" y="197"/>
                  </a:cubicBezTo>
                  <a:cubicBezTo>
                    <a:pt x="380" y="3"/>
                    <a:pt x="380" y="3"/>
                    <a:pt x="380" y="3"/>
                  </a:cubicBezTo>
                  <a:cubicBezTo>
                    <a:pt x="289" y="259"/>
                    <a:pt x="289" y="259"/>
                    <a:pt x="289" y="259"/>
                  </a:cubicBezTo>
                  <a:cubicBezTo>
                    <a:pt x="291" y="259"/>
                    <a:pt x="291" y="259"/>
                    <a:pt x="291" y="259"/>
                  </a:cubicBezTo>
                  <a:cubicBezTo>
                    <a:pt x="383" y="1"/>
                    <a:pt x="383" y="1"/>
                    <a:pt x="383" y="1"/>
                  </a:cubicBezTo>
                  <a:cubicBezTo>
                    <a:pt x="383" y="1"/>
                    <a:pt x="383" y="0"/>
                    <a:pt x="382" y="0"/>
                  </a:cubicBezTo>
                  <a:cubicBezTo>
                    <a:pt x="382" y="0"/>
                    <a:pt x="382" y="0"/>
                    <a:pt x="381" y="0"/>
                  </a:cubicBezTo>
                  <a:cubicBezTo>
                    <a:pt x="0" y="196"/>
                    <a:pt x="0" y="196"/>
                    <a:pt x="0" y="196"/>
                  </a:cubicBezTo>
                  <a:cubicBezTo>
                    <a:pt x="0" y="196"/>
                    <a:pt x="0" y="197"/>
                    <a:pt x="0" y="197"/>
                  </a:cubicBezTo>
                  <a:cubicBezTo>
                    <a:pt x="0" y="197"/>
                    <a:pt x="0" y="198"/>
                    <a:pt x="0" y="198"/>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9" name="Freeform 38"/>
            <p:cNvSpPr/>
            <p:nvPr/>
          </p:nvSpPr>
          <p:spPr bwMode="auto">
            <a:xfrm>
              <a:off x="5527" y="3714"/>
              <a:ext cx="846" cy="638"/>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0" name="Freeform 39"/>
            <p:cNvSpPr>
              <a:spLocks noEditPoints="1"/>
            </p:cNvSpPr>
            <p:nvPr/>
          </p:nvSpPr>
          <p:spPr bwMode="auto">
            <a:xfrm>
              <a:off x="5525" y="2779"/>
              <a:ext cx="430" cy="210"/>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1" name="Freeform 40"/>
            <p:cNvSpPr>
              <a:spLocks noEditPoints="1"/>
            </p:cNvSpPr>
            <p:nvPr/>
          </p:nvSpPr>
          <p:spPr bwMode="auto">
            <a:xfrm>
              <a:off x="5525" y="2597"/>
              <a:ext cx="565" cy="345"/>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2" name="Freeform 41"/>
            <p:cNvSpPr>
              <a:spLocks noEditPoints="1"/>
            </p:cNvSpPr>
            <p:nvPr/>
          </p:nvSpPr>
          <p:spPr bwMode="auto">
            <a:xfrm>
              <a:off x="5753" y="2937"/>
              <a:ext cx="202" cy="781"/>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3" name="Freeform 42"/>
            <p:cNvSpPr>
              <a:spLocks noEditPoints="1"/>
            </p:cNvSpPr>
            <p:nvPr/>
          </p:nvSpPr>
          <p:spPr bwMode="auto">
            <a:xfrm>
              <a:off x="5950" y="2597"/>
              <a:ext cx="1116" cy="397"/>
            </a:xfrm>
            <a:custGeom>
              <a:avLst/>
              <a:gdLst>
                <a:gd name="T0" fmla="*/ 453 w 454"/>
                <a:gd name="T1" fmla="*/ 161 h 161"/>
                <a:gd name="T2" fmla="*/ 453 w 454"/>
                <a:gd name="T3" fmla="*/ 161 h 161"/>
                <a:gd name="T4" fmla="*/ 1 w 454"/>
                <a:gd name="T5" fmla="*/ 140 h 161"/>
                <a:gd name="T6" fmla="*/ 1 w 454"/>
                <a:gd name="T7" fmla="*/ 139 h 161"/>
                <a:gd name="T8" fmla="*/ 1 w 454"/>
                <a:gd name="T9" fmla="*/ 138 h 161"/>
                <a:gd name="T10" fmla="*/ 56 w 454"/>
                <a:gd name="T11" fmla="*/ 1 h 161"/>
                <a:gd name="T12" fmla="*/ 56 w 454"/>
                <a:gd name="T13" fmla="*/ 0 h 161"/>
                <a:gd name="T14" fmla="*/ 57 w 454"/>
                <a:gd name="T15" fmla="*/ 0 h 161"/>
                <a:gd name="T16" fmla="*/ 453 w 454"/>
                <a:gd name="T17" fmla="*/ 160 h 161"/>
                <a:gd name="T18" fmla="*/ 454 w 454"/>
                <a:gd name="T19" fmla="*/ 161 h 161"/>
                <a:gd name="T20" fmla="*/ 453 w 454"/>
                <a:gd name="T21" fmla="*/ 161 h 161"/>
                <a:gd name="T22" fmla="*/ 3 w 454"/>
                <a:gd name="T23" fmla="*/ 138 h 161"/>
                <a:gd name="T24" fmla="*/ 448 w 454"/>
                <a:gd name="T25" fmla="*/ 159 h 161"/>
                <a:gd name="T26" fmla="*/ 57 w 454"/>
                <a:gd name="T27" fmla="*/ 2 h 161"/>
                <a:gd name="T28" fmla="*/ 3 w 454"/>
                <a:gd name="T29"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161">
                  <a:moveTo>
                    <a:pt x="453" y="161"/>
                  </a:moveTo>
                  <a:cubicBezTo>
                    <a:pt x="453" y="161"/>
                    <a:pt x="453" y="161"/>
                    <a:pt x="453" y="161"/>
                  </a:cubicBezTo>
                  <a:cubicBezTo>
                    <a:pt x="1" y="140"/>
                    <a:pt x="1" y="140"/>
                    <a:pt x="1" y="140"/>
                  </a:cubicBezTo>
                  <a:cubicBezTo>
                    <a:pt x="1" y="140"/>
                    <a:pt x="1" y="139"/>
                    <a:pt x="1" y="139"/>
                  </a:cubicBezTo>
                  <a:cubicBezTo>
                    <a:pt x="0" y="139"/>
                    <a:pt x="0" y="139"/>
                    <a:pt x="1" y="138"/>
                  </a:cubicBezTo>
                  <a:cubicBezTo>
                    <a:pt x="56" y="1"/>
                    <a:pt x="56" y="1"/>
                    <a:pt x="56" y="1"/>
                  </a:cubicBezTo>
                  <a:cubicBezTo>
                    <a:pt x="56" y="1"/>
                    <a:pt x="56" y="1"/>
                    <a:pt x="56" y="0"/>
                  </a:cubicBezTo>
                  <a:cubicBezTo>
                    <a:pt x="56" y="0"/>
                    <a:pt x="57" y="0"/>
                    <a:pt x="57" y="0"/>
                  </a:cubicBezTo>
                  <a:cubicBezTo>
                    <a:pt x="453" y="160"/>
                    <a:pt x="453" y="160"/>
                    <a:pt x="453" y="160"/>
                  </a:cubicBezTo>
                  <a:cubicBezTo>
                    <a:pt x="454" y="160"/>
                    <a:pt x="454" y="160"/>
                    <a:pt x="454" y="161"/>
                  </a:cubicBezTo>
                  <a:cubicBezTo>
                    <a:pt x="454" y="161"/>
                    <a:pt x="454" y="161"/>
                    <a:pt x="453" y="161"/>
                  </a:cubicBezTo>
                  <a:close/>
                  <a:moveTo>
                    <a:pt x="3" y="138"/>
                  </a:moveTo>
                  <a:cubicBezTo>
                    <a:pt x="448" y="159"/>
                    <a:pt x="448" y="159"/>
                    <a:pt x="448" y="159"/>
                  </a:cubicBezTo>
                  <a:cubicBezTo>
                    <a:pt x="57" y="2"/>
                    <a:pt x="57" y="2"/>
                    <a:pt x="57" y="2"/>
                  </a:cubicBezTo>
                  <a:lnTo>
                    <a:pt x="3"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5" name="Freeform 43"/>
            <p:cNvSpPr>
              <a:spLocks noEditPoints="1"/>
            </p:cNvSpPr>
            <p:nvPr/>
          </p:nvSpPr>
          <p:spPr bwMode="auto">
            <a:xfrm>
              <a:off x="5972" y="1714"/>
              <a:ext cx="612" cy="888"/>
            </a:xfrm>
            <a:custGeom>
              <a:avLst/>
              <a:gdLst>
                <a:gd name="T0" fmla="*/ 47 w 249"/>
                <a:gd name="T1" fmla="*/ 360 h 360"/>
                <a:gd name="T2" fmla="*/ 47 w 249"/>
                <a:gd name="T3" fmla="*/ 360 h 360"/>
                <a:gd name="T4" fmla="*/ 47 w 249"/>
                <a:gd name="T5" fmla="*/ 359 h 360"/>
                <a:gd name="T6" fmla="*/ 0 w 249"/>
                <a:gd name="T7" fmla="*/ 1 h 360"/>
                <a:gd name="T8" fmla="*/ 1 w 249"/>
                <a:gd name="T9" fmla="*/ 0 h 360"/>
                <a:gd name="T10" fmla="*/ 2 w 249"/>
                <a:gd name="T11" fmla="*/ 0 h 360"/>
                <a:gd name="T12" fmla="*/ 249 w 249"/>
                <a:gd name="T13" fmla="*/ 193 h 360"/>
                <a:gd name="T14" fmla="*/ 249 w 249"/>
                <a:gd name="T15" fmla="*/ 194 h 360"/>
                <a:gd name="T16" fmla="*/ 249 w 249"/>
                <a:gd name="T17" fmla="*/ 194 h 360"/>
                <a:gd name="T18" fmla="*/ 48 w 249"/>
                <a:gd name="T19" fmla="*/ 360 h 360"/>
                <a:gd name="T20" fmla="*/ 47 w 249"/>
                <a:gd name="T21" fmla="*/ 360 h 360"/>
                <a:gd name="T22" fmla="*/ 2 w 249"/>
                <a:gd name="T23" fmla="*/ 3 h 360"/>
                <a:gd name="T24" fmla="*/ 48 w 249"/>
                <a:gd name="T25" fmla="*/ 357 h 360"/>
                <a:gd name="T26" fmla="*/ 247 w 249"/>
                <a:gd name="T27" fmla="*/ 194 h 360"/>
                <a:gd name="T28" fmla="*/ 2 w 249"/>
                <a:gd name="T29" fmla="*/ 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360">
                  <a:moveTo>
                    <a:pt x="47" y="360"/>
                  </a:moveTo>
                  <a:cubicBezTo>
                    <a:pt x="47" y="360"/>
                    <a:pt x="47" y="360"/>
                    <a:pt x="47" y="360"/>
                  </a:cubicBezTo>
                  <a:cubicBezTo>
                    <a:pt x="47" y="360"/>
                    <a:pt x="47" y="360"/>
                    <a:pt x="47" y="359"/>
                  </a:cubicBezTo>
                  <a:cubicBezTo>
                    <a:pt x="0" y="1"/>
                    <a:pt x="0" y="1"/>
                    <a:pt x="0" y="1"/>
                  </a:cubicBezTo>
                  <a:cubicBezTo>
                    <a:pt x="0" y="1"/>
                    <a:pt x="0" y="0"/>
                    <a:pt x="1" y="0"/>
                  </a:cubicBezTo>
                  <a:cubicBezTo>
                    <a:pt x="1" y="0"/>
                    <a:pt x="1" y="0"/>
                    <a:pt x="2" y="0"/>
                  </a:cubicBezTo>
                  <a:cubicBezTo>
                    <a:pt x="249" y="193"/>
                    <a:pt x="249" y="193"/>
                    <a:pt x="249" y="193"/>
                  </a:cubicBezTo>
                  <a:cubicBezTo>
                    <a:pt x="249" y="193"/>
                    <a:pt x="249" y="193"/>
                    <a:pt x="249" y="194"/>
                  </a:cubicBezTo>
                  <a:cubicBezTo>
                    <a:pt x="249" y="194"/>
                    <a:pt x="249" y="194"/>
                    <a:pt x="249" y="194"/>
                  </a:cubicBezTo>
                  <a:cubicBezTo>
                    <a:pt x="48" y="360"/>
                    <a:pt x="48" y="360"/>
                    <a:pt x="48" y="360"/>
                  </a:cubicBezTo>
                  <a:cubicBezTo>
                    <a:pt x="48" y="360"/>
                    <a:pt x="48" y="360"/>
                    <a:pt x="47" y="360"/>
                  </a:cubicBezTo>
                  <a:close/>
                  <a:moveTo>
                    <a:pt x="2" y="3"/>
                  </a:moveTo>
                  <a:cubicBezTo>
                    <a:pt x="48" y="357"/>
                    <a:pt x="48" y="357"/>
                    <a:pt x="48" y="357"/>
                  </a:cubicBezTo>
                  <a:cubicBezTo>
                    <a:pt x="247" y="194"/>
                    <a:pt x="247" y="194"/>
                    <a:pt x="247" y="194"/>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6" name="Freeform 44"/>
            <p:cNvSpPr>
              <a:spLocks noEditPoints="1"/>
            </p:cNvSpPr>
            <p:nvPr/>
          </p:nvSpPr>
          <p:spPr bwMode="auto">
            <a:xfrm>
              <a:off x="5972" y="1475"/>
              <a:ext cx="612" cy="720"/>
            </a:xfrm>
            <a:custGeom>
              <a:avLst/>
              <a:gdLst>
                <a:gd name="T0" fmla="*/ 248 w 249"/>
                <a:gd name="T1" fmla="*/ 292 h 292"/>
                <a:gd name="T2" fmla="*/ 248 w 249"/>
                <a:gd name="T3" fmla="*/ 291 h 292"/>
                <a:gd name="T4" fmla="*/ 1 w 249"/>
                <a:gd name="T5" fmla="*/ 99 h 292"/>
                <a:gd name="T6" fmla="*/ 0 w 249"/>
                <a:gd name="T7" fmla="*/ 98 h 292"/>
                <a:gd name="T8" fmla="*/ 1 w 249"/>
                <a:gd name="T9" fmla="*/ 97 h 292"/>
                <a:gd name="T10" fmla="*/ 216 w 249"/>
                <a:gd name="T11" fmla="*/ 0 h 292"/>
                <a:gd name="T12" fmla="*/ 217 w 249"/>
                <a:gd name="T13" fmla="*/ 0 h 292"/>
                <a:gd name="T14" fmla="*/ 217 w 249"/>
                <a:gd name="T15" fmla="*/ 1 h 292"/>
                <a:gd name="T16" fmla="*/ 249 w 249"/>
                <a:gd name="T17" fmla="*/ 291 h 292"/>
                <a:gd name="T18" fmla="*/ 249 w 249"/>
                <a:gd name="T19" fmla="*/ 292 h 292"/>
                <a:gd name="T20" fmla="*/ 248 w 249"/>
                <a:gd name="T21" fmla="*/ 292 h 292"/>
                <a:gd name="T22" fmla="*/ 3 w 249"/>
                <a:gd name="T23" fmla="*/ 98 h 292"/>
                <a:gd name="T24" fmla="*/ 247 w 249"/>
                <a:gd name="T25" fmla="*/ 289 h 292"/>
                <a:gd name="T26" fmla="*/ 216 w 249"/>
                <a:gd name="T27" fmla="*/ 3 h 292"/>
                <a:gd name="T28" fmla="*/ 3 w 249"/>
                <a:gd name="T29" fmla="*/ 9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92">
                  <a:moveTo>
                    <a:pt x="248" y="292"/>
                  </a:moveTo>
                  <a:cubicBezTo>
                    <a:pt x="248" y="292"/>
                    <a:pt x="248" y="292"/>
                    <a:pt x="248" y="291"/>
                  </a:cubicBezTo>
                  <a:cubicBezTo>
                    <a:pt x="1" y="99"/>
                    <a:pt x="1" y="99"/>
                    <a:pt x="1" y="99"/>
                  </a:cubicBezTo>
                  <a:cubicBezTo>
                    <a:pt x="0" y="98"/>
                    <a:pt x="0" y="98"/>
                    <a:pt x="0" y="98"/>
                  </a:cubicBezTo>
                  <a:cubicBezTo>
                    <a:pt x="0" y="97"/>
                    <a:pt x="0" y="97"/>
                    <a:pt x="1" y="97"/>
                  </a:cubicBezTo>
                  <a:cubicBezTo>
                    <a:pt x="216" y="0"/>
                    <a:pt x="216" y="0"/>
                    <a:pt x="216" y="0"/>
                  </a:cubicBezTo>
                  <a:cubicBezTo>
                    <a:pt x="216" y="0"/>
                    <a:pt x="217" y="0"/>
                    <a:pt x="217" y="0"/>
                  </a:cubicBezTo>
                  <a:cubicBezTo>
                    <a:pt x="217" y="1"/>
                    <a:pt x="217" y="1"/>
                    <a:pt x="217" y="1"/>
                  </a:cubicBezTo>
                  <a:cubicBezTo>
                    <a:pt x="249" y="291"/>
                    <a:pt x="249" y="291"/>
                    <a:pt x="249" y="291"/>
                  </a:cubicBezTo>
                  <a:cubicBezTo>
                    <a:pt x="249" y="291"/>
                    <a:pt x="249" y="291"/>
                    <a:pt x="249" y="292"/>
                  </a:cubicBezTo>
                  <a:cubicBezTo>
                    <a:pt x="249" y="292"/>
                    <a:pt x="248" y="292"/>
                    <a:pt x="248" y="292"/>
                  </a:cubicBezTo>
                  <a:close/>
                  <a:moveTo>
                    <a:pt x="3" y="98"/>
                  </a:moveTo>
                  <a:cubicBezTo>
                    <a:pt x="247" y="289"/>
                    <a:pt x="247" y="289"/>
                    <a:pt x="247" y="289"/>
                  </a:cubicBezTo>
                  <a:cubicBezTo>
                    <a:pt x="216" y="3"/>
                    <a:pt x="216" y="3"/>
                    <a:pt x="216" y="3"/>
                  </a:cubicBezTo>
                  <a:lnTo>
                    <a:pt x="3"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7" name="Freeform 45"/>
            <p:cNvSpPr>
              <a:spLocks noEditPoints="1"/>
            </p:cNvSpPr>
            <p:nvPr/>
          </p:nvSpPr>
          <p:spPr bwMode="auto">
            <a:xfrm>
              <a:off x="6250" y="210"/>
              <a:ext cx="1074" cy="1270"/>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8" name="Freeform 46"/>
            <p:cNvSpPr>
              <a:spLocks noEditPoints="1"/>
            </p:cNvSpPr>
            <p:nvPr/>
          </p:nvSpPr>
          <p:spPr bwMode="auto">
            <a:xfrm>
              <a:off x="6501" y="1475"/>
              <a:ext cx="489" cy="720"/>
            </a:xfrm>
            <a:custGeom>
              <a:avLst/>
              <a:gdLst>
                <a:gd name="T0" fmla="*/ 33 w 199"/>
                <a:gd name="T1" fmla="*/ 292 h 292"/>
                <a:gd name="T2" fmla="*/ 33 w 199"/>
                <a:gd name="T3" fmla="*/ 292 h 292"/>
                <a:gd name="T4" fmla="*/ 32 w 199"/>
                <a:gd name="T5" fmla="*/ 291 h 292"/>
                <a:gd name="T6" fmla="*/ 0 w 199"/>
                <a:gd name="T7" fmla="*/ 1 h 292"/>
                <a:gd name="T8" fmla="*/ 1 w 199"/>
                <a:gd name="T9" fmla="*/ 0 h 292"/>
                <a:gd name="T10" fmla="*/ 2 w 199"/>
                <a:gd name="T11" fmla="*/ 1 h 292"/>
                <a:gd name="T12" fmla="*/ 199 w 199"/>
                <a:gd name="T13" fmla="*/ 217 h 292"/>
                <a:gd name="T14" fmla="*/ 199 w 199"/>
                <a:gd name="T15" fmla="*/ 217 h 292"/>
                <a:gd name="T16" fmla="*/ 198 w 199"/>
                <a:gd name="T17" fmla="*/ 218 h 292"/>
                <a:gd name="T18" fmla="*/ 34 w 199"/>
                <a:gd name="T19" fmla="*/ 292 h 292"/>
                <a:gd name="T20" fmla="*/ 33 w 199"/>
                <a:gd name="T21" fmla="*/ 292 h 292"/>
                <a:gd name="T22" fmla="*/ 3 w 199"/>
                <a:gd name="T23" fmla="*/ 4 h 292"/>
                <a:gd name="T24" fmla="*/ 34 w 199"/>
                <a:gd name="T25" fmla="*/ 289 h 292"/>
                <a:gd name="T26" fmla="*/ 196 w 199"/>
                <a:gd name="T27" fmla="*/ 217 h 292"/>
                <a:gd name="T28" fmla="*/ 3 w 199"/>
                <a:gd name="T29" fmla="*/ 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92">
                  <a:moveTo>
                    <a:pt x="33" y="292"/>
                  </a:moveTo>
                  <a:cubicBezTo>
                    <a:pt x="33" y="292"/>
                    <a:pt x="33" y="292"/>
                    <a:pt x="33" y="292"/>
                  </a:cubicBezTo>
                  <a:cubicBezTo>
                    <a:pt x="33" y="291"/>
                    <a:pt x="32" y="291"/>
                    <a:pt x="32" y="291"/>
                  </a:cubicBezTo>
                  <a:cubicBezTo>
                    <a:pt x="0" y="1"/>
                    <a:pt x="0" y="1"/>
                    <a:pt x="0" y="1"/>
                  </a:cubicBezTo>
                  <a:cubicBezTo>
                    <a:pt x="0" y="1"/>
                    <a:pt x="1" y="1"/>
                    <a:pt x="1" y="0"/>
                  </a:cubicBezTo>
                  <a:cubicBezTo>
                    <a:pt x="1" y="0"/>
                    <a:pt x="2" y="0"/>
                    <a:pt x="2" y="1"/>
                  </a:cubicBezTo>
                  <a:cubicBezTo>
                    <a:pt x="199" y="217"/>
                    <a:pt x="199" y="217"/>
                    <a:pt x="199" y="217"/>
                  </a:cubicBezTo>
                  <a:cubicBezTo>
                    <a:pt x="199" y="217"/>
                    <a:pt x="199" y="217"/>
                    <a:pt x="199" y="217"/>
                  </a:cubicBezTo>
                  <a:cubicBezTo>
                    <a:pt x="199" y="218"/>
                    <a:pt x="198" y="218"/>
                    <a:pt x="198" y="218"/>
                  </a:cubicBezTo>
                  <a:cubicBezTo>
                    <a:pt x="34" y="292"/>
                    <a:pt x="34" y="292"/>
                    <a:pt x="34" y="292"/>
                  </a:cubicBezTo>
                  <a:cubicBezTo>
                    <a:pt x="34" y="292"/>
                    <a:pt x="33" y="292"/>
                    <a:pt x="33" y="292"/>
                  </a:cubicBezTo>
                  <a:close/>
                  <a:moveTo>
                    <a:pt x="3" y="4"/>
                  </a:moveTo>
                  <a:cubicBezTo>
                    <a:pt x="34" y="289"/>
                    <a:pt x="34" y="289"/>
                    <a:pt x="34" y="289"/>
                  </a:cubicBezTo>
                  <a:cubicBezTo>
                    <a:pt x="196" y="217"/>
                    <a:pt x="196" y="217"/>
                    <a:pt x="196" y="217"/>
                  </a:cubicBezTo>
                  <a:lnTo>
                    <a:pt x="3"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9" name="Freeform 47"/>
            <p:cNvSpPr>
              <a:spLocks noEditPoints="1"/>
            </p:cNvSpPr>
            <p:nvPr/>
          </p:nvSpPr>
          <p:spPr bwMode="auto">
            <a:xfrm>
              <a:off x="6501" y="1475"/>
              <a:ext cx="823" cy="537"/>
            </a:xfrm>
            <a:custGeom>
              <a:avLst/>
              <a:gdLst>
                <a:gd name="T0" fmla="*/ 198 w 335"/>
                <a:gd name="T1" fmla="*/ 218 h 218"/>
                <a:gd name="T2" fmla="*/ 198 w 335"/>
                <a:gd name="T3" fmla="*/ 218 h 218"/>
                <a:gd name="T4" fmla="*/ 197 w 335"/>
                <a:gd name="T5" fmla="*/ 218 h 218"/>
                <a:gd name="T6" fmla="*/ 1 w 335"/>
                <a:gd name="T7" fmla="*/ 2 h 218"/>
                <a:gd name="T8" fmla="*/ 1 w 335"/>
                <a:gd name="T9" fmla="*/ 1 h 218"/>
                <a:gd name="T10" fmla="*/ 2 w 335"/>
                <a:gd name="T11" fmla="*/ 0 h 218"/>
                <a:gd name="T12" fmla="*/ 335 w 335"/>
                <a:gd name="T13" fmla="*/ 86 h 218"/>
                <a:gd name="T14" fmla="*/ 335 w 335"/>
                <a:gd name="T15" fmla="*/ 86 h 218"/>
                <a:gd name="T16" fmla="*/ 335 w 335"/>
                <a:gd name="T17" fmla="*/ 87 h 218"/>
                <a:gd name="T18" fmla="*/ 198 w 335"/>
                <a:gd name="T19" fmla="*/ 218 h 218"/>
                <a:gd name="T20" fmla="*/ 198 w 335"/>
                <a:gd name="T21" fmla="*/ 218 h 218"/>
                <a:gd name="T22" fmla="*/ 4 w 335"/>
                <a:gd name="T23" fmla="*/ 3 h 218"/>
                <a:gd name="T24" fmla="*/ 198 w 335"/>
                <a:gd name="T25" fmla="*/ 216 h 218"/>
                <a:gd name="T26" fmla="*/ 332 w 335"/>
                <a:gd name="T27" fmla="*/ 87 h 218"/>
                <a:gd name="T28" fmla="*/ 4 w 335"/>
                <a:gd name="T2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218">
                  <a:moveTo>
                    <a:pt x="198" y="218"/>
                  </a:moveTo>
                  <a:cubicBezTo>
                    <a:pt x="198" y="218"/>
                    <a:pt x="198" y="218"/>
                    <a:pt x="198" y="218"/>
                  </a:cubicBezTo>
                  <a:cubicBezTo>
                    <a:pt x="198" y="218"/>
                    <a:pt x="197" y="218"/>
                    <a:pt x="197" y="218"/>
                  </a:cubicBezTo>
                  <a:cubicBezTo>
                    <a:pt x="1" y="2"/>
                    <a:pt x="1" y="2"/>
                    <a:pt x="1" y="2"/>
                  </a:cubicBezTo>
                  <a:cubicBezTo>
                    <a:pt x="0" y="2"/>
                    <a:pt x="0" y="1"/>
                    <a:pt x="1" y="1"/>
                  </a:cubicBezTo>
                  <a:cubicBezTo>
                    <a:pt x="1" y="0"/>
                    <a:pt x="1" y="0"/>
                    <a:pt x="2" y="0"/>
                  </a:cubicBezTo>
                  <a:cubicBezTo>
                    <a:pt x="335" y="86"/>
                    <a:pt x="335" y="86"/>
                    <a:pt x="335" y="86"/>
                  </a:cubicBezTo>
                  <a:cubicBezTo>
                    <a:pt x="335" y="86"/>
                    <a:pt x="335" y="86"/>
                    <a:pt x="335" y="86"/>
                  </a:cubicBezTo>
                  <a:cubicBezTo>
                    <a:pt x="335" y="87"/>
                    <a:pt x="335" y="87"/>
                    <a:pt x="335" y="87"/>
                  </a:cubicBezTo>
                  <a:cubicBezTo>
                    <a:pt x="198" y="218"/>
                    <a:pt x="198" y="218"/>
                    <a:pt x="198" y="218"/>
                  </a:cubicBezTo>
                  <a:cubicBezTo>
                    <a:pt x="198" y="218"/>
                    <a:pt x="198" y="218"/>
                    <a:pt x="198" y="218"/>
                  </a:cubicBezTo>
                  <a:close/>
                  <a:moveTo>
                    <a:pt x="4" y="3"/>
                  </a:moveTo>
                  <a:cubicBezTo>
                    <a:pt x="198" y="216"/>
                    <a:pt x="198" y="216"/>
                    <a:pt x="198" y="216"/>
                  </a:cubicBezTo>
                  <a:cubicBezTo>
                    <a:pt x="332" y="87"/>
                    <a:pt x="332" y="87"/>
                    <a:pt x="332" y="87"/>
                  </a:cubicBezTo>
                  <a:lnTo>
                    <a:pt x="4"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2" name="Freeform 48"/>
            <p:cNvSpPr>
              <a:spLocks noEditPoints="1"/>
            </p:cNvSpPr>
            <p:nvPr/>
          </p:nvSpPr>
          <p:spPr bwMode="auto">
            <a:xfrm>
              <a:off x="6501" y="210"/>
              <a:ext cx="823" cy="1482"/>
            </a:xfrm>
            <a:custGeom>
              <a:avLst/>
              <a:gdLst>
                <a:gd name="T0" fmla="*/ 334 w 335"/>
                <a:gd name="T1" fmla="*/ 601 h 601"/>
                <a:gd name="T2" fmla="*/ 334 w 335"/>
                <a:gd name="T3" fmla="*/ 601 h 601"/>
                <a:gd name="T4" fmla="*/ 1 w 335"/>
                <a:gd name="T5" fmla="*/ 515 h 601"/>
                <a:gd name="T6" fmla="*/ 1 w 335"/>
                <a:gd name="T7" fmla="*/ 515 h 601"/>
                <a:gd name="T8" fmla="*/ 1 w 335"/>
                <a:gd name="T9" fmla="*/ 514 h 601"/>
                <a:gd name="T10" fmla="*/ 333 w 335"/>
                <a:gd name="T11" fmla="*/ 1 h 601"/>
                <a:gd name="T12" fmla="*/ 334 w 335"/>
                <a:gd name="T13" fmla="*/ 1 h 601"/>
                <a:gd name="T14" fmla="*/ 335 w 335"/>
                <a:gd name="T15" fmla="*/ 1 h 601"/>
                <a:gd name="T16" fmla="*/ 335 w 335"/>
                <a:gd name="T17" fmla="*/ 600 h 601"/>
                <a:gd name="T18" fmla="*/ 335 w 335"/>
                <a:gd name="T19" fmla="*/ 600 h 601"/>
                <a:gd name="T20" fmla="*/ 334 w 335"/>
                <a:gd name="T21" fmla="*/ 601 h 601"/>
                <a:gd name="T22" fmla="*/ 3 w 335"/>
                <a:gd name="T23" fmla="*/ 514 h 601"/>
                <a:gd name="T24" fmla="*/ 333 w 335"/>
                <a:gd name="T25" fmla="*/ 598 h 601"/>
                <a:gd name="T26" fmla="*/ 333 w 335"/>
                <a:gd name="T27" fmla="*/ 5 h 601"/>
                <a:gd name="T28" fmla="*/ 3 w 335"/>
                <a:gd name="T29" fmla="*/ 51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601">
                  <a:moveTo>
                    <a:pt x="334" y="601"/>
                  </a:moveTo>
                  <a:cubicBezTo>
                    <a:pt x="334" y="601"/>
                    <a:pt x="334" y="601"/>
                    <a:pt x="334" y="601"/>
                  </a:cubicBezTo>
                  <a:cubicBezTo>
                    <a:pt x="1" y="515"/>
                    <a:pt x="1" y="515"/>
                    <a:pt x="1" y="515"/>
                  </a:cubicBezTo>
                  <a:cubicBezTo>
                    <a:pt x="1" y="515"/>
                    <a:pt x="1" y="515"/>
                    <a:pt x="1" y="515"/>
                  </a:cubicBezTo>
                  <a:cubicBezTo>
                    <a:pt x="0" y="514"/>
                    <a:pt x="0" y="514"/>
                    <a:pt x="1" y="514"/>
                  </a:cubicBezTo>
                  <a:cubicBezTo>
                    <a:pt x="333" y="1"/>
                    <a:pt x="333" y="1"/>
                    <a:pt x="333" y="1"/>
                  </a:cubicBezTo>
                  <a:cubicBezTo>
                    <a:pt x="333" y="1"/>
                    <a:pt x="333" y="0"/>
                    <a:pt x="334" y="1"/>
                  </a:cubicBezTo>
                  <a:cubicBezTo>
                    <a:pt x="334" y="1"/>
                    <a:pt x="335" y="1"/>
                    <a:pt x="335" y="1"/>
                  </a:cubicBezTo>
                  <a:cubicBezTo>
                    <a:pt x="335" y="600"/>
                    <a:pt x="335" y="600"/>
                    <a:pt x="335" y="600"/>
                  </a:cubicBezTo>
                  <a:cubicBezTo>
                    <a:pt x="335" y="600"/>
                    <a:pt x="335" y="600"/>
                    <a:pt x="335" y="600"/>
                  </a:cubicBezTo>
                  <a:cubicBezTo>
                    <a:pt x="335" y="601"/>
                    <a:pt x="334" y="601"/>
                    <a:pt x="334" y="601"/>
                  </a:cubicBezTo>
                  <a:close/>
                  <a:moveTo>
                    <a:pt x="3" y="514"/>
                  </a:moveTo>
                  <a:cubicBezTo>
                    <a:pt x="333" y="598"/>
                    <a:pt x="333" y="598"/>
                    <a:pt x="333" y="598"/>
                  </a:cubicBezTo>
                  <a:cubicBezTo>
                    <a:pt x="333" y="5"/>
                    <a:pt x="333" y="5"/>
                    <a:pt x="333" y="5"/>
                  </a:cubicBezTo>
                  <a:lnTo>
                    <a:pt x="3" y="51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4" name="Freeform 49"/>
            <p:cNvSpPr>
              <a:spLocks noEditPoints="1"/>
            </p:cNvSpPr>
            <p:nvPr/>
          </p:nvSpPr>
          <p:spPr bwMode="auto">
            <a:xfrm>
              <a:off x="5753" y="2937"/>
              <a:ext cx="1043" cy="781"/>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5" name="Freeform 50"/>
            <p:cNvSpPr>
              <a:spLocks noEditPoints="1"/>
            </p:cNvSpPr>
            <p:nvPr/>
          </p:nvSpPr>
          <p:spPr bwMode="auto">
            <a:xfrm>
              <a:off x="5753" y="3519"/>
              <a:ext cx="1043" cy="498"/>
            </a:xfrm>
            <a:custGeom>
              <a:avLst/>
              <a:gdLst>
                <a:gd name="T0" fmla="*/ 251 w 424"/>
                <a:gd name="T1" fmla="*/ 202 h 202"/>
                <a:gd name="T2" fmla="*/ 250 w 424"/>
                <a:gd name="T3" fmla="*/ 202 h 202"/>
                <a:gd name="T4" fmla="*/ 0 w 424"/>
                <a:gd name="T5" fmla="*/ 81 h 202"/>
                <a:gd name="T6" fmla="*/ 0 w 424"/>
                <a:gd name="T7" fmla="*/ 80 h 202"/>
                <a:gd name="T8" fmla="*/ 1 w 424"/>
                <a:gd name="T9" fmla="*/ 79 h 202"/>
                <a:gd name="T10" fmla="*/ 423 w 424"/>
                <a:gd name="T11" fmla="*/ 0 h 202"/>
                <a:gd name="T12" fmla="*/ 424 w 424"/>
                <a:gd name="T13" fmla="*/ 0 h 202"/>
                <a:gd name="T14" fmla="*/ 424 w 424"/>
                <a:gd name="T15" fmla="*/ 2 h 202"/>
                <a:gd name="T16" fmla="*/ 251 w 424"/>
                <a:gd name="T17" fmla="*/ 202 h 202"/>
                <a:gd name="T18" fmla="*/ 251 w 424"/>
                <a:gd name="T19" fmla="*/ 202 h 202"/>
                <a:gd name="T20" fmla="*/ 4 w 424"/>
                <a:gd name="T21" fmla="*/ 80 h 202"/>
                <a:gd name="T22" fmla="*/ 251 w 424"/>
                <a:gd name="T23" fmla="*/ 200 h 202"/>
                <a:gd name="T24" fmla="*/ 421 w 424"/>
                <a:gd name="T25" fmla="*/ 2 h 202"/>
                <a:gd name="T26" fmla="*/ 4 w 424"/>
                <a:gd name="T27" fmla="*/ 8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202">
                  <a:moveTo>
                    <a:pt x="251" y="202"/>
                  </a:moveTo>
                  <a:cubicBezTo>
                    <a:pt x="251" y="202"/>
                    <a:pt x="251" y="202"/>
                    <a:pt x="250" y="202"/>
                  </a:cubicBezTo>
                  <a:cubicBezTo>
                    <a:pt x="0" y="81"/>
                    <a:pt x="0" y="81"/>
                    <a:pt x="0" y="81"/>
                  </a:cubicBezTo>
                  <a:cubicBezTo>
                    <a:pt x="0" y="80"/>
                    <a:pt x="0" y="80"/>
                    <a:pt x="0" y="80"/>
                  </a:cubicBezTo>
                  <a:cubicBezTo>
                    <a:pt x="0" y="79"/>
                    <a:pt x="0" y="79"/>
                    <a:pt x="1" y="79"/>
                  </a:cubicBezTo>
                  <a:cubicBezTo>
                    <a:pt x="423" y="0"/>
                    <a:pt x="423" y="0"/>
                    <a:pt x="423" y="0"/>
                  </a:cubicBezTo>
                  <a:cubicBezTo>
                    <a:pt x="424" y="0"/>
                    <a:pt x="424" y="0"/>
                    <a:pt x="424" y="0"/>
                  </a:cubicBezTo>
                  <a:cubicBezTo>
                    <a:pt x="424" y="1"/>
                    <a:pt x="424" y="1"/>
                    <a:pt x="424" y="2"/>
                  </a:cubicBezTo>
                  <a:cubicBezTo>
                    <a:pt x="251" y="202"/>
                    <a:pt x="251" y="202"/>
                    <a:pt x="251" y="202"/>
                  </a:cubicBezTo>
                  <a:cubicBezTo>
                    <a:pt x="251" y="202"/>
                    <a:pt x="251" y="202"/>
                    <a:pt x="251" y="202"/>
                  </a:cubicBezTo>
                  <a:close/>
                  <a:moveTo>
                    <a:pt x="4" y="80"/>
                  </a:moveTo>
                  <a:cubicBezTo>
                    <a:pt x="251" y="200"/>
                    <a:pt x="251" y="200"/>
                    <a:pt x="251" y="200"/>
                  </a:cubicBezTo>
                  <a:cubicBezTo>
                    <a:pt x="421" y="2"/>
                    <a:pt x="421" y="2"/>
                    <a:pt x="421" y="2"/>
                  </a:cubicBezTo>
                  <a:lnTo>
                    <a:pt x="4" y="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6" name="Freeform 51"/>
            <p:cNvSpPr>
              <a:spLocks noEditPoints="1"/>
            </p:cNvSpPr>
            <p:nvPr/>
          </p:nvSpPr>
          <p:spPr bwMode="auto">
            <a:xfrm>
              <a:off x="5950" y="2937"/>
              <a:ext cx="1116" cy="587"/>
            </a:xfrm>
            <a:custGeom>
              <a:avLst/>
              <a:gdLst>
                <a:gd name="T0" fmla="*/ 343 w 454"/>
                <a:gd name="T1" fmla="*/ 238 h 238"/>
                <a:gd name="T2" fmla="*/ 343 w 454"/>
                <a:gd name="T3" fmla="*/ 238 h 238"/>
                <a:gd name="T4" fmla="*/ 1 w 454"/>
                <a:gd name="T5" fmla="*/ 1 h 238"/>
                <a:gd name="T6" fmla="*/ 1 w 454"/>
                <a:gd name="T7" fmla="*/ 0 h 238"/>
                <a:gd name="T8" fmla="*/ 1 w 454"/>
                <a:gd name="T9" fmla="*/ 0 h 238"/>
                <a:gd name="T10" fmla="*/ 453 w 454"/>
                <a:gd name="T11" fmla="*/ 22 h 238"/>
                <a:gd name="T12" fmla="*/ 454 w 454"/>
                <a:gd name="T13" fmla="*/ 22 h 238"/>
                <a:gd name="T14" fmla="*/ 454 w 454"/>
                <a:gd name="T15" fmla="*/ 23 h 238"/>
                <a:gd name="T16" fmla="*/ 344 w 454"/>
                <a:gd name="T17" fmla="*/ 237 h 238"/>
                <a:gd name="T18" fmla="*/ 344 w 454"/>
                <a:gd name="T19" fmla="*/ 238 h 238"/>
                <a:gd name="T20" fmla="*/ 343 w 454"/>
                <a:gd name="T21" fmla="*/ 238 h 238"/>
                <a:gd name="T22" fmla="*/ 5 w 454"/>
                <a:gd name="T23" fmla="*/ 2 h 238"/>
                <a:gd name="T24" fmla="*/ 343 w 454"/>
                <a:gd name="T25" fmla="*/ 236 h 238"/>
                <a:gd name="T26" fmla="*/ 452 w 454"/>
                <a:gd name="T27" fmla="*/ 23 h 238"/>
                <a:gd name="T28" fmla="*/ 5 w 454"/>
                <a:gd name="T29" fmla="*/ 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238">
                  <a:moveTo>
                    <a:pt x="343" y="238"/>
                  </a:moveTo>
                  <a:cubicBezTo>
                    <a:pt x="343" y="238"/>
                    <a:pt x="343" y="238"/>
                    <a:pt x="343" y="238"/>
                  </a:cubicBezTo>
                  <a:cubicBezTo>
                    <a:pt x="1" y="1"/>
                    <a:pt x="1" y="1"/>
                    <a:pt x="1" y="1"/>
                  </a:cubicBezTo>
                  <a:cubicBezTo>
                    <a:pt x="1" y="1"/>
                    <a:pt x="0" y="1"/>
                    <a:pt x="1" y="0"/>
                  </a:cubicBezTo>
                  <a:cubicBezTo>
                    <a:pt x="1" y="0"/>
                    <a:pt x="1" y="0"/>
                    <a:pt x="1" y="0"/>
                  </a:cubicBezTo>
                  <a:cubicBezTo>
                    <a:pt x="453" y="22"/>
                    <a:pt x="453" y="22"/>
                    <a:pt x="453" y="22"/>
                  </a:cubicBezTo>
                  <a:cubicBezTo>
                    <a:pt x="453" y="22"/>
                    <a:pt x="454" y="22"/>
                    <a:pt x="454" y="22"/>
                  </a:cubicBezTo>
                  <a:cubicBezTo>
                    <a:pt x="454" y="22"/>
                    <a:pt x="454" y="23"/>
                    <a:pt x="454" y="23"/>
                  </a:cubicBezTo>
                  <a:cubicBezTo>
                    <a:pt x="344" y="237"/>
                    <a:pt x="344" y="237"/>
                    <a:pt x="344" y="237"/>
                  </a:cubicBezTo>
                  <a:cubicBezTo>
                    <a:pt x="344" y="238"/>
                    <a:pt x="344" y="238"/>
                    <a:pt x="344" y="238"/>
                  </a:cubicBezTo>
                  <a:cubicBezTo>
                    <a:pt x="344" y="238"/>
                    <a:pt x="343" y="238"/>
                    <a:pt x="343" y="238"/>
                  </a:cubicBezTo>
                  <a:close/>
                  <a:moveTo>
                    <a:pt x="5" y="2"/>
                  </a:moveTo>
                  <a:cubicBezTo>
                    <a:pt x="343" y="236"/>
                    <a:pt x="343" y="236"/>
                    <a:pt x="343" y="236"/>
                  </a:cubicBezTo>
                  <a:cubicBezTo>
                    <a:pt x="452" y="23"/>
                    <a:pt x="452" y="23"/>
                    <a:pt x="452" y="23"/>
                  </a:cubicBezTo>
                  <a:lnTo>
                    <a:pt x="5"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7" name="Freeform 52"/>
            <p:cNvSpPr>
              <a:spLocks noEditPoints="1"/>
            </p:cNvSpPr>
            <p:nvPr/>
          </p:nvSpPr>
          <p:spPr bwMode="auto">
            <a:xfrm>
              <a:off x="6368" y="3519"/>
              <a:ext cx="428" cy="599"/>
            </a:xfrm>
            <a:custGeom>
              <a:avLst/>
              <a:gdLst>
                <a:gd name="T0" fmla="*/ 118 w 174"/>
                <a:gd name="T1" fmla="*/ 243 h 243"/>
                <a:gd name="T2" fmla="*/ 118 w 174"/>
                <a:gd name="T3" fmla="*/ 243 h 243"/>
                <a:gd name="T4" fmla="*/ 0 w 174"/>
                <a:gd name="T5" fmla="*/ 202 h 243"/>
                <a:gd name="T6" fmla="*/ 0 w 174"/>
                <a:gd name="T7" fmla="*/ 201 h 243"/>
                <a:gd name="T8" fmla="*/ 0 w 174"/>
                <a:gd name="T9" fmla="*/ 200 h 243"/>
                <a:gd name="T10" fmla="*/ 173 w 174"/>
                <a:gd name="T11" fmla="*/ 0 h 243"/>
                <a:gd name="T12" fmla="*/ 174 w 174"/>
                <a:gd name="T13" fmla="*/ 0 h 243"/>
                <a:gd name="T14" fmla="*/ 174 w 174"/>
                <a:gd name="T15" fmla="*/ 1 h 243"/>
                <a:gd name="T16" fmla="*/ 119 w 174"/>
                <a:gd name="T17" fmla="*/ 243 h 243"/>
                <a:gd name="T18" fmla="*/ 118 w 174"/>
                <a:gd name="T19" fmla="*/ 243 h 243"/>
                <a:gd name="T20" fmla="*/ 118 w 174"/>
                <a:gd name="T21" fmla="*/ 243 h 243"/>
                <a:gd name="T22" fmla="*/ 2 w 174"/>
                <a:gd name="T23" fmla="*/ 201 h 243"/>
                <a:gd name="T24" fmla="*/ 117 w 174"/>
                <a:gd name="T25" fmla="*/ 241 h 243"/>
                <a:gd name="T26" fmla="*/ 172 w 174"/>
                <a:gd name="T27" fmla="*/ 4 h 243"/>
                <a:gd name="T28" fmla="*/ 2 w 174"/>
                <a:gd name="T29" fmla="*/ 20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43">
                  <a:moveTo>
                    <a:pt x="118" y="243"/>
                  </a:moveTo>
                  <a:cubicBezTo>
                    <a:pt x="118" y="243"/>
                    <a:pt x="118" y="243"/>
                    <a:pt x="118" y="243"/>
                  </a:cubicBezTo>
                  <a:cubicBezTo>
                    <a:pt x="0" y="202"/>
                    <a:pt x="0" y="202"/>
                    <a:pt x="0" y="202"/>
                  </a:cubicBezTo>
                  <a:cubicBezTo>
                    <a:pt x="0" y="202"/>
                    <a:pt x="0" y="202"/>
                    <a:pt x="0" y="201"/>
                  </a:cubicBezTo>
                  <a:cubicBezTo>
                    <a:pt x="0" y="201"/>
                    <a:pt x="0" y="201"/>
                    <a:pt x="0" y="200"/>
                  </a:cubicBezTo>
                  <a:cubicBezTo>
                    <a:pt x="173" y="0"/>
                    <a:pt x="173" y="0"/>
                    <a:pt x="173" y="0"/>
                  </a:cubicBezTo>
                  <a:cubicBezTo>
                    <a:pt x="173" y="0"/>
                    <a:pt x="173" y="0"/>
                    <a:pt x="174" y="0"/>
                  </a:cubicBezTo>
                  <a:cubicBezTo>
                    <a:pt x="174" y="0"/>
                    <a:pt x="174" y="1"/>
                    <a:pt x="174" y="1"/>
                  </a:cubicBezTo>
                  <a:cubicBezTo>
                    <a:pt x="119" y="243"/>
                    <a:pt x="119" y="243"/>
                    <a:pt x="119" y="243"/>
                  </a:cubicBezTo>
                  <a:cubicBezTo>
                    <a:pt x="119" y="243"/>
                    <a:pt x="119" y="243"/>
                    <a:pt x="118" y="243"/>
                  </a:cubicBezTo>
                  <a:cubicBezTo>
                    <a:pt x="118" y="243"/>
                    <a:pt x="118" y="243"/>
                    <a:pt x="118" y="243"/>
                  </a:cubicBezTo>
                  <a:close/>
                  <a:moveTo>
                    <a:pt x="2" y="201"/>
                  </a:moveTo>
                  <a:cubicBezTo>
                    <a:pt x="117" y="241"/>
                    <a:pt x="117" y="241"/>
                    <a:pt x="117" y="241"/>
                  </a:cubicBezTo>
                  <a:cubicBezTo>
                    <a:pt x="172" y="4"/>
                    <a:pt x="172" y="4"/>
                    <a:pt x="172" y="4"/>
                  </a:cubicBezTo>
                  <a:lnTo>
                    <a:pt x="2" y="20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8" name="Freeform 53"/>
            <p:cNvSpPr>
              <a:spLocks noEditPoints="1"/>
            </p:cNvSpPr>
            <p:nvPr/>
          </p:nvSpPr>
          <p:spPr bwMode="auto">
            <a:xfrm>
              <a:off x="6656" y="3519"/>
              <a:ext cx="693" cy="599"/>
            </a:xfrm>
            <a:custGeom>
              <a:avLst/>
              <a:gdLst>
                <a:gd name="T0" fmla="*/ 1 w 282"/>
                <a:gd name="T1" fmla="*/ 243 h 243"/>
                <a:gd name="T2" fmla="*/ 0 w 282"/>
                <a:gd name="T3" fmla="*/ 243 h 243"/>
                <a:gd name="T4" fmla="*/ 0 w 282"/>
                <a:gd name="T5" fmla="*/ 242 h 243"/>
                <a:gd name="T6" fmla="*/ 55 w 282"/>
                <a:gd name="T7" fmla="*/ 1 h 243"/>
                <a:gd name="T8" fmla="*/ 56 w 282"/>
                <a:gd name="T9" fmla="*/ 0 h 243"/>
                <a:gd name="T10" fmla="*/ 57 w 282"/>
                <a:gd name="T11" fmla="*/ 0 h 243"/>
                <a:gd name="T12" fmla="*/ 282 w 282"/>
                <a:gd name="T13" fmla="*/ 217 h 243"/>
                <a:gd name="T14" fmla="*/ 282 w 282"/>
                <a:gd name="T15" fmla="*/ 218 h 243"/>
                <a:gd name="T16" fmla="*/ 281 w 282"/>
                <a:gd name="T17" fmla="*/ 219 h 243"/>
                <a:gd name="T18" fmla="*/ 1 w 282"/>
                <a:gd name="T19" fmla="*/ 243 h 243"/>
                <a:gd name="T20" fmla="*/ 1 w 282"/>
                <a:gd name="T21" fmla="*/ 243 h 243"/>
                <a:gd name="T22" fmla="*/ 57 w 282"/>
                <a:gd name="T23" fmla="*/ 3 h 243"/>
                <a:gd name="T24" fmla="*/ 2 w 282"/>
                <a:gd name="T25" fmla="*/ 241 h 243"/>
                <a:gd name="T26" fmla="*/ 279 w 282"/>
                <a:gd name="T27" fmla="*/ 217 h 243"/>
                <a:gd name="T28" fmla="*/ 57 w 282"/>
                <a:gd name="T29" fmla="*/ 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2" h="243">
                  <a:moveTo>
                    <a:pt x="1" y="243"/>
                  </a:moveTo>
                  <a:cubicBezTo>
                    <a:pt x="1" y="243"/>
                    <a:pt x="0" y="243"/>
                    <a:pt x="0" y="243"/>
                  </a:cubicBezTo>
                  <a:cubicBezTo>
                    <a:pt x="0" y="243"/>
                    <a:pt x="0" y="243"/>
                    <a:pt x="0" y="242"/>
                  </a:cubicBezTo>
                  <a:cubicBezTo>
                    <a:pt x="55" y="1"/>
                    <a:pt x="55" y="1"/>
                    <a:pt x="55" y="1"/>
                  </a:cubicBezTo>
                  <a:cubicBezTo>
                    <a:pt x="56" y="0"/>
                    <a:pt x="56" y="0"/>
                    <a:pt x="56" y="0"/>
                  </a:cubicBezTo>
                  <a:cubicBezTo>
                    <a:pt x="56" y="0"/>
                    <a:pt x="57" y="0"/>
                    <a:pt x="57" y="0"/>
                  </a:cubicBezTo>
                  <a:cubicBezTo>
                    <a:pt x="282" y="217"/>
                    <a:pt x="282" y="217"/>
                    <a:pt x="282" y="217"/>
                  </a:cubicBezTo>
                  <a:cubicBezTo>
                    <a:pt x="282" y="217"/>
                    <a:pt x="282" y="218"/>
                    <a:pt x="282" y="218"/>
                  </a:cubicBezTo>
                  <a:cubicBezTo>
                    <a:pt x="282" y="219"/>
                    <a:pt x="282" y="219"/>
                    <a:pt x="281" y="219"/>
                  </a:cubicBezTo>
                  <a:cubicBezTo>
                    <a:pt x="1" y="243"/>
                    <a:pt x="1" y="243"/>
                    <a:pt x="1" y="243"/>
                  </a:cubicBezTo>
                  <a:cubicBezTo>
                    <a:pt x="1" y="243"/>
                    <a:pt x="1" y="243"/>
                    <a:pt x="1" y="243"/>
                  </a:cubicBezTo>
                  <a:close/>
                  <a:moveTo>
                    <a:pt x="57" y="3"/>
                  </a:moveTo>
                  <a:cubicBezTo>
                    <a:pt x="2" y="241"/>
                    <a:pt x="2" y="241"/>
                    <a:pt x="2" y="241"/>
                  </a:cubicBezTo>
                  <a:cubicBezTo>
                    <a:pt x="279" y="217"/>
                    <a:pt x="279" y="217"/>
                    <a:pt x="279" y="217"/>
                  </a:cubicBezTo>
                  <a:lnTo>
                    <a:pt x="5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9" name="Freeform 54"/>
            <p:cNvSpPr>
              <a:spLocks noEditPoints="1"/>
            </p:cNvSpPr>
            <p:nvPr/>
          </p:nvSpPr>
          <p:spPr bwMode="auto">
            <a:xfrm>
              <a:off x="6791" y="2991"/>
              <a:ext cx="578" cy="533"/>
            </a:xfrm>
            <a:custGeom>
              <a:avLst/>
              <a:gdLst>
                <a:gd name="T0" fmla="*/ 1 w 235"/>
                <a:gd name="T1" fmla="*/ 216 h 216"/>
                <a:gd name="T2" fmla="*/ 1 w 235"/>
                <a:gd name="T3" fmla="*/ 216 h 216"/>
                <a:gd name="T4" fmla="*/ 1 w 235"/>
                <a:gd name="T5" fmla="*/ 214 h 216"/>
                <a:gd name="T6" fmla="*/ 110 w 235"/>
                <a:gd name="T7" fmla="*/ 0 h 216"/>
                <a:gd name="T8" fmla="*/ 111 w 235"/>
                <a:gd name="T9" fmla="*/ 0 h 216"/>
                <a:gd name="T10" fmla="*/ 112 w 235"/>
                <a:gd name="T11" fmla="*/ 0 h 216"/>
                <a:gd name="T12" fmla="*/ 235 w 235"/>
                <a:gd name="T13" fmla="*/ 94 h 216"/>
                <a:gd name="T14" fmla="*/ 235 w 235"/>
                <a:gd name="T15" fmla="*/ 95 h 216"/>
                <a:gd name="T16" fmla="*/ 235 w 235"/>
                <a:gd name="T17" fmla="*/ 96 h 216"/>
                <a:gd name="T18" fmla="*/ 2 w 235"/>
                <a:gd name="T19" fmla="*/ 216 h 216"/>
                <a:gd name="T20" fmla="*/ 1 w 235"/>
                <a:gd name="T21" fmla="*/ 216 h 216"/>
                <a:gd name="T22" fmla="*/ 111 w 235"/>
                <a:gd name="T23" fmla="*/ 2 h 216"/>
                <a:gd name="T24" fmla="*/ 4 w 235"/>
                <a:gd name="T25" fmla="*/ 213 h 216"/>
                <a:gd name="T26" fmla="*/ 232 w 235"/>
                <a:gd name="T27" fmla="*/ 95 h 216"/>
                <a:gd name="T28" fmla="*/ 111 w 235"/>
                <a:gd name="T2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216">
                  <a:moveTo>
                    <a:pt x="1" y="216"/>
                  </a:moveTo>
                  <a:cubicBezTo>
                    <a:pt x="1" y="216"/>
                    <a:pt x="1" y="216"/>
                    <a:pt x="1" y="216"/>
                  </a:cubicBezTo>
                  <a:cubicBezTo>
                    <a:pt x="0" y="215"/>
                    <a:pt x="0" y="215"/>
                    <a:pt x="1" y="214"/>
                  </a:cubicBezTo>
                  <a:cubicBezTo>
                    <a:pt x="110" y="0"/>
                    <a:pt x="110" y="0"/>
                    <a:pt x="110" y="0"/>
                  </a:cubicBezTo>
                  <a:cubicBezTo>
                    <a:pt x="110" y="0"/>
                    <a:pt x="111" y="0"/>
                    <a:pt x="111" y="0"/>
                  </a:cubicBezTo>
                  <a:cubicBezTo>
                    <a:pt x="111" y="0"/>
                    <a:pt x="111" y="0"/>
                    <a:pt x="112" y="0"/>
                  </a:cubicBezTo>
                  <a:cubicBezTo>
                    <a:pt x="235" y="94"/>
                    <a:pt x="235" y="94"/>
                    <a:pt x="235" y="94"/>
                  </a:cubicBezTo>
                  <a:cubicBezTo>
                    <a:pt x="235" y="95"/>
                    <a:pt x="235" y="95"/>
                    <a:pt x="235" y="95"/>
                  </a:cubicBezTo>
                  <a:cubicBezTo>
                    <a:pt x="235" y="96"/>
                    <a:pt x="235" y="96"/>
                    <a:pt x="235" y="96"/>
                  </a:cubicBezTo>
                  <a:cubicBezTo>
                    <a:pt x="2" y="216"/>
                    <a:pt x="2" y="216"/>
                    <a:pt x="2" y="216"/>
                  </a:cubicBezTo>
                  <a:cubicBezTo>
                    <a:pt x="2" y="216"/>
                    <a:pt x="2" y="216"/>
                    <a:pt x="1" y="216"/>
                  </a:cubicBezTo>
                  <a:close/>
                  <a:moveTo>
                    <a:pt x="111" y="2"/>
                  </a:moveTo>
                  <a:cubicBezTo>
                    <a:pt x="4" y="213"/>
                    <a:pt x="4" y="213"/>
                    <a:pt x="4" y="213"/>
                  </a:cubicBezTo>
                  <a:cubicBezTo>
                    <a:pt x="232" y="95"/>
                    <a:pt x="232" y="95"/>
                    <a:pt x="232" y="95"/>
                  </a:cubicBezTo>
                  <a:lnTo>
                    <a:pt x="111"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0" name="Freeform 55"/>
            <p:cNvSpPr>
              <a:spLocks noEditPoints="1"/>
            </p:cNvSpPr>
            <p:nvPr/>
          </p:nvSpPr>
          <p:spPr bwMode="auto">
            <a:xfrm>
              <a:off x="6791" y="3282"/>
              <a:ext cx="796" cy="777"/>
            </a:xfrm>
            <a:custGeom>
              <a:avLst/>
              <a:gdLst>
                <a:gd name="T0" fmla="*/ 226 w 324"/>
                <a:gd name="T1" fmla="*/ 315 h 315"/>
                <a:gd name="T2" fmla="*/ 226 w 324"/>
                <a:gd name="T3" fmla="*/ 315 h 315"/>
                <a:gd name="T4" fmla="*/ 1 w 324"/>
                <a:gd name="T5" fmla="*/ 98 h 315"/>
                <a:gd name="T6" fmla="*/ 0 w 324"/>
                <a:gd name="T7" fmla="*/ 97 h 315"/>
                <a:gd name="T8" fmla="*/ 1 w 324"/>
                <a:gd name="T9" fmla="*/ 96 h 315"/>
                <a:gd name="T10" fmla="*/ 323 w 324"/>
                <a:gd name="T11" fmla="*/ 0 h 315"/>
                <a:gd name="T12" fmla="*/ 324 w 324"/>
                <a:gd name="T13" fmla="*/ 0 h 315"/>
                <a:gd name="T14" fmla="*/ 324 w 324"/>
                <a:gd name="T15" fmla="*/ 1 h 315"/>
                <a:gd name="T16" fmla="*/ 227 w 324"/>
                <a:gd name="T17" fmla="*/ 314 h 315"/>
                <a:gd name="T18" fmla="*/ 226 w 324"/>
                <a:gd name="T19" fmla="*/ 315 h 315"/>
                <a:gd name="T20" fmla="*/ 226 w 324"/>
                <a:gd name="T21" fmla="*/ 315 h 315"/>
                <a:gd name="T22" fmla="*/ 3 w 324"/>
                <a:gd name="T23" fmla="*/ 97 h 315"/>
                <a:gd name="T24" fmla="*/ 226 w 324"/>
                <a:gd name="T25" fmla="*/ 312 h 315"/>
                <a:gd name="T26" fmla="*/ 321 w 324"/>
                <a:gd name="T27" fmla="*/ 2 h 315"/>
                <a:gd name="T28" fmla="*/ 3 w 324"/>
                <a:gd name="T29" fmla="*/ 9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15">
                  <a:moveTo>
                    <a:pt x="226" y="315"/>
                  </a:moveTo>
                  <a:cubicBezTo>
                    <a:pt x="226" y="315"/>
                    <a:pt x="226" y="315"/>
                    <a:pt x="226" y="315"/>
                  </a:cubicBezTo>
                  <a:cubicBezTo>
                    <a:pt x="1" y="98"/>
                    <a:pt x="1" y="98"/>
                    <a:pt x="1" y="98"/>
                  </a:cubicBezTo>
                  <a:cubicBezTo>
                    <a:pt x="1" y="97"/>
                    <a:pt x="0" y="97"/>
                    <a:pt x="0" y="97"/>
                  </a:cubicBezTo>
                  <a:cubicBezTo>
                    <a:pt x="1" y="96"/>
                    <a:pt x="1" y="96"/>
                    <a:pt x="1" y="96"/>
                  </a:cubicBezTo>
                  <a:cubicBezTo>
                    <a:pt x="323" y="0"/>
                    <a:pt x="323" y="0"/>
                    <a:pt x="323" y="0"/>
                  </a:cubicBezTo>
                  <a:cubicBezTo>
                    <a:pt x="323" y="0"/>
                    <a:pt x="323" y="0"/>
                    <a:pt x="324" y="0"/>
                  </a:cubicBezTo>
                  <a:cubicBezTo>
                    <a:pt x="324" y="0"/>
                    <a:pt x="324" y="1"/>
                    <a:pt x="324" y="1"/>
                  </a:cubicBezTo>
                  <a:cubicBezTo>
                    <a:pt x="227" y="314"/>
                    <a:pt x="227" y="314"/>
                    <a:pt x="227" y="314"/>
                  </a:cubicBezTo>
                  <a:cubicBezTo>
                    <a:pt x="227" y="314"/>
                    <a:pt x="227" y="315"/>
                    <a:pt x="226" y="315"/>
                  </a:cubicBezTo>
                  <a:cubicBezTo>
                    <a:pt x="226" y="315"/>
                    <a:pt x="226" y="315"/>
                    <a:pt x="226" y="315"/>
                  </a:cubicBezTo>
                  <a:close/>
                  <a:moveTo>
                    <a:pt x="3" y="97"/>
                  </a:moveTo>
                  <a:cubicBezTo>
                    <a:pt x="226" y="312"/>
                    <a:pt x="226" y="312"/>
                    <a:pt x="226" y="312"/>
                  </a:cubicBezTo>
                  <a:cubicBezTo>
                    <a:pt x="321" y="2"/>
                    <a:pt x="321" y="2"/>
                    <a:pt x="321" y="2"/>
                  </a:cubicBezTo>
                  <a:lnTo>
                    <a:pt x="3" y="9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1" name="Freeform 56"/>
            <p:cNvSpPr>
              <a:spLocks noEditPoints="1"/>
            </p:cNvSpPr>
            <p:nvPr/>
          </p:nvSpPr>
          <p:spPr bwMode="auto">
            <a:xfrm>
              <a:off x="6791" y="3223"/>
              <a:ext cx="796" cy="301"/>
            </a:xfrm>
            <a:custGeom>
              <a:avLst/>
              <a:gdLst>
                <a:gd name="T0" fmla="*/ 1 w 324"/>
                <a:gd name="T1" fmla="*/ 122 h 122"/>
                <a:gd name="T2" fmla="*/ 1 w 324"/>
                <a:gd name="T3" fmla="*/ 121 h 122"/>
                <a:gd name="T4" fmla="*/ 1 w 324"/>
                <a:gd name="T5" fmla="*/ 120 h 122"/>
                <a:gd name="T6" fmla="*/ 234 w 324"/>
                <a:gd name="T7" fmla="*/ 0 h 122"/>
                <a:gd name="T8" fmla="*/ 234 w 324"/>
                <a:gd name="T9" fmla="*/ 0 h 122"/>
                <a:gd name="T10" fmla="*/ 323 w 324"/>
                <a:gd name="T11" fmla="*/ 24 h 122"/>
                <a:gd name="T12" fmla="*/ 324 w 324"/>
                <a:gd name="T13" fmla="*/ 25 h 122"/>
                <a:gd name="T14" fmla="*/ 323 w 324"/>
                <a:gd name="T15" fmla="*/ 26 h 122"/>
                <a:gd name="T16" fmla="*/ 2 w 324"/>
                <a:gd name="T17" fmla="*/ 122 h 122"/>
                <a:gd name="T18" fmla="*/ 1 w 324"/>
                <a:gd name="T19" fmla="*/ 122 h 122"/>
                <a:gd name="T20" fmla="*/ 234 w 324"/>
                <a:gd name="T21" fmla="*/ 2 h 122"/>
                <a:gd name="T22" fmla="*/ 11 w 324"/>
                <a:gd name="T23" fmla="*/ 117 h 122"/>
                <a:gd name="T24" fmla="*/ 319 w 324"/>
                <a:gd name="T25" fmla="*/ 25 h 122"/>
                <a:gd name="T26" fmla="*/ 234 w 324"/>
                <a:gd name="T27"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4" h="122">
                  <a:moveTo>
                    <a:pt x="1" y="122"/>
                  </a:moveTo>
                  <a:cubicBezTo>
                    <a:pt x="1" y="122"/>
                    <a:pt x="1" y="122"/>
                    <a:pt x="1" y="121"/>
                  </a:cubicBezTo>
                  <a:cubicBezTo>
                    <a:pt x="0" y="121"/>
                    <a:pt x="1" y="120"/>
                    <a:pt x="1" y="120"/>
                  </a:cubicBezTo>
                  <a:cubicBezTo>
                    <a:pt x="234" y="0"/>
                    <a:pt x="234" y="0"/>
                    <a:pt x="234" y="0"/>
                  </a:cubicBezTo>
                  <a:cubicBezTo>
                    <a:pt x="234" y="0"/>
                    <a:pt x="234" y="0"/>
                    <a:pt x="234" y="0"/>
                  </a:cubicBezTo>
                  <a:cubicBezTo>
                    <a:pt x="323" y="24"/>
                    <a:pt x="323" y="24"/>
                    <a:pt x="323" y="24"/>
                  </a:cubicBezTo>
                  <a:cubicBezTo>
                    <a:pt x="323" y="24"/>
                    <a:pt x="324" y="24"/>
                    <a:pt x="324" y="25"/>
                  </a:cubicBezTo>
                  <a:cubicBezTo>
                    <a:pt x="324" y="25"/>
                    <a:pt x="324" y="26"/>
                    <a:pt x="323" y="26"/>
                  </a:cubicBezTo>
                  <a:cubicBezTo>
                    <a:pt x="2" y="122"/>
                    <a:pt x="2" y="122"/>
                    <a:pt x="2" y="122"/>
                  </a:cubicBezTo>
                  <a:cubicBezTo>
                    <a:pt x="2" y="122"/>
                    <a:pt x="1" y="122"/>
                    <a:pt x="1" y="122"/>
                  </a:cubicBezTo>
                  <a:close/>
                  <a:moveTo>
                    <a:pt x="234" y="2"/>
                  </a:moveTo>
                  <a:cubicBezTo>
                    <a:pt x="11" y="117"/>
                    <a:pt x="11" y="117"/>
                    <a:pt x="11" y="117"/>
                  </a:cubicBezTo>
                  <a:cubicBezTo>
                    <a:pt x="319" y="25"/>
                    <a:pt x="319" y="25"/>
                    <a:pt x="319" y="25"/>
                  </a:cubicBezTo>
                  <a:lnTo>
                    <a:pt x="23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3" name="Freeform 57"/>
            <p:cNvSpPr>
              <a:spLocks noEditPoints="1"/>
            </p:cNvSpPr>
            <p:nvPr/>
          </p:nvSpPr>
          <p:spPr bwMode="auto">
            <a:xfrm>
              <a:off x="3378" y="3430"/>
              <a:ext cx="797" cy="387"/>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8" name="Freeform 58"/>
            <p:cNvSpPr>
              <a:spLocks noEditPoints="1"/>
            </p:cNvSpPr>
            <p:nvPr/>
          </p:nvSpPr>
          <p:spPr bwMode="auto">
            <a:xfrm>
              <a:off x="4035" y="3349"/>
              <a:ext cx="408" cy="325"/>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4" name="Freeform 59"/>
            <p:cNvSpPr/>
            <p:nvPr/>
          </p:nvSpPr>
          <p:spPr bwMode="auto">
            <a:xfrm>
              <a:off x="5313" y="1551"/>
              <a:ext cx="130" cy="496"/>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6" name="Freeform 60"/>
            <p:cNvSpPr>
              <a:spLocks noEditPoints="1"/>
            </p:cNvSpPr>
            <p:nvPr/>
          </p:nvSpPr>
          <p:spPr bwMode="auto">
            <a:xfrm>
              <a:off x="5313" y="1554"/>
              <a:ext cx="664" cy="493"/>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7" name="Freeform 61"/>
            <p:cNvSpPr>
              <a:spLocks noEditPoints="1"/>
            </p:cNvSpPr>
            <p:nvPr/>
          </p:nvSpPr>
          <p:spPr bwMode="auto">
            <a:xfrm>
              <a:off x="5313" y="2042"/>
              <a:ext cx="777" cy="629"/>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1" name="Freeform 62"/>
            <p:cNvSpPr>
              <a:spLocks noEditPoints="1"/>
            </p:cNvSpPr>
            <p:nvPr/>
          </p:nvSpPr>
          <p:spPr bwMode="auto">
            <a:xfrm>
              <a:off x="5313" y="1714"/>
              <a:ext cx="777" cy="888"/>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2" name="Freeform 63"/>
            <p:cNvSpPr>
              <a:spLocks noEditPoints="1"/>
            </p:cNvSpPr>
            <p:nvPr/>
          </p:nvSpPr>
          <p:spPr bwMode="auto">
            <a:xfrm>
              <a:off x="5097" y="2666"/>
              <a:ext cx="432" cy="441"/>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3" name="Freeform 64"/>
            <p:cNvSpPr>
              <a:spLocks noEditPoints="1"/>
            </p:cNvSpPr>
            <p:nvPr/>
          </p:nvSpPr>
          <p:spPr bwMode="auto">
            <a:xfrm>
              <a:off x="5097" y="2779"/>
              <a:ext cx="700" cy="328"/>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4" name="Freeform 65"/>
            <p:cNvSpPr>
              <a:spLocks noEditPoints="1"/>
            </p:cNvSpPr>
            <p:nvPr/>
          </p:nvSpPr>
          <p:spPr bwMode="auto">
            <a:xfrm>
              <a:off x="5097" y="2984"/>
              <a:ext cx="700" cy="734"/>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5" name="Freeform 66"/>
            <p:cNvSpPr/>
            <p:nvPr/>
          </p:nvSpPr>
          <p:spPr bwMode="auto">
            <a:xfrm>
              <a:off x="7061" y="2005"/>
              <a:ext cx="807" cy="989"/>
            </a:xfrm>
            <a:custGeom>
              <a:avLst/>
              <a:gdLst>
                <a:gd name="T0" fmla="*/ 327 w 328"/>
                <a:gd name="T1" fmla="*/ 194 h 401"/>
                <a:gd name="T2" fmla="*/ 3 w 328"/>
                <a:gd name="T3" fmla="*/ 398 h 401"/>
                <a:gd name="T4" fmla="*/ 107 w 328"/>
                <a:gd name="T5" fmla="*/ 2 h 401"/>
                <a:gd name="T6" fmla="*/ 328 w 328"/>
                <a:gd name="T7" fmla="*/ 95 h 401"/>
                <a:gd name="T8" fmla="*/ 328 w 328"/>
                <a:gd name="T9" fmla="*/ 93 h 401"/>
                <a:gd name="T10" fmla="*/ 107 w 328"/>
                <a:gd name="T11" fmla="*/ 0 h 401"/>
                <a:gd name="T12" fmla="*/ 106 w 328"/>
                <a:gd name="T13" fmla="*/ 0 h 401"/>
                <a:gd name="T14" fmla="*/ 106 w 328"/>
                <a:gd name="T15" fmla="*/ 1 h 401"/>
                <a:gd name="T16" fmla="*/ 0 w 328"/>
                <a:gd name="T17" fmla="*/ 400 h 401"/>
                <a:gd name="T18" fmla="*/ 1 w 328"/>
                <a:gd name="T19" fmla="*/ 401 h 401"/>
                <a:gd name="T20" fmla="*/ 1 w 328"/>
                <a:gd name="T21" fmla="*/ 401 h 401"/>
                <a:gd name="T22" fmla="*/ 2 w 328"/>
                <a:gd name="T23" fmla="*/ 401 h 401"/>
                <a:gd name="T24" fmla="*/ 327 w 328"/>
                <a:gd name="T25" fmla="*/ 196 h 401"/>
                <a:gd name="T26" fmla="*/ 327 w 328"/>
                <a:gd name="T27" fmla="*/ 1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8" h="401">
                  <a:moveTo>
                    <a:pt x="327" y="194"/>
                  </a:moveTo>
                  <a:cubicBezTo>
                    <a:pt x="3" y="398"/>
                    <a:pt x="3" y="398"/>
                    <a:pt x="3" y="398"/>
                  </a:cubicBezTo>
                  <a:cubicBezTo>
                    <a:pt x="107" y="2"/>
                    <a:pt x="107" y="2"/>
                    <a:pt x="107" y="2"/>
                  </a:cubicBezTo>
                  <a:cubicBezTo>
                    <a:pt x="328" y="95"/>
                    <a:pt x="328" y="95"/>
                    <a:pt x="328" y="95"/>
                  </a:cubicBezTo>
                  <a:cubicBezTo>
                    <a:pt x="328" y="93"/>
                    <a:pt x="328" y="93"/>
                    <a:pt x="328" y="93"/>
                  </a:cubicBezTo>
                  <a:cubicBezTo>
                    <a:pt x="107" y="0"/>
                    <a:pt x="107" y="0"/>
                    <a:pt x="107" y="0"/>
                  </a:cubicBezTo>
                  <a:cubicBezTo>
                    <a:pt x="107" y="0"/>
                    <a:pt x="107" y="0"/>
                    <a:pt x="106" y="0"/>
                  </a:cubicBezTo>
                  <a:cubicBezTo>
                    <a:pt x="106" y="0"/>
                    <a:pt x="106" y="0"/>
                    <a:pt x="106" y="1"/>
                  </a:cubicBezTo>
                  <a:cubicBezTo>
                    <a:pt x="0" y="400"/>
                    <a:pt x="0" y="400"/>
                    <a:pt x="0" y="400"/>
                  </a:cubicBezTo>
                  <a:cubicBezTo>
                    <a:pt x="0" y="401"/>
                    <a:pt x="0" y="401"/>
                    <a:pt x="1" y="401"/>
                  </a:cubicBezTo>
                  <a:cubicBezTo>
                    <a:pt x="1" y="401"/>
                    <a:pt x="1" y="401"/>
                    <a:pt x="1" y="401"/>
                  </a:cubicBezTo>
                  <a:cubicBezTo>
                    <a:pt x="1" y="401"/>
                    <a:pt x="1" y="401"/>
                    <a:pt x="2" y="401"/>
                  </a:cubicBezTo>
                  <a:cubicBezTo>
                    <a:pt x="327" y="196"/>
                    <a:pt x="327" y="196"/>
                    <a:pt x="327" y="196"/>
                  </a:cubicBezTo>
                  <a:lnTo>
                    <a:pt x="327" y="19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6" name="Freeform 67"/>
            <p:cNvSpPr/>
            <p:nvPr/>
          </p:nvSpPr>
          <p:spPr bwMode="auto">
            <a:xfrm>
              <a:off x="7061" y="2483"/>
              <a:ext cx="804" cy="511"/>
            </a:xfrm>
            <a:custGeom>
              <a:avLst/>
              <a:gdLst>
                <a:gd name="T0" fmla="*/ 326 w 327"/>
                <a:gd name="T1" fmla="*/ 171 h 207"/>
                <a:gd name="T2" fmla="*/ 5 w 327"/>
                <a:gd name="T3" fmla="*/ 205 h 207"/>
                <a:gd name="T4" fmla="*/ 327 w 327"/>
                <a:gd name="T5" fmla="*/ 2 h 207"/>
                <a:gd name="T6" fmla="*/ 327 w 327"/>
                <a:gd name="T7" fmla="*/ 0 h 207"/>
                <a:gd name="T8" fmla="*/ 1 w 327"/>
                <a:gd name="T9" fmla="*/ 206 h 207"/>
                <a:gd name="T10" fmla="*/ 0 w 327"/>
                <a:gd name="T11" fmla="*/ 207 h 207"/>
                <a:gd name="T12" fmla="*/ 1 w 327"/>
                <a:gd name="T13" fmla="*/ 207 h 207"/>
                <a:gd name="T14" fmla="*/ 1 w 327"/>
                <a:gd name="T15" fmla="*/ 207 h 207"/>
                <a:gd name="T16" fmla="*/ 326 w 327"/>
                <a:gd name="T17" fmla="*/ 173 h 207"/>
                <a:gd name="T18" fmla="*/ 326 w 327"/>
                <a:gd name="T19" fmla="*/ 17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7" h="207">
                  <a:moveTo>
                    <a:pt x="326" y="171"/>
                  </a:moveTo>
                  <a:cubicBezTo>
                    <a:pt x="5" y="205"/>
                    <a:pt x="5" y="205"/>
                    <a:pt x="5" y="205"/>
                  </a:cubicBezTo>
                  <a:cubicBezTo>
                    <a:pt x="327" y="2"/>
                    <a:pt x="327" y="2"/>
                    <a:pt x="327" y="2"/>
                  </a:cubicBezTo>
                  <a:cubicBezTo>
                    <a:pt x="327" y="0"/>
                    <a:pt x="327" y="0"/>
                    <a:pt x="327" y="0"/>
                  </a:cubicBezTo>
                  <a:cubicBezTo>
                    <a:pt x="1" y="206"/>
                    <a:pt x="1" y="206"/>
                    <a:pt x="1" y="206"/>
                  </a:cubicBezTo>
                  <a:cubicBezTo>
                    <a:pt x="0" y="206"/>
                    <a:pt x="0" y="206"/>
                    <a:pt x="0" y="207"/>
                  </a:cubicBezTo>
                  <a:cubicBezTo>
                    <a:pt x="0" y="207"/>
                    <a:pt x="1" y="207"/>
                    <a:pt x="1" y="207"/>
                  </a:cubicBezTo>
                  <a:cubicBezTo>
                    <a:pt x="1" y="207"/>
                    <a:pt x="1" y="207"/>
                    <a:pt x="1" y="207"/>
                  </a:cubicBezTo>
                  <a:cubicBezTo>
                    <a:pt x="326" y="173"/>
                    <a:pt x="326" y="173"/>
                    <a:pt x="326" y="173"/>
                  </a:cubicBezTo>
                  <a:lnTo>
                    <a:pt x="326" y="17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7" name="Freeform 68"/>
            <p:cNvSpPr/>
            <p:nvPr/>
          </p:nvSpPr>
          <p:spPr bwMode="auto">
            <a:xfrm>
              <a:off x="7322" y="2005"/>
              <a:ext cx="546" cy="234"/>
            </a:xfrm>
            <a:custGeom>
              <a:avLst/>
              <a:gdLst>
                <a:gd name="T0" fmla="*/ 222 w 222"/>
                <a:gd name="T1" fmla="*/ 93 h 95"/>
                <a:gd name="T2" fmla="*/ 6 w 222"/>
                <a:gd name="T3" fmla="*/ 2 h 95"/>
                <a:gd name="T4" fmla="*/ 222 w 222"/>
                <a:gd name="T5" fmla="*/ 15 h 95"/>
                <a:gd name="T6" fmla="*/ 222 w 222"/>
                <a:gd name="T7" fmla="*/ 13 h 95"/>
                <a:gd name="T8" fmla="*/ 1 w 222"/>
                <a:gd name="T9" fmla="*/ 0 h 95"/>
                <a:gd name="T10" fmla="*/ 0 w 222"/>
                <a:gd name="T11" fmla="*/ 1 h 95"/>
                <a:gd name="T12" fmla="*/ 0 w 222"/>
                <a:gd name="T13" fmla="*/ 2 h 95"/>
                <a:gd name="T14" fmla="*/ 222 w 222"/>
                <a:gd name="T15" fmla="*/ 95 h 95"/>
                <a:gd name="T16" fmla="*/ 222 w 222"/>
                <a:gd name="T17" fmla="*/ 9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95">
                  <a:moveTo>
                    <a:pt x="222" y="93"/>
                  </a:moveTo>
                  <a:cubicBezTo>
                    <a:pt x="6" y="2"/>
                    <a:pt x="6" y="2"/>
                    <a:pt x="6" y="2"/>
                  </a:cubicBezTo>
                  <a:cubicBezTo>
                    <a:pt x="222" y="15"/>
                    <a:pt x="222" y="15"/>
                    <a:pt x="222" y="15"/>
                  </a:cubicBezTo>
                  <a:cubicBezTo>
                    <a:pt x="222" y="13"/>
                    <a:pt x="222" y="13"/>
                    <a:pt x="222" y="13"/>
                  </a:cubicBezTo>
                  <a:cubicBezTo>
                    <a:pt x="1" y="0"/>
                    <a:pt x="1" y="0"/>
                    <a:pt x="1" y="0"/>
                  </a:cubicBezTo>
                  <a:cubicBezTo>
                    <a:pt x="0" y="0"/>
                    <a:pt x="0" y="0"/>
                    <a:pt x="0" y="1"/>
                  </a:cubicBezTo>
                  <a:cubicBezTo>
                    <a:pt x="0" y="1"/>
                    <a:pt x="0" y="2"/>
                    <a:pt x="0" y="2"/>
                  </a:cubicBezTo>
                  <a:cubicBezTo>
                    <a:pt x="222" y="95"/>
                    <a:pt x="222" y="95"/>
                    <a:pt x="222" y="95"/>
                  </a:cubicBezTo>
                  <a:lnTo>
                    <a:pt x="222" y="9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8" name="Freeform 69"/>
            <p:cNvSpPr>
              <a:spLocks noEditPoints="1"/>
            </p:cNvSpPr>
            <p:nvPr/>
          </p:nvSpPr>
          <p:spPr bwMode="auto">
            <a:xfrm>
              <a:off x="4170" y="3346"/>
              <a:ext cx="804" cy="328"/>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9" name="Freeform 70"/>
            <p:cNvSpPr>
              <a:spLocks noEditPoints="1"/>
            </p:cNvSpPr>
            <p:nvPr/>
          </p:nvSpPr>
          <p:spPr bwMode="auto">
            <a:xfrm>
              <a:off x="4170" y="3346"/>
              <a:ext cx="804" cy="856"/>
            </a:xfrm>
            <a:custGeom>
              <a:avLst/>
              <a:gdLst>
                <a:gd name="T0" fmla="*/ 264 w 327"/>
                <a:gd name="T1" fmla="*/ 347 h 347"/>
                <a:gd name="T2" fmla="*/ 263 w 327"/>
                <a:gd name="T3" fmla="*/ 347 h 347"/>
                <a:gd name="T4" fmla="*/ 0 w 327"/>
                <a:gd name="T5" fmla="*/ 133 h 347"/>
                <a:gd name="T6" fmla="*/ 0 w 327"/>
                <a:gd name="T7" fmla="*/ 132 h 347"/>
                <a:gd name="T8" fmla="*/ 0 w 327"/>
                <a:gd name="T9" fmla="*/ 132 h 347"/>
                <a:gd name="T10" fmla="*/ 326 w 327"/>
                <a:gd name="T11" fmla="*/ 0 h 347"/>
                <a:gd name="T12" fmla="*/ 326 w 327"/>
                <a:gd name="T13" fmla="*/ 0 h 347"/>
                <a:gd name="T14" fmla="*/ 327 w 327"/>
                <a:gd name="T15" fmla="*/ 1 h 347"/>
                <a:gd name="T16" fmla="*/ 265 w 327"/>
                <a:gd name="T17" fmla="*/ 346 h 347"/>
                <a:gd name="T18" fmla="*/ 264 w 327"/>
                <a:gd name="T19" fmla="*/ 347 h 347"/>
                <a:gd name="T20" fmla="*/ 264 w 327"/>
                <a:gd name="T21" fmla="*/ 347 h 347"/>
                <a:gd name="T22" fmla="*/ 2 w 327"/>
                <a:gd name="T23" fmla="*/ 133 h 347"/>
                <a:gd name="T24" fmla="*/ 263 w 327"/>
                <a:gd name="T25" fmla="*/ 344 h 347"/>
                <a:gd name="T26" fmla="*/ 325 w 327"/>
                <a:gd name="T27" fmla="*/ 3 h 347"/>
                <a:gd name="T28" fmla="*/ 2 w 327"/>
                <a:gd name="T29" fmla="*/ 13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347">
                  <a:moveTo>
                    <a:pt x="264" y="347"/>
                  </a:moveTo>
                  <a:cubicBezTo>
                    <a:pt x="263" y="347"/>
                    <a:pt x="263" y="347"/>
                    <a:pt x="263" y="347"/>
                  </a:cubicBezTo>
                  <a:cubicBezTo>
                    <a:pt x="0" y="133"/>
                    <a:pt x="0" y="133"/>
                    <a:pt x="0" y="133"/>
                  </a:cubicBezTo>
                  <a:cubicBezTo>
                    <a:pt x="0" y="133"/>
                    <a:pt x="0" y="133"/>
                    <a:pt x="0" y="132"/>
                  </a:cubicBezTo>
                  <a:cubicBezTo>
                    <a:pt x="0" y="132"/>
                    <a:pt x="0" y="132"/>
                    <a:pt x="0" y="132"/>
                  </a:cubicBezTo>
                  <a:cubicBezTo>
                    <a:pt x="326" y="0"/>
                    <a:pt x="326" y="0"/>
                    <a:pt x="326" y="0"/>
                  </a:cubicBezTo>
                  <a:cubicBezTo>
                    <a:pt x="326" y="0"/>
                    <a:pt x="326" y="0"/>
                    <a:pt x="326" y="0"/>
                  </a:cubicBezTo>
                  <a:cubicBezTo>
                    <a:pt x="327" y="1"/>
                    <a:pt x="327" y="1"/>
                    <a:pt x="327" y="1"/>
                  </a:cubicBezTo>
                  <a:cubicBezTo>
                    <a:pt x="265" y="346"/>
                    <a:pt x="265" y="346"/>
                    <a:pt x="265" y="346"/>
                  </a:cubicBezTo>
                  <a:cubicBezTo>
                    <a:pt x="264" y="346"/>
                    <a:pt x="264" y="347"/>
                    <a:pt x="264" y="347"/>
                  </a:cubicBezTo>
                  <a:cubicBezTo>
                    <a:pt x="264" y="347"/>
                    <a:pt x="264" y="347"/>
                    <a:pt x="264" y="347"/>
                  </a:cubicBezTo>
                  <a:close/>
                  <a:moveTo>
                    <a:pt x="2" y="133"/>
                  </a:moveTo>
                  <a:cubicBezTo>
                    <a:pt x="263" y="344"/>
                    <a:pt x="263" y="344"/>
                    <a:pt x="263" y="344"/>
                  </a:cubicBezTo>
                  <a:cubicBezTo>
                    <a:pt x="325" y="3"/>
                    <a:pt x="325" y="3"/>
                    <a:pt x="325" y="3"/>
                  </a:cubicBezTo>
                  <a:lnTo>
                    <a:pt x="2" y="13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0" name="Freeform 71"/>
            <p:cNvSpPr>
              <a:spLocks noEditPoints="1"/>
            </p:cNvSpPr>
            <p:nvPr/>
          </p:nvSpPr>
          <p:spPr bwMode="auto">
            <a:xfrm>
              <a:off x="4438" y="3102"/>
              <a:ext cx="664" cy="252"/>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1" name="Freeform 72"/>
            <p:cNvSpPr>
              <a:spLocks noEditPoints="1"/>
            </p:cNvSpPr>
            <p:nvPr/>
          </p:nvSpPr>
          <p:spPr bwMode="auto">
            <a:xfrm>
              <a:off x="4816" y="3346"/>
              <a:ext cx="942" cy="856"/>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6" name="Freeform 73"/>
            <p:cNvSpPr>
              <a:spLocks noEditPoints="1"/>
            </p:cNvSpPr>
            <p:nvPr/>
          </p:nvSpPr>
          <p:spPr bwMode="auto">
            <a:xfrm>
              <a:off x="4969" y="3102"/>
              <a:ext cx="789" cy="616"/>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7" name="Freeform 74"/>
            <p:cNvSpPr/>
            <p:nvPr/>
          </p:nvSpPr>
          <p:spPr bwMode="auto">
            <a:xfrm>
              <a:off x="7582" y="3122"/>
              <a:ext cx="281" cy="269"/>
            </a:xfrm>
            <a:custGeom>
              <a:avLst/>
              <a:gdLst>
                <a:gd name="T0" fmla="*/ 113 w 114"/>
                <a:gd name="T1" fmla="*/ 107 h 109"/>
                <a:gd name="T2" fmla="*/ 3 w 114"/>
                <a:gd name="T3" fmla="*/ 66 h 109"/>
                <a:gd name="T4" fmla="*/ 114 w 114"/>
                <a:gd name="T5" fmla="*/ 2 h 109"/>
                <a:gd name="T6" fmla="*/ 114 w 114"/>
                <a:gd name="T7" fmla="*/ 0 h 109"/>
                <a:gd name="T8" fmla="*/ 0 w 114"/>
                <a:gd name="T9" fmla="*/ 65 h 109"/>
                <a:gd name="T10" fmla="*/ 0 w 114"/>
                <a:gd name="T11" fmla="*/ 66 h 109"/>
                <a:gd name="T12" fmla="*/ 1 w 114"/>
                <a:gd name="T13" fmla="*/ 67 h 109"/>
                <a:gd name="T14" fmla="*/ 113 w 114"/>
                <a:gd name="T15" fmla="*/ 109 h 109"/>
                <a:gd name="T16" fmla="*/ 113 w 114"/>
                <a:gd name="T17" fmla="*/ 10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09">
                  <a:moveTo>
                    <a:pt x="113" y="107"/>
                  </a:moveTo>
                  <a:cubicBezTo>
                    <a:pt x="3" y="66"/>
                    <a:pt x="3" y="66"/>
                    <a:pt x="3" y="66"/>
                  </a:cubicBezTo>
                  <a:cubicBezTo>
                    <a:pt x="114" y="2"/>
                    <a:pt x="114" y="2"/>
                    <a:pt x="114" y="2"/>
                  </a:cubicBezTo>
                  <a:cubicBezTo>
                    <a:pt x="114" y="0"/>
                    <a:pt x="114" y="0"/>
                    <a:pt x="114" y="0"/>
                  </a:cubicBezTo>
                  <a:cubicBezTo>
                    <a:pt x="0" y="65"/>
                    <a:pt x="0" y="65"/>
                    <a:pt x="0" y="65"/>
                  </a:cubicBezTo>
                  <a:cubicBezTo>
                    <a:pt x="0" y="65"/>
                    <a:pt x="0" y="66"/>
                    <a:pt x="0" y="66"/>
                  </a:cubicBezTo>
                  <a:cubicBezTo>
                    <a:pt x="0" y="66"/>
                    <a:pt x="0" y="67"/>
                    <a:pt x="1" y="67"/>
                  </a:cubicBezTo>
                  <a:cubicBezTo>
                    <a:pt x="113" y="109"/>
                    <a:pt x="113" y="109"/>
                    <a:pt x="113" y="109"/>
                  </a:cubicBezTo>
                  <a:lnTo>
                    <a:pt x="113" y="10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8" name="Freeform 75"/>
            <p:cNvSpPr/>
            <p:nvPr/>
          </p:nvSpPr>
          <p:spPr bwMode="auto">
            <a:xfrm>
              <a:off x="5438" y="1194"/>
              <a:ext cx="539" cy="362"/>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9" name="Freeform 76"/>
            <p:cNvSpPr>
              <a:spLocks noEditPoints="1"/>
            </p:cNvSpPr>
            <p:nvPr/>
          </p:nvSpPr>
          <p:spPr bwMode="auto">
            <a:xfrm>
              <a:off x="5438" y="1196"/>
              <a:ext cx="539" cy="523"/>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2" name="Freeform 77"/>
            <p:cNvSpPr>
              <a:spLocks noEditPoints="1"/>
            </p:cNvSpPr>
            <p:nvPr/>
          </p:nvSpPr>
          <p:spPr bwMode="auto">
            <a:xfrm>
              <a:off x="5972" y="1196"/>
              <a:ext cx="534" cy="523"/>
            </a:xfrm>
            <a:custGeom>
              <a:avLst/>
              <a:gdLst>
                <a:gd name="T0" fmla="*/ 1 w 217"/>
                <a:gd name="T1" fmla="*/ 212 h 212"/>
                <a:gd name="T2" fmla="*/ 1 w 217"/>
                <a:gd name="T3" fmla="*/ 212 h 212"/>
                <a:gd name="T4" fmla="*/ 0 w 217"/>
                <a:gd name="T5" fmla="*/ 211 h 212"/>
                <a:gd name="T6" fmla="*/ 0 w 217"/>
                <a:gd name="T7" fmla="*/ 1 h 212"/>
                <a:gd name="T8" fmla="*/ 0 w 217"/>
                <a:gd name="T9" fmla="*/ 0 h 212"/>
                <a:gd name="T10" fmla="*/ 1 w 217"/>
                <a:gd name="T11" fmla="*/ 0 h 212"/>
                <a:gd name="T12" fmla="*/ 217 w 217"/>
                <a:gd name="T13" fmla="*/ 113 h 212"/>
                <a:gd name="T14" fmla="*/ 217 w 217"/>
                <a:gd name="T15" fmla="*/ 114 h 212"/>
                <a:gd name="T16" fmla="*/ 217 w 217"/>
                <a:gd name="T17" fmla="*/ 115 h 212"/>
                <a:gd name="T18" fmla="*/ 2 w 217"/>
                <a:gd name="T19" fmla="*/ 212 h 212"/>
                <a:gd name="T20" fmla="*/ 1 w 217"/>
                <a:gd name="T21" fmla="*/ 212 h 212"/>
                <a:gd name="T22" fmla="*/ 2 w 217"/>
                <a:gd name="T23" fmla="*/ 2 h 212"/>
                <a:gd name="T24" fmla="*/ 2 w 217"/>
                <a:gd name="T25" fmla="*/ 209 h 212"/>
                <a:gd name="T26" fmla="*/ 214 w 217"/>
                <a:gd name="T27" fmla="*/ 114 h 212"/>
                <a:gd name="T28" fmla="*/ 2 w 217"/>
                <a:gd name="T29"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212">
                  <a:moveTo>
                    <a:pt x="1" y="212"/>
                  </a:moveTo>
                  <a:cubicBezTo>
                    <a:pt x="1" y="212"/>
                    <a:pt x="1" y="212"/>
                    <a:pt x="1" y="212"/>
                  </a:cubicBezTo>
                  <a:cubicBezTo>
                    <a:pt x="0" y="211"/>
                    <a:pt x="0" y="211"/>
                    <a:pt x="0" y="211"/>
                  </a:cubicBezTo>
                  <a:cubicBezTo>
                    <a:pt x="0" y="1"/>
                    <a:pt x="0" y="1"/>
                    <a:pt x="0" y="1"/>
                  </a:cubicBezTo>
                  <a:cubicBezTo>
                    <a:pt x="0" y="0"/>
                    <a:pt x="0" y="0"/>
                    <a:pt x="0" y="0"/>
                  </a:cubicBezTo>
                  <a:cubicBezTo>
                    <a:pt x="1" y="0"/>
                    <a:pt x="1" y="0"/>
                    <a:pt x="1" y="0"/>
                  </a:cubicBezTo>
                  <a:cubicBezTo>
                    <a:pt x="217" y="113"/>
                    <a:pt x="217" y="113"/>
                    <a:pt x="217" y="113"/>
                  </a:cubicBezTo>
                  <a:cubicBezTo>
                    <a:pt x="217" y="114"/>
                    <a:pt x="217" y="114"/>
                    <a:pt x="217" y="114"/>
                  </a:cubicBezTo>
                  <a:cubicBezTo>
                    <a:pt x="217" y="115"/>
                    <a:pt x="217" y="115"/>
                    <a:pt x="217" y="115"/>
                  </a:cubicBezTo>
                  <a:cubicBezTo>
                    <a:pt x="2" y="212"/>
                    <a:pt x="2" y="212"/>
                    <a:pt x="2" y="212"/>
                  </a:cubicBezTo>
                  <a:cubicBezTo>
                    <a:pt x="1" y="212"/>
                    <a:pt x="1" y="212"/>
                    <a:pt x="1" y="212"/>
                  </a:cubicBezTo>
                  <a:close/>
                  <a:moveTo>
                    <a:pt x="2" y="2"/>
                  </a:moveTo>
                  <a:cubicBezTo>
                    <a:pt x="2" y="209"/>
                    <a:pt x="2" y="209"/>
                    <a:pt x="2" y="209"/>
                  </a:cubicBezTo>
                  <a:cubicBezTo>
                    <a:pt x="214" y="114"/>
                    <a:pt x="214" y="114"/>
                    <a:pt x="214" y="114"/>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3" name="Freeform 78"/>
            <p:cNvSpPr>
              <a:spLocks noEditPoints="1"/>
            </p:cNvSpPr>
            <p:nvPr/>
          </p:nvSpPr>
          <p:spPr bwMode="auto">
            <a:xfrm>
              <a:off x="5972" y="424"/>
              <a:ext cx="534" cy="1056"/>
            </a:xfrm>
            <a:custGeom>
              <a:avLst/>
              <a:gdLst>
                <a:gd name="T0" fmla="*/ 216 w 217"/>
                <a:gd name="T1" fmla="*/ 428 h 428"/>
                <a:gd name="T2" fmla="*/ 216 w 217"/>
                <a:gd name="T3" fmla="*/ 428 h 428"/>
                <a:gd name="T4" fmla="*/ 1 w 217"/>
                <a:gd name="T5" fmla="*/ 314 h 428"/>
                <a:gd name="T6" fmla="*/ 0 w 217"/>
                <a:gd name="T7" fmla="*/ 313 h 428"/>
                <a:gd name="T8" fmla="*/ 113 w 217"/>
                <a:gd name="T9" fmla="*/ 0 h 428"/>
                <a:gd name="T10" fmla="*/ 114 w 217"/>
                <a:gd name="T11" fmla="*/ 0 h 428"/>
                <a:gd name="T12" fmla="*/ 115 w 217"/>
                <a:gd name="T13" fmla="*/ 0 h 428"/>
                <a:gd name="T14" fmla="*/ 217 w 217"/>
                <a:gd name="T15" fmla="*/ 427 h 428"/>
                <a:gd name="T16" fmla="*/ 217 w 217"/>
                <a:gd name="T17" fmla="*/ 428 h 428"/>
                <a:gd name="T18" fmla="*/ 216 w 217"/>
                <a:gd name="T19" fmla="*/ 428 h 428"/>
                <a:gd name="T20" fmla="*/ 2 w 217"/>
                <a:gd name="T21" fmla="*/ 313 h 428"/>
                <a:gd name="T22" fmla="*/ 215 w 217"/>
                <a:gd name="T23" fmla="*/ 425 h 428"/>
                <a:gd name="T24" fmla="*/ 113 w 217"/>
                <a:gd name="T25" fmla="*/ 4 h 428"/>
                <a:gd name="T26" fmla="*/ 2 w 217"/>
                <a:gd name="T27" fmla="*/ 31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428">
                  <a:moveTo>
                    <a:pt x="216" y="428"/>
                  </a:moveTo>
                  <a:cubicBezTo>
                    <a:pt x="216" y="428"/>
                    <a:pt x="216" y="428"/>
                    <a:pt x="216" y="428"/>
                  </a:cubicBezTo>
                  <a:cubicBezTo>
                    <a:pt x="1" y="314"/>
                    <a:pt x="1" y="314"/>
                    <a:pt x="1" y="314"/>
                  </a:cubicBezTo>
                  <a:cubicBezTo>
                    <a:pt x="0" y="314"/>
                    <a:pt x="0" y="314"/>
                    <a:pt x="0" y="313"/>
                  </a:cubicBezTo>
                  <a:cubicBezTo>
                    <a:pt x="113" y="0"/>
                    <a:pt x="113" y="0"/>
                    <a:pt x="113" y="0"/>
                  </a:cubicBezTo>
                  <a:cubicBezTo>
                    <a:pt x="113" y="0"/>
                    <a:pt x="113" y="0"/>
                    <a:pt x="114" y="0"/>
                  </a:cubicBezTo>
                  <a:cubicBezTo>
                    <a:pt x="114" y="0"/>
                    <a:pt x="114" y="0"/>
                    <a:pt x="115" y="0"/>
                  </a:cubicBezTo>
                  <a:cubicBezTo>
                    <a:pt x="217" y="427"/>
                    <a:pt x="217" y="427"/>
                    <a:pt x="217" y="427"/>
                  </a:cubicBezTo>
                  <a:cubicBezTo>
                    <a:pt x="217" y="427"/>
                    <a:pt x="217" y="428"/>
                    <a:pt x="217" y="428"/>
                  </a:cubicBezTo>
                  <a:cubicBezTo>
                    <a:pt x="217" y="428"/>
                    <a:pt x="217" y="428"/>
                    <a:pt x="216" y="428"/>
                  </a:cubicBezTo>
                  <a:close/>
                  <a:moveTo>
                    <a:pt x="2" y="313"/>
                  </a:moveTo>
                  <a:cubicBezTo>
                    <a:pt x="215" y="425"/>
                    <a:pt x="215" y="425"/>
                    <a:pt x="215" y="425"/>
                  </a:cubicBezTo>
                  <a:cubicBezTo>
                    <a:pt x="113" y="4"/>
                    <a:pt x="113" y="4"/>
                    <a:pt x="113" y="4"/>
                  </a:cubicBezTo>
                  <a:lnTo>
                    <a:pt x="2" y="31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4" name="Freeform 79"/>
            <p:cNvSpPr/>
            <p:nvPr/>
          </p:nvSpPr>
          <p:spPr bwMode="auto">
            <a:xfrm>
              <a:off x="7344" y="3282"/>
              <a:ext cx="516" cy="777"/>
            </a:xfrm>
            <a:custGeom>
              <a:avLst/>
              <a:gdLst>
                <a:gd name="T0" fmla="*/ 210 w 210"/>
                <a:gd name="T1" fmla="*/ 172 h 315"/>
                <a:gd name="T2" fmla="*/ 3 w 210"/>
                <a:gd name="T3" fmla="*/ 312 h 315"/>
                <a:gd name="T4" fmla="*/ 98 w 210"/>
                <a:gd name="T5" fmla="*/ 3 h 315"/>
                <a:gd name="T6" fmla="*/ 210 w 210"/>
                <a:gd name="T7" fmla="*/ 147 h 315"/>
                <a:gd name="T8" fmla="*/ 210 w 210"/>
                <a:gd name="T9" fmla="*/ 144 h 315"/>
                <a:gd name="T10" fmla="*/ 99 w 210"/>
                <a:gd name="T11" fmla="*/ 0 h 315"/>
                <a:gd name="T12" fmla="*/ 98 w 210"/>
                <a:gd name="T13" fmla="*/ 0 h 315"/>
                <a:gd name="T14" fmla="*/ 97 w 210"/>
                <a:gd name="T15" fmla="*/ 1 h 315"/>
                <a:gd name="T16" fmla="*/ 0 w 210"/>
                <a:gd name="T17" fmla="*/ 314 h 315"/>
                <a:gd name="T18" fmla="*/ 1 w 210"/>
                <a:gd name="T19" fmla="*/ 315 h 315"/>
                <a:gd name="T20" fmla="*/ 1 w 210"/>
                <a:gd name="T21" fmla="*/ 315 h 315"/>
                <a:gd name="T22" fmla="*/ 2 w 210"/>
                <a:gd name="T23" fmla="*/ 315 h 315"/>
                <a:gd name="T24" fmla="*/ 210 w 210"/>
                <a:gd name="T25" fmla="*/ 174 h 315"/>
                <a:gd name="T26" fmla="*/ 210 w 210"/>
                <a:gd name="T27" fmla="*/ 17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0" h="315">
                  <a:moveTo>
                    <a:pt x="210" y="172"/>
                  </a:moveTo>
                  <a:cubicBezTo>
                    <a:pt x="3" y="312"/>
                    <a:pt x="3" y="312"/>
                    <a:pt x="3" y="312"/>
                  </a:cubicBezTo>
                  <a:cubicBezTo>
                    <a:pt x="98" y="3"/>
                    <a:pt x="98" y="3"/>
                    <a:pt x="98" y="3"/>
                  </a:cubicBezTo>
                  <a:cubicBezTo>
                    <a:pt x="210" y="147"/>
                    <a:pt x="210" y="147"/>
                    <a:pt x="210" y="147"/>
                  </a:cubicBezTo>
                  <a:cubicBezTo>
                    <a:pt x="210" y="144"/>
                    <a:pt x="210" y="144"/>
                    <a:pt x="210" y="144"/>
                  </a:cubicBezTo>
                  <a:cubicBezTo>
                    <a:pt x="99" y="0"/>
                    <a:pt x="99" y="0"/>
                    <a:pt x="99" y="0"/>
                  </a:cubicBezTo>
                  <a:cubicBezTo>
                    <a:pt x="98" y="0"/>
                    <a:pt x="98" y="0"/>
                    <a:pt x="98" y="0"/>
                  </a:cubicBezTo>
                  <a:cubicBezTo>
                    <a:pt x="97" y="0"/>
                    <a:pt x="97" y="0"/>
                    <a:pt x="97" y="1"/>
                  </a:cubicBezTo>
                  <a:cubicBezTo>
                    <a:pt x="0" y="314"/>
                    <a:pt x="0" y="314"/>
                    <a:pt x="0" y="314"/>
                  </a:cubicBezTo>
                  <a:cubicBezTo>
                    <a:pt x="0" y="314"/>
                    <a:pt x="0" y="314"/>
                    <a:pt x="1" y="315"/>
                  </a:cubicBezTo>
                  <a:cubicBezTo>
                    <a:pt x="1" y="315"/>
                    <a:pt x="1" y="315"/>
                    <a:pt x="1" y="315"/>
                  </a:cubicBezTo>
                  <a:cubicBezTo>
                    <a:pt x="1" y="315"/>
                    <a:pt x="2" y="315"/>
                    <a:pt x="2" y="315"/>
                  </a:cubicBezTo>
                  <a:cubicBezTo>
                    <a:pt x="210" y="174"/>
                    <a:pt x="210" y="174"/>
                    <a:pt x="210" y="174"/>
                  </a:cubicBezTo>
                  <a:lnTo>
                    <a:pt x="210" y="17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5" name="Freeform 80"/>
            <p:cNvSpPr/>
            <p:nvPr/>
          </p:nvSpPr>
          <p:spPr bwMode="auto">
            <a:xfrm>
              <a:off x="7344" y="3706"/>
              <a:ext cx="516" cy="479"/>
            </a:xfrm>
            <a:custGeom>
              <a:avLst/>
              <a:gdLst>
                <a:gd name="T0" fmla="*/ 209 w 210"/>
                <a:gd name="T1" fmla="*/ 193 h 194"/>
                <a:gd name="T2" fmla="*/ 3 w 210"/>
                <a:gd name="T3" fmla="*/ 141 h 194"/>
                <a:gd name="T4" fmla="*/ 210 w 210"/>
                <a:gd name="T5" fmla="*/ 2 h 194"/>
                <a:gd name="T6" fmla="*/ 210 w 210"/>
                <a:gd name="T7" fmla="*/ 0 h 194"/>
                <a:gd name="T8" fmla="*/ 1 w 210"/>
                <a:gd name="T9" fmla="*/ 141 h 194"/>
                <a:gd name="T10" fmla="*/ 0 w 210"/>
                <a:gd name="T11" fmla="*/ 142 h 194"/>
                <a:gd name="T12" fmla="*/ 1 w 210"/>
                <a:gd name="T13" fmla="*/ 143 h 194"/>
                <a:gd name="T14" fmla="*/ 209 w 210"/>
                <a:gd name="T15" fmla="*/ 194 h 194"/>
                <a:gd name="T16" fmla="*/ 209 w 210"/>
                <a:gd name="T17"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194">
                  <a:moveTo>
                    <a:pt x="209" y="193"/>
                  </a:moveTo>
                  <a:cubicBezTo>
                    <a:pt x="3" y="141"/>
                    <a:pt x="3" y="141"/>
                    <a:pt x="3" y="141"/>
                  </a:cubicBezTo>
                  <a:cubicBezTo>
                    <a:pt x="210" y="2"/>
                    <a:pt x="210" y="2"/>
                    <a:pt x="210" y="2"/>
                  </a:cubicBezTo>
                  <a:cubicBezTo>
                    <a:pt x="210" y="0"/>
                    <a:pt x="210" y="0"/>
                    <a:pt x="210" y="0"/>
                  </a:cubicBezTo>
                  <a:cubicBezTo>
                    <a:pt x="1" y="141"/>
                    <a:pt x="1" y="141"/>
                    <a:pt x="1" y="141"/>
                  </a:cubicBezTo>
                  <a:cubicBezTo>
                    <a:pt x="0" y="141"/>
                    <a:pt x="0" y="142"/>
                    <a:pt x="0" y="142"/>
                  </a:cubicBezTo>
                  <a:cubicBezTo>
                    <a:pt x="0" y="142"/>
                    <a:pt x="1" y="143"/>
                    <a:pt x="1" y="143"/>
                  </a:cubicBezTo>
                  <a:cubicBezTo>
                    <a:pt x="209" y="194"/>
                    <a:pt x="209" y="194"/>
                    <a:pt x="209" y="194"/>
                  </a:cubicBezTo>
                  <a:lnTo>
                    <a:pt x="209" y="19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8" name="Freeform 81"/>
            <p:cNvSpPr/>
            <p:nvPr/>
          </p:nvSpPr>
          <p:spPr bwMode="auto">
            <a:xfrm>
              <a:off x="7582" y="3282"/>
              <a:ext cx="278" cy="363"/>
            </a:xfrm>
            <a:custGeom>
              <a:avLst/>
              <a:gdLst>
                <a:gd name="T0" fmla="*/ 113 w 113"/>
                <a:gd name="T1" fmla="*/ 144 h 147"/>
                <a:gd name="T2" fmla="*/ 4 w 113"/>
                <a:gd name="T3" fmla="*/ 3 h 147"/>
                <a:gd name="T4" fmla="*/ 113 w 113"/>
                <a:gd name="T5" fmla="*/ 44 h 147"/>
                <a:gd name="T6" fmla="*/ 113 w 113"/>
                <a:gd name="T7" fmla="*/ 42 h 147"/>
                <a:gd name="T8" fmla="*/ 1 w 113"/>
                <a:gd name="T9" fmla="*/ 0 h 147"/>
                <a:gd name="T10" fmla="*/ 0 w 113"/>
                <a:gd name="T11" fmla="*/ 0 h 147"/>
                <a:gd name="T12" fmla="*/ 0 w 113"/>
                <a:gd name="T13" fmla="*/ 1 h 147"/>
                <a:gd name="T14" fmla="*/ 113 w 113"/>
                <a:gd name="T15" fmla="*/ 147 h 147"/>
                <a:gd name="T16" fmla="*/ 113 w 113"/>
                <a:gd name="T17" fmla="*/ 14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47">
                  <a:moveTo>
                    <a:pt x="113" y="144"/>
                  </a:moveTo>
                  <a:cubicBezTo>
                    <a:pt x="4" y="3"/>
                    <a:pt x="4" y="3"/>
                    <a:pt x="4" y="3"/>
                  </a:cubicBezTo>
                  <a:cubicBezTo>
                    <a:pt x="113" y="44"/>
                    <a:pt x="113" y="44"/>
                    <a:pt x="113" y="44"/>
                  </a:cubicBezTo>
                  <a:cubicBezTo>
                    <a:pt x="113" y="42"/>
                    <a:pt x="113" y="42"/>
                    <a:pt x="113" y="42"/>
                  </a:cubicBezTo>
                  <a:cubicBezTo>
                    <a:pt x="1" y="0"/>
                    <a:pt x="1" y="0"/>
                    <a:pt x="1" y="0"/>
                  </a:cubicBezTo>
                  <a:cubicBezTo>
                    <a:pt x="1" y="0"/>
                    <a:pt x="0" y="0"/>
                    <a:pt x="0" y="0"/>
                  </a:cubicBezTo>
                  <a:cubicBezTo>
                    <a:pt x="0" y="1"/>
                    <a:pt x="0" y="1"/>
                    <a:pt x="0" y="1"/>
                  </a:cubicBezTo>
                  <a:cubicBezTo>
                    <a:pt x="113" y="147"/>
                    <a:pt x="113" y="147"/>
                    <a:pt x="113" y="147"/>
                  </a:cubicBezTo>
                  <a:lnTo>
                    <a:pt x="113" y="14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9" name="Freeform 82"/>
            <p:cNvSpPr/>
            <p:nvPr/>
          </p:nvSpPr>
          <p:spPr bwMode="auto">
            <a:xfrm>
              <a:off x="7450" y="52"/>
              <a:ext cx="46" cy="49"/>
            </a:xfrm>
            <a:custGeom>
              <a:avLst/>
              <a:gdLst>
                <a:gd name="T0" fmla="*/ 10 w 19"/>
                <a:gd name="T1" fmla="*/ 0 h 20"/>
                <a:gd name="T2" fmla="*/ 0 w 19"/>
                <a:gd name="T3" fmla="*/ 10 h 20"/>
                <a:gd name="T4" fmla="*/ 10 w 19"/>
                <a:gd name="T5" fmla="*/ 20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4" y="0"/>
                    <a:pt x="0" y="4"/>
                    <a:pt x="0" y="10"/>
                  </a:cubicBezTo>
                  <a:cubicBezTo>
                    <a:pt x="0" y="15"/>
                    <a:pt x="4" y="20"/>
                    <a:pt x="10" y="20"/>
                  </a:cubicBezTo>
                  <a:cubicBezTo>
                    <a:pt x="15" y="20"/>
                    <a:pt x="19" y="15"/>
                    <a:pt x="19" y="10"/>
                  </a:cubicBezTo>
                  <a:cubicBezTo>
                    <a:pt x="19" y="5"/>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6" name="Freeform 83"/>
            <p:cNvSpPr>
              <a:spLocks noEditPoints="1"/>
            </p:cNvSpPr>
            <p:nvPr/>
          </p:nvSpPr>
          <p:spPr bwMode="auto">
            <a:xfrm>
              <a:off x="7440" y="42"/>
              <a:ext cx="66" cy="67"/>
            </a:xfrm>
            <a:custGeom>
              <a:avLst/>
              <a:gdLst>
                <a:gd name="T0" fmla="*/ 14 w 27"/>
                <a:gd name="T1" fmla="*/ 4 h 27"/>
                <a:gd name="T2" fmla="*/ 23 w 27"/>
                <a:gd name="T3" fmla="*/ 14 h 27"/>
                <a:gd name="T4" fmla="*/ 14 w 27"/>
                <a:gd name="T5" fmla="*/ 24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3" y="9"/>
                    <a:pt x="23" y="14"/>
                  </a:cubicBezTo>
                  <a:cubicBezTo>
                    <a:pt x="23" y="19"/>
                    <a:pt x="19" y="24"/>
                    <a:pt x="14" y="24"/>
                  </a:cubicBezTo>
                  <a:cubicBezTo>
                    <a:pt x="8" y="24"/>
                    <a:pt x="4" y="19"/>
                    <a:pt x="4" y="14"/>
                  </a:cubicBezTo>
                  <a:cubicBezTo>
                    <a:pt x="4" y="8"/>
                    <a:pt x="8" y="4"/>
                    <a:pt x="14" y="4"/>
                  </a:cubicBezTo>
                  <a:moveTo>
                    <a:pt x="14" y="0"/>
                  </a:moveTo>
                  <a:cubicBezTo>
                    <a:pt x="6" y="0"/>
                    <a:pt x="0" y="6"/>
                    <a:pt x="0" y="14"/>
                  </a:cubicBezTo>
                  <a:cubicBezTo>
                    <a:pt x="0" y="21"/>
                    <a:pt x="6" y="27"/>
                    <a:pt x="14" y="27"/>
                  </a:cubicBezTo>
                  <a:cubicBezTo>
                    <a:pt x="21" y="27"/>
                    <a:pt x="27" y="21"/>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7" name="Oval 84"/>
            <p:cNvSpPr>
              <a:spLocks noChangeArrowheads="1"/>
            </p:cNvSpPr>
            <p:nvPr/>
          </p:nvSpPr>
          <p:spPr bwMode="auto">
            <a:xfrm>
              <a:off x="3681" y="3992"/>
              <a:ext cx="29" cy="30"/>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2" name="Freeform 85"/>
            <p:cNvSpPr>
              <a:spLocks noEditPoints="1"/>
            </p:cNvSpPr>
            <p:nvPr/>
          </p:nvSpPr>
          <p:spPr bwMode="auto">
            <a:xfrm>
              <a:off x="3671" y="3982"/>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7"/>
                    <a:pt x="16" y="10"/>
                  </a:cubicBezTo>
                  <a:cubicBezTo>
                    <a:pt x="16" y="14"/>
                    <a:pt x="14" y="16"/>
                    <a:pt x="10" y="16"/>
                  </a:cubicBezTo>
                  <a:cubicBezTo>
                    <a:pt x="7" y="16"/>
                    <a:pt x="4" y="14"/>
                    <a:pt x="4" y="10"/>
                  </a:cubicBezTo>
                  <a:cubicBezTo>
                    <a:pt x="4" y="7"/>
                    <a:pt x="7" y="4"/>
                    <a:pt x="10" y="4"/>
                  </a:cubicBezTo>
                  <a:moveTo>
                    <a:pt x="10" y="0"/>
                  </a:moveTo>
                  <a:cubicBezTo>
                    <a:pt x="5" y="0"/>
                    <a:pt x="1" y="5"/>
                    <a:pt x="0" y="10"/>
                  </a:cubicBezTo>
                  <a:cubicBezTo>
                    <a:pt x="0" y="16"/>
                    <a:pt x="5" y="20"/>
                    <a:pt x="10" y="20"/>
                  </a:cubicBezTo>
                  <a:cubicBezTo>
                    <a:pt x="16" y="20"/>
                    <a:pt x="20" y="16"/>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3" name="Freeform 86"/>
            <p:cNvSpPr/>
            <p:nvPr/>
          </p:nvSpPr>
          <p:spPr bwMode="auto">
            <a:xfrm>
              <a:off x="3953" y="4165"/>
              <a:ext cx="42" cy="42"/>
            </a:xfrm>
            <a:custGeom>
              <a:avLst/>
              <a:gdLst>
                <a:gd name="T0" fmla="*/ 9 w 17"/>
                <a:gd name="T1" fmla="*/ 0 h 17"/>
                <a:gd name="T2" fmla="*/ 0 w 17"/>
                <a:gd name="T3" fmla="*/ 8 h 17"/>
                <a:gd name="T4" fmla="*/ 8 w 17"/>
                <a:gd name="T5" fmla="*/ 17 h 17"/>
                <a:gd name="T6" fmla="*/ 17 w 17"/>
                <a:gd name="T7" fmla="*/ 8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8"/>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2" name="Freeform 87"/>
            <p:cNvSpPr>
              <a:spLocks noEditPoints="1"/>
            </p:cNvSpPr>
            <p:nvPr/>
          </p:nvSpPr>
          <p:spPr bwMode="auto">
            <a:xfrm>
              <a:off x="3944" y="4155"/>
              <a:ext cx="61" cy="62"/>
            </a:xfrm>
            <a:custGeom>
              <a:avLst/>
              <a:gdLst>
                <a:gd name="T0" fmla="*/ 13 w 25"/>
                <a:gd name="T1" fmla="*/ 4 h 25"/>
                <a:gd name="T2" fmla="*/ 21 w 25"/>
                <a:gd name="T3" fmla="*/ 12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2"/>
                  </a:cubicBezTo>
                  <a:cubicBezTo>
                    <a:pt x="21" y="17"/>
                    <a:pt x="17" y="21"/>
                    <a:pt x="12" y="21"/>
                  </a:cubicBezTo>
                  <a:cubicBezTo>
                    <a:pt x="8" y="21"/>
                    <a:pt x="4" y="17"/>
                    <a:pt x="4" y="12"/>
                  </a:cubicBezTo>
                  <a:cubicBezTo>
                    <a:pt x="4" y="8"/>
                    <a:pt x="8" y="4"/>
                    <a:pt x="13" y="4"/>
                  </a:cubicBezTo>
                  <a:moveTo>
                    <a:pt x="13" y="0"/>
                  </a:moveTo>
                  <a:cubicBezTo>
                    <a:pt x="6" y="0"/>
                    <a:pt x="0" y="6"/>
                    <a:pt x="0" y="12"/>
                  </a:cubicBezTo>
                  <a:cubicBezTo>
                    <a:pt x="0" y="19"/>
                    <a:pt x="6" y="25"/>
                    <a:pt x="12" y="25"/>
                  </a:cubicBezTo>
                  <a:cubicBezTo>
                    <a:pt x="19" y="25"/>
                    <a:pt x="25" y="19"/>
                    <a:pt x="25" y="13"/>
                  </a:cubicBezTo>
                  <a:cubicBezTo>
                    <a:pt x="25" y="6"/>
                    <a:pt x="19"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3" name="Oval 88"/>
            <p:cNvSpPr>
              <a:spLocks noChangeArrowheads="1"/>
            </p:cNvSpPr>
            <p:nvPr/>
          </p:nvSpPr>
          <p:spPr bwMode="auto">
            <a:xfrm>
              <a:off x="7747" y="1721"/>
              <a:ext cx="37"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4" name="Freeform 89"/>
            <p:cNvSpPr>
              <a:spLocks noEditPoints="1"/>
            </p:cNvSpPr>
            <p:nvPr/>
          </p:nvSpPr>
          <p:spPr bwMode="auto">
            <a:xfrm>
              <a:off x="7737" y="1711"/>
              <a:ext cx="54" cy="55"/>
            </a:xfrm>
            <a:custGeom>
              <a:avLst/>
              <a:gdLst>
                <a:gd name="T0" fmla="*/ 11 w 22"/>
                <a:gd name="T1" fmla="*/ 4 h 22"/>
                <a:gd name="T2" fmla="*/ 19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9" y="7"/>
                    <a:pt x="19" y="11"/>
                  </a:cubicBezTo>
                  <a:cubicBezTo>
                    <a:pt x="19"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8"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5" name="Oval 90"/>
            <p:cNvSpPr>
              <a:spLocks noChangeArrowheads="1"/>
            </p:cNvSpPr>
            <p:nvPr/>
          </p:nvSpPr>
          <p:spPr bwMode="auto">
            <a:xfrm>
              <a:off x="6552" y="2160"/>
              <a:ext cx="62" cy="62"/>
            </a:xfrm>
            <a:prstGeom prst="ellipse">
              <a:avLst/>
            </a:pr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6" name="Freeform 91"/>
            <p:cNvSpPr>
              <a:spLocks noEditPoints="1"/>
            </p:cNvSpPr>
            <p:nvPr/>
          </p:nvSpPr>
          <p:spPr bwMode="auto">
            <a:xfrm>
              <a:off x="6542" y="2153"/>
              <a:ext cx="82" cy="79"/>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7" name="Freeform 92"/>
            <p:cNvSpPr/>
            <p:nvPr/>
          </p:nvSpPr>
          <p:spPr bwMode="auto">
            <a:xfrm>
              <a:off x="6973" y="1997"/>
              <a:ext cx="27" cy="25"/>
            </a:xfrm>
            <a:custGeom>
              <a:avLst/>
              <a:gdLst>
                <a:gd name="T0" fmla="*/ 11 w 11"/>
                <a:gd name="T1" fmla="*/ 5 h 10"/>
                <a:gd name="T2" fmla="*/ 6 w 11"/>
                <a:gd name="T3" fmla="*/ 0 h 10"/>
                <a:gd name="T4" fmla="*/ 0 w 11"/>
                <a:gd name="T5" fmla="*/ 5 h 10"/>
                <a:gd name="T6" fmla="*/ 6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3" y="10"/>
                    <a:pt x="6" y="10"/>
                  </a:cubicBezTo>
                  <a:cubicBezTo>
                    <a:pt x="9" y="10"/>
                    <a:pt x="11" y="8"/>
                    <a:pt x="11" y="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8" name="Freeform 93"/>
            <p:cNvSpPr>
              <a:spLocks noEditPoints="1"/>
            </p:cNvSpPr>
            <p:nvPr/>
          </p:nvSpPr>
          <p:spPr bwMode="auto">
            <a:xfrm>
              <a:off x="6965" y="1988"/>
              <a:ext cx="45" cy="44"/>
            </a:xfrm>
            <a:custGeom>
              <a:avLst/>
              <a:gdLst>
                <a:gd name="T0" fmla="*/ 9 w 18"/>
                <a:gd name="T1" fmla="*/ 4 h 18"/>
                <a:gd name="T2" fmla="*/ 14 w 18"/>
                <a:gd name="T3" fmla="*/ 9 h 18"/>
                <a:gd name="T4" fmla="*/ 9 w 18"/>
                <a:gd name="T5" fmla="*/ 14 h 18"/>
                <a:gd name="T6" fmla="*/ 3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3" y="12"/>
                    <a:pt x="3"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9" name="Freeform 94"/>
            <p:cNvSpPr/>
            <p:nvPr/>
          </p:nvSpPr>
          <p:spPr bwMode="auto">
            <a:xfrm>
              <a:off x="7292" y="1657"/>
              <a:ext cx="62" cy="62"/>
            </a:xfrm>
            <a:custGeom>
              <a:avLst/>
              <a:gdLst>
                <a:gd name="T0" fmla="*/ 12 w 25"/>
                <a:gd name="T1" fmla="*/ 25 h 25"/>
                <a:gd name="T2" fmla="*/ 25 w 25"/>
                <a:gd name="T3" fmla="*/ 13 h 25"/>
                <a:gd name="T4" fmla="*/ 12 w 25"/>
                <a:gd name="T5" fmla="*/ 0 h 25"/>
                <a:gd name="T6" fmla="*/ 0 w 25"/>
                <a:gd name="T7" fmla="*/ 13 h 25"/>
                <a:gd name="T8" fmla="*/ 12 w 25"/>
                <a:gd name="T9" fmla="*/ 25 h 25"/>
              </a:gdLst>
              <a:ahLst/>
              <a:cxnLst>
                <a:cxn ang="0">
                  <a:pos x="T0" y="T1"/>
                </a:cxn>
                <a:cxn ang="0">
                  <a:pos x="T2" y="T3"/>
                </a:cxn>
                <a:cxn ang="0">
                  <a:pos x="T4" y="T5"/>
                </a:cxn>
                <a:cxn ang="0">
                  <a:pos x="T6" y="T7"/>
                </a:cxn>
                <a:cxn ang="0">
                  <a:pos x="T8" y="T9"/>
                </a:cxn>
              </a:cxnLst>
              <a:rect l="0" t="0" r="r" b="b"/>
              <a:pathLst>
                <a:path w="25" h="25">
                  <a:moveTo>
                    <a:pt x="12" y="25"/>
                  </a:moveTo>
                  <a:cubicBezTo>
                    <a:pt x="19" y="25"/>
                    <a:pt x="24" y="19"/>
                    <a:pt x="25" y="13"/>
                  </a:cubicBezTo>
                  <a:cubicBezTo>
                    <a:pt x="25" y="6"/>
                    <a:pt x="19" y="0"/>
                    <a:pt x="12" y="0"/>
                  </a:cubicBezTo>
                  <a:cubicBezTo>
                    <a:pt x="6" y="0"/>
                    <a:pt x="0" y="6"/>
                    <a:pt x="0" y="13"/>
                  </a:cubicBezTo>
                  <a:cubicBezTo>
                    <a:pt x="0" y="19"/>
                    <a:pt x="5" y="25"/>
                    <a:pt x="12" y="25"/>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0" name="Freeform 95"/>
            <p:cNvSpPr>
              <a:spLocks noEditPoints="1"/>
            </p:cNvSpPr>
            <p:nvPr/>
          </p:nvSpPr>
          <p:spPr bwMode="auto">
            <a:xfrm>
              <a:off x="7282" y="1650"/>
              <a:ext cx="79" cy="79"/>
            </a:xfrm>
            <a:custGeom>
              <a:avLst/>
              <a:gdLst>
                <a:gd name="T0" fmla="*/ 16 w 32"/>
                <a:gd name="T1" fmla="*/ 3 h 32"/>
                <a:gd name="T2" fmla="*/ 29 w 32"/>
                <a:gd name="T3" fmla="*/ 16 h 32"/>
                <a:gd name="T4" fmla="*/ 16 w 32"/>
                <a:gd name="T5" fmla="*/ 28 h 32"/>
                <a:gd name="T6" fmla="*/ 4 w 32"/>
                <a:gd name="T7" fmla="*/ 16 h 32"/>
                <a:gd name="T8" fmla="*/ 16 w 32"/>
                <a:gd name="T9" fmla="*/ 3 h 32"/>
                <a:gd name="T10" fmla="*/ 16 w 32"/>
                <a:gd name="T11" fmla="*/ 0 h 32"/>
                <a:gd name="T12" fmla="*/ 0 w 32"/>
                <a:gd name="T13" fmla="*/ 16 h 32"/>
                <a:gd name="T14" fmla="*/ 16 w 32"/>
                <a:gd name="T15" fmla="*/ 32 h 32"/>
                <a:gd name="T16" fmla="*/ 32 w 32"/>
                <a:gd name="T17" fmla="*/ 16 h 32"/>
                <a:gd name="T18" fmla="*/ 16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
                  </a:moveTo>
                  <a:cubicBezTo>
                    <a:pt x="23" y="3"/>
                    <a:pt x="29" y="9"/>
                    <a:pt x="29" y="16"/>
                  </a:cubicBezTo>
                  <a:cubicBezTo>
                    <a:pt x="28" y="22"/>
                    <a:pt x="23" y="28"/>
                    <a:pt x="16" y="28"/>
                  </a:cubicBezTo>
                  <a:cubicBezTo>
                    <a:pt x="9" y="28"/>
                    <a:pt x="4" y="22"/>
                    <a:pt x="4" y="16"/>
                  </a:cubicBezTo>
                  <a:cubicBezTo>
                    <a:pt x="4" y="9"/>
                    <a:pt x="10" y="3"/>
                    <a:pt x="16" y="3"/>
                  </a:cubicBezTo>
                  <a:moveTo>
                    <a:pt x="16" y="0"/>
                  </a:moveTo>
                  <a:cubicBezTo>
                    <a:pt x="8" y="0"/>
                    <a:pt x="0" y="7"/>
                    <a:pt x="0" y="16"/>
                  </a:cubicBezTo>
                  <a:cubicBezTo>
                    <a:pt x="0" y="24"/>
                    <a:pt x="7" y="32"/>
                    <a:pt x="16" y="32"/>
                  </a:cubicBezTo>
                  <a:cubicBezTo>
                    <a:pt x="25" y="32"/>
                    <a:pt x="32" y="25"/>
                    <a:pt x="32" y="16"/>
                  </a:cubicBezTo>
                  <a:cubicBezTo>
                    <a:pt x="32"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1" name="Oval 96"/>
            <p:cNvSpPr>
              <a:spLocks noChangeArrowheads="1"/>
            </p:cNvSpPr>
            <p:nvPr/>
          </p:nvSpPr>
          <p:spPr bwMode="auto">
            <a:xfrm>
              <a:off x="7302" y="195"/>
              <a:ext cx="37" cy="3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2" name="Freeform 97"/>
            <p:cNvSpPr>
              <a:spLocks noEditPoints="1"/>
            </p:cNvSpPr>
            <p:nvPr/>
          </p:nvSpPr>
          <p:spPr bwMode="auto">
            <a:xfrm>
              <a:off x="7292" y="185"/>
              <a:ext cx="57" cy="57"/>
            </a:xfrm>
            <a:custGeom>
              <a:avLst/>
              <a:gdLst>
                <a:gd name="T0" fmla="*/ 12 w 23"/>
                <a:gd name="T1" fmla="*/ 4 h 23"/>
                <a:gd name="T2" fmla="*/ 19 w 23"/>
                <a:gd name="T3" fmla="*/ 11 h 23"/>
                <a:gd name="T4" fmla="*/ 12 w 23"/>
                <a:gd name="T5" fmla="*/ 19 h 23"/>
                <a:gd name="T6" fmla="*/ 4 w 23"/>
                <a:gd name="T7" fmla="*/ 11 h 23"/>
                <a:gd name="T8" fmla="*/ 12 w 23"/>
                <a:gd name="T9" fmla="*/ 4 h 23"/>
                <a:gd name="T10" fmla="*/ 12 w 23"/>
                <a:gd name="T11" fmla="*/ 0 h 23"/>
                <a:gd name="T12" fmla="*/ 0 w 23"/>
                <a:gd name="T13" fmla="*/ 11 h 23"/>
                <a:gd name="T14" fmla="*/ 12 w 23"/>
                <a:gd name="T15" fmla="*/ 23 h 23"/>
                <a:gd name="T16" fmla="*/ 23 w 23"/>
                <a:gd name="T17" fmla="*/ 11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1"/>
                  </a:cubicBezTo>
                  <a:cubicBezTo>
                    <a:pt x="19" y="16"/>
                    <a:pt x="16" y="19"/>
                    <a:pt x="12" y="19"/>
                  </a:cubicBezTo>
                  <a:cubicBezTo>
                    <a:pt x="7" y="19"/>
                    <a:pt x="4" y="16"/>
                    <a:pt x="4" y="11"/>
                  </a:cubicBezTo>
                  <a:cubicBezTo>
                    <a:pt x="4" y="7"/>
                    <a:pt x="7" y="4"/>
                    <a:pt x="12" y="4"/>
                  </a:cubicBezTo>
                  <a:moveTo>
                    <a:pt x="12" y="0"/>
                  </a:moveTo>
                  <a:cubicBezTo>
                    <a:pt x="5" y="0"/>
                    <a:pt x="0" y="5"/>
                    <a:pt x="0" y="11"/>
                  </a:cubicBezTo>
                  <a:cubicBezTo>
                    <a:pt x="0" y="18"/>
                    <a:pt x="5" y="23"/>
                    <a:pt x="12" y="23"/>
                  </a:cubicBezTo>
                  <a:cubicBezTo>
                    <a:pt x="18" y="23"/>
                    <a:pt x="23" y="18"/>
                    <a:pt x="23" y="11"/>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3" name="Freeform 98"/>
            <p:cNvSpPr/>
            <p:nvPr/>
          </p:nvSpPr>
          <p:spPr bwMode="auto">
            <a:xfrm>
              <a:off x="5925" y="2912"/>
              <a:ext cx="57" cy="54"/>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4" name="Freeform 99"/>
            <p:cNvSpPr>
              <a:spLocks noEditPoints="1"/>
            </p:cNvSpPr>
            <p:nvPr/>
          </p:nvSpPr>
          <p:spPr bwMode="auto">
            <a:xfrm>
              <a:off x="5918" y="2902"/>
              <a:ext cx="71" cy="74"/>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5" name="Freeform 100"/>
            <p:cNvSpPr/>
            <p:nvPr/>
          </p:nvSpPr>
          <p:spPr bwMode="auto">
            <a:xfrm>
              <a:off x="6346" y="3990"/>
              <a:ext cx="46" cy="49"/>
            </a:xfrm>
            <a:custGeom>
              <a:avLst/>
              <a:gdLst>
                <a:gd name="T0" fmla="*/ 10 w 19"/>
                <a:gd name="T1" fmla="*/ 0 h 20"/>
                <a:gd name="T2" fmla="*/ 0 w 19"/>
                <a:gd name="T3" fmla="*/ 10 h 20"/>
                <a:gd name="T4" fmla="*/ 10 w 19"/>
                <a:gd name="T5" fmla="*/ 19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5" y="0"/>
                    <a:pt x="0" y="5"/>
                    <a:pt x="0" y="10"/>
                  </a:cubicBezTo>
                  <a:cubicBezTo>
                    <a:pt x="0" y="15"/>
                    <a:pt x="4" y="19"/>
                    <a:pt x="10" y="19"/>
                  </a:cubicBezTo>
                  <a:cubicBezTo>
                    <a:pt x="15" y="20"/>
                    <a:pt x="19" y="15"/>
                    <a:pt x="19" y="10"/>
                  </a:cubicBezTo>
                  <a:cubicBezTo>
                    <a:pt x="19" y="5"/>
                    <a:pt x="15" y="1"/>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6" name="Freeform 101"/>
            <p:cNvSpPr>
              <a:spLocks noEditPoints="1"/>
            </p:cNvSpPr>
            <p:nvPr/>
          </p:nvSpPr>
          <p:spPr bwMode="auto">
            <a:xfrm>
              <a:off x="6336" y="3982"/>
              <a:ext cx="66" cy="64"/>
            </a:xfrm>
            <a:custGeom>
              <a:avLst/>
              <a:gdLst>
                <a:gd name="T0" fmla="*/ 14 w 27"/>
                <a:gd name="T1" fmla="*/ 3 h 26"/>
                <a:gd name="T2" fmla="*/ 23 w 27"/>
                <a:gd name="T3" fmla="*/ 13 h 26"/>
                <a:gd name="T4" fmla="*/ 14 w 27"/>
                <a:gd name="T5" fmla="*/ 22 h 26"/>
                <a:gd name="T6" fmla="*/ 4 w 27"/>
                <a:gd name="T7" fmla="*/ 13 h 26"/>
                <a:gd name="T8" fmla="*/ 14 w 27"/>
                <a:gd name="T9" fmla="*/ 3 h 26"/>
                <a:gd name="T10" fmla="*/ 14 w 27"/>
                <a:gd name="T11" fmla="*/ 0 h 26"/>
                <a:gd name="T12" fmla="*/ 1 w 27"/>
                <a:gd name="T13" fmla="*/ 13 h 26"/>
                <a:gd name="T14" fmla="*/ 14 w 27"/>
                <a:gd name="T15" fmla="*/ 26 h 26"/>
                <a:gd name="T16" fmla="*/ 27 w 27"/>
                <a:gd name="T17" fmla="*/ 13 h 26"/>
                <a:gd name="T18" fmla="*/ 14 w 27"/>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4" y="3"/>
                  </a:moveTo>
                  <a:cubicBezTo>
                    <a:pt x="19" y="4"/>
                    <a:pt x="23" y="8"/>
                    <a:pt x="23" y="13"/>
                  </a:cubicBezTo>
                  <a:cubicBezTo>
                    <a:pt x="23" y="18"/>
                    <a:pt x="19" y="23"/>
                    <a:pt x="14" y="22"/>
                  </a:cubicBezTo>
                  <a:cubicBezTo>
                    <a:pt x="8" y="22"/>
                    <a:pt x="4" y="18"/>
                    <a:pt x="4" y="13"/>
                  </a:cubicBezTo>
                  <a:cubicBezTo>
                    <a:pt x="4" y="8"/>
                    <a:pt x="9" y="3"/>
                    <a:pt x="14" y="3"/>
                  </a:cubicBezTo>
                  <a:moveTo>
                    <a:pt x="14" y="0"/>
                  </a:moveTo>
                  <a:cubicBezTo>
                    <a:pt x="7" y="0"/>
                    <a:pt x="1" y="6"/>
                    <a:pt x="1" y="13"/>
                  </a:cubicBezTo>
                  <a:cubicBezTo>
                    <a:pt x="0" y="20"/>
                    <a:pt x="6" y="26"/>
                    <a:pt x="14" y="26"/>
                  </a:cubicBezTo>
                  <a:cubicBezTo>
                    <a:pt x="21" y="26"/>
                    <a:pt x="27" y="20"/>
                    <a:pt x="27" y="13"/>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7" name="Freeform 102"/>
            <p:cNvSpPr/>
            <p:nvPr/>
          </p:nvSpPr>
          <p:spPr bwMode="auto">
            <a:xfrm>
              <a:off x="6626" y="4086"/>
              <a:ext cx="61" cy="62"/>
            </a:xfrm>
            <a:custGeom>
              <a:avLst/>
              <a:gdLst>
                <a:gd name="T0" fmla="*/ 13 w 25"/>
                <a:gd name="T1" fmla="*/ 0 h 25"/>
                <a:gd name="T2" fmla="*/ 1 w 25"/>
                <a:gd name="T3" fmla="*/ 12 h 25"/>
                <a:gd name="T4" fmla="*/ 13 w 25"/>
                <a:gd name="T5" fmla="*/ 25 h 25"/>
                <a:gd name="T6" fmla="*/ 25 w 25"/>
                <a:gd name="T7" fmla="*/ 13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1" y="6"/>
                    <a:pt x="1" y="12"/>
                  </a:cubicBezTo>
                  <a:cubicBezTo>
                    <a:pt x="0" y="19"/>
                    <a:pt x="6" y="25"/>
                    <a:pt x="13" y="25"/>
                  </a:cubicBezTo>
                  <a:cubicBezTo>
                    <a:pt x="20" y="25"/>
                    <a:pt x="25" y="19"/>
                    <a:pt x="25" y="13"/>
                  </a:cubicBezTo>
                  <a:cubicBezTo>
                    <a:pt x="25" y="6"/>
                    <a:pt x="20"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8" name="Freeform 103"/>
            <p:cNvSpPr>
              <a:spLocks noEditPoints="1"/>
            </p:cNvSpPr>
            <p:nvPr/>
          </p:nvSpPr>
          <p:spPr bwMode="auto">
            <a:xfrm>
              <a:off x="6619" y="4076"/>
              <a:ext cx="78" cy="81"/>
            </a:xfrm>
            <a:custGeom>
              <a:avLst/>
              <a:gdLst>
                <a:gd name="T0" fmla="*/ 16 w 32"/>
                <a:gd name="T1" fmla="*/ 4 h 33"/>
                <a:gd name="T2" fmla="*/ 28 w 32"/>
                <a:gd name="T3" fmla="*/ 17 h 33"/>
                <a:gd name="T4" fmla="*/ 16 w 32"/>
                <a:gd name="T5" fmla="*/ 29 h 33"/>
                <a:gd name="T6" fmla="*/ 4 w 32"/>
                <a:gd name="T7" fmla="*/ 16 h 33"/>
                <a:gd name="T8" fmla="*/ 16 w 32"/>
                <a:gd name="T9" fmla="*/ 4 h 33"/>
                <a:gd name="T10" fmla="*/ 16 w 32"/>
                <a:gd name="T11" fmla="*/ 0 h 33"/>
                <a:gd name="T12" fmla="*/ 0 w 32"/>
                <a:gd name="T13" fmla="*/ 16 h 33"/>
                <a:gd name="T14" fmla="*/ 16 w 32"/>
                <a:gd name="T15" fmla="*/ 33 h 33"/>
                <a:gd name="T16" fmla="*/ 32 w 32"/>
                <a:gd name="T17" fmla="*/ 17 h 33"/>
                <a:gd name="T18" fmla="*/ 16 w 32"/>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4"/>
                  </a:moveTo>
                  <a:cubicBezTo>
                    <a:pt x="23" y="4"/>
                    <a:pt x="28" y="10"/>
                    <a:pt x="28" y="17"/>
                  </a:cubicBezTo>
                  <a:cubicBezTo>
                    <a:pt x="28" y="23"/>
                    <a:pt x="23" y="29"/>
                    <a:pt x="16" y="29"/>
                  </a:cubicBezTo>
                  <a:cubicBezTo>
                    <a:pt x="9" y="29"/>
                    <a:pt x="3" y="23"/>
                    <a:pt x="4" y="16"/>
                  </a:cubicBezTo>
                  <a:cubicBezTo>
                    <a:pt x="4" y="10"/>
                    <a:pt x="9" y="4"/>
                    <a:pt x="16" y="4"/>
                  </a:cubicBezTo>
                  <a:moveTo>
                    <a:pt x="16" y="0"/>
                  </a:moveTo>
                  <a:cubicBezTo>
                    <a:pt x="7" y="0"/>
                    <a:pt x="0" y="8"/>
                    <a:pt x="0" y="16"/>
                  </a:cubicBezTo>
                  <a:cubicBezTo>
                    <a:pt x="0" y="25"/>
                    <a:pt x="7" y="33"/>
                    <a:pt x="16" y="33"/>
                  </a:cubicBezTo>
                  <a:cubicBezTo>
                    <a:pt x="25" y="33"/>
                    <a:pt x="32" y="25"/>
                    <a:pt x="32" y="17"/>
                  </a:cubicBezTo>
                  <a:cubicBezTo>
                    <a:pt x="32" y="8"/>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9" name="Freeform 104"/>
            <p:cNvSpPr/>
            <p:nvPr/>
          </p:nvSpPr>
          <p:spPr bwMode="auto">
            <a:xfrm>
              <a:off x="6776" y="3504"/>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0" name="Freeform 105"/>
            <p:cNvSpPr>
              <a:spLocks noEditPoints="1"/>
            </p:cNvSpPr>
            <p:nvPr/>
          </p:nvSpPr>
          <p:spPr bwMode="auto">
            <a:xfrm>
              <a:off x="6769" y="3494"/>
              <a:ext cx="51" cy="54"/>
            </a:xfrm>
            <a:custGeom>
              <a:avLst/>
              <a:gdLst>
                <a:gd name="T0" fmla="*/ 10 w 21"/>
                <a:gd name="T1" fmla="*/ 4 h 22"/>
                <a:gd name="T2" fmla="*/ 17 w 21"/>
                <a:gd name="T3" fmla="*/ 11 h 22"/>
                <a:gd name="T4" fmla="*/ 10 w 21"/>
                <a:gd name="T5" fmla="*/ 18 h 22"/>
                <a:gd name="T6" fmla="*/ 3 w 21"/>
                <a:gd name="T7" fmla="*/ 11 h 22"/>
                <a:gd name="T8" fmla="*/ 10 w 21"/>
                <a:gd name="T9" fmla="*/ 4 h 22"/>
                <a:gd name="T10" fmla="*/ 10 w 21"/>
                <a:gd name="T11" fmla="*/ 0 h 22"/>
                <a:gd name="T12" fmla="*/ 0 w 21"/>
                <a:gd name="T13" fmla="*/ 11 h 22"/>
                <a:gd name="T14" fmla="*/ 10 w 21"/>
                <a:gd name="T15" fmla="*/ 22 h 22"/>
                <a:gd name="T16" fmla="*/ 21 w 21"/>
                <a:gd name="T17" fmla="*/ 11 h 22"/>
                <a:gd name="T18" fmla="*/ 10 w 2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4"/>
                  </a:moveTo>
                  <a:cubicBezTo>
                    <a:pt x="14" y="4"/>
                    <a:pt x="17" y="7"/>
                    <a:pt x="17" y="11"/>
                  </a:cubicBezTo>
                  <a:cubicBezTo>
                    <a:pt x="17" y="15"/>
                    <a:pt x="14" y="18"/>
                    <a:pt x="10" y="18"/>
                  </a:cubicBezTo>
                  <a:cubicBezTo>
                    <a:pt x="7" y="18"/>
                    <a:pt x="3" y="15"/>
                    <a:pt x="3" y="11"/>
                  </a:cubicBezTo>
                  <a:cubicBezTo>
                    <a:pt x="4" y="7"/>
                    <a:pt x="7" y="4"/>
                    <a:pt x="10" y="4"/>
                  </a:cubicBezTo>
                  <a:moveTo>
                    <a:pt x="10" y="0"/>
                  </a:moveTo>
                  <a:cubicBezTo>
                    <a:pt x="5" y="0"/>
                    <a:pt x="0" y="5"/>
                    <a:pt x="0" y="11"/>
                  </a:cubicBezTo>
                  <a:cubicBezTo>
                    <a:pt x="0" y="17"/>
                    <a:pt x="4" y="22"/>
                    <a:pt x="10" y="22"/>
                  </a:cubicBezTo>
                  <a:cubicBezTo>
                    <a:pt x="16" y="22"/>
                    <a:pt x="21" y="17"/>
                    <a:pt x="21" y="11"/>
                  </a:cubicBezTo>
                  <a:cubicBezTo>
                    <a:pt x="21"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1" name="Freeform 106"/>
            <p:cNvSpPr/>
            <p:nvPr/>
          </p:nvSpPr>
          <p:spPr bwMode="auto">
            <a:xfrm>
              <a:off x="7334" y="3193"/>
              <a:ext cx="64" cy="67"/>
            </a:xfrm>
            <a:custGeom>
              <a:avLst/>
              <a:gdLst>
                <a:gd name="T0" fmla="*/ 13 w 26"/>
                <a:gd name="T1" fmla="*/ 0 h 27"/>
                <a:gd name="T2" fmla="*/ 0 w 26"/>
                <a:gd name="T3" fmla="*/ 13 h 27"/>
                <a:gd name="T4" fmla="*/ 13 w 26"/>
                <a:gd name="T5" fmla="*/ 26 h 27"/>
                <a:gd name="T6" fmla="*/ 26 w 26"/>
                <a:gd name="T7" fmla="*/ 13 h 27"/>
                <a:gd name="T8" fmla="*/ 13 w 26"/>
                <a:gd name="T9" fmla="*/ 0 h 27"/>
              </a:gdLst>
              <a:ahLst/>
              <a:cxnLst>
                <a:cxn ang="0">
                  <a:pos x="T0" y="T1"/>
                </a:cxn>
                <a:cxn ang="0">
                  <a:pos x="T2" y="T3"/>
                </a:cxn>
                <a:cxn ang="0">
                  <a:pos x="T4" y="T5"/>
                </a:cxn>
                <a:cxn ang="0">
                  <a:pos x="T6" y="T7"/>
                </a:cxn>
                <a:cxn ang="0">
                  <a:pos x="T8" y="T9"/>
                </a:cxn>
              </a:cxnLst>
              <a:rect l="0" t="0" r="r" b="b"/>
              <a:pathLst>
                <a:path w="26" h="27">
                  <a:moveTo>
                    <a:pt x="13" y="0"/>
                  </a:moveTo>
                  <a:cubicBezTo>
                    <a:pt x="6" y="0"/>
                    <a:pt x="0" y="6"/>
                    <a:pt x="0" y="13"/>
                  </a:cubicBezTo>
                  <a:cubicBezTo>
                    <a:pt x="0" y="20"/>
                    <a:pt x="6" y="26"/>
                    <a:pt x="13" y="26"/>
                  </a:cubicBezTo>
                  <a:cubicBezTo>
                    <a:pt x="20" y="27"/>
                    <a:pt x="26" y="21"/>
                    <a:pt x="26" y="13"/>
                  </a:cubicBezTo>
                  <a:cubicBezTo>
                    <a:pt x="26" y="6"/>
                    <a:pt x="21"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2" name="Freeform 107"/>
            <p:cNvSpPr>
              <a:spLocks noEditPoints="1"/>
            </p:cNvSpPr>
            <p:nvPr/>
          </p:nvSpPr>
          <p:spPr bwMode="auto">
            <a:xfrm>
              <a:off x="7324" y="3183"/>
              <a:ext cx="84" cy="84"/>
            </a:xfrm>
            <a:custGeom>
              <a:avLst/>
              <a:gdLst>
                <a:gd name="T0" fmla="*/ 17 w 34"/>
                <a:gd name="T1" fmla="*/ 4 h 34"/>
                <a:gd name="T2" fmla="*/ 30 w 34"/>
                <a:gd name="T3" fmla="*/ 17 h 34"/>
                <a:gd name="T4" fmla="*/ 17 w 34"/>
                <a:gd name="T5" fmla="*/ 30 h 34"/>
                <a:gd name="T6" fmla="*/ 4 w 34"/>
                <a:gd name="T7" fmla="*/ 17 h 34"/>
                <a:gd name="T8" fmla="*/ 17 w 34"/>
                <a:gd name="T9" fmla="*/ 4 h 34"/>
                <a:gd name="T10" fmla="*/ 17 w 34"/>
                <a:gd name="T11" fmla="*/ 0 h 34"/>
                <a:gd name="T12" fmla="*/ 0 w 34"/>
                <a:gd name="T13" fmla="*/ 17 h 34"/>
                <a:gd name="T14" fmla="*/ 17 w 34"/>
                <a:gd name="T15" fmla="*/ 34 h 34"/>
                <a:gd name="T16" fmla="*/ 34 w 34"/>
                <a:gd name="T17" fmla="*/ 17 h 34"/>
                <a:gd name="T18" fmla="*/ 17 w 34"/>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4"/>
                  </a:moveTo>
                  <a:cubicBezTo>
                    <a:pt x="25" y="4"/>
                    <a:pt x="30" y="10"/>
                    <a:pt x="30" y="17"/>
                  </a:cubicBezTo>
                  <a:cubicBezTo>
                    <a:pt x="30" y="25"/>
                    <a:pt x="24" y="31"/>
                    <a:pt x="17" y="30"/>
                  </a:cubicBezTo>
                  <a:cubicBezTo>
                    <a:pt x="10" y="30"/>
                    <a:pt x="4" y="24"/>
                    <a:pt x="4" y="17"/>
                  </a:cubicBezTo>
                  <a:cubicBezTo>
                    <a:pt x="4" y="10"/>
                    <a:pt x="10" y="4"/>
                    <a:pt x="17" y="4"/>
                  </a:cubicBezTo>
                  <a:moveTo>
                    <a:pt x="17" y="0"/>
                  </a:moveTo>
                  <a:cubicBezTo>
                    <a:pt x="8" y="0"/>
                    <a:pt x="0" y="8"/>
                    <a:pt x="0" y="17"/>
                  </a:cubicBezTo>
                  <a:cubicBezTo>
                    <a:pt x="0" y="26"/>
                    <a:pt x="8" y="34"/>
                    <a:pt x="17" y="34"/>
                  </a:cubicBezTo>
                  <a:cubicBezTo>
                    <a:pt x="26" y="34"/>
                    <a:pt x="34" y="27"/>
                    <a:pt x="34" y="17"/>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3" name="Oval 108"/>
            <p:cNvSpPr>
              <a:spLocks noChangeArrowheads="1"/>
            </p:cNvSpPr>
            <p:nvPr/>
          </p:nvSpPr>
          <p:spPr bwMode="auto">
            <a:xfrm>
              <a:off x="3368" y="380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4" name="Freeform 109"/>
            <p:cNvSpPr>
              <a:spLocks noEditPoints="1"/>
            </p:cNvSpPr>
            <p:nvPr/>
          </p:nvSpPr>
          <p:spPr bwMode="auto">
            <a:xfrm>
              <a:off x="3358" y="3792"/>
              <a:ext cx="47" cy="47"/>
            </a:xfrm>
            <a:custGeom>
              <a:avLst/>
              <a:gdLst>
                <a:gd name="T0" fmla="*/ 9 w 19"/>
                <a:gd name="T1" fmla="*/ 4 h 19"/>
                <a:gd name="T2" fmla="*/ 15 w 19"/>
                <a:gd name="T3" fmla="*/ 9 h 19"/>
                <a:gd name="T4" fmla="*/ 9 w 19"/>
                <a:gd name="T5" fmla="*/ 15 h 19"/>
                <a:gd name="T6" fmla="*/ 4 w 19"/>
                <a:gd name="T7" fmla="*/ 9 h 19"/>
                <a:gd name="T8" fmla="*/ 9 w 19"/>
                <a:gd name="T9" fmla="*/ 4 h 19"/>
                <a:gd name="T10" fmla="*/ 9 w 19"/>
                <a:gd name="T11" fmla="*/ 0 h 19"/>
                <a:gd name="T12" fmla="*/ 0 w 19"/>
                <a:gd name="T13" fmla="*/ 9 h 19"/>
                <a:gd name="T14" fmla="*/ 9 w 19"/>
                <a:gd name="T15" fmla="*/ 19 h 19"/>
                <a:gd name="T16" fmla="*/ 19 w 19"/>
                <a:gd name="T17" fmla="*/ 9 h 19"/>
                <a:gd name="T18" fmla="*/ 9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4"/>
                  </a:moveTo>
                  <a:cubicBezTo>
                    <a:pt x="12" y="4"/>
                    <a:pt x="15" y="6"/>
                    <a:pt x="15" y="9"/>
                  </a:cubicBezTo>
                  <a:cubicBezTo>
                    <a:pt x="15" y="12"/>
                    <a:pt x="12" y="15"/>
                    <a:pt x="9" y="15"/>
                  </a:cubicBezTo>
                  <a:cubicBezTo>
                    <a:pt x="6" y="15"/>
                    <a:pt x="4" y="12"/>
                    <a:pt x="4" y="9"/>
                  </a:cubicBezTo>
                  <a:cubicBezTo>
                    <a:pt x="4" y="6"/>
                    <a:pt x="6" y="4"/>
                    <a:pt x="9" y="4"/>
                  </a:cubicBezTo>
                  <a:moveTo>
                    <a:pt x="9" y="0"/>
                  </a:moveTo>
                  <a:cubicBezTo>
                    <a:pt x="4" y="0"/>
                    <a:pt x="0" y="4"/>
                    <a:pt x="0" y="9"/>
                  </a:cubicBezTo>
                  <a:cubicBezTo>
                    <a:pt x="0" y="14"/>
                    <a:pt x="4" y="19"/>
                    <a:pt x="9" y="19"/>
                  </a:cubicBezTo>
                  <a:cubicBezTo>
                    <a:pt x="14" y="19"/>
                    <a:pt x="19" y="14"/>
                    <a:pt x="19" y="9"/>
                  </a:cubicBezTo>
                  <a:cubicBezTo>
                    <a:pt x="19"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5" name="Freeform 110"/>
            <p:cNvSpPr/>
            <p:nvPr/>
          </p:nvSpPr>
          <p:spPr bwMode="auto">
            <a:xfrm>
              <a:off x="4015" y="3410"/>
              <a:ext cx="42" cy="42"/>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6" name="Freeform 111"/>
            <p:cNvSpPr>
              <a:spLocks noEditPoints="1"/>
            </p:cNvSpPr>
            <p:nvPr/>
          </p:nvSpPr>
          <p:spPr bwMode="auto">
            <a:xfrm>
              <a:off x="4005" y="3400"/>
              <a:ext cx="62" cy="62"/>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7" name="Oval 112"/>
            <p:cNvSpPr>
              <a:spLocks noChangeArrowheads="1"/>
            </p:cNvSpPr>
            <p:nvPr/>
          </p:nvSpPr>
          <p:spPr bwMode="auto">
            <a:xfrm>
              <a:off x="5301" y="203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8" name="Freeform 113"/>
            <p:cNvSpPr>
              <a:spLocks noEditPoints="1"/>
            </p:cNvSpPr>
            <p:nvPr/>
          </p:nvSpPr>
          <p:spPr bwMode="auto">
            <a:xfrm>
              <a:off x="5291" y="2022"/>
              <a:ext cx="47" cy="47"/>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9" name="Freeform 114"/>
            <p:cNvSpPr/>
            <p:nvPr/>
          </p:nvSpPr>
          <p:spPr bwMode="auto">
            <a:xfrm>
              <a:off x="6058" y="2569"/>
              <a:ext cx="62" cy="62"/>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0" name="Freeform 115"/>
            <p:cNvSpPr>
              <a:spLocks noEditPoints="1"/>
            </p:cNvSpPr>
            <p:nvPr/>
          </p:nvSpPr>
          <p:spPr bwMode="auto">
            <a:xfrm>
              <a:off x="6048" y="2560"/>
              <a:ext cx="79" cy="78"/>
            </a:xfrm>
            <a:custGeom>
              <a:avLst/>
              <a:gdLst>
                <a:gd name="T0" fmla="*/ 17 w 32"/>
                <a:gd name="T1" fmla="*/ 4 h 32"/>
                <a:gd name="T2" fmla="*/ 29 w 32"/>
                <a:gd name="T3" fmla="*/ 16 h 32"/>
                <a:gd name="T4" fmla="*/ 16 w 32"/>
                <a:gd name="T5" fmla="*/ 29 h 32"/>
                <a:gd name="T6" fmla="*/ 4 w 32"/>
                <a:gd name="T7" fmla="*/ 16 h 32"/>
                <a:gd name="T8" fmla="*/ 17 w 32"/>
                <a:gd name="T9" fmla="*/ 4 h 32"/>
                <a:gd name="T10" fmla="*/ 17 w 32"/>
                <a:gd name="T11" fmla="*/ 0 h 32"/>
                <a:gd name="T12" fmla="*/ 0 w 32"/>
                <a:gd name="T13" fmla="*/ 16 h 32"/>
                <a:gd name="T14" fmla="*/ 16 w 32"/>
                <a:gd name="T15" fmla="*/ 32 h 32"/>
                <a:gd name="T16" fmla="*/ 32 w 32"/>
                <a:gd name="T17" fmla="*/ 16 h 32"/>
                <a:gd name="T18" fmla="*/ 17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7" y="4"/>
                  </a:moveTo>
                  <a:cubicBezTo>
                    <a:pt x="23" y="4"/>
                    <a:pt x="29" y="10"/>
                    <a:pt x="29" y="16"/>
                  </a:cubicBezTo>
                  <a:cubicBezTo>
                    <a:pt x="29" y="23"/>
                    <a:pt x="23" y="29"/>
                    <a:pt x="16" y="29"/>
                  </a:cubicBezTo>
                  <a:cubicBezTo>
                    <a:pt x="10" y="28"/>
                    <a:pt x="4" y="23"/>
                    <a:pt x="4" y="16"/>
                  </a:cubicBezTo>
                  <a:cubicBezTo>
                    <a:pt x="4" y="9"/>
                    <a:pt x="10" y="4"/>
                    <a:pt x="17" y="4"/>
                  </a:cubicBezTo>
                  <a:moveTo>
                    <a:pt x="17" y="0"/>
                  </a:moveTo>
                  <a:cubicBezTo>
                    <a:pt x="8" y="0"/>
                    <a:pt x="1" y="7"/>
                    <a:pt x="0" y="16"/>
                  </a:cubicBezTo>
                  <a:cubicBezTo>
                    <a:pt x="0" y="25"/>
                    <a:pt x="8" y="32"/>
                    <a:pt x="16" y="32"/>
                  </a:cubicBezTo>
                  <a:cubicBezTo>
                    <a:pt x="25" y="32"/>
                    <a:pt x="32" y="25"/>
                    <a:pt x="32" y="16"/>
                  </a:cubicBezTo>
                  <a:cubicBezTo>
                    <a:pt x="32" y="8"/>
                    <a:pt x="25"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1" name="Freeform 116"/>
            <p:cNvSpPr/>
            <p:nvPr/>
          </p:nvSpPr>
          <p:spPr bwMode="auto">
            <a:xfrm>
              <a:off x="5488" y="2653"/>
              <a:ext cx="29" cy="30"/>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2" name="Freeform 117"/>
            <p:cNvSpPr>
              <a:spLocks noEditPoints="1"/>
            </p:cNvSpPr>
            <p:nvPr/>
          </p:nvSpPr>
          <p:spPr bwMode="auto">
            <a:xfrm>
              <a:off x="5478" y="2643"/>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3" name="Freeform 118"/>
            <p:cNvSpPr/>
            <p:nvPr/>
          </p:nvSpPr>
          <p:spPr bwMode="auto">
            <a:xfrm>
              <a:off x="5510" y="2767"/>
              <a:ext cx="34" cy="32"/>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4" name="Freeform 119"/>
            <p:cNvSpPr>
              <a:spLocks noEditPoints="1"/>
            </p:cNvSpPr>
            <p:nvPr/>
          </p:nvSpPr>
          <p:spPr bwMode="auto">
            <a:xfrm>
              <a:off x="5500" y="2757"/>
              <a:ext cx="52" cy="52"/>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5" name="Freeform 120"/>
            <p:cNvSpPr/>
            <p:nvPr/>
          </p:nvSpPr>
          <p:spPr bwMode="auto">
            <a:xfrm>
              <a:off x="5783" y="2971"/>
              <a:ext cx="27" cy="27"/>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6" name="Freeform 121"/>
            <p:cNvSpPr>
              <a:spLocks noEditPoints="1"/>
            </p:cNvSpPr>
            <p:nvPr/>
          </p:nvSpPr>
          <p:spPr bwMode="auto">
            <a:xfrm>
              <a:off x="5773" y="2964"/>
              <a:ext cx="44" cy="44"/>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7" name="Freeform 122"/>
            <p:cNvSpPr/>
            <p:nvPr/>
          </p:nvSpPr>
          <p:spPr bwMode="auto">
            <a:xfrm>
              <a:off x="7042" y="2969"/>
              <a:ext cx="46" cy="47"/>
            </a:xfrm>
            <a:custGeom>
              <a:avLst/>
              <a:gdLst>
                <a:gd name="T0" fmla="*/ 9 w 19"/>
                <a:gd name="T1" fmla="*/ 0 h 19"/>
                <a:gd name="T2" fmla="*/ 0 w 19"/>
                <a:gd name="T3" fmla="*/ 9 h 19"/>
                <a:gd name="T4" fmla="*/ 9 w 19"/>
                <a:gd name="T5" fmla="*/ 19 h 19"/>
                <a:gd name="T6" fmla="*/ 19 w 19"/>
                <a:gd name="T7" fmla="*/ 10 h 19"/>
                <a:gd name="T8" fmla="*/ 9 w 19"/>
                <a:gd name="T9" fmla="*/ 0 h 19"/>
              </a:gdLst>
              <a:ahLst/>
              <a:cxnLst>
                <a:cxn ang="0">
                  <a:pos x="T0" y="T1"/>
                </a:cxn>
                <a:cxn ang="0">
                  <a:pos x="T2" y="T3"/>
                </a:cxn>
                <a:cxn ang="0">
                  <a:pos x="T4" y="T5"/>
                </a:cxn>
                <a:cxn ang="0">
                  <a:pos x="T6" y="T7"/>
                </a:cxn>
                <a:cxn ang="0">
                  <a:pos x="T8" y="T9"/>
                </a:cxn>
              </a:cxnLst>
              <a:rect l="0" t="0" r="r" b="b"/>
              <a:pathLst>
                <a:path w="19" h="19">
                  <a:moveTo>
                    <a:pt x="9" y="0"/>
                  </a:moveTo>
                  <a:cubicBezTo>
                    <a:pt x="4" y="0"/>
                    <a:pt x="0" y="4"/>
                    <a:pt x="0" y="9"/>
                  </a:cubicBezTo>
                  <a:cubicBezTo>
                    <a:pt x="0" y="15"/>
                    <a:pt x="4" y="19"/>
                    <a:pt x="9" y="19"/>
                  </a:cubicBezTo>
                  <a:cubicBezTo>
                    <a:pt x="14" y="19"/>
                    <a:pt x="18" y="15"/>
                    <a:pt x="19" y="10"/>
                  </a:cubicBezTo>
                  <a:cubicBezTo>
                    <a:pt x="19"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8" name="Freeform 123"/>
            <p:cNvSpPr>
              <a:spLocks noEditPoints="1"/>
            </p:cNvSpPr>
            <p:nvPr/>
          </p:nvSpPr>
          <p:spPr bwMode="auto">
            <a:xfrm>
              <a:off x="7032" y="2959"/>
              <a:ext cx="64" cy="67"/>
            </a:xfrm>
            <a:custGeom>
              <a:avLst/>
              <a:gdLst>
                <a:gd name="T0" fmla="*/ 13 w 26"/>
                <a:gd name="T1" fmla="*/ 4 h 27"/>
                <a:gd name="T2" fmla="*/ 23 w 26"/>
                <a:gd name="T3" fmla="*/ 14 h 27"/>
                <a:gd name="T4" fmla="*/ 13 w 26"/>
                <a:gd name="T5" fmla="*/ 23 h 27"/>
                <a:gd name="T6" fmla="*/ 4 w 26"/>
                <a:gd name="T7" fmla="*/ 13 h 27"/>
                <a:gd name="T8" fmla="*/ 13 w 26"/>
                <a:gd name="T9" fmla="*/ 4 h 27"/>
                <a:gd name="T10" fmla="*/ 13 w 26"/>
                <a:gd name="T11" fmla="*/ 0 h 27"/>
                <a:gd name="T12" fmla="*/ 0 w 26"/>
                <a:gd name="T13" fmla="*/ 13 h 27"/>
                <a:gd name="T14" fmla="*/ 13 w 26"/>
                <a:gd name="T15" fmla="*/ 27 h 27"/>
                <a:gd name="T16" fmla="*/ 26 w 26"/>
                <a:gd name="T17" fmla="*/ 14 h 27"/>
                <a:gd name="T18" fmla="*/ 13 w 2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4"/>
                  </a:moveTo>
                  <a:cubicBezTo>
                    <a:pt x="18" y="4"/>
                    <a:pt x="23" y="8"/>
                    <a:pt x="23" y="14"/>
                  </a:cubicBezTo>
                  <a:cubicBezTo>
                    <a:pt x="22" y="19"/>
                    <a:pt x="18" y="23"/>
                    <a:pt x="13" y="23"/>
                  </a:cubicBezTo>
                  <a:cubicBezTo>
                    <a:pt x="8" y="23"/>
                    <a:pt x="4" y="19"/>
                    <a:pt x="4" y="13"/>
                  </a:cubicBezTo>
                  <a:cubicBezTo>
                    <a:pt x="4" y="8"/>
                    <a:pt x="8" y="4"/>
                    <a:pt x="13" y="4"/>
                  </a:cubicBezTo>
                  <a:moveTo>
                    <a:pt x="13" y="0"/>
                  </a:moveTo>
                  <a:cubicBezTo>
                    <a:pt x="6" y="0"/>
                    <a:pt x="0" y="6"/>
                    <a:pt x="0" y="13"/>
                  </a:cubicBezTo>
                  <a:cubicBezTo>
                    <a:pt x="0" y="21"/>
                    <a:pt x="6" y="27"/>
                    <a:pt x="13" y="27"/>
                  </a:cubicBezTo>
                  <a:cubicBezTo>
                    <a:pt x="20" y="27"/>
                    <a:pt x="26" y="21"/>
                    <a:pt x="26" y="14"/>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9" name="Oval 124"/>
            <p:cNvSpPr>
              <a:spLocks noChangeArrowheads="1"/>
            </p:cNvSpPr>
            <p:nvPr/>
          </p:nvSpPr>
          <p:spPr bwMode="auto">
            <a:xfrm>
              <a:off x="7297" y="1980"/>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0" name="Freeform 125"/>
            <p:cNvSpPr>
              <a:spLocks noEditPoints="1"/>
            </p:cNvSpPr>
            <p:nvPr/>
          </p:nvSpPr>
          <p:spPr bwMode="auto">
            <a:xfrm>
              <a:off x="7287" y="1970"/>
              <a:ext cx="72" cy="74"/>
            </a:xfrm>
            <a:custGeom>
              <a:avLst/>
              <a:gdLst>
                <a:gd name="T0" fmla="*/ 15 w 29"/>
                <a:gd name="T1" fmla="*/ 4 h 30"/>
                <a:gd name="T2" fmla="*/ 26 w 29"/>
                <a:gd name="T3" fmla="*/ 15 h 30"/>
                <a:gd name="T4" fmla="*/ 15 w 29"/>
                <a:gd name="T5" fmla="*/ 26 h 30"/>
                <a:gd name="T6" fmla="*/ 4 w 29"/>
                <a:gd name="T7" fmla="*/ 15 h 30"/>
                <a:gd name="T8" fmla="*/ 15 w 29"/>
                <a:gd name="T9" fmla="*/ 4 h 30"/>
                <a:gd name="T10" fmla="*/ 15 w 29"/>
                <a:gd name="T11" fmla="*/ 0 h 30"/>
                <a:gd name="T12" fmla="*/ 0 w 29"/>
                <a:gd name="T13" fmla="*/ 15 h 30"/>
                <a:gd name="T14" fmla="*/ 15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1" name="Freeform 126"/>
            <p:cNvSpPr/>
            <p:nvPr/>
          </p:nvSpPr>
          <p:spPr bwMode="auto">
            <a:xfrm>
              <a:off x="4143" y="3645"/>
              <a:ext cx="56" cy="56"/>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2" name="Freeform 127"/>
            <p:cNvSpPr>
              <a:spLocks noEditPoints="1"/>
            </p:cNvSpPr>
            <p:nvPr/>
          </p:nvSpPr>
          <p:spPr bwMode="auto">
            <a:xfrm>
              <a:off x="4133" y="3635"/>
              <a:ext cx="76" cy="76"/>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3" name="Oval 128"/>
            <p:cNvSpPr>
              <a:spLocks noChangeArrowheads="1"/>
            </p:cNvSpPr>
            <p:nvPr/>
          </p:nvSpPr>
          <p:spPr bwMode="auto">
            <a:xfrm>
              <a:off x="4423" y="3334"/>
              <a:ext cx="34" cy="3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4" name="Freeform 129"/>
            <p:cNvSpPr>
              <a:spLocks noEditPoints="1"/>
            </p:cNvSpPr>
            <p:nvPr/>
          </p:nvSpPr>
          <p:spPr bwMode="auto">
            <a:xfrm>
              <a:off x="4413" y="3324"/>
              <a:ext cx="52" cy="52"/>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5" name="Freeform 130"/>
            <p:cNvSpPr/>
            <p:nvPr/>
          </p:nvSpPr>
          <p:spPr bwMode="auto">
            <a:xfrm>
              <a:off x="4792" y="4172"/>
              <a:ext cx="51" cy="54"/>
            </a:xfrm>
            <a:custGeom>
              <a:avLst/>
              <a:gdLst>
                <a:gd name="T0" fmla="*/ 11 w 21"/>
                <a:gd name="T1" fmla="*/ 0 h 22"/>
                <a:gd name="T2" fmla="*/ 0 w 21"/>
                <a:gd name="T3" fmla="*/ 11 h 22"/>
                <a:gd name="T4" fmla="*/ 11 w 21"/>
                <a:gd name="T5" fmla="*/ 22 h 22"/>
                <a:gd name="T6" fmla="*/ 21 w 21"/>
                <a:gd name="T7" fmla="*/ 11 h 22"/>
                <a:gd name="T8" fmla="*/ 11 w 21"/>
                <a:gd name="T9" fmla="*/ 0 h 22"/>
              </a:gdLst>
              <a:ahLst/>
              <a:cxnLst>
                <a:cxn ang="0">
                  <a:pos x="T0" y="T1"/>
                </a:cxn>
                <a:cxn ang="0">
                  <a:pos x="T2" y="T3"/>
                </a:cxn>
                <a:cxn ang="0">
                  <a:pos x="T4" y="T5"/>
                </a:cxn>
                <a:cxn ang="0">
                  <a:pos x="T6" y="T7"/>
                </a:cxn>
                <a:cxn ang="0">
                  <a:pos x="T8" y="T9"/>
                </a:cxn>
              </a:cxnLst>
              <a:rect l="0" t="0" r="r" b="b"/>
              <a:pathLst>
                <a:path w="21" h="22">
                  <a:moveTo>
                    <a:pt x="11" y="0"/>
                  </a:moveTo>
                  <a:cubicBezTo>
                    <a:pt x="5" y="0"/>
                    <a:pt x="0" y="5"/>
                    <a:pt x="0" y="11"/>
                  </a:cubicBezTo>
                  <a:cubicBezTo>
                    <a:pt x="0" y="17"/>
                    <a:pt x="5" y="21"/>
                    <a:pt x="11" y="22"/>
                  </a:cubicBezTo>
                  <a:cubicBezTo>
                    <a:pt x="16" y="22"/>
                    <a:pt x="21" y="17"/>
                    <a:pt x="21" y="11"/>
                  </a:cubicBezTo>
                  <a:cubicBezTo>
                    <a:pt x="21" y="5"/>
                    <a:pt x="17"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6" name="Freeform 131"/>
            <p:cNvSpPr>
              <a:spLocks noEditPoints="1"/>
            </p:cNvSpPr>
            <p:nvPr/>
          </p:nvSpPr>
          <p:spPr bwMode="auto">
            <a:xfrm>
              <a:off x="4782" y="4165"/>
              <a:ext cx="71" cy="69"/>
            </a:xfrm>
            <a:custGeom>
              <a:avLst/>
              <a:gdLst>
                <a:gd name="T0" fmla="*/ 15 w 29"/>
                <a:gd name="T1" fmla="*/ 3 h 28"/>
                <a:gd name="T2" fmla="*/ 25 w 29"/>
                <a:gd name="T3" fmla="*/ 14 h 28"/>
                <a:gd name="T4" fmla="*/ 15 w 29"/>
                <a:gd name="T5" fmla="*/ 25 h 28"/>
                <a:gd name="T6" fmla="*/ 4 w 29"/>
                <a:gd name="T7" fmla="*/ 14 h 28"/>
                <a:gd name="T8" fmla="*/ 15 w 29"/>
                <a:gd name="T9" fmla="*/ 3 h 28"/>
                <a:gd name="T10" fmla="*/ 15 w 29"/>
                <a:gd name="T11" fmla="*/ 0 h 28"/>
                <a:gd name="T12" fmla="*/ 0 w 29"/>
                <a:gd name="T13" fmla="*/ 14 h 28"/>
                <a:gd name="T14" fmla="*/ 15 w 29"/>
                <a:gd name="T15" fmla="*/ 28 h 28"/>
                <a:gd name="T16" fmla="*/ 29 w 29"/>
                <a:gd name="T17" fmla="*/ 14 h 28"/>
                <a:gd name="T18" fmla="*/ 1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3"/>
                  </a:moveTo>
                  <a:cubicBezTo>
                    <a:pt x="21" y="3"/>
                    <a:pt x="25" y="8"/>
                    <a:pt x="25" y="14"/>
                  </a:cubicBezTo>
                  <a:cubicBezTo>
                    <a:pt x="25" y="20"/>
                    <a:pt x="20" y="25"/>
                    <a:pt x="15" y="25"/>
                  </a:cubicBezTo>
                  <a:cubicBezTo>
                    <a:pt x="9" y="24"/>
                    <a:pt x="4" y="20"/>
                    <a:pt x="4" y="14"/>
                  </a:cubicBezTo>
                  <a:cubicBezTo>
                    <a:pt x="4" y="8"/>
                    <a:pt x="9" y="3"/>
                    <a:pt x="15" y="3"/>
                  </a:cubicBezTo>
                  <a:moveTo>
                    <a:pt x="15" y="0"/>
                  </a:moveTo>
                  <a:cubicBezTo>
                    <a:pt x="7" y="0"/>
                    <a:pt x="0" y="6"/>
                    <a:pt x="0" y="14"/>
                  </a:cubicBezTo>
                  <a:cubicBezTo>
                    <a:pt x="0" y="22"/>
                    <a:pt x="7" y="28"/>
                    <a:pt x="15" y="28"/>
                  </a:cubicBezTo>
                  <a:cubicBezTo>
                    <a:pt x="22" y="28"/>
                    <a:pt x="29" y="22"/>
                    <a:pt x="29" y="14"/>
                  </a:cubicBezTo>
                  <a:cubicBezTo>
                    <a:pt x="29" y="6"/>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7" name="Oval 132"/>
            <p:cNvSpPr>
              <a:spLocks noChangeArrowheads="1"/>
            </p:cNvSpPr>
            <p:nvPr/>
          </p:nvSpPr>
          <p:spPr bwMode="auto">
            <a:xfrm>
              <a:off x="4944" y="3322"/>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8" name="Freeform 133"/>
            <p:cNvSpPr>
              <a:spLocks noEditPoints="1"/>
            </p:cNvSpPr>
            <p:nvPr/>
          </p:nvSpPr>
          <p:spPr bwMode="auto">
            <a:xfrm>
              <a:off x="4934" y="3312"/>
              <a:ext cx="74" cy="74"/>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9" name="Freeform 134"/>
            <p:cNvSpPr/>
            <p:nvPr/>
          </p:nvSpPr>
          <p:spPr bwMode="auto">
            <a:xfrm>
              <a:off x="5731" y="3691"/>
              <a:ext cx="49" cy="47"/>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0" name="Freeform 135"/>
            <p:cNvSpPr>
              <a:spLocks noEditPoints="1"/>
            </p:cNvSpPr>
            <p:nvPr/>
          </p:nvSpPr>
          <p:spPr bwMode="auto">
            <a:xfrm>
              <a:off x="5721" y="3682"/>
              <a:ext cx="67" cy="66"/>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1" name="Oval 136"/>
            <p:cNvSpPr>
              <a:spLocks noChangeArrowheads="1"/>
            </p:cNvSpPr>
            <p:nvPr/>
          </p:nvSpPr>
          <p:spPr bwMode="auto">
            <a:xfrm>
              <a:off x="5082" y="3087"/>
              <a:ext cx="34"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2" name="Freeform 137"/>
            <p:cNvSpPr>
              <a:spLocks noEditPoints="1"/>
            </p:cNvSpPr>
            <p:nvPr/>
          </p:nvSpPr>
          <p:spPr bwMode="auto">
            <a:xfrm>
              <a:off x="5072" y="3077"/>
              <a:ext cx="54" cy="55"/>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3" name="Freeform 138"/>
            <p:cNvSpPr/>
            <p:nvPr/>
          </p:nvSpPr>
          <p:spPr bwMode="auto">
            <a:xfrm>
              <a:off x="5421" y="1534"/>
              <a:ext cx="42" cy="42"/>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4" name="Freeform 139"/>
            <p:cNvSpPr>
              <a:spLocks noEditPoints="1"/>
            </p:cNvSpPr>
            <p:nvPr/>
          </p:nvSpPr>
          <p:spPr bwMode="auto">
            <a:xfrm>
              <a:off x="5411" y="1524"/>
              <a:ext cx="59" cy="62"/>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5" name="Oval 140"/>
            <p:cNvSpPr>
              <a:spLocks noChangeArrowheads="1"/>
            </p:cNvSpPr>
            <p:nvPr/>
          </p:nvSpPr>
          <p:spPr bwMode="auto">
            <a:xfrm>
              <a:off x="5960" y="1702"/>
              <a:ext cx="29" cy="29"/>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6" name="Freeform 141"/>
            <p:cNvSpPr>
              <a:spLocks noEditPoints="1"/>
            </p:cNvSpPr>
            <p:nvPr/>
          </p:nvSpPr>
          <p:spPr bwMode="auto">
            <a:xfrm>
              <a:off x="5950" y="1692"/>
              <a:ext cx="49" cy="49"/>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7" name="Oval 142"/>
            <p:cNvSpPr>
              <a:spLocks noChangeArrowheads="1"/>
            </p:cNvSpPr>
            <p:nvPr/>
          </p:nvSpPr>
          <p:spPr bwMode="auto">
            <a:xfrm>
              <a:off x="6006" y="331"/>
              <a:ext cx="50" cy="49"/>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8" name="Freeform 143"/>
            <p:cNvSpPr>
              <a:spLocks noEditPoints="1"/>
            </p:cNvSpPr>
            <p:nvPr/>
          </p:nvSpPr>
          <p:spPr bwMode="auto">
            <a:xfrm>
              <a:off x="5997" y="321"/>
              <a:ext cx="66" cy="69"/>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9" name="Freeform 144"/>
            <p:cNvSpPr/>
            <p:nvPr/>
          </p:nvSpPr>
          <p:spPr bwMode="auto">
            <a:xfrm>
              <a:off x="5940" y="1164"/>
              <a:ext cx="69" cy="67"/>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0" name="Freeform 145"/>
            <p:cNvSpPr>
              <a:spLocks noEditPoints="1"/>
            </p:cNvSpPr>
            <p:nvPr/>
          </p:nvSpPr>
          <p:spPr bwMode="auto">
            <a:xfrm>
              <a:off x="5933" y="1154"/>
              <a:ext cx="83" cy="86"/>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1" name="Freeform 146"/>
            <p:cNvSpPr/>
            <p:nvPr/>
          </p:nvSpPr>
          <p:spPr bwMode="auto">
            <a:xfrm>
              <a:off x="6486" y="1460"/>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2" name="Freeform 147"/>
            <p:cNvSpPr>
              <a:spLocks noEditPoints="1"/>
            </p:cNvSpPr>
            <p:nvPr/>
          </p:nvSpPr>
          <p:spPr bwMode="auto">
            <a:xfrm>
              <a:off x="6478" y="1452"/>
              <a:ext cx="52" cy="52"/>
            </a:xfrm>
            <a:custGeom>
              <a:avLst/>
              <a:gdLst>
                <a:gd name="T0" fmla="*/ 10 w 21"/>
                <a:gd name="T1" fmla="*/ 3 h 21"/>
                <a:gd name="T2" fmla="*/ 17 w 21"/>
                <a:gd name="T3" fmla="*/ 10 h 21"/>
                <a:gd name="T4" fmla="*/ 10 w 21"/>
                <a:gd name="T5" fmla="*/ 17 h 21"/>
                <a:gd name="T6" fmla="*/ 3 w 21"/>
                <a:gd name="T7" fmla="*/ 10 h 21"/>
                <a:gd name="T8" fmla="*/ 10 w 21"/>
                <a:gd name="T9" fmla="*/ 3 h 21"/>
                <a:gd name="T10" fmla="*/ 10 w 21"/>
                <a:gd name="T11" fmla="*/ 0 h 21"/>
                <a:gd name="T12" fmla="*/ 0 w 21"/>
                <a:gd name="T13" fmla="*/ 10 h 21"/>
                <a:gd name="T14" fmla="*/ 10 w 21"/>
                <a:gd name="T15" fmla="*/ 21 h 21"/>
                <a:gd name="T16" fmla="*/ 21 w 21"/>
                <a:gd name="T17" fmla="*/ 10 h 21"/>
                <a:gd name="T18" fmla="*/ 10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3"/>
                  </a:moveTo>
                  <a:cubicBezTo>
                    <a:pt x="14" y="3"/>
                    <a:pt x="17" y="6"/>
                    <a:pt x="17" y="10"/>
                  </a:cubicBezTo>
                  <a:cubicBezTo>
                    <a:pt x="17" y="14"/>
                    <a:pt x="14" y="17"/>
                    <a:pt x="10" y="17"/>
                  </a:cubicBezTo>
                  <a:cubicBezTo>
                    <a:pt x="7" y="17"/>
                    <a:pt x="3" y="14"/>
                    <a:pt x="3" y="10"/>
                  </a:cubicBezTo>
                  <a:cubicBezTo>
                    <a:pt x="4" y="6"/>
                    <a:pt x="7" y="3"/>
                    <a:pt x="10" y="3"/>
                  </a:cubicBezTo>
                  <a:moveTo>
                    <a:pt x="10" y="0"/>
                  </a:moveTo>
                  <a:cubicBezTo>
                    <a:pt x="5" y="0"/>
                    <a:pt x="0" y="4"/>
                    <a:pt x="0" y="10"/>
                  </a:cubicBezTo>
                  <a:cubicBezTo>
                    <a:pt x="0" y="16"/>
                    <a:pt x="4" y="21"/>
                    <a:pt x="10" y="21"/>
                  </a:cubicBezTo>
                  <a:cubicBezTo>
                    <a:pt x="16" y="21"/>
                    <a:pt x="21" y="16"/>
                    <a:pt x="21" y="10"/>
                  </a:cubicBezTo>
                  <a:cubicBezTo>
                    <a:pt x="21"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3" name="Oval 148"/>
            <p:cNvSpPr>
              <a:spLocks noChangeArrowheads="1"/>
            </p:cNvSpPr>
            <p:nvPr/>
          </p:nvSpPr>
          <p:spPr bwMode="auto">
            <a:xfrm>
              <a:off x="6233" y="407"/>
              <a:ext cx="36" cy="3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4" name="Freeform 149"/>
            <p:cNvSpPr>
              <a:spLocks noEditPoints="1"/>
            </p:cNvSpPr>
            <p:nvPr/>
          </p:nvSpPr>
          <p:spPr bwMode="auto">
            <a:xfrm>
              <a:off x="6223" y="397"/>
              <a:ext cx="56" cy="57"/>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5" name="Oval 150"/>
            <p:cNvSpPr>
              <a:spLocks noChangeArrowheads="1"/>
            </p:cNvSpPr>
            <p:nvPr/>
          </p:nvSpPr>
          <p:spPr bwMode="auto">
            <a:xfrm>
              <a:off x="7329" y="4039"/>
              <a:ext cx="35"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6" name="Freeform 151"/>
            <p:cNvSpPr>
              <a:spLocks noEditPoints="1"/>
            </p:cNvSpPr>
            <p:nvPr/>
          </p:nvSpPr>
          <p:spPr bwMode="auto">
            <a:xfrm>
              <a:off x="7319" y="4029"/>
              <a:ext cx="54" cy="54"/>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7" name="Oval 152"/>
            <p:cNvSpPr>
              <a:spLocks noChangeArrowheads="1"/>
            </p:cNvSpPr>
            <p:nvPr/>
          </p:nvSpPr>
          <p:spPr bwMode="auto">
            <a:xfrm>
              <a:off x="7563" y="3262"/>
              <a:ext cx="44" cy="4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8" name="Freeform 153"/>
            <p:cNvSpPr>
              <a:spLocks noEditPoints="1"/>
            </p:cNvSpPr>
            <p:nvPr/>
          </p:nvSpPr>
          <p:spPr bwMode="auto">
            <a:xfrm>
              <a:off x="7553" y="3252"/>
              <a:ext cx="64" cy="65"/>
            </a:xfrm>
            <a:custGeom>
              <a:avLst/>
              <a:gdLst>
                <a:gd name="T0" fmla="*/ 13 w 26"/>
                <a:gd name="T1" fmla="*/ 4 h 26"/>
                <a:gd name="T2" fmla="*/ 22 w 26"/>
                <a:gd name="T3" fmla="*/ 13 h 26"/>
                <a:gd name="T4" fmla="*/ 13 w 26"/>
                <a:gd name="T5" fmla="*/ 22 h 26"/>
                <a:gd name="T6" fmla="*/ 4 w 26"/>
                <a:gd name="T7" fmla="*/ 13 h 26"/>
                <a:gd name="T8" fmla="*/ 13 w 26"/>
                <a:gd name="T9" fmla="*/ 4 h 26"/>
                <a:gd name="T10" fmla="*/ 13 w 26"/>
                <a:gd name="T11" fmla="*/ 0 h 26"/>
                <a:gd name="T12" fmla="*/ 0 w 26"/>
                <a:gd name="T13" fmla="*/ 13 h 26"/>
                <a:gd name="T14" fmla="*/ 13 w 26"/>
                <a:gd name="T15" fmla="*/ 26 h 26"/>
                <a:gd name="T16" fmla="*/ 26 w 26"/>
                <a:gd name="T17" fmla="*/ 13 h 26"/>
                <a:gd name="T18" fmla="*/ 13 w 2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4"/>
                  </a:moveTo>
                  <a:cubicBezTo>
                    <a:pt x="18" y="4"/>
                    <a:pt x="22" y="8"/>
                    <a:pt x="22" y="13"/>
                  </a:cubicBezTo>
                  <a:cubicBezTo>
                    <a:pt x="22" y="18"/>
                    <a:pt x="18" y="22"/>
                    <a:pt x="13" y="22"/>
                  </a:cubicBezTo>
                  <a:cubicBezTo>
                    <a:pt x="8" y="22"/>
                    <a:pt x="4" y="18"/>
                    <a:pt x="4" y="13"/>
                  </a:cubicBezTo>
                  <a:cubicBezTo>
                    <a:pt x="4" y="8"/>
                    <a:pt x="8" y="4"/>
                    <a:pt x="13" y="4"/>
                  </a:cubicBezTo>
                  <a:moveTo>
                    <a:pt x="13" y="0"/>
                  </a:moveTo>
                  <a:cubicBezTo>
                    <a:pt x="6" y="0"/>
                    <a:pt x="0" y="6"/>
                    <a:pt x="0" y="13"/>
                  </a:cubicBezTo>
                  <a:cubicBezTo>
                    <a:pt x="0" y="20"/>
                    <a:pt x="6" y="26"/>
                    <a:pt x="13" y="26"/>
                  </a:cubicBezTo>
                  <a:cubicBezTo>
                    <a:pt x="20" y="26"/>
                    <a:pt x="26" y="20"/>
                    <a:pt x="26" y="13"/>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15"/>
                                        </p:tgtEl>
                                        <p:attrNameLst>
                                          <p:attrName>style.visibility</p:attrName>
                                        </p:attrNameLst>
                                      </p:cBhvr>
                                      <p:to>
                                        <p:strVal val="visible"/>
                                      </p:to>
                                    </p:set>
                                    <p:anim calcmode="lin" valueType="num">
                                      <p:cBhvr>
                                        <p:cTn id="11" dur="1000" fill="hold"/>
                                        <p:tgtEl>
                                          <p:spTgt spid="215"/>
                                        </p:tgtEl>
                                        <p:attrNameLst>
                                          <p:attrName>ppt_w</p:attrName>
                                        </p:attrNameLst>
                                      </p:cBhvr>
                                      <p:tavLst>
                                        <p:tav tm="0">
                                          <p:val>
                                            <p:fltVal val="0"/>
                                          </p:val>
                                        </p:tav>
                                        <p:tav tm="100000">
                                          <p:val>
                                            <p:strVal val="#ppt_w"/>
                                          </p:val>
                                        </p:tav>
                                      </p:tavLst>
                                    </p:anim>
                                    <p:anim calcmode="lin" valueType="num">
                                      <p:cBhvr>
                                        <p:cTn id="12" dur="1000" fill="hold"/>
                                        <p:tgtEl>
                                          <p:spTgt spid="215"/>
                                        </p:tgtEl>
                                        <p:attrNameLst>
                                          <p:attrName>ppt_h</p:attrName>
                                        </p:attrNameLst>
                                      </p:cBhvr>
                                      <p:tavLst>
                                        <p:tav tm="0">
                                          <p:val>
                                            <p:fltVal val="0"/>
                                          </p:val>
                                        </p:tav>
                                        <p:tav tm="100000">
                                          <p:val>
                                            <p:strVal val="#ppt_h"/>
                                          </p:val>
                                        </p:tav>
                                      </p:tavLst>
                                    </p:anim>
                                    <p:animEffect transition="in" filter="fade">
                                      <p:cBhvr>
                                        <p:cTn id="13" dur="1000"/>
                                        <p:tgtEl>
                                          <p:spTgt spid="215"/>
                                        </p:tgtEl>
                                      </p:cBhvr>
                                    </p:animEffect>
                                    <p:anim calcmode="lin" valueType="num">
                                      <p:cBhvr>
                                        <p:cTn id="14" dur="1000" fill="hold"/>
                                        <p:tgtEl>
                                          <p:spTgt spid="215"/>
                                        </p:tgtEl>
                                        <p:attrNameLst>
                                          <p:attrName>ppt_x</p:attrName>
                                        </p:attrNameLst>
                                      </p:cBhvr>
                                      <p:tavLst>
                                        <p:tav tm="0">
                                          <p:val>
                                            <p:fltVal val="0.5"/>
                                          </p:val>
                                        </p:tav>
                                        <p:tav tm="100000">
                                          <p:val>
                                            <p:strVal val="#ppt_x"/>
                                          </p:val>
                                        </p:tav>
                                      </p:tavLst>
                                    </p:anim>
                                    <p:anim calcmode="lin" valueType="num">
                                      <p:cBhvr>
                                        <p:cTn id="15" dur="1000" fill="hold"/>
                                        <p:tgtEl>
                                          <p:spTgt spid="215"/>
                                        </p:tgtEl>
                                        <p:attrNameLst>
                                          <p:attrName>ppt_y</p:attrName>
                                        </p:attrNameLst>
                                      </p:cBhvr>
                                      <p:tavLst>
                                        <p:tav tm="0">
                                          <p:val>
                                            <p:fltVal val="0.5"/>
                                          </p:val>
                                        </p:tav>
                                        <p:tav tm="100000">
                                          <p:val>
                                            <p:strVal val="#ppt_y"/>
                                          </p:val>
                                        </p:tav>
                                      </p:tavLst>
                                    </p:anim>
                                  </p:childTnLst>
                                </p:cTn>
                              </p:par>
                            </p:childTnLst>
                          </p:cTn>
                        </p:par>
                        <p:par>
                          <p:cTn id="16" fill="hold">
                            <p:stCondLst>
                              <p:cond delay="2000"/>
                            </p:stCondLst>
                            <p:childTnLst>
                              <p:par>
                                <p:cTn id="17" presetID="2" presetClass="entr" presetSubtype="2" decel="88000" fill="hold" grpId="0" nodeType="afterEffect">
                                  <p:stCondLst>
                                    <p:cond delay="0"/>
                                  </p:stCondLst>
                                  <p:iterate type="lt">
                                    <p:tmPct val="10000"/>
                                  </p:iterate>
                                  <p:childTnLst>
                                    <p:set>
                                      <p:cBhvr>
                                        <p:cTn id="18" dur="1" fill="hold">
                                          <p:stCondLst>
                                            <p:cond delay="0"/>
                                          </p:stCondLst>
                                        </p:cTn>
                                        <p:tgtEl>
                                          <p:spTgt spid="228"/>
                                        </p:tgtEl>
                                        <p:attrNameLst>
                                          <p:attrName>style.visibility</p:attrName>
                                        </p:attrNameLst>
                                      </p:cBhvr>
                                      <p:to>
                                        <p:strVal val="visible"/>
                                      </p:to>
                                    </p:set>
                                    <p:anim calcmode="lin" valueType="num">
                                      <p:cBhvr additive="base">
                                        <p:cTn id="19" dur="750" fill="hold"/>
                                        <p:tgtEl>
                                          <p:spTgt spid="228"/>
                                        </p:tgtEl>
                                        <p:attrNameLst>
                                          <p:attrName>ppt_x</p:attrName>
                                        </p:attrNameLst>
                                      </p:cBhvr>
                                      <p:tavLst>
                                        <p:tav tm="0">
                                          <p:val>
                                            <p:strVal val="1+#ppt_w/2"/>
                                          </p:val>
                                        </p:tav>
                                        <p:tav tm="100000">
                                          <p:val>
                                            <p:strVal val="#ppt_x"/>
                                          </p:val>
                                        </p:tav>
                                      </p:tavLst>
                                    </p:anim>
                                    <p:anim calcmode="lin" valueType="num">
                                      <p:cBhvr additive="base">
                                        <p:cTn id="20" dur="750" fill="hold"/>
                                        <p:tgtEl>
                                          <p:spTgt spid="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P spid="2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zh-CN" altLang="en-US" sz="4000" dirty="0">
                <a:solidFill>
                  <a:srgbClr val="2B2B2B"/>
                </a:solidFill>
                <a:cs typeface="+mn-ea"/>
                <a:sym typeface="+mn-lt"/>
              </a:rPr>
              <a:t>小结</a:t>
            </a:r>
          </a:p>
        </p:txBody>
      </p:sp>
      <p:sp>
        <p:nvSpPr>
          <p:cNvPr id="2" name="文本框 1"/>
          <p:cNvSpPr txBox="1"/>
          <p:nvPr/>
        </p:nvSpPr>
        <p:spPr>
          <a:xfrm>
            <a:off x="-40758" y="188753"/>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4</a:t>
            </a:r>
            <a:endParaRPr lang="zh-CN" altLang="en-US" sz="8000" dirty="0">
              <a:solidFill>
                <a:srgbClr val="2B2B2B"/>
              </a:solidFill>
              <a:cs typeface="+mn-ea"/>
              <a:sym typeface="+mn-lt"/>
            </a:endParaRPr>
          </a:p>
        </p:txBody>
      </p:sp>
      <p:sp>
        <p:nvSpPr>
          <p:cNvPr id="100" name="文本框 99"/>
          <p:cNvSpPr txBox="1"/>
          <p:nvPr/>
        </p:nvSpPr>
        <p:spPr>
          <a:xfrm>
            <a:off x="1649828" y="1809995"/>
            <a:ext cx="8209280" cy="2308324"/>
          </a:xfrm>
          <a:prstGeom prst="rect">
            <a:avLst/>
          </a:prstGeom>
          <a:noFill/>
          <a:ln w="9525">
            <a:noFill/>
          </a:ln>
        </p:spPr>
        <p:txBody>
          <a:bodyPr wrap="square">
            <a:spAutoFit/>
          </a:bodyPr>
          <a:lstStyle/>
          <a:p>
            <a:pPr marL="342900" indent="-342900">
              <a:buFont typeface="Arial" panose="020B0604020202020204" pitchFamily="34" charset="0"/>
              <a:buChar char="•"/>
            </a:pPr>
            <a:r>
              <a:rPr lang="zh-CN" sz="2400" b="0" dirty="0" smtClean="0">
                <a:latin typeface="Times New Roman" panose="02020603050405020304" charset="0"/>
                <a:ea typeface="宋体" panose="02010600030101010101" pitchFamily="2" charset="-122"/>
              </a:rPr>
              <a:t>对</a:t>
            </a:r>
            <a:r>
              <a:rPr lang="en-US" altLang="zh-CN" sz="2400" dirty="0" smtClean="0">
                <a:latin typeface="Times New Roman" panose="02020603050405020304" charset="0"/>
                <a:ea typeface="宋体" panose="02010600030101010101" pitchFamily="2" charset="-122"/>
              </a:rPr>
              <a:t>ARM</a:t>
            </a:r>
            <a:r>
              <a:rPr lang="zh-CN" altLang="en-US" sz="2400" dirty="0" smtClean="0">
                <a:latin typeface="Times New Roman" panose="02020603050405020304" charset="0"/>
                <a:ea typeface="宋体" panose="02010600030101010101" pitchFamily="2" charset="-122"/>
              </a:rPr>
              <a:t>发展历史</a:t>
            </a:r>
            <a:r>
              <a:rPr lang="zh-CN" sz="2400" b="0" dirty="0" smtClean="0">
                <a:latin typeface="Times New Roman" panose="02020603050405020304" charset="0"/>
                <a:ea typeface="宋体" panose="02010600030101010101" pitchFamily="2" charset="-122"/>
              </a:rPr>
              <a:t>进行</a:t>
            </a:r>
            <a:r>
              <a:rPr lang="zh-CN" sz="2400" b="0" dirty="0">
                <a:latin typeface="Times New Roman" panose="02020603050405020304" charset="0"/>
                <a:ea typeface="宋体" panose="02010600030101010101" pitchFamily="2" charset="-122"/>
              </a:rPr>
              <a:t>了概述</a:t>
            </a:r>
          </a:p>
          <a:p>
            <a:pPr marL="342900" indent="-342900">
              <a:buFont typeface="Arial" panose="020B0604020202020204" pitchFamily="34" charset="0"/>
              <a:buChar char="•"/>
            </a:pPr>
            <a:r>
              <a:rPr lang="zh-CN" altLang="en-US" sz="2400" b="0" dirty="0" smtClean="0">
                <a:latin typeface="Times New Roman" panose="02020603050405020304" charset="0"/>
                <a:ea typeface="宋体" panose="02010600030101010101" pitchFamily="2" charset="-122"/>
              </a:rPr>
              <a:t>介绍</a:t>
            </a:r>
            <a:r>
              <a:rPr lang="zh-CN" altLang="en-US" sz="2400" dirty="0" smtClean="0">
                <a:latin typeface="Times New Roman" panose="02020603050405020304" charset="0"/>
                <a:ea typeface="宋体" panose="02010600030101010101" pitchFamily="2" charset="-122"/>
              </a:rPr>
              <a:t>了</a:t>
            </a:r>
            <a:r>
              <a:rPr lang="en-US" altLang="zh-CN" sz="2400" dirty="0" smtClean="0">
                <a:latin typeface="Times New Roman" panose="02020603050405020304" charset="0"/>
                <a:ea typeface="宋体" panose="02010600030101010101" pitchFamily="2" charset="-122"/>
              </a:rPr>
              <a:t>ARM</a:t>
            </a:r>
            <a:r>
              <a:rPr lang="zh-CN" altLang="en-US" sz="2400" dirty="0" smtClean="0">
                <a:latin typeface="Times New Roman" panose="02020603050405020304" charset="0"/>
                <a:ea typeface="宋体" panose="02010600030101010101" pitchFamily="2" charset="-122"/>
              </a:rPr>
              <a:t>体系的命名规则</a:t>
            </a:r>
            <a:endParaRPr lang="en-US" altLang="zh-CN" sz="2400" dirty="0" smtClean="0">
              <a:latin typeface="Times New Roman" panose="02020603050405020304" charset="0"/>
              <a:ea typeface="宋体" panose="02010600030101010101" pitchFamily="2" charset="-122"/>
            </a:endParaRPr>
          </a:p>
          <a:p>
            <a:pPr marL="342900" indent="-342900">
              <a:buFont typeface="Arial" panose="020B0604020202020204" pitchFamily="34" charset="0"/>
              <a:buChar char="•"/>
            </a:pPr>
            <a:r>
              <a:rPr lang="zh-CN" altLang="en-US" sz="2400" dirty="0" smtClean="0">
                <a:latin typeface="Times New Roman" panose="02020603050405020304" charset="0"/>
                <a:ea typeface="宋体" panose="02010600030101010101" pitchFamily="2" charset="-122"/>
              </a:rPr>
              <a:t>简要描述了</a:t>
            </a:r>
            <a:r>
              <a:rPr lang="en-US" altLang="zh-CN" sz="2400" dirty="0" smtClean="0">
                <a:latin typeface="Times New Roman" panose="02020603050405020304" charset="0"/>
                <a:ea typeface="宋体" panose="02010600030101010101" pitchFamily="2" charset="-122"/>
              </a:rPr>
              <a:t>ARM</a:t>
            </a:r>
            <a:r>
              <a:rPr lang="zh-CN" altLang="en-US" sz="2400" dirty="0" smtClean="0">
                <a:latin typeface="Times New Roman" panose="02020603050405020304" charset="0"/>
                <a:ea typeface="宋体" panose="02010600030101010101" pitchFamily="2" charset="-122"/>
              </a:rPr>
              <a:t>系列的产品与开发工具</a:t>
            </a:r>
            <a:endParaRPr lang="en-US" altLang="zh-CN" sz="2400" dirty="0" smtClean="0">
              <a:latin typeface="Times New Roman" panose="02020603050405020304" charset="0"/>
              <a:ea typeface="宋体" panose="02010600030101010101" pitchFamily="2" charset="-122"/>
            </a:endParaRPr>
          </a:p>
          <a:p>
            <a:pPr marL="342900" indent="-342900">
              <a:buFont typeface="Arial" panose="020B0604020202020204" pitchFamily="34" charset="0"/>
              <a:buChar char="•"/>
            </a:pPr>
            <a:r>
              <a:rPr lang="zh-CN" altLang="en-US" sz="2400" b="0" dirty="0" smtClean="0">
                <a:latin typeface="Times New Roman" panose="02020603050405020304" charset="0"/>
                <a:ea typeface="宋体" panose="02010600030101010101" pitchFamily="2" charset="-122"/>
              </a:rPr>
              <a:t>详细阐述了</a:t>
            </a:r>
            <a:r>
              <a:rPr lang="en-US" altLang="zh-CN" sz="2400" b="0" dirty="0" smtClean="0">
                <a:latin typeface="Times New Roman" panose="02020603050405020304" charset="0"/>
                <a:ea typeface="宋体" panose="02010600030101010101" pitchFamily="2" charset="-122"/>
              </a:rPr>
              <a:t>ARM</a:t>
            </a:r>
            <a:r>
              <a:rPr lang="zh-CN" altLang="en-US" sz="2400" b="0" dirty="0" smtClean="0">
                <a:latin typeface="Times New Roman" panose="02020603050405020304" charset="0"/>
                <a:ea typeface="宋体" panose="02010600030101010101" pitchFamily="2" charset="-122"/>
              </a:rPr>
              <a:t>体系结构的特点</a:t>
            </a:r>
            <a:endParaRPr lang="en-US" altLang="zh-CN" sz="2400" b="0" dirty="0" smtClean="0">
              <a:latin typeface="Times New Roman" panose="02020603050405020304" charset="0"/>
              <a:ea typeface="宋体" panose="02010600030101010101" pitchFamily="2" charset="-122"/>
            </a:endParaRPr>
          </a:p>
          <a:p>
            <a:pPr marL="342900" indent="-342900">
              <a:buFont typeface="Arial" panose="020B0604020202020204" pitchFamily="34" charset="0"/>
              <a:buChar char="•"/>
            </a:pPr>
            <a:r>
              <a:rPr lang="zh-CN" altLang="en-US" sz="2400" b="0" dirty="0" smtClean="0">
                <a:latin typeface="Times New Roman" panose="02020603050405020304" charset="0"/>
                <a:ea typeface="宋体" panose="02010600030101010101" pitchFamily="2" charset="-122"/>
              </a:rPr>
              <a:t>概括了</a:t>
            </a:r>
            <a:r>
              <a:rPr lang="en-US" altLang="zh-CN" sz="2400" b="0" dirty="0" smtClean="0">
                <a:latin typeface="Times New Roman" panose="02020603050405020304" charset="0"/>
                <a:ea typeface="宋体" panose="02010600030101010101" pitchFamily="2" charset="-122"/>
              </a:rPr>
              <a:t>ARM</a:t>
            </a:r>
            <a:r>
              <a:rPr lang="zh-CN" altLang="en-US" sz="2400" b="0" dirty="0" smtClean="0">
                <a:latin typeface="Times New Roman" panose="02020603050405020304" charset="0"/>
                <a:ea typeface="宋体" panose="02010600030101010101" pitchFamily="2" charset="-122"/>
              </a:rPr>
              <a:t>体系结构的发展过程</a:t>
            </a:r>
            <a:endParaRPr lang="en-US" altLang="zh-CN" sz="2400" b="0" dirty="0" smtClean="0">
              <a:latin typeface="Times New Roman" panose="02020603050405020304" charset="0"/>
              <a:ea typeface="宋体" panose="02010600030101010101" pitchFamily="2" charset="-122"/>
            </a:endParaRPr>
          </a:p>
          <a:p>
            <a:pPr marL="342900" indent="-342900">
              <a:buFont typeface="Arial" panose="020B0604020202020204" pitchFamily="34" charset="0"/>
              <a:buChar char="•"/>
            </a:pPr>
            <a:r>
              <a:rPr lang="zh-CN" altLang="en-US" sz="2400" b="0" dirty="0" smtClean="0">
                <a:latin typeface="Times New Roman" panose="02020603050405020304" charset="0"/>
                <a:ea typeface="宋体" panose="02010600030101010101" pitchFamily="2" charset="-122"/>
              </a:rPr>
              <a:t>提炼了</a:t>
            </a:r>
            <a:r>
              <a:rPr lang="en-US" altLang="zh-CN" sz="2400" dirty="0" smtClean="0">
                <a:latin typeface="Times New Roman" panose="02020603050405020304" charset="0"/>
                <a:ea typeface="宋体" panose="02010600030101010101" pitchFamily="2" charset="-122"/>
              </a:rPr>
              <a:t>ARM</a:t>
            </a:r>
            <a:r>
              <a:rPr lang="zh-CN" altLang="en-US" sz="2400" dirty="0" smtClean="0">
                <a:latin typeface="Times New Roman" panose="02020603050405020304" charset="0"/>
                <a:ea typeface="宋体" panose="02010600030101010101" pitchFamily="2" charset="-122"/>
              </a:rPr>
              <a:t>存储器与</a:t>
            </a:r>
            <a:r>
              <a:rPr lang="en-US" altLang="zh-CN" sz="2400" dirty="0" smtClean="0">
                <a:latin typeface="Times New Roman" panose="02020603050405020304" charset="0"/>
                <a:ea typeface="宋体" panose="02010600030101010101" pitchFamily="2" charset="-122"/>
              </a:rPr>
              <a:t>I/O</a:t>
            </a:r>
            <a:r>
              <a:rPr lang="zh-CN" altLang="en-US" sz="2400" dirty="0" smtClean="0">
                <a:latin typeface="Times New Roman" panose="02020603050405020304" charset="0"/>
                <a:ea typeface="宋体" panose="02010600030101010101" pitchFamily="2" charset="-122"/>
              </a:rPr>
              <a:t>管理的策略特点</a:t>
            </a:r>
            <a:endParaRPr lang="en-US" altLang="zh-CN" sz="2400" dirty="0" smtClean="0">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0"/>
                                        </p:tgtEl>
                                        <p:attrNameLst>
                                          <p:attrName>style.visibility</p:attrName>
                                        </p:attrNameLst>
                                      </p:cBhvr>
                                      <p:to>
                                        <p:strVal val="visible"/>
                                      </p:to>
                                    </p:set>
                                    <p:animEffect transition="in" filter="fade">
                                      <p:cBhvr>
                                        <p:cTn id="23" dur="1000"/>
                                        <p:tgtEl>
                                          <p:spTgt spid="100"/>
                                        </p:tgtEl>
                                      </p:cBhvr>
                                    </p:animEffect>
                                    <p:anim calcmode="lin" valueType="num">
                                      <p:cBhvr>
                                        <p:cTn id="24" dur="1000" fill="hold"/>
                                        <p:tgtEl>
                                          <p:spTgt spid="100"/>
                                        </p:tgtEl>
                                        <p:attrNameLst>
                                          <p:attrName>ppt_x</p:attrName>
                                        </p:attrNameLst>
                                      </p:cBhvr>
                                      <p:tavLst>
                                        <p:tav tm="0">
                                          <p:val>
                                            <p:strVal val="#ppt_x"/>
                                          </p:val>
                                        </p:tav>
                                        <p:tav tm="100000">
                                          <p:val>
                                            <p:strVal val="#ppt_x"/>
                                          </p:val>
                                        </p:tav>
                                      </p:tavLst>
                                    </p:anim>
                                    <p:anim calcmode="lin" valueType="num">
                                      <p:cBhvr>
                                        <p:cTn id="25"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P spid="10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493353" y="615233"/>
            <a:ext cx="8022248" cy="5848578"/>
          </a:xfrm>
          <a:prstGeom prst="rect">
            <a:avLst/>
          </a:prstGeom>
        </p:spPr>
      </p:pic>
      <p:sp>
        <p:nvSpPr>
          <p:cNvPr id="6" name="文本框 5"/>
          <p:cNvSpPr txBox="1"/>
          <p:nvPr/>
        </p:nvSpPr>
        <p:spPr>
          <a:xfrm>
            <a:off x="915187" y="1126532"/>
            <a:ext cx="1107996" cy="3710226"/>
          </a:xfrm>
          <a:prstGeom prst="rect">
            <a:avLst/>
          </a:prstGeom>
          <a:noFill/>
        </p:spPr>
        <p:txBody>
          <a:bodyPr vert="eaVert" wrap="square" rtlCol="0">
            <a:spAutoFit/>
            <a:scene3d>
              <a:camera prst="orthographicFront"/>
              <a:lightRig rig="threePt" dir="t"/>
            </a:scene3d>
            <a:sp3d contourW="12700"/>
          </a:bodyPr>
          <a:lstStyle>
            <a:defPPr>
              <a:defRPr lang="zh-CN"/>
            </a:defPPr>
            <a:lvl1pPr>
              <a:defRPr sz="3200" b="1" spc="600">
                <a:solidFill>
                  <a:schemeClr val="tx1">
                    <a:lumMod val="75000"/>
                    <a:lumOff val="25000"/>
                  </a:schemeClr>
                </a:solidFill>
                <a:effectLst>
                  <a:glow rad="101600">
                    <a:schemeClr val="bg1">
                      <a:lumMod val="85000"/>
                      <a:alpha val="60000"/>
                    </a:schemeClr>
                  </a:glow>
                </a:effectLst>
                <a:latin typeface="Aa细黑" panose="00020600040101010101" pitchFamily="18" charset="0"/>
                <a:ea typeface="Aa细黑" panose="00020600040101010101" pitchFamily="18" charset="0"/>
              </a:defRPr>
            </a:lvl1pPr>
          </a:lstStyle>
          <a:p>
            <a:pPr algn="ctr"/>
            <a:r>
              <a:rPr lang="zh-CN" altLang="en-US" sz="6000" dirty="0">
                <a:effectLst/>
                <a:latin typeface="+mn-lt"/>
                <a:ea typeface="+mn-ea"/>
                <a:cs typeface="+mn-ea"/>
                <a:sym typeface="+mn-lt"/>
              </a:rPr>
              <a:t>目录</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AutoShape 3"/>
          <p:cNvSpPr>
            <a:spLocks noChangeAspect="1" noChangeArrowheads="1" noTextEdit="1"/>
          </p:cNvSpPr>
          <p:nvPr/>
        </p:nvSpPr>
        <p:spPr bwMode="auto">
          <a:xfrm flipH="1" flipV="1">
            <a:off x="-1384429" y="-568440"/>
            <a:ext cx="6736163" cy="49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5" name="文本框 214"/>
          <p:cNvSpPr txBox="1"/>
          <p:nvPr/>
        </p:nvSpPr>
        <p:spPr>
          <a:xfrm>
            <a:off x="3127187" y="568235"/>
            <a:ext cx="3439441" cy="2646878"/>
          </a:xfrm>
          <a:prstGeom prst="rect">
            <a:avLst/>
          </a:prstGeom>
          <a:noFill/>
        </p:spPr>
        <p:txBody>
          <a:bodyPr wrap="square" rtlCol="0">
            <a:spAutoFit/>
          </a:bodyPr>
          <a:lstStyle/>
          <a:p>
            <a:pPr algn="ctr"/>
            <a:r>
              <a:rPr lang="en-US" altLang="zh-CN" sz="16600" spc="300" dirty="0">
                <a:solidFill>
                  <a:schemeClr val="bg1">
                    <a:lumMod val="85000"/>
                  </a:schemeClr>
                </a:solidFill>
                <a:effectLst>
                  <a:outerShdw blurRad="38100" dist="38100" dir="2700000" algn="tl">
                    <a:schemeClr val="bg1">
                      <a:lumMod val="65000"/>
                      <a:alpha val="43000"/>
                    </a:schemeClr>
                  </a:outerShdw>
                </a:effectLst>
                <a:cs typeface="+mn-ea"/>
                <a:sym typeface="+mn-lt"/>
              </a:rPr>
              <a:t>01</a:t>
            </a:r>
            <a:endParaRPr lang="zh-CN" altLang="en-US" sz="16600" spc="300" dirty="0">
              <a:solidFill>
                <a:schemeClr val="bg1">
                  <a:lumMod val="85000"/>
                </a:schemeClr>
              </a:solidFill>
              <a:effectLst>
                <a:outerShdw blurRad="38100" dist="38100" dir="2700000" algn="tl">
                  <a:schemeClr val="bg1">
                    <a:lumMod val="65000"/>
                    <a:alpha val="43000"/>
                  </a:schemeClr>
                </a:outerShdw>
              </a:effectLst>
              <a:cs typeface="+mn-ea"/>
              <a:sym typeface="+mn-lt"/>
            </a:endParaRPr>
          </a:p>
        </p:txBody>
      </p:sp>
      <p:sp>
        <p:nvSpPr>
          <p:cNvPr id="228" name="文本框 227"/>
          <p:cNvSpPr txBox="1"/>
          <p:nvPr/>
        </p:nvSpPr>
        <p:spPr>
          <a:xfrm>
            <a:off x="1041400" y="3049537"/>
            <a:ext cx="7807866" cy="1014730"/>
          </a:xfrm>
          <a:prstGeom prst="rect">
            <a:avLst/>
          </a:prstGeom>
          <a:noFill/>
        </p:spPr>
        <p:txBody>
          <a:bodyPr wrap="square" rtlCol="0">
            <a:spAutoFit/>
          </a:bodyPr>
          <a:lstStyle/>
          <a:p>
            <a:pPr algn="ctr"/>
            <a:r>
              <a:rPr lang="zh-CN" altLang="en-US" sz="6000" b="1" spc="300" dirty="0" smtClean="0">
                <a:solidFill>
                  <a:srgbClr val="2B2B2B"/>
                </a:solidFill>
                <a:effectLst>
                  <a:outerShdw blurRad="38100" dist="38100" dir="2700000" algn="tl">
                    <a:srgbClr val="000000">
                      <a:alpha val="43137"/>
                    </a:srgbClr>
                  </a:outerShdw>
                </a:effectLst>
                <a:cs typeface="+mn-ea"/>
                <a:sym typeface="+mn-lt"/>
              </a:rPr>
              <a:t>初识</a:t>
            </a:r>
            <a:r>
              <a:rPr lang="en-US" altLang="zh-CN" sz="6000" b="1" spc="300" dirty="0" smtClean="0">
                <a:solidFill>
                  <a:srgbClr val="2B2B2B"/>
                </a:solidFill>
                <a:effectLst>
                  <a:outerShdw blurRad="38100" dist="38100" dir="2700000" algn="tl">
                    <a:srgbClr val="000000">
                      <a:alpha val="43137"/>
                    </a:srgbClr>
                  </a:outerShdw>
                </a:effectLst>
                <a:cs typeface="+mn-ea"/>
                <a:sym typeface="+mn-lt"/>
              </a:rPr>
              <a:t>ARM</a:t>
            </a:r>
            <a:endParaRPr lang="zh-CN" altLang="en-US" sz="6000" b="1" spc="300" dirty="0">
              <a:solidFill>
                <a:srgbClr val="2B2B2B"/>
              </a:solidFill>
              <a:effectLst>
                <a:outerShdw blurRad="38100" dist="38100" dir="2700000" algn="tl">
                  <a:srgbClr val="000000">
                    <a:alpha val="43137"/>
                  </a:srgbClr>
                </a:outerShdw>
              </a:effectLst>
              <a:cs typeface="+mn-ea"/>
              <a:sym typeface="+mn-lt"/>
            </a:endParaRPr>
          </a:p>
        </p:txBody>
      </p:sp>
      <p:grpSp>
        <p:nvGrpSpPr>
          <p:cNvPr id="29" name="Group 4"/>
          <p:cNvGrpSpPr>
            <a:grpSpLocks noChangeAspect="1"/>
          </p:cNvGrpSpPr>
          <p:nvPr/>
        </p:nvGrpSpPr>
        <p:grpSpPr bwMode="auto">
          <a:xfrm>
            <a:off x="5914313" y="-153117"/>
            <a:ext cx="8958262" cy="8563774"/>
            <a:chOff x="3358" y="42"/>
            <a:chExt cx="4519" cy="4320"/>
          </a:xfrm>
        </p:grpSpPr>
        <p:sp>
          <p:nvSpPr>
            <p:cNvPr id="32" name="Freeform 5"/>
            <p:cNvSpPr/>
            <p:nvPr/>
          </p:nvSpPr>
          <p:spPr bwMode="auto">
            <a:xfrm>
              <a:off x="7319" y="74"/>
              <a:ext cx="558" cy="449"/>
            </a:xfrm>
            <a:custGeom>
              <a:avLst/>
              <a:gdLst>
                <a:gd name="T0" fmla="*/ 226 w 227"/>
                <a:gd name="T1" fmla="*/ 180 h 182"/>
                <a:gd name="T2" fmla="*/ 2 w 227"/>
                <a:gd name="T3" fmla="*/ 56 h 182"/>
                <a:gd name="T4" fmla="*/ 63 w 227"/>
                <a:gd name="T5" fmla="*/ 2 h 182"/>
                <a:gd name="T6" fmla="*/ 227 w 227"/>
                <a:gd name="T7" fmla="*/ 123 h 182"/>
                <a:gd name="T8" fmla="*/ 227 w 227"/>
                <a:gd name="T9" fmla="*/ 120 h 182"/>
                <a:gd name="T10" fmla="*/ 63 w 227"/>
                <a:gd name="T11" fmla="*/ 0 h 182"/>
                <a:gd name="T12" fmla="*/ 62 w 227"/>
                <a:gd name="T13" fmla="*/ 0 h 182"/>
                <a:gd name="T14" fmla="*/ 0 w 227"/>
                <a:gd name="T15" fmla="*/ 56 h 182"/>
                <a:gd name="T16" fmla="*/ 0 w 227"/>
                <a:gd name="T17" fmla="*/ 57 h 182"/>
                <a:gd name="T18" fmla="*/ 0 w 227"/>
                <a:gd name="T19" fmla="*/ 57 h 182"/>
                <a:gd name="T20" fmla="*/ 226 w 227"/>
                <a:gd name="T21" fmla="*/ 182 h 182"/>
                <a:gd name="T22" fmla="*/ 226 w 227"/>
                <a:gd name="T23" fmla="*/ 18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82">
                  <a:moveTo>
                    <a:pt x="226" y="180"/>
                  </a:moveTo>
                  <a:cubicBezTo>
                    <a:pt x="2" y="56"/>
                    <a:pt x="2" y="56"/>
                    <a:pt x="2" y="56"/>
                  </a:cubicBezTo>
                  <a:cubicBezTo>
                    <a:pt x="63" y="2"/>
                    <a:pt x="63" y="2"/>
                    <a:pt x="63" y="2"/>
                  </a:cubicBezTo>
                  <a:cubicBezTo>
                    <a:pt x="227" y="123"/>
                    <a:pt x="227" y="123"/>
                    <a:pt x="227" y="123"/>
                  </a:cubicBezTo>
                  <a:cubicBezTo>
                    <a:pt x="227" y="120"/>
                    <a:pt x="227" y="120"/>
                    <a:pt x="227" y="120"/>
                  </a:cubicBezTo>
                  <a:cubicBezTo>
                    <a:pt x="63" y="0"/>
                    <a:pt x="63" y="0"/>
                    <a:pt x="63" y="0"/>
                  </a:cubicBezTo>
                  <a:cubicBezTo>
                    <a:pt x="63" y="0"/>
                    <a:pt x="62" y="0"/>
                    <a:pt x="62" y="0"/>
                  </a:cubicBezTo>
                  <a:cubicBezTo>
                    <a:pt x="0" y="56"/>
                    <a:pt x="0" y="56"/>
                    <a:pt x="0" y="56"/>
                  </a:cubicBezTo>
                  <a:cubicBezTo>
                    <a:pt x="0" y="56"/>
                    <a:pt x="0" y="56"/>
                    <a:pt x="0" y="57"/>
                  </a:cubicBezTo>
                  <a:cubicBezTo>
                    <a:pt x="0" y="57"/>
                    <a:pt x="0" y="57"/>
                    <a:pt x="0" y="57"/>
                  </a:cubicBezTo>
                  <a:cubicBezTo>
                    <a:pt x="226" y="182"/>
                    <a:pt x="226" y="182"/>
                    <a:pt x="226" y="182"/>
                  </a:cubicBezTo>
                  <a:lnTo>
                    <a:pt x="226" y="1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6"/>
            <p:cNvSpPr/>
            <p:nvPr/>
          </p:nvSpPr>
          <p:spPr bwMode="auto">
            <a:xfrm>
              <a:off x="7319" y="210"/>
              <a:ext cx="556" cy="735"/>
            </a:xfrm>
            <a:custGeom>
              <a:avLst/>
              <a:gdLst>
                <a:gd name="T0" fmla="*/ 226 w 226"/>
                <a:gd name="T1" fmla="*/ 295 h 298"/>
                <a:gd name="T2" fmla="*/ 4 w 226"/>
                <a:gd name="T3" fmla="*/ 4 h 298"/>
                <a:gd name="T4" fmla="*/ 226 w 226"/>
                <a:gd name="T5" fmla="*/ 127 h 298"/>
                <a:gd name="T6" fmla="*/ 226 w 226"/>
                <a:gd name="T7" fmla="*/ 125 h 298"/>
                <a:gd name="T8" fmla="*/ 1 w 226"/>
                <a:gd name="T9" fmla="*/ 1 h 298"/>
                <a:gd name="T10" fmla="*/ 0 w 226"/>
                <a:gd name="T11" fmla="*/ 1 h 298"/>
                <a:gd name="T12" fmla="*/ 0 w 226"/>
                <a:gd name="T13" fmla="*/ 2 h 298"/>
                <a:gd name="T14" fmla="*/ 226 w 226"/>
                <a:gd name="T15" fmla="*/ 298 h 298"/>
                <a:gd name="T16" fmla="*/ 226 w 226"/>
                <a:gd name="T17" fmla="*/ 29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98">
                  <a:moveTo>
                    <a:pt x="226" y="295"/>
                  </a:moveTo>
                  <a:cubicBezTo>
                    <a:pt x="4" y="4"/>
                    <a:pt x="4" y="4"/>
                    <a:pt x="4" y="4"/>
                  </a:cubicBezTo>
                  <a:cubicBezTo>
                    <a:pt x="226" y="127"/>
                    <a:pt x="226" y="127"/>
                    <a:pt x="226" y="127"/>
                  </a:cubicBezTo>
                  <a:cubicBezTo>
                    <a:pt x="226" y="125"/>
                    <a:pt x="226" y="125"/>
                    <a:pt x="226" y="125"/>
                  </a:cubicBezTo>
                  <a:cubicBezTo>
                    <a:pt x="1" y="1"/>
                    <a:pt x="1" y="1"/>
                    <a:pt x="1" y="1"/>
                  </a:cubicBezTo>
                  <a:cubicBezTo>
                    <a:pt x="1" y="0"/>
                    <a:pt x="0" y="0"/>
                    <a:pt x="0" y="1"/>
                  </a:cubicBezTo>
                  <a:cubicBezTo>
                    <a:pt x="0" y="1"/>
                    <a:pt x="0" y="2"/>
                    <a:pt x="0" y="2"/>
                  </a:cubicBezTo>
                  <a:cubicBezTo>
                    <a:pt x="226" y="298"/>
                    <a:pt x="226" y="298"/>
                    <a:pt x="226" y="298"/>
                  </a:cubicBezTo>
                  <a:lnTo>
                    <a:pt x="226" y="29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7"/>
            <p:cNvSpPr/>
            <p:nvPr/>
          </p:nvSpPr>
          <p:spPr bwMode="auto">
            <a:xfrm>
              <a:off x="5615" y="4012"/>
              <a:ext cx="832" cy="345"/>
            </a:xfrm>
            <a:custGeom>
              <a:avLst/>
              <a:gdLst>
                <a:gd name="T0" fmla="*/ 5 w 338"/>
                <a:gd name="T1" fmla="*/ 138 h 140"/>
                <a:gd name="T2" fmla="*/ 306 w 338"/>
                <a:gd name="T3" fmla="*/ 2 h 140"/>
                <a:gd name="T4" fmla="*/ 336 w 338"/>
                <a:gd name="T5" fmla="*/ 140 h 140"/>
                <a:gd name="T6" fmla="*/ 338 w 338"/>
                <a:gd name="T7" fmla="*/ 140 h 140"/>
                <a:gd name="T8" fmla="*/ 308 w 338"/>
                <a:gd name="T9" fmla="*/ 1 h 140"/>
                <a:gd name="T10" fmla="*/ 307 w 338"/>
                <a:gd name="T11" fmla="*/ 0 h 140"/>
                <a:gd name="T12" fmla="*/ 306 w 338"/>
                <a:gd name="T13" fmla="*/ 0 h 140"/>
                <a:gd name="T14" fmla="*/ 0 w 338"/>
                <a:gd name="T15" fmla="*/ 138 h 140"/>
                <a:gd name="T16" fmla="*/ 5 w 338"/>
                <a:gd name="T17" fmla="*/ 13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140">
                  <a:moveTo>
                    <a:pt x="5" y="138"/>
                  </a:moveTo>
                  <a:cubicBezTo>
                    <a:pt x="306" y="2"/>
                    <a:pt x="306" y="2"/>
                    <a:pt x="306" y="2"/>
                  </a:cubicBezTo>
                  <a:cubicBezTo>
                    <a:pt x="336" y="140"/>
                    <a:pt x="336" y="140"/>
                    <a:pt x="336" y="140"/>
                  </a:cubicBezTo>
                  <a:cubicBezTo>
                    <a:pt x="338" y="140"/>
                    <a:pt x="338" y="140"/>
                    <a:pt x="338" y="140"/>
                  </a:cubicBezTo>
                  <a:cubicBezTo>
                    <a:pt x="308" y="1"/>
                    <a:pt x="308" y="1"/>
                    <a:pt x="308" y="1"/>
                  </a:cubicBezTo>
                  <a:cubicBezTo>
                    <a:pt x="308" y="1"/>
                    <a:pt x="307" y="0"/>
                    <a:pt x="307" y="0"/>
                  </a:cubicBezTo>
                  <a:cubicBezTo>
                    <a:pt x="307" y="0"/>
                    <a:pt x="307" y="0"/>
                    <a:pt x="306" y="0"/>
                  </a:cubicBezTo>
                  <a:cubicBezTo>
                    <a:pt x="0" y="138"/>
                    <a:pt x="0" y="138"/>
                    <a:pt x="0" y="138"/>
                  </a:cubicBezTo>
                  <a:lnTo>
                    <a:pt x="5"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8"/>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9"/>
            <p:cNvSpPr/>
            <p:nvPr/>
          </p:nvSpPr>
          <p:spPr bwMode="auto">
            <a:xfrm>
              <a:off x="7472" y="59"/>
              <a:ext cx="405" cy="318"/>
            </a:xfrm>
            <a:custGeom>
              <a:avLst/>
              <a:gdLst>
                <a:gd name="T0" fmla="*/ 165 w 165"/>
                <a:gd name="T1" fmla="*/ 126 h 129"/>
                <a:gd name="T2" fmla="*/ 3 w 165"/>
                <a:gd name="T3" fmla="*/ 8 h 129"/>
                <a:gd name="T4" fmla="*/ 165 w 165"/>
                <a:gd name="T5" fmla="*/ 2 h 129"/>
                <a:gd name="T6" fmla="*/ 165 w 165"/>
                <a:gd name="T7" fmla="*/ 0 h 129"/>
                <a:gd name="T8" fmla="*/ 1 w 165"/>
                <a:gd name="T9" fmla="*/ 6 h 129"/>
                <a:gd name="T10" fmla="*/ 0 w 165"/>
                <a:gd name="T11" fmla="*/ 7 h 129"/>
                <a:gd name="T12" fmla="*/ 0 w 165"/>
                <a:gd name="T13" fmla="*/ 8 h 129"/>
                <a:gd name="T14" fmla="*/ 165 w 165"/>
                <a:gd name="T15" fmla="*/ 129 h 129"/>
                <a:gd name="T16" fmla="*/ 165 w 165"/>
                <a:gd name="T17" fmla="*/ 1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29">
                  <a:moveTo>
                    <a:pt x="165" y="126"/>
                  </a:moveTo>
                  <a:cubicBezTo>
                    <a:pt x="3" y="8"/>
                    <a:pt x="3" y="8"/>
                    <a:pt x="3" y="8"/>
                  </a:cubicBezTo>
                  <a:cubicBezTo>
                    <a:pt x="165" y="2"/>
                    <a:pt x="165" y="2"/>
                    <a:pt x="165" y="2"/>
                  </a:cubicBezTo>
                  <a:cubicBezTo>
                    <a:pt x="165" y="0"/>
                    <a:pt x="165" y="0"/>
                    <a:pt x="165" y="0"/>
                  </a:cubicBezTo>
                  <a:cubicBezTo>
                    <a:pt x="1" y="6"/>
                    <a:pt x="1" y="6"/>
                    <a:pt x="1" y="6"/>
                  </a:cubicBezTo>
                  <a:cubicBezTo>
                    <a:pt x="0" y="6"/>
                    <a:pt x="0" y="6"/>
                    <a:pt x="0" y="7"/>
                  </a:cubicBezTo>
                  <a:cubicBezTo>
                    <a:pt x="0" y="7"/>
                    <a:pt x="0" y="7"/>
                    <a:pt x="0" y="8"/>
                  </a:cubicBezTo>
                  <a:cubicBezTo>
                    <a:pt x="165" y="129"/>
                    <a:pt x="165" y="129"/>
                    <a:pt x="165" y="129"/>
                  </a:cubicBezTo>
                  <a:lnTo>
                    <a:pt x="165" y="12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Freeform 10"/>
            <p:cNvSpPr/>
            <p:nvPr/>
          </p:nvSpPr>
          <p:spPr bwMode="auto">
            <a:xfrm>
              <a:off x="7322" y="1736"/>
              <a:ext cx="548" cy="306"/>
            </a:xfrm>
            <a:custGeom>
              <a:avLst/>
              <a:gdLst>
                <a:gd name="T0" fmla="*/ 222 w 223"/>
                <a:gd name="T1" fmla="*/ 122 h 124"/>
                <a:gd name="T2" fmla="*/ 4 w 223"/>
                <a:gd name="T3" fmla="*/ 109 h 124"/>
                <a:gd name="T4" fmla="*/ 180 w 223"/>
                <a:gd name="T5" fmla="*/ 2 h 124"/>
                <a:gd name="T6" fmla="*/ 223 w 223"/>
                <a:gd name="T7" fmla="*/ 35 h 124"/>
                <a:gd name="T8" fmla="*/ 223 w 223"/>
                <a:gd name="T9" fmla="*/ 33 h 124"/>
                <a:gd name="T10" fmla="*/ 181 w 223"/>
                <a:gd name="T11" fmla="*/ 0 h 124"/>
                <a:gd name="T12" fmla="*/ 180 w 223"/>
                <a:gd name="T13" fmla="*/ 0 h 124"/>
                <a:gd name="T14" fmla="*/ 0 w 223"/>
                <a:gd name="T15" fmla="*/ 109 h 124"/>
                <a:gd name="T16" fmla="*/ 0 w 223"/>
                <a:gd name="T17" fmla="*/ 110 h 124"/>
                <a:gd name="T18" fmla="*/ 1 w 223"/>
                <a:gd name="T19" fmla="*/ 111 h 124"/>
                <a:gd name="T20" fmla="*/ 222 w 223"/>
                <a:gd name="T21" fmla="*/ 124 h 124"/>
                <a:gd name="T22" fmla="*/ 222 w 223"/>
                <a:gd name="T23" fmla="*/ 12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 h="124">
                  <a:moveTo>
                    <a:pt x="222" y="122"/>
                  </a:moveTo>
                  <a:cubicBezTo>
                    <a:pt x="4" y="109"/>
                    <a:pt x="4" y="109"/>
                    <a:pt x="4" y="109"/>
                  </a:cubicBezTo>
                  <a:cubicBezTo>
                    <a:pt x="180" y="2"/>
                    <a:pt x="180" y="2"/>
                    <a:pt x="180" y="2"/>
                  </a:cubicBezTo>
                  <a:cubicBezTo>
                    <a:pt x="223" y="35"/>
                    <a:pt x="223" y="35"/>
                    <a:pt x="223" y="35"/>
                  </a:cubicBezTo>
                  <a:cubicBezTo>
                    <a:pt x="223" y="33"/>
                    <a:pt x="223" y="33"/>
                    <a:pt x="223" y="33"/>
                  </a:cubicBezTo>
                  <a:cubicBezTo>
                    <a:pt x="181" y="0"/>
                    <a:pt x="181" y="0"/>
                    <a:pt x="181" y="0"/>
                  </a:cubicBezTo>
                  <a:cubicBezTo>
                    <a:pt x="181" y="0"/>
                    <a:pt x="180" y="0"/>
                    <a:pt x="180" y="0"/>
                  </a:cubicBezTo>
                  <a:cubicBezTo>
                    <a:pt x="0" y="109"/>
                    <a:pt x="0" y="109"/>
                    <a:pt x="0" y="109"/>
                  </a:cubicBezTo>
                  <a:cubicBezTo>
                    <a:pt x="0" y="109"/>
                    <a:pt x="0" y="110"/>
                    <a:pt x="0" y="110"/>
                  </a:cubicBezTo>
                  <a:cubicBezTo>
                    <a:pt x="0" y="111"/>
                    <a:pt x="0" y="111"/>
                    <a:pt x="1" y="111"/>
                  </a:cubicBezTo>
                  <a:cubicBezTo>
                    <a:pt x="222" y="124"/>
                    <a:pt x="222" y="124"/>
                    <a:pt x="222" y="124"/>
                  </a:cubicBezTo>
                  <a:lnTo>
                    <a:pt x="222" y="12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Freeform 11"/>
            <p:cNvSpPr/>
            <p:nvPr/>
          </p:nvSpPr>
          <p:spPr bwMode="auto">
            <a:xfrm>
              <a:off x="3880" y="4182"/>
              <a:ext cx="115" cy="163"/>
            </a:xfrm>
            <a:custGeom>
              <a:avLst/>
              <a:gdLst>
                <a:gd name="T0" fmla="*/ 2 w 47"/>
                <a:gd name="T1" fmla="*/ 66 h 66"/>
                <a:gd name="T2" fmla="*/ 38 w 47"/>
                <a:gd name="T3" fmla="*/ 4 h 66"/>
                <a:gd name="T4" fmla="*/ 45 w 47"/>
                <a:gd name="T5" fmla="*/ 66 h 66"/>
                <a:gd name="T6" fmla="*/ 47 w 47"/>
                <a:gd name="T7" fmla="*/ 66 h 66"/>
                <a:gd name="T8" fmla="*/ 39 w 47"/>
                <a:gd name="T9" fmla="*/ 1 h 66"/>
                <a:gd name="T10" fmla="*/ 39 w 47"/>
                <a:gd name="T11" fmla="*/ 1 h 66"/>
                <a:gd name="T12" fmla="*/ 38 w 47"/>
                <a:gd name="T13" fmla="*/ 1 h 66"/>
                <a:gd name="T14" fmla="*/ 0 w 47"/>
                <a:gd name="T15" fmla="*/ 66 h 66"/>
                <a:gd name="T16" fmla="*/ 2 w 47"/>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2" y="66"/>
                  </a:moveTo>
                  <a:cubicBezTo>
                    <a:pt x="38" y="4"/>
                    <a:pt x="38" y="4"/>
                    <a:pt x="38" y="4"/>
                  </a:cubicBezTo>
                  <a:cubicBezTo>
                    <a:pt x="45" y="66"/>
                    <a:pt x="45" y="66"/>
                    <a:pt x="45" y="66"/>
                  </a:cubicBezTo>
                  <a:cubicBezTo>
                    <a:pt x="47" y="66"/>
                    <a:pt x="47" y="66"/>
                    <a:pt x="47" y="66"/>
                  </a:cubicBezTo>
                  <a:cubicBezTo>
                    <a:pt x="39" y="1"/>
                    <a:pt x="39" y="1"/>
                    <a:pt x="39" y="1"/>
                  </a:cubicBezTo>
                  <a:cubicBezTo>
                    <a:pt x="39" y="1"/>
                    <a:pt x="39" y="1"/>
                    <a:pt x="39" y="1"/>
                  </a:cubicBezTo>
                  <a:cubicBezTo>
                    <a:pt x="38" y="0"/>
                    <a:pt x="38" y="1"/>
                    <a:pt x="38" y="1"/>
                  </a:cubicBezTo>
                  <a:cubicBezTo>
                    <a:pt x="0" y="66"/>
                    <a:pt x="0" y="66"/>
                    <a:pt x="0" y="66"/>
                  </a:cubicBezTo>
                  <a:lnTo>
                    <a:pt x="2" y="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Freeform 12"/>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13"/>
            <p:cNvSpPr/>
            <p:nvPr/>
          </p:nvSpPr>
          <p:spPr bwMode="auto">
            <a:xfrm>
              <a:off x="7268" y="4054"/>
              <a:ext cx="590" cy="308"/>
            </a:xfrm>
            <a:custGeom>
              <a:avLst/>
              <a:gdLst>
                <a:gd name="T0" fmla="*/ 240 w 240"/>
                <a:gd name="T1" fmla="*/ 52 h 125"/>
                <a:gd name="T2" fmla="*/ 32 w 240"/>
                <a:gd name="T3" fmla="*/ 0 h 125"/>
                <a:gd name="T4" fmla="*/ 31 w 240"/>
                <a:gd name="T5" fmla="*/ 1 h 125"/>
                <a:gd name="T6" fmla="*/ 0 w 240"/>
                <a:gd name="T7" fmla="*/ 125 h 125"/>
                <a:gd name="T8" fmla="*/ 2 w 240"/>
                <a:gd name="T9" fmla="*/ 125 h 125"/>
                <a:gd name="T10" fmla="*/ 33 w 240"/>
                <a:gd name="T11" fmla="*/ 2 h 125"/>
                <a:gd name="T12" fmla="*/ 240 w 240"/>
                <a:gd name="T13" fmla="*/ 53 h 125"/>
                <a:gd name="T14" fmla="*/ 240 w 240"/>
                <a:gd name="T15" fmla="*/ 52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25">
                  <a:moveTo>
                    <a:pt x="240" y="52"/>
                  </a:moveTo>
                  <a:cubicBezTo>
                    <a:pt x="32" y="0"/>
                    <a:pt x="32" y="0"/>
                    <a:pt x="32" y="0"/>
                  </a:cubicBezTo>
                  <a:cubicBezTo>
                    <a:pt x="32" y="0"/>
                    <a:pt x="31" y="0"/>
                    <a:pt x="31" y="1"/>
                  </a:cubicBezTo>
                  <a:cubicBezTo>
                    <a:pt x="0" y="125"/>
                    <a:pt x="0" y="125"/>
                    <a:pt x="0" y="125"/>
                  </a:cubicBezTo>
                  <a:cubicBezTo>
                    <a:pt x="2" y="125"/>
                    <a:pt x="2" y="125"/>
                    <a:pt x="2" y="125"/>
                  </a:cubicBezTo>
                  <a:cubicBezTo>
                    <a:pt x="33" y="2"/>
                    <a:pt x="33" y="2"/>
                    <a:pt x="33" y="2"/>
                  </a:cubicBezTo>
                  <a:cubicBezTo>
                    <a:pt x="240" y="53"/>
                    <a:pt x="240" y="53"/>
                    <a:pt x="240" y="53"/>
                  </a:cubicBezTo>
                  <a:lnTo>
                    <a:pt x="240" y="5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14"/>
            <p:cNvSpPr/>
            <p:nvPr/>
          </p:nvSpPr>
          <p:spPr bwMode="auto">
            <a:xfrm>
              <a:off x="7364" y="3033"/>
              <a:ext cx="499" cy="254"/>
            </a:xfrm>
            <a:custGeom>
              <a:avLst/>
              <a:gdLst>
                <a:gd name="T0" fmla="*/ 203 w 203"/>
                <a:gd name="T1" fmla="*/ 36 h 103"/>
                <a:gd name="T2" fmla="*/ 90 w 203"/>
                <a:gd name="T3" fmla="*/ 101 h 103"/>
                <a:gd name="T4" fmla="*/ 4 w 203"/>
                <a:gd name="T5" fmla="*/ 78 h 103"/>
                <a:gd name="T6" fmla="*/ 203 w 203"/>
                <a:gd name="T7" fmla="*/ 2 h 103"/>
                <a:gd name="T8" fmla="*/ 203 w 203"/>
                <a:gd name="T9" fmla="*/ 0 h 103"/>
                <a:gd name="T10" fmla="*/ 1 w 203"/>
                <a:gd name="T11" fmla="*/ 77 h 103"/>
                <a:gd name="T12" fmla="*/ 0 w 203"/>
                <a:gd name="T13" fmla="*/ 78 h 103"/>
                <a:gd name="T14" fmla="*/ 1 w 203"/>
                <a:gd name="T15" fmla="*/ 79 h 103"/>
                <a:gd name="T16" fmla="*/ 90 w 203"/>
                <a:gd name="T17" fmla="*/ 103 h 103"/>
                <a:gd name="T18" fmla="*/ 90 w 203"/>
                <a:gd name="T19" fmla="*/ 103 h 103"/>
                <a:gd name="T20" fmla="*/ 90 w 203"/>
                <a:gd name="T21" fmla="*/ 103 h 103"/>
                <a:gd name="T22" fmla="*/ 203 w 203"/>
                <a:gd name="T23" fmla="*/ 38 h 103"/>
                <a:gd name="T24" fmla="*/ 203 w 203"/>
                <a:gd name="T25"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103">
                  <a:moveTo>
                    <a:pt x="203" y="36"/>
                  </a:moveTo>
                  <a:cubicBezTo>
                    <a:pt x="90" y="101"/>
                    <a:pt x="90" y="101"/>
                    <a:pt x="90" y="101"/>
                  </a:cubicBezTo>
                  <a:cubicBezTo>
                    <a:pt x="4" y="78"/>
                    <a:pt x="4" y="78"/>
                    <a:pt x="4" y="78"/>
                  </a:cubicBezTo>
                  <a:cubicBezTo>
                    <a:pt x="203" y="2"/>
                    <a:pt x="203" y="2"/>
                    <a:pt x="203" y="2"/>
                  </a:cubicBezTo>
                  <a:cubicBezTo>
                    <a:pt x="203" y="0"/>
                    <a:pt x="203" y="0"/>
                    <a:pt x="203" y="0"/>
                  </a:cubicBezTo>
                  <a:cubicBezTo>
                    <a:pt x="1" y="77"/>
                    <a:pt x="1" y="77"/>
                    <a:pt x="1" y="77"/>
                  </a:cubicBezTo>
                  <a:cubicBezTo>
                    <a:pt x="0" y="77"/>
                    <a:pt x="0" y="78"/>
                    <a:pt x="0" y="78"/>
                  </a:cubicBezTo>
                  <a:cubicBezTo>
                    <a:pt x="0" y="79"/>
                    <a:pt x="0" y="79"/>
                    <a:pt x="1" y="79"/>
                  </a:cubicBezTo>
                  <a:cubicBezTo>
                    <a:pt x="90" y="103"/>
                    <a:pt x="90" y="103"/>
                    <a:pt x="90" y="103"/>
                  </a:cubicBezTo>
                  <a:cubicBezTo>
                    <a:pt x="90" y="103"/>
                    <a:pt x="90" y="103"/>
                    <a:pt x="90" y="103"/>
                  </a:cubicBezTo>
                  <a:cubicBezTo>
                    <a:pt x="90" y="103"/>
                    <a:pt x="90" y="103"/>
                    <a:pt x="90" y="103"/>
                  </a:cubicBezTo>
                  <a:cubicBezTo>
                    <a:pt x="203" y="38"/>
                    <a:pt x="203" y="38"/>
                    <a:pt x="203" y="38"/>
                  </a:cubicBezTo>
                  <a:lnTo>
                    <a:pt x="203" y="3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15"/>
            <p:cNvSpPr/>
            <p:nvPr/>
          </p:nvSpPr>
          <p:spPr bwMode="auto">
            <a:xfrm>
              <a:off x="6368" y="4012"/>
              <a:ext cx="292" cy="345"/>
            </a:xfrm>
            <a:custGeom>
              <a:avLst/>
              <a:gdLst>
                <a:gd name="T0" fmla="*/ 32 w 119"/>
                <a:gd name="T1" fmla="*/ 140 h 140"/>
                <a:gd name="T2" fmla="*/ 2 w 119"/>
                <a:gd name="T3" fmla="*/ 2 h 140"/>
                <a:gd name="T4" fmla="*/ 117 w 119"/>
                <a:gd name="T5" fmla="*/ 43 h 140"/>
                <a:gd name="T6" fmla="*/ 67 w 119"/>
                <a:gd name="T7" fmla="*/ 140 h 140"/>
                <a:gd name="T8" fmla="*/ 69 w 119"/>
                <a:gd name="T9" fmla="*/ 140 h 140"/>
                <a:gd name="T10" fmla="*/ 119 w 119"/>
                <a:gd name="T11" fmla="*/ 43 h 140"/>
                <a:gd name="T12" fmla="*/ 119 w 119"/>
                <a:gd name="T13" fmla="*/ 42 h 140"/>
                <a:gd name="T14" fmla="*/ 118 w 119"/>
                <a:gd name="T15" fmla="*/ 42 h 140"/>
                <a:gd name="T16" fmla="*/ 1 w 119"/>
                <a:gd name="T17" fmla="*/ 0 h 140"/>
                <a:gd name="T18" fmla="*/ 0 w 119"/>
                <a:gd name="T19" fmla="*/ 0 h 140"/>
                <a:gd name="T20" fmla="*/ 0 w 119"/>
                <a:gd name="T21" fmla="*/ 1 h 140"/>
                <a:gd name="T22" fmla="*/ 30 w 119"/>
                <a:gd name="T23" fmla="*/ 140 h 140"/>
                <a:gd name="T24" fmla="*/ 32 w 119"/>
                <a:gd name="T2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140">
                  <a:moveTo>
                    <a:pt x="32" y="140"/>
                  </a:moveTo>
                  <a:cubicBezTo>
                    <a:pt x="2" y="2"/>
                    <a:pt x="2" y="2"/>
                    <a:pt x="2" y="2"/>
                  </a:cubicBezTo>
                  <a:cubicBezTo>
                    <a:pt x="117" y="43"/>
                    <a:pt x="117" y="43"/>
                    <a:pt x="117" y="43"/>
                  </a:cubicBezTo>
                  <a:cubicBezTo>
                    <a:pt x="67" y="140"/>
                    <a:pt x="67" y="140"/>
                    <a:pt x="67" y="140"/>
                  </a:cubicBezTo>
                  <a:cubicBezTo>
                    <a:pt x="69" y="140"/>
                    <a:pt x="69" y="140"/>
                    <a:pt x="69" y="140"/>
                  </a:cubicBezTo>
                  <a:cubicBezTo>
                    <a:pt x="119" y="43"/>
                    <a:pt x="119" y="43"/>
                    <a:pt x="119" y="43"/>
                  </a:cubicBezTo>
                  <a:cubicBezTo>
                    <a:pt x="119" y="43"/>
                    <a:pt x="119" y="42"/>
                    <a:pt x="119" y="42"/>
                  </a:cubicBezTo>
                  <a:cubicBezTo>
                    <a:pt x="119" y="42"/>
                    <a:pt x="118" y="42"/>
                    <a:pt x="118" y="42"/>
                  </a:cubicBezTo>
                  <a:cubicBezTo>
                    <a:pt x="1" y="0"/>
                    <a:pt x="1" y="0"/>
                    <a:pt x="1" y="0"/>
                  </a:cubicBezTo>
                  <a:cubicBezTo>
                    <a:pt x="1" y="0"/>
                    <a:pt x="0" y="0"/>
                    <a:pt x="0" y="0"/>
                  </a:cubicBezTo>
                  <a:cubicBezTo>
                    <a:pt x="0" y="1"/>
                    <a:pt x="0" y="1"/>
                    <a:pt x="0" y="1"/>
                  </a:cubicBezTo>
                  <a:cubicBezTo>
                    <a:pt x="30" y="140"/>
                    <a:pt x="30" y="140"/>
                    <a:pt x="30" y="140"/>
                  </a:cubicBezTo>
                  <a:lnTo>
                    <a:pt x="32" y="14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16"/>
            <p:cNvSpPr/>
            <p:nvPr/>
          </p:nvSpPr>
          <p:spPr bwMode="auto">
            <a:xfrm>
              <a:off x="6533" y="4115"/>
              <a:ext cx="280" cy="245"/>
            </a:xfrm>
            <a:custGeom>
              <a:avLst/>
              <a:gdLst>
                <a:gd name="T0" fmla="*/ 2 w 114"/>
                <a:gd name="T1" fmla="*/ 98 h 99"/>
                <a:gd name="T2" fmla="*/ 51 w 114"/>
                <a:gd name="T3" fmla="*/ 2 h 99"/>
                <a:gd name="T4" fmla="*/ 112 w 114"/>
                <a:gd name="T5" fmla="*/ 99 h 99"/>
                <a:gd name="T6" fmla="*/ 114 w 114"/>
                <a:gd name="T7" fmla="*/ 99 h 99"/>
                <a:gd name="T8" fmla="*/ 52 w 114"/>
                <a:gd name="T9" fmla="*/ 0 h 99"/>
                <a:gd name="T10" fmla="*/ 51 w 114"/>
                <a:gd name="T11" fmla="*/ 0 h 99"/>
                <a:gd name="T12" fmla="*/ 50 w 114"/>
                <a:gd name="T13" fmla="*/ 0 h 99"/>
                <a:gd name="T14" fmla="*/ 0 w 114"/>
                <a:gd name="T15" fmla="*/ 98 h 99"/>
                <a:gd name="T16" fmla="*/ 2 w 114"/>
                <a:gd name="T1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99">
                  <a:moveTo>
                    <a:pt x="2" y="98"/>
                  </a:moveTo>
                  <a:cubicBezTo>
                    <a:pt x="51" y="2"/>
                    <a:pt x="51" y="2"/>
                    <a:pt x="51" y="2"/>
                  </a:cubicBezTo>
                  <a:cubicBezTo>
                    <a:pt x="112" y="99"/>
                    <a:pt x="112" y="99"/>
                    <a:pt x="112" y="99"/>
                  </a:cubicBezTo>
                  <a:cubicBezTo>
                    <a:pt x="114" y="99"/>
                    <a:pt x="114" y="99"/>
                    <a:pt x="114" y="99"/>
                  </a:cubicBezTo>
                  <a:cubicBezTo>
                    <a:pt x="52" y="0"/>
                    <a:pt x="52" y="0"/>
                    <a:pt x="52" y="0"/>
                  </a:cubicBezTo>
                  <a:cubicBezTo>
                    <a:pt x="51" y="0"/>
                    <a:pt x="51" y="0"/>
                    <a:pt x="51" y="0"/>
                  </a:cubicBezTo>
                  <a:cubicBezTo>
                    <a:pt x="50" y="0"/>
                    <a:pt x="50" y="0"/>
                    <a:pt x="50" y="0"/>
                  </a:cubicBezTo>
                  <a:cubicBezTo>
                    <a:pt x="0" y="98"/>
                    <a:pt x="0" y="98"/>
                    <a:pt x="0" y="98"/>
                  </a:cubicBezTo>
                  <a:lnTo>
                    <a:pt x="2"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Freeform 17"/>
            <p:cNvSpPr/>
            <p:nvPr/>
          </p:nvSpPr>
          <p:spPr bwMode="auto">
            <a:xfrm>
              <a:off x="6656" y="4113"/>
              <a:ext cx="526" cy="249"/>
            </a:xfrm>
            <a:custGeom>
              <a:avLst/>
              <a:gdLst>
                <a:gd name="T0" fmla="*/ 62 w 214"/>
                <a:gd name="T1" fmla="*/ 100 h 101"/>
                <a:gd name="T2" fmla="*/ 64 w 214"/>
                <a:gd name="T3" fmla="*/ 100 h 101"/>
                <a:gd name="T4" fmla="*/ 3 w 214"/>
                <a:gd name="T5" fmla="*/ 4 h 101"/>
                <a:gd name="T6" fmla="*/ 210 w 214"/>
                <a:gd name="T7" fmla="*/ 101 h 101"/>
                <a:gd name="T8" fmla="*/ 214 w 214"/>
                <a:gd name="T9" fmla="*/ 101 h 101"/>
                <a:gd name="T10" fmla="*/ 1 w 214"/>
                <a:gd name="T11" fmla="*/ 1 h 101"/>
                <a:gd name="T12" fmla="*/ 0 w 214"/>
                <a:gd name="T13" fmla="*/ 1 h 101"/>
                <a:gd name="T14" fmla="*/ 0 w 214"/>
                <a:gd name="T15" fmla="*/ 2 h 101"/>
                <a:gd name="T16" fmla="*/ 62 w 214"/>
                <a:gd name="T17" fmla="*/ 10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01">
                  <a:moveTo>
                    <a:pt x="62" y="100"/>
                  </a:moveTo>
                  <a:cubicBezTo>
                    <a:pt x="64" y="100"/>
                    <a:pt x="64" y="100"/>
                    <a:pt x="64" y="100"/>
                  </a:cubicBezTo>
                  <a:cubicBezTo>
                    <a:pt x="3" y="4"/>
                    <a:pt x="3" y="4"/>
                    <a:pt x="3" y="4"/>
                  </a:cubicBezTo>
                  <a:cubicBezTo>
                    <a:pt x="210" y="101"/>
                    <a:pt x="210" y="101"/>
                    <a:pt x="210" y="101"/>
                  </a:cubicBezTo>
                  <a:cubicBezTo>
                    <a:pt x="214" y="101"/>
                    <a:pt x="214" y="101"/>
                    <a:pt x="214" y="101"/>
                  </a:cubicBezTo>
                  <a:cubicBezTo>
                    <a:pt x="1" y="1"/>
                    <a:pt x="1" y="1"/>
                    <a:pt x="1" y="1"/>
                  </a:cubicBezTo>
                  <a:cubicBezTo>
                    <a:pt x="1" y="0"/>
                    <a:pt x="0" y="1"/>
                    <a:pt x="0" y="1"/>
                  </a:cubicBezTo>
                  <a:cubicBezTo>
                    <a:pt x="0" y="1"/>
                    <a:pt x="0" y="2"/>
                    <a:pt x="0" y="2"/>
                  </a:cubicBezTo>
                  <a:lnTo>
                    <a:pt x="6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Freeform 18"/>
            <p:cNvSpPr/>
            <p:nvPr/>
          </p:nvSpPr>
          <p:spPr bwMode="auto">
            <a:xfrm>
              <a:off x="6656" y="4054"/>
              <a:ext cx="693" cy="308"/>
            </a:xfrm>
            <a:custGeom>
              <a:avLst/>
              <a:gdLst>
                <a:gd name="T0" fmla="*/ 0 w 282"/>
                <a:gd name="T1" fmla="*/ 26 h 125"/>
                <a:gd name="T2" fmla="*/ 210 w 282"/>
                <a:gd name="T3" fmla="*/ 125 h 125"/>
                <a:gd name="T4" fmla="*/ 214 w 282"/>
                <a:gd name="T5" fmla="*/ 125 h 125"/>
                <a:gd name="T6" fmla="*/ 4 w 282"/>
                <a:gd name="T7" fmla="*/ 26 h 125"/>
                <a:gd name="T8" fmla="*/ 280 w 282"/>
                <a:gd name="T9" fmla="*/ 2 h 125"/>
                <a:gd name="T10" fmla="*/ 249 w 282"/>
                <a:gd name="T11" fmla="*/ 125 h 125"/>
                <a:gd name="T12" fmla="*/ 251 w 282"/>
                <a:gd name="T13" fmla="*/ 125 h 125"/>
                <a:gd name="T14" fmla="*/ 282 w 282"/>
                <a:gd name="T15" fmla="*/ 1 h 125"/>
                <a:gd name="T16" fmla="*/ 282 w 282"/>
                <a:gd name="T17" fmla="*/ 0 h 125"/>
                <a:gd name="T18" fmla="*/ 281 w 282"/>
                <a:gd name="T19" fmla="*/ 0 h 125"/>
                <a:gd name="T20" fmla="*/ 1 w 282"/>
                <a:gd name="T21" fmla="*/ 25 h 125"/>
                <a:gd name="T22" fmla="*/ 0 w 282"/>
                <a:gd name="T23" fmla="*/ 25 h 125"/>
                <a:gd name="T24" fmla="*/ 0 w 282"/>
                <a:gd name="T25" fmla="*/ 2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125">
                  <a:moveTo>
                    <a:pt x="0" y="26"/>
                  </a:moveTo>
                  <a:cubicBezTo>
                    <a:pt x="210" y="125"/>
                    <a:pt x="210" y="125"/>
                    <a:pt x="210" y="125"/>
                  </a:cubicBezTo>
                  <a:cubicBezTo>
                    <a:pt x="214" y="125"/>
                    <a:pt x="214" y="125"/>
                    <a:pt x="214" y="125"/>
                  </a:cubicBezTo>
                  <a:cubicBezTo>
                    <a:pt x="4" y="26"/>
                    <a:pt x="4" y="26"/>
                    <a:pt x="4" y="26"/>
                  </a:cubicBezTo>
                  <a:cubicBezTo>
                    <a:pt x="280" y="2"/>
                    <a:pt x="280" y="2"/>
                    <a:pt x="280" y="2"/>
                  </a:cubicBezTo>
                  <a:cubicBezTo>
                    <a:pt x="249" y="125"/>
                    <a:pt x="249" y="125"/>
                    <a:pt x="249" y="125"/>
                  </a:cubicBezTo>
                  <a:cubicBezTo>
                    <a:pt x="251" y="125"/>
                    <a:pt x="251" y="125"/>
                    <a:pt x="251" y="125"/>
                  </a:cubicBezTo>
                  <a:cubicBezTo>
                    <a:pt x="282" y="1"/>
                    <a:pt x="282" y="1"/>
                    <a:pt x="282" y="1"/>
                  </a:cubicBezTo>
                  <a:cubicBezTo>
                    <a:pt x="282" y="1"/>
                    <a:pt x="282" y="1"/>
                    <a:pt x="282" y="0"/>
                  </a:cubicBezTo>
                  <a:cubicBezTo>
                    <a:pt x="282" y="0"/>
                    <a:pt x="281" y="0"/>
                    <a:pt x="281" y="0"/>
                  </a:cubicBezTo>
                  <a:cubicBezTo>
                    <a:pt x="1" y="25"/>
                    <a:pt x="1" y="25"/>
                    <a:pt x="1" y="25"/>
                  </a:cubicBezTo>
                  <a:cubicBezTo>
                    <a:pt x="0" y="25"/>
                    <a:pt x="0" y="25"/>
                    <a:pt x="0" y="25"/>
                  </a:cubicBezTo>
                  <a:cubicBezTo>
                    <a:pt x="0" y="26"/>
                    <a:pt x="0" y="26"/>
                    <a:pt x="0" y="26"/>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Freeform 19"/>
            <p:cNvSpPr/>
            <p:nvPr/>
          </p:nvSpPr>
          <p:spPr bwMode="auto">
            <a:xfrm>
              <a:off x="3971" y="4182"/>
              <a:ext cx="255" cy="163"/>
            </a:xfrm>
            <a:custGeom>
              <a:avLst/>
              <a:gdLst>
                <a:gd name="T0" fmla="*/ 10 w 104"/>
                <a:gd name="T1" fmla="*/ 66 h 66"/>
                <a:gd name="T2" fmla="*/ 3 w 104"/>
                <a:gd name="T3" fmla="*/ 3 h 66"/>
                <a:gd name="T4" fmla="*/ 100 w 104"/>
                <a:gd name="T5" fmla="*/ 66 h 66"/>
                <a:gd name="T6" fmla="*/ 104 w 104"/>
                <a:gd name="T7" fmla="*/ 66 h 66"/>
                <a:gd name="T8" fmla="*/ 2 w 104"/>
                <a:gd name="T9" fmla="*/ 1 h 66"/>
                <a:gd name="T10" fmla="*/ 1 w 104"/>
                <a:gd name="T11" fmla="*/ 1 h 66"/>
                <a:gd name="T12" fmla="*/ 1 w 104"/>
                <a:gd name="T13" fmla="*/ 2 h 66"/>
                <a:gd name="T14" fmla="*/ 8 w 104"/>
                <a:gd name="T15" fmla="*/ 66 h 66"/>
                <a:gd name="T16" fmla="*/ 10 w 104"/>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6">
                  <a:moveTo>
                    <a:pt x="10" y="66"/>
                  </a:moveTo>
                  <a:cubicBezTo>
                    <a:pt x="3" y="3"/>
                    <a:pt x="3" y="3"/>
                    <a:pt x="3" y="3"/>
                  </a:cubicBezTo>
                  <a:cubicBezTo>
                    <a:pt x="100" y="66"/>
                    <a:pt x="100" y="66"/>
                    <a:pt x="100" y="66"/>
                  </a:cubicBezTo>
                  <a:cubicBezTo>
                    <a:pt x="104" y="66"/>
                    <a:pt x="104" y="66"/>
                    <a:pt x="104" y="66"/>
                  </a:cubicBezTo>
                  <a:cubicBezTo>
                    <a:pt x="2" y="1"/>
                    <a:pt x="2" y="1"/>
                    <a:pt x="2" y="1"/>
                  </a:cubicBezTo>
                  <a:cubicBezTo>
                    <a:pt x="2" y="0"/>
                    <a:pt x="1" y="0"/>
                    <a:pt x="1" y="1"/>
                  </a:cubicBezTo>
                  <a:cubicBezTo>
                    <a:pt x="1" y="1"/>
                    <a:pt x="0" y="1"/>
                    <a:pt x="1" y="2"/>
                  </a:cubicBezTo>
                  <a:cubicBezTo>
                    <a:pt x="8" y="66"/>
                    <a:pt x="8" y="66"/>
                    <a:pt x="8" y="66"/>
                  </a:cubicBezTo>
                  <a:lnTo>
                    <a:pt x="10" y="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Freeform 20"/>
            <p:cNvSpPr>
              <a:spLocks noEditPoints="1"/>
            </p:cNvSpPr>
            <p:nvPr/>
          </p:nvSpPr>
          <p:spPr bwMode="auto">
            <a:xfrm>
              <a:off x="5500" y="2597"/>
              <a:ext cx="590" cy="187"/>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0" name="Freeform 21"/>
            <p:cNvSpPr/>
            <p:nvPr/>
          </p:nvSpPr>
          <p:spPr bwMode="auto">
            <a:xfrm>
              <a:off x="3663" y="4005"/>
              <a:ext cx="315" cy="340"/>
            </a:xfrm>
            <a:custGeom>
              <a:avLst/>
              <a:gdLst>
                <a:gd name="T0" fmla="*/ 2 w 128"/>
                <a:gd name="T1" fmla="*/ 137 h 138"/>
                <a:gd name="T2" fmla="*/ 14 w 128"/>
                <a:gd name="T3" fmla="*/ 3 h 138"/>
                <a:gd name="T4" fmla="*/ 125 w 128"/>
                <a:gd name="T5" fmla="*/ 74 h 138"/>
                <a:gd name="T6" fmla="*/ 88 w 128"/>
                <a:gd name="T7" fmla="*/ 138 h 138"/>
                <a:gd name="T8" fmla="*/ 90 w 128"/>
                <a:gd name="T9" fmla="*/ 138 h 138"/>
                <a:gd name="T10" fmla="*/ 127 w 128"/>
                <a:gd name="T11" fmla="*/ 74 h 138"/>
                <a:gd name="T12" fmla="*/ 127 w 128"/>
                <a:gd name="T13" fmla="*/ 73 h 138"/>
                <a:gd name="T14" fmla="*/ 14 w 128"/>
                <a:gd name="T15" fmla="*/ 0 h 138"/>
                <a:gd name="T16" fmla="*/ 13 w 128"/>
                <a:gd name="T17" fmla="*/ 0 h 138"/>
                <a:gd name="T18" fmla="*/ 12 w 128"/>
                <a:gd name="T19" fmla="*/ 1 h 138"/>
                <a:gd name="T20" fmla="*/ 0 w 128"/>
                <a:gd name="T21" fmla="*/ 137 h 138"/>
                <a:gd name="T22" fmla="*/ 2 w 128"/>
                <a:gd name="T23"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38">
                  <a:moveTo>
                    <a:pt x="2" y="137"/>
                  </a:moveTo>
                  <a:cubicBezTo>
                    <a:pt x="14" y="3"/>
                    <a:pt x="14" y="3"/>
                    <a:pt x="14" y="3"/>
                  </a:cubicBezTo>
                  <a:cubicBezTo>
                    <a:pt x="125" y="74"/>
                    <a:pt x="125" y="74"/>
                    <a:pt x="125" y="74"/>
                  </a:cubicBezTo>
                  <a:cubicBezTo>
                    <a:pt x="88" y="138"/>
                    <a:pt x="88" y="138"/>
                    <a:pt x="88" y="138"/>
                  </a:cubicBezTo>
                  <a:cubicBezTo>
                    <a:pt x="90" y="138"/>
                    <a:pt x="90" y="138"/>
                    <a:pt x="90" y="138"/>
                  </a:cubicBezTo>
                  <a:cubicBezTo>
                    <a:pt x="127" y="74"/>
                    <a:pt x="127" y="74"/>
                    <a:pt x="127" y="74"/>
                  </a:cubicBezTo>
                  <a:cubicBezTo>
                    <a:pt x="128" y="73"/>
                    <a:pt x="127" y="73"/>
                    <a:pt x="127" y="73"/>
                  </a:cubicBezTo>
                  <a:cubicBezTo>
                    <a:pt x="14" y="0"/>
                    <a:pt x="14" y="0"/>
                    <a:pt x="14" y="0"/>
                  </a:cubicBezTo>
                  <a:cubicBezTo>
                    <a:pt x="13" y="0"/>
                    <a:pt x="13" y="0"/>
                    <a:pt x="13" y="0"/>
                  </a:cubicBezTo>
                  <a:cubicBezTo>
                    <a:pt x="13" y="1"/>
                    <a:pt x="12" y="1"/>
                    <a:pt x="12" y="1"/>
                  </a:cubicBezTo>
                  <a:cubicBezTo>
                    <a:pt x="0" y="137"/>
                    <a:pt x="0" y="137"/>
                    <a:pt x="0" y="137"/>
                  </a:cubicBezTo>
                  <a:lnTo>
                    <a:pt x="2"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5" name="Freeform 22"/>
            <p:cNvSpPr>
              <a:spLocks noEditPoints="1"/>
            </p:cNvSpPr>
            <p:nvPr/>
          </p:nvSpPr>
          <p:spPr bwMode="auto">
            <a:xfrm>
              <a:off x="3693" y="3669"/>
              <a:ext cx="482" cy="518"/>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6" name="Freeform 23"/>
            <p:cNvSpPr>
              <a:spLocks noEditPoints="1"/>
            </p:cNvSpPr>
            <p:nvPr/>
          </p:nvSpPr>
          <p:spPr bwMode="auto">
            <a:xfrm>
              <a:off x="3971" y="3669"/>
              <a:ext cx="850" cy="533"/>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7" name="Freeform 24"/>
            <p:cNvSpPr/>
            <p:nvPr/>
          </p:nvSpPr>
          <p:spPr bwMode="auto">
            <a:xfrm>
              <a:off x="3971" y="4185"/>
              <a:ext cx="850" cy="162"/>
            </a:xfrm>
            <a:custGeom>
              <a:avLst/>
              <a:gdLst>
                <a:gd name="T0" fmla="*/ 100 w 346"/>
                <a:gd name="T1" fmla="*/ 65 h 66"/>
                <a:gd name="T2" fmla="*/ 104 w 346"/>
                <a:gd name="T3" fmla="*/ 65 h 66"/>
                <a:gd name="T4" fmla="*/ 5 w 346"/>
                <a:gd name="T5" fmla="*/ 1 h 66"/>
                <a:gd name="T6" fmla="*/ 341 w 346"/>
                <a:gd name="T7" fmla="*/ 7 h 66"/>
                <a:gd name="T8" fmla="*/ 234 w 346"/>
                <a:gd name="T9" fmla="*/ 66 h 66"/>
                <a:gd name="T10" fmla="*/ 237 w 346"/>
                <a:gd name="T11" fmla="*/ 66 h 66"/>
                <a:gd name="T12" fmla="*/ 345 w 346"/>
                <a:gd name="T13" fmla="*/ 7 h 66"/>
                <a:gd name="T14" fmla="*/ 346 w 346"/>
                <a:gd name="T15" fmla="*/ 6 h 66"/>
                <a:gd name="T16" fmla="*/ 345 w 346"/>
                <a:gd name="T17" fmla="*/ 5 h 66"/>
                <a:gd name="T18" fmla="*/ 1 w 346"/>
                <a:gd name="T19" fmla="*/ 0 h 66"/>
                <a:gd name="T20" fmla="*/ 1 w 346"/>
                <a:gd name="T21" fmla="*/ 0 h 66"/>
                <a:gd name="T22" fmla="*/ 1 w 346"/>
                <a:gd name="T23" fmla="*/ 0 h 66"/>
                <a:gd name="T24" fmla="*/ 1 w 346"/>
                <a:gd name="T25" fmla="*/ 1 h 66"/>
                <a:gd name="T26" fmla="*/ 100 w 346"/>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6" h="66">
                  <a:moveTo>
                    <a:pt x="100" y="65"/>
                  </a:moveTo>
                  <a:cubicBezTo>
                    <a:pt x="104" y="65"/>
                    <a:pt x="104" y="65"/>
                    <a:pt x="104" y="65"/>
                  </a:cubicBezTo>
                  <a:cubicBezTo>
                    <a:pt x="5" y="1"/>
                    <a:pt x="5" y="1"/>
                    <a:pt x="5" y="1"/>
                  </a:cubicBezTo>
                  <a:cubicBezTo>
                    <a:pt x="341" y="7"/>
                    <a:pt x="341" y="7"/>
                    <a:pt x="341" y="7"/>
                  </a:cubicBezTo>
                  <a:cubicBezTo>
                    <a:pt x="234" y="66"/>
                    <a:pt x="234" y="66"/>
                    <a:pt x="234" y="66"/>
                  </a:cubicBezTo>
                  <a:cubicBezTo>
                    <a:pt x="237" y="66"/>
                    <a:pt x="237" y="66"/>
                    <a:pt x="237" y="66"/>
                  </a:cubicBezTo>
                  <a:cubicBezTo>
                    <a:pt x="345" y="7"/>
                    <a:pt x="345" y="7"/>
                    <a:pt x="345" y="7"/>
                  </a:cubicBezTo>
                  <a:cubicBezTo>
                    <a:pt x="345" y="7"/>
                    <a:pt x="346" y="6"/>
                    <a:pt x="346" y="6"/>
                  </a:cubicBezTo>
                  <a:cubicBezTo>
                    <a:pt x="345" y="5"/>
                    <a:pt x="345" y="5"/>
                    <a:pt x="345" y="5"/>
                  </a:cubicBezTo>
                  <a:cubicBezTo>
                    <a:pt x="1" y="0"/>
                    <a:pt x="1" y="0"/>
                    <a:pt x="1" y="0"/>
                  </a:cubicBezTo>
                  <a:cubicBezTo>
                    <a:pt x="1" y="0"/>
                    <a:pt x="1" y="0"/>
                    <a:pt x="1" y="0"/>
                  </a:cubicBezTo>
                  <a:cubicBezTo>
                    <a:pt x="1" y="0"/>
                    <a:pt x="1" y="0"/>
                    <a:pt x="1" y="0"/>
                  </a:cubicBezTo>
                  <a:cubicBezTo>
                    <a:pt x="0" y="1"/>
                    <a:pt x="1" y="1"/>
                    <a:pt x="1" y="1"/>
                  </a:cubicBezTo>
                  <a:lnTo>
                    <a:pt x="100" y="6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1" name="Freeform 25"/>
            <p:cNvSpPr/>
            <p:nvPr/>
          </p:nvSpPr>
          <p:spPr bwMode="auto">
            <a:xfrm>
              <a:off x="4546" y="4197"/>
              <a:ext cx="275" cy="150"/>
            </a:xfrm>
            <a:custGeom>
              <a:avLst/>
              <a:gdLst>
                <a:gd name="T0" fmla="*/ 3 w 112"/>
                <a:gd name="T1" fmla="*/ 61 h 61"/>
                <a:gd name="T2" fmla="*/ 108 w 112"/>
                <a:gd name="T3" fmla="*/ 3 h 61"/>
                <a:gd name="T4" fmla="*/ 72 w 112"/>
                <a:gd name="T5" fmla="*/ 61 h 61"/>
                <a:gd name="T6" fmla="*/ 75 w 112"/>
                <a:gd name="T7" fmla="*/ 61 h 61"/>
                <a:gd name="T8" fmla="*/ 111 w 112"/>
                <a:gd name="T9" fmla="*/ 1 h 61"/>
                <a:gd name="T10" fmla="*/ 111 w 112"/>
                <a:gd name="T11" fmla="*/ 0 h 61"/>
                <a:gd name="T12" fmla="*/ 110 w 112"/>
                <a:gd name="T13" fmla="*/ 0 h 61"/>
                <a:gd name="T14" fmla="*/ 0 w 112"/>
                <a:gd name="T15" fmla="*/ 61 h 61"/>
                <a:gd name="T16" fmla="*/ 3 w 112"/>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61">
                  <a:moveTo>
                    <a:pt x="3" y="61"/>
                  </a:moveTo>
                  <a:cubicBezTo>
                    <a:pt x="108" y="3"/>
                    <a:pt x="108" y="3"/>
                    <a:pt x="108" y="3"/>
                  </a:cubicBezTo>
                  <a:cubicBezTo>
                    <a:pt x="72" y="61"/>
                    <a:pt x="72" y="61"/>
                    <a:pt x="72" y="61"/>
                  </a:cubicBezTo>
                  <a:cubicBezTo>
                    <a:pt x="75" y="61"/>
                    <a:pt x="75" y="61"/>
                    <a:pt x="75" y="61"/>
                  </a:cubicBezTo>
                  <a:cubicBezTo>
                    <a:pt x="111" y="1"/>
                    <a:pt x="111" y="1"/>
                    <a:pt x="111" y="1"/>
                  </a:cubicBezTo>
                  <a:cubicBezTo>
                    <a:pt x="112" y="1"/>
                    <a:pt x="112" y="1"/>
                    <a:pt x="111" y="0"/>
                  </a:cubicBezTo>
                  <a:cubicBezTo>
                    <a:pt x="111" y="0"/>
                    <a:pt x="111" y="0"/>
                    <a:pt x="110"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7" name="Freeform 26"/>
            <p:cNvSpPr/>
            <p:nvPr/>
          </p:nvSpPr>
          <p:spPr bwMode="auto">
            <a:xfrm>
              <a:off x="4723" y="4197"/>
              <a:ext cx="624" cy="155"/>
            </a:xfrm>
            <a:custGeom>
              <a:avLst/>
              <a:gdLst>
                <a:gd name="T0" fmla="*/ 3 w 254"/>
                <a:gd name="T1" fmla="*/ 61 h 63"/>
                <a:gd name="T2" fmla="*/ 39 w 254"/>
                <a:gd name="T3" fmla="*/ 2 h 63"/>
                <a:gd name="T4" fmla="*/ 247 w 254"/>
                <a:gd name="T5" fmla="*/ 63 h 63"/>
                <a:gd name="T6" fmla="*/ 254 w 254"/>
                <a:gd name="T7" fmla="*/ 63 h 63"/>
                <a:gd name="T8" fmla="*/ 39 w 254"/>
                <a:gd name="T9" fmla="*/ 0 h 63"/>
                <a:gd name="T10" fmla="*/ 38 w 254"/>
                <a:gd name="T11" fmla="*/ 0 h 63"/>
                <a:gd name="T12" fmla="*/ 0 w 254"/>
                <a:gd name="T13" fmla="*/ 61 h 63"/>
                <a:gd name="T14" fmla="*/ 3 w 254"/>
                <a:gd name="T15" fmla="*/ 61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63">
                  <a:moveTo>
                    <a:pt x="3" y="61"/>
                  </a:moveTo>
                  <a:cubicBezTo>
                    <a:pt x="39" y="2"/>
                    <a:pt x="39" y="2"/>
                    <a:pt x="39" y="2"/>
                  </a:cubicBezTo>
                  <a:cubicBezTo>
                    <a:pt x="247" y="63"/>
                    <a:pt x="247" y="63"/>
                    <a:pt x="247" y="63"/>
                  </a:cubicBezTo>
                  <a:cubicBezTo>
                    <a:pt x="254" y="63"/>
                    <a:pt x="254" y="63"/>
                    <a:pt x="254" y="63"/>
                  </a:cubicBezTo>
                  <a:cubicBezTo>
                    <a:pt x="39" y="0"/>
                    <a:pt x="39" y="0"/>
                    <a:pt x="39" y="0"/>
                  </a:cubicBezTo>
                  <a:cubicBezTo>
                    <a:pt x="38" y="0"/>
                    <a:pt x="38" y="0"/>
                    <a:pt x="38"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8" name="Freeform 27"/>
            <p:cNvSpPr>
              <a:spLocks noEditPoints="1"/>
            </p:cNvSpPr>
            <p:nvPr/>
          </p:nvSpPr>
          <p:spPr bwMode="auto">
            <a:xfrm>
              <a:off x="6085" y="2190"/>
              <a:ext cx="981" cy="804"/>
            </a:xfrm>
            <a:custGeom>
              <a:avLst/>
              <a:gdLst>
                <a:gd name="T0" fmla="*/ 398 w 399"/>
                <a:gd name="T1" fmla="*/ 326 h 326"/>
                <a:gd name="T2" fmla="*/ 398 w 399"/>
                <a:gd name="T3" fmla="*/ 326 h 326"/>
                <a:gd name="T4" fmla="*/ 1 w 399"/>
                <a:gd name="T5" fmla="*/ 167 h 326"/>
                <a:gd name="T6" fmla="*/ 1 w 399"/>
                <a:gd name="T7" fmla="*/ 166 h 326"/>
                <a:gd name="T8" fmla="*/ 1 w 399"/>
                <a:gd name="T9" fmla="*/ 166 h 326"/>
                <a:gd name="T10" fmla="*/ 202 w 399"/>
                <a:gd name="T11" fmla="*/ 0 h 326"/>
                <a:gd name="T12" fmla="*/ 202 w 399"/>
                <a:gd name="T13" fmla="*/ 0 h 326"/>
                <a:gd name="T14" fmla="*/ 203 w 399"/>
                <a:gd name="T15" fmla="*/ 0 h 326"/>
                <a:gd name="T16" fmla="*/ 399 w 399"/>
                <a:gd name="T17" fmla="*/ 325 h 326"/>
                <a:gd name="T18" fmla="*/ 399 w 399"/>
                <a:gd name="T19" fmla="*/ 326 h 326"/>
                <a:gd name="T20" fmla="*/ 398 w 399"/>
                <a:gd name="T21" fmla="*/ 326 h 326"/>
                <a:gd name="T22" fmla="*/ 3 w 399"/>
                <a:gd name="T23" fmla="*/ 166 h 326"/>
                <a:gd name="T24" fmla="*/ 396 w 399"/>
                <a:gd name="T25" fmla="*/ 324 h 326"/>
                <a:gd name="T26" fmla="*/ 202 w 399"/>
                <a:gd name="T27" fmla="*/ 2 h 326"/>
                <a:gd name="T28" fmla="*/ 3 w 399"/>
                <a:gd name="T29" fmla="*/ 16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9" h="326">
                  <a:moveTo>
                    <a:pt x="398" y="326"/>
                  </a:moveTo>
                  <a:cubicBezTo>
                    <a:pt x="398" y="326"/>
                    <a:pt x="398" y="326"/>
                    <a:pt x="398" y="326"/>
                  </a:cubicBezTo>
                  <a:cubicBezTo>
                    <a:pt x="1" y="167"/>
                    <a:pt x="1" y="167"/>
                    <a:pt x="1" y="167"/>
                  </a:cubicBezTo>
                  <a:cubicBezTo>
                    <a:pt x="1" y="167"/>
                    <a:pt x="1" y="167"/>
                    <a:pt x="1" y="166"/>
                  </a:cubicBezTo>
                  <a:cubicBezTo>
                    <a:pt x="0" y="166"/>
                    <a:pt x="1" y="166"/>
                    <a:pt x="1" y="166"/>
                  </a:cubicBezTo>
                  <a:cubicBezTo>
                    <a:pt x="202" y="0"/>
                    <a:pt x="202" y="0"/>
                    <a:pt x="202" y="0"/>
                  </a:cubicBezTo>
                  <a:cubicBezTo>
                    <a:pt x="202" y="0"/>
                    <a:pt x="202" y="0"/>
                    <a:pt x="202" y="0"/>
                  </a:cubicBezTo>
                  <a:cubicBezTo>
                    <a:pt x="203" y="0"/>
                    <a:pt x="203" y="0"/>
                    <a:pt x="203" y="0"/>
                  </a:cubicBezTo>
                  <a:cubicBezTo>
                    <a:pt x="399" y="325"/>
                    <a:pt x="399" y="325"/>
                    <a:pt x="399" y="325"/>
                  </a:cubicBezTo>
                  <a:cubicBezTo>
                    <a:pt x="399" y="325"/>
                    <a:pt x="399" y="326"/>
                    <a:pt x="399" y="326"/>
                  </a:cubicBezTo>
                  <a:cubicBezTo>
                    <a:pt x="399" y="326"/>
                    <a:pt x="398" y="326"/>
                    <a:pt x="398" y="326"/>
                  </a:cubicBezTo>
                  <a:close/>
                  <a:moveTo>
                    <a:pt x="3" y="166"/>
                  </a:moveTo>
                  <a:cubicBezTo>
                    <a:pt x="396" y="324"/>
                    <a:pt x="396" y="324"/>
                    <a:pt x="396" y="324"/>
                  </a:cubicBezTo>
                  <a:cubicBezTo>
                    <a:pt x="202" y="2"/>
                    <a:pt x="202" y="2"/>
                    <a:pt x="202" y="2"/>
                  </a:cubicBezTo>
                  <a:lnTo>
                    <a:pt x="3" y="1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9" name="Freeform 28"/>
            <p:cNvSpPr>
              <a:spLocks noEditPoints="1"/>
            </p:cNvSpPr>
            <p:nvPr/>
          </p:nvSpPr>
          <p:spPr bwMode="auto">
            <a:xfrm>
              <a:off x="6579" y="2007"/>
              <a:ext cx="487" cy="987"/>
            </a:xfrm>
            <a:custGeom>
              <a:avLst/>
              <a:gdLst>
                <a:gd name="T0" fmla="*/ 197 w 198"/>
                <a:gd name="T1" fmla="*/ 400 h 400"/>
                <a:gd name="T2" fmla="*/ 196 w 198"/>
                <a:gd name="T3" fmla="*/ 400 h 400"/>
                <a:gd name="T4" fmla="*/ 0 w 198"/>
                <a:gd name="T5" fmla="*/ 75 h 400"/>
                <a:gd name="T6" fmla="*/ 0 w 198"/>
                <a:gd name="T7" fmla="*/ 74 h 400"/>
                <a:gd name="T8" fmla="*/ 1 w 198"/>
                <a:gd name="T9" fmla="*/ 74 h 400"/>
                <a:gd name="T10" fmla="*/ 165 w 198"/>
                <a:gd name="T11" fmla="*/ 0 h 400"/>
                <a:gd name="T12" fmla="*/ 166 w 198"/>
                <a:gd name="T13" fmla="*/ 0 h 400"/>
                <a:gd name="T14" fmla="*/ 167 w 198"/>
                <a:gd name="T15" fmla="*/ 1 h 400"/>
                <a:gd name="T16" fmla="*/ 198 w 198"/>
                <a:gd name="T17" fmla="*/ 399 h 400"/>
                <a:gd name="T18" fmla="*/ 197 w 198"/>
                <a:gd name="T19" fmla="*/ 400 h 400"/>
                <a:gd name="T20" fmla="*/ 197 w 198"/>
                <a:gd name="T21" fmla="*/ 400 h 400"/>
                <a:gd name="T22" fmla="*/ 3 w 198"/>
                <a:gd name="T23" fmla="*/ 75 h 400"/>
                <a:gd name="T24" fmla="*/ 196 w 198"/>
                <a:gd name="T25" fmla="*/ 396 h 400"/>
                <a:gd name="T26" fmla="*/ 165 w 198"/>
                <a:gd name="T27" fmla="*/ 3 h 400"/>
                <a:gd name="T28" fmla="*/ 3 w 198"/>
                <a:gd name="T29" fmla="*/ 7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400">
                  <a:moveTo>
                    <a:pt x="197" y="400"/>
                  </a:moveTo>
                  <a:cubicBezTo>
                    <a:pt x="197" y="400"/>
                    <a:pt x="196" y="400"/>
                    <a:pt x="196" y="400"/>
                  </a:cubicBezTo>
                  <a:cubicBezTo>
                    <a:pt x="0" y="75"/>
                    <a:pt x="0" y="75"/>
                    <a:pt x="0" y="75"/>
                  </a:cubicBezTo>
                  <a:cubicBezTo>
                    <a:pt x="0" y="75"/>
                    <a:pt x="0" y="75"/>
                    <a:pt x="0" y="74"/>
                  </a:cubicBezTo>
                  <a:cubicBezTo>
                    <a:pt x="0" y="74"/>
                    <a:pt x="1" y="74"/>
                    <a:pt x="1" y="74"/>
                  </a:cubicBezTo>
                  <a:cubicBezTo>
                    <a:pt x="165" y="0"/>
                    <a:pt x="165" y="0"/>
                    <a:pt x="165" y="0"/>
                  </a:cubicBezTo>
                  <a:cubicBezTo>
                    <a:pt x="166" y="0"/>
                    <a:pt x="166" y="0"/>
                    <a:pt x="166" y="0"/>
                  </a:cubicBezTo>
                  <a:cubicBezTo>
                    <a:pt x="167" y="1"/>
                    <a:pt x="167" y="1"/>
                    <a:pt x="167" y="1"/>
                  </a:cubicBezTo>
                  <a:cubicBezTo>
                    <a:pt x="198" y="399"/>
                    <a:pt x="198" y="399"/>
                    <a:pt x="198" y="399"/>
                  </a:cubicBezTo>
                  <a:cubicBezTo>
                    <a:pt x="198" y="400"/>
                    <a:pt x="198" y="400"/>
                    <a:pt x="197" y="400"/>
                  </a:cubicBezTo>
                  <a:cubicBezTo>
                    <a:pt x="197" y="400"/>
                    <a:pt x="197" y="400"/>
                    <a:pt x="197" y="400"/>
                  </a:cubicBezTo>
                  <a:close/>
                  <a:moveTo>
                    <a:pt x="3" y="75"/>
                  </a:moveTo>
                  <a:cubicBezTo>
                    <a:pt x="196" y="396"/>
                    <a:pt x="196" y="396"/>
                    <a:pt x="196" y="396"/>
                  </a:cubicBezTo>
                  <a:cubicBezTo>
                    <a:pt x="165" y="3"/>
                    <a:pt x="165" y="3"/>
                    <a:pt x="165" y="3"/>
                  </a:cubicBezTo>
                  <a:lnTo>
                    <a:pt x="3" y="7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0" name="Freeform 29"/>
            <p:cNvSpPr>
              <a:spLocks noEditPoints="1"/>
            </p:cNvSpPr>
            <p:nvPr/>
          </p:nvSpPr>
          <p:spPr bwMode="auto">
            <a:xfrm>
              <a:off x="6985" y="2005"/>
              <a:ext cx="342" cy="989"/>
            </a:xfrm>
            <a:custGeom>
              <a:avLst/>
              <a:gdLst>
                <a:gd name="T0" fmla="*/ 32 w 139"/>
                <a:gd name="T1" fmla="*/ 401 h 401"/>
                <a:gd name="T2" fmla="*/ 32 w 139"/>
                <a:gd name="T3" fmla="*/ 401 h 401"/>
                <a:gd name="T4" fmla="*/ 31 w 139"/>
                <a:gd name="T5" fmla="*/ 401 h 401"/>
                <a:gd name="T6" fmla="*/ 0 w 139"/>
                <a:gd name="T7" fmla="*/ 2 h 401"/>
                <a:gd name="T8" fmla="*/ 0 w 139"/>
                <a:gd name="T9" fmla="*/ 2 h 401"/>
                <a:gd name="T10" fmla="*/ 1 w 139"/>
                <a:gd name="T11" fmla="*/ 1 h 401"/>
                <a:gd name="T12" fmla="*/ 138 w 139"/>
                <a:gd name="T13" fmla="*/ 0 h 401"/>
                <a:gd name="T14" fmla="*/ 139 w 139"/>
                <a:gd name="T15" fmla="*/ 0 h 401"/>
                <a:gd name="T16" fmla="*/ 139 w 139"/>
                <a:gd name="T17" fmla="*/ 1 h 401"/>
                <a:gd name="T18" fmla="*/ 33 w 139"/>
                <a:gd name="T19" fmla="*/ 401 h 401"/>
                <a:gd name="T20" fmla="*/ 32 w 139"/>
                <a:gd name="T21" fmla="*/ 401 h 401"/>
                <a:gd name="T22" fmla="*/ 2 w 139"/>
                <a:gd name="T23" fmla="*/ 3 h 401"/>
                <a:gd name="T24" fmla="*/ 33 w 139"/>
                <a:gd name="T25" fmla="*/ 395 h 401"/>
                <a:gd name="T26" fmla="*/ 137 w 139"/>
                <a:gd name="T27" fmla="*/ 2 h 401"/>
                <a:gd name="T28" fmla="*/ 2 w 139"/>
                <a:gd name="T29" fmla="*/ 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1">
                  <a:moveTo>
                    <a:pt x="32" y="401"/>
                  </a:moveTo>
                  <a:cubicBezTo>
                    <a:pt x="32" y="401"/>
                    <a:pt x="32" y="401"/>
                    <a:pt x="32" y="401"/>
                  </a:cubicBezTo>
                  <a:cubicBezTo>
                    <a:pt x="32" y="401"/>
                    <a:pt x="31" y="401"/>
                    <a:pt x="31" y="401"/>
                  </a:cubicBezTo>
                  <a:cubicBezTo>
                    <a:pt x="0" y="2"/>
                    <a:pt x="0" y="2"/>
                    <a:pt x="0" y="2"/>
                  </a:cubicBezTo>
                  <a:cubicBezTo>
                    <a:pt x="0" y="2"/>
                    <a:pt x="0" y="2"/>
                    <a:pt x="0" y="2"/>
                  </a:cubicBezTo>
                  <a:cubicBezTo>
                    <a:pt x="0" y="1"/>
                    <a:pt x="1" y="1"/>
                    <a:pt x="1" y="1"/>
                  </a:cubicBezTo>
                  <a:cubicBezTo>
                    <a:pt x="138" y="0"/>
                    <a:pt x="138" y="0"/>
                    <a:pt x="138" y="0"/>
                  </a:cubicBezTo>
                  <a:cubicBezTo>
                    <a:pt x="138" y="0"/>
                    <a:pt x="138" y="0"/>
                    <a:pt x="139" y="0"/>
                  </a:cubicBezTo>
                  <a:cubicBezTo>
                    <a:pt x="139" y="1"/>
                    <a:pt x="139" y="1"/>
                    <a:pt x="139" y="1"/>
                  </a:cubicBezTo>
                  <a:cubicBezTo>
                    <a:pt x="33" y="401"/>
                    <a:pt x="33" y="401"/>
                    <a:pt x="33" y="401"/>
                  </a:cubicBezTo>
                  <a:cubicBezTo>
                    <a:pt x="33" y="401"/>
                    <a:pt x="33" y="401"/>
                    <a:pt x="32" y="401"/>
                  </a:cubicBezTo>
                  <a:close/>
                  <a:moveTo>
                    <a:pt x="2" y="3"/>
                  </a:moveTo>
                  <a:cubicBezTo>
                    <a:pt x="33" y="395"/>
                    <a:pt x="33" y="395"/>
                    <a:pt x="33" y="395"/>
                  </a:cubicBezTo>
                  <a:cubicBezTo>
                    <a:pt x="137" y="2"/>
                    <a:pt x="137" y="2"/>
                    <a:pt x="137" y="2"/>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1" name="Freeform 30"/>
            <p:cNvSpPr/>
            <p:nvPr/>
          </p:nvSpPr>
          <p:spPr bwMode="auto">
            <a:xfrm>
              <a:off x="7061" y="2905"/>
              <a:ext cx="802" cy="323"/>
            </a:xfrm>
            <a:custGeom>
              <a:avLst/>
              <a:gdLst>
                <a:gd name="T0" fmla="*/ 326 w 326"/>
                <a:gd name="T1" fmla="*/ 52 h 131"/>
                <a:gd name="T2" fmla="*/ 124 w 326"/>
                <a:gd name="T3" fmla="*/ 129 h 131"/>
                <a:gd name="T4" fmla="*/ 4 w 326"/>
                <a:gd name="T5" fmla="*/ 36 h 131"/>
                <a:gd name="T6" fmla="*/ 326 w 326"/>
                <a:gd name="T7" fmla="*/ 2 h 131"/>
                <a:gd name="T8" fmla="*/ 326 w 326"/>
                <a:gd name="T9" fmla="*/ 0 h 131"/>
                <a:gd name="T10" fmla="*/ 1 w 326"/>
                <a:gd name="T11" fmla="*/ 35 h 131"/>
                <a:gd name="T12" fmla="*/ 0 w 326"/>
                <a:gd name="T13" fmla="*/ 35 h 131"/>
                <a:gd name="T14" fmla="*/ 1 w 326"/>
                <a:gd name="T15" fmla="*/ 36 h 131"/>
                <a:gd name="T16" fmla="*/ 124 w 326"/>
                <a:gd name="T17" fmla="*/ 131 h 131"/>
                <a:gd name="T18" fmla="*/ 124 w 326"/>
                <a:gd name="T19" fmla="*/ 131 h 131"/>
                <a:gd name="T20" fmla="*/ 124 w 326"/>
                <a:gd name="T21" fmla="*/ 131 h 131"/>
                <a:gd name="T22" fmla="*/ 326 w 326"/>
                <a:gd name="T23" fmla="*/ 54 h 131"/>
                <a:gd name="T24" fmla="*/ 326 w 326"/>
                <a:gd name="T25" fmla="*/ 5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131">
                  <a:moveTo>
                    <a:pt x="326" y="52"/>
                  </a:moveTo>
                  <a:cubicBezTo>
                    <a:pt x="124" y="129"/>
                    <a:pt x="124" y="129"/>
                    <a:pt x="124" y="129"/>
                  </a:cubicBezTo>
                  <a:cubicBezTo>
                    <a:pt x="4" y="36"/>
                    <a:pt x="4" y="36"/>
                    <a:pt x="4" y="36"/>
                  </a:cubicBezTo>
                  <a:cubicBezTo>
                    <a:pt x="326" y="2"/>
                    <a:pt x="326" y="2"/>
                    <a:pt x="326" y="2"/>
                  </a:cubicBezTo>
                  <a:cubicBezTo>
                    <a:pt x="326" y="0"/>
                    <a:pt x="326" y="0"/>
                    <a:pt x="326" y="0"/>
                  </a:cubicBezTo>
                  <a:cubicBezTo>
                    <a:pt x="1" y="35"/>
                    <a:pt x="1" y="35"/>
                    <a:pt x="1" y="35"/>
                  </a:cubicBezTo>
                  <a:cubicBezTo>
                    <a:pt x="1" y="35"/>
                    <a:pt x="0" y="35"/>
                    <a:pt x="0" y="35"/>
                  </a:cubicBezTo>
                  <a:cubicBezTo>
                    <a:pt x="0" y="36"/>
                    <a:pt x="0" y="36"/>
                    <a:pt x="1" y="36"/>
                  </a:cubicBezTo>
                  <a:cubicBezTo>
                    <a:pt x="124" y="131"/>
                    <a:pt x="124" y="131"/>
                    <a:pt x="124" y="131"/>
                  </a:cubicBezTo>
                  <a:cubicBezTo>
                    <a:pt x="124" y="131"/>
                    <a:pt x="124" y="131"/>
                    <a:pt x="124" y="131"/>
                  </a:cubicBezTo>
                  <a:cubicBezTo>
                    <a:pt x="124" y="131"/>
                    <a:pt x="124" y="131"/>
                    <a:pt x="124" y="131"/>
                  </a:cubicBezTo>
                  <a:cubicBezTo>
                    <a:pt x="326" y="54"/>
                    <a:pt x="326" y="54"/>
                    <a:pt x="326" y="54"/>
                  </a:cubicBezTo>
                  <a:lnTo>
                    <a:pt x="326" y="5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2" name="Freeform 31"/>
            <p:cNvSpPr>
              <a:spLocks noEditPoints="1"/>
            </p:cNvSpPr>
            <p:nvPr/>
          </p:nvSpPr>
          <p:spPr bwMode="auto">
            <a:xfrm>
              <a:off x="6985" y="1687"/>
              <a:ext cx="342" cy="325"/>
            </a:xfrm>
            <a:custGeom>
              <a:avLst/>
              <a:gdLst>
                <a:gd name="T0" fmla="*/ 1 w 139"/>
                <a:gd name="T1" fmla="*/ 132 h 132"/>
                <a:gd name="T2" fmla="*/ 0 w 139"/>
                <a:gd name="T3" fmla="*/ 132 h 132"/>
                <a:gd name="T4" fmla="*/ 0 w 139"/>
                <a:gd name="T5" fmla="*/ 130 h 132"/>
                <a:gd name="T6" fmla="*/ 137 w 139"/>
                <a:gd name="T7" fmla="*/ 0 h 132"/>
                <a:gd name="T8" fmla="*/ 138 w 139"/>
                <a:gd name="T9" fmla="*/ 0 h 132"/>
                <a:gd name="T10" fmla="*/ 138 w 139"/>
                <a:gd name="T11" fmla="*/ 1 h 132"/>
                <a:gd name="T12" fmla="*/ 139 w 139"/>
                <a:gd name="T13" fmla="*/ 130 h 132"/>
                <a:gd name="T14" fmla="*/ 138 w 139"/>
                <a:gd name="T15" fmla="*/ 131 h 132"/>
                <a:gd name="T16" fmla="*/ 1 w 139"/>
                <a:gd name="T17" fmla="*/ 132 h 132"/>
                <a:gd name="T18" fmla="*/ 1 w 139"/>
                <a:gd name="T19" fmla="*/ 132 h 132"/>
                <a:gd name="T20" fmla="*/ 136 w 139"/>
                <a:gd name="T21" fmla="*/ 3 h 132"/>
                <a:gd name="T22" fmla="*/ 3 w 139"/>
                <a:gd name="T23" fmla="*/ 130 h 132"/>
                <a:gd name="T24" fmla="*/ 137 w 139"/>
                <a:gd name="T25" fmla="*/ 129 h 132"/>
                <a:gd name="T26" fmla="*/ 136 w 139"/>
                <a:gd name="T27" fmla="*/ 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32">
                  <a:moveTo>
                    <a:pt x="1" y="132"/>
                  </a:moveTo>
                  <a:cubicBezTo>
                    <a:pt x="0" y="132"/>
                    <a:pt x="0" y="132"/>
                    <a:pt x="0" y="132"/>
                  </a:cubicBezTo>
                  <a:cubicBezTo>
                    <a:pt x="0" y="131"/>
                    <a:pt x="0" y="131"/>
                    <a:pt x="0" y="130"/>
                  </a:cubicBezTo>
                  <a:cubicBezTo>
                    <a:pt x="137" y="0"/>
                    <a:pt x="137" y="0"/>
                    <a:pt x="137" y="0"/>
                  </a:cubicBezTo>
                  <a:cubicBezTo>
                    <a:pt x="137" y="0"/>
                    <a:pt x="137" y="0"/>
                    <a:pt x="138" y="0"/>
                  </a:cubicBezTo>
                  <a:cubicBezTo>
                    <a:pt x="138" y="0"/>
                    <a:pt x="138" y="0"/>
                    <a:pt x="138" y="1"/>
                  </a:cubicBezTo>
                  <a:cubicBezTo>
                    <a:pt x="139" y="130"/>
                    <a:pt x="139" y="130"/>
                    <a:pt x="139" y="130"/>
                  </a:cubicBezTo>
                  <a:cubicBezTo>
                    <a:pt x="139" y="131"/>
                    <a:pt x="138" y="131"/>
                    <a:pt x="138" y="131"/>
                  </a:cubicBezTo>
                  <a:cubicBezTo>
                    <a:pt x="1" y="132"/>
                    <a:pt x="1" y="132"/>
                    <a:pt x="1" y="132"/>
                  </a:cubicBezTo>
                  <a:cubicBezTo>
                    <a:pt x="1" y="132"/>
                    <a:pt x="1" y="132"/>
                    <a:pt x="1" y="132"/>
                  </a:cubicBezTo>
                  <a:close/>
                  <a:moveTo>
                    <a:pt x="136" y="3"/>
                  </a:moveTo>
                  <a:cubicBezTo>
                    <a:pt x="3" y="130"/>
                    <a:pt x="3" y="130"/>
                    <a:pt x="3" y="130"/>
                  </a:cubicBezTo>
                  <a:cubicBezTo>
                    <a:pt x="137" y="129"/>
                    <a:pt x="137" y="129"/>
                    <a:pt x="137" y="129"/>
                  </a:cubicBezTo>
                  <a:lnTo>
                    <a:pt x="136"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3" name="Freeform 32"/>
            <p:cNvSpPr/>
            <p:nvPr/>
          </p:nvSpPr>
          <p:spPr bwMode="auto">
            <a:xfrm>
              <a:off x="7319" y="210"/>
              <a:ext cx="556" cy="1482"/>
            </a:xfrm>
            <a:custGeom>
              <a:avLst/>
              <a:gdLst>
                <a:gd name="T0" fmla="*/ 225 w 226"/>
                <a:gd name="T1" fmla="*/ 491 h 601"/>
                <a:gd name="T2" fmla="*/ 2 w 226"/>
                <a:gd name="T3" fmla="*/ 598 h 601"/>
                <a:gd name="T4" fmla="*/ 2 w 226"/>
                <a:gd name="T5" fmla="*/ 4 h 601"/>
                <a:gd name="T6" fmla="*/ 226 w 226"/>
                <a:gd name="T7" fmla="*/ 298 h 601"/>
                <a:gd name="T8" fmla="*/ 226 w 226"/>
                <a:gd name="T9" fmla="*/ 295 h 601"/>
                <a:gd name="T10" fmla="*/ 1 w 226"/>
                <a:gd name="T11" fmla="*/ 1 h 601"/>
                <a:gd name="T12" fmla="*/ 0 w 226"/>
                <a:gd name="T13" fmla="*/ 1 h 601"/>
                <a:gd name="T14" fmla="*/ 0 w 226"/>
                <a:gd name="T15" fmla="*/ 1 h 601"/>
                <a:gd name="T16" fmla="*/ 0 w 226"/>
                <a:gd name="T17" fmla="*/ 600 h 601"/>
                <a:gd name="T18" fmla="*/ 1 w 226"/>
                <a:gd name="T19" fmla="*/ 600 h 601"/>
                <a:gd name="T20" fmla="*/ 1 w 226"/>
                <a:gd name="T21" fmla="*/ 601 h 601"/>
                <a:gd name="T22" fmla="*/ 2 w 226"/>
                <a:gd name="T23" fmla="*/ 601 h 601"/>
                <a:gd name="T24" fmla="*/ 225 w 226"/>
                <a:gd name="T25" fmla="*/ 493 h 601"/>
                <a:gd name="T26" fmla="*/ 225 w 226"/>
                <a:gd name="T27" fmla="*/ 49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601">
                  <a:moveTo>
                    <a:pt x="225" y="491"/>
                  </a:moveTo>
                  <a:cubicBezTo>
                    <a:pt x="2" y="598"/>
                    <a:pt x="2" y="598"/>
                    <a:pt x="2" y="598"/>
                  </a:cubicBezTo>
                  <a:cubicBezTo>
                    <a:pt x="2" y="4"/>
                    <a:pt x="2" y="4"/>
                    <a:pt x="2" y="4"/>
                  </a:cubicBezTo>
                  <a:cubicBezTo>
                    <a:pt x="226" y="298"/>
                    <a:pt x="226" y="298"/>
                    <a:pt x="226" y="298"/>
                  </a:cubicBezTo>
                  <a:cubicBezTo>
                    <a:pt x="226" y="295"/>
                    <a:pt x="226" y="295"/>
                    <a:pt x="226" y="295"/>
                  </a:cubicBezTo>
                  <a:cubicBezTo>
                    <a:pt x="1" y="1"/>
                    <a:pt x="1" y="1"/>
                    <a:pt x="1" y="1"/>
                  </a:cubicBezTo>
                  <a:cubicBezTo>
                    <a:pt x="1" y="1"/>
                    <a:pt x="1" y="0"/>
                    <a:pt x="0" y="1"/>
                  </a:cubicBezTo>
                  <a:cubicBezTo>
                    <a:pt x="0" y="1"/>
                    <a:pt x="0" y="1"/>
                    <a:pt x="0" y="1"/>
                  </a:cubicBezTo>
                  <a:cubicBezTo>
                    <a:pt x="0" y="600"/>
                    <a:pt x="0" y="600"/>
                    <a:pt x="0" y="600"/>
                  </a:cubicBezTo>
                  <a:cubicBezTo>
                    <a:pt x="0" y="600"/>
                    <a:pt x="1" y="600"/>
                    <a:pt x="1" y="600"/>
                  </a:cubicBezTo>
                  <a:cubicBezTo>
                    <a:pt x="1" y="601"/>
                    <a:pt x="1" y="601"/>
                    <a:pt x="1" y="601"/>
                  </a:cubicBezTo>
                  <a:cubicBezTo>
                    <a:pt x="1" y="601"/>
                    <a:pt x="2" y="601"/>
                    <a:pt x="2" y="601"/>
                  </a:cubicBezTo>
                  <a:cubicBezTo>
                    <a:pt x="225" y="493"/>
                    <a:pt x="225" y="493"/>
                    <a:pt x="225" y="493"/>
                  </a:cubicBezTo>
                  <a:lnTo>
                    <a:pt x="225" y="49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4" name="Freeform 33"/>
            <p:cNvSpPr>
              <a:spLocks noEditPoints="1"/>
            </p:cNvSpPr>
            <p:nvPr/>
          </p:nvSpPr>
          <p:spPr bwMode="auto">
            <a:xfrm>
              <a:off x="7319" y="1687"/>
              <a:ext cx="448" cy="323"/>
            </a:xfrm>
            <a:custGeom>
              <a:avLst/>
              <a:gdLst>
                <a:gd name="T0" fmla="*/ 2 w 182"/>
                <a:gd name="T1" fmla="*/ 131 h 131"/>
                <a:gd name="T2" fmla="*/ 1 w 182"/>
                <a:gd name="T3" fmla="*/ 131 h 131"/>
                <a:gd name="T4" fmla="*/ 1 w 182"/>
                <a:gd name="T5" fmla="*/ 130 h 131"/>
                <a:gd name="T6" fmla="*/ 0 w 182"/>
                <a:gd name="T7" fmla="*/ 1 h 131"/>
                <a:gd name="T8" fmla="*/ 1 w 182"/>
                <a:gd name="T9" fmla="*/ 0 h 131"/>
                <a:gd name="T10" fmla="*/ 1 w 182"/>
                <a:gd name="T11" fmla="*/ 0 h 131"/>
                <a:gd name="T12" fmla="*/ 182 w 182"/>
                <a:gd name="T13" fmla="*/ 20 h 131"/>
                <a:gd name="T14" fmla="*/ 182 w 182"/>
                <a:gd name="T15" fmla="*/ 21 h 131"/>
                <a:gd name="T16" fmla="*/ 182 w 182"/>
                <a:gd name="T17" fmla="*/ 22 h 131"/>
                <a:gd name="T18" fmla="*/ 2 w 182"/>
                <a:gd name="T19" fmla="*/ 131 h 131"/>
                <a:gd name="T20" fmla="*/ 2 w 182"/>
                <a:gd name="T21" fmla="*/ 131 h 131"/>
                <a:gd name="T22" fmla="*/ 2 w 182"/>
                <a:gd name="T23" fmla="*/ 2 h 131"/>
                <a:gd name="T24" fmla="*/ 3 w 182"/>
                <a:gd name="T25" fmla="*/ 128 h 131"/>
                <a:gd name="T26" fmla="*/ 179 w 182"/>
                <a:gd name="T27" fmla="*/ 22 h 131"/>
                <a:gd name="T28" fmla="*/ 2 w 182"/>
                <a:gd name="T2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131">
                  <a:moveTo>
                    <a:pt x="2" y="131"/>
                  </a:moveTo>
                  <a:cubicBezTo>
                    <a:pt x="2" y="131"/>
                    <a:pt x="2" y="131"/>
                    <a:pt x="1" y="131"/>
                  </a:cubicBezTo>
                  <a:cubicBezTo>
                    <a:pt x="1" y="131"/>
                    <a:pt x="1" y="130"/>
                    <a:pt x="1" y="130"/>
                  </a:cubicBezTo>
                  <a:cubicBezTo>
                    <a:pt x="0" y="1"/>
                    <a:pt x="0" y="1"/>
                    <a:pt x="0" y="1"/>
                  </a:cubicBezTo>
                  <a:cubicBezTo>
                    <a:pt x="0" y="0"/>
                    <a:pt x="0" y="0"/>
                    <a:pt x="1" y="0"/>
                  </a:cubicBezTo>
                  <a:cubicBezTo>
                    <a:pt x="1" y="0"/>
                    <a:pt x="1" y="0"/>
                    <a:pt x="1" y="0"/>
                  </a:cubicBezTo>
                  <a:cubicBezTo>
                    <a:pt x="182" y="20"/>
                    <a:pt x="182" y="20"/>
                    <a:pt x="182" y="20"/>
                  </a:cubicBezTo>
                  <a:cubicBezTo>
                    <a:pt x="182" y="20"/>
                    <a:pt x="182" y="21"/>
                    <a:pt x="182" y="21"/>
                  </a:cubicBezTo>
                  <a:cubicBezTo>
                    <a:pt x="182" y="21"/>
                    <a:pt x="182" y="22"/>
                    <a:pt x="182" y="22"/>
                  </a:cubicBezTo>
                  <a:cubicBezTo>
                    <a:pt x="2" y="131"/>
                    <a:pt x="2" y="131"/>
                    <a:pt x="2" y="131"/>
                  </a:cubicBezTo>
                  <a:cubicBezTo>
                    <a:pt x="2" y="131"/>
                    <a:pt x="2" y="131"/>
                    <a:pt x="2" y="131"/>
                  </a:cubicBezTo>
                  <a:close/>
                  <a:moveTo>
                    <a:pt x="2" y="2"/>
                  </a:moveTo>
                  <a:cubicBezTo>
                    <a:pt x="3" y="128"/>
                    <a:pt x="3" y="128"/>
                    <a:pt x="3" y="128"/>
                  </a:cubicBezTo>
                  <a:cubicBezTo>
                    <a:pt x="179" y="22"/>
                    <a:pt x="179" y="22"/>
                    <a:pt x="179" y="22"/>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5" name="Freeform 34"/>
            <p:cNvSpPr/>
            <p:nvPr/>
          </p:nvSpPr>
          <p:spPr bwMode="auto">
            <a:xfrm>
              <a:off x="7319" y="1420"/>
              <a:ext cx="554" cy="321"/>
            </a:xfrm>
            <a:custGeom>
              <a:avLst/>
              <a:gdLst>
                <a:gd name="T0" fmla="*/ 224 w 225"/>
                <a:gd name="T1" fmla="*/ 77 h 130"/>
                <a:gd name="T2" fmla="*/ 181 w 225"/>
                <a:gd name="T3" fmla="*/ 128 h 130"/>
                <a:gd name="T4" fmla="*/ 5 w 225"/>
                <a:gd name="T5" fmla="*/ 108 h 130"/>
                <a:gd name="T6" fmla="*/ 225 w 225"/>
                <a:gd name="T7" fmla="*/ 2 h 130"/>
                <a:gd name="T8" fmla="*/ 225 w 225"/>
                <a:gd name="T9" fmla="*/ 0 h 130"/>
                <a:gd name="T10" fmla="*/ 1 w 225"/>
                <a:gd name="T11" fmla="*/ 108 h 130"/>
                <a:gd name="T12" fmla="*/ 0 w 225"/>
                <a:gd name="T13" fmla="*/ 109 h 130"/>
                <a:gd name="T14" fmla="*/ 1 w 225"/>
                <a:gd name="T15" fmla="*/ 110 h 130"/>
                <a:gd name="T16" fmla="*/ 181 w 225"/>
                <a:gd name="T17" fmla="*/ 130 h 130"/>
                <a:gd name="T18" fmla="*/ 181 w 225"/>
                <a:gd name="T19" fmla="*/ 130 h 130"/>
                <a:gd name="T20" fmla="*/ 182 w 225"/>
                <a:gd name="T21" fmla="*/ 130 h 130"/>
                <a:gd name="T22" fmla="*/ 224 w 225"/>
                <a:gd name="T23" fmla="*/ 80 h 130"/>
                <a:gd name="T24" fmla="*/ 224 w 225"/>
                <a:gd name="T25"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30">
                  <a:moveTo>
                    <a:pt x="224" y="77"/>
                  </a:moveTo>
                  <a:cubicBezTo>
                    <a:pt x="181" y="128"/>
                    <a:pt x="181" y="128"/>
                    <a:pt x="181" y="128"/>
                  </a:cubicBezTo>
                  <a:cubicBezTo>
                    <a:pt x="5" y="108"/>
                    <a:pt x="5" y="108"/>
                    <a:pt x="5" y="108"/>
                  </a:cubicBezTo>
                  <a:cubicBezTo>
                    <a:pt x="225" y="2"/>
                    <a:pt x="225" y="2"/>
                    <a:pt x="225" y="2"/>
                  </a:cubicBezTo>
                  <a:cubicBezTo>
                    <a:pt x="225" y="0"/>
                    <a:pt x="225" y="0"/>
                    <a:pt x="225" y="0"/>
                  </a:cubicBezTo>
                  <a:cubicBezTo>
                    <a:pt x="1" y="108"/>
                    <a:pt x="1" y="108"/>
                    <a:pt x="1" y="108"/>
                  </a:cubicBezTo>
                  <a:cubicBezTo>
                    <a:pt x="0" y="108"/>
                    <a:pt x="0" y="108"/>
                    <a:pt x="0" y="109"/>
                  </a:cubicBezTo>
                  <a:cubicBezTo>
                    <a:pt x="0" y="109"/>
                    <a:pt x="1" y="110"/>
                    <a:pt x="1" y="110"/>
                  </a:cubicBezTo>
                  <a:cubicBezTo>
                    <a:pt x="181" y="130"/>
                    <a:pt x="181" y="130"/>
                    <a:pt x="181" y="130"/>
                  </a:cubicBezTo>
                  <a:cubicBezTo>
                    <a:pt x="181" y="130"/>
                    <a:pt x="181" y="130"/>
                    <a:pt x="181" y="130"/>
                  </a:cubicBezTo>
                  <a:cubicBezTo>
                    <a:pt x="182" y="130"/>
                    <a:pt x="182" y="130"/>
                    <a:pt x="182" y="130"/>
                  </a:cubicBezTo>
                  <a:cubicBezTo>
                    <a:pt x="224" y="80"/>
                    <a:pt x="224" y="80"/>
                    <a:pt x="224" y="80"/>
                  </a:cubicBezTo>
                  <a:lnTo>
                    <a:pt x="224" y="7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6" name="Freeform 35"/>
            <p:cNvSpPr/>
            <p:nvPr/>
          </p:nvSpPr>
          <p:spPr bwMode="auto">
            <a:xfrm>
              <a:off x="7762" y="1610"/>
              <a:ext cx="108" cy="183"/>
            </a:xfrm>
            <a:custGeom>
              <a:avLst/>
              <a:gdLst>
                <a:gd name="T0" fmla="*/ 44 w 44"/>
                <a:gd name="T1" fmla="*/ 72 h 74"/>
                <a:gd name="T2" fmla="*/ 3 w 44"/>
                <a:gd name="T3" fmla="*/ 52 h 74"/>
                <a:gd name="T4" fmla="*/ 44 w 44"/>
                <a:gd name="T5" fmla="*/ 3 h 74"/>
                <a:gd name="T6" fmla="*/ 44 w 44"/>
                <a:gd name="T7" fmla="*/ 0 h 74"/>
                <a:gd name="T8" fmla="*/ 1 w 44"/>
                <a:gd name="T9" fmla="*/ 52 h 74"/>
                <a:gd name="T10" fmla="*/ 0 w 44"/>
                <a:gd name="T11" fmla="*/ 52 h 74"/>
                <a:gd name="T12" fmla="*/ 1 w 44"/>
                <a:gd name="T13" fmla="*/ 53 h 74"/>
                <a:gd name="T14" fmla="*/ 44 w 44"/>
                <a:gd name="T15" fmla="*/ 74 h 74"/>
                <a:gd name="T16" fmla="*/ 44 w 44"/>
                <a:gd name="T17"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4">
                  <a:moveTo>
                    <a:pt x="44" y="72"/>
                  </a:moveTo>
                  <a:cubicBezTo>
                    <a:pt x="3" y="52"/>
                    <a:pt x="3" y="52"/>
                    <a:pt x="3" y="52"/>
                  </a:cubicBezTo>
                  <a:cubicBezTo>
                    <a:pt x="44" y="3"/>
                    <a:pt x="44" y="3"/>
                    <a:pt x="44" y="3"/>
                  </a:cubicBezTo>
                  <a:cubicBezTo>
                    <a:pt x="44" y="0"/>
                    <a:pt x="44" y="0"/>
                    <a:pt x="44" y="0"/>
                  </a:cubicBezTo>
                  <a:cubicBezTo>
                    <a:pt x="1" y="52"/>
                    <a:pt x="1" y="52"/>
                    <a:pt x="1" y="52"/>
                  </a:cubicBezTo>
                  <a:cubicBezTo>
                    <a:pt x="0" y="52"/>
                    <a:pt x="0" y="52"/>
                    <a:pt x="0" y="52"/>
                  </a:cubicBezTo>
                  <a:cubicBezTo>
                    <a:pt x="1" y="53"/>
                    <a:pt x="1" y="53"/>
                    <a:pt x="1" y="53"/>
                  </a:cubicBezTo>
                  <a:cubicBezTo>
                    <a:pt x="44" y="74"/>
                    <a:pt x="44" y="74"/>
                    <a:pt x="44" y="74"/>
                  </a:cubicBezTo>
                  <a:lnTo>
                    <a:pt x="44" y="7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7" name="Freeform 36"/>
            <p:cNvSpPr/>
            <p:nvPr/>
          </p:nvSpPr>
          <p:spPr bwMode="auto">
            <a:xfrm>
              <a:off x="7762" y="1736"/>
              <a:ext cx="108" cy="86"/>
            </a:xfrm>
            <a:custGeom>
              <a:avLst/>
              <a:gdLst>
                <a:gd name="T0" fmla="*/ 44 w 44"/>
                <a:gd name="T1" fmla="*/ 33 h 35"/>
                <a:gd name="T2" fmla="*/ 9 w 44"/>
                <a:gd name="T3" fmla="*/ 6 h 35"/>
                <a:gd name="T4" fmla="*/ 44 w 44"/>
                <a:gd name="T5" fmla="*/ 23 h 35"/>
                <a:gd name="T6" fmla="*/ 44 w 44"/>
                <a:gd name="T7" fmla="*/ 21 h 35"/>
                <a:gd name="T8" fmla="*/ 2 w 44"/>
                <a:gd name="T9" fmla="*/ 0 h 35"/>
                <a:gd name="T10" fmla="*/ 1 w 44"/>
                <a:gd name="T11" fmla="*/ 1 h 35"/>
                <a:gd name="T12" fmla="*/ 1 w 44"/>
                <a:gd name="T13" fmla="*/ 2 h 35"/>
                <a:gd name="T14" fmla="*/ 44 w 44"/>
                <a:gd name="T15" fmla="*/ 35 h 35"/>
                <a:gd name="T16" fmla="*/ 44 w 44"/>
                <a:gd name="T17"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5">
                  <a:moveTo>
                    <a:pt x="44" y="33"/>
                  </a:moveTo>
                  <a:cubicBezTo>
                    <a:pt x="9" y="6"/>
                    <a:pt x="9" y="6"/>
                    <a:pt x="9" y="6"/>
                  </a:cubicBezTo>
                  <a:cubicBezTo>
                    <a:pt x="44" y="23"/>
                    <a:pt x="44" y="23"/>
                    <a:pt x="44" y="23"/>
                  </a:cubicBezTo>
                  <a:cubicBezTo>
                    <a:pt x="44" y="21"/>
                    <a:pt x="44" y="21"/>
                    <a:pt x="44" y="21"/>
                  </a:cubicBezTo>
                  <a:cubicBezTo>
                    <a:pt x="2" y="0"/>
                    <a:pt x="2" y="0"/>
                    <a:pt x="2" y="0"/>
                  </a:cubicBezTo>
                  <a:cubicBezTo>
                    <a:pt x="1" y="0"/>
                    <a:pt x="1" y="0"/>
                    <a:pt x="1" y="1"/>
                  </a:cubicBezTo>
                  <a:cubicBezTo>
                    <a:pt x="0" y="1"/>
                    <a:pt x="0" y="2"/>
                    <a:pt x="1" y="2"/>
                  </a:cubicBezTo>
                  <a:cubicBezTo>
                    <a:pt x="44" y="35"/>
                    <a:pt x="44" y="35"/>
                    <a:pt x="44" y="35"/>
                  </a:cubicBezTo>
                  <a:lnTo>
                    <a:pt x="44" y="3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8" name="Freeform 37"/>
            <p:cNvSpPr/>
            <p:nvPr/>
          </p:nvSpPr>
          <p:spPr bwMode="auto">
            <a:xfrm>
              <a:off x="4816" y="3714"/>
              <a:ext cx="942" cy="638"/>
            </a:xfrm>
            <a:custGeom>
              <a:avLst/>
              <a:gdLst>
                <a:gd name="T0" fmla="*/ 0 w 383"/>
                <a:gd name="T1" fmla="*/ 198 h 259"/>
                <a:gd name="T2" fmla="*/ 209 w 383"/>
                <a:gd name="T3" fmla="*/ 259 h 259"/>
                <a:gd name="T4" fmla="*/ 216 w 383"/>
                <a:gd name="T5" fmla="*/ 259 h 259"/>
                <a:gd name="T6" fmla="*/ 3 w 383"/>
                <a:gd name="T7" fmla="*/ 197 h 259"/>
                <a:gd name="T8" fmla="*/ 380 w 383"/>
                <a:gd name="T9" fmla="*/ 3 h 259"/>
                <a:gd name="T10" fmla="*/ 289 w 383"/>
                <a:gd name="T11" fmla="*/ 259 h 259"/>
                <a:gd name="T12" fmla="*/ 291 w 383"/>
                <a:gd name="T13" fmla="*/ 259 h 259"/>
                <a:gd name="T14" fmla="*/ 383 w 383"/>
                <a:gd name="T15" fmla="*/ 1 h 259"/>
                <a:gd name="T16" fmla="*/ 382 w 383"/>
                <a:gd name="T17" fmla="*/ 0 h 259"/>
                <a:gd name="T18" fmla="*/ 381 w 383"/>
                <a:gd name="T19" fmla="*/ 0 h 259"/>
                <a:gd name="T20" fmla="*/ 0 w 383"/>
                <a:gd name="T21" fmla="*/ 196 h 259"/>
                <a:gd name="T22" fmla="*/ 0 w 383"/>
                <a:gd name="T23" fmla="*/ 197 h 259"/>
                <a:gd name="T24" fmla="*/ 0 w 383"/>
                <a:gd name="T25" fmla="*/ 19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3" h="259">
                  <a:moveTo>
                    <a:pt x="0" y="198"/>
                  </a:moveTo>
                  <a:cubicBezTo>
                    <a:pt x="209" y="259"/>
                    <a:pt x="209" y="259"/>
                    <a:pt x="209" y="259"/>
                  </a:cubicBezTo>
                  <a:cubicBezTo>
                    <a:pt x="216" y="259"/>
                    <a:pt x="216" y="259"/>
                    <a:pt x="216" y="259"/>
                  </a:cubicBezTo>
                  <a:cubicBezTo>
                    <a:pt x="3" y="197"/>
                    <a:pt x="3" y="197"/>
                    <a:pt x="3" y="197"/>
                  </a:cubicBezTo>
                  <a:cubicBezTo>
                    <a:pt x="380" y="3"/>
                    <a:pt x="380" y="3"/>
                    <a:pt x="380" y="3"/>
                  </a:cubicBezTo>
                  <a:cubicBezTo>
                    <a:pt x="289" y="259"/>
                    <a:pt x="289" y="259"/>
                    <a:pt x="289" y="259"/>
                  </a:cubicBezTo>
                  <a:cubicBezTo>
                    <a:pt x="291" y="259"/>
                    <a:pt x="291" y="259"/>
                    <a:pt x="291" y="259"/>
                  </a:cubicBezTo>
                  <a:cubicBezTo>
                    <a:pt x="383" y="1"/>
                    <a:pt x="383" y="1"/>
                    <a:pt x="383" y="1"/>
                  </a:cubicBezTo>
                  <a:cubicBezTo>
                    <a:pt x="383" y="1"/>
                    <a:pt x="383" y="0"/>
                    <a:pt x="382" y="0"/>
                  </a:cubicBezTo>
                  <a:cubicBezTo>
                    <a:pt x="382" y="0"/>
                    <a:pt x="382" y="0"/>
                    <a:pt x="381" y="0"/>
                  </a:cubicBezTo>
                  <a:cubicBezTo>
                    <a:pt x="0" y="196"/>
                    <a:pt x="0" y="196"/>
                    <a:pt x="0" y="196"/>
                  </a:cubicBezTo>
                  <a:cubicBezTo>
                    <a:pt x="0" y="196"/>
                    <a:pt x="0" y="197"/>
                    <a:pt x="0" y="197"/>
                  </a:cubicBezTo>
                  <a:cubicBezTo>
                    <a:pt x="0" y="197"/>
                    <a:pt x="0" y="198"/>
                    <a:pt x="0" y="198"/>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9" name="Freeform 38"/>
            <p:cNvSpPr/>
            <p:nvPr/>
          </p:nvSpPr>
          <p:spPr bwMode="auto">
            <a:xfrm>
              <a:off x="5527" y="3714"/>
              <a:ext cx="846" cy="638"/>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0" name="Freeform 39"/>
            <p:cNvSpPr>
              <a:spLocks noEditPoints="1"/>
            </p:cNvSpPr>
            <p:nvPr/>
          </p:nvSpPr>
          <p:spPr bwMode="auto">
            <a:xfrm>
              <a:off x="5525" y="2779"/>
              <a:ext cx="430" cy="210"/>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1" name="Freeform 40"/>
            <p:cNvSpPr>
              <a:spLocks noEditPoints="1"/>
            </p:cNvSpPr>
            <p:nvPr/>
          </p:nvSpPr>
          <p:spPr bwMode="auto">
            <a:xfrm>
              <a:off x="5525" y="2597"/>
              <a:ext cx="565" cy="345"/>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2" name="Freeform 41"/>
            <p:cNvSpPr>
              <a:spLocks noEditPoints="1"/>
            </p:cNvSpPr>
            <p:nvPr/>
          </p:nvSpPr>
          <p:spPr bwMode="auto">
            <a:xfrm>
              <a:off x="5753" y="2937"/>
              <a:ext cx="202" cy="781"/>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3" name="Freeform 42"/>
            <p:cNvSpPr>
              <a:spLocks noEditPoints="1"/>
            </p:cNvSpPr>
            <p:nvPr/>
          </p:nvSpPr>
          <p:spPr bwMode="auto">
            <a:xfrm>
              <a:off x="5950" y="2597"/>
              <a:ext cx="1116" cy="397"/>
            </a:xfrm>
            <a:custGeom>
              <a:avLst/>
              <a:gdLst>
                <a:gd name="T0" fmla="*/ 453 w 454"/>
                <a:gd name="T1" fmla="*/ 161 h 161"/>
                <a:gd name="T2" fmla="*/ 453 w 454"/>
                <a:gd name="T3" fmla="*/ 161 h 161"/>
                <a:gd name="T4" fmla="*/ 1 w 454"/>
                <a:gd name="T5" fmla="*/ 140 h 161"/>
                <a:gd name="T6" fmla="*/ 1 w 454"/>
                <a:gd name="T7" fmla="*/ 139 h 161"/>
                <a:gd name="T8" fmla="*/ 1 w 454"/>
                <a:gd name="T9" fmla="*/ 138 h 161"/>
                <a:gd name="T10" fmla="*/ 56 w 454"/>
                <a:gd name="T11" fmla="*/ 1 h 161"/>
                <a:gd name="T12" fmla="*/ 56 w 454"/>
                <a:gd name="T13" fmla="*/ 0 h 161"/>
                <a:gd name="T14" fmla="*/ 57 w 454"/>
                <a:gd name="T15" fmla="*/ 0 h 161"/>
                <a:gd name="T16" fmla="*/ 453 w 454"/>
                <a:gd name="T17" fmla="*/ 160 h 161"/>
                <a:gd name="T18" fmla="*/ 454 w 454"/>
                <a:gd name="T19" fmla="*/ 161 h 161"/>
                <a:gd name="T20" fmla="*/ 453 w 454"/>
                <a:gd name="T21" fmla="*/ 161 h 161"/>
                <a:gd name="T22" fmla="*/ 3 w 454"/>
                <a:gd name="T23" fmla="*/ 138 h 161"/>
                <a:gd name="T24" fmla="*/ 448 w 454"/>
                <a:gd name="T25" fmla="*/ 159 h 161"/>
                <a:gd name="T26" fmla="*/ 57 w 454"/>
                <a:gd name="T27" fmla="*/ 2 h 161"/>
                <a:gd name="T28" fmla="*/ 3 w 454"/>
                <a:gd name="T29"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161">
                  <a:moveTo>
                    <a:pt x="453" y="161"/>
                  </a:moveTo>
                  <a:cubicBezTo>
                    <a:pt x="453" y="161"/>
                    <a:pt x="453" y="161"/>
                    <a:pt x="453" y="161"/>
                  </a:cubicBezTo>
                  <a:cubicBezTo>
                    <a:pt x="1" y="140"/>
                    <a:pt x="1" y="140"/>
                    <a:pt x="1" y="140"/>
                  </a:cubicBezTo>
                  <a:cubicBezTo>
                    <a:pt x="1" y="140"/>
                    <a:pt x="1" y="139"/>
                    <a:pt x="1" y="139"/>
                  </a:cubicBezTo>
                  <a:cubicBezTo>
                    <a:pt x="0" y="139"/>
                    <a:pt x="0" y="139"/>
                    <a:pt x="1" y="138"/>
                  </a:cubicBezTo>
                  <a:cubicBezTo>
                    <a:pt x="56" y="1"/>
                    <a:pt x="56" y="1"/>
                    <a:pt x="56" y="1"/>
                  </a:cubicBezTo>
                  <a:cubicBezTo>
                    <a:pt x="56" y="1"/>
                    <a:pt x="56" y="1"/>
                    <a:pt x="56" y="0"/>
                  </a:cubicBezTo>
                  <a:cubicBezTo>
                    <a:pt x="56" y="0"/>
                    <a:pt x="57" y="0"/>
                    <a:pt x="57" y="0"/>
                  </a:cubicBezTo>
                  <a:cubicBezTo>
                    <a:pt x="453" y="160"/>
                    <a:pt x="453" y="160"/>
                    <a:pt x="453" y="160"/>
                  </a:cubicBezTo>
                  <a:cubicBezTo>
                    <a:pt x="454" y="160"/>
                    <a:pt x="454" y="160"/>
                    <a:pt x="454" y="161"/>
                  </a:cubicBezTo>
                  <a:cubicBezTo>
                    <a:pt x="454" y="161"/>
                    <a:pt x="454" y="161"/>
                    <a:pt x="453" y="161"/>
                  </a:cubicBezTo>
                  <a:close/>
                  <a:moveTo>
                    <a:pt x="3" y="138"/>
                  </a:moveTo>
                  <a:cubicBezTo>
                    <a:pt x="448" y="159"/>
                    <a:pt x="448" y="159"/>
                    <a:pt x="448" y="159"/>
                  </a:cubicBezTo>
                  <a:cubicBezTo>
                    <a:pt x="57" y="2"/>
                    <a:pt x="57" y="2"/>
                    <a:pt x="57" y="2"/>
                  </a:cubicBezTo>
                  <a:lnTo>
                    <a:pt x="3"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5" name="Freeform 43"/>
            <p:cNvSpPr>
              <a:spLocks noEditPoints="1"/>
            </p:cNvSpPr>
            <p:nvPr/>
          </p:nvSpPr>
          <p:spPr bwMode="auto">
            <a:xfrm>
              <a:off x="5972" y="1714"/>
              <a:ext cx="612" cy="888"/>
            </a:xfrm>
            <a:custGeom>
              <a:avLst/>
              <a:gdLst>
                <a:gd name="T0" fmla="*/ 47 w 249"/>
                <a:gd name="T1" fmla="*/ 360 h 360"/>
                <a:gd name="T2" fmla="*/ 47 w 249"/>
                <a:gd name="T3" fmla="*/ 360 h 360"/>
                <a:gd name="T4" fmla="*/ 47 w 249"/>
                <a:gd name="T5" fmla="*/ 359 h 360"/>
                <a:gd name="T6" fmla="*/ 0 w 249"/>
                <a:gd name="T7" fmla="*/ 1 h 360"/>
                <a:gd name="T8" fmla="*/ 1 w 249"/>
                <a:gd name="T9" fmla="*/ 0 h 360"/>
                <a:gd name="T10" fmla="*/ 2 w 249"/>
                <a:gd name="T11" fmla="*/ 0 h 360"/>
                <a:gd name="T12" fmla="*/ 249 w 249"/>
                <a:gd name="T13" fmla="*/ 193 h 360"/>
                <a:gd name="T14" fmla="*/ 249 w 249"/>
                <a:gd name="T15" fmla="*/ 194 h 360"/>
                <a:gd name="T16" fmla="*/ 249 w 249"/>
                <a:gd name="T17" fmla="*/ 194 h 360"/>
                <a:gd name="T18" fmla="*/ 48 w 249"/>
                <a:gd name="T19" fmla="*/ 360 h 360"/>
                <a:gd name="T20" fmla="*/ 47 w 249"/>
                <a:gd name="T21" fmla="*/ 360 h 360"/>
                <a:gd name="T22" fmla="*/ 2 w 249"/>
                <a:gd name="T23" fmla="*/ 3 h 360"/>
                <a:gd name="T24" fmla="*/ 48 w 249"/>
                <a:gd name="T25" fmla="*/ 357 h 360"/>
                <a:gd name="T26" fmla="*/ 247 w 249"/>
                <a:gd name="T27" fmla="*/ 194 h 360"/>
                <a:gd name="T28" fmla="*/ 2 w 249"/>
                <a:gd name="T29" fmla="*/ 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360">
                  <a:moveTo>
                    <a:pt x="47" y="360"/>
                  </a:moveTo>
                  <a:cubicBezTo>
                    <a:pt x="47" y="360"/>
                    <a:pt x="47" y="360"/>
                    <a:pt x="47" y="360"/>
                  </a:cubicBezTo>
                  <a:cubicBezTo>
                    <a:pt x="47" y="360"/>
                    <a:pt x="47" y="360"/>
                    <a:pt x="47" y="359"/>
                  </a:cubicBezTo>
                  <a:cubicBezTo>
                    <a:pt x="0" y="1"/>
                    <a:pt x="0" y="1"/>
                    <a:pt x="0" y="1"/>
                  </a:cubicBezTo>
                  <a:cubicBezTo>
                    <a:pt x="0" y="1"/>
                    <a:pt x="0" y="0"/>
                    <a:pt x="1" y="0"/>
                  </a:cubicBezTo>
                  <a:cubicBezTo>
                    <a:pt x="1" y="0"/>
                    <a:pt x="1" y="0"/>
                    <a:pt x="2" y="0"/>
                  </a:cubicBezTo>
                  <a:cubicBezTo>
                    <a:pt x="249" y="193"/>
                    <a:pt x="249" y="193"/>
                    <a:pt x="249" y="193"/>
                  </a:cubicBezTo>
                  <a:cubicBezTo>
                    <a:pt x="249" y="193"/>
                    <a:pt x="249" y="193"/>
                    <a:pt x="249" y="194"/>
                  </a:cubicBezTo>
                  <a:cubicBezTo>
                    <a:pt x="249" y="194"/>
                    <a:pt x="249" y="194"/>
                    <a:pt x="249" y="194"/>
                  </a:cubicBezTo>
                  <a:cubicBezTo>
                    <a:pt x="48" y="360"/>
                    <a:pt x="48" y="360"/>
                    <a:pt x="48" y="360"/>
                  </a:cubicBezTo>
                  <a:cubicBezTo>
                    <a:pt x="48" y="360"/>
                    <a:pt x="48" y="360"/>
                    <a:pt x="47" y="360"/>
                  </a:cubicBezTo>
                  <a:close/>
                  <a:moveTo>
                    <a:pt x="2" y="3"/>
                  </a:moveTo>
                  <a:cubicBezTo>
                    <a:pt x="48" y="357"/>
                    <a:pt x="48" y="357"/>
                    <a:pt x="48" y="357"/>
                  </a:cubicBezTo>
                  <a:cubicBezTo>
                    <a:pt x="247" y="194"/>
                    <a:pt x="247" y="194"/>
                    <a:pt x="247" y="194"/>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6" name="Freeform 44"/>
            <p:cNvSpPr>
              <a:spLocks noEditPoints="1"/>
            </p:cNvSpPr>
            <p:nvPr/>
          </p:nvSpPr>
          <p:spPr bwMode="auto">
            <a:xfrm>
              <a:off x="5972" y="1475"/>
              <a:ext cx="612" cy="720"/>
            </a:xfrm>
            <a:custGeom>
              <a:avLst/>
              <a:gdLst>
                <a:gd name="T0" fmla="*/ 248 w 249"/>
                <a:gd name="T1" fmla="*/ 292 h 292"/>
                <a:gd name="T2" fmla="*/ 248 w 249"/>
                <a:gd name="T3" fmla="*/ 291 h 292"/>
                <a:gd name="T4" fmla="*/ 1 w 249"/>
                <a:gd name="T5" fmla="*/ 99 h 292"/>
                <a:gd name="T6" fmla="*/ 0 w 249"/>
                <a:gd name="T7" fmla="*/ 98 h 292"/>
                <a:gd name="T8" fmla="*/ 1 w 249"/>
                <a:gd name="T9" fmla="*/ 97 h 292"/>
                <a:gd name="T10" fmla="*/ 216 w 249"/>
                <a:gd name="T11" fmla="*/ 0 h 292"/>
                <a:gd name="T12" fmla="*/ 217 w 249"/>
                <a:gd name="T13" fmla="*/ 0 h 292"/>
                <a:gd name="T14" fmla="*/ 217 w 249"/>
                <a:gd name="T15" fmla="*/ 1 h 292"/>
                <a:gd name="T16" fmla="*/ 249 w 249"/>
                <a:gd name="T17" fmla="*/ 291 h 292"/>
                <a:gd name="T18" fmla="*/ 249 w 249"/>
                <a:gd name="T19" fmla="*/ 292 h 292"/>
                <a:gd name="T20" fmla="*/ 248 w 249"/>
                <a:gd name="T21" fmla="*/ 292 h 292"/>
                <a:gd name="T22" fmla="*/ 3 w 249"/>
                <a:gd name="T23" fmla="*/ 98 h 292"/>
                <a:gd name="T24" fmla="*/ 247 w 249"/>
                <a:gd name="T25" fmla="*/ 289 h 292"/>
                <a:gd name="T26" fmla="*/ 216 w 249"/>
                <a:gd name="T27" fmla="*/ 3 h 292"/>
                <a:gd name="T28" fmla="*/ 3 w 249"/>
                <a:gd name="T29" fmla="*/ 9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92">
                  <a:moveTo>
                    <a:pt x="248" y="292"/>
                  </a:moveTo>
                  <a:cubicBezTo>
                    <a:pt x="248" y="292"/>
                    <a:pt x="248" y="292"/>
                    <a:pt x="248" y="291"/>
                  </a:cubicBezTo>
                  <a:cubicBezTo>
                    <a:pt x="1" y="99"/>
                    <a:pt x="1" y="99"/>
                    <a:pt x="1" y="99"/>
                  </a:cubicBezTo>
                  <a:cubicBezTo>
                    <a:pt x="0" y="98"/>
                    <a:pt x="0" y="98"/>
                    <a:pt x="0" y="98"/>
                  </a:cubicBezTo>
                  <a:cubicBezTo>
                    <a:pt x="0" y="97"/>
                    <a:pt x="0" y="97"/>
                    <a:pt x="1" y="97"/>
                  </a:cubicBezTo>
                  <a:cubicBezTo>
                    <a:pt x="216" y="0"/>
                    <a:pt x="216" y="0"/>
                    <a:pt x="216" y="0"/>
                  </a:cubicBezTo>
                  <a:cubicBezTo>
                    <a:pt x="216" y="0"/>
                    <a:pt x="217" y="0"/>
                    <a:pt x="217" y="0"/>
                  </a:cubicBezTo>
                  <a:cubicBezTo>
                    <a:pt x="217" y="1"/>
                    <a:pt x="217" y="1"/>
                    <a:pt x="217" y="1"/>
                  </a:cubicBezTo>
                  <a:cubicBezTo>
                    <a:pt x="249" y="291"/>
                    <a:pt x="249" y="291"/>
                    <a:pt x="249" y="291"/>
                  </a:cubicBezTo>
                  <a:cubicBezTo>
                    <a:pt x="249" y="291"/>
                    <a:pt x="249" y="291"/>
                    <a:pt x="249" y="292"/>
                  </a:cubicBezTo>
                  <a:cubicBezTo>
                    <a:pt x="249" y="292"/>
                    <a:pt x="248" y="292"/>
                    <a:pt x="248" y="292"/>
                  </a:cubicBezTo>
                  <a:close/>
                  <a:moveTo>
                    <a:pt x="3" y="98"/>
                  </a:moveTo>
                  <a:cubicBezTo>
                    <a:pt x="247" y="289"/>
                    <a:pt x="247" y="289"/>
                    <a:pt x="247" y="289"/>
                  </a:cubicBezTo>
                  <a:cubicBezTo>
                    <a:pt x="216" y="3"/>
                    <a:pt x="216" y="3"/>
                    <a:pt x="216" y="3"/>
                  </a:cubicBezTo>
                  <a:lnTo>
                    <a:pt x="3"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7" name="Freeform 45"/>
            <p:cNvSpPr>
              <a:spLocks noEditPoints="1"/>
            </p:cNvSpPr>
            <p:nvPr/>
          </p:nvSpPr>
          <p:spPr bwMode="auto">
            <a:xfrm>
              <a:off x="6250" y="210"/>
              <a:ext cx="1074" cy="1270"/>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8" name="Freeform 46"/>
            <p:cNvSpPr>
              <a:spLocks noEditPoints="1"/>
            </p:cNvSpPr>
            <p:nvPr/>
          </p:nvSpPr>
          <p:spPr bwMode="auto">
            <a:xfrm>
              <a:off x="6501" y="1475"/>
              <a:ext cx="489" cy="720"/>
            </a:xfrm>
            <a:custGeom>
              <a:avLst/>
              <a:gdLst>
                <a:gd name="T0" fmla="*/ 33 w 199"/>
                <a:gd name="T1" fmla="*/ 292 h 292"/>
                <a:gd name="T2" fmla="*/ 33 w 199"/>
                <a:gd name="T3" fmla="*/ 292 h 292"/>
                <a:gd name="T4" fmla="*/ 32 w 199"/>
                <a:gd name="T5" fmla="*/ 291 h 292"/>
                <a:gd name="T6" fmla="*/ 0 w 199"/>
                <a:gd name="T7" fmla="*/ 1 h 292"/>
                <a:gd name="T8" fmla="*/ 1 w 199"/>
                <a:gd name="T9" fmla="*/ 0 h 292"/>
                <a:gd name="T10" fmla="*/ 2 w 199"/>
                <a:gd name="T11" fmla="*/ 1 h 292"/>
                <a:gd name="T12" fmla="*/ 199 w 199"/>
                <a:gd name="T13" fmla="*/ 217 h 292"/>
                <a:gd name="T14" fmla="*/ 199 w 199"/>
                <a:gd name="T15" fmla="*/ 217 h 292"/>
                <a:gd name="T16" fmla="*/ 198 w 199"/>
                <a:gd name="T17" fmla="*/ 218 h 292"/>
                <a:gd name="T18" fmla="*/ 34 w 199"/>
                <a:gd name="T19" fmla="*/ 292 h 292"/>
                <a:gd name="T20" fmla="*/ 33 w 199"/>
                <a:gd name="T21" fmla="*/ 292 h 292"/>
                <a:gd name="T22" fmla="*/ 3 w 199"/>
                <a:gd name="T23" fmla="*/ 4 h 292"/>
                <a:gd name="T24" fmla="*/ 34 w 199"/>
                <a:gd name="T25" fmla="*/ 289 h 292"/>
                <a:gd name="T26" fmla="*/ 196 w 199"/>
                <a:gd name="T27" fmla="*/ 217 h 292"/>
                <a:gd name="T28" fmla="*/ 3 w 199"/>
                <a:gd name="T29" fmla="*/ 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92">
                  <a:moveTo>
                    <a:pt x="33" y="292"/>
                  </a:moveTo>
                  <a:cubicBezTo>
                    <a:pt x="33" y="292"/>
                    <a:pt x="33" y="292"/>
                    <a:pt x="33" y="292"/>
                  </a:cubicBezTo>
                  <a:cubicBezTo>
                    <a:pt x="33" y="291"/>
                    <a:pt x="32" y="291"/>
                    <a:pt x="32" y="291"/>
                  </a:cubicBezTo>
                  <a:cubicBezTo>
                    <a:pt x="0" y="1"/>
                    <a:pt x="0" y="1"/>
                    <a:pt x="0" y="1"/>
                  </a:cubicBezTo>
                  <a:cubicBezTo>
                    <a:pt x="0" y="1"/>
                    <a:pt x="1" y="1"/>
                    <a:pt x="1" y="0"/>
                  </a:cubicBezTo>
                  <a:cubicBezTo>
                    <a:pt x="1" y="0"/>
                    <a:pt x="2" y="0"/>
                    <a:pt x="2" y="1"/>
                  </a:cubicBezTo>
                  <a:cubicBezTo>
                    <a:pt x="199" y="217"/>
                    <a:pt x="199" y="217"/>
                    <a:pt x="199" y="217"/>
                  </a:cubicBezTo>
                  <a:cubicBezTo>
                    <a:pt x="199" y="217"/>
                    <a:pt x="199" y="217"/>
                    <a:pt x="199" y="217"/>
                  </a:cubicBezTo>
                  <a:cubicBezTo>
                    <a:pt x="199" y="218"/>
                    <a:pt x="198" y="218"/>
                    <a:pt x="198" y="218"/>
                  </a:cubicBezTo>
                  <a:cubicBezTo>
                    <a:pt x="34" y="292"/>
                    <a:pt x="34" y="292"/>
                    <a:pt x="34" y="292"/>
                  </a:cubicBezTo>
                  <a:cubicBezTo>
                    <a:pt x="34" y="292"/>
                    <a:pt x="33" y="292"/>
                    <a:pt x="33" y="292"/>
                  </a:cubicBezTo>
                  <a:close/>
                  <a:moveTo>
                    <a:pt x="3" y="4"/>
                  </a:moveTo>
                  <a:cubicBezTo>
                    <a:pt x="34" y="289"/>
                    <a:pt x="34" y="289"/>
                    <a:pt x="34" y="289"/>
                  </a:cubicBezTo>
                  <a:cubicBezTo>
                    <a:pt x="196" y="217"/>
                    <a:pt x="196" y="217"/>
                    <a:pt x="196" y="217"/>
                  </a:cubicBezTo>
                  <a:lnTo>
                    <a:pt x="3"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9" name="Freeform 47"/>
            <p:cNvSpPr>
              <a:spLocks noEditPoints="1"/>
            </p:cNvSpPr>
            <p:nvPr/>
          </p:nvSpPr>
          <p:spPr bwMode="auto">
            <a:xfrm>
              <a:off x="6501" y="1475"/>
              <a:ext cx="823" cy="537"/>
            </a:xfrm>
            <a:custGeom>
              <a:avLst/>
              <a:gdLst>
                <a:gd name="T0" fmla="*/ 198 w 335"/>
                <a:gd name="T1" fmla="*/ 218 h 218"/>
                <a:gd name="T2" fmla="*/ 198 w 335"/>
                <a:gd name="T3" fmla="*/ 218 h 218"/>
                <a:gd name="T4" fmla="*/ 197 w 335"/>
                <a:gd name="T5" fmla="*/ 218 h 218"/>
                <a:gd name="T6" fmla="*/ 1 w 335"/>
                <a:gd name="T7" fmla="*/ 2 h 218"/>
                <a:gd name="T8" fmla="*/ 1 w 335"/>
                <a:gd name="T9" fmla="*/ 1 h 218"/>
                <a:gd name="T10" fmla="*/ 2 w 335"/>
                <a:gd name="T11" fmla="*/ 0 h 218"/>
                <a:gd name="T12" fmla="*/ 335 w 335"/>
                <a:gd name="T13" fmla="*/ 86 h 218"/>
                <a:gd name="T14" fmla="*/ 335 w 335"/>
                <a:gd name="T15" fmla="*/ 86 h 218"/>
                <a:gd name="T16" fmla="*/ 335 w 335"/>
                <a:gd name="T17" fmla="*/ 87 h 218"/>
                <a:gd name="T18" fmla="*/ 198 w 335"/>
                <a:gd name="T19" fmla="*/ 218 h 218"/>
                <a:gd name="T20" fmla="*/ 198 w 335"/>
                <a:gd name="T21" fmla="*/ 218 h 218"/>
                <a:gd name="T22" fmla="*/ 4 w 335"/>
                <a:gd name="T23" fmla="*/ 3 h 218"/>
                <a:gd name="T24" fmla="*/ 198 w 335"/>
                <a:gd name="T25" fmla="*/ 216 h 218"/>
                <a:gd name="T26" fmla="*/ 332 w 335"/>
                <a:gd name="T27" fmla="*/ 87 h 218"/>
                <a:gd name="T28" fmla="*/ 4 w 335"/>
                <a:gd name="T2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218">
                  <a:moveTo>
                    <a:pt x="198" y="218"/>
                  </a:moveTo>
                  <a:cubicBezTo>
                    <a:pt x="198" y="218"/>
                    <a:pt x="198" y="218"/>
                    <a:pt x="198" y="218"/>
                  </a:cubicBezTo>
                  <a:cubicBezTo>
                    <a:pt x="198" y="218"/>
                    <a:pt x="197" y="218"/>
                    <a:pt x="197" y="218"/>
                  </a:cubicBezTo>
                  <a:cubicBezTo>
                    <a:pt x="1" y="2"/>
                    <a:pt x="1" y="2"/>
                    <a:pt x="1" y="2"/>
                  </a:cubicBezTo>
                  <a:cubicBezTo>
                    <a:pt x="0" y="2"/>
                    <a:pt x="0" y="1"/>
                    <a:pt x="1" y="1"/>
                  </a:cubicBezTo>
                  <a:cubicBezTo>
                    <a:pt x="1" y="0"/>
                    <a:pt x="1" y="0"/>
                    <a:pt x="2" y="0"/>
                  </a:cubicBezTo>
                  <a:cubicBezTo>
                    <a:pt x="335" y="86"/>
                    <a:pt x="335" y="86"/>
                    <a:pt x="335" y="86"/>
                  </a:cubicBezTo>
                  <a:cubicBezTo>
                    <a:pt x="335" y="86"/>
                    <a:pt x="335" y="86"/>
                    <a:pt x="335" y="86"/>
                  </a:cubicBezTo>
                  <a:cubicBezTo>
                    <a:pt x="335" y="87"/>
                    <a:pt x="335" y="87"/>
                    <a:pt x="335" y="87"/>
                  </a:cubicBezTo>
                  <a:cubicBezTo>
                    <a:pt x="198" y="218"/>
                    <a:pt x="198" y="218"/>
                    <a:pt x="198" y="218"/>
                  </a:cubicBezTo>
                  <a:cubicBezTo>
                    <a:pt x="198" y="218"/>
                    <a:pt x="198" y="218"/>
                    <a:pt x="198" y="218"/>
                  </a:cubicBezTo>
                  <a:close/>
                  <a:moveTo>
                    <a:pt x="4" y="3"/>
                  </a:moveTo>
                  <a:cubicBezTo>
                    <a:pt x="198" y="216"/>
                    <a:pt x="198" y="216"/>
                    <a:pt x="198" y="216"/>
                  </a:cubicBezTo>
                  <a:cubicBezTo>
                    <a:pt x="332" y="87"/>
                    <a:pt x="332" y="87"/>
                    <a:pt x="332" y="87"/>
                  </a:cubicBezTo>
                  <a:lnTo>
                    <a:pt x="4"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2" name="Freeform 48"/>
            <p:cNvSpPr>
              <a:spLocks noEditPoints="1"/>
            </p:cNvSpPr>
            <p:nvPr/>
          </p:nvSpPr>
          <p:spPr bwMode="auto">
            <a:xfrm>
              <a:off x="6501" y="210"/>
              <a:ext cx="823" cy="1482"/>
            </a:xfrm>
            <a:custGeom>
              <a:avLst/>
              <a:gdLst>
                <a:gd name="T0" fmla="*/ 334 w 335"/>
                <a:gd name="T1" fmla="*/ 601 h 601"/>
                <a:gd name="T2" fmla="*/ 334 w 335"/>
                <a:gd name="T3" fmla="*/ 601 h 601"/>
                <a:gd name="T4" fmla="*/ 1 w 335"/>
                <a:gd name="T5" fmla="*/ 515 h 601"/>
                <a:gd name="T6" fmla="*/ 1 w 335"/>
                <a:gd name="T7" fmla="*/ 515 h 601"/>
                <a:gd name="T8" fmla="*/ 1 w 335"/>
                <a:gd name="T9" fmla="*/ 514 h 601"/>
                <a:gd name="T10" fmla="*/ 333 w 335"/>
                <a:gd name="T11" fmla="*/ 1 h 601"/>
                <a:gd name="T12" fmla="*/ 334 w 335"/>
                <a:gd name="T13" fmla="*/ 1 h 601"/>
                <a:gd name="T14" fmla="*/ 335 w 335"/>
                <a:gd name="T15" fmla="*/ 1 h 601"/>
                <a:gd name="T16" fmla="*/ 335 w 335"/>
                <a:gd name="T17" fmla="*/ 600 h 601"/>
                <a:gd name="T18" fmla="*/ 335 w 335"/>
                <a:gd name="T19" fmla="*/ 600 h 601"/>
                <a:gd name="T20" fmla="*/ 334 w 335"/>
                <a:gd name="T21" fmla="*/ 601 h 601"/>
                <a:gd name="T22" fmla="*/ 3 w 335"/>
                <a:gd name="T23" fmla="*/ 514 h 601"/>
                <a:gd name="T24" fmla="*/ 333 w 335"/>
                <a:gd name="T25" fmla="*/ 598 h 601"/>
                <a:gd name="T26" fmla="*/ 333 w 335"/>
                <a:gd name="T27" fmla="*/ 5 h 601"/>
                <a:gd name="T28" fmla="*/ 3 w 335"/>
                <a:gd name="T29" fmla="*/ 51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601">
                  <a:moveTo>
                    <a:pt x="334" y="601"/>
                  </a:moveTo>
                  <a:cubicBezTo>
                    <a:pt x="334" y="601"/>
                    <a:pt x="334" y="601"/>
                    <a:pt x="334" y="601"/>
                  </a:cubicBezTo>
                  <a:cubicBezTo>
                    <a:pt x="1" y="515"/>
                    <a:pt x="1" y="515"/>
                    <a:pt x="1" y="515"/>
                  </a:cubicBezTo>
                  <a:cubicBezTo>
                    <a:pt x="1" y="515"/>
                    <a:pt x="1" y="515"/>
                    <a:pt x="1" y="515"/>
                  </a:cubicBezTo>
                  <a:cubicBezTo>
                    <a:pt x="0" y="514"/>
                    <a:pt x="0" y="514"/>
                    <a:pt x="1" y="514"/>
                  </a:cubicBezTo>
                  <a:cubicBezTo>
                    <a:pt x="333" y="1"/>
                    <a:pt x="333" y="1"/>
                    <a:pt x="333" y="1"/>
                  </a:cubicBezTo>
                  <a:cubicBezTo>
                    <a:pt x="333" y="1"/>
                    <a:pt x="333" y="0"/>
                    <a:pt x="334" y="1"/>
                  </a:cubicBezTo>
                  <a:cubicBezTo>
                    <a:pt x="334" y="1"/>
                    <a:pt x="335" y="1"/>
                    <a:pt x="335" y="1"/>
                  </a:cubicBezTo>
                  <a:cubicBezTo>
                    <a:pt x="335" y="600"/>
                    <a:pt x="335" y="600"/>
                    <a:pt x="335" y="600"/>
                  </a:cubicBezTo>
                  <a:cubicBezTo>
                    <a:pt x="335" y="600"/>
                    <a:pt x="335" y="600"/>
                    <a:pt x="335" y="600"/>
                  </a:cubicBezTo>
                  <a:cubicBezTo>
                    <a:pt x="335" y="601"/>
                    <a:pt x="334" y="601"/>
                    <a:pt x="334" y="601"/>
                  </a:cubicBezTo>
                  <a:close/>
                  <a:moveTo>
                    <a:pt x="3" y="514"/>
                  </a:moveTo>
                  <a:cubicBezTo>
                    <a:pt x="333" y="598"/>
                    <a:pt x="333" y="598"/>
                    <a:pt x="333" y="598"/>
                  </a:cubicBezTo>
                  <a:cubicBezTo>
                    <a:pt x="333" y="5"/>
                    <a:pt x="333" y="5"/>
                    <a:pt x="333" y="5"/>
                  </a:cubicBezTo>
                  <a:lnTo>
                    <a:pt x="3" y="51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4" name="Freeform 49"/>
            <p:cNvSpPr>
              <a:spLocks noEditPoints="1"/>
            </p:cNvSpPr>
            <p:nvPr/>
          </p:nvSpPr>
          <p:spPr bwMode="auto">
            <a:xfrm>
              <a:off x="5753" y="2937"/>
              <a:ext cx="1043" cy="781"/>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5" name="Freeform 50"/>
            <p:cNvSpPr>
              <a:spLocks noEditPoints="1"/>
            </p:cNvSpPr>
            <p:nvPr/>
          </p:nvSpPr>
          <p:spPr bwMode="auto">
            <a:xfrm>
              <a:off x="5753" y="3519"/>
              <a:ext cx="1043" cy="498"/>
            </a:xfrm>
            <a:custGeom>
              <a:avLst/>
              <a:gdLst>
                <a:gd name="T0" fmla="*/ 251 w 424"/>
                <a:gd name="T1" fmla="*/ 202 h 202"/>
                <a:gd name="T2" fmla="*/ 250 w 424"/>
                <a:gd name="T3" fmla="*/ 202 h 202"/>
                <a:gd name="T4" fmla="*/ 0 w 424"/>
                <a:gd name="T5" fmla="*/ 81 h 202"/>
                <a:gd name="T6" fmla="*/ 0 w 424"/>
                <a:gd name="T7" fmla="*/ 80 h 202"/>
                <a:gd name="T8" fmla="*/ 1 w 424"/>
                <a:gd name="T9" fmla="*/ 79 h 202"/>
                <a:gd name="T10" fmla="*/ 423 w 424"/>
                <a:gd name="T11" fmla="*/ 0 h 202"/>
                <a:gd name="T12" fmla="*/ 424 w 424"/>
                <a:gd name="T13" fmla="*/ 0 h 202"/>
                <a:gd name="T14" fmla="*/ 424 w 424"/>
                <a:gd name="T15" fmla="*/ 2 h 202"/>
                <a:gd name="T16" fmla="*/ 251 w 424"/>
                <a:gd name="T17" fmla="*/ 202 h 202"/>
                <a:gd name="T18" fmla="*/ 251 w 424"/>
                <a:gd name="T19" fmla="*/ 202 h 202"/>
                <a:gd name="T20" fmla="*/ 4 w 424"/>
                <a:gd name="T21" fmla="*/ 80 h 202"/>
                <a:gd name="T22" fmla="*/ 251 w 424"/>
                <a:gd name="T23" fmla="*/ 200 h 202"/>
                <a:gd name="T24" fmla="*/ 421 w 424"/>
                <a:gd name="T25" fmla="*/ 2 h 202"/>
                <a:gd name="T26" fmla="*/ 4 w 424"/>
                <a:gd name="T27" fmla="*/ 8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202">
                  <a:moveTo>
                    <a:pt x="251" y="202"/>
                  </a:moveTo>
                  <a:cubicBezTo>
                    <a:pt x="251" y="202"/>
                    <a:pt x="251" y="202"/>
                    <a:pt x="250" y="202"/>
                  </a:cubicBezTo>
                  <a:cubicBezTo>
                    <a:pt x="0" y="81"/>
                    <a:pt x="0" y="81"/>
                    <a:pt x="0" y="81"/>
                  </a:cubicBezTo>
                  <a:cubicBezTo>
                    <a:pt x="0" y="80"/>
                    <a:pt x="0" y="80"/>
                    <a:pt x="0" y="80"/>
                  </a:cubicBezTo>
                  <a:cubicBezTo>
                    <a:pt x="0" y="79"/>
                    <a:pt x="0" y="79"/>
                    <a:pt x="1" y="79"/>
                  </a:cubicBezTo>
                  <a:cubicBezTo>
                    <a:pt x="423" y="0"/>
                    <a:pt x="423" y="0"/>
                    <a:pt x="423" y="0"/>
                  </a:cubicBezTo>
                  <a:cubicBezTo>
                    <a:pt x="424" y="0"/>
                    <a:pt x="424" y="0"/>
                    <a:pt x="424" y="0"/>
                  </a:cubicBezTo>
                  <a:cubicBezTo>
                    <a:pt x="424" y="1"/>
                    <a:pt x="424" y="1"/>
                    <a:pt x="424" y="2"/>
                  </a:cubicBezTo>
                  <a:cubicBezTo>
                    <a:pt x="251" y="202"/>
                    <a:pt x="251" y="202"/>
                    <a:pt x="251" y="202"/>
                  </a:cubicBezTo>
                  <a:cubicBezTo>
                    <a:pt x="251" y="202"/>
                    <a:pt x="251" y="202"/>
                    <a:pt x="251" y="202"/>
                  </a:cubicBezTo>
                  <a:close/>
                  <a:moveTo>
                    <a:pt x="4" y="80"/>
                  </a:moveTo>
                  <a:cubicBezTo>
                    <a:pt x="251" y="200"/>
                    <a:pt x="251" y="200"/>
                    <a:pt x="251" y="200"/>
                  </a:cubicBezTo>
                  <a:cubicBezTo>
                    <a:pt x="421" y="2"/>
                    <a:pt x="421" y="2"/>
                    <a:pt x="421" y="2"/>
                  </a:cubicBezTo>
                  <a:lnTo>
                    <a:pt x="4" y="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6" name="Freeform 51"/>
            <p:cNvSpPr>
              <a:spLocks noEditPoints="1"/>
            </p:cNvSpPr>
            <p:nvPr/>
          </p:nvSpPr>
          <p:spPr bwMode="auto">
            <a:xfrm>
              <a:off x="5950" y="2937"/>
              <a:ext cx="1116" cy="587"/>
            </a:xfrm>
            <a:custGeom>
              <a:avLst/>
              <a:gdLst>
                <a:gd name="T0" fmla="*/ 343 w 454"/>
                <a:gd name="T1" fmla="*/ 238 h 238"/>
                <a:gd name="T2" fmla="*/ 343 w 454"/>
                <a:gd name="T3" fmla="*/ 238 h 238"/>
                <a:gd name="T4" fmla="*/ 1 w 454"/>
                <a:gd name="T5" fmla="*/ 1 h 238"/>
                <a:gd name="T6" fmla="*/ 1 w 454"/>
                <a:gd name="T7" fmla="*/ 0 h 238"/>
                <a:gd name="T8" fmla="*/ 1 w 454"/>
                <a:gd name="T9" fmla="*/ 0 h 238"/>
                <a:gd name="T10" fmla="*/ 453 w 454"/>
                <a:gd name="T11" fmla="*/ 22 h 238"/>
                <a:gd name="T12" fmla="*/ 454 w 454"/>
                <a:gd name="T13" fmla="*/ 22 h 238"/>
                <a:gd name="T14" fmla="*/ 454 w 454"/>
                <a:gd name="T15" fmla="*/ 23 h 238"/>
                <a:gd name="T16" fmla="*/ 344 w 454"/>
                <a:gd name="T17" fmla="*/ 237 h 238"/>
                <a:gd name="T18" fmla="*/ 344 w 454"/>
                <a:gd name="T19" fmla="*/ 238 h 238"/>
                <a:gd name="T20" fmla="*/ 343 w 454"/>
                <a:gd name="T21" fmla="*/ 238 h 238"/>
                <a:gd name="T22" fmla="*/ 5 w 454"/>
                <a:gd name="T23" fmla="*/ 2 h 238"/>
                <a:gd name="T24" fmla="*/ 343 w 454"/>
                <a:gd name="T25" fmla="*/ 236 h 238"/>
                <a:gd name="T26" fmla="*/ 452 w 454"/>
                <a:gd name="T27" fmla="*/ 23 h 238"/>
                <a:gd name="T28" fmla="*/ 5 w 454"/>
                <a:gd name="T29" fmla="*/ 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238">
                  <a:moveTo>
                    <a:pt x="343" y="238"/>
                  </a:moveTo>
                  <a:cubicBezTo>
                    <a:pt x="343" y="238"/>
                    <a:pt x="343" y="238"/>
                    <a:pt x="343" y="238"/>
                  </a:cubicBezTo>
                  <a:cubicBezTo>
                    <a:pt x="1" y="1"/>
                    <a:pt x="1" y="1"/>
                    <a:pt x="1" y="1"/>
                  </a:cubicBezTo>
                  <a:cubicBezTo>
                    <a:pt x="1" y="1"/>
                    <a:pt x="0" y="1"/>
                    <a:pt x="1" y="0"/>
                  </a:cubicBezTo>
                  <a:cubicBezTo>
                    <a:pt x="1" y="0"/>
                    <a:pt x="1" y="0"/>
                    <a:pt x="1" y="0"/>
                  </a:cubicBezTo>
                  <a:cubicBezTo>
                    <a:pt x="453" y="22"/>
                    <a:pt x="453" y="22"/>
                    <a:pt x="453" y="22"/>
                  </a:cubicBezTo>
                  <a:cubicBezTo>
                    <a:pt x="453" y="22"/>
                    <a:pt x="454" y="22"/>
                    <a:pt x="454" y="22"/>
                  </a:cubicBezTo>
                  <a:cubicBezTo>
                    <a:pt x="454" y="22"/>
                    <a:pt x="454" y="23"/>
                    <a:pt x="454" y="23"/>
                  </a:cubicBezTo>
                  <a:cubicBezTo>
                    <a:pt x="344" y="237"/>
                    <a:pt x="344" y="237"/>
                    <a:pt x="344" y="237"/>
                  </a:cubicBezTo>
                  <a:cubicBezTo>
                    <a:pt x="344" y="238"/>
                    <a:pt x="344" y="238"/>
                    <a:pt x="344" y="238"/>
                  </a:cubicBezTo>
                  <a:cubicBezTo>
                    <a:pt x="344" y="238"/>
                    <a:pt x="343" y="238"/>
                    <a:pt x="343" y="238"/>
                  </a:cubicBezTo>
                  <a:close/>
                  <a:moveTo>
                    <a:pt x="5" y="2"/>
                  </a:moveTo>
                  <a:cubicBezTo>
                    <a:pt x="343" y="236"/>
                    <a:pt x="343" y="236"/>
                    <a:pt x="343" y="236"/>
                  </a:cubicBezTo>
                  <a:cubicBezTo>
                    <a:pt x="452" y="23"/>
                    <a:pt x="452" y="23"/>
                    <a:pt x="452" y="23"/>
                  </a:cubicBezTo>
                  <a:lnTo>
                    <a:pt x="5"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7" name="Freeform 52"/>
            <p:cNvSpPr>
              <a:spLocks noEditPoints="1"/>
            </p:cNvSpPr>
            <p:nvPr/>
          </p:nvSpPr>
          <p:spPr bwMode="auto">
            <a:xfrm>
              <a:off x="6368" y="3519"/>
              <a:ext cx="428" cy="599"/>
            </a:xfrm>
            <a:custGeom>
              <a:avLst/>
              <a:gdLst>
                <a:gd name="T0" fmla="*/ 118 w 174"/>
                <a:gd name="T1" fmla="*/ 243 h 243"/>
                <a:gd name="T2" fmla="*/ 118 w 174"/>
                <a:gd name="T3" fmla="*/ 243 h 243"/>
                <a:gd name="T4" fmla="*/ 0 w 174"/>
                <a:gd name="T5" fmla="*/ 202 h 243"/>
                <a:gd name="T6" fmla="*/ 0 w 174"/>
                <a:gd name="T7" fmla="*/ 201 h 243"/>
                <a:gd name="T8" fmla="*/ 0 w 174"/>
                <a:gd name="T9" fmla="*/ 200 h 243"/>
                <a:gd name="T10" fmla="*/ 173 w 174"/>
                <a:gd name="T11" fmla="*/ 0 h 243"/>
                <a:gd name="T12" fmla="*/ 174 w 174"/>
                <a:gd name="T13" fmla="*/ 0 h 243"/>
                <a:gd name="T14" fmla="*/ 174 w 174"/>
                <a:gd name="T15" fmla="*/ 1 h 243"/>
                <a:gd name="T16" fmla="*/ 119 w 174"/>
                <a:gd name="T17" fmla="*/ 243 h 243"/>
                <a:gd name="T18" fmla="*/ 118 w 174"/>
                <a:gd name="T19" fmla="*/ 243 h 243"/>
                <a:gd name="T20" fmla="*/ 118 w 174"/>
                <a:gd name="T21" fmla="*/ 243 h 243"/>
                <a:gd name="T22" fmla="*/ 2 w 174"/>
                <a:gd name="T23" fmla="*/ 201 h 243"/>
                <a:gd name="T24" fmla="*/ 117 w 174"/>
                <a:gd name="T25" fmla="*/ 241 h 243"/>
                <a:gd name="T26" fmla="*/ 172 w 174"/>
                <a:gd name="T27" fmla="*/ 4 h 243"/>
                <a:gd name="T28" fmla="*/ 2 w 174"/>
                <a:gd name="T29" fmla="*/ 20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43">
                  <a:moveTo>
                    <a:pt x="118" y="243"/>
                  </a:moveTo>
                  <a:cubicBezTo>
                    <a:pt x="118" y="243"/>
                    <a:pt x="118" y="243"/>
                    <a:pt x="118" y="243"/>
                  </a:cubicBezTo>
                  <a:cubicBezTo>
                    <a:pt x="0" y="202"/>
                    <a:pt x="0" y="202"/>
                    <a:pt x="0" y="202"/>
                  </a:cubicBezTo>
                  <a:cubicBezTo>
                    <a:pt x="0" y="202"/>
                    <a:pt x="0" y="202"/>
                    <a:pt x="0" y="201"/>
                  </a:cubicBezTo>
                  <a:cubicBezTo>
                    <a:pt x="0" y="201"/>
                    <a:pt x="0" y="201"/>
                    <a:pt x="0" y="200"/>
                  </a:cubicBezTo>
                  <a:cubicBezTo>
                    <a:pt x="173" y="0"/>
                    <a:pt x="173" y="0"/>
                    <a:pt x="173" y="0"/>
                  </a:cubicBezTo>
                  <a:cubicBezTo>
                    <a:pt x="173" y="0"/>
                    <a:pt x="173" y="0"/>
                    <a:pt x="174" y="0"/>
                  </a:cubicBezTo>
                  <a:cubicBezTo>
                    <a:pt x="174" y="0"/>
                    <a:pt x="174" y="1"/>
                    <a:pt x="174" y="1"/>
                  </a:cubicBezTo>
                  <a:cubicBezTo>
                    <a:pt x="119" y="243"/>
                    <a:pt x="119" y="243"/>
                    <a:pt x="119" y="243"/>
                  </a:cubicBezTo>
                  <a:cubicBezTo>
                    <a:pt x="119" y="243"/>
                    <a:pt x="119" y="243"/>
                    <a:pt x="118" y="243"/>
                  </a:cubicBezTo>
                  <a:cubicBezTo>
                    <a:pt x="118" y="243"/>
                    <a:pt x="118" y="243"/>
                    <a:pt x="118" y="243"/>
                  </a:cubicBezTo>
                  <a:close/>
                  <a:moveTo>
                    <a:pt x="2" y="201"/>
                  </a:moveTo>
                  <a:cubicBezTo>
                    <a:pt x="117" y="241"/>
                    <a:pt x="117" y="241"/>
                    <a:pt x="117" y="241"/>
                  </a:cubicBezTo>
                  <a:cubicBezTo>
                    <a:pt x="172" y="4"/>
                    <a:pt x="172" y="4"/>
                    <a:pt x="172" y="4"/>
                  </a:cubicBezTo>
                  <a:lnTo>
                    <a:pt x="2" y="20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8" name="Freeform 53"/>
            <p:cNvSpPr>
              <a:spLocks noEditPoints="1"/>
            </p:cNvSpPr>
            <p:nvPr/>
          </p:nvSpPr>
          <p:spPr bwMode="auto">
            <a:xfrm>
              <a:off x="6656" y="3519"/>
              <a:ext cx="693" cy="599"/>
            </a:xfrm>
            <a:custGeom>
              <a:avLst/>
              <a:gdLst>
                <a:gd name="T0" fmla="*/ 1 w 282"/>
                <a:gd name="T1" fmla="*/ 243 h 243"/>
                <a:gd name="T2" fmla="*/ 0 w 282"/>
                <a:gd name="T3" fmla="*/ 243 h 243"/>
                <a:gd name="T4" fmla="*/ 0 w 282"/>
                <a:gd name="T5" fmla="*/ 242 h 243"/>
                <a:gd name="T6" fmla="*/ 55 w 282"/>
                <a:gd name="T7" fmla="*/ 1 h 243"/>
                <a:gd name="T8" fmla="*/ 56 w 282"/>
                <a:gd name="T9" fmla="*/ 0 h 243"/>
                <a:gd name="T10" fmla="*/ 57 w 282"/>
                <a:gd name="T11" fmla="*/ 0 h 243"/>
                <a:gd name="T12" fmla="*/ 282 w 282"/>
                <a:gd name="T13" fmla="*/ 217 h 243"/>
                <a:gd name="T14" fmla="*/ 282 w 282"/>
                <a:gd name="T15" fmla="*/ 218 h 243"/>
                <a:gd name="T16" fmla="*/ 281 w 282"/>
                <a:gd name="T17" fmla="*/ 219 h 243"/>
                <a:gd name="T18" fmla="*/ 1 w 282"/>
                <a:gd name="T19" fmla="*/ 243 h 243"/>
                <a:gd name="T20" fmla="*/ 1 w 282"/>
                <a:gd name="T21" fmla="*/ 243 h 243"/>
                <a:gd name="T22" fmla="*/ 57 w 282"/>
                <a:gd name="T23" fmla="*/ 3 h 243"/>
                <a:gd name="T24" fmla="*/ 2 w 282"/>
                <a:gd name="T25" fmla="*/ 241 h 243"/>
                <a:gd name="T26" fmla="*/ 279 w 282"/>
                <a:gd name="T27" fmla="*/ 217 h 243"/>
                <a:gd name="T28" fmla="*/ 57 w 282"/>
                <a:gd name="T29" fmla="*/ 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2" h="243">
                  <a:moveTo>
                    <a:pt x="1" y="243"/>
                  </a:moveTo>
                  <a:cubicBezTo>
                    <a:pt x="1" y="243"/>
                    <a:pt x="0" y="243"/>
                    <a:pt x="0" y="243"/>
                  </a:cubicBezTo>
                  <a:cubicBezTo>
                    <a:pt x="0" y="243"/>
                    <a:pt x="0" y="243"/>
                    <a:pt x="0" y="242"/>
                  </a:cubicBezTo>
                  <a:cubicBezTo>
                    <a:pt x="55" y="1"/>
                    <a:pt x="55" y="1"/>
                    <a:pt x="55" y="1"/>
                  </a:cubicBezTo>
                  <a:cubicBezTo>
                    <a:pt x="56" y="0"/>
                    <a:pt x="56" y="0"/>
                    <a:pt x="56" y="0"/>
                  </a:cubicBezTo>
                  <a:cubicBezTo>
                    <a:pt x="56" y="0"/>
                    <a:pt x="57" y="0"/>
                    <a:pt x="57" y="0"/>
                  </a:cubicBezTo>
                  <a:cubicBezTo>
                    <a:pt x="282" y="217"/>
                    <a:pt x="282" y="217"/>
                    <a:pt x="282" y="217"/>
                  </a:cubicBezTo>
                  <a:cubicBezTo>
                    <a:pt x="282" y="217"/>
                    <a:pt x="282" y="218"/>
                    <a:pt x="282" y="218"/>
                  </a:cubicBezTo>
                  <a:cubicBezTo>
                    <a:pt x="282" y="219"/>
                    <a:pt x="282" y="219"/>
                    <a:pt x="281" y="219"/>
                  </a:cubicBezTo>
                  <a:cubicBezTo>
                    <a:pt x="1" y="243"/>
                    <a:pt x="1" y="243"/>
                    <a:pt x="1" y="243"/>
                  </a:cubicBezTo>
                  <a:cubicBezTo>
                    <a:pt x="1" y="243"/>
                    <a:pt x="1" y="243"/>
                    <a:pt x="1" y="243"/>
                  </a:cubicBezTo>
                  <a:close/>
                  <a:moveTo>
                    <a:pt x="57" y="3"/>
                  </a:moveTo>
                  <a:cubicBezTo>
                    <a:pt x="2" y="241"/>
                    <a:pt x="2" y="241"/>
                    <a:pt x="2" y="241"/>
                  </a:cubicBezTo>
                  <a:cubicBezTo>
                    <a:pt x="279" y="217"/>
                    <a:pt x="279" y="217"/>
                    <a:pt x="279" y="217"/>
                  </a:cubicBezTo>
                  <a:lnTo>
                    <a:pt x="5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9" name="Freeform 54"/>
            <p:cNvSpPr>
              <a:spLocks noEditPoints="1"/>
            </p:cNvSpPr>
            <p:nvPr/>
          </p:nvSpPr>
          <p:spPr bwMode="auto">
            <a:xfrm>
              <a:off x="6791" y="2991"/>
              <a:ext cx="578" cy="533"/>
            </a:xfrm>
            <a:custGeom>
              <a:avLst/>
              <a:gdLst>
                <a:gd name="T0" fmla="*/ 1 w 235"/>
                <a:gd name="T1" fmla="*/ 216 h 216"/>
                <a:gd name="T2" fmla="*/ 1 w 235"/>
                <a:gd name="T3" fmla="*/ 216 h 216"/>
                <a:gd name="T4" fmla="*/ 1 w 235"/>
                <a:gd name="T5" fmla="*/ 214 h 216"/>
                <a:gd name="T6" fmla="*/ 110 w 235"/>
                <a:gd name="T7" fmla="*/ 0 h 216"/>
                <a:gd name="T8" fmla="*/ 111 w 235"/>
                <a:gd name="T9" fmla="*/ 0 h 216"/>
                <a:gd name="T10" fmla="*/ 112 w 235"/>
                <a:gd name="T11" fmla="*/ 0 h 216"/>
                <a:gd name="T12" fmla="*/ 235 w 235"/>
                <a:gd name="T13" fmla="*/ 94 h 216"/>
                <a:gd name="T14" fmla="*/ 235 w 235"/>
                <a:gd name="T15" fmla="*/ 95 h 216"/>
                <a:gd name="T16" fmla="*/ 235 w 235"/>
                <a:gd name="T17" fmla="*/ 96 h 216"/>
                <a:gd name="T18" fmla="*/ 2 w 235"/>
                <a:gd name="T19" fmla="*/ 216 h 216"/>
                <a:gd name="T20" fmla="*/ 1 w 235"/>
                <a:gd name="T21" fmla="*/ 216 h 216"/>
                <a:gd name="T22" fmla="*/ 111 w 235"/>
                <a:gd name="T23" fmla="*/ 2 h 216"/>
                <a:gd name="T24" fmla="*/ 4 w 235"/>
                <a:gd name="T25" fmla="*/ 213 h 216"/>
                <a:gd name="T26" fmla="*/ 232 w 235"/>
                <a:gd name="T27" fmla="*/ 95 h 216"/>
                <a:gd name="T28" fmla="*/ 111 w 235"/>
                <a:gd name="T2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216">
                  <a:moveTo>
                    <a:pt x="1" y="216"/>
                  </a:moveTo>
                  <a:cubicBezTo>
                    <a:pt x="1" y="216"/>
                    <a:pt x="1" y="216"/>
                    <a:pt x="1" y="216"/>
                  </a:cubicBezTo>
                  <a:cubicBezTo>
                    <a:pt x="0" y="215"/>
                    <a:pt x="0" y="215"/>
                    <a:pt x="1" y="214"/>
                  </a:cubicBezTo>
                  <a:cubicBezTo>
                    <a:pt x="110" y="0"/>
                    <a:pt x="110" y="0"/>
                    <a:pt x="110" y="0"/>
                  </a:cubicBezTo>
                  <a:cubicBezTo>
                    <a:pt x="110" y="0"/>
                    <a:pt x="111" y="0"/>
                    <a:pt x="111" y="0"/>
                  </a:cubicBezTo>
                  <a:cubicBezTo>
                    <a:pt x="111" y="0"/>
                    <a:pt x="111" y="0"/>
                    <a:pt x="112" y="0"/>
                  </a:cubicBezTo>
                  <a:cubicBezTo>
                    <a:pt x="235" y="94"/>
                    <a:pt x="235" y="94"/>
                    <a:pt x="235" y="94"/>
                  </a:cubicBezTo>
                  <a:cubicBezTo>
                    <a:pt x="235" y="95"/>
                    <a:pt x="235" y="95"/>
                    <a:pt x="235" y="95"/>
                  </a:cubicBezTo>
                  <a:cubicBezTo>
                    <a:pt x="235" y="96"/>
                    <a:pt x="235" y="96"/>
                    <a:pt x="235" y="96"/>
                  </a:cubicBezTo>
                  <a:cubicBezTo>
                    <a:pt x="2" y="216"/>
                    <a:pt x="2" y="216"/>
                    <a:pt x="2" y="216"/>
                  </a:cubicBezTo>
                  <a:cubicBezTo>
                    <a:pt x="2" y="216"/>
                    <a:pt x="2" y="216"/>
                    <a:pt x="1" y="216"/>
                  </a:cubicBezTo>
                  <a:close/>
                  <a:moveTo>
                    <a:pt x="111" y="2"/>
                  </a:moveTo>
                  <a:cubicBezTo>
                    <a:pt x="4" y="213"/>
                    <a:pt x="4" y="213"/>
                    <a:pt x="4" y="213"/>
                  </a:cubicBezTo>
                  <a:cubicBezTo>
                    <a:pt x="232" y="95"/>
                    <a:pt x="232" y="95"/>
                    <a:pt x="232" y="95"/>
                  </a:cubicBezTo>
                  <a:lnTo>
                    <a:pt x="111"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0" name="Freeform 55"/>
            <p:cNvSpPr>
              <a:spLocks noEditPoints="1"/>
            </p:cNvSpPr>
            <p:nvPr/>
          </p:nvSpPr>
          <p:spPr bwMode="auto">
            <a:xfrm>
              <a:off x="6791" y="3282"/>
              <a:ext cx="796" cy="777"/>
            </a:xfrm>
            <a:custGeom>
              <a:avLst/>
              <a:gdLst>
                <a:gd name="T0" fmla="*/ 226 w 324"/>
                <a:gd name="T1" fmla="*/ 315 h 315"/>
                <a:gd name="T2" fmla="*/ 226 w 324"/>
                <a:gd name="T3" fmla="*/ 315 h 315"/>
                <a:gd name="T4" fmla="*/ 1 w 324"/>
                <a:gd name="T5" fmla="*/ 98 h 315"/>
                <a:gd name="T6" fmla="*/ 0 w 324"/>
                <a:gd name="T7" fmla="*/ 97 h 315"/>
                <a:gd name="T8" fmla="*/ 1 w 324"/>
                <a:gd name="T9" fmla="*/ 96 h 315"/>
                <a:gd name="T10" fmla="*/ 323 w 324"/>
                <a:gd name="T11" fmla="*/ 0 h 315"/>
                <a:gd name="T12" fmla="*/ 324 w 324"/>
                <a:gd name="T13" fmla="*/ 0 h 315"/>
                <a:gd name="T14" fmla="*/ 324 w 324"/>
                <a:gd name="T15" fmla="*/ 1 h 315"/>
                <a:gd name="T16" fmla="*/ 227 w 324"/>
                <a:gd name="T17" fmla="*/ 314 h 315"/>
                <a:gd name="T18" fmla="*/ 226 w 324"/>
                <a:gd name="T19" fmla="*/ 315 h 315"/>
                <a:gd name="T20" fmla="*/ 226 w 324"/>
                <a:gd name="T21" fmla="*/ 315 h 315"/>
                <a:gd name="T22" fmla="*/ 3 w 324"/>
                <a:gd name="T23" fmla="*/ 97 h 315"/>
                <a:gd name="T24" fmla="*/ 226 w 324"/>
                <a:gd name="T25" fmla="*/ 312 h 315"/>
                <a:gd name="T26" fmla="*/ 321 w 324"/>
                <a:gd name="T27" fmla="*/ 2 h 315"/>
                <a:gd name="T28" fmla="*/ 3 w 324"/>
                <a:gd name="T29" fmla="*/ 9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15">
                  <a:moveTo>
                    <a:pt x="226" y="315"/>
                  </a:moveTo>
                  <a:cubicBezTo>
                    <a:pt x="226" y="315"/>
                    <a:pt x="226" y="315"/>
                    <a:pt x="226" y="315"/>
                  </a:cubicBezTo>
                  <a:cubicBezTo>
                    <a:pt x="1" y="98"/>
                    <a:pt x="1" y="98"/>
                    <a:pt x="1" y="98"/>
                  </a:cubicBezTo>
                  <a:cubicBezTo>
                    <a:pt x="1" y="97"/>
                    <a:pt x="0" y="97"/>
                    <a:pt x="0" y="97"/>
                  </a:cubicBezTo>
                  <a:cubicBezTo>
                    <a:pt x="1" y="96"/>
                    <a:pt x="1" y="96"/>
                    <a:pt x="1" y="96"/>
                  </a:cubicBezTo>
                  <a:cubicBezTo>
                    <a:pt x="323" y="0"/>
                    <a:pt x="323" y="0"/>
                    <a:pt x="323" y="0"/>
                  </a:cubicBezTo>
                  <a:cubicBezTo>
                    <a:pt x="323" y="0"/>
                    <a:pt x="323" y="0"/>
                    <a:pt x="324" y="0"/>
                  </a:cubicBezTo>
                  <a:cubicBezTo>
                    <a:pt x="324" y="0"/>
                    <a:pt x="324" y="1"/>
                    <a:pt x="324" y="1"/>
                  </a:cubicBezTo>
                  <a:cubicBezTo>
                    <a:pt x="227" y="314"/>
                    <a:pt x="227" y="314"/>
                    <a:pt x="227" y="314"/>
                  </a:cubicBezTo>
                  <a:cubicBezTo>
                    <a:pt x="227" y="314"/>
                    <a:pt x="227" y="315"/>
                    <a:pt x="226" y="315"/>
                  </a:cubicBezTo>
                  <a:cubicBezTo>
                    <a:pt x="226" y="315"/>
                    <a:pt x="226" y="315"/>
                    <a:pt x="226" y="315"/>
                  </a:cubicBezTo>
                  <a:close/>
                  <a:moveTo>
                    <a:pt x="3" y="97"/>
                  </a:moveTo>
                  <a:cubicBezTo>
                    <a:pt x="226" y="312"/>
                    <a:pt x="226" y="312"/>
                    <a:pt x="226" y="312"/>
                  </a:cubicBezTo>
                  <a:cubicBezTo>
                    <a:pt x="321" y="2"/>
                    <a:pt x="321" y="2"/>
                    <a:pt x="321" y="2"/>
                  </a:cubicBezTo>
                  <a:lnTo>
                    <a:pt x="3" y="9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1" name="Freeform 56"/>
            <p:cNvSpPr>
              <a:spLocks noEditPoints="1"/>
            </p:cNvSpPr>
            <p:nvPr/>
          </p:nvSpPr>
          <p:spPr bwMode="auto">
            <a:xfrm>
              <a:off x="6791" y="3223"/>
              <a:ext cx="796" cy="301"/>
            </a:xfrm>
            <a:custGeom>
              <a:avLst/>
              <a:gdLst>
                <a:gd name="T0" fmla="*/ 1 w 324"/>
                <a:gd name="T1" fmla="*/ 122 h 122"/>
                <a:gd name="T2" fmla="*/ 1 w 324"/>
                <a:gd name="T3" fmla="*/ 121 h 122"/>
                <a:gd name="T4" fmla="*/ 1 w 324"/>
                <a:gd name="T5" fmla="*/ 120 h 122"/>
                <a:gd name="T6" fmla="*/ 234 w 324"/>
                <a:gd name="T7" fmla="*/ 0 h 122"/>
                <a:gd name="T8" fmla="*/ 234 w 324"/>
                <a:gd name="T9" fmla="*/ 0 h 122"/>
                <a:gd name="T10" fmla="*/ 323 w 324"/>
                <a:gd name="T11" fmla="*/ 24 h 122"/>
                <a:gd name="T12" fmla="*/ 324 w 324"/>
                <a:gd name="T13" fmla="*/ 25 h 122"/>
                <a:gd name="T14" fmla="*/ 323 w 324"/>
                <a:gd name="T15" fmla="*/ 26 h 122"/>
                <a:gd name="T16" fmla="*/ 2 w 324"/>
                <a:gd name="T17" fmla="*/ 122 h 122"/>
                <a:gd name="T18" fmla="*/ 1 w 324"/>
                <a:gd name="T19" fmla="*/ 122 h 122"/>
                <a:gd name="T20" fmla="*/ 234 w 324"/>
                <a:gd name="T21" fmla="*/ 2 h 122"/>
                <a:gd name="T22" fmla="*/ 11 w 324"/>
                <a:gd name="T23" fmla="*/ 117 h 122"/>
                <a:gd name="T24" fmla="*/ 319 w 324"/>
                <a:gd name="T25" fmla="*/ 25 h 122"/>
                <a:gd name="T26" fmla="*/ 234 w 324"/>
                <a:gd name="T27"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4" h="122">
                  <a:moveTo>
                    <a:pt x="1" y="122"/>
                  </a:moveTo>
                  <a:cubicBezTo>
                    <a:pt x="1" y="122"/>
                    <a:pt x="1" y="122"/>
                    <a:pt x="1" y="121"/>
                  </a:cubicBezTo>
                  <a:cubicBezTo>
                    <a:pt x="0" y="121"/>
                    <a:pt x="1" y="120"/>
                    <a:pt x="1" y="120"/>
                  </a:cubicBezTo>
                  <a:cubicBezTo>
                    <a:pt x="234" y="0"/>
                    <a:pt x="234" y="0"/>
                    <a:pt x="234" y="0"/>
                  </a:cubicBezTo>
                  <a:cubicBezTo>
                    <a:pt x="234" y="0"/>
                    <a:pt x="234" y="0"/>
                    <a:pt x="234" y="0"/>
                  </a:cubicBezTo>
                  <a:cubicBezTo>
                    <a:pt x="323" y="24"/>
                    <a:pt x="323" y="24"/>
                    <a:pt x="323" y="24"/>
                  </a:cubicBezTo>
                  <a:cubicBezTo>
                    <a:pt x="323" y="24"/>
                    <a:pt x="324" y="24"/>
                    <a:pt x="324" y="25"/>
                  </a:cubicBezTo>
                  <a:cubicBezTo>
                    <a:pt x="324" y="25"/>
                    <a:pt x="324" y="26"/>
                    <a:pt x="323" y="26"/>
                  </a:cubicBezTo>
                  <a:cubicBezTo>
                    <a:pt x="2" y="122"/>
                    <a:pt x="2" y="122"/>
                    <a:pt x="2" y="122"/>
                  </a:cubicBezTo>
                  <a:cubicBezTo>
                    <a:pt x="2" y="122"/>
                    <a:pt x="1" y="122"/>
                    <a:pt x="1" y="122"/>
                  </a:cubicBezTo>
                  <a:close/>
                  <a:moveTo>
                    <a:pt x="234" y="2"/>
                  </a:moveTo>
                  <a:cubicBezTo>
                    <a:pt x="11" y="117"/>
                    <a:pt x="11" y="117"/>
                    <a:pt x="11" y="117"/>
                  </a:cubicBezTo>
                  <a:cubicBezTo>
                    <a:pt x="319" y="25"/>
                    <a:pt x="319" y="25"/>
                    <a:pt x="319" y="25"/>
                  </a:cubicBezTo>
                  <a:lnTo>
                    <a:pt x="23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3" name="Freeform 57"/>
            <p:cNvSpPr>
              <a:spLocks noEditPoints="1"/>
            </p:cNvSpPr>
            <p:nvPr/>
          </p:nvSpPr>
          <p:spPr bwMode="auto">
            <a:xfrm>
              <a:off x="3378" y="3430"/>
              <a:ext cx="797" cy="387"/>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8" name="Freeform 58"/>
            <p:cNvSpPr>
              <a:spLocks noEditPoints="1"/>
            </p:cNvSpPr>
            <p:nvPr/>
          </p:nvSpPr>
          <p:spPr bwMode="auto">
            <a:xfrm>
              <a:off x="4035" y="3349"/>
              <a:ext cx="408" cy="325"/>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4" name="Freeform 59"/>
            <p:cNvSpPr/>
            <p:nvPr/>
          </p:nvSpPr>
          <p:spPr bwMode="auto">
            <a:xfrm>
              <a:off x="5313" y="1551"/>
              <a:ext cx="130" cy="496"/>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6" name="Freeform 60"/>
            <p:cNvSpPr>
              <a:spLocks noEditPoints="1"/>
            </p:cNvSpPr>
            <p:nvPr/>
          </p:nvSpPr>
          <p:spPr bwMode="auto">
            <a:xfrm>
              <a:off x="5313" y="1554"/>
              <a:ext cx="664" cy="493"/>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7" name="Freeform 61"/>
            <p:cNvSpPr>
              <a:spLocks noEditPoints="1"/>
            </p:cNvSpPr>
            <p:nvPr/>
          </p:nvSpPr>
          <p:spPr bwMode="auto">
            <a:xfrm>
              <a:off x="5313" y="2042"/>
              <a:ext cx="777" cy="629"/>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1" name="Freeform 62"/>
            <p:cNvSpPr>
              <a:spLocks noEditPoints="1"/>
            </p:cNvSpPr>
            <p:nvPr/>
          </p:nvSpPr>
          <p:spPr bwMode="auto">
            <a:xfrm>
              <a:off x="5313" y="1714"/>
              <a:ext cx="777" cy="888"/>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2" name="Freeform 63"/>
            <p:cNvSpPr>
              <a:spLocks noEditPoints="1"/>
            </p:cNvSpPr>
            <p:nvPr/>
          </p:nvSpPr>
          <p:spPr bwMode="auto">
            <a:xfrm>
              <a:off x="5097" y="2666"/>
              <a:ext cx="432" cy="441"/>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3" name="Freeform 64"/>
            <p:cNvSpPr>
              <a:spLocks noEditPoints="1"/>
            </p:cNvSpPr>
            <p:nvPr/>
          </p:nvSpPr>
          <p:spPr bwMode="auto">
            <a:xfrm>
              <a:off x="5097" y="2779"/>
              <a:ext cx="700" cy="328"/>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4" name="Freeform 65"/>
            <p:cNvSpPr>
              <a:spLocks noEditPoints="1"/>
            </p:cNvSpPr>
            <p:nvPr/>
          </p:nvSpPr>
          <p:spPr bwMode="auto">
            <a:xfrm>
              <a:off x="5097" y="2984"/>
              <a:ext cx="700" cy="734"/>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5" name="Freeform 66"/>
            <p:cNvSpPr/>
            <p:nvPr/>
          </p:nvSpPr>
          <p:spPr bwMode="auto">
            <a:xfrm>
              <a:off x="7061" y="2005"/>
              <a:ext cx="807" cy="989"/>
            </a:xfrm>
            <a:custGeom>
              <a:avLst/>
              <a:gdLst>
                <a:gd name="T0" fmla="*/ 327 w 328"/>
                <a:gd name="T1" fmla="*/ 194 h 401"/>
                <a:gd name="T2" fmla="*/ 3 w 328"/>
                <a:gd name="T3" fmla="*/ 398 h 401"/>
                <a:gd name="T4" fmla="*/ 107 w 328"/>
                <a:gd name="T5" fmla="*/ 2 h 401"/>
                <a:gd name="T6" fmla="*/ 328 w 328"/>
                <a:gd name="T7" fmla="*/ 95 h 401"/>
                <a:gd name="T8" fmla="*/ 328 w 328"/>
                <a:gd name="T9" fmla="*/ 93 h 401"/>
                <a:gd name="T10" fmla="*/ 107 w 328"/>
                <a:gd name="T11" fmla="*/ 0 h 401"/>
                <a:gd name="T12" fmla="*/ 106 w 328"/>
                <a:gd name="T13" fmla="*/ 0 h 401"/>
                <a:gd name="T14" fmla="*/ 106 w 328"/>
                <a:gd name="T15" fmla="*/ 1 h 401"/>
                <a:gd name="T16" fmla="*/ 0 w 328"/>
                <a:gd name="T17" fmla="*/ 400 h 401"/>
                <a:gd name="T18" fmla="*/ 1 w 328"/>
                <a:gd name="T19" fmla="*/ 401 h 401"/>
                <a:gd name="T20" fmla="*/ 1 w 328"/>
                <a:gd name="T21" fmla="*/ 401 h 401"/>
                <a:gd name="T22" fmla="*/ 2 w 328"/>
                <a:gd name="T23" fmla="*/ 401 h 401"/>
                <a:gd name="T24" fmla="*/ 327 w 328"/>
                <a:gd name="T25" fmla="*/ 196 h 401"/>
                <a:gd name="T26" fmla="*/ 327 w 328"/>
                <a:gd name="T27" fmla="*/ 1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8" h="401">
                  <a:moveTo>
                    <a:pt x="327" y="194"/>
                  </a:moveTo>
                  <a:cubicBezTo>
                    <a:pt x="3" y="398"/>
                    <a:pt x="3" y="398"/>
                    <a:pt x="3" y="398"/>
                  </a:cubicBezTo>
                  <a:cubicBezTo>
                    <a:pt x="107" y="2"/>
                    <a:pt x="107" y="2"/>
                    <a:pt x="107" y="2"/>
                  </a:cubicBezTo>
                  <a:cubicBezTo>
                    <a:pt x="328" y="95"/>
                    <a:pt x="328" y="95"/>
                    <a:pt x="328" y="95"/>
                  </a:cubicBezTo>
                  <a:cubicBezTo>
                    <a:pt x="328" y="93"/>
                    <a:pt x="328" y="93"/>
                    <a:pt x="328" y="93"/>
                  </a:cubicBezTo>
                  <a:cubicBezTo>
                    <a:pt x="107" y="0"/>
                    <a:pt x="107" y="0"/>
                    <a:pt x="107" y="0"/>
                  </a:cubicBezTo>
                  <a:cubicBezTo>
                    <a:pt x="107" y="0"/>
                    <a:pt x="107" y="0"/>
                    <a:pt x="106" y="0"/>
                  </a:cubicBezTo>
                  <a:cubicBezTo>
                    <a:pt x="106" y="0"/>
                    <a:pt x="106" y="0"/>
                    <a:pt x="106" y="1"/>
                  </a:cubicBezTo>
                  <a:cubicBezTo>
                    <a:pt x="0" y="400"/>
                    <a:pt x="0" y="400"/>
                    <a:pt x="0" y="400"/>
                  </a:cubicBezTo>
                  <a:cubicBezTo>
                    <a:pt x="0" y="401"/>
                    <a:pt x="0" y="401"/>
                    <a:pt x="1" y="401"/>
                  </a:cubicBezTo>
                  <a:cubicBezTo>
                    <a:pt x="1" y="401"/>
                    <a:pt x="1" y="401"/>
                    <a:pt x="1" y="401"/>
                  </a:cubicBezTo>
                  <a:cubicBezTo>
                    <a:pt x="1" y="401"/>
                    <a:pt x="1" y="401"/>
                    <a:pt x="2" y="401"/>
                  </a:cubicBezTo>
                  <a:cubicBezTo>
                    <a:pt x="327" y="196"/>
                    <a:pt x="327" y="196"/>
                    <a:pt x="327" y="196"/>
                  </a:cubicBezTo>
                  <a:lnTo>
                    <a:pt x="327" y="19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6" name="Freeform 67"/>
            <p:cNvSpPr/>
            <p:nvPr/>
          </p:nvSpPr>
          <p:spPr bwMode="auto">
            <a:xfrm>
              <a:off x="7061" y="2483"/>
              <a:ext cx="804" cy="511"/>
            </a:xfrm>
            <a:custGeom>
              <a:avLst/>
              <a:gdLst>
                <a:gd name="T0" fmla="*/ 326 w 327"/>
                <a:gd name="T1" fmla="*/ 171 h 207"/>
                <a:gd name="T2" fmla="*/ 5 w 327"/>
                <a:gd name="T3" fmla="*/ 205 h 207"/>
                <a:gd name="T4" fmla="*/ 327 w 327"/>
                <a:gd name="T5" fmla="*/ 2 h 207"/>
                <a:gd name="T6" fmla="*/ 327 w 327"/>
                <a:gd name="T7" fmla="*/ 0 h 207"/>
                <a:gd name="T8" fmla="*/ 1 w 327"/>
                <a:gd name="T9" fmla="*/ 206 h 207"/>
                <a:gd name="T10" fmla="*/ 0 w 327"/>
                <a:gd name="T11" fmla="*/ 207 h 207"/>
                <a:gd name="T12" fmla="*/ 1 w 327"/>
                <a:gd name="T13" fmla="*/ 207 h 207"/>
                <a:gd name="T14" fmla="*/ 1 w 327"/>
                <a:gd name="T15" fmla="*/ 207 h 207"/>
                <a:gd name="T16" fmla="*/ 326 w 327"/>
                <a:gd name="T17" fmla="*/ 173 h 207"/>
                <a:gd name="T18" fmla="*/ 326 w 327"/>
                <a:gd name="T19" fmla="*/ 17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7" h="207">
                  <a:moveTo>
                    <a:pt x="326" y="171"/>
                  </a:moveTo>
                  <a:cubicBezTo>
                    <a:pt x="5" y="205"/>
                    <a:pt x="5" y="205"/>
                    <a:pt x="5" y="205"/>
                  </a:cubicBezTo>
                  <a:cubicBezTo>
                    <a:pt x="327" y="2"/>
                    <a:pt x="327" y="2"/>
                    <a:pt x="327" y="2"/>
                  </a:cubicBezTo>
                  <a:cubicBezTo>
                    <a:pt x="327" y="0"/>
                    <a:pt x="327" y="0"/>
                    <a:pt x="327" y="0"/>
                  </a:cubicBezTo>
                  <a:cubicBezTo>
                    <a:pt x="1" y="206"/>
                    <a:pt x="1" y="206"/>
                    <a:pt x="1" y="206"/>
                  </a:cubicBezTo>
                  <a:cubicBezTo>
                    <a:pt x="0" y="206"/>
                    <a:pt x="0" y="206"/>
                    <a:pt x="0" y="207"/>
                  </a:cubicBezTo>
                  <a:cubicBezTo>
                    <a:pt x="0" y="207"/>
                    <a:pt x="1" y="207"/>
                    <a:pt x="1" y="207"/>
                  </a:cubicBezTo>
                  <a:cubicBezTo>
                    <a:pt x="1" y="207"/>
                    <a:pt x="1" y="207"/>
                    <a:pt x="1" y="207"/>
                  </a:cubicBezTo>
                  <a:cubicBezTo>
                    <a:pt x="326" y="173"/>
                    <a:pt x="326" y="173"/>
                    <a:pt x="326" y="173"/>
                  </a:cubicBezTo>
                  <a:lnTo>
                    <a:pt x="326" y="17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7" name="Freeform 68"/>
            <p:cNvSpPr/>
            <p:nvPr/>
          </p:nvSpPr>
          <p:spPr bwMode="auto">
            <a:xfrm>
              <a:off x="7322" y="2005"/>
              <a:ext cx="546" cy="234"/>
            </a:xfrm>
            <a:custGeom>
              <a:avLst/>
              <a:gdLst>
                <a:gd name="T0" fmla="*/ 222 w 222"/>
                <a:gd name="T1" fmla="*/ 93 h 95"/>
                <a:gd name="T2" fmla="*/ 6 w 222"/>
                <a:gd name="T3" fmla="*/ 2 h 95"/>
                <a:gd name="T4" fmla="*/ 222 w 222"/>
                <a:gd name="T5" fmla="*/ 15 h 95"/>
                <a:gd name="T6" fmla="*/ 222 w 222"/>
                <a:gd name="T7" fmla="*/ 13 h 95"/>
                <a:gd name="T8" fmla="*/ 1 w 222"/>
                <a:gd name="T9" fmla="*/ 0 h 95"/>
                <a:gd name="T10" fmla="*/ 0 w 222"/>
                <a:gd name="T11" fmla="*/ 1 h 95"/>
                <a:gd name="T12" fmla="*/ 0 w 222"/>
                <a:gd name="T13" fmla="*/ 2 h 95"/>
                <a:gd name="T14" fmla="*/ 222 w 222"/>
                <a:gd name="T15" fmla="*/ 95 h 95"/>
                <a:gd name="T16" fmla="*/ 222 w 222"/>
                <a:gd name="T17" fmla="*/ 9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95">
                  <a:moveTo>
                    <a:pt x="222" y="93"/>
                  </a:moveTo>
                  <a:cubicBezTo>
                    <a:pt x="6" y="2"/>
                    <a:pt x="6" y="2"/>
                    <a:pt x="6" y="2"/>
                  </a:cubicBezTo>
                  <a:cubicBezTo>
                    <a:pt x="222" y="15"/>
                    <a:pt x="222" y="15"/>
                    <a:pt x="222" y="15"/>
                  </a:cubicBezTo>
                  <a:cubicBezTo>
                    <a:pt x="222" y="13"/>
                    <a:pt x="222" y="13"/>
                    <a:pt x="222" y="13"/>
                  </a:cubicBezTo>
                  <a:cubicBezTo>
                    <a:pt x="1" y="0"/>
                    <a:pt x="1" y="0"/>
                    <a:pt x="1" y="0"/>
                  </a:cubicBezTo>
                  <a:cubicBezTo>
                    <a:pt x="0" y="0"/>
                    <a:pt x="0" y="0"/>
                    <a:pt x="0" y="1"/>
                  </a:cubicBezTo>
                  <a:cubicBezTo>
                    <a:pt x="0" y="1"/>
                    <a:pt x="0" y="2"/>
                    <a:pt x="0" y="2"/>
                  </a:cubicBezTo>
                  <a:cubicBezTo>
                    <a:pt x="222" y="95"/>
                    <a:pt x="222" y="95"/>
                    <a:pt x="222" y="95"/>
                  </a:cubicBezTo>
                  <a:lnTo>
                    <a:pt x="222" y="9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8" name="Freeform 69"/>
            <p:cNvSpPr>
              <a:spLocks noEditPoints="1"/>
            </p:cNvSpPr>
            <p:nvPr/>
          </p:nvSpPr>
          <p:spPr bwMode="auto">
            <a:xfrm>
              <a:off x="4170" y="3346"/>
              <a:ext cx="804" cy="328"/>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9" name="Freeform 70"/>
            <p:cNvSpPr>
              <a:spLocks noEditPoints="1"/>
            </p:cNvSpPr>
            <p:nvPr/>
          </p:nvSpPr>
          <p:spPr bwMode="auto">
            <a:xfrm>
              <a:off x="4170" y="3346"/>
              <a:ext cx="804" cy="856"/>
            </a:xfrm>
            <a:custGeom>
              <a:avLst/>
              <a:gdLst>
                <a:gd name="T0" fmla="*/ 264 w 327"/>
                <a:gd name="T1" fmla="*/ 347 h 347"/>
                <a:gd name="T2" fmla="*/ 263 w 327"/>
                <a:gd name="T3" fmla="*/ 347 h 347"/>
                <a:gd name="T4" fmla="*/ 0 w 327"/>
                <a:gd name="T5" fmla="*/ 133 h 347"/>
                <a:gd name="T6" fmla="*/ 0 w 327"/>
                <a:gd name="T7" fmla="*/ 132 h 347"/>
                <a:gd name="T8" fmla="*/ 0 w 327"/>
                <a:gd name="T9" fmla="*/ 132 h 347"/>
                <a:gd name="T10" fmla="*/ 326 w 327"/>
                <a:gd name="T11" fmla="*/ 0 h 347"/>
                <a:gd name="T12" fmla="*/ 326 w 327"/>
                <a:gd name="T13" fmla="*/ 0 h 347"/>
                <a:gd name="T14" fmla="*/ 327 w 327"/>
                <a:gd name="T15" fmla="*/ 1 h 347"/>
                <a:gd name="T16" fmla="*/ 265 w 327"/>
                <a:gd name="T17" fmla="*/ 346 h 347"/>
                <a:gd name="T18" fmla="*/ 264 w 327"/>
                <a:gd name="T19" fmla="*/ 347 h 347"/>
                <a:gd name="T20" fmla="*/ 264 w 327"/>
                <a:gd name="T21" fmla="*/ 347 h 347"/>
                <a:gd name="T22" fmla="*/ 2 w 327"/>
                <a:gd name="T23" fmla="*/ 133 h 347"/>
                <a:gd name="T24" fmla="*/ 263 w 327"/>
                <a:gd name="T25" fmla="*/ 344 h 347"/>
                <a:gd name="T26" fmla="*/ 325 w 327"/>
                <a:gd name="T27" fmla="*/ 3 h 347"/>
                <a:gd name="T28" fmla="*/ 2 w 327"/>
                <a:gd name="T29" fmla="*/ 13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347">
                  <a:moveTo>
                    <a:pt x="264" y="347"/>
                  </a:moveTo>
                  <a:cubicBezTo>
                    <a:pt x="263" y="347"/>
                    <a:pt x="263" y="347"/>
                    <a:pt x="263" y="347"/>
                  </a:cubicBezTo>
                  <a:cubicBezTo>
                    <a:pt x="0" y="133"/>
                    <a:pt x="0" y="133"/>
                    <a:pt x="0" y="133"/>
                  </a:cubicBezTo>
                  <a:cubicBezTo>
                    <a:pt x="0" y="133"/>
                    <a:pt x="0" y="133"/>
                    <a:pt x="0" y="132"/>
                  </a:cubicBezTo>
                  <a:cubicBezTo>
                    <a:pt x="0" y="132"/>
                    <a:pt x="0" y="132"/>
                    <a:pt x="0" y="132"/>
                  </a:cubicBezTo>
                  <a:cubicBezTo>
                    <a:pt x="326" y="0"/>
                    <a:pt x="326" y="0"/>
                    <a:pt x="326" y="0"/>
                  </a:cubicBezTo>
                  <a:cubicBezTo>
                    <a:pt x="326" y="0"/>
                    <a:pt x="326" y="0"/>
                    <a:pt x="326" y="0"/>
                  </a:cubicBezTo>
                  <a:cubicBezTo>
                    <a:pt x="327" y="1"/>
                    <a:pt x="327" y="1"/>
                    <a:pt x="327" y="1"/>
                  </a:cubicBezTo>
                  <a:cubicBezTo>
                    <a:pt x="265" y="346"/>
                    <a:pt x="265" y="346"/>
                    <a:pt x="265" y="346"/>
                  </a:cubicBezTo>
                  <a:cubicBezTo>
                    <a:pt x="264" y="346"/>
                    <a:pt x="264" y="347"/>
                    <a:pt x="264" y="347"/>
                  </a:cubicBezTo>
                  <a:cubicBezTo>
                    <a:pt x="264" y="347"/>
                    <a:pt x="264" y="347"/>
                    <a:pt x="264" y="347"/>
                  </a:cubicBezTo>
                  <a:close/>
                  <a:moveTo>
                    <a:pt x="2" y="133"/>
                  </a:moveTo>
                  <a:cubicBezTo>
                    <a:pt x="263" y="344"/>
                    <a:pt x="263" y="344"/>
                    <a:pt x="263" y="344"/>
                  </a:cubicBezTo>
                  <a:cubicBezTo>
                    <a:pt x="325" y="3"/>
                    <a:pt x="325" y="3"/>
                    <a:pt x="325" y="3"/>
                  </a:cubicBezTo>
                  <a:lnTo>
                    <a:pt x="2" y="13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0" name="Freeform 71"/>
            <p:cNvSpPr>
              <a:spLocks noEditPoints="1"/>
            </p:cNvSpPr>
            <p:nvPr/>
          </p:nvSpPr>
          <p:spPr bwMode="auto">
            <a:xfrm>
              <a:off x="4438" y="3102"/>
              <a:ext cx="664" cy="252"/>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1" name="Freeform 72"/>
            <p:cNvSpPr>
              <a:spLocks noEditPoints="1"/>
            </p:cNvSpPr>
            <p:nvPr/>
          </p:nvSpPr>
          <p:spPr bwMode="auto">
            <a:xfrm>
              <a:off x="4816" y="3346"/>
              <a:ext cx="942" cy="856"/>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6" name="Freeform 73"/>
            <p:cNvSpPr>
              <a:spLocks noEditPoints="1"/>
            </p:cNvSpPr>
            <p:nvPr/>
          </p:nvSpPr>
          <p:spPr bwMode="auto">
            <a:xfrm>
              <a:off x="4969" y="3102"/>
              <a:ext cx="789" cy="616"/>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7" name="Freeform 74"/>
            <p:cNvSpPr/>
            <p:nvPr/>
          </p:nvSpPr>
          <p:spPr bwMode="auto">
            <a:xfrm>
              <a:off x="7582" y="3122"/>
              <a:ext cx="281" cy="269"/>
            </a:xfrm>
            <a:custGeom>
              <a:avLst/>
              <a:gdLst>
                <a:gd name="T0" fmla="*/ 113 w 114"/>
                <a:gd name="T1" fmla="*/ 107 h 109"/>
                <a:gd name="T2" fmla="*/ 3 w 114"/>
                <a:gd name="T3" fmla="*/ 66 h 109"/>
                <a:gd name="T4" fmla="*/ 114 w 114"/>
                <a:gd name="T5" fmla="*/ 2 h 109"/>
                <a:gd name="T6" fmla="*/ 114 w 114"/>
                <a:gd name="T7" fmla="*/ 0 h 109"/>
                <a:gd name="T8" fmla="*/ 0 w 114"/>
                <a:gd name="T9" fmla="*/ 65 h 109"/>
                <a:gd name="T10" fmla="*/ 0 w 114"/>
                <a:gd name="T11" fmla="*/ 66 h 109"/>
                <a:gd name="T12" fmla="*/ 1 w 114"/>
                <a:gd name="T13" fmla="*/ 67 h 109"/>
                <a:gd name="T14" fmla="*/ 113 w 114"/>
                <a:gd name="T15" fmla="*/ 109 h 109"/>
                <a:gd name="T16" fmla="*/ 113 w 114"/>
                <a:gd name="T17" fmla="*/ 10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09">
                  <a:moveTo>
                    <a:pt x="113" y="107"/>
                  </a:moveTo>
                  <a:cubicBezTo>
                    <a:pt x="3" y="66"/>
                    <a:pt x="3" y="66"/>
                    <a:pt x="3" y="66"/>
                  </a:cubicBezTo>
                  <a:cubicBezTo>
                    <a:pt x="114" y="2"/>
                    <a:pt x="114" y="2"/>
                    <a:pt x="114" y="2"/>
                  </a:cubicBezTo>
                  <a:cubicBezTo>
                    <a:pt x="114" y="0"/>
                    <a:pt x="114" y="0"/>
                    <a:pt x="114" y="0"/>
                  </a:cubicBezTo>
                  <a:cubicBezTo>
                    <a:pt x="0" y="65"/>
                    <a:pt x="0" y="65"/>
                    <a:pt x="0" y="65"/>
                  </a:cubicBezTo>
                  <a:cubicBezTo>
                    <a:pt x="0" y="65"/>
                    <a:pt x="0" y="66"/>
                    <a:pt x="0" y="66"/>
                  </a:cubicBezTo>
                  <a:cubicBezTo>
                    <a:pt x="0" y="66"/>
                    <a:pt x="0" y="67"/>
                    <a:pt x="1" y="67"/>
                  </a:cubicBezTo>
                  <a:cubicBezTo>
                    <a:pt x="113" y="109"/>
                    <a:pt x="113" y="109"/>
                    <a:pt x="113" y="109"/>
                  </a:cubicBezTo>
                  <a:lnTo>
                    <a:pt x="113" y="10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8" name="Freeform 75"/>
            <p:cNvSpPr/>
            <p:nvPr/>
          </p:nvSpPr>
          <p:spPr bwMode="auto">
            <a:xfrm>
              <a:off x="5438" y="1194"/>
              <a:ext cx="539" cy="362"/>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9" name="Freeform 76"/>
            <p:cNvSpPr>
              <a:spLocks noEditPoints="1"/>
            </p:cNvSpPr>
            <p:nvPr/>
          </p:nvSpPr>
          <p:spPr bwMode="auto">
            <a:xfrm>
              <a:off x="5438" y="1196"/>
              <a:ext cx="539" cy="523"/>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2" name="Freeform 77"/>
            <p:cNvSpPr>
              <a:spLocks noEditPoints="1"/>
            </p:cNvSpPr>
            <p:nvPr/>
          </p:nvSpPr>
          <p:spPr bwMode="auto">
            <a:xfrm>
              <a:off x="5972" y="1196"/>
              <a:ext cx="534" cy="523"/>
            </a:xfrm>
            <a:custGeom>
              <a:avLst/>
              <a:gdLst>
                <a:gd name="T0" fmla="*/ 1 w 217"/>
                <a:gd name="T1" fmla="*/ 212 h 212"/>
                <a:gd name="T2" fmla="*/ 1 w 217"/>
                <a:gd name="T3" fmla="*/ 212 h 212"/>
                <a:gd name="T4" fmla="*/ 0 w 217"/>
                <a:gd name="T5" fmla="*/ 211 h 212"/>
                <a:gd name="T6" fmla="*/ 0 w 217"/>
                <a:gd name="T7" fmla="*/ 1 h 212"/>
                <a:gd name="T8" fmla="*/ 0 w 217"/>
                <a:gd name="T9" fmla="*/ 0 h 212"/>
                <a:gd name="T10" fmla="*/ 1 w 217"/>
                <a:gd name="T11" fmla="*/ 0 h 212"/>
                <a:gd name="T12" fmla="*/ 217 w 217"/>
                <a:gd name="T13" fmla="*/ 113 h 212"/>
                <a:gd name="T14" fmla="*/ 217 w 217"/>
                <a:gd name="T15" fmla="*/ 114 h 212"/>
                <a:gd name="T16" fmla="*/ 217 w 217"/>
                <a:gd name="T17" fmla="*/ 115 h 212"/>
                <a:gd name="T18" fmla="*/ 2 w 217"/>
                <a:gd name="T19" fmla="*/ 212 h 212"/>
                <a:gd name="T20" fmla="*/ 1 w 217"/>
                <a:gd name="T21" fmla="*/ 212 h 212"/>
                <a:gd name="T22" fmla="*/ 2 w 217"/>
                <a:gd name="T23" fmla="*/ 2 h 212"/>
                <a:gd name="T24" fmla="*/ 2 w 217"/>
                <a:gd name="T25" fmla="*/ 209 h 212"/>
                <a:gd name="T26" fmla="*/ 214 w 217"/>
                <a:gd name="T27" fmla="*/ 114 h 212"/>
                <a:gd name="T28" fmla="*/ 2 w 217"/>
                <a:gd name="T29"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212">
                  <a:moveTo>
                    <a:pt x="1" y="212"/>
                  </a:moveTo>
                  <a:cubicBezTo>
                    <a:pt x="1" y="212"/>
                    <a:pt x="1" y="212"/>
                    <a:pt x="1" y="212"/>
                  </a:cubicBezTo>
                  <a:cubicBezTo>
                    <a:pt x="0" y="211"/>
                    <a:pt x="0" y="211"/>
                    <a:pt x="0" y="211"/>
                  </a:cubicBezTo>
                  <a:cubicBezTo>
                    <a:pt x="0" y="1"/>
                    <a:pt x="0" y="1"/>
                    <a:pt x="0" y="1"/>
                  </a:cubicBezTo>
                  <a:cubicBezTo>
                    <a:pt x="0" y="0"/>
                    <a:pt x="0" y="0"/>
                    <a:pt x="0" y="0"/>
                  </a:cubicBezTo>
                  <a:cubicBezTo>
                    <a:pt x="1" y="0"/>
                    <a:pt x="1" y="0"/>
                    <a:pt x="1" y="0"/>
                  </a:cubicBezTo>
                  <a:cubicBezTo>
                    <a:pt x="217" y="113"/>
                    <a:pt x="217" y="113"/>
                    <a:pt x="217" y="113"/>
                  </a:cubicBezTo>
                  <a:cubicBezTo>
                    <a:pt x="217" y="114"/>
                    <a:pt x="217" y="114"/>
                    <a:pt x="217" y="114"/>
                  </a:cubicBezTo>
                  <a:cubicBezTo>
                    <a:pt x="217" y="115"/>
                    <a:pt x="217" y="115"/>
                    <a:pt x="217" y="115"/>
                  </a:cubicBezTo>
                  <a:cubicBezTo>
                    <a:pt x="2" y="212"/>
                    <a:pt x="2" y="212"/>
                    <a:pt x="2" y="212"/>
                  </a:cubicBezTo>
                  <a:cubicBezTo>
                    <a:pt x="1" y="212"/>
                    <a:pt x="1" y="212"/>
                    <a:pt x="1" y="212"/>
                  </a:cubicBezTo>
                  <a:close/>
                  <a:moveTo>
                    <a:pt x="2" y="2"/>
                  </a:moveTo>
                  <a:cubicBezTo>
                    <a:pt x="2" y="209"/>
                    <a:pt x="2" y="209"/>
                    <a:pt x="2" y="209"/>
                  </a:cubicBezTo>
                  <a:cubicBezTo>
                    <a:pt x="214" y="114"/>
                    <a:pt x="214" y="114"/>
                    <a:pt x="214" y="114"/>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3" name="Freeform 78"/>
            <p:cNvSpPr>
              <a:spLocks noEditPoints="1"/>
            </p:cNvSpPr>
            <p:nvPr/>
          </p:nvSpPr>
          <p:spPr bwMode="auto">
            <a:xfrm>
              <a:off x="5972" y="424"/>
              <a:ext cx="534" cy="1056"/>
            </a:xfrm>
            <a:custGeom>
              <a:avLst/>
              <a:gdLst>
                <a:gd name="T0" fmla="*/ 216 w 217"/>
                <a:gd name="T1" fmla="*/ 428 h 428"/>
                <a:gd name="T2" fmla="*/ 216 w 217"/>
                <a:gd name="T3" fmla="*/ 428 h 428"/>
                <a:gd name="T4" fmla="*/ 1 w 217"/>
                <a:gd name="T5" fmla="*/ 314 h 428"/>
                <a:gd name="T6" fmla="*/ 0 w 217"/>
                <a:gd name="T7" fmla="*/ 313 h 428"/>
                <a:gd name="T8" fmla="*/ 113 w 217"/>
                <a:gd name="T9" fmla="*/ 0 h 428"/>
                <a:gd name="T10" fmla="*/ 114 w 217"/>
                <a:gd name="T11" fmla="*/ 0 h 428"/>
                <a:gd name="T12" fmla="*/ 115 w 217"/>
                <a:gd name="T13" fmla="*/ 0 h 428"/>
                <a:gd name="T14" fmla="*/ 217 w 217"/>
                <a:gd name="T15" fmla="*/ 427 h 428"/>
                <a:gd name="T16" fmla="*/ 217 w 217"/>
                <a:gd name="T17" fmla="*/ 428 h 428"/>
                <a:gd name="T18" fmla="*/ 216 w 217"/>
                <a:gd name="T19" fmla="*/ 428 h 428"/>
                <a:gd name="T20" fmla="*/ 2 w 217"/>
                <a:gd name="T21" fmla="*/ 313 h 428"/>
                <a:gd name="T22" fmla="*/ 215 w 217"/>
                <a:gd name="T23" fmla="*/ 425 h 428"/>
                <a:gd name="T24" fmla="*/ 113 w 217"/>
                <a:gd name="T25" fmla="*/ 4 h 428"/>
                <a:gd name="T26" fmla="*/ 2 w 217"/>
                <a:gd name="T27" fmla="*/ 31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428">
                  <a:moveTo>
                    <a:pt x="216" y="428"/>
                  </a:moveTo>
                  <a:cubicBezTo>
                    <a:pt x="216" y="428"/>
                    <a:pt x="216" y="428"/>
                    <a:pt x="216" y="428"/>
                  </a:cubicBezTo>
                  <a:cubicBezTo>
                    <a:pt x="1" y="314"/>
                    <a:pt x="1" y="314"/>
                    <a:pt x="1" y="314"/>
                  </a:cubicBezTo>
                  <a:cubicBezTo>
                    <a:pt x="0" y="314"/>
                    <a:pt x="0" y="314"/>
                    <a:pt x="0" y="313"/>
                  </a:cubicBezTo>
                  <a:cubicBezTo>
                    <a:pt x="113" y="0"/>
                    <a:pt x="113" y="0"/>
                    <a:pt x="113" y="0"/>
                  </a:cubicBezTo>
                  <a:cubicBezTo>
                    <a:pt x="113" y="0"/>
                    <a:pt x="113" y="0"/>
                    <a:pt x="114" y="0"/>
                  </a:cubicBezTo>
                  <a:cubicBezTo>
                    <a:pt x="114" y="0"/>
                    <a:pt x="114" y="0"/>
                    <a:pt x="115" y="0"/>
                  </a:cubicBezTo>
                  <a:cubicBezTo>
                    <a:pt x="217" y="427"/>
                    <a:pt x="217" y="427"/>
                    <a:pt x="217" y="427"/>
                  </a:cubicBezTo>
                  <a:cubicBezTo>
                    <a:pt x="217" y="427"/>
                    <a:pt x="217" y="428"/>
                    <a:pt x="217" y="428"/>
                  </a:cubicBezTo>
                  <a:cubicBezTo>
                    <a:pt x="217" y="428"/>
                    <a:pt x="217" y="428"/>
                    <a:pt x="216" y="428"/>
                  </a:cubicBezTo>
                  <a:close/>
                  <a:moveTo>
                    <a:pt x="2" y="313"/>
                  </a:moveTo>
                  <a:cubicBezTo>
                    <a:pt x="215" y="425"/>
                    <a:pt x="215" y="425"/>
                    <a:pt x="215" y="425"/>
                  </a:cubicBezTo>
                  <a:cubicBezTo>
                    <a:pt x="113" y="4"/>
                    <a:pt x="113" y="4"/>
                    <a:pt x="113" y="4"/>
                  </a:cubicBezTo>
                  <a:lnTo>
                    <a:pt x="2" y="31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4" name="Freeform 79"/>
            <p:cNvSpPr/>
            <p:nvPr/>
          </p:nvSpPr>
          <p:spPr bwMode="auto">
            <a:xfrm>
              <a:off x="7344" y="3282"/>
              <a:ext cx="516" cy="777"/>
            </a:xfrm>
            <a:custGeom>
              <a:avLst/>
              <a:gdLst>
                <a:gd name="T0" fmla="*/ 210 w 210"/>
                <a:gd name="T1" fmla="*/ 172 h 315"/>
                <a:gd name="T2" fmla="*/ 3 w 210"/>
                <a:gd name="T3" fmla="*/ 312 h 315"/>
                <a:gd name="T4" fmla="*/ 98 w 210"/>
                <a:gd name="T5" fmla="*/ 3 h 315"/>
                <a:gd name="T6" fmla="*/ 210 w 210"/>
                <a:gd name="T7" fmla="*/ 147 h 315"/>
                <a:gd name="T8" fmla="*/ 210 w 210"/>
                <a:gd name="T9" fmla="*/ 144 h 315"/>
                <a:gd name="T10" fmla="*/ 99 w 210"/>
                <a:gd name="T11" fmla="*/ 0 h 315"/>
                <a:gd name="T12" fmla="*/ 98 w 210"/>
                <a:gd name="T13" fmla="*/ 0 h 315"/>
                <a:gd name="T14" fmla="*/ 97 w 210"/>
                <a:gd name="T15" fmla="*/ 1 h 315"/>
                <a:gd name="T16" fmla="*/ 0 w 210"/>
                <a:gd name="T17" fmla="*/ 314 h 315"/>
                <a:gd name="T18" fmla="*/ 1 w 210"/>
                <a:gd name="T19" fmla="*/ 315 h 315"/>
                <a:gd name="T20" fmla="*/ 1 w 210"/>
                <a:gd name="T21" fmla="*/ 315 h 315"/>
                <a:gd name="T22" fmla="*/ 2 w 210"/>
                <a:gd name="T23" fmla="*/ 315 h 315"/>
                <a:gd name="T24" fmla="*/ 210 w 210"/>
                <a:gd name="T25" fmla="*/ 174 h 315"/>
                <a:gd name="T26" fmla="*/ 210 w 210"/>
                <a:gd name="T27" fmla="*/ 17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0" h="315">
                  <a:moveTo>
                    <a:pt x="210" y="172"/>
                  </a:moveTo>
                  <a:cubicBezTo>
                    <a:pt x="3" y="312"/>
                    <a:pt x="3" y="312"/>
                    <a:pt x="3" y="312"/>
                  </a:cubicBezTo>
                  <a:cubicBezTo>
                    <a:pt x="98" y="3"/>
                    <a:pt x="98" y="3"/>
                    <a:pt x="98" y="3"/>
                  </a:cubicBezTo>
                  <a:cubicBezTo>
                    <a:pt x="210" y="147"/>
                    <a:pt x="210" y="147"/>
                    <a:pt x="210" y="147"/>
                  </a:cubicBezTo>
                  <a:cubicBezTo>
                    <a:pt x="210" y="144"/>
                    <a:pt x="210" y="144"/>
                    <a:pt x="210" y="144"/>
                  </a:cubicBezTo>
                  <a:cubicBezTo>
                    <a:pt x="99" y="0"/>
                    <a:pt x="99" y="0"/>
                    <a:pt x="99" y="0"/>
                  </a:cubicBezTo>
                  <a:cubicBezTo>
                    <a:pt x="98" y="0"/>
                    <a:pt x="98" y="0"/>
                    <a:pt x="98" y="0"/>
                  </a:cubicBezTo>
                  <a:cubicBezTo>
                    <a:pt x="97" y="0"/>
                    <a:pt x="97" y="0"/>
                    <a:pt x="97" y="1"/>
                  </a:cubicBezTo>
                  <a:cubicBezTo>
                    <a:pt x="0" y="314"/>
                    <a:pt x="0" y="314"/>
                    <a:pt x="0" y="314"/>
                  </a:cubicBezTo>
                  <a:cubicBezTo>
                    <a:pt x="0" y="314"/>
                    <a:pt x="0" y="314"/>
                    <a:pt x="1" y="315"/>
                  </a:cubicBezTo>
                  <a:cubicBezTo>
                    <a:pt x="1" y="315"/>
                    <a:pt x="1" y="315"/>
                    <a:pt x="1" y="315"/>
                  </a:cubicBezTo>
                  <a:cubicBezTo>
                    <a:pt x="1" y="315"/>
                    <a:pt x="2" y="315"/>
                    <a:pt x="2" y="315"/>
                  </a:cubicBezTo>
                  <a:cubicBezTo>
                    <a:pt x="210" y="174"/>
                    <a:pt x="210" y="174"/>
                    <a:pt x="210" y="174"/>
                  </a:cubicBezTo>
                  <a:lnTo>
                    <a:pt x="210" y="17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5" name="Freeform 80"/>
            <p:cNvSpPr/>
            <p:nvPr/>
          </p:nvSpPr>
          <p:spPr bwMode="auto">
            <a:xfrm>
              <a:off x="7344" y="3706"/>
              <a:ext cx="516" cy="479"/>
            </a:xfrm>
            <a:custGeom>
              <a:avLst/>
              <a:gdLst>
                <a:gd name="T0" fmla="*/ 209 w 210"/>
                <a:gd name="T1" fmla="*/ 193 h 194"/>
                <a:gd name="T2" fmla="*/ 3 w 210"/>
                <a:gd name="T3" fmla="*/ 141 h 194"/>
                <a:gd name="T4" fmla="*/ 210 w 210"/>
                <a:gd name="T5" fmla="*/ 2 h 194"/>
                <a:gd name="T6" fmla="*/ 210 w 210"/>
                <a:gd name="T7" fmla="*/ 0 h 194"/>
                <a:gd name="T8" fmla="*/ 1 w 210"/>
                <a:gd name="T9" fmla="*/ 141 h 194"/>
                <a:gd name="T10" fmla="*/ 0 w 210"/>
                <a:gd name="T11" fmla="*/ 142 h 194"/>
                <a:gd name="T12" fmla="*/ 1 w 210"/>
                <a:gd name="T13" fmla="*/ 143 h 194"/>
                <a:gd name="T14" fmla="*/ 209 w 210"/>
                <a:gd name="T15" fmla="*/ 194 h 194"/>
                <a:gd name="T16" fmla="*/ 209 w 210"/>
                <a:gd name="T17"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194">
                  <a:moveTo>
                    <a:pt x="209" y="193"/>
                  </a:moveTo>
                  <a:cubicBezTo>
                    <a:pt x="3" y="141"/>
                    <a:pt x="3" y="141"/>
                    <a:pt x="3" y="141"/>
                  </a:cubicBezTo>
                  <a:cubicBezTo>
                    <a:pt x="210" y="2"/>
                    <a:pt x="210" y="2"/>
                    <a:pt x="210" y="2"/>
                  </a:cubicBezTo>
                  <a:cubicBezTo>
                    <a:pt x="210" y="0"/>
                    <a:pt x="210" y="0"/>
                    <a:pt x="210" y="0"/>
                  </a:cubicBezTo>
                  <a:cubicBezTo>
                    <a:pt x="1" y="141"/>
                    <a:pt x="1" y="141"/>
                    <a:pt x="1" y="141"/>
                  </a:cubicBezTo>
                  <a:cubicBezTo>
                    <a:pt x="0" y="141"/>
                    <a:pt x="0" y="142"/>
                    <a:pt x="0" y="142"/>
                  </a:cubicBezTo>
                  <a:cubicBezTo>
                    <a:pt x="0" y="142"/>
                    <a:pt x="1" y="143"/>
                    <a:pt x="1" y="143"/>
                  </a:cubicBezTo>
                  <a:cubicBezTo>
                    <a:pt x="209" y="194"/>
                    <a:pt x="209" y="194"/>
                    <a:pt x="209" y="194"/>
                  </a:cubicBezTo>
                  <a:lnTo>
                    <a:pt x="209" y="19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8" name="Freeform 81"/>
            <p:cNvSpPr/>
            <p:nvPr/>
          </p:nvSpPr>
          <p:spPr bwMode="auto">
            <a:xfrm>
              <a:off x="7582" y="3282"/>
              <a:ext cx="278" cy="363"/>
            </a:xfrm>
            <a:custGeom>
              <a:avLst/>
              <a:gdLst>
                <a:gd name="T0" fmla="*/ 113 w 113"/>
                <a:gd name="T1" fmla="*/ 144 h 147"/>
                <a:gd name="T2" fmla="*/ 4 w 113"/>
                <a:gd name="T3" fmla="*/ 3 h 147"/>
                <a:gd name="T4" fmla="*/ 113 w 113"/>
                <a:gd name="T5" fmla="*/ 44 h 147"/>
                <a:gd name="T6" fmla="*/ 113 w 113"/>
                <a:gd name="T7" fmla="*/ 42 h 147"/>
                <a:gd name="T8" fmla="*/ 1 w 113"/>
                <a:gd name="T9" fmla="*/ 0 h 147"/>
                <a:gd name="T10" fmla="*/ 0 w 113"/>
                <a:gd name="T11" fmla="*/ 0 h 147"/>
                <a:gd name="T12" fmla="*/ 0 w 113"/>
                <a:gd name="T13" fmla="*/ 1 h 147"/>
                <a:gd name="T14" fmla="*/ 113 w 113"/>
                <a:gd name="T15" fmla="*/ 147 h 147"/>
                <a:gd name="T16" fmla="*/ 113 w 113"/>
                <a:gd name="T17" fmla="*/ 14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47">
                  <a:moveTo>
                    <a:pt x="113" y="144"/>
                  </a:moveTo>
                  <a:cubicBezTo>
                    <a:pt x="4" y="3"/>
                    <a:pt x="4" y="3"/>
                    <a:pt x="4" y="3"/>
                  </a:cubicBezTo>
                  <a:cubicBezTo>
                    <a:pt x="113" y="44"/>
                    <a:pt x="113" y="44"/>
                    <a:pt x="113" y="44"/>
                  </a:cubicBezTo>
                  <a:cubicBezTo>
                    <a:pt x="113" y="42"/>
                    <a:pt x="113" y="42"/>
                    <a:pt x="113" y="42"/>
                  </a:cubicBezTo>
                  <a:cubicBezTo>
                    <a:pt x="1" y="0"/>
                    <a:pt x="1" y="0"/>
                    <a:pt x="1" y="0"/>
                  </a:cubicBezTo>
                  <a:cubicBezTo>
                    <a:pt x="1" y="0"/>
                    <a:pt x="0" y="0"/>
                    <a:pt x="0" y="0"/>
                  </a:cubicBezTo>
                  <a:cubicBezTo>
                    <a:pt x="0" y="1"/>
                    <a:pt x="0" y="1"/>
                    <a:pt x="0" y="1"/>
                  </a:cubicBezTo>
                  <a:cubicBezTo>
                    <a:pt x="113" y="147"/>
                    <a:pt x="113" y="147"/>
                    <a:pt x="113" y="147"/>
                  </a:cubicBezTo>
                  <a:lnTo>
                    <a:pt x="113" y="14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9" name="Freeform 82"/>
            <p:cNvSpPr/>
            <p:nvPr/>
          </p:nvSpPr>
          <p:spPr bwMode="auto">
            <a:xfrm>
              <a:off x="7450" y="52"/>
              <a:ext cx="46" cy="49"/>
            </a:xfrm>
            <a:custGeom>
              <a:avLst/>
              <a:gdLst>
                <a:gd name="T0" fmla="*/ 10 w 19"/>
                <a:gd name="T1" fmla="*/ 0 h 20"/>
                <a:gd name="T2" fmla="*/ 0 w 19"/>
                <a:gd name="T3" fmla="*/ 10 h 20"/>
                <a:gd name="T4" fmla="*/ 10 w 19"/>
                <a:gd name="T5" fmla="*/ 20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4" y="0"/>
                    <a:pt x="0" y="4"/>
                    <a:pt x="0" y="10"/>
                  </a:cubicBezTo>
                  <a:cubicBezTo>
                    <a:pt x="0" y="15"/>
                    <a:pt x="4" y="20"/>
                    <a:pt x="10" y="20"/>
                  </a:cubicBezTo>
                  <a:cubicBezTo>
                    <a:pt x="15" y="20"/>
                    <a:pt x="19" y="15"/>
                    <a:pt x="19" y="10"/>
                  </a:cubicBezTo>
                  <a:cubicBezTo>
                    <a:pt x="19" y="5"/>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6" name="Freeform 83"/>
            <p:cNvSpPr>
              <a:spLocks noEditPoints="1"/>
            </p:cNvSpPr>
            <p:nvPr/>
          </p:nvSpPr>
          <p:spPr bwMode="auto">
            <a:xfrm>
              <a:off x="7440" y="42"/>
              <a:ext cx="66" cy="67"/>
            </a:xfrm>
            <a:custGeom>
              <a:avLst/>
              <a:gdLst>
                <a:gd name="T0" fmla="*/ 14 w 27"/>
                <a:gd name="T1" fmla="*/ 4 h 27"/>
                <a:gd name="T2" fmla="*/ 23 w 27"/>
                <a:gd name="T3" fmla="*/ 14 h 27"/>
                <a:gd name="T4" fmla="*/ 14 w 27"/>
                <a:gd name="T5" fmla="*/ 24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3" y="9"/>
                    <a:pt x="23" y="14"/>
                  </a:cubicBezTo>
                  <a:cubicBezTo>
                    <a:pt x="23" y="19"/>
                    <a:pt x="19" y="24"/>
                    <a:pt x="14" y="24"/>
                  </a:cubicBezTo>
                  <a:cubicBezTo>
                    <a:pt x="8" y="24"/>
                    <a:pt x="4" y="19"/>
                    <a:pt x="4" y="14"/>
                  </a:cubicBezTo>
                  <a:cubicBezTo>
                    <a:pt x="4" y="8"/>
                    <a:pt x="8" y="4"/>
                    <a:pt x="14" y="4"/>
                  </a:cubicBezTo>
                  <a:moveTo>
                    <a:pt x="14" y="0"/>
                  </a:moveTo>
                  <a:cubicBezTo>
                    <a:pt x="6" y="0"/>
                    <a:pt x="0" y="6"/>
                    <a:pt x="0" y="14"/>
                  </a:cubicBezTo>
                  <a:cubicBezTo>
                    <a:pt x="0" y="21"/>
                    <a:pt x="6" y="27"/>
                    <a:pt x="14" y="27"/>
                  </a:cubicBezTo>
                  <a:cubicBezTo>
                    <a:pt x="21" y="27"/>
                    <a:pt x="27" y="21"/>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7" name="Oval 84"/>
            <p:cNvSpPr>
              <a:spLocks noChangeArrowheads="1"/>
            </p:cNvSpPr>
            <p:nvPr/>
          </p:nvSpPr>
          <p:spPr bwMode="auto">
            <a:xfrm>
              <a:off x="3681" y="3992"/>
              <a:ext cx="29" cy="30"/>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2" name="Freeform 85"/>
            <p:cNvSpPr>
              <a:spLocks noEditPoints="1"/>
            </p:cNvSpPr>
            <p:nvPr/>
          </p:nvSpPr>
          <p:spPr bwMode="auto">
            <a:xfrm>
              <a:off x="3671" y="3982"/>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7"/>
                    <a:pt x="16" y="10"/>
                  </a:cubicBezTo>
                  <a:cubicBezTo>
                    <a:pt x="16" y="14"/>
                    <a:pt x="14" y="16"/>
                    <a:pt x="10" y="16"/>
                  </a:cubicBezTo>
                  <a:cubicBezTo>
                    <a:pt x="7" y="16"/>
                    <a:pt x="4" y="14"/>
                    <a:pt x="4" y="10"/>
                  </a:cubicBezTo>
                  <a:cubicBezTo>
                    <a:pt x="4" y="7"/>
                    <a:pt x="7" y="4"/>
                    <a:pt x="10" y="4"/>
                  </a:cubicBezTo>
                  <a:moveTo>
                    <a:pt x="10" y="0"/>
                  </a:moveTo>
                  <a:cubicBezTo>
                    <a:pt x="5" y="0"/>
                    <a:pt x="1" y="5"/>
                    <a:pt x="0" y="10"/>
                  </a:cubicBezTo>
                  <a:cubicBezTo>
                    <a:pt x="0" y="16"/>
                    <a:pt x="5" y="20"/>
                    <a:pt x="10" y="20"/>
                  </a:cubicBezTo>
                  <a:cubicBezTo>
                    <a:pt x="16" y="20"/>
                    <a:pt x="20" y="16"/>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3" name="Freeform 86"/>
            <p:cNvSpPr/>
            <p:nvPr/>
          </p:nvSpPr>
          <p:spPr bwMode="auto">
            <a:xfrm>
              <a:off x="3953" y="4165"/>
              <a:ext cx="42" cy="42"/>
            </a:xfrm>
            <a:custGeom>
              <a:avLst/>
              <a:gdLst>
                <a:gd name="T0" fmla="*/ 9 w 17"/>
                <a:gd name="T1" fmla="*/ 0 h 17"/>
                <a:gd name="T2" fmla="*/ 0 w 17"/>
                <a:gd name="T3" fmla="*/ 8 h 17"/>
                <a:gd name="T4" fmla="*/ 8 w 17"/>
                <a:gd name="T5" fmla="*/ 17 h 17"/>
                <a:gd name="T6" fmla="*/ 17 w 17"/>
                <a:gd name="T7" fmla="*/ 8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8"/>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2" name="Freeform 87"/>
            <p:cNvSpPr>
              <a:spLocks noEditPoints="1"/>
            </p:cNvSpPr>
            <p:nvPr/>
          </p:nvSpPr>
          <p:spPr bwMode="auto">
            <a:xfrm>
              <a:off x="3944" y="4155"/>
              <a:ext cx="61" cy="62"/>
            </a:xfrm>
            <a:custGeom>
              <a:avLst/>
              <a:gdLst>
                <a:gd name="T0" fmla="*/ 13 w 25"/>
                <a:gd name="T1" fmla="*/ 4 h 25"/>
                <a:gd name="T2" fmla="*/ 21 w 25"/>
                <a:gd name="T3" fmla="*/ 12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2"/>
                  </a:cubicBezTo>
                  <a:cubicBezTo>
                    <a:pt x="21" y="17"/>
                    <a:pt x="17" y="21"/>
                    <a:pt x="12" y="21"/>
                  </a:cubicBezTo>
                  <a:cubicBezTo>
                    <a:pt x="8" y="21"/>
                    <a:pt x="4" y="17"/>
                    <a:pt x="4" y="12"/>
                  </a:cubicBezTo>
                  <a:cubicBezTo>
                    <a:pt x="4" y="8"/>
                    <a:pt x="8" y="4"/>
                    <a:pt x="13" y="4"/>
                  </a:cubicBezTo>
                  <a:moveTo>
                    <a:pt x="13" y="0"/>
                  </a:moveTo>
                  <a:cubicBezTo>
                    <a:pt x="6" y="0"/>
                    <a:pt x="0" y="6"/>
                    <a:pt x="0" y="12"/>
                  </a:cubicBezTo>
                  <a:cubicBezTo>
                    <a:pt x="0" y="19"/>
                    <a:pt x="6" y="25"/>
                    <a:pt x="12" y="25"/>
                  </a:cubicBezTo>
                  <a:cubicBezTo>
                    <a:pt x="19" y="25"/>
                    <a:pt x="25" y="19"/>
                    <a:pt x="25" y="13"/>
                  </a:cubicBezTo>
                  <a:cubicBezTo>
                    <a:pt x="25" y="6"/>
                    <a:pt x="19"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3" name="Oval 88"/>
            <p:cNvSpPr>
              <a:spLocks noChangeArrowheads="1"/>
            </p:cNvSpPr>
            <p:nvPr/>
          </p:nvSpPr>
          <p:spPr bwMode="auto">
            <a:xfrm>
              <a:off x="7747" y="1721"/>
              <a:ext cx="37"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4" name="Freeform 89"/>
            <p:cNvSpPr>
              <a:spLocks noEditPoints="1"/>
            </p:cNvSpPr>
            <p:nvPr/>
          </p:nvSpPr>
          <p:spPr bwMode="auto">
            <a:xfrm>
              <a:off x="7737" y="1711"/>
              <a:ext cx="54" cy="55"/>
            </a:xfrm>
            <a:custGeom>
              <a:avLst/>
              <a:gdLst>
                <a:gd name="T0" fmla="*/ 11 w 22"/>
                <a:gd name="T1" fmla="*/ 4 h 22"/>
                <a:gd name="T2" fmla="*/ 19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9" y="7"/>
                    <a:pt x="19" y="11"/>
                  </a:cubicBezTo>
                  <a:cubicBezTo>
                    <a:pt x="19"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8"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5" name="Oval 90"/>
            <p:cNvSpPr>
              <a:spLocks noChangeArrowheads="1"/>
            </p:cNvSpPr>
            <p:nvPr/>
          </p:nvSpPr>
          <p:spPr bwMode="auto">
            <a:xfrm>
              <a:off x="6552" y="2160"/>
              <a:ext cx="62" cy="62"/>
            </a:xfrm>
            <a:prstGeom prst="ellipse">
              <a:avLst/>
            </a:pr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6" name="Freeform 91"/>
            <p:cNvSpPr>
              <a:spLocks noEditPoints="1"/>
            </p:cNvSpPr>
            <p:nvPr/>
          </p:nvSpPr>
          <p:spPr bwMode="auto">
            <a:xfrm>
              <a:off x="6542" y="2153"/>
              <a:ext cx="82" cy="79"/>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7" name="Freeform 92"/>
            <p:cNvSpPr/>
            <p:nvPr/>
          </p:nvSpPr>
          <p:spPr bwMode="auto">
            <a:xfrm>
              <a:off x="6973" y="1997"/>
              <a:ext cx="27" cy="25"/>
            </a:xfrm>
            <a:custGeom>
              <a:avLst/>
              <a:gdLst>
                <a:gd name="T0" fmla="*/ 11 w 11"/>
                <a:gd name="T1" fmla="*/ 5 h 10"/>
                <a:gd name="T2" fmla="*/ 6 w 11"/>
                <a:gd name="T3" fmla="*/ 0 h 10"/>
                <a:gd name="T4" fmla="*/ 0 w 11"/>
                <a:gd name="T5" fmla="*/ 5 h 10"/>
                <a:gd name="T6" fmla="*/ 6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3" y="10"/>
                    <a:pt x="6" y="10"/>
                  </a:cubicBezTo>
                  <a:cubicBezTo>
                    <a:pt x="9" y="10"/>
                    <a:pt x="11" y="8"/>
                    <a:pt x="11" y="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8" name="Freeform 93"/>
            <p:cNvSpPr>
              <a:spLocks noEditPoints="1"/>
            </p:cNvSpPr>
            <p:nvPr/>
          </p:nvSpPr>
          <p:spPr bwMode="auto">
            <a:xfrm>
              <a:off x="6965" y="1988"/>
              <a:ext cx="45" cy="44"/>
            </a:xfrm>
            <a:custGeom>
              <a:avLst/>
              <a:gdLst>
                <a:gd name="T0" fmla="*/ 9 w 18"/>
                <a:gd name="T1" fmla="*/ 4 h 18"/>
                <a:gd name="T2" fmla="*/ 14 w 18"/>
                <a:gd name="T3" fmla="*/ 9 h 18"/>
                <a:gd name="T4" fmla="*/ 9 w 18"/>
                <a:gd name="T5" fmla="*/ 14 h 18"/>
                <a:gd name="T6" fmla="*/ 3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3" y="12"/>
                    <a:pt x="3"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9" name="Freeform 94"/>
            <p:cNvSpPr/>
            <p:nvPr/>
          </p:nvSpPr>
          <p:spPr bwMode="auto">
            <a:xfrm>
              <a:off x="7292" y="1657"/>
              <a:ext cx="62" cy="62"/>
            </a:xfrm>
            <a:custGeom>
              <a:avLst/>
              <a:gdLst>
                <a:gd name="T0" fmla="*/ 12 w 25"/>
                <a:gd name="T1" fmla="*/ 25 h 25"/>
                <a:gd name="T2" fmla="*/ 25 w 25"/>
                <a:gd name="T3" fmla="*/ 13 h 25"/>
                <a:gd name="T4" fmla="*/ 12 w 25"/>
                <a:gd name="T5" fmla="*/ 0 h 25"/>
                <a:gd name="T6" fmla="*/ 0 w 25"/>
                <a:gd name="T7" fmla="*/ 13 h 25"/>
                <a:gd name="T8" fmla="*/ 12 w 25"/>
                <a:gd name="T9" fmla="*/ 25 h 25"/>
              </a:gdLst>
              <a:ahLst/>
              <a:cxnLst>
                <a:cxn ang="0">
                  <a:pos x="T0" y="T1"/>
                </a:cxn>
                <a:cxn ang="0">
                  <a:pos x="T2" y="T3"/>
                </a:cxn>
                <a:cxn ang="0">
                  <a:pos x="T4" y="T5"/>
                </a:cxn>
                <a:cxn ang="0">
                  <a:pos x="T6" y="T7"/>
                </a:cxn>
                <a:cxn ang="0">
                  <a:pos x="T8" y="T9"/>
                </a:cxn>
              </a:cxnLst>
              <a:rect l="0" t="0" r="r" b="b"/>
              <a:pathLst>
                <a:path w="25" h="25">
                  <a:moveTo>
                    <a:pt x="12" y="25"/>
                  </a:moveTo>
                  <a:cubicBezTo>
                    <a:pt x="19" y="25"/>
                    <a:pt x="24" y="19"/>
                    <a:pt x="25" y="13"/>
                  </a:cubicBezTo>
                  <a:cubicBezTo>
                    <a:pt x="25" y="6"/>
                    <a:pt x="19" y="0"/>
                    <a:pt x="12" y="0"/>
                  </a:cubicBezTo>
                  <a:cubicBezTo>
                    <a:pt x="6" y="0"/>
                    <a:pt x="0" y="6"/>
                    <a:pt x="0" y="13"/>
                  </a:cubicBezTo>
                  <a:cubicBezTo>
                    <a:pt x="0" y="19"/>
                    <a:pt x="5" y="25"/>
                    <a:pt x="12" y="25"/>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0" name="Freeform 95"/>
            <p:cNvSpPr>
              <a:spLocks noEditPoints="1"/>
            </p:cNvSpPr>
            <p:nvPr/>
          </p:nvSpPr>
          <p:spPr bwMode="auto">
            <a:xfrm>
              <a:off x="7282" y="1650"/>
              <a:ext cx="79" cy="79"/>
            </a:xfrm>
            <a:custGeom>
              <a:avLst/>
              <a:gdLst>
                <a:gd name="T0" fmla="*/ 16 w 32"/>
                <a:gd name="T1" fmla="*/ 3 h 32"/>
                <a:gd name="T2" fmla="*/ 29 w 32"/>
                <a:gd name="T3" fmla="*/ 16 h 32"/>
                <a:gd name="T4" fmla="*/ 16 w 32"/>
                <a:gd name="T5" fmla="*/ 28 h 32"/>
                <a:gd name="T6" fmla="*/ 4 w 32"/>
                <a:gd name="T7" fmla="*/ 16 h 32"/>
                <a:gd name="T8" fmla="*/ 16 w 32"/>
                <a:gd name="T9" fmla="*/ 3 h 32"/>
                <a:gd name="T10" fmla="*/ 16 w 32"/>
                <a:gd name="T11" fmla="*/ 0 h 32"/>
                <a:gd name="T12" fmla="*/ 0 w 32"/>
                <a:gd name="T13" fmla="*/ 16 h 32"/>
                <a:gd name="T14" fmla="*/ 16 w 32"/>
                <a:gd name="T15" fmla="*/ 32 h 32"/>
                <a:gd name="T16" fmla="*/ 32 w 32"/>
                <a:gd name="T17" fmla="*/ 16 h 32"/>
                <a:gd name="T18" fmla="*/ 16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
                  </a:moveTo>
                  <a:cubicBezTo>
                    <a:pt x="23" y="3"/>
                    <a:pt x="29" y="9"/>
                    <a:pt x="29" y="16"/>
                  </a:cubicBezTo>
                  <a:cubicBezTo>
                    <a:pt x="28" y="22"/>
                    <a:pt x="23" y="28"/>
                    <a:pt x="16" y="28"/>
                  </a:cubicBezTo>
                  <a:cubicBezTo>
                    <a:pt x="9" y="28"/>
                    <a:pt x="4" y="22"/>
                    <a:pt x="4" y="16"/>
                  </a:cubicBezTo>
                  <a:cubicBezTo>
                    <a:pt x="4" y="9"/>
                    <a:pt x="10" y="3"/>
                    <a:pt x="16" y="3"/>
                  </a:cubicBezTo>
                  <a:moveTo>
                    <a:pt x="16" y="0"/>
                  </a:moveTo>
                  <a:cubicBezTo>
                    <a:pt x="8" y="0"/>
                    <a:pt x="0" y="7"/>
                    <a:pt x="0" y="16"/>
                  </a:cubicBezTo>
                  <a:cubicBezTo>
                    <a:pt x="0" y="24"/>
                    <a:pt x="7" y="32"/>
                    <a:pt x="16" y="32"/>
                  </a:cubicBezTo>
                  <a:cubicBezTo>
                    <a:pt x="25" y="32"/>
                    <a:pt x="32" y="25"/>
                    <a:pt x="32" y="16"/>
                  </a:cubicBezTo>
                  <a:cubicBezTo>
                    <a:pt x="32"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1" name="Oval 96"/>
            <p:cNvSpPr>
              <a:spLocks noChangeArrowheads="1"/>
            </p:cNvSpPr>
            <p:nvPr/>
          </p:nvSpPr>
          <p:spPr bwMode="auto">
            <a:xfrm>
              <a:off x="7302" y="195"/>
              <a:ext cx="37" cy="3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2" name="Freeform 97"/>
            <p:cNvSpPr>
              <a:spLocks noEditPoints="1"/>
            </p:cNvSpPr>
            <p:nvPr/>
          </p:nvSpPr>
          <p:spPr bwMode="auto">
            <a:xfrm>
              <a:off x="7292" y="185"/>
              <a:ext cx="57" cy="57"/>
            </a:xfrm>
            <a:custGeom>
              <a:avLst/>
              <a:gdLst>
                <a:gd name="T0" fmla="*/ 12 w 23"/>
                <a:gd name="T1" fmla="*/ 4 h 23"/>
                <a:gd name="T2" fmla="*/ 19 w 23"/>
                <a:gd name="T3" fmla="*/ 11 h 23"/>
                <a:gd name="T4" fmla="*/ 12 w 23"/>
                <a:gd name="T5" fmla="*/ 19 h 23"/>
                <a:gd name="T6" fmla="*/ 4 w 23"/>
                <a:gd name="T7" fmla="*/ 11 h 23"/>
                <a:gd name="T8" fmla="*/ 12 w 23"/>
                <a:gd name="T9" fmla="*/ 4 h 23"/>
                <a:gd name="T10" fmla="*/ 12 w 23"/>
                <a:gd name="T11" fmla="*/ 0 h 23"/>
                <a:gd name="T12" fmla="*/ 0 w 23"/>
                <a:gd name="T13" fmla="*/ 11 h 23"/>
                <a:gd name="T14" fmla="*/ 12 w 23"/>
                <a:gd name="T15" fmla="*/ 23 h 23"/>
                <a:gd name="T16" fmla="*/ 23 w 23"/>
                <a:gd name="T17" fmla="*/ 11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1"/>
                  </a:cubicBezTo>
                  <a:cubicBezTo>
                    <a:pt x="19" y="16"/>
                    <a:pt x="16" y="19"/>
                    <a:pt x="12" y="19"/>
                  </a:cubicBezTo>
                  <a:cubicBezTo>
                    <a:pt x="7" y="19"/>
                    <a:pt x="4" y="16"/>
                    <a:pt x="4" y="11"/>
                  </a:cubicBezTo>
                  <a:cubicBezTo>
                    <a:pt x="4" y="7"/>
                    <a:pt x="7" y="4"/>
                    <a:pt x="12" y="4"/>
                  </a:cubicBezTo>
                  <a:moveTo>
                    <a:pt x="12" y="0"/>
                  </a:moveTo>
                  <a:cubicBezTo>
                    <a:pt x="5" y="0"/>
                    <a:pt x="0" y="5"/>
                    <a:pt x="0" y="11"/>
                  </a:cubicBezTo>
                  <a:cubicBezTo>
                    <a:pt x="0" y="18"/>
                    <a:pt x="5" y="23"/>
                    <a:pt x="12" y="23"/>
                  </a:cubicBezTo>
                  <a:cubicBezTo>
                    <a:pt x="18" y="23"/>
                    <a:pt x="23" y="18"/>
                    <a:pt x="23" y="11"/>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3" name="Freeform 98"/>
            <p:cNvSpPr/>
            <p:nvPr/>
          </p:nvSpPr>
          <p:spPr bwMode="auto">
            <a:xfrm>
              <a:off x="5925" y="2912"/>
              <a:ext cx="57" cy="54"/>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4" name="Freeform 99"/>
            <p:cNvSpPr>
              <a:spLocks noEditPoints="1"/>
            </p:cNvSpPr>
            <p:nvPr/>
          </p:nvSpPr>
          <p:spPr bwMode="auto">
            <a:xfrm>
              <a:off x="5918" y="2902"/>
              <a:ext cx="71" cy="74"/>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5" name="Freeform 100"/>
            <p:cNvSpPr/>
            <p:nvPr/>
          </p:nvSpPr>
          <p:spPr bwMode="auto">
            <a:xfrm>
              <a:off x="6346" y="3990"/>
              <a:ext cx="46" cy="49"/>
            </a:xfrm>
            <a:custGeom>
              <a:avLst/>
              <a:gdLst>
                <a:gd name="T0" fmla="*/ 10 w 19"/>
                <a:gd name="T1" fmla="*/ 0 h 20"/>
                <a:gd name="T2" fmla="*/ 0 w 19"/>
                <a:gd name="T3" fmla="*/ 10 h 20"/>
                <a:gd name="T4" fmla="*/ 10 w 19"/>
                <a:gd name="T5" fmla="*/ 19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5" y="0"/>
                    <a:pt x="0" y="5"/>
                    <a:pt x="0" y="10"/>
                  </a:cubicBezTo>
                  <a:cubicBezTo>
                    <a:pt x="0" y="15"/>
                    <a:pt x="4" y="19"/>
                    <a:pt x="10" y="19"/>
                  </a:cubicBezTo>
                  <a:cubicBezTo>
                    <a:pt x="15" y="20"/>
                    <a:pt x="19" y="15"/>
                    <a:pt x="19" y="10"/>
                  </a:cubicBezTo>
                  <a:cubicBezTo>
                    <a:pt x="19" y="5"/>
                    <a:pt x="15" y="1"/>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6" name="Freeform 101"/>
            <p:cNvSpPr>
              <a:spLocks noEditPoints="1"/>
            </p:cNvSpPr>
            <p:nvPr/>
          </p:nvSpPr>
          <p:spPr bwMode="auto">
            <a:xfrm>
              <a:off x="6336" y="3982"/>
              <a:ext cx="66" cy="64"/>
            </a:xfrm>
            <a:custGeom>
              <a:avLst/>
              <a:gdLst>
                <a:gd name="T0" fmla="*/ 14 w 27"/>
                <a:gd name="T1" fmla="*/ 3 h 26"/>
                <a:gd name="T2" fmla="*/ 23 w 27"/>
                <a:gd name="T3" fmla="*/ 13 h 26"/>
                <a:gd name="T4" fmla="*/ 14 w 27"/>
                <a:gd name="T5" fmla="*/ 22 h 26"/>
                <a:gd name="T6" fmla="*/ 4 w 27"/>
                <a:gd name="T7" fmla="*/ 13 h 26"/>
                <a:gd name="T8" fmla="*/ 14 w 27"/>
                <a:gd name="T9" fmla="*/ 3 h 26"/>
                <a:gd name="T10" fmla="*/ 14 w 27"/>
                <a:gd name="T11" fmla="*/ 0 h 26"/>
                <a:gd name="T12" fmla="*/ 1 w 27"/>
                <a:gd name="T13" fmla="*/ 13 h 26"/>
                <a:gd name="T14" fmla="*/ 14 w 27"/>
                <a:gd name="T15" fmla="*/ 26 h 26"/>
                <a:gd name="T16" fmla="*/ 27 w 27"/>
                <a:gd name="T17" fmla="*/ 13 h 26"/>
                <a:gd name="T18" fmla="*/ 14 w 27"/>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4" y="3"/>
                  </a:moveTo>
                  <a:cubicBezTo>
                    <a:pt x="19" y="4"/>
                    <a:pt x="23" y="8"/>
                    <a:pt x="23" y="13"/>
                  </a:cubicBezTo>
                  <a:cubicBezTo>
                    <a:pt x="23" y="18"/>
                    <a:pt x="19" y="23"/>
                    <a:pt x="14" y="22"/>
                  </a:cubicBezTo>
                  <a:cubicBezTo>
                    <a:pt x="8" y="22"/>
                    <a:pt x="4" y="18"/>
                    <a:pt x="4" y="13"/>
                  </a:cubicBezTo>
                  <a:cubicBezTo>
                    <a:pt x="4" y="8"/>
                    <a:pt x="9" y="3"/>
                    <a:pt x="14" y="3"/>
                  </a:cubicBezTo>
                  <a:moveTo>
                    <a:pt x="14" y="0"/>
                  </a:moveTo>
                  <a:cubicBezTo>
                    <a:pt x="7" y="0"/>
                    <a:pt x="1" y="6"/>
                    <a:pt x="1" y="13"/>
                  </a:cubicBezTo>
                  <a:cubicBezTo>
                    <a:pt x="0" y="20"/>
                    <a:pt x="6" y="26"/>
                    <a:pt x="14" y="26"/>
                  </a:cubicBezTo>
                  <a:cubicBezTo>
                    <a:pt x="21" y="26"/>
                    <a:pt x="27" y="20"/>
                    <a:pt x="27" y="13"/>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7" name="Freeform 102"/>
            <p:cNvSpPr/>
            <p:nvPr/>
          </p:nvSpPr>
          <p:spPr bwMode="auto">
            <a:xfrm>
              <a:off x="6626" y="4086"/>
              <a:ext cx="61" cy="62"/>
            </a:xfrm>
            <a:custGeom>
              <a:avLst/>
              <a:gdLst>
                <a:gd name="T0" fmla="*/ 13 w 25"/>
                <a:gd name="T1" fmla="*/ 0 h 25"/>
                <a:gd name="T2" fmla="*/ 1 w 25"/>
                <a:gd name="T3" fmla="*/ 12 h 25"/>
                <a:gd name="T4" fmla="*/ 13 w 25"/>
                <a:gd name="T5" fmla="*/ 25 h 25"/>
                <a:gd name="T6" fmla="*/ 25 w 25"/>
                <a:gd name="T7" fmla="*/ 13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1" y="6"/>
                    <a:pt x="1" y="12"/>
                  </a:cubicBezTo>
                  <a:cubicBezTo>
                    <a:pt x="0" y="19"/>
                    <a:pt x="6" y="25"/>
                    <a:pt x="13" y="25"/>
                  </a:cubicBezTo>
                  <a:cubicBezTo>
                    <a:pt x="20" y="25"/>
                    <a:pt x="25" y="19"/>
                    <a:pt x="25" y="13"/>
                  </a:cubicBezTo>
                  <a:cubicBezTo>
                    <a:pt x="25" y="6"/>
                    <a:pt x="20"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8" name="Freeform 103"/>
            <p:cNvSpPr>
              <a:spLocks noEditPoints="1"/>
            </p:cNvSpPr>
            <p:nvPr/>
          </p:nvSpPr>
          <p:spPr bwMode="auto">
            <a:xfrm>
              <a:off x="6619" y="4076"/>
              <a:ext cx="78" cy="81"/>
            </a:xfrm>
            <a:custGeom>
              <a:avLst/>
              <a:gdLst>
                <a:gd name="T0" fmla="*/ 16 w 32"/>
                <a:gd name="T1" fmla="*/ 4 h 33"/>
                <a:gd name="T2" fmla="*/ 28 w 32"/>
                <a:gd name="T3" fmla="*/ 17 h 33"/>
                <a:gd name="T4" fmla="*/ 16 w 32"/>
                <a:gd name="T5" fmla="*/ 29 h 33"/>
                <a:gd name="T6" fmla="*/ 4 w 32"/>
                <a:gd name="T7" fmla="*/ 16 h 33"/>
                <a:gd name="T8" fmla="*/ 16 w 32"/>
                <a:gd name="T9" fmla="*/ 4 h 33"/>
                <a:gd name="T10" fmla="*/ 16 w 32"/>
                <a:gd name="T11" fmla="*/ 0 h 33"/>
                <a:gd name="T12" fmla="*/ 0 w 32"/>
                <a:gd name="T13" fmla="*/ 16 h 33"/>
                <a:gd name="T14" fmla="*/ 16 w 32"/>
                <a:gd name="T15" fmla="*/ 33 h 33"/>
                <a:gd name="T16" fmla="*/ 32 w 32"/>
                <a:gd name="T17" fmla="*/ 17 h 33"/>
                <a:gd name="T18" fmla="*/ 16 w 32"/>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4"/>
                  </a:moveTo>
                  <a:cubicBezTo>
                    <a:pt x="23" y="4"/>
                    <a:pt x="28" y="10"/>
                    <a:pt x="28" y="17"/>
                  </a:cubicBezTo>
                  <a:cubicBezTo>
                    <a:pt x="28" y="23"/>
                    <a:pt x="23" y="29"/>
                    <a:pt x="16" y="29"/>
                  </a:cubicBezTo>
                  <a:cubicBezTo>
                    <a:pt x="9" y="29"/>
                    <a:pt x="3" y="23"/>
                    <a:pt x="4" y="16"/>
                  </a:cubicBezTo>
                  <a:cubicBezTo>
                    <a:pt x="4" y="10"/>
                    <a:pt x="9" y="4"/>
                    <a:pt x="16" y="4"/>
                  </a:cubicBezTo>
                  <a:moveTo>
                    <a:pt x="16" y="0"/>
                  </a:moveTo>
                  <a:cubicBezTo>
                    <a:pt x="7" y="0"/>
                    <a:pt x="0" y="8"/>
                    <a:pt x="0" y="16"/>
                  </a:cubicBezTo>
                  <a:cubicBezTo>
                    <a:pt x="0" y="25"/>
                    <a:pt x="7" y="33"/>
                    <a:pt x="16" y="33"/>
                  </a:cubicBezTo>
                  <a:cubicBezTo>
                    <a:pt x="25" y="33"/>
                    <a:pt x="32" y="25"/>
                    <a:pt x="32" y="17"/>
                  </a:cubicBezTo>
                  <a:cubicBezTo>
                    <a:pt x="32" y="8"/>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9" name="Freeform 104"/>
            <p:cNvSpPr/>
            <p:nvPr/>
          </p:nvSpPr>
          <p:spPr bwMode="auto">
            <a:xfrm>
              <a:off x="6776" y="3504"/>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0" name="Freeform 105"/>
            <p:cNvSpPr>
              <a:spLocks noEditPoints="1"/>
            </p:cNvSpPr>
            <p:nvPr/>
          </p:nvSpPr>
          <p:spPr bwMode="auto">
            <a:xfrm>
              <a:off x="6769" y="3494"/>
              <a:ext cx="51" cy="54"/>
            </a:xfrm>
            <a:custGeom>
              <a:avLst/>
              <a:gdLst>
                <a:gd name="T0" fmla="*/ 10 w 21"/>
                <a:gd name="T1" fmla="*/ 4 h 22"/>
                <a:gd name="T2" fmla="*/ 17 w 21"/>
                <a:gd name="T3" fmla="*/ 11 h 22"/>
                <a:gd name="T4" fmla="*/ 10 w 21"/>
                <a:gd name="T5" fmla="*/ 18 h 22"/>
                <a:gd name="T6" fmla="*/ 3 w 21"/>
                <a:gd name="T7" fmla="*/ 11 h 22"/>
                <a:gd name="T8" fmla="*/ 10 w 21"/>
                <a:gd name="T9" fmla="*/ 4 h 22"/>
                <a:gd name="T10" fmla="*/ 10 w 21"/>
                <a:gd name="T11" fmla="*/ 0 h 22"/>
                <a:gd name="T12" fmla="*/ 0 w 21"/>
                <a:gd name="T13" fmla="*/ 11 h 22"/>
                <a:gd name="T14" fmla="*/ 10 w 21"/>
                <a:gd name="T15" fmla="*/ 22 h 22"/>
                <a:gd name="T16" fmla="*/ 21 w 21"/>
                <a:gd name="T17" fmla="*/ 11 h 22"/>
                <a:gd name="T18" fmla="*/ 10 w 2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4"/>
                  </a:moveTo>
                  <a:cubicBezTo>
                    <a:pt x="14" y="4"/>
                    <a:pt x="17" y="7"/>
                    <a:pt x="17" y="11"/>
                  </a:cubicBezTo>
                  <a:cubicBezTo>
                    <a:pt x="17" y="15"/>
                    <a:pt x="14" y="18"/>
                    <a:pt x="10" y="18"/>
                  </a:cubicBezTo>
                  <a:cubicBezTo>
                    <a:pt x="7" y="18"/>
                    <a:pt x="3" y="15"/>
                    <a:pt x="3" y="11"/>
                  </a:cubicBezTo>
                  <a:cubicBezTo>
                    <a:pt x="4" y="7"/>
                    <a:pt x="7" y="4"/>
                    <a:pt x="10" y="4"/>
                  </a:cubicBezTo>
                  <a:moveTo>
                    <a:pt x="10" y="0"/>
                  </a:moveTo>
                  <a:cubicBezTo>
                    <a:pt x="5" y="0"/>
                    <a:pt x="0" y="5"/>
                    <a:pt x="0" y="11"/>
                  </a:cubicBezTo>
                  <a:cubicBezTo>
                    <a:pt x="0" y="17"/>
                    <a:pt x="4" y="22"/>
                    <a:pt x="10" y="22"/>
                  </a:cubicBezTo>
                  <a:cubicBezTo>
                    <a:pt x="16" y="22"/>
                    <a:pt x="21" y="17"/>
                    <a:pt x="21" y="11"/>
                  </a:cubicBezTo>
                  <a:cubicBezTo>
                    <a:pt x="21"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1" name="Freeform 106"/>
            <p:cNvSpPr/>
            <p:nvPr/>
          </p:nvSpPr>
          <p:spPr bwMode="auto">
            <a:xfrm>
              <a:off x="7334" y="3193"/>
              <a:ext cx="64" cy="67"/>
            </a:xfrm>
            <a:custGeom>
              <a:avLst/>
              <a:gdLst>
                <a:gd name="T0" fmla="*/ 13 w 26"/>
                <a:gd name="T1" fmla="*/ 0 h 27"/>
                <a:gd name="T2" fmla="*/ 0 w 26"/>
                <a:gd name="T3" fmla="*/ 13 h 27"/>
                <a:gd name="T4" fmla="*/ 13 w 26"/>
                <a:gd name="T5" fmla="*/ 26 h 27"/>
                <a:gd name="T6" fmla="*/ 26 w 26"/>
                <a:gd name="T7" fmla="*/ 13 h 27"/>
                <a:gd name="T8" fmla="*/ 13 w 26"/>
                <a:gd name="T9" fmla="*/ 0 h 27"/>
              </a:gdLst>
              <a:ahLst/>
              <a:cxnLst>
                <a:cxn ang="0">
                  <a:pos x="T0" y="T1"/>
                </a:cxn>
                <a:cxn ang="0">
                  <a:pos x="T2" y="T3"/>
                </a:cxn>
                <a:cxn ang="0">
                  <a:pos x="T4" y="T5"/>
                </a:cxn>
                <a:cxn ang="0">
                  <a:pos x="T6" y="T7"/>
                </a:cxn>
                <a:cxn ang="0">
                  <a:pos x="T8" y="T9"/>
                </a:cxn>
              </a:cxnLst>
              <a:rect l="0" t="0" r="r" b="b"/>
              <a:pathLst>
                <a:path w="26" h="27">
                  <a:moveTo>
                    <a:pt x="13" y="0"/>
                  </a:moveTo>
                  <a:cubicBezTo>
                    <a:pt x="6" y="0"/>
                    <a:pt x="0" y="6"/>
                    <a:pt x="0" y="13"/>
                  </a:cubicBezTo>
                  <a:cubicBezTo>
                    <a:pt x="0" y="20"/>
                    <a:pt x="6" y="26"/>
                    <a:pt x="13" y="26"/>
                  </a:cubicBezTo>
                  <a:cubicBezTo>
                    <a:pt x="20" y="27"/>
                    <a:pt x="26" y="21"/>
                    <a:pt x="26" y="13"/>
                  </a:cubicBezTo>
                  <a:cubicBezTo>
                    <a:pt x="26" y="6"/>
                    <a:pt x="21"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2" name="Freeform 107"/>
            <p:cNvSpPr>
              <a:spLocks noEditPoints="1"/>
            </p:cNvSpPr>
            <p:nvPr/>
          </p:nvSpPr>
          <p:spPr bwMode="auto">
            <a:xfrm>
              <a:off x="7324" y="3183"/>
              <a:ext cx="84" cy="84"/>
            </a:xfrm>
            <a:custGeom>
              <a:avLst/>
              <a:gdLst>
                <a:gd name="T0" fmla="*/ 17 w 34"/>
                <a:gd name="T1" fmla="*/ 4 h 34"/>
                <a:gd name="T2" fmla="*/ 30 w 34"/>
                <a:gd name="T3" fmla="*/ 17 h 34"/>
                <a:gd name="T4" fmla="*/ 17 w 34"/>
                <a:gd name="T5" fmla="*/ 30 h 34"/>
                <a:gd name="T6" fmla="*/ 4 w 34"/>
                <a:gd name="T7" fmla="*/ 17 h 34"/>
                <a:gd name="T8" fmla="*/ 17 w 34"/>
                <a:gd name="T9" fmla="*/ 4 h 34"/>
                <a:gd name="T10" fmla="*/ 17 w 34"/>
                <a:gd name="T11" fmla="*/ 0 h 34"/>
                <a:gd name="T12" fmla="*/ 0 w 34"/>
                <a:gd name="T13" fmla="*/ 17 h 34"/>
                <a:gd name="T14" fmla="*/ 17 w 34"/>
                <a:gd name="T15" fmla="*/ 34 h 34"/>
                <a:gd name="T16" fmla="*/ 34 w 34"/>
                <a:gd name="T17" fmla="*/ 17 h 34"/>
                <a:gd name="T18" fmla="*/ 17 w 34"/>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4"/>
                  </a:moveTo>
                  <a:cubicBezTo>
                    <a:pt x="25" y="4"/>
                    <a:pt x="30" y="10"/>
                    <a:pt x="30" y="17"/>
                  </a:cubicBezTo>
                  <a:cubicBezTo>
                    <a:pt x="30" y="25"/>
                    <a:pt x="24" y="31"/>
                    <a:pt x="17" y="30"/>
                  </a:cubicBezTo>
                  <a:cubicBezTo>
                    <a:pt x="10" y="30"/>
                    <a:pt x="4" y="24"/>
                    <a:pt x="4" y="17"/>
                  </a:cubicBezTo>
                  <a:cubicBezTo>
                    <a:pt x="4" y="10"/>
                    <a:pt x="10" y="4"/>
                    <a:pt x="17" y="4"/>
                  </a:cubicBezTo>
                  <a:moveTo>
                    <a:pt x="17" y="0"/>
                  </a:moveTo>
                  <a:cubicBezTo>
                    <a:pt x="8" y="0"/>
                    <a:pt x="0" y="8"/>
                    <a:pt x="0" y="17"/>
                  </a:cubicBezTo>
                  <a:cubicBezTo>
                    <a:pt x="0" y="26"/>
                    <a:pt x="8" y="34"/>
                    <a:pt x="17" y="34"/>
                  </a:cubicBezTo>
                  <a:cubicBezTo>
                    <a:pt x="26" y="34"/>
                    <a:pt x="34" y="27"/>
                    <a:pt x="34" y="17"/>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3" name="Oval 108"/>
            <p:cNvSpPr>
              <a:spLocks noChangeArrowheads="1"/>
            </p:cNvSpPr>
            <p:nvPr/>
          </p:nvSpPr>
          <p:spPr bwMode="auto">
            <a:xfrm>
              <a:off x="3368" y="380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4" name="Freeform 109"/>
            <p:cNvSpPr>
              <a:spLocks noEditPoints="1"/>
            </p:cNvSpPr>
            <p:nvPr/>
          </p:nvSpPr>
          <p:spPr bwMode="auto">
            <a:xfrm>
              <a:off x="3358" y="3792"/>
              <a:ext cx="47" cy="47"/>
            </a:xfrm>
            <a:custGeom>
              <a:avLst/>
              <a:gdLst>
                <a:gd name="T0" fmla="*/ 9 w 19"/>
                <a:gd name="T1" fmla="*/ 4 h 19"/>
                <a:gd name="T2" fmla="*/ 15 w 19"/>
                <a:gd name="T3" fmla="*/ 9 h 19"/>
                <a:gd name="T4" fmla="*/ 9 w 19"/>
                <a:gd name="T5" fmla="*/ 15 h 19"/>
                <a:gd name="T6" fmla="*/ 4 w 19"/>
                <a:gd name="T7" fmla="*/ 9 h 19"/>
                <a:gd name="T8" fmla="*/ 9 w 19"/>
                <a:gd name="T9" fmla="*/ 4 h 19"/>
                <a:gd name="T10" fmla="*/ 9 w 19"/>
                <a:gd name="T11" fmla="*/ 0 h 19"/>
                <a:gd name="T12" fmla="*/ 0 w 19"/>
                <a:gd name="T13" fmla="*/ 9 h 19"/>
                <a:gd name="T14" fmla="*/ 9 w 19"/>
                <a:gd name="T15" fmla="*/ 19 h 19"/>
                <a:gd name="T16" fmla="*/ 19 w 19"/>
                <a:gd name="T17" fmla="*/ 9 h 19"/>
                <a:gd name="T18" fmla="*/ 9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4"/>
                  </a:moveTo>
                  <a:cubicBezTo>
                    <a:pt x="12" y="4"/>
                    <a:pt x="15" y="6"/>
                    <a:pt x="15" y="9"/>
                  </a:cubicBezTo>
                  <a:cubicBezTo>
                    <a:pt x="15" y="12"/>
                    <a:pt x="12" y="15"/>
                    <a:pt x="9" y="15"/>
                  </a:cubicBezTo>
                  <a:cubicBezTo>
                    <a:pt x="6" y="15"/>
                    <a:pt x="4" y="12"/>
                    <a:pt x="4" y="9"/>
                  </a:cubicBezTo>
                  <a:cubicBezTo>
                    <a:pt x="4" y="6"/>
                    <a:pt x="6" y="4"/>
                    <a:pt x="9" y="4"/>
                  </a:cubicBezTo>
                  <a:moveTo>
                    <a:pt x="9" y="0"/>
                  </a:moveTo>
                  <a:cubicBezTo>
                    <a:pt x="4" y="0"/>
                    <a:pt x="0" y="4"/>
                    <a:pt x="0" y="9"/>
                  </a:cubicBezTo>
                  <a:cubicBezTo>
                    <a:pt x="0" y="14"/>
                    <a:pt x="4" y="19"/>
                    <a:pt x="9" y="19"/>
                  </a:cubicBezTo>
                  <a:cubicBezTo>
                    <a:pt x="14" y="19"/>
                    <a:pt x="19" y="14"/>
                    <a:pt x="19" y="9"/>
                  </a:cubicBezTo>
                  <a:cubicBezTo>
                    <a:pt x="19"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5" name="Freeform 110"/>
            <p:cNvSpPr/>
            <p:nvPr/>
          </p:nvSpPr>
          <p:spPr bwMode="auto">
            <a:xfrm>
              <a:off x="4015" y="3410"/>
              <a:ext cx="42" cy="42"/>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6" name="Freeform 111"/>
            <p:cNvSpPr>
              <a:spLocks noEditPoints="1"/>
            </p:cNvSpPr>
            <p:nvPr/>
          </p:nvSpPr>
          <p:spPr bwMode="auto">
            <a:xfrm>
              <a:off x="4005" y="3400"/>
              <a:ext cx="62" cy="62"/>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7" name="Oval 112"/>
            <p:cNvSpPr>
              <a:spLocks noChangeArrowheads="1"/>
            </p:cNvSpPr>
            <p:nvPr/>
          </p:nvSpPr>
          <p:spPr bwMode="auto">
            <a:xfrm>
              <a:off x="5301" y="203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8" name="Freeform 113"/>
            <p:cNvSpPr>
              <a:spLocks noEditPoints="1"/>
            </p:cNvSpPr>
            <p:nvPr/>
          </p:nvSpPr>
          <p:spPr bwMode="auto">
            <a:xfrm>
              <a:off x="5291" y="2022"/>
              <a:ext cx="47" cy="47"/>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9" name="Freeform 114"/>
            <p:cNvSpPr/>
            <p:nvPr/>
          </p:nvSpPr>
          <p:spPr bwMode="auto">
            <a:xfrm>
              <a:off x="6058" y="2569"/>
              <a:ext cx="62" cy="62"/>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0" name="Freeform 115"/>
            <p:cNvSpPr>
              <a:spLocks noEditPoints="1"/>
            </p:cNvSpPr>
            <p:nvPr/>
          </p:nvSpPr>
          <p:spPr bwMode="auto">
            <a:xfrm>
              <a:off x="6048" y="2560"/>
              <a:ext cx="79" cy="78"/>
            </a:xfrm>
            <a:custGeom>
              <a:avLst/>
              <a:gdLst>
                <a:gd name="T0" fmla="*/ 17 w 32"/>
                <a:gd name="T1" fmla="*/ 4 h 32"/>
                <a:gd name="T2" fmla="*/ 29 w 32"/>
                <a:gd name="T3" fmla="*/ 16 h 32"/>
                <a:gd name="T4" fmla="*/ 16 w 32"/>
                <a:gd name="T5" fmla="*/ 29 h 32"/>
                <a:gd name="T6" fmla="*/ 4 w 32"/>
                <a:gd name="T7" fmla="*/ 16 h 32"/>
                <a:gd name="T8" fmla="*/ 17 w 32"/>
                <a:gd name="T9" fmla="*/ 4 h 32"/>
                <a:gd name="T10" fmla="*/ 17 w 32"/>
                <a:gd name="T11" fmla="*/ 0 h 32"/>
                <a:gd name="T12" fmla="*/ 0 w 32"/>
                <a:gd name="T13" fmla="*/ 16 h 32"/>
                <a:gd name="T14" fmla="*/ 16 w 32"/>
                <a:gd name="T15" fmla="*/ 32 h 32"/>
                <a:gd name="T16" fmla="*/ 32 w 32"/>
                <a:gd name="T17" fmla="*/ 16 h 32"/>
                <a:gd name="T18" fmla="*/ 17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7" y="4"/>
                  </a:moveTo>
                  <a:cubicBezTo>
                    <a:pt x="23" y="4"/>
                    <a:pt x="29" y="10"/>
                    <a:pt x="29" y="16"/>
                  </a:cubicBezTo>
                  <a:cubicBezTo>
                    <a:pt x="29" y="23"/>
                    <a:pt x="23" y="29"/>
                    <a:pt x="16" y="29"/>
                  </a:cubicBezTo>
                  <a:cubicBezTo>
                    <a:pt x="10" y="28"/>
                    <a:pt x="4" y="23"/>
                    <a:pt x="4" y="16"/>
                  </a:cubicBezTo>
                  <a:cubicBezTo>
                    <a:pt x="4" y="9"/>
                    <a:pt x="10" y="4"/>
                    <a:pt x="17" y="4"/>
                  </a:cubicBezTo>
                  <a:moveTo>
                    <a:pt x="17" y="0"/>
                  </a:moveTo>
                  <a:cubicBezTo>
                    <a:pt x="8" y="0"/>
                    <a:pt x="1" y="7"/>
                    <a:pt x="0" y="16"/>
                  </a:cubicBezTo>
                  <a:cubicBezTo>
                    <a:pt x="0" y="25"/>
                    <a:pt x="8" y="32"/>
                    <a:pt x="16" y="32"/>
                  </a:cubicBezTo>
                  <a:cubicBezTo>
                    <a:pt x="25" y="32"/>
                    <a:pt x="32" y="25"/>
                    <a:pt x="32" y="16"/>
                  </a:cubicBezTo>
                  <a:cubicBezTo>
                    <a:pt x="32" y="8"/>
                    <a:pt x="25"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1" name="Freeform 116"/>
            <p:cNvSpPr/>
            <p:nvPr/>
          </p:nvSpPr>
          <p:spPr bwMode="auto">
            <a:xfrm>
              <a:off x="5488" y="2653"/>
              <a:ext cx="29" cy="30"/>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2" name="Freeform 117"/>
            <p:cNvSpPr>
              <a:spLocks noEditPoints="1"/>
            </p:cNvSpPr>
            <p:nvPr/>
          </p:nvSpPr>
          <p:spPr bwMode="auto">
            <a:xfrm>
              <a:off x="5478" y="2643"/>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3" name="Freeform 118"/>
            <p:cNvSpPr/>
            <p:nvPr/>
          </p:nvSpPr>
          <p:spPr bwMode="auto">
            <a:xfrm>
              <a:off x="5510" y="2767"/>
              <a:ext cx="34" cy="32"/>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4" name="Freeform 119"/>
            <p:cNvSpPr>
              <a:spLocks noEditPoints="1"/>
            </p:cNvSpPr>
            <p:nvPr/>
          </p:nvSpPr>
          <p:spPr bwMode="auto">
            <a:xfrm>
              <a:off x="5500" y="2757"/>
              <a:ext cx="52" cy="52"/>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5" name="Freeform 120"/>
            <p:cNvSpPr/>
            <p:nvPr/>
          </p:nvSpPr>
          <p:spPr bwMode="auto">
            <a:xfrm>
              <a:off x="5783" y="2971"/>
              <a:ext cx="27" cy="27"/>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6" name="Freeform 121"/>
            <p:cNvSpPr>
              <a:spLocks noEditPoints="1"/>
            </p:cNvSpPr>
            <p:nvPr/>
          </p:nvSpPr>
          <p:spPr bwMode="auto">
            <a:xfrm>
              <a:off x="5773" y="2964"/>
              <a:ext cx="44" cy="44"/>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7" name="Freeform 122"/>
            <p:cNvSpPr/>
            <p:nvPr/>
          </p:nvSpPr>
          <p:spPr bwMode="auto">
            <a:xfrm>
              <a:off x="7042" y="2969"/>
              <a:ext cx="46" cy="47"/>
            </a:xfrm>
            <a:custGeom>
              <a:avLst/>
              <a:gdLst>
                <a:gd name="T0" fmla="*/ 9 w 19"/>
                <a:gd name="T1" fmla="*/ 0 h 19"/>
                <a:gd name="T2" fmla="*/ 0 w 19"/>
                <a:gd name="T3" fmla="*/ 9 h 19"/>
                <a:gd name="T4" fmla="*/ 9 w 19"/>
                <a:gd name="T5" fmla="*/ 19 h 19"/>
                <a:gd name="T6" fmla="*/ 19 w 19"/>
                <a:gd name="T7" fmla="*/ 10 h 19"/>
                <a:gd name="T8" fmla="*/ 9 w 19"/>
                <a:gd name="T9" fmla="*/ 0 h 19"/>
              </a:gdLst>
              <a:ahLst/>
              <a:cxnLst>
                <a:cxn ang="0">
                  <a:pos x="T0" y="T1"/>
                </a:cxn>
                <a:cxn ang="0">
                  <a:pos x="T2" y="T3"/>
                </a:cxn>
                <a:cxn ang="0">
                  <a:pos x="T4" y="T5"/>
                </a:cxn>
                <a:cxn ang="0">
                  <a:pos x="T6" y="T7"/>
                </a:cxn>
                <a:cxn ang="0">
                  <a:pos x="T8" y="T9"/>
                </a:cxn>
              </a:cxnLst>
              <a:rect l="0" t="0" r="r" b="b"/>
              <a:pathLst>
                <a:path w="19" h="19">
                  <a:moveTo>
                    <a:pt x="9" y="0"/>
                  </a:moveTo>
                  <a:cubicBezTo>
                    <a:pt x="4" y="0"/>
                    <a:pt x="0" y="4"/>
                    <a:pt x="0" y="9"/>
                  </a:cubicBezTo>
                  <a:cubicBezTo>
                    <a:pt x="0" y="15"/>
                    <a:pt x="4" y="19"/>
                    <a:pt x="9" y="19"/>
                  </a:cubicBezTo>
                  <a:cubicBezTo>
                    <a:pt x="14" y="19"/>
                    <a:pt x="18" y="15"/>
                    <a:pt x="19" y="10"/>
                  </a:cubicBezTo>
                  <a:cubicBezTo>
                    <a:pt x="19"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8" name="Freeform 123"/>
            <p:cNvSpPr>
              <a:spLocks noEditPoints="1"/>
            </p:cNvSpPr>
            <p:nvPr/>
          </p:nvSpPr>
          <p:spPr bwMode="auto">
            <a:xfrm>
              <a:off x="7032" y="2959"/>
              <a:ext cx="64" cy="67"/>
            </a:xfrm>
            <a:custGeom>
              <a:avLst/>
              <a:gdLst>
                <a:gd name="T0" fmla="*/ 13 w 26"/>
                <a:gd name="T1" fmla="*/ 4 h 27"/>
                <a:gd name="T2" fmla="*/ 23 w 26"/>
                <a:gd name="T3" fmla="*/ 14 h 27"/>
                <a:gd name="T4" fmla="*/ 13 w 26"/>
                <a:gd name="T5" fmla="*/ 23 h 27"/>
                <a:gd name="T6" fmla="*/ 4 w 26"/>
                <a:gd name="T7" fmla="*/ 13 h 27"/>
                <a:gd name="T8" fmla="*/ 13 w 26"/>
                <a:gd name="T9" fmla="*/ 4 h 27"/>
                <a:gd name="T10" fmla="*/ 13 w 26"/>
                <a:gd name="T11" fmla="*/ 0 h 27"/>
                <a:gd name="T12" fmla="*/ 0 w 26"/>
                <a:gd name="T13" fmla="*/ 13 h 27"/>
                <a:gd name="T14" fmla="*/ 13 w 26"/>
                <a:gd name="T15" fmla="*/ 27 h 27"/>
                <a:gd name="T16" fmla="*/ 26 w 26"/>
                <a:gd name="T17" fmla="*/ 14 h 27"/>
                <a:gd name="T18" fmla="*/ 13 w 2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4"/>
                  </a:moveTo>
                  <a:cubicBezTo>
                    <a:pt x="18" y="4"/>
                    <a:pt x="23" y="8"/>
                    <a:pt x="23" y="14"/>
                  </a:cubicBezTo>
                  <a:cubicBezTo>
                    <a:pt x="22" y="19"/>
                    <a:pt x="18" y="23"/>
                    <a:pt x="13" y="23"/>
                  </a:cubicBezTo>
                  <a:cubicBezTo>
                    <a:pt x="8" y="23"/>
                    <a:pt x="4" y="19"/>
                    <a:pt x="4" y="13"/>
                  </a:cubicBezTo>
                  <a:cubicBezTo>
                    <a:pt x="4" y="8"/>
                    <a:pt x="8" y="4"/>
                    <a:pt x="13" y="4"/>
                  </a:cubicBezTo>
                  <a:moveTo>
                    <a:pt x="13" y="0"/>
                  </a:moveTo>
                  <a:cubicBezTo>
                    <a:pt x="6" y="0"/>
                    <a:pt x="0" y="6"/>
                    <a:pt x="0" y="13"/>
                  </a:cubicBezTo>
                  <a:cubicBezTo>
                    <a:pt x="0" y="21"/>
                    <a:pt x="6" y="27"/>
                    <a:pt x="13" y="27"/>
                  </a:cubicBezTo>
                  <a:cubicBezTo>
                    <a:pt x="20" y="27"/>
                    <a:pt x="26" y="21"/>
                    <a:pt x="26" y="14"/>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9" name="Oval 124"/>
            <p:cNvSpPr>
              <a:spLocks noChangeArrowheads="1"/>
            </p:cNvSpPr>
            <p:nvPr/>
          </p:nvSpPr>
          <p:spPr bwMode="auto">
            <a:xfrm>
              <a:off x="7297" y="1980"/>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0" name="Freeform 125"/>
            <p:cNvSpPr>
              <a:spLocks noEditPoints="1"/>
            </p:cNvSpPr>
            <p:nvPr/>
          </p:nvSpPr>
          <p:spPr bwMode="auto">
            <a:xfrm>
              <a:off x="7287" y="1970"/>
              <a:ext cx="72" cy="74"/>
            </a:xfrm>
            <a:custGeom>
              <a:avLst/>
              <a:gdLst>
                <a:gd name="T0" fmla="*/ 15 w 29"/>
                <a:gd name="T1" fmla="*/ 4 h 30"/>
                <a:gd name="T2" fmla="*/ 26 w 29"/>
                <a:gd name="T3" fmla="*/ 15 h 30"/>
                <a:gd name="T4" fmla="*/ 15 w 29"/>
                <a:gd name="T5" fmla="*/ 26 h 30"/>
                <a:gd name="T6" fmla="*/ 4 w 29"/>
                <a:gd name="T7" fmla="*/ 15 h 30"/>
                <a:gd name="T8" fmla="*/ 15 w 29"/>
                <a:gd name="T9" fmla="*/ 4 h 30"/>
                <a:gd name="T10" fmla="*/ 15 w 29"/>
                <a:gd name="T11" fmla="*/ 0 h 30"/>
                <a:gd name="T12" fmla="*/ 0 w 29"/>
                <a:gd name="T13" fmla="*/ 15 h 30"/>
                <a:gd name="T14" fmla="*/ 15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1" name="Freeform 126"/>
            <p:cNvSpPr/>
            <p:nvPr/>
          </p:nvSpPr>
          <p:spPr bwMode="auto">
            <a:xfrm>
              <a:off x="4143" y="3645"/>
              <a:ext cx="56" cy="56"/>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2" name="Freeform 127"/>
            <p:cNvSpPr>
              <a:spLocks noEditPoints="1"/>
            </p:cNvSpPr>
            <p:nvPr/>
          </p:nvSpPr>
          <p:spPr bwMode="auto">
            <a:xfrm>
              <a:off x="4133" y="3635"/>
              <a:ext cx="76" cy="76"/>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3" name="Oval 128"/>
            <p:cNvSpPr>
              <a:spLocks noChangeArrowheads="1"/>
            </p:cNvSpPr>
            <p:nvPr/>
          </p:nvSpPr>
          <p:spPr bwMode="auto">
            <a:xfrm>
              <a:off x="4423" y="3334"/>
              <a:ext cx="34" cy="3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4" name="Freeform 129"/>
            <p:cNvSpPr>
              <a:spLocks noEditPoints="1"/>
            </p:cNvSpPr>
            <p:nvPr/>
          </p:nvSpPr>
          <p:spPr bwMode="auto">
            <a:xfrm>
              <a:off x="4413" y="3324"/>
              <a:ext cx="52" cy="52"/>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5" name="Freeform 130"/>
            <p:cNvSpPr/>
            <p:nvPr/>
          </p:nvSpPr>
          <p:spPr bwMode="auto">
            <a:xfrm>
              <a:off x="4792" y="4172"/>
              <a:ext cx="51" cy="54"/>
            </a:xfrm>
            <a:custGeom>
              <a:avLst/>
              <a:gdLst>
                <a:gd name="T0" fmla="*/ 11 w 21"/>
                <a:gd name="T1" fmla="*/ 0 h 22"/>
                <a:gd name="T2" fmla="*/ 0 w 21"/>
                <a:gd name="T3" fmla="*/ 11 h 22"/>
                <a:gd name="T4" fmla="*/ 11 w 21"/>
                <a:gd name="T5" fmla="*/ 22 h 22"/>
                <a:gd name="T6" fmla="*/ 21 w 21"/>
                <a:gd name="T7" fmla="*/ 11 h 22"/>
                <a:gd name="T8" fmla="*/ 11 w 21"/>
                <a:gd name="T9" fmla="*/ 0 h 22"/>
              </a:gdLst>
              <a:ahLst/>
              <a:cxnLst>
                <a:cxn ang="0">
                  <a:pos x="T0" y="T1"/>
                </a:cxn>
                <a:cxn ang="0">
                  <a:pos x="T2" y="T3"/>
                </a:cxn>
                <a:cxn ang="0">
                  <a:pos x="T4" y="T5"/>
                </a:cxn>
                <a:cxn ang="0">
                  <a:pos x="T6" y="T7"/>
                </a:cxn>
                <a:cxn ang="0">
                  <a:pos x="T8" y="T9"/>
                </a:cxn>
              </a:cxnLst>
              <a:rect l="0" t="0" r="r" b="b"/>
              <a:pathLst>
                <a:path w="21" h="22">
                  <a:moveTo>
                    <a:pt x="11" y="0"/>
                  </a:moveTo>
                  <a:cubicBezTo>
                    <a:pt x="5" y="0"/>
                    <a:pt x="0" y="5"/>
                    <a:pt x="0" y="11"/>
                  </a:cubicBezTo>
                  <a:cubicBezTo>
                    <a:pt x="0" y="17"/>
                    <a:pt x="5" y="21"/>
                    <a:pt x="11" y="22"/>
                  </a:cubicBezTo>
                  <a:cubicBezTo>
                    <a:pt x="16" y="22"/>
                    <a:pt x="21" y="17"/>
                    <a:pt x="21" y="11"/>
                  </a:cubicBezTo>
                  <a:cubicBezTo>
                    <a:pt x="21" y="5"/>
                    <a:pt x="17"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6" name="Freeform 131"/>
            <p:cNvSpPr>
              <a:spLocks noEditPoints="1"/>
            </p:cNvSpPr>
            <p:nvPr/>
          </p:nvSpPr>
          <p:spPr bwMode="auto">
            <a:xfrm>
              <a:off x="4782" y="4165"/>
              <a:ext cx="71" cy="69"/>
            </a:xfrm>
            <a:custGeom>
              <a:avLst/>
              <a:gdLst>
                <a:gd name="T0" fmla="*/ 15 w 29"/>
                <a:gd name="T1" fmla="*/ 3 h 28"/>
                <a:gd name="T2" fmla="*/ 25 w 29"/>
                <a:gd name="T3" fmla="*/ 14 h 28"/>
                <a:gd name="T4" fmla="*/ 15 w 29"/>
                <a:gd name="T5" fmla="*/ 25 h 28"/>
                <a:gd name="T6" fmla="*/ 4 w 29"/>
                <a:gd name="T7" fmla="*/ 14 h 28"/>
                <a:gd name="T8" fmla="*/ 15 w 29"/>
                <a:gd name="T9" fmla="*/ 3 h 28"/>
                <a:gd name="T10" fmla="*/ 15 w 29"/>
                <a:gd name="T11" fmla="*/ 0 h 28"/>
                <a:gd name="T12" fmla="*/ 0 w 29"/>
                <a:gd name="T13" fmla="*/ 14 h 28"/>
                <a:gd name="T14" fmla="*/ 15 w 29"/>
                <a:gd name="T15" fmla="*/ 28 h 28"/>
                <a:gd name="T16" fmla="*/ 29 w 29"/>
                <a:gd name="T17" fmla="*/ 14 h 28"/>
                <a:gd name="T18" fmla="*/ 1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3"/>
                  </a:moveTo>
                  <a:cubicBezTo>
                    <a:pt x="21" y="3"/>
                    <a:pt x="25" y="8"/>
                    <a:pt x="25" y="14"/>
                  </a:cubicBezTo>
                  <a:cubicBezTo>
                    <a:pt x="25" y="20"/>
                    <a:pt x="20" y="25"/>
                    <a:pt x="15" y="25"/>
                  </a:cubicBezTo>
                  <a:cubicBezTo>
                    <a:pt x="9" y="24"/>
                    <a:pt x="4" y="20"/>
                    <a:pt x="4" y="14"/>
                  </a:cubicBezTo>
                  <a:cubicBezTo>
                    <a:pt x="4" y="8"/>
                    <a:pt x="9" y="3"/>
                    <a:pt x="15" y="3"/>
                  </a:cubicBezTo>
                  <a:moveTo>
                    <a:pt x="15" y="0"/>
                  </a:moveTo>
                  <a:cubicBezTo>
                    <a:pt x="7" y="0"/>
                    <a:pt x="0" y="6"/>
                    <a:pt x="0" y="14"/>
                  </a:cubicBezTo>
                  <a:cubicBezTo>
                    <a:pt x="0" y="22"/>
                    <a:pt x="7" y="28"/>
                    <a:pt x="15" y="28"/>
                  </a:cubicBezTo>
                  <a:cubicBezTo>
                    <a:pt x="22" y="28"/>
                    <a:pt x="29" y="22"/>
                    <a:pt x="29" y="14"/>
                  </a:cubicBezTo>
                  <a:cubicBezTo>
                    <a:pt x="29" y="6"/>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7" name="Oval 132"/>
            <p:cNvSpPr>
              <a:spLocks noChangeArrowheads="1"/>
            </p:cNvSpPr>
            <p:nvPr/>
          </p:nvSpPr>
          <p:spPr bwMode="auto">
            <a:xfrm>
              <a:off x="4944" y="3322"/>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8" name="Freeform 133"/>
            <p:cNvSpPr>
              <a:spLocks noEditPoints="1"/>
            </p:cNvSpPr>
            <p:nvPr/>
          </p:nvSpPr>
          <p:spPr bwMode="auto">
            <a:xfrm>
              <a:off x="4934" y="3312"/>
              <a:ext cx="74" cy="74"/>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9" name="Freeform 134"/>
            <p:cNvSpPr/>
            <p:nvPr/>
          </p:nvSpPr>
          <p:spPr bwMode="auto">
            <a:xfrm>
              <a:off x="5731" y="3691"/>
              <a:ext cx="49" cy="47"/>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0" name="Freeform 135"/>
            <p:cNvSpPr>
              <a:spLocks noEditPoints="1"/>
            </p:cNvSpPr>
            <p:nvPr/>
          </p:nvSpPr>
          <p:spPr bwMode="auto">
            <a:xfrm>
              <a:off x="5721" y="3682"/>
              <a:ext cx="67" cy="66"/>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1" name="Oval 136"/>
            <p:cNvSpPr>
              <a:spLocks noChangeArrowheads="1"/>
            </p:cNvSpPr>
            <p:nvPr/>
          </p:nvSpPr>
          <p:spPr bwMode="auto">
            <a:xfrm>
              <a:off x="5082" y="3087"/>
              <a:ext cx="34"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2" name="Freeform 137"/>
            <p:cNvSpPr>
              <a:spLocks noEditPoints="1"/>
            </p:cNvSpPr>
            <p:nvPr/>
          </p:nvSpPr>
          <p:spPr bwMode="auto">
            <a:xfrm>
              <a:off x="5072" y="3077"/>
              <a:ext cx="54" cy="55"/>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3" name="Freeform 138"/>
            <p:cNvSpPr/>
            <p:nvPr/>
          </p:nvSpPr>
          <p:spPr bwMode="auto">
            <a:xfrm>
              <a:off x="5421" y="1534"/>
              <a:ext cx="42" cy="42"/>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4" name="Freeform 139"/>
            <p:cNvSpPr>
              <a:spLocks noEditPoints="1"/>
            </p:cNvSpPr>
            <p:nvPr/>
          </p:nvSpPr>
          <p:spPr bwMode="auto">
            <a:xfrm>
              <a:off x="5411" y="1524"/>
              <a:ext cx="59" cy="62"/>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5" name="Oval 140"/>
            <p:cNvSpPr>
              <a:spLocks noChangeArrowheads="1"/>
            </p:cNvSpPr>
            <p:nvPr/>
          </p:nvSpPr>
          <p:spPr bwMode="auto">
            <a:xfrm>
              <a:off x="5960" y="1702"/>
              <a:ext cx="29" cy="29"/>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6" name="Freeform 141"/>
            <p:cNvSpPr>
              <a:spLocks noEditPoints="1"/>
            </p:cNvSpPr>
            <p:nvPr/>
          </p:nvSpPr>
          <p:spPr bwMode="auto">
            <a:xfrm>
              <a:off x="5950" y="1692"/>
              <a:ext cx="49" cy="49"/>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7" name="Oval 142"/>
            <p:cNvSpPr>
              <a:spLocks noChangeArrowheads="1"/>
            </p:cNvSpPr>
            <p:nvPr/>
          </p:nvSpPr>
          <p:spPr bwMode="auto">
            <a:xfrm>
              <a:off x="6006" y="331"/>
              <a:ext cx="50" cy="49"/>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8" name="Freeform 143"/>
            <p:cNvSpPr>
              <a:spLocks noEditPoints="1"/>
            </p:cNvSpPr>
            <p:nvPr/>
          </p:nvSpPr>
          <p:spPr bwMode="auto">
            <a:xfrm>
              <a:off x="5997" y="321"/>
              <a:ext cx="66" cy="69"/>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9" name="Freeform 144"/>
            <p:cNvSpPr/>
            <p:nvPr/>
          </p:nvSpPr>
          <p:spPr bwMode="auto">
            <a:xfrm>
              <a:off x="5940" y="1164"/>
              <a:ext cx="69" cy="67"/>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0" name="Freeform 145"/>
            <p:cNvSpPr>
              <a:spLocks noEditPoints="1"/>
            </p:cNvSpPr>
            <p:nvPr/>
          </p:nvSpPr>
          <p:spPr bwMode="auto">
            <a:xfrm>
              <a:off x="5933" y="1154"/>
              <a:ext cx="83" cy="86"/>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1" name="Freeform 146"/>
            <p:cNvSpPr/>
            <p:nvPr/>
          </p:nvSpPr>
          <p:spPr bwMode="auto">
            <a:xfrm>
              <a:off x="6486" y="1460"/>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2" name="Freeform 147"/>
            <p:cNvSpPr>
              <a:spLocks noEditPoints="1"/>
            </p:cNvSpPr>
            <p:nvPr/>
          </p:nvSpPr>
          <p:spPr bwMode="auto">
            <a:xfrm>
              <a:off x="6478" y="1452"/>
              <a:ext cx="52" cy="52"/>
            </a:xfrm>
            <a:custGeom>
              <a:avLst/>
              <a:gdLst>
                <a:gd name="T0" fmla="*/ 10 w 21"/>
                <a:gd name="T1" fmla="*/ 3 h 21"/>
                <a:gd name="T2" fmla="*/ 17 w 21"/>
                <a:gd name="T3" fmla="*/ 10 h 21"/>
                <a:gd name="T4" fmla="*/ 10 w 21"/>
                <a:gd name="T5" fmla="*/ 17 h 21"/>
                <a:gd name="T6" fmla="*/ 3 w 21"/>
                <a:gd name="T7" fmla="*/ 10 h 21"/>
                <a:gd name="T8" fmla="*/ 10 w 21"/>
                <a:gd name="T9" fmla="*/ 3 h 21"/>
                <a:gd name="T10" fmla="*/ 10 w 21"/>
                <a:gd name="T11" fmla="*/ 0 h 21"/>
                <a:gd name="T12" fmla="*/ 0 w 21"/>
                <a:gd name="T13" fmla="*/ 10 h 21"/>
                <a:gd name="T14" fmla="*/ 10 w 21"/>
                <a:gd name="T15" fmla="*/ 21 h 21"/>
                <a:gd name="T16" fmla="*/ 21 w 21"/>
                <a:gd name="T17" fmla="*/ 10 h 21"/>
                <a:gd name="T18" fmla="*/ 10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3"/>
                  </a:moveTo>
                  <a:cubicBezTo>
                    <a:pt x="14" y="3"/>
                    <a:pt x="17" y="6"/>
                    <a:pt x="17" y="10"/>
                  </a:cubicBezTo>
                  <a:cubicBezTo>
                    <a:pt x="17" y="14"/>
                    <a:pt x="14" y="17"/>
                    <a:pt x="10" y="17"/>
                  </a:cubicBezTo>
                  <a:cubicBezTo>
                    <a:pt x="7" y="17"/>
                    <a:pt x="3" y="14"/>
                    <a:pt x="3" y="10"/>
                  </a:cubicBezTo>
                  <a:cubicBezTo>
                    <a:pt x="4" y="6"/>
                    <a:pt x="7" y="3"/>
                    <a:pt x="10" y="3"/>
                  </a:cubicBezTo>
                  <a:moveTo>
                    <a:pt x="10" y="0"/>
                  </a:moveTo>
                  <a:cubicBezTo>
                    <a:pt x="5" y="0"/>
                    <a:pt x="0" y="4"/>
                    <a:pt x="0" y="10"/>
                  </a:cubicBezTo>
                  <a:cubicBezTo>
                    <a:pt x="0" y="16"/>
                    <a:pt x="4" y="21"/>
                    <a:pt x="10" y="21"/>
                  </a:cubicBezTo>
                  <a:cubicBezTo>
                    <a:pt x="16" y="21"/>
                    <a:pt x="21" y="16"/>
                    <a:pt x="21" y="10"/>
                  </a:cubicBezTo>
                  <a:cubicBezTo>
                    <a:pt x="21"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3" name="Oval 148"/>
            <p:cNvSpPr>
              <a:spLocks noChangeArrowheads="1"/>
            </p:cNvSpPr>
            <p:nvPr/>
          </p:nvSpPr>
          <p:spPr bwMode="auto">
            <a:xfrm>
              <a:off x="6233" y="407"/>
              <a:ext cx="36" cy="3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4" name="Freeform 149"/>
            <p:cNvSpPr>
              <a:spLocks noEditPoints="1"/>
            </p:cNvSpPr>
            <p:nvPr/>
          </p:nvSpPr>
          <p:spPr bwMode="auto">
            <a:xfrm>
              <a:off x="6223" y="397"/>
              <a:ext cx="56" cy="57"/>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5" name="Oval 150"/>
            <p:cNvSpPr>
              <a:spLocks noChangeArrowheads="1"/>
            </p:cNvSpPr>
            <p:nvPr/>
          </p:nvSpPr>
          <p:spPr bwMode="auto">
            <a:xfrm>
              <a:off x="7329" y="4039"/>
              <a:ext cx="35"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6" name="Freeform 151"/>
            <p:cNvSpPr>
              <a:spLocks noEditPoints="1"/>
            </p:cNvSpPr>
            <p:nvPr/>
          </p:nvSpPr>
          <p:spPr bwMode="auto">
            <a:xfrm>
              <a:off x="7319" y="4029"/>
              <a:ext cx="54" cy="54"/>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7" name="Oval 152"/>
            <p:cNvSpPr>
              <a:spLocks noChangeArrowheads="1"/>
            </p:cNvSpPr>
            <p:nvPr/>
          </p:nvSpPr>
          <p:spPr bwMode="auto">
            <a:xfrm>
              <a:off x="7563" y="3262"/>
              <a:ext cx="44" cy="4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8" name="Freeform 153"/>
            <p:cNvSpPr>
              <a:spLocks noEditPoints="1"/>
            </p:cNvSpPr>
            <p:nvPr/>
          </p:nvSpPr>
          <p:spPr bwMode="auto">
            <a:xfrm>
              <a:off x="7553" y="3252"/>
              <a:ext cx="64" cy="65"/>
            </a:xfrm>
            <a:custGeom>
              <a:avLst/>
              <a:gdLst>
                <a:gd name="T0" fmla="*/ 13 w 26"/>
                <a:gd name="T1" fmla="*/ 4 h 26"/>
                <a:gd name="T2" fmla="*/ 22 w 26"/>
                <a:gd name="T3" fmla="*/ 13 h 26"/>
                <a:gd name="T4" fmla="*/ 13 w 26"/>
                <a:gd name="T5" fmla="*/ 22 h 26"/>
                <a:gd name="T6" fmla="*/ 4 w 26"/>
                <a:gd name="T7" fmla="*/ 13 h 26"/>
                <a:gd name="T8" fmla="*/ 13 w 26"/>
                <a:gd name="T9" fmla="*/ 4 h 26"/>
                <a:gd name="T10" fmla="*/ 13 w 26"/>
                <a:gd name="T11" fmla="*/ 0 h 26"/>
                <a:gd name="T12" fmla="*/ 0 w 26"/>
                <a:gd name="T13" fmla="*/ 13 h 26"/>
                <a:gd name="T14" fmla="*/ 13 w 26"/>
                <a:gd name="T15" fmla="*/ 26 h 26"/>
                <a:gd name="T16" fmla="*/ 26 w 26"/>
                <a:gd name="T17" fmla="*/ 13 h 26"/>
                <a:gd name="T18" fmla="*/ 13 w 2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4"/>
                  </a:moveTo>
                  <a:cubicBezTo>
                    <a:pt x="18" y="4"/>
                    <a:pt x="22" y="8"/>
                    <a:pt x="22" y="13"/>
                  </a:cubicBezTo>
                  <a:cubicBezTo>
                    <a:pt x="22" y="18"/>
                    <a:pt x="18" y="22"/>
                    <a:pt x="13" y="22"/>
                  </a:cubicBezTo>
                  <a:cubicBezTo>
                    <a:pt x="8" y="22"/>
                    <a:pt x="4" y="18"/>
                    <a:pt x="4" y="13"/>
                  </a:cubicBezTo>
                  <a:cubicBezTo>
                    <a:pt x="4" y="8"/>
                    <a:pt x="8" y="4"/>
                    <a:pt x="13" y="4"/>
                  </a:cubicBezTo>
                  <a:moveTo>
                    <a:pt x="13" y="0"/>
                  </a:moveTo>
                  <a:cubicBezTo>
                    <a:pt x="6" y="0"/>
                    <a:pt x="0" y="6"/>
                    <a:pt x="0" y="13"/>
                  </a:cubicBezTo>
                  <a:cubicBezTo>
                    <a:pt x="0" y="20"/>
                    <a:pt x="6" y="26"/>
                    <a:pt x="13" y="26"/>
                  </a:cubicBezTo>
                  <a:cubicBezTo>
                    <a:pt x="20" y="26"/>
                    <a:pt x="26" y="20"/>
                    <a:pt x="26" y="13"/>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15"/>
                                        </p:tgtEl>
                                        <p:attrNameLst>
                                          <p:attrName>style.visibility</p:attrName>
                                        </p:attrNameLst>
                                      </p:cBhvr>
                                      <p:to>
                                        <p:strVal val="visible"/>
                                      </p:to>
                                    </p:set>
                                    <p:anim calcmode="lin" valueType="num">
                                      <p:cBhvr>
                                        <p:cTn id="11" dur="1000" fill="hold"/>
                                        <p:tgtEl>
                                          <p:spTgt spid="215"/>
                                        </p:tgtEl>
                                        <p:attrNameLst>
                                          <p:attrName>ppt_w</p:attrName>
                                        </p:attrNameLst>
                                      </p:cBhvr>
                                      <p:tavLst>
                                        <p:tav tm="0">
                                          <p:val>
                                            <p:fltVal val="0"/>
                                          </p:val>
                                        </p:tav>
                                        <p:tav tm="100000">
                                          <p:val>
                                            <p:strVal val="#ppt_w"/>
                                          </p:val>
                                        </p:tav>
                                      </p:tavLst>
                                    </p:anim>
                                    <p:anim calcmode="lin" valueType="num">
                                      <p:cBhvr>
                                        <p:cTn id="12" dur="1000" fill="hold"/>
                                        <p:tgtEl>
                                          <p:spTgt spid="215"/>
                                        </p:tgtEl>
                                        <p:attrNameLst>
                                          <p:attrName>ppt_h</p:attrName>
                                        </p:attrNameLst>
                                      </p:cBhvr>
                                      <p:tavLst>
                                        <p:tav tm="0">
                                          <p:val>
                                            <p:fltVal val="0"/>
                                          </p:val>
                                        </p:tav>
                                        <p:tav tm="100000">
                                          <p:val>
                                            <p:strVal val="#ppt_h"/>
                                          </p:val>
                                        </p:tav>
                                      </p:tavLst>
                                    </p:anim>
                                    <p:animEffect transition="in" filter="fade">
                                      <p:cBhvr>
                                        <p:cTn id="13" dur="1000"/>
                                        <p:tgtEl>
                                          <p:spTgt spid="215"/>
                                        </p:tgtEl>
                                      </p:cBhvr>
                                    </p:animEffect>
                                    <p:anim calcmode="lin" valueType="num">
                                      <p:cBhvr>
                                        <p:cTn id="14" dur="1000" fill="hold"/>
                                        <p:tgtEl>
                                          <p:spTgt spid="215"/>
                                        </p:tgtEl>
                                        <p:attrNameLst>
                                          <p:attrName>ppt_x</p:attrName>
                                        </p:attrNameLst>
                                      </p:cBhvr>
                                      <p:tavLst>
                                        <p:tav tm="0">
                                          <p:val>
                                            <p:fltVal val="0.5"/>
                                          </p:val>
                                        </p:tav>
                                        <p:tav tm="100000">
                                          <p:val>
                                            <p:strVal val="#ppt_x"/>
                                          </p:val>
                                        </p:tav>
                                      </p:tavLst>
                                    </p:anim>
                                    <p:anim calcmode="lin" valueType="num">
                                      <p:cBhvr>
                                        <p:cTn id="15" dur="1000" fill="hold"/>
                                        <p:tgtEl>
                                          <p:spTgt spid="215"/>
                                        </p:tgtEl>
                                        <p:attrNameLst>
                                          <p:attrName>ppt_y</p:attrName>
                                        </p:attrNameLst>
                                      </p:cBhvr>
                                      <p:tavLst>
                                        <p:tav tm="0">
                                          <p:val>
                                            <p:fltVal val="0.5"/>
                                          </p:val>
                                        </p:tav>
                                        <p:tav tm="100000">
                                          <p:val>
                                            <p:strVal val="#ppt_y"/>
                                          </p:val>
                                        </p:tav>
                                      </p:tavLst>
                                    </p:anim>
                                  </p:childTnLst>
                                </p:cTn>
                              </p:par>
                            </p:childTnLst>
                          </p:cTn>
                        </p:par>
                        <p:par>
                          <p:cTn id="16" fill="hold">
                            <p:stCondLst>
                              <p:cond delay="2000"/>
                            </p:stCondLst>
                            <p:childTnLst>
                              <p:par>
                                <p:cTn id="17" presetID="2" presetClass="entr" presetSubtype="2" decel="88000" fill="hold" grpId="0" nodeType="afterEffect">
                                  <p:stCondLst>
                                    <p:cond delay="0"/>
                                  </p:stCondLst>
                                  <p:iterate type="lt">
                                    <p:tmPct val="10000"/>
                                  </p:iterate>
                                  <p:childTnLst>
                                    <p:set>
                                      <p:cBhvr>
                                        <p:cTn id="18" dur="1" fill="hold">
                                          <p:stCondLst>
                                            <p:cond delay="0"/>
                                          </p:stCondLst>
                                        </p:cTn>
                                        <p:tgtEl>
                                          <p:spTgt spid="228"/>
                                        </p:tgtEl>
                                        <p:attrNameLst>
                                          <p:attrName>style.visibility</p:attrName>
                                        </p:attrNameLst>
                                      </p:cBhvr>
                                      <p:to>
                                        <p:strVal val="visible"/>
                                      </p:to>
                                    </p:set>
                                    <p:anim calcmode="lin" valueType="num">
                                      <p:cBhvr additive="base">
                                        <p:cTn id="19" dur="750" fill="hold"/>
                                        <p:tgtEl>
                                          <p:spTgt spid="228"/>
                                        </p:tgtEl>
                                        <p:attrNameLst>
                                          <p:attrName>ppt_x</p:attrName>
                                        </p:attrNameLst>
                                      </p:cBhvr>
                                      <p:tavLst>
                                        <p:tav tm="0">
                                          <p:val>
                                            <p:strVal val="1+#ppt_w/2"/>
                                          </p:val>
                                        </p:tav>
                                        <p:tav tm="100000">
                                          <p:val>
                                            <p:strVal val="#ppt_x"/>
                                          </p:val>
                                        </p:tav>
                                      </p:tavLst>
                                    </p:anim>
                                    <p:anim calcmode="lin" valueType="num">
                                      <p:cBhvr additive="base">
                                        <p:cTn id="20" dur="750" fill="hold"/>
                                        <p:tgtEl>
                                          <p:spTgt spid="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P spid="2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en-US" altLang="zh-CN" sz="4000" dirty="0" smtClean="0">
                <a:solidFill>
                  <a:srgbClr val="2B2B2B"/>
                </a:solidFill>
                <a:cs typeface="+mn-ea"/>
                <a:sym typeface="+mn-lt"/>
              </a:rPr>
              <a:t>ARM</a:t>
            </a:r>
            <a:r>
              <a:rPr lang="zh-CN" altLang="en-US" sz="4000" dirty="0" smtClean="0">
                <a:solidFill>
                  <a:srgbClr val="2B2B2B"/>
                </a:solidFill>
                <a:cs typeface="+mn-ea"/>
                <a:sym typeface="+mn-lt"/>
              </a:rPr>
              <a:t>的历史</a:t>
            </a:r>
            <a:endParaRPr lang="zh-CN" altLang="en-US" sz="4000" dirty="0">
              <a:solidFill>
                <a:srgbClr val="2B2B2B"/>
              </a:solidFill>
              <a:cs typeface="+mn-ea"/>
              <a:sym typeface="+mn-lt"/>
            </a:endParaRPr>
          </a:p>
        </p:txBody>
      </p:sp>
      <p:sp>
        <p:nvSpPr>
          <p:cNvPr id="2" name="文本框 1"/>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1</a:t>
            </a:r>
            <a:endParaRPr lang="zh-CN" altLang="en-US" sz="8000" dirty="0">
              <a:solidFill>
                <a:srgbClr val="2B2B2B"/>
              </a:solidFill>
              <a:cs typeface="+mn-ea"/>
              <a:sym typeface="+mn-lt"/>
            </a:endParaRPr>
          </a:p>
        </p:txBody>
      </p:sp>
      <p:sp>
        <p:nvSpPr>
          <p:cNvPr id="100" name="文本框 99"/>
          <p:cNvSpPr txBox="1"/>
          <p:nvPr/>
        </p:nvSpPr>
        <p:spPr>
          <a:xfrm>
            <a:off x="3392170" y="1554797"/>
            <a:ext cx="5080000" cy="521970"/>
          </a:xfrm>
          <a:prstGeom prst="rect">
            <a:avLst/>
          </a:prstGeom>
          <a:noFill/>
          <a:ln w="9525">
            <a:noFill/>
          </a:ln>
        </p:spPr>
        <p:txBody>
          <a:bodyPr>
            <a:spAutoFit/>
          </a:bodyPr>
          <a:lstStyle/>
          <a:p>
            <a:pPr indent="0"/>
            <a:r>
              <a:rPr lang="en-US" sz="2800" b="1" dirty="0">
                <a:latin typeface="Times New Roman" panose="02020603050405020304" charset="0"/>
                <a:ea typeface="黑体" panose="02010609060101010101" charset="-122"/>
              </a:rPr>
              <a:t>     </a:t>
            </a:r>
            <a:r>
              <a:rPr lang="en-US" sz="2800" b="1" dirty="0" smtClean="0">
                <a:latin typeface="Times New Roman" panose="02020603050405020304" charset="0"/>
                <a:ea typeface="黑体" panose="02010609060101010101" charset="-122"/>
              </a:rPr>
              <a:t>ARM</a:t>
            </a:r>
            <a:r>
              <a:rPr lang="zh-CN" sz="2800" b="1" dirty="0" smtClean="0">
                <a:latin typeface="Times New Roman" panose="02020603050405020304" charset="0"/>
                <a:ea typeface="黑体" panose="02010609060101010101" charset="-122"/>
              </a:rPr>
              <a:t>的发展</a:t>
            </a:r>
            <a:r>
              <a:rPr lang="zh-CN" altLang="en-US" sz="2800" b="1" dirty="0">
                <a:latin typeface="Times New Roman" panose="02020603050405020304" charset="0"/>
                <a:ea typeface="黑体" panose="02010609060101010101" charset="-122"/>
              </a:rPr>
              <a:t>历史</a:t>
            </a:r>
          </a:p>
        </p:txBody>
      </p:sp>
      <p:sp>
        <p:nvSpPr>
          <p:cNvPr id="5" name="文本框 4"/>
          <p:cNvSpPr txBox="1"/>
          <p:nvPr/>
        </p:nvSpPr>
        <p:spPr>
          <a:xfrm>
            <a:off x="1561416" y="2415099"/>
            <a:ext cx="8894148" cy="707886"/>
          </a:xfrm>
          <a:prstGeom prst="rect">
            <a:avLst/>
          </a:prstGeom>
          <a:noFill/>
        </p:spPr>
        <p:txBody>
          <a:bodyPr wrap="square" rtlCol="0">
            <a:spAutoFit/>
          </a:bodyPr>
          <a:lstStyle/>
          <a:p>
            <a:r>
              <a:rPr lang="en-US" altLang="zh-CN" dirty="0" smtClean="0"/>
              <a:t>	</a:t>
            </a:r>
            <a:r>
              <a:rPr lang="en-US" altLang="zh-CN" sz="2000" dirty="0">
                <a:latin typeface="Times New Roman" panose="02020603050405020304" charset="0"/>
                <a:ea typeface="宋体" panose="02010600030101010101" pitchFamily="2" charset="-122"/>
              </a:rPr>
              <a:t>1985			1990		          1991</a:t>
            </a:r>
          </a:p>
          <a:p>
            <a:r>
              <a:rPr lang="en-US" altLang="zh-CN" sz="2000" dirty="0">
                <a:latin typeface="Times New Roman" panose="02020603050405020304" charset="0"/>
                <a:ea typeface="宋体" panose="02010600030101010101" pitchFamily="2" charset="-122"/>
              </a:rPr>
              <a:t>ARM RISC</a:t>
            </a:r>
            <a:r>
              <a:rPr lang="zh-CN" altLang="en-US" sz="2000" dirty="0">
                <a:latin typeface="Times New Roman" panose="02020603050405020304" charset="0"/>
                <a:ea typeface="宋体" panose="02010600030101010101" pitchFamily="2" charset="-122"/>
              </a:rPr>
              <a:t>处理器原型</a:t>
            </a:r>
            <a:r>
              <a:rPr lang="en-US" altLang="zh-CN" sz="2000" dirty="0">
                <a:latin typeface="Times New Roman" panose="02020603050405020304" charset="0"/>
                <a:ea typeface="宋体" panose="02010600030101010101" pitchFamily="2" charset="-122"/>
              </a:rPr>
              <a:t>  ——</a:t>
            </a:r>
            <a:r>
              <a:rPr lang="zh-CN" altLang="en-US" sz="2000" dirty="0">
                <a:latin typeface="Times New Roman" panose="02020603050405020304" charset="0"/>
                <a:ea typeface="宋体" panose="02010600030101010101" pitchFamily="2" charset="-122"/>
              </a:rPr>
              <a:t>首个商用单芯片处理器</a:t>
            </a:r>
            <a:r>
              <a:rPr lang="en-US" altLang="zh-CN" sz="2000" dirty="0">
                <a:latin typeface="Times New Roman" panose="02020603050405020304" charset="0"/>
                <a:ea typeface="宋体" panose="02010600030101010101" pitchFamily="2" charset="-122"/>
              </a:rPr>
              <a:t>——</a:t>
            </a:r>
            <a:r>
              <a:rPr lang="zh-CN" altLang="en-US" sz="2000" dirty="0">
                <a:latin typeface="Times New Roman" panose="02020603050405020304" charset="0"/>
                <a:ea typeface="宋体" panose="02010600030101010101" pitchFamily="2" charset="-122"/>
              </a:rPr>
              <a:t>首个嵌入式</a:t>
            </a:r>
            <a:r>
              <a:rPr lang="en-US" altLang="zh-CN" sz="2000" dirty="0">
                <a:latin typeface="Times New Roman" panose="02020603050405020304" charset="0"/>
                <a:ea typeface="宋体" panose="02010600030101010101" pitchFamily="2" charset="-122"/>
              </a:rPr>
              <a:t>RISC</a:t>
            </a:r>
            <a:r>
              <a:rPr lang="zh-CN" altLang="en-US" sz="2000" dirty="0">
                <a:latin typeface="Times New Roman" panose="02020603050405020304" charset="0"/>
                <a:ea typeface="宋体" panose="02010600030101010101" pitchFamily="2" charset="-122"/>
              </a:rPr>
              <a:t>核心</a:t>
            </a:r>
          </a:p>
        </p:txBody>
      </p:sp>
      <p:sp>
        <p:nvSpPr>
          <p:cNvPr id="4" name="文本框 3"/>
          <p:cNvSpPr txBox="1"/>
          <p:nvPr/>
        </p:nvSpPr>
        <p:spPr>
          <a:xfrm>
            <a:off x="1652953" y="3525715"/>
            <a:ext cx="8691773" cy="2708434"/>
          </a:xfrm>
          <a:prstGeom prst="rect">
            <a:avLst/>
          </a:prstGeom>
          <a:noFill/>
        </p:spPr>
        <p:txBody>
          <a:bodyPr wrap="square" rtlCol="0">
            <a:spAutoFit/>
          </a:bodyPr>
          <a:lstStyle/>
          <a:p>
            <a:r>
              <a:rPr lang="en-US" altLang="zh-CN" sz="2000" dirty="0">
                <a:latin typeface="Times New Roman" panose="02020603050405020304" charset="0"/>
                <a:ea typeface="宋体" panose="02010600030101010101" pitchFamily="2" charset="-122"/>
              </a:rPr>
              <a:t>ARM</a:t>
            </a:r>
            <a:r>
              <a:rPr lang="zh-CN" altLang="en-US" sz="2000" dirty="0">
                <a:latin typeface="Times New Roman" panose="02020603050405020304" charset="0"/>
                <a:ea typeface="宋体" panose="02010600030101010101" pitchFamily="2" charset="-122"/>
              </a:rPr>
              <a:t>的三个含义：</a:t>
            </a:r>
            <a:endParaRPr lang="en-US" altLang="zh-CN" sz="2000" dirty="0">
              <a:latin typeface="Times New Roman" panose="02020603050405020304" charset="0"/>
              <a:ea typeface="宋体" panose="02010600030101010101" pitchFamily="2" charset="-122"/>
            </a:endParaRPr>
          </a:p>
          <a:p>
            <a:pPr marL="171450" indent="-285750">
              <a:lnSpc>
                <a:spcPct val="150000"/>
              </a:lnSpc>
              <a:buFont typeface="Arial" panose="020B0604020202020204" pitchFamily="34" charset="0"/>
              <a:buChar char="•"/>
            </a:pPr>
            <a:r>
              <a:rPr lang="zh-CN" altLang="en-US" sz="2000" dirty="0">
                <a:latin typeface="Times New Roman" panose="02020603050405020304" charset="0"/>
                <a:ea typeface="宋体" panose="02010600030101010101" pitchFamily="2" charset="-122"/>
              </a:rPr>
              <a:t>公司名称</a:t>
            </a:r>
            <a:endParaRPr lang="en-US" altLang="zh-CN" sz="2000" dirty="0">
              <a:latin typeface="Times New Roman" panose="02020603050405020304" charset="0"/>
              <a:ea typeface="宋体" panose="02010600030101010101" pitchFamily="2" charset="-122"/>
            </a:endParaRPr>
          </a:p>
          <a:p>
            <a:pPr marL="171450" indent="-285750">
              <a:lnSpc>
                <a:spcPct val="150000"/>
              </a:lnSpc>
              <a:buFont typeface="Arial" panose="020B0604020202020204" pitchFamily="34" charset="0"/>
              <a:buChar char="•"/>
            </a:pPr>
            <a:r>
              <a:rPr lang="zh-CN" altLang="en-US" sz="2000" dirty="0">
                <a:latin typeface="Times New Roman" panose="02020603050405020304" charset="0"/>
                <a:ea typeface="宋体" panose="02010600030101010101" pitchFamily="2" charset="-122"/>
              </a:rPr>
              <a:t>一类微处理器的通称</a:t>
            </a:r>
            <a:endParaRPr lang="en-US" altLang="zh-CN" sz="2000" dirty="0">
              <a:latin typeface="Times New Roman" panose="02020603050405020304" charset="0"/>
              <a:ea typeface="宋体" panose="02010600030101010101" pitchFamily="2" charset="-122"/>
            </a:endParaRPr>
          </a:p>
          <a:p>
            <a:pPr marL="171450" indent="-285750">
              <a:lnSpc>
                <a:spcPct val="150000"/>
              </a:lnSpc>
              <a:buFont typeface="Arial" panose="020B0604020202020204" pitchFamily="34" charset="0"/>
              <a:buChar char="•"/>
            </a:pPr>
            <a:r>
              <a:rPr lang="zh-CN" altLang="en-US" sz="2000" dirty="0">
                <a:latin typeface="Times New Roman" panose="02020603050405020304" charset="0"/>
                <a:ea typeface="宋体" panose="02010600030101010101" pitchFamily="2" charset="-122"/>
              </a:rPr>
              <a:t>一个体系结构</a:t>
            </a:r>
            <a:endParaRPr lang="en-US" altLang="zh-CN" sz="2000" dirty="0">
              <a:latin typeface="Times New Roman" panose="02020603050405020304" charset="0"/>
              <a:ea typeface="宋体" panose="02010600030101010101" pitchFamily="2" charset="-122"/>
            </a:endParaRPr>
          </a:p>
          <a:p>
            <a:endParaRPr lang="en-US" altLang="zh-CN" sz="2000" dirty="0">
              <a:latin typeface="Times New Roman" panose="02020603050405020304" charset="0"/>
              <a:ea typeface="宋体" panose="02010600030101010101" pitchFamily="2" charset="-122"/>
            </a:endParaRPr>
          </a:p>
          <a:p>
            <a:r>
              <a:rPr lang="en-US" altLang="zh-CN" sz="2000" dirty="0">
                <a:latin typeface="Times New Roman" panose="02020603050405020304" charset="0"/>
                <a:ea typeface="宋体" panose="02010600030101010101" pitchFamily="2" charset="-122"/>
              </a:rPr>
              <a:t>ARM</a:t>
            </a:r>
            <a:r>
              <a:rPr lang="zh-CN" altLang="zh-CN" sz="2000" dirty="0">
                <a:latin typeface="Times New Roman" panose="02020603050405020304" charset="0"/>
                <a:ea typeface="宋体" panose="02010600030101010101" pitchFamily="2" charset="-122"/>
              </a:rPr>
              <a:t>公司并不产芯片</a:t>
            </a:r>
            <a:r>
              <a:rPr lang="en-US" altLang="zh-CN" sz="2000" dirty="0">
                <a:latin typeface="Times New Roman" panose="02020603050405020304" charset="0"/>
                <a:ea typeface="宋体" panose="02010600030101010101" pitchFamily="2" charset="-122"/>
              </a:rPr>
              <a:t>,</a:t>
            </a:r>
            <a:r>
              <a:rPr lang="zh-CN" altLang="zh-CN" sz="2000" dirty="0">
                <a:latin typeface="Times New Roman" panose="02020603050405020304" charset="0"/>
                <a:ea typeface="宋体" panose="02010600030101010101" pitchFamily="2" charset="-122"/>
              </a:rPr>
              <a:t>而是通过转让设计许可证，由合作伙伴生产各种型号的微处理器芯片。</a:t>
            </a:r>
            <a:endParaRPr lang="zh-CN" altLang="en-US" sz="2000" dirty="0">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en-US" altLang="zh-CN" sz="4000" dirty="0" smtClean="0">
                <a:solidFill>
                  <a:srgbClr val="2B2B2B"/>
                </a:solidFill>
                <a:cs typeface="+mn-ea"/>
                <a:sym typeface="+mn-lt"/>
              </a:rPr>
              <a:t>ARM</a:t>
            </a:r>
            <a:r>
              <a:rPr lang="zh-CN" altLang="en-US" sz="4000" dirty="0" smtClean="0">
                <a:solidFill>
                  <a:srgbClr val="2B2B2B"/>
                </a:solidFill>
                <a:cs typeface="+mn-ea"/>
                <a:sym typeface="+mn-lt"/>
              </a:rPr>
              <a:t>系列处理器简介</a:t>
            </a:r>
            <a:endParaRPr lang="zh-CN" altLang="en-US" sz="4000" dirty="0">
              <a:solidFill>
                <a:srgbClr val="2B2B2B"/>
              </a:solidFill>
              <a:cs typeface="+mn-ea"/>
              <a:sym typeface="+mn-lt"/>
            </a:endParaRPr>
          </a:p>
        </p:txBody>
      </p:sp>
      <p:sp>
        <p:nvSpPr>
          <p:cNvPr id="2" name="文本框 1"/>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1</a:t>
            </a:r>
            <a:endParaRPr lang="zh-CN" altLang="en-US" sz="8000" dirty="0">
              <a:solidFill>
                <a:srgbClr val="2B2B2B"/>
              </a:solidFill>
              <a:cs typeface="+mn-ea"/>
              <a:sym typeface="+mn-lt"/>
            </a:endParaRPr>
          </a:p>
        </p:txBody>
      </p:sp>
      <p:sp>
        <p:nvSpPr>
          <p:cNvPr id="100" name="文本框 99"/>
          <p:cNvSpPr txBox="1"/>
          <p:nvPr/>
        </p:nvSpPr>
        <p:spPr>
          <a:xfrm>
            <a:off x="2672467" y="2829048"/>
            <a:ext cx="5080000" cy="521970"/>
          </a:xfrm>
          <a:prstGeom prst="rect">
            <a:avLst/>
          </a:prstGeom>
          <a:noFill/>
          <a:ln w="9525">
            <a:noFill/>
          </a:ln>
        </p:spPr>
        <p:txBody>
          <a:bodyPr>
            <a:spAutoFit/>
          </a:bodyPr>
          <a:lstStyle/>
          <a:p>
            <a:pPr indent="0"/>
            <a:r>
              <a:rPr lang="en-US" sz="2800" b="1" dirty="0">
                <a:latin typeface="Times New Roman" panose="02020603050405020304" charset="0"/>
                <a:ea typeface="黑体" panose="02010609060101010101" charset="-122"/>
              </a:rPr>
              <a:t> </a:t>
            </a:r>
            <a:r>
              <a:rPr lang="en-US" altLang="zh-CN" sz="2000" dirty="0">
                <a:latin typeface="Times New Roman" panose="02020603050405020304" charset="0"/>
                <a:ea typeface="宋体" panose="02010600030101010101" pitchFamily="2" charset="-122"/>
              </a:rPr>
              <a:t>ARM </a:t>
            </a:r>
            <a:r>
              <a:rPr lang="zh-CN" altLang="zh-CN" sz="2000" dirty="0">
                <a:latin typeface="Times New Roman" panose="02020603050405020304" charset="0"/>
                <a:ea typeface="宋体" panose="02010600030101010101" pitchFamily="2" charset="-122"/>
              </a:rPr>
              <a:t>处理器核当前的</a:t>
            </a:r>
            <a:r>
              <a:rPr lang="en-US" altLang="zh-CN" sz="2000" dirty="0">
                <a:latin typeface="Times New Roman" panose="02020603050405020304" charset="0"/>
                <a:ea typeface="宋体" panose="02010600030101010101" pitchFamily="2" charset="-122"/>
              </a:rPr>
              <a:t>6</a:t>
            </a:r>
            <a:r>
              <a:rPr lang="zh-CN" altLang="zh-CN" sz="2000" dirty="0">
                <a:latin typeface="Times New Roman" panose="02020603050405020304" charset="0"/>
                <a:ea typeface="宋体" panose="02010600030101010101" pitchFamily="2" charset="-122"/>
              </a:rPr>
              <a:t>个系列产品</a:t>
            </a:r>
            <a:endParaRPr lang="zh-CN" altLang="en-US" sz="2000" dirty="0">
              <a:latin typeface="Times New Roman" panose="02020603050405020304" charset="0"/>
              <a:ea typeface="宋体" panose="02010600030101010101" pitchFamily="2" charset="-122"/>
            </a:endParaRPr>
          </a:p>
        </p:txBody>
      </p:sp>
      <p:sp>
        <p:nvSpPr>
          <p:cNvPr id="4" name="文本框 3"/>
          <p:cNvSpPr txBox="1"/>
          <p:nvPr/>
        </p:nvSpPr>
        <p:spPr>
          <a:xfrm>
            <a:off x="2672467" y="3397192"/>
            <a:ext cx="7699375" cy="2862322"/>
          </a:xfrm>
          <a:prstGeom prst="rect">
            <a:avLst/>
          </a:prstGeom>
          <a:noFill/>
          <a:ln w="9525">
            <a:noFill/>
          </a:ln>
        </p:spPr>
        <p:txBody>
          <a:bodyPr wrap="square">
            <a:spAutoFit/>
          </a:bodyPr>
          <a:lstStyle/>
          <a:p>
            <a:pPr marL="285750" indent="-285750">
              <a:lnSpc>
                <a:spcPct val="150000"/>
              </a:lnSpc>
              <a:buFont typeface="Arial" panose="020B0604020202020204" pitchFamily="34" charset="0"/>
              <a:buChar char="•"/>
            </a:pPr>
            <a:r>
              <a:rPr lang="en-US" altLang="zh-CN" sz="2000" dirty="0">
                <a:latin typeface="Times New Roman" panose="02020603050405020304" charset="0"/>
                <a:ea typeface="宋体" panose="02010600030101010101" pitchFamily="2" charset="-122"/>
              </a:rPr>
              <a:t>ARM7</a:t>
            </a:r>
          </a:p>
          <a:p>
            <a:pPr marL="285750" indent="-285750">
              <a:lnSpc>
                <a:spcPct val="150000"/>
              </a:lnSpc>
              <a:buFont typeface="Arial" panose="020B0604020202020204" pitchFamily="34" charset="0"/>
              <a:buChar char="•"/>
            </a:pPr>
            <a:r>
              <a:rPr lang="en-US" altLang="zh-CN" sz="2000" dirty="0">
                <a:latin typeface="Times New Roman" panose="02020603050405020304" charset="0"/>
                <a:ea typeface="宋体" panose="02010600030101010101" pitchFamily="2" charset="-122"/>
              </a:rPr>
              <a:t>ARM9</a:t>
            </a:r>
          </a:p>
          <a:p>
            <a:pPr marL="285750" indent="-285750">
              <a:lnSpc>
                <a:spcPct val="150000"/>
              </a:lnSpc>
              <a:buFont typeface="Arial" panose="020B0604020202020204" pitchFamily="34" charset="0"/>
              <a:buChar char="•"/>
            </a:pPr>
            <a:r>
              <a:rPr lang="en-US" altLang="zh-CN" sz="2000" dirty="0">
                <a:latin typeface="Times New Roman" panose="02020603050405020304" charset="0"/>
                <a:ea typeface="宋体" panose="02010600030101010101" pitchFamily="2" charset="-122"/>
              </a:rPr>
              <a:t>ARM9E</a:t>
            </a:r>
            <a:endParaRPr lang="zh-CN" altLang="en-US" sz="2000" dirty="0">
              <a:latin typeface="Times New Roman" panose="02020603050405020304" charset="0"/>
              <a:ea typeface="宋体" panose="02010600030101010101" pitchFamily="2" charset="-122"/>
            </a:endParaRPr>
          </a:p>
          <a:p>
            <a:pPr marL="285750" indent="-285750">
              <a:lnSpc>
                <a:spcPct val="150000"/>
              </a:lnSpc>
              <a:buFont typeface="Arial" panose="020B0604020202020204" pitchFamily="34" charset="0"/>
              <a:buChar char="•"/>
            </a:pPr>
            <a:r>
              <a:rPr lang="en-US" altLang="zh-CN" sz="2000" dirty="0" smtClean="0">
                <a:latin typeface="Times New Roman" panose="02020603050405020304" charset="0"/>
                <a:ea typeface="宋体" panose="02010600030101010101" pitchFamily="2" charset="-122"/>
              </a:rPr>
              <a:t>ARM10E</a:t>
            </a:r>
            <a:endParaRPr lang="en-US" altLang="zh-CN" sz="2000" dirty="0">
              <a:latin typeface="Times New Roman" panose="02020603050405020304" charset="0"/>
              <a:ea typeface="宋体" panose="02010600030101010101" pitchFamily="2" charset="-122"/>
            </a:endParaRPr>
          </a:p>
          <a:p>
            <a:pPr marL="285750" indent="-285750">
              <a:lnSpc>
                <a:spcPct val="150000"/>
              </a:lnSpc>
              <a:buFont typeface="Arial" panose="020B0604020202020204" pitchFamily="34" charset="0"/>
              <a:buChar char="•"/>
            </a:pPr>
            <a:r>
              <a:rPr lang="en-US" altLang="zh-CN" sz="2000" dirty="0">
                <a:latin typeface="Times New Roman" panose="02020603050405020304" charset="0"/>
                <a:ea typeface="宋体" panose="02010600030101010101" pitchFamily="2" charset="-122"/>
              </a:rPr>
              <a:t>ARM11</a:t>
            </a:r>
          </a:p>
          <a:p>
            <a:pPr marL="285750" indent="-285750">
              <a:lnSpc>
                <a:spcPct val="150000"/>
              </a:lnSpc>
              <a:buFont typeface="Arial" panose="020B0604020202020204" pitchFamily="34" charset="0"/>
              <a:buChar char="•"/>
            </a:pPr>
            <a:r>
              <a:rPr lang="en-US" altLang="zh-CN" sz="2000" dirty="0">
                <a:latin typeface="Times New Roman" panose="02020603050405020304" charset="0"/>
                <a:ea typeface="宋体" panose="02010600030101010101" pitchFamily="2" charset="-122"/>
              </a:rPr>
              <a:t>Cortex</a:t>
            </a:r>
            <a:endParaRPr lang="zh-CN" altLang="en-US" sz="2000" dirty="0">
              <a:latin typeface="Times New Roman" panose="02020603050405020304" charset="0"/>
              <a:ea typeface="宋体" panose="02010600030101010101" pitchFamily="2" charset="-122"/>
            </a:endParaRPr>
          </a:p>
        </p:txBody>
      </p:sp>
      <p:sp>
        <p:nvSpPr>
          <p:cNvPr id="5" name="文本框 4"/>
          <p:cNvSpPr txBox="1"/>
          <p:nvPr/>
        </p:nvSpPr>
        <p:spPr>
          <a:xfrm>
            <a:off x="1556237" y="1644691"/>
            <a:ext cx="8382089" cy="707886"/>
          </a:xfrm>
          <a:prstGeom prst="rect">
            <a:avLst/>
          </a:prstGeom>
          <a:noFill/>
        </p:spPr>
        <p:txBody>
          <a:bodyPr wrap="square" rtlCol="0">
            <a:spAutoFit/>
          </a:bodyPr>
          <a:lstStyle/>
          <a:p>
            <a:r>
              <a:rPr lang="zh-CN" altLang="en-US" sz="2000" dirty="0">
                <a:latin typeface="Times New Roman" panose="02020603050405020304" charset="0"/>
                <a:ea typeface="宋体" panose="02010600030101010101" pitchFamily="2" charset="-122"/>
              </a:rPr>
              <a:t>目前</a:t>
            </a:r>
            <a:r>
              <a:rPr lang="zh-CN" altLang="zh-CN" sz="2000" dirty="0">
                <a:latin typeface="Times New Roman" panose="02020603050405020304" charset="0"/>
                <a:ea typeface="宋体" panose="02010600030101010101" pitchFamily="2" charset="-122"/>
              </a:rPr>
              <a:t>基于</a:t>
            </a:r>
            <a:r>
              <a:rPr lang="en-US" altLang="zh-CN" sz="2000" dirty="0">
                <a:latin typeface="Times New Roman" panose="02020603050405020304" charset="0"/>
                <a:ea typeface="宋体" panose="02010600030101010101" pitchFamily="2" charset="-122"/>
              </a:rPr>
              <a:t> ARM </a:t>
            </a:r>
            <a:r>
              <a:rPr lang="zh-CN" altLang="zh-CN" sz="2000" dirty="0">
                <a:latin typeface="Times New Roman" panose="02020603050405020304" charset="0"/>
                <a:ea typeface="宋体" panose="02010600030101010101" pitchFamily="2" charset="-122"/>
              </a:rPr>
              <a:t>核的通处理器，以功耗低、体积小、高性价比以及根据嵌入对象的不同，可以进行功能上扩展的优势，得到了最为广泛的应用。</a:t>
            </a:r>
            <a:endParaRPr lang="zh-CN" altLang="en-US" sz="2000" dirty="0">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1</a:t>
            </a:r>
            <a:endParaRPr lang="zh-CN" altLang="en-US" sz="8000" dirty="0">
              <a:solidFill>
                <a:srgbClr val="2B2B2B"/>
              </a:solidFill>
              <a:cs typeface="+mn-ea"/>
              <a:sym typeface="+mn-lt"/>
            </a:endParaRPr>
          </a:p>
        </p:txBody>
      </p:sp>
      <p:pic>
        <p:nvPicPr>
          <p:cNvPr id="5" name="图片 4"/>
          <p:cNvPicPr>
            <a:picLocks noChangeAspect="1"/>
          </p:cNvPicPr>
          <p:nvPr/>
        </p:nvPicPr>
        <p:blipFill>
          <a:blip r:embed="rId3"/>
          <a:stretch>
            <a:fillRect/>
          </a:stretch>
        </p:blipFill>
        <p:spPr>
          <a:xfrm>
            <a:off x="1332202" y="1142640"/>
            <a:ext cx="8020050" cy="3209925"/>
          </a:xfrm>
          <a:prstGeom prst="rect">
            <a:avLst/>
          </a:prstGeom>
        </p:spPr>
      </p:pic>
      <p:sp>
        <p:nvSpPr>
          <p:cNvPr id="7" name="文本框 6"/>
          <p:cNvSpPr txBox="1"/>
          <p:nvPr/>
        </p:nvSpPr>
        <p:spPr>
          <a:xfrm>
            <a:off x="982680" y="356755"/>
            <a:ext cx="6211452" cy="706755"/>
          </a:xfrm>
          <a:prstGeom prst="rect">
            <a:avLst/>
          </a:prstGeom>
          <a:noFill/>
        </p:spPr>
        <p:txBody>
          <a:bodyPr wrap="square" rtlCol="0">
            <a:spAutoFit/>
          </a:bodyPr>
          <a:lstStyle/>
          <a:p>
            <a:r>
              <a:rPr lang="en-US" altLang="zh-CN" sz="4000" dirty="0" smtClean="0">
                <a:solidFill>
                  <a:srgbClr val="2B2B2B"/>
                </a:solidFill>
                <a:cs typeface="+mn-ea"/>
                <a:sym typeface="+mn-lt"/>
              </a:rPr>
              <a:t>ARM</a:t>
            </a:r>
            <a:r>
              <a:rPr lang="zh-CN" altLang="en-US" sz="4000" dirty="0" smtClean="0">
                <a:solidFill>
                  <a:srgbClr val="2B2B2B"/>
                </a:solidFill>
                <a:cs typeface="+mn-ea"/>
                <a:sym typeface="+mn-lt"/>
              </a:rPr>
              <a:t>系列处理器简介</a:t>
            </a:r>
            <a:endParaRPr lang="zh-CN" altLang="en-US" sz="4000" dirty="0">
              <a:solidFill>
                <a:srgbClr val="2B2B2B"/>
              </a:solidFill>
              <a:cs typeface="+mn-ea"/>
              <a:sym typeface="+mn-lt"/>
            </a:endParaRPr>
          </a:p>
        </p:txBody>
      </p:sp>
      <p:sp>
        <p:nvSpPr>
          <p:cNvPr id="6" name="文本框 5"/>
          <p:cNvSpPr txBox="1"/>
          <p:nvPr/>
        </p:nvSpPr>
        <p:spPr>
          <a:xfrm>
            <a:off x="1517573" y="4642339"/>
            <a:ext cx="7968172" cy="1015663"/>
          </a:xfrm>
          <a:prstGeom prst="rect">
            <a:avLst/>
          </a:prstGeom>
          <a:noFill/>
        </p:spPr>
        <p:txBody>
          <a:bodyPr wrap="square" rtlCol="0">
            <a:spAutoFit/>
          </a:bodyPr>
          <a:lstStyle/>
          <a:p>
            <a:r>
              <a:rPr lang="zh-CN" altLang="zh-CN" sz="2000" dirty="0">
                <a:latin typeface="Times New Roman" panose="02020603050405020304" charset="0"/>
                <a:ea typeface="宋体" panose="02010600030101010101" pitchFamily="2" charset="-122"/>
              </a:rPr>
              <a:t>表</a:t>
            </a:r>
            <a:r>
              <a:rPr lang="en-US" altLang="zh-CN" sz="2000" dirty="0">
                <a:latin typeface="Times New Roman" panose="02020603050405020304" charset="0"/>
                <a:ea typeface="宋体" panose="02010600030101010101" pitchFamily="2" charset="-122"/>
              </a:rPr>
              <a:t>2-2 </a:t>
            </a:r>
            <a:r>
              <a:rPr lang="zh-CN" altLang="zh-CN" sz="2000" dirty="0">
                <a:latin typeface="Times New Roman" panose="02020603050405020304" charset="0"/>
                <a:ea typeface="宋体" panose="02010600030101010101" pitchFamily="2" charset="-122"/>
              </a:rPr>
              <a:t>中</a:t>
            </a:r>
            <a:r>
              <a:rPr lang="en-US" altLang="zh-CN" sz="2000" dirty="0">
                <a:latin typeface="Times New Roman" panose="02020603050405020304" charset="0"/>
                <a:ea typeface="宋体" panose="02010600030101010101" pitchFamily="2" charset="-122"/>
              </a:rPr>
              <a:t> MMU </a:t>
            </a:r>
            <a:r>
              <a:rPr lang="zh-CN" altLang="zh-CN" sz="2000" dirty="0">
                <a:latin typeface="Times New Roman" panose="02020603050405020304" charset="0"/>
                <a:ea typeface="宋体" panose="02010600030101010101" pitchFamily="2" charset="-122"/>
              </a:rPr>
              <a:t>表示存储器管理单元</a:t>
            </a:r>
            <a:r>
              <a:rPr lang="en-US" altLang="zh-CN" sz="2000" dirty="0">
                <a:latin typeface="Times New Roman" panose="02020603050405020304" charset="0"/>
                <a:ea typeface="宋体" panose="02010600030101010101" pitchFamily="2" charset="-122"/>
              </a:rPr>
              <a:t>,MPU</a:t>
            </a:r>
            <a:r>
              <a:rPr lang="zh-CN" altLang="zh-CN" sz="2000" dirty="0">
                <a:latin typeface="Times New Roman" panose="02020603050405020304" charset="0"/>
                <a:ea typeface="宋体" panose="02010600030101010101" pitchFamily="2" charset="-122"/>
              </a:rPr>
              <a:t>表示存储器保护单元。</a:t>
            </a:r>
          </a:p>
          <a:p>
            <a:r>
              <a:rPr lang="zh-CN" altLang="zh-CN" sz="2000" dirty="0">
                <a:latin typeface="Times New Roman" panose="02020603050405020304" charset="0"/>
                <a:ea typeface="宋体" panose="02010600030101010101" pitchFamily="2" charset="-122"/>
              </a:rPr>
              <a:t>表</a:t>
            </a:r>
            <a:r>
              <a:rPr lang="en-US" altLang="zh-CN" sz="2000" dirty="0">
                <a:latin typeface="Times New Roman" panose="02020603050405020304" charset="0"/>
                <a:ea typeface="宋体" panose="02010600030101010101" pitchFamily="2" charset="-122"/>
              </a:rPr>
              <a:t>2-2</a:t>
            </a:r>
            <a:r>
              <a:rPr lang="zh-CN" altLang="zh-CN" sz="2000" dirty="0">
                <a:latin typeface="Times New Roman" panose="02020603050405020304" charset="0"/>
                <a:ea typeface="宋体" panose="02010600030101010101" pitchFamily="2" charset="-122"/>
              </a:rPr>
              <a:t>中</a:t>
            </a:r>
            <a:r>
              <a:rPr lang="en-US" altLang="zh-CN" sz="2000" dirty="0">
                <a:latin typeface="Times New Roman" panose="02020603050405020304" charset="0"/>
                <a:ea typeface="宋体" panose="02010600030101010101" pitchFamily="2" charset="-122"/>
              </a:rPr>
              <a:t> DSP</a:t>
            </a:r>
            <a:r>
              <a:rPr lang="zh-CN" altLang="zh-CN" sz="2000" dirty="0">
                <a:latin typeface="Times New Roman" panose="02020603050405020304" charset="0"/>
                <a:ea typeface="宋体" panose="02010600030101010101" pitchFamily="2" charset="-122"/>
              </a:rPr>
              <a:t>与命名规则中后缀字母</a:t>
            </a:r>
            <a:r>
              <a:rPr lang="en-US" altLang="zh-CN" sz="2000" dirty="0">
                <a:latin typeface="Times New Roman" panose="02020603050405020304" charset="0"/>
                <a:ea typeface="宋体" panose="02010600030101010101" pitchFamily="2" charset="-122"/>
              </a:rPr>
              <a:t>E</a:t>
            </a:r>
            <a:r>
              <a:rPr lang="zh-CN" altLang="zh-CN" sz="2000" dirty="0">
                <a:latin typeface="Times New Roman" panose="02020603050405020304" charset="0"/>
                <a:ea typeface="宋体" panose="02010600030101010101" pitchFamily="2" charset="-122"/>
              </a:rPr>
              <a:t>对应，表示支持增强型</a:t>
            </a:r>
            <a:r>
              <a:rPr lang="en-US" altLang="zh-CN" sz="2000" dirty="0">
                <a:latin typeface="Times New Roman" panose="02020603050405020304" charset="0"/>
                <a:ea typeface="宋体" panose="02010600030101010101" pitchFamily="2" charset="-122"/>
              </a:rPr>
              <a:t>DSP</a:t>
            </a:r>
            <a:r>
              <a:rPr lang="zh-CN" altLang="zh-CN" sz="2000" dirty="0">
                <a:latin typeface="Times New Roman" panose="02020603050405020304" charset="0"/>
                <a:ea typeface="宋体" panose="02010600030101010101" pitchFamily="2" charset="-122"/>
              </a:rPr>
              <a:t>指令</a:t>
            </a:r>
            <a:endParaRPr lang="en-US" altLang="zh-CN" sz="2000" dirty="0">
              <a:latin typeface="Times New Roman" panose="02020603050405020304" charset="0"/>
              <a:ea typeface="宋体" panose="02010600030101010101" pitchFamily="2" charset="-122"/>
            </a:endParaRPr>
          </a:p>
          <a:p>
            <a:r>
              <a:rPr lang="zh-CN" altLang="zh-CN" sz="2000" dirty="0">
                <a:latin typeface="Times New Roman" panose="02020603050405020304" charset="0"/>
                <a:ea typeface="宋体" panose="02010600030101010101" pitchFamily="2" charset="-122"/>
              </a:rPr>
              <a:t>表 </a:t>
            </a:r>
            <a:r>
              <a:rPr lang="en-US" altLang="zh-CN" sz="2000" dirty="0">
                <a:latin typeface="Times New Roman" panose="02020603050405020304" charset="0"/>
                <a:ea typeface="宋体" panose="02010600030101010101" pitchFamily="2" charset="-122"/>
              </a:rPr>
              <a:t>2-2 </a:t>
            </a:r>
            <a:r>
              <a:rPr lang="zh-CN" altLang="zh-CN" sz="2000" dirty="0">
                <a:latin typeface="Times New Roman" panose="02020603050405020304" charset="0"/>
                <a:ea typeface="宋体" panose="02010600030101010101" pitchFamily="2" charset="-122"/>
              </a:rPr>
              <a:t>中</a:t>
            </a:r>
            <a:r>
              <a:rPr lang="en-US" altLang="zh-CN" sz="2000" dirty="0">
                <a:latin typeface="Times New Roman" panose="02020603050405020304" charset="0"/>
                <a:ea typeface="宋体" panose="02010600030101010101" pitchFamily="2" charset="-122"/>
              </a:rPr>
              <a:t> Thumb </a:t>
            </a:r>
            <a:r>
              <a:rPr lang="zh-CN" altLang="zh-CN" sz="2000" dirty="0">
                <a:latin typeface="Times New Roman" panose="02020603050405020304" charset="0"/>
                <a:ea typeface="宋体" panose="02010600030101010101" pitchFamily="2" charset="-122"/>
              </a:rPr>
              <a:t>表示含有</a:t>
            </a:r>
            <a:r>
              <a:rPr lang="en-US" altLang="zh-CN" sz="2000" dirty="0">
                <a:latin typeface="Times New Roman" panose="02020603050405020304" charset="0"/>
                <a:ea typeface="宋体" panose="02010600030101010101" pitchFamily="2" charset="-122"/>
              </a:rPr>
              <a:t> Thumb </a:t>
            </a:r>
            <a:r>
              <a:rPr lang="zh-CN" altLang="zh-CN" sz="2000" dirty="0">
                <a:latin typeface="Times New Roman" panose="02020603050405020304" charset="0"/>
                <a:ea typeface="宋体" panose="02010600030101010101" pitchFamily="2" charset="-122"/>
              </a:rPr>
              <a:t>指令解码器。</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par>
                                <p:cTn id="12" presetID="2" presetClass="entr" presetSubtype="8" decel="9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1000" fill="hold"/>
                                        <p:tgtEl>
                                          <p:spTgt spid="7"/>
                                        </p:tgtEl>
                                        <p:attrNameLst>
                                          <p:attrName>ppt_x</p:attrName>
                                        </p:attrNameLst>
                                      </p:cBhvr>
                                      <p:tavLst>
                                        <p:tav tm="0">
                                          <p:val>
                                            <p:strVal val="0-#ppt_w/2"/>
                                          </p:val>
                                        </p:tav>
                                        <p:tav tm="100000">
                                          <p:val>
                                            <p:strVal val="#ppt_x"/>
                                          </p:val>
                                        </p:tav>
                                      </p:tavLst>
                                    </p:anim>
                                    <p:anim calcmode="lin" valueType="num">
                                      <p:cBhvr additive="base">
                                        <p:cTn id="15" dur="1000" fill="hold"/>
                                        <p:tgtEl>
                                          <p:spTgt spid="7"/>
                                        </p:tgtEl>
                                        <p:attrNameLst>
                                          <p:attrName>ppt_y</p:attrName>
                                        </p:attrNameLst>
                                      </p:cBhvr>
                                      <p:tavLst>
                                        <p:tav tm="0">
                                          <p:val>
                                            <p:strVal val="#ppt_y"/>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p:bldP spid="7" grpId="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1</a:t>
            </a:r>
            <a:endParaRPr lang="zh-CN" altLang="en-US" sz="8000" dirty="0">
              <a:solidFill>
                <a:srgbClr val="2B2B2B"/>
              </a:solidFill>
              <a:cs typeface="+mn-ea"/>
              <a:sym typeface="+mn-lt"/>
            </a:endParaRPr>
          </a:p>
        </p:txBody>
      </p:sp>
      <p:sp>
        <p:nvSpPr>
          <p:cNvPr id="5" name="文本框 4"/>
          <p:cNvSpPr txBox="1"/>
          <p:nvPr/>
        </p:nvSpPr>
        <p:spPr>
          <a:xfrm>
            <a:off x="982680" y="356755"/>
            <a:ext cx="6211452" cy="706755"/>
          </a:xfrm>
          <a:prstGeom prst="rect">
            <a:avLst/>
          </a:prstGeom>
          <a:noFill/>
        </p:spPr>
        <p:txBody>
          <a:bodyPr wrap="square" rtlCol="0">
            <a:spAutoFit/>
          </a:bodyPr>
          <a:lstStyle/>
          <a:p>
            <a:r>
              <a:rPr lang="en-US" altLang="zh-CN" sz="4000" dirty="0" smtClean="0">
                <a:solidFill>
                  <a:srgbClr val="2B2B2B"/>
                </a:solidFill>
                <a:cs typeface="+mn-ea"/>
                <a:sym typeface="+mn-lt"/>
              </a:rPr>
              <a:t>ARM</a:t>
            </a:r>
            <a:r>
              <a:rPr lang="zh-CN" altLang="en-US" sz="4000" dirty="0" smtClean="0">
                <a:solidFill>
                  <a:srgbClr val="2B2B2B"/>
                </a:solidFill>
                <a:cs typeface="+mn-ea"/>
                <a:sym typeface="+mn-lt"/>
              </a:rPr>
              <a:t>体系结构的命名规则</a:t>
            </a:r>
            <a:endParaRPr lang="zh-CN" altLang="en-US" sz="4000" dirty="0">
              <a:solidFill>
                <a:srgbClr val="2B2B2B"/>
              </a:solidFill>
              <a:cs typeface="+mn-ea"/>
              <a:sym typeface="+mn-lt"/>
            </a:endParaRPr>
          </a:p>
        </p:txBody>
      </p:sp>
      <p:sp>
        <p:nvSpPr>
          <p:cNvPr id="7" name="文本框 6"/>
          <p:cNvSpPr txBox="1"/>
          <p:nvPr/>
        </p:nvSpPr>
        <p:spPr>
          <a:xfrm>
            <a:off x="1048580" y="1249441"/>
            <a:ext cx="9268460" cy="5170646"/>
          </a:xfrm>
          <a:prstGeom prst="rect">
            <a:avLst/>
          </a:prstGeom>
          <a:noFill/>
        </p:spPr>
        <p:txBody>
          <a:bodyPr wrap="square" rtlCol="0" anchor="t">
            <a:spAutoFit/>
          </a:bodyPr>
          <a:lstStyle/>
          <a:p>
            <a:pPr marL="171450" indent="0" fontAlgn="auto">
              <a:lnSpc>
                <a:spcPct val="150000"/>
              </a:lnSpc>
              <a:buFont typeface="Arial" panose="020B0604020202020204" pitchFamily="34" charset="0"/>
              <a:buChar char="•"/>
            </a:pPr>
            <a:r>
              <a:rPr lang="zh-CN" altLang="en-US" sz="2000" dirty="0">
                <a:latin typeface="Times New Roman" panose="02020603050405020304" charset="0"/>
                <a:ea typeface="宋体" panose="02010600030101010101" pitchFamily="2" charset="-122"/>
                <a:sym typeface="+mn-ea"/>
              </a:rPr>
              <a:t>基于 </a:t>
            </a:r>
            <a:r>
              <a:rPr lang="en-US" altLang="zh-CN" sz="2000" dirty="0">
                <a:latin typeface="Times New Roman" panose="02020603050405020304" charset="0"/>
                <a:ea typeface="宋体" panose="02010600030101010101" pitchFamily="2" charset="-122"/>
                <a:sym typeface="+mn-ea"/>
              </a:rPr>
              <a:t>ARM </a:t>
            </a:r>
            <a:r>
              <a:rPr lang="zh-CN" altLang="en-US" sz="2000" dirty="0">
                <a:latin typeface="Times New Roman" panose="02020603050405020304" charset="0"/>
                <a:ea typeface="宋体" panose="02010600030101010101" pitchFamily="2" charset="-122"/>
                <a:sym typeface="+mn-ea"/>
              </a:rPr>
              <a:t>的微处理器芯片</a:t>
            </a:r>
            <a:r>
              <a:rPr lang="en-US" altLang="zh-CN" sz="2000" dirty="0">
                <a:latin typeface="Times New Roman" panose="02020603050405020304" charset="0"/>
                <a:ea typeface="宋体" panose="02010600030101010101" pitchFamily="2" charset="-122"/>
                <a:sym typeface="+mn-ea"/>
              </a:rPr>
              <a:t>,</a:t>
            </a:r>
            <a:r>
              <a:rPr lang="zh-CN" altLang="en-US" sz="2000" dirty="0">
                <a:latin typeface="Times New Roman" panose="02020603050405020304" charset="0"/>
                <a:ea typeface="宋体" panose="02010600030101010101" pitchFamily="2" charset="-122"/>
                <a:sym typeface="+mn-ea"/>
              </a:rPr>
              <a:t>一般是由不同的处理器核、多个功能模块和可扩展模组成。</a:t>
            </a:r>
          </a:p>
          <a:p>
            <a:pPr marL="171450" indent="0" fontAlgn="auto">
              <a:lnSpc>
                <a:spcPct val="150000"/>
              </a:lnSpc>
              <a:buFont typeface="Arial" panose="020B0604020202020204" pitchFamily="34" charset="0"/>
              <a:buChar char="•"/>
            </a:pPr>
            <a:r>
              <a:rPr lang="zh-CN" altLang="en-US" sz="2000" dirty="0">
                <a:latin typeface="Times New Roman" panose="02020603050405020304" charset="0"/>
                <a:ea typeface="宋体" panose="02010600030101010101" pitchFamily="2" charset="-122"/>
                <a:sym typeface="+mn-ea"/>
              </a:rPr>
              <a:t>首先是由 </a:t>
            </a:r>
            <a:r>
              <a:rPr lang="en-US" altLang="zh-CN" sz="2000" dirty="0">
                <a:latin typeface="Times New Roman" panose="02020603050405020304" charset="0"/>
                <a:ea typeface="宋体" panose="02010600030101010101" pitchFamily="2" charset="-122"/>
                <a:sym typeface="+mn-ea"/>
              </a:rPr>
              <a:t>ARM </a:t>
            </a:r>
            <a:r>
              <a:rPr lang="zh-CN" altLang="en-US" sz="2000" dirty="0">
                <a:latin typeface="Times New Roman" panose="02020603050405020304" charset="0"/>
                <a:ea typeface="宋体" panose="02010600030101010101" pitchFamily="2" charset="-122"/>
                <a:sym typeface="+mn-ea"/>
              </a:rPr>
              <a:t>开头</a:t>
            </a:r>
            <a:r>
              <a:rPr lang="en-US" altLang="zh-CN" sz="2000" dirty="0">
                <a:latin typeface="Times New Roman" panose="02020603050405020304" charset="0"/>
                <a:ea typeface="宋体" panose="02010600030101010101" pitchFamily="2" charset="-122"/>
                <a:sym typeface="+mn-ea"/>
              </a:rPr>
              <a:t>,</a:t>
            </a:r>
            <a:r>
              <a:rPr lang="zh-CN" altLang="en-US" sz="2000" dirty="0">
                <a:latin typeface="Times New Roman" panose="02020603050405020304" charset="0"/>
                <a:ea typeface="宋体" panose="02010600030101010101" pitchFamily="2" charset="-122"/>
                <a:sym typeface="+mn-ea"/>
              </a:rPr>
              <a:t>后面跟着若干字母、数字作为后缎。描述选择使用的功能模块，可扩展模块不包括在内。命名规则通常表示如下</a:t>
            </a:r>
            <a:r>
              <a:rPr lang="en-US" altLang="zh-CN" sz="2000" dirty="0" smtClean="0">
                <a:latin typeface="Times New Roman" panose="02020603050405020304" charset="0"/>
                <a:ea typeface="宋体" panose="02010600030101010101" pitchFamily="2" charset="-122"/>
                <a:sym typeface="+mn-ea"/>
              </a:rPr>
              <a:t>:</a:t>
            </a:r>
          </a:p>
          <a:p>
            <a:pPr marL="171450" indent="0" fontAlgn="auto">
              <a:lnSpc>
                <a:spcPct val="150000"/>
              </a:lnSpc>
            </a:pPr>
            <a:r>
              <a:rPr lang="en-US" altLang="zh-CN" sz="2000" dirty="0">
                <a:latin typeface="Times New Roman" panose="02020603050405020304" charset="0"/>
                <a:ea typeface="宋体" panose="02010600030101010101" pitchFamily="2" charset="-122"/>
                <a:sym typeface="+mn-ea"/>
              </a:rPr>
              <a:t>ARM{x}{y}{z}{T}{D}{M}{I}{E}{J}{F}{-S</a:t>
            </a:r>
            <a:r>
              <a:rPr lang="en-US" altLang="zh-CN" sz="2000" dirty="0" smtClean="0">
                <a:latin typeface="Times New Roman" panose="02020603050405020304" charset="0"/>
                <a:ea typeface="宋体" panose="02010600030101010101" pitchFamily="2" charset="-122"/>
                <a:sym typeface="+mn-ea"/>
              </a:rPr>
              <a:t>}</a:t>
            </a:r>
          </a:p>
          <a:p>
            <a:pPr marL="171450" indent="0" fontAlgn="auto">
              <a:lnSpc>
                <a:spcPct val="150000"/>
              </a:lnSpc>
              <a:buFont typeface="Arial" panose="020B0604020202020204" pitchFamily="34" charset="0"/>
              <a:buChar char="•"/>
            </a:pPr>
            <a:r>
              <a:rPr lang="en-US" altLang="zh-CN" sz="2000" dirty="0" smtClean="0">
                <a:latin typeface="Times New Roman" panose="02020603050405020304" charset="0"/>
                <a:ea typeface="宋体" panose="02010600030101010101" pitchFamily="2" charset="-122"/>
                <a:sym typeface="+mn-ea"/>
              </a:rPr>
              <a:t>2005 </a:t>
            </a:r>
            <a:r>
              <a:rPr lang="zh-CN" altLang="en-US" sz="2000" dirty="0">
                <a:latin typeface="Times New Roman" panose="02020603050405020304" charset="0"/>
                <a:ea typeface="宋体" panose="02010600030101010101" pitchFamily="2" charset="-122"/>
                <a:sym typeface="+mn-ea"/>
              </a:rPr>
              <a:t>年以后 </a:t>
            </a:r>
            <a:r>
              <a:rPr lang="en-US" altLang="zh-CN" sz="2000" dirty="0">
                <a:latin typeface="Times New Roman" panose="02020603050405020304" charset="0"/>
                <a:ea typeface="宋体" panose="02010600030101010101" pitchFamily="2" charset="-122"/>
                <a:sym typeface="+mn-ea"/>
              </a:rPr>
              <a:t>ARM </a:t>
            </a:r>
            <a:r>
              <a:rPr lang="zh-CN" altLang="en-US" sz="2000" dirty="0">
                <a:latin typeface="Times New Roman" panose="02020603050405020304" charset="0"/>
                <a:ea typeface="宋体" panose="02010600030101010101" pitchFamily="2" charset="-122"/>
                <a:sym typeface="+mn-ea"/>
              </a:rPr>
              <a:t>公司投人市场的 </a:t>
            </a:r>
            <a:r>
              <a:rPr lang="en-US" altLang="zh-CN" sz="2000" dirty="0">
                <a:latin typeface="Times New Roman" panose="02020603050405020304" charset="0"/>
                <a:ea typeface="宋体" panose="02010600030101010101" pitchFamily="2" charset="-122"/>
                <a:sym typeface="+mn-ea"/>
              </a:rPr>
              <a:t>ARMv7 </a:t>
            </a:r>
            <a:r>
              <a:rPr lang="zh-CN" altLang="en-US" sz="2000" dirty="0">
                <a:latin typeface="Times New Roman" panose="02020603050405020304" charset="0"/>
                <a:ea typeface="宋体" panose="02010600030101010101" pitchFamily="2" charset="-122"/>
                <a:sym typeface="+mn-ea"/>
              </a:rPr>
              <a:t>体系结构的处理器核，命名规则有所改变，名称以 </a:t>
            </a:r>
            <a:r>
              <a:rPr lang="en-US" altLang="zh-CN" sz="2000" dirty="0">
                <a:latin typeface="Times New Roman" panose="02020603050405020304" charset="0"/>
                <a:ea typeface="宋体" panose="02010600030101010101" pitchFamily="2" charset="-122"/>
                <a:sym typeface="+mn-ea"/>
              </a:rPr>
              <a:t>ARM Cortex </a:t>
            </a:r>
            <a:r>
              <a:rPr lang="zh-CN" altLang="en-US" sz="2000" dirty="0">
                <a:latin typeface="Times New Roman" panose="02020603050405020304" charset="0"/>
                <a:ea typeface="宋体" panose="02010600030101010101" pitchFamily="2" charset="-122"/>
                <a:sym typeface="+mn-ea"/>
              </a:rPr>
              <a:t>开头</a:t>
            </a:r>
            <a:r>
              <a:rPr lang="en-US" altLang="zh-CN" sz="2000" dirty="0">
                <a:latin typeface="Times New Roman" panose="02020603050405020304" charset="0"/>
                <a:ea typeface="宋体" panose="02010600030101010101" pitchFamily="2" charset="-122"/>
                <a:sym typeface="+mn-ea"/>
              </a:rPr>
              <a:t>,</a:t>
            </a:r>
            <a:r>
              <a:rPr lang="zh-CN" altLang="en-US" sz="2000" dirty="0">
                <a:latin typeface="Times New Roman" panose="02020603050405020304" charset="0"/>
                <a:ea typeface="宋体" panose="02010600030101010101" pitchFamily="2" charset="-122"/>
                <a:sym typeface="+mn-ea"/>
              </a:rPr>
              <a:t>之后附加字母</a:t>
            </a:r>
            <a:r>
              <a:rPr lang="en-US" altLang="zh-CN" sz="2000" dirty="0">
                <a:latin typeface="Times New Roman" panose="02020603050405020304" charset="0"/>
                <a:ea typeface="宋体" panose="02010600030101010101" pitchFamily="2" charset="-122"/>
                <a:sym typeface="+mn-ea"/>
              </a:rPr>
              <a:t>-A</a:t>
            </a:r>
            <a:r>
              <a:rPr lang="zh-CN" altLang="en-US" sz="2000" dirty="0">
                <a:latin typeface="Times New Roman" panose="02020603050405020304" charset="0"/>
                <a:ea typeface="宋体" panose="02010600030101010101" pitchFamily="2" charset="-122"/>
                <a:sym typeface="+mn-ea"/>
              </a:rPr>
              <a:t>、</a:t>
            </a:r>
            <a:r>
              <a:rPr lang="en-US" altLang="zh-CN" sz="2000" dirty="0">
                <a:latin typeface="Times New Roman" panose="02020603050405020304" charset="0"/>
                <a:ea typeface="宋体" panose="02010600030101010101" pitchFamily="2" charset="-122"/>
                <a:sym typeface="+mn-ea"/>
              </a:rPr>
              <a:t>R </a:t>
            </a:r>
            <a:r>
              <a:rPr lang="zh-CN" altLang="en-US" sz="2000" dirty="0">
                <a:latin typeface="Times New Roman" panose="02020603050405020304" charset="0"/>
                <a:ea typeface="宋体" panose="02010600030101010101" pitchFamily="2" charset="-122"/>
                <a:sym typeface="+mn-ea"/>
              </a:rPr>
              <a:t>或</a:t>
            </a:r>
            <a:r>
              <a:rPr lang="en-US" altLang="zh-CN" sz="2000" dirty="0">
                <a:latin typeface="Times New Roman" panose="02020603050405020304" charset="0"/>
                <a:ea typeface="宋体" panose="02010600030101010101" pitchFamily="2" charset="-122"/>
                <a:sym typeface="+mn-ea"/>
              </a:rPr>
              <a:t>-M,</a:t>
            </a:r>
            <a:r>
              <a:rPr lang="zh-CN" altLang="en-US" sz="2000" dirty="0">
                <a:latin typeface="Times New Roman" panose="02020603050405020304" charset="0"/>
                <a:ea typeface="宋体" panose="02010600030101010101" pitchFamily="2" charset="-122"/>
                <a:sym typeface="+mn-ea"/>
              </a:rPr>
              <a:t>表示该处理器核的活用领域</a:t>
            </a:r>
            <a:r>
              <a:rPr lang="en-US" altLang="zh-CN" sz="2000" dirty="0">
                <a:latin typeface="Times New Roman" panose="02020603050405020304" charset="0"/>
                <a:ea typeface="宋体" panose="02010600030101010101" pitchFamily="2" charset="-122"/>
                <a:sym typeface="+mn-ea"/>
              </a:rPr>
              <a:t>,</a:t>
            </a:r>
            <a:r>
              <a:rPr lang="zh-CN" altLang="en-US" sz="2000" dirty="0">
                <a:latin typeface="Times New Roman" panose="02020603050405020304" charset="0"/>
                <a:ea typeface="宋体" panose="02010600030101010101" pitchFamily="2" charset="-122"/>
                <a:sym typeface="+mn-ea"/>
              </a:rPr>
              <a:t>随后还有一个数字，表示产品顺序号，如 </a:t>
            </a:r>
            <a:r>
              <a:rPr lang="en-US" altLang="zh-CN" sz="2000" dirty="0">
                <a:latin typeface="Times New Roman" panose="02020603050405020304" charset="0"/>
                <a:ea typeface="宋体" panose="02010600030101010101" pitchFamily="2" charset="-122"/>
                <a:sym typeface="+mn-ea"/>
              </a:rPr>
              <a:t>ARM Cortex A8,ARM Cortex-M3</a:t>
            </a:r>
            <a:r>
              <a:rPr lang="zh-CN" altLang="en-US" sz="2000" dirty="0">
                <a:latin typeface="Times New Roman" panose="02020603050405020304" charset="0"/>
                <a:ea typeface="宋体" panose="02010600030101010101" pitchFamily="2" charset="-122"/>
                <a:sym typeface="+mn-ea"/>
              </a:rPr>
              <a:t>、 </a:t>
            </a:r>
            <a:r>
              <a:rPr lang="en-US" altLang="zh-CN" sz="2000" dirty="0">
                <a:latin typeface="Times New Roman" panose="02020603050405020304" charset="0"/>
                <a:ea typeface="宋体" panose="02010600030101010101" pitchFamily="2" charset="-122"/>
                <a:sym typeface="+mn-ea"/>
              </a:rPr>
              <a:t>ARM </a:t>
            </a:r>
            <a:r>
              <a:rPr lang="en-US" altLang="zh-CN" sz="2000" dirty="0" smtClean="0">
                <a:latin typeface="Times New Roman" panose="02020603050405020304" charset="0"/>
                <a:ea typeface="宋体" panose="02010600030101010101" pitchFamily="2" charset="-122"/>
                <a:sym typeface="+mn-ea"/>
              </a:rPr>
              <a:t>Cortex-R4</a:t>
            </a:r>
          </a:p>
          <a:p>
            <a:pPr marL="171450" indent="0" fontAlgn="auto">
              <a:lnSpc>
                <a:spcPct val="150000"/>
              </a:lnSpc>
              <a:buFont typeface="Arial" panose="020B0604020202020204" pitchFamily="34" charset="0"/>
              <a:buChar char="•"/>
            </a:pPr>
            <a:r>
              <a:rPr lang="zh-CN" altLang="en-US" sz="2000" dirty="0">
                <a:latin typeface="Times New Roman" panose="02020603050405020304" charset="0"/>
                <a:ea typeface="宋体" panose="02010600030101010101" pitchFamily="2" charset="-122"/>
                <a:sym typeface="+mn-ea"/>
              </a:rPr>
              <a:t>上述命名规则中，大括号中表示的内容是可选择的。命名规则中 </a:t>
            </a:r>
            <a:r>
              <a:rPr lang="en-US" altLang="zh-CN" sz="2000" dirty="0">
                <a:latin typeface="Times New Roman" panose="02020603050405020304" charset="0"/>
                <a:ea typeface="宋体" panose="02010600030101010101" pitchFamily="2" charset="-122"/>
                <a:sym typeface="+mn-ea"/>
              </a:rPr>
              <a:t>ARM </a:t>
            </a:r>
            <a:r>
              <a:rPr lang="zh-CN" altLang="en-US" sz="2000" dirty="0">
                <a:latin typeface="Times New Roman" panose="02020603050405020304" charset="0"/>
                <a:ea typeface="宋体" panose="02010600030101010101" pitchFamily="2" charset="-122"/>
                <a:sym typeface="+mn-ea"/>
              </a:rPr>
              <a:t>以后各后缀的含义见下表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par>
                                <p:cTn id="12" presetID="2" presetClass="entr" presetSubtype="8" decel="9000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1000" fill="hold"/>
                                        <p:tgtEl>
                                          <p:spTgt spid="5"/>
                                        </p:tgtEl>
                                        <p:attrNameLst>
                                          <p:attrName>ppt_x</p:attrName>
                                        </p:attrNameLst>
                                      </p:cBhvr>
                                      <p:tavLst>
                                        <p:tav tm="0">
                                          <p:val>
                                            <p:strVal val="0-#ppt_w/2"/>
                                          </p:val>
                                        </p:tav>
                                        <p:tav tm="100000">
                                          <p:val>
                                            <p:strVal val="#ppt_x"/>
                                          </p:val>
                                        </p:tav>
                                      </p:tavLst>
                                    </p:anim>
                                    <p:anim calcmode="lin" valueType="num">
                                      <p:cBhvr additive="base">
                                        <p:cTn id="15" dur="1000" fill="hold"/>
                                        <p:tgtEl>
                                          <p:spTgt spid="5"/>
                                        </p:tgtEl>
                                        <p:attrNameLst>
                                          <p:attrName>ppt_y</p:attrName>
                                        </p:attrNameLst>
                                      </p:cBhvr>
                                      <p:tavLst>
                                        <p:tav tm="0">
                                          <p:val>
                                            <p:strVal val="#ppt_y"/>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1</a:t>
            </a:r>
            <a:endParaRPr lang="zh-CN" altLang="en-US" sz="8000" dirty="0">
              <a:solidFill>
                <a:srgbClr val="2B2B2B"/>
              </a:solidFill>
              <a:cs typeface="+mn-ea"/>
              <a:sym typeface="+mn-lt"/>
            </a:endParaRPr>
          </a:p>
        </p:txBody>
      </p:sp>
      <p:sp>
        <p:nvSpPr>
          <p:cNvPr id="6" name="文本框 5"/>
          <p:cNvSpPr txBox="1"/>
          <p:nvPr/>
        </p:nvSpPr>
        <p:spPr>
          <a:xfrm>
            <a:off x="862899" y="474820"/>
            <a:ext cx="6211452" cy="706755"/>
          </a:xfrm>
          <a:prstGeom prst="rect">
            <a:avLst/>
          </a:prstGeom>
          <a:noFill/>
        </p:spPr>
        <p:txBody>
          <a:bodyPr wrap="square" rtlCol="0">
            <a:spAutoFit/>
          </a:bodyPr>
          <a:lstStyle/>
          <a:p>
            <a:r>
              <a:rPr lang="en-US" altLang="zh-CN" sz="4000" dirty="0" smtClean="0">
                <a:solidFill>
                  <a:srgbClr val="2B2B2B"/>
                </a:solidFill>
                <a:cs typeface="+mn-ea"/>
                <a:sym typeface="+mn-lt"/>
              </a:rPr>
              <a:t>ARM</a:t>
            </a:r>
            <a:r>
              <a:rPr lang="zh-CN" altLang="en-US" sz="4000" dirty="0" smtClean="0">
                <a:solidFill>
                  <a:srgbClr val="2B2B2B"/>
                </a:solidFill>
                <a:cs typeface="+mn-ea"/>
                <a:sym typeface="+mn-lt"/>
              </a:rPr>
              <a:t>体系结构的命名规则</a:t>
            </a:r>
            <a:endParaRPr lang="zh-CN" altLang="en-US" sz="4000" dirty="0">
              <a:solidFill>
                <a:srgbClr val="2B2B2B"/>
              </a:solidFill>
              <a:cs typeface="+mn-ea"/>
              <a:sym typeface="+mn-lt"/>
            </a:endParaRPr>
          </a:p>
        </p:txBody>
      </p:sp>
      <p:pic>
        <p:nvPicPr>
          <p:cNvPr id="7" name="图片 6"/>
          <p:cNvPicPr>
            <a:picLocks noChangeAspect="1"/>
          </p:cNvPicPr>
          <p:nvPr/>
        </p:nvPicPr>
        <p:blipFill>
          <a:blip r:embed="rId3"/>
          <a:stretch>
            <a:fillRect/>
          </a:stretch>
        </p:blipFill>
        <p:spPr>
          <a:xfrm>
            <a:off x="862899" y="1310053"/>
            <a:ext cx="9496425" cy="5029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par>
                                <p:cTn id="12" presetID="2" presetClass="entr" presetSubtype="8" decel="9000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1000" fill="hold"/>
                                        <p:tgtEl>
                                          <p:spTgt spid="6"/>
                                        </p:tgtEl>
                                        <p:attrNameLst>
                                          <p:attrName>ppt_x</p:attrName>
                                        </p:attrNameLst>
                                      </p:cBhvr>
                                      <p:tavLst>
                                        <p:tav tm="0">
                                          <p:val>
                                            <p:strVal val="0-#ppt_w/2"/>
                                          </p:val>
                                        </p:tav>
                                        <p:tav tm="100000">
                                          <p:val>
                                            <p:strVal val="#ppt_x"/>
                                          </p:val>
                                        </p:tav>
                                      </p:tavLst>
                                    </p:anim>
                                    <p:anim calcmode="lin" valueType="num">
                                      <p:cBhvr additive="base">
                                        <p:cTn id="15" dur="1000" fill="hold"/>
                                        <p:tgtEl>
                                          <p:spTgt spid="6"/>
                                        </p:tgtEl>
                                        <p:attrNameLst>
                                          <p:attrName>ppt_y</p:attrName>
                                        </p:attrNameLst>
                                      </p:cBhvr>
                                      <p:tavLst>
                                        <p:tav tm="0">
                                          <p:val>
                                            <p:strVal val="#ppt_y"/>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极简风商业计划书"/>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yk0qo1ic">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2726</Words>
  <Application>Microsoft Office PowerPoint</Application>
  <PresentationFormat>宽屏</PresentationFormat>
  <Paragraphs>163</Paragraphs>
  <Slides>21</Slides>
  <Notes>21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21</vt:i4>
      </vt:variant>
    </vt:vector>
  </HeadingPairs>
  <TitlesOfParts>
    <vt:vector size="30" baseType="lpstr">
      <vt:lpstr>等线</vt:lpstr>
      <vt:lpstr>黑体</vt:lpstr>
      <vt:lpstr>宋体</vt:lpstr>
      <vt:lpstr>微软雅黑</vt:lpstr>
      <vt:lpstr>Arial</vt:lpstr>
      <vt:lpstr>Calibri</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极简风商业计划书</dc:title>
  <dc:creator>第一PPT</dc:creator>
  <cp:keywords>www.1ppt.com</cp:keywords>
  <dc:description>www.1ppt.com</dc:description>
  <cp:lastModifiedBy>HY</cp:lastModifiedBy>
  <cp:revision>312</cp:revision>
  <dcterms:created xsi:type="dcterms:W3CDTF">2018-04-19T08:58:00Z</dcterms:created>
  <dcterms:modified xsi:type="dcterms:W3CDTF">2021-08-24T12:56:28Z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2CCBA371207A443CBED2DFCDB4177CEC</vt:lpwstr>
  </property>
  <property fmtid="{D5CDD505-2E9C-101B-9397-08002B2CF9AE}" pid="3" name="KSOProductBuildVer">
    <vt:lpwstr>2052-11.1.0.10700</vt:lpwstr>
  </property>
</Properties>
</file>