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1" r:id="rId5"/>
    <p:sldId id="412" r:id="rId6"/>
    <p:sldId id="262" r:id="rId7"/>
    <p:sldId id="263" r:id="rId8"/>
    <p:sldId id="415" r:id="rId9"/>
    <p:sldId id="409" r:id="rId10"/>
    <p:sldId id="410" r:id="rId11"/>
    <p:sldId id="265" r:id="rId12"/>
    <p:sldId id="266" r:id="rId13"/>
    <p:sldId id="267" r:id="rId14"/>
    <p:sldId id="268" r:id="rId15"/>
    <p:sldId id="269" r:id="rId16"/>
    <p:sldId id="411" r:id="rId17"/>
    <p:sldId id="414" r:id="rId18"/>
    <p:sldId id="270" r:id="rId19"/>
    <p:sldId id="413" r:id="rId20"/>
    <p:sldId id="416" r:id="rId21"/>
    <p:sldId id="285" r:id="rId22"/>
    <p:sldId id="289" r:id="rId23"/>
    <p:sldId id="290" r:id="rId24"/>
    <p:sldId id="291" r:id="rId25"/>
    <p:sldId id="293" r:id="rId26"/>
    <p:sldId id="294" r:id="rId27"/>
    <p:sldId id="295" r:id="rId28"/>
    <p:sldId id="281" r:id="rId29"/>
    <p:sldId id="286" r:id="rId30"/>
    <p:sldId id="287" r:id="rId31"/>
    <p:sldId id="278" r:id="rId32"/>
    <p:sldId id="288" r:id="rId33"/>
    <p:sldId id="423" r:id="rId34"/>
    <p:sldId id="424" r:id="rId35"/>
    <p:sldId id="425" r:id="rId36"/>
    <p:sldId id="426" r:id="rId37"/>
    <p:sldId id="427" r:id="rId38"/>
    <p:sldId id="42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DDCF7-FE83-4EA0-B17C-129E6A2833FD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83BB-B973-4D7B-B27E-6E06D9180E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按照前</a:t>
            </a:r>
            <a:r>
              <a:rPr lang="en-US" altLang="zh-CN" dirty="0" err="1"/>
              <a:t>i</a:t>
            </a:r>
            <a:r>
              <a:rPr lang="zh-CN" altLang="en-US" dirty="0"/>
              <a:t>位放入对应的桶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即放入右边</a:t>
            </a:r>
            <a:r>
              <a:rPr lang="en-US" altLang="zh-CN" dirty="0" err="1"/>
              <a:t>i</a:t>
            </a:r>
            <a:r>
              <a:rPr lang="zh-CN" altLang="en-US" dirty="0"/>
              <a:t>位对应的桶；</a:t>
            </a:r>
            <a:endParaRPr lang="en-US" altLang="zh-CN" dirty="0"/>
          </a:p>
          <a:p>
            <a:r>
              <a:rPr lang="zh-CN" altLang="en-US" dirty="0"/>
              <a:t>若没有对应的桶，则右</a:t>
            </a:r>
            <a:r>
              <a:rPr lang="en-US" altLang="zh-CN" dirty="0" err="1"/>
              <a:t>i</a:t>
            </a:r>
            <a:r>
              <a:rPr lang="zh-CN" altLang="en-US" dirty="0"/>
              <a:t>位的最高位变成</a:t>
            </a:r>
            <a:r>
              <a:rPr lang="en-US" altLang="zh-CN" dirty="0"/>
              <a:t>0</a:t>
            </a:r>
            <a:r>
              <a:rPr lang="zh-CN" altLang="en-US" dirty="0"/>
              <a:t>，再放入对应的桶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注意找出所有的候选码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非叶节点分裂后，本层会少一个键，递归插入到上层（而叶节点不会少）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分裂后不会与邻居节点聚合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可视化：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https://www.cs.usfca.edu/~galles/visualization/BPlusTree.html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E3692-0A1A-4434-84A8-50DC6BBF77F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8096" y="1524832"/>
            <a:ext cx="8515801" cy="4741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723900"/>
          </a:xfrm>
          <a:prstGeom prst="rect">
            <a:avLst/>
          </a:prstGeom>
          <a:gradFill flip="none" rotWithShape="1">
            <a:gsLst>
              <a:gs pos="66000">
                <a:srgbClr val="E6E6E6"/>
              </a:gs>
              <a:gs pos="81000">
                <a:srgbClr val="D7D7D7"/>
              </a:gs>
              <a:gs pos="49000">
                <a:srgbClr val="EBEBEB"/>
              </a:gs>
              <a:gs pos="0">
                <a:srgbClr val="F5F5F5"/>
              </a:gs>
              <a:gs pos="26000">
                <a:srgbClr val="F0F0F0"/>
              </a:gs>
              <a:gs pos="99000">
                <a:schemeClr val="bg1">
                  <a:lumMod val="7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2428471" y="1187951"/>
            <a:ext cx="7335049" cy="8410"/>
          </a:xfrm>
          <a:prstGeom prst="line">
            <a:avLst/>
          </a:prstGeom>
          <a:ln w="2286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8096" y="438150"/>
            <a:ext cx="8525097" cy="78394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Arial Unicode MS" panose="020B0604020202020204" pitchFamily="34" charset="-122"/>
                <a:cs typeface="Courier New" panose="02070309020205020404" pitchFamily="49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内容占位符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66488"/>
            <a:ext cx="1828801" cy="591511"/>
          </a:xfrm>
          <a:prstGeom prst="rect">
            <a:avLst/>
          </a:prstGeom>
        </p:spPr>
      </p:pic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11676972" y="6379680"/>
            <a:ext cx="515028" cy="365125"/>
          </a:xfrm>
        </p:spPr>
        <p:txBody>
          <a:bodyPr/>
          <a:lstStyle>
            <a:lvl1pPr algn="ctr">
              <a:defRPr sz="1600"/>
            </a:lvl1pPr>
          </a:lstStyle>
          <a:p>
            <a:fld id="{F7089332-06D7-41E9-9B4C-12E6304698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1DBDD-F4D9-4952-AE16-F006E9653059}" type="datetime1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89332-06D7-41E9-9B4C-12E6304698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Q:在关系数据模型中，实体、实体间的联系以及语义约束都是如何表达的？…"/>
          <p:cNvSpPr txBox="1">
            <a:spLocks noGrp="1"/>
          </p:cNvSpPr>
          <p:nvPr>
            <p:ph type="body" idx="1"/>
          </p:nvPr>
        </p:nvSpPr>
        <p:spPr>
          <a:xfrm>
            <a:off x="1838096" y="1524832"/>
            <a:ext cx="8779597" cy="474165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2000"/>
            </a:pPr>
            <a:r>
              <a:rPr lang="en-US" dirty="0"/>
              <a:t>(1)</a:t>
            </a:r>
            <a:r>
              <a:rPr b="1" dirty="0"/>
              <a:t>在关系数据模型中，实体、实体间的联系以及语义约束都是如何表达的</a:t>
            </a:r>
            <a:r>
              <a:rPr dirty="0"/>
              <a:t>？</a:t>
            </a:r>
          </a:p>
          <a:p>
            <a:pPr>
              <a:defRPr sz="2000"/>
            </a:pPr>
            <a:endParaRPr lang="en-US" sz="2000" b="1" dirty="0"/>
          </a:p>
          <a:p>
            <a:pPr>
              <a:defRPr sz="2000"/>
            </a:pPr>
            <a:r>
              <a:rPr sz="2000" b="1" dirty="0"/>
              <a:t>实体由元组表示；实体间联系用外码表示；语义约束由三类完整性约束表示</a:t>
            </a:r>
          </a:p>
        </p:txBody>
      </p:sp>
      <p:sp>
        <p:nvSpPr>
          <p:cNvPr id="49" name="HW1.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HW1.1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8568" y="1443790"/>
            <a:ext cx="10908632" cy="4726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求 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的候选码，并给出证明</a:t>
            </a:r>
            <a:endParaRPr lang="en-US" altLang="zh-CN" sz="2400" b="1" dirty="0"/>
          </a:p>
          <a:p>
            <a:endParaRPr lang="en-US" altLang="zh-CN" sz="2400" b="1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1900" b="1" dirty="0"/>
              <a:t>X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U ∈F+</a:t>
            </a:r>
            <a:r>
              <a:rPr lang="zh-CN" altLang="en-US" sz="1900" b="1" dirty="0"/>
              <a:t>，则</a:t>
            </a:r>
            <a:r>
              <a:rPr lang="en-US" altLang="zh-CN" sz="1900" b="1" dirty="0"/>
              <a:t>X</a:t>
            </a:r>
            <a:r>
              <a:rPr lang="zh-CN" altLang="en-US" sz="1900" b="1" dirty="0"/>
              <a:t>是</a:t>
            </a:r>
            <a:r>
              <a:rPr lang="en-US" altLang="zh-CN" sz="1900" b="1" dirty="0"/>
              <a:t>R</a:t>
            </a:r>
            <a:r>
              <a:rPr lang="zh-CN" altLang="en-US" sz="1900" b="1" dirty="0"/>
              <a:t>的一个超码，如果同时不存在</a:t>
            </a:r>
            <a:r>
              <a:rPr lang="en-US" altLang="zh-CN" sz="1900" b="1" dirty="0"/>
              <a:t>X</a:t>
            </a:r>
            <a:r>
              <a:rPr lang="zh-CN" altLang="en-US" sz="1900" b="1" dirty="0"/>
              <a:t>的真子集</a:t>
            </a:r>
            <a:r>
              <a:rPr lang="en-US" altLang="zh-CN" sz="1900" b="1" dirty="0"/>
              <a:t>Y</a:t>
            </a:r>
            <a:r>
              <a:rPr lang="zh-CN" altLang="en-US" sz="1900" b="1" dirty="0"/>
              <a:t>，使得</a:t>
            </a:r>
            <a:r>
              <a:rPr lang="en-US" altLang="zh-CN" sz="1900" b="1" dirty="0"/>
              <a:t>Y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U</a:t>
            </a:r>
            <a:r>
              <a:rPr lang="zh-CN" altLang="en-US" sz="1900" b="1" dirty="0"/>
              <a:t>成立，则</a:t>
            </a:r>
            <a:r>
              <a:rPr lang="en-US" altLang="zh-CN" sz="1900" b="1" dirty="0"/>
              <a:t>X</a:t>
            </a:r>
            <a:r>
              <a:rPr lang="zh-CN" altLang="en-US" sz="1900" b="1" dirty="0"/>
              <a:t>是</a:t>
            </a:r>
            <a:r>
              <a:rPr lang="en-US" altLang="zh-CN" sz="1900" b="1" dirty="0"/>
              <a:t>R</a:t>
            </a:r>
            <a:r>
              <a:rPr lang="zh-CN" altLang="en-US" sz="1900" b="1" dirty="0"/>
              <a:t>的一个候选码。</a:t>
            </a:r>
            <a:r>
              <a:rPr lang="en-US" altLang="zh-CN" sz="1900" b="1" dirty="0"/>
              <a:t> 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1900" b="1" dirty="0"/>
              <a:t>因为</a:t>
            </a:r>
            <a:r>
              <a:rPr lang="en-US" altLang="zh-CN" sz="1900" b="1" dirty="0"/>
              <a:t>A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A ,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B , 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C (A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B ,B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C ) , 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D ,</a:t>
            </a:r>
            <a:r>
              <a:rPr lang="zh-CN" altLang="en-US" sz="1900" b="1" dirty="0"/>
              <a:t> </a:t>
            </a:r>
            <a:r>
              <a:rPr lang="en-US" altLang="zh-CN" sz="1900" b="1" dirty="0"/>
              <a:t>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 (A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B ,B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E) </a:t>
            </a:r>
            <a:r>
              <a:rPr lang="zh-CN" altLang="en-US" sz="1900" b="1" dirty="0"/>
              <a:t>，并且不存在</a:t>
            </a:r>
            <a:r>
              <a:rPr lang="en-US" altLang="zh-CN" sz="1900" b="1" dirty="0"/>
              <a:t>A</a:t>
            </a:r>
            <a:r>
              <a:rPr lang="zh-CN" altLang="en-US" sz="1900" b="1" dirty="0"/>
              <a:t>的真子集</a:t>
            </a:r>
            <a:r>
              <a:rPr lang="en-US" altLang="zh-CN" sz="1900" b="1" dirty="0"/>
              <a:t>Y</a:t>
            </a:r>
            <a:r>
              <a:rPr lang="zh-CN" altLang="en-US" sz="1900" b="1" dirty="0"/>
              <a:t>，使得</a:t>
            </a:r>
            <a:r>
              <a:rPr lang="en-US" altLang="zh-CN" sz="1900" b="1" dirty="0"/>
              <a:t>Y→ U</a:t>
            </a:r>
            <a:r>
              <a:rPr lang="zh-CN" altLang="en-US" sz="1900" b="1" dirty="0"/>
              <a:t>成立，所以</a:t>
            </a:r>
            <a:r>
              <a:rPr lang="en-US" altLang="zh-CN" sz="1900" b="1" dirty="0"/>
              <a:t>A</a:t>
            </a:r>
            <a:r>
              <a:rPr lang="zh-CN" altLang="en-US" sz="1900" b="1" dirty="0"/>
              <a:t>为候选码。</a:t>
            </a:r>
            <a:endParaRPr lang="en-US" altLang="zh-CN" sz="1900" b="1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1900" b="1" dirty="0"/>
              <a:t>因为</a:t>
            </a:r>
            <a:r>
              <a:rPr lang="en-US" altLang="zh-CN" sz="1900" b="1" dirty="0"/>
              <a:t>E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A,</a:t>
            </a:r>
            <a:r>
              <a:rPr lang="zh-CN" altLang="en-US" sz="1900" b="1" dirty="0"/>
              <a:t>从而</a:t>
            </a:r>
            <a:r>
              <a:rPr lang="en-US" altLang="zh-CN" sz="1900" b="1" dirty="0"/>
              <a:t>E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B , E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C, E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D, E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E,</a:t>
            </a:r>
            <a:r>
              <a:rPr lang="zh-CN" altLang="en-US" sz="1900" b="1" dirty="0"/>
              <a:t>并且不存在</a:t>
            </a:r>
            <a:r>
              <a:rPr lang="en-US" altLang="zh-CN" sz="1900" b="1" dirty="0"/>
              <a:t>E</a:t>
            </a:r>
            <a:r>
              <a:rPr lang="zh-CN" altLang="en-US" sz="1900" b="1" dirty="0"/>
              <a:t>的真子集</a:t>
            </a:r>
            <a:r>
              <a:rPr lang="en-US" altLang="zh-CN" sz="1900" b="1" dirty="0"/>
              <a:t>Y</a:t>
            </a:r>
            <a:r>
              <a:rPr lang="zh-CN" altLang="en-US" sz="1900" b="1" dirty="0"/>
              <a:t>，使得</a:t>
            </a:r>
            <a:r>
              <a:rPr lang="en-US" altLang="zh-CN" sz="1900" b="1" dirty="0"/>
              <a:t>Y→ U</a:t>
            </a:r>
            <a:r>
              <a:rPr lang="zh-CN" altLang="en-US" sz="1900" b="1" dirty="0"/>
              <a:t>成立，所以</a:t>
            </a:r>
            <a:r>
              <a:rPr lang="en-US" altLang="zh-CN" sz="1900" b="1" dirty="0"/>
              <a:t>E</a:t>
            </a:r>
            <a:r>
              <a:rPr lang="zh-CN" altLang="en-US" sz="1900" b="1" dirty="0"/>
              <a:t>也为候选码。</a:t>
            </a:r>
            <a:endParaRPr lang="en-US" altLang="zh-CN" sz="1900" b="1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1900" b="1" dirty="0"/>
              <a:t>因为</a:t>
            </a:r>
            <a:r>
              <a:rPr lang="en-US" altLang="zh-CN" sz="1900" b="1" dirty="0"/>
              <a:t>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</a:t>
            </a:r>
            <a:r>
              <a:rPr lang="zh-CN" altLang="en-US" sz="1900" b="1" dirty="0"/>
              <a:t>，从而</a:t>
            </a:r>
            <a:r>
              <a:rPr lang="en-US" altLang="zh-CN" sz="1900" b="1" dirty="0"/>
              <a:t>B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A(B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E, E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A), 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B, 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C, 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D(B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E, E</a:t>
            </a:r>
            <a:r>
              <a:rPr lang="zh-CN" altLang="en-US" sz="1900" b="1" dirty="0"/>
              <a:t> → </a:t>
            </a:r>
            <a:r>
              <a:rPr lang="en-US" altLang="zh-CN" sz="1900" b="1" dirty="0"/>
              <a:t>A, A </a:t>
            </a:r>
            <a:r>
              <a:rPr lang="zh-CN" altLang="en-US" sz="1900" b="1" dirty="0"/>
              <a:t>→ </a:t>
            </a:r>
            <a:r>
              <a:rPr lang="en-US" altLang="zh-CN" sz="1900" b="1" dirty="0"/>
              <a:t>D),</a:t>
            </a:r>
            <a:r>
              <a:rPr lang="zh-CN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并且不存在</a:t>
            </a:r>
            <a:r>
              <a:rPr lang="en-US" altLang="zh-CN" sz="18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zh-CN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的真子集</a:t>
            </a:r>
            <a:r>
              <a:rPr lang="en-US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Y</a:t>
            </a:r>
            <a:r>
              <a:rPr lang="zh-CN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，使得</a:t>
            </a:r>
            <a:r>
              <a:rPr lang="en-US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Y→ U</a:t>
            </a:r>
            <a:r>
              <a:rPr lang="zh-CN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成立，所以</a:t>
            </a:r>
            <a:r>
              <a:rPr lang="en-US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也为候选码。</a:t>
            </a:r>
            <a:endParaRPr lang="en-US" altLang="zh-CN" sz="1900" b="1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1900" b="1" dirty="0"/>
              <a:t>因此候选码为</a:t>
            </a:r>
            <a:r>
              <a:rPr lang="en-US" altLang="zh-CN" sz="1900" b="1" dirty="0"/>
              <a:t>{A},{B},{E}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25" y="1610687"/>
            <a:ext cx="11486147" cy="4818688"/>
          </a:xfrm>
        </p:spPr>
        <p:txBody>
          <a:bodyPr>
            <a:normAutofit/>
          </a:bodyPr>
          <a:lstStyle/>
          <a:p>
            <a:r>
              <a:rPr lang="en-US" altLang="zh-CN" sz="2600" b="1" dirty="0"/>
              <a:t>2.</a:t>
            </a:r>
            <a:r>
              <a:rPr lang="zh-CN" altLang="en-US" sz="2600" b="1" dirty="0"/>
              <a:t>已知有关系模式 </a:t>
            </a:r>
            <a:r>
              <a:rPr lang="en-US" altLang="zh-CN" sz="2600" b="1" dirty="0"/>
              <a:t>R(A, B, C, D, E)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R </a:t>
            </a:r>
            <a:r>
              <a:rPr lang="zh-CN" altLang="en-US" sz="2600" b="1" dirty="0"/>
              <a:t>上的一个函数依赖集： </a:t>
            </a:r>
            <a:r>
              <a:rPr lang="en-US" altLang="zh-CN" sz="2600" b="1" dirty="0"/>
              <a:t>F={A→BD, BC→D, DCE→A, D→B, E→D } </a:t>
            </a:r>
          </a:p>
          <a:p>
            <a:pPr marL="0" indent="0">
              <a:buNone/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求出 </a:t>
            </a:r>
            <a:r>
              <a:rPr lang="en-US" altLang="zh-CN" sz="2400" b="1" dirty="0"/>
              <a:t>F </a:t>
            </a:r>
            <a:r>
              <a:rPr lang="zh-CN" altLang="en-US" sz="2400" b="1" dirty="0"/>
              <a:t>的最小函数依赖集</a:t>
            </a:r>
            <a:endParaRPr lang="en-US" altLang="zh-CN" sz="24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将右边写成单属性并去除重复</a:t>
            </a:r>
            <a:r>
              <a:rPr lang="en-US" altLang="zh-CN" sz="2100" b="1" dirty="0"/>
              <a:t>FD</a:t>
            </a:r>
          </a:p>
          <a:p>
            <a:pPr marL="457200" lvl="2" indent="0">
              <a:lnSpc>
                <a:spcPct val="110000"/>
              </a:lnSpc>
              <a:spcBef>
                <a:spcPts val="1000"/>
              </a:spcBef>
              <a:buNone/>
              <a:tabLst>
                <a:tab pos="533400" algn="l"/>
              </a:tabLst>
            </a:pPr>
            <a:r>
              <a:rPr lang="en-US" altLang="zh-CN" sz="2100" b="1" dirty="0"/>
              <a:t>				  F={A→B, A→D, BC→D, DCE→A, D→B, E→D}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消去左部冗余属性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E→D</a:t>
            </a:r>
            <a:r>
              <a:rPr lang="zh-CN" altLang="en-US" sz="2100" b="1" dirty="0"/>
              <a:t>可推出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E→DE</a:t>
            </a:r>
            <a:r>
              <a:rPr lang="en-US" altLang="zh-CN" sz="2100" b="1" dirty="0"/>
              <a:t>,</a:t>
            </a:r>
            <a:r>
              <a:rPr lang="zh-CN" altLang="en-US" sz="2100" b="1" dirty="0"/>
              <a:t> 进一步推出</a:t>
            </a:r>
            <a:r>
              <a:rPr lang="en-US" altLang="zh-CN" sz="2100" b="1" dirty="0"/>
              <a:t>C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E→CDE</a:t>
            </a:r>
            <a:r>
              <a:rPr lang="zh-CN" altLang="en-US" sz="21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，再由</a:t>
            </a:r>
            <a:r>
              <a:rPr lang="en-US" altLang="zh-CN" sz="2100" b="1" dirty="0"/>
              <a:t>DCE→A</a:t>
            </a:r>
            <a:r>
              <a:rPr lang="zh-CN" altLang="en-US" sz="2100" b="1" dirty="0"/>
              <a:t>传递律得到</a:t>
            </a:r>
            <a:r>
              <a:rPr lang="en-US" altLang="zh-CN" sz="2100" b="1" dirty="0"/>
              <a:t>CE→A, </a:t>
            </a:r>
            <a:r>
              <a:rPr lang="zh-CN" altLang="en-US" sz="2100" b="1" dirty="0"/>
              <a:t>即左部的</a:t>
            </a:r>
            <a:r>
              <a:rPr lang="en-US" altLang="zh-CN" sz="2100" b="1" dirty="0"/>
              <a:t>D</a:t>
            </a:r>
            <a:r>
              <a:rPr lang="zh-CN" altLang="en-US" sz="2100" b="1" dirty="0"/>
              <a:t>属性冗余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A→D, D→B,</a:t>
            </a:r>
            <a:r>
              <a:rPr lang="zh-CN" altLang="en-US" sz="2100" b="1" dirty="0"/>
              <a:t>可推出 </a:t>
            </a:r>
            <a:r>
              <a:rPr lang="en-US" altLang="zh-CN" sz="2100" b="1" dirty="0"/>
              <a:t>A→B, </a:t>
            </a:r>
            <a:r>
              <a:rPr lang="zh-CN" altLang="en-US" sz="2100" b="1" dirty="0"/>
              <a:t>因此</a:t>
            </a:r>
            <a:r>
              <a:rPr lang="en-US" altLang="zh-CN" sz="18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A→B</a:t>
            </a:r>
            <a:r>
              <a:rPr lang="zh-CN" altLang="en-US" sz="2100" b="1" dirty="0"/>
              <a:t>冗余函数依赖，删去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故最小函数依赖集 </a:t>
            </a:r>
            <a:r>
              <a:rPr lang="en-US" altLang="zh-CN" sz="2100" b="1" dirty="0"/>
              <a:t>F={A→D, BC→D, CE→A, D→B, 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E→D</a:t>
            </a:r>
            <a:r>
              <a:rPr lang="en-US" altLang="zh-CN" sz="2100" b="1" dirty="0"/>
              <a:t>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33451" y="428625"/>
            <a:ext cx="8525097" cy="783941"/>
          </a:xfrm>
        </p:spPr>
        <p:txBody>
          <a:bodyPr/>
          <a:lstStyle/>
          <a:p>
            <a:r>
              <a:rPr lang="en-US" altLang="zh-CN" dirty="0"/>
              <a:t>3.2.1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5958" y="1621150"/>
            <a:ext cx="10700083" cy="4758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求 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的候选码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X</a:t>
            </a:r>
            <a:r>
              <a:rPr lang="zh-CN" altLang="en-US" sz="2100" b="1" dirty="0"/>
              <a:t> → </a:t>
            </a:r>
            <a:r>
              <a:rPr lang="en-US" altLang="zh-CN" sz="2100" b="1" dirty="0"/>
              <a:t>U ∈F+</a:t>
            </a:r>
            <a:r>
              <a:rPr lang="zh-CN" altLang="en-US" sz="2100" b="1" dirty="0"/>
              <a:t>，则</a:t>
            </a:r>
            <a:r>
              <a:rPr lang="en-US" altLang="zh-CN" sz="2100" b="1" dirty="0"/>
              <a:t>X</a:t>
            </a:r>
            <a:r>
              <a:rPr lang="zh-CN" altLang="en-US" sz="2100" b="1" dirty="0"/>
              <a:t>是</a:t>
            </a:r>
            <a:r>
              <a:rPr lang="en-US" altLang="zh-CN" sz="2100" b="1" dirty="0"/>
              <a:t>R</a:t>
            </a:r>
            <a:r>
              <a:rPr lang="zh-CN" altLang="en-US" sz="2100" b="1" dirty="0"/>
              <a:t>的一个超码，如果同时不存在</a:t>
            </a:r>
            <a:r>
              <a:rPr lang="en-US" altLang="zh-CN" sz="2100" b="1" dirty="0"/>
              <a:t>X</a:t>
            </a:r>
            <a:r>
              <a:rPr lang="zh-CN" altLang="en-US" sz="2100" b="1" dirty="0"/>
              <a:t>的真子集</a:t>
            </a:r>
            <a:r>
              <a:rPr lang="en-US" altLang="zh-CN" sz="2100" b="1" dirty="0"/>
              <a:t>Y</a:t>
            </a:r>
            <a:r>
              <a:rPr lang="zh-CN" altLang="en-US" sz="2100" b="1" dirty="0"/>
              <a:t>，使得</a:t>
            </a:r>
            <a:r>
              <a:rPr lang="en-US" altLang="zh-CN" sz="2100" b="1" dirty="0"/>
              <a:t>Y</a:t>
            </a:r>
            <a:r>
              <a:rPr lang="zh-CN" altLang="en-US" sz="2100" b="1" dirty="0"/>
              <a:t> → </a:t>
            </a:r>
            <a:r>
              <a:rPr lang="en-US" altLang="zh-CN" sz="2100" b="1" dirty="0"/>
              <a:t>U</a:t>
            </a:r>
            <a:r>
              <a:rPr lang="zh-CN" altLang="en-US" sz="2100" b="1" dirty="0"/>
              <a:t>成立，则</a:t>
            </a:r>
            <a:r>
              <a:rPr lang="en-US" altLang="zh-CN" sz="2100" b="1" dirty="0"/>
              <a:t>X</a:t>
            </a:r>
            <a:r>
              <a:rPr lang="zh-CN" altLang="en-US" sz="2100" b="1" dirty="0"/>
              <a:t>是</a:t>
            </a:r>
            <a:r>
              <a:rPr lang="en-US" altLang="zh-CN" sz="2100" b="1" dirty="0"/>
              <a:t>R</a:t>
            </a:r>
            <a:r>
              <a:rPr lang="zh-CN" altLang="en-US" sz="2100" b="1" dirty="0"/>
              <a:t>的一个候选码。</a:t>
            </a:r>
            <a:r>
              <a:rPr lang="en-US" altLang="zh-CN" sz="2100" b="1" dirty="0"/>
              <a:t> 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因为 </a:t>
            </a:r>
            <a:r>
              <a:rPr lang="en-US" altLang="zh-CN" sz="2100" b="1" dirty="0"/>
              <a:t>CE</a:t>
            </a:r>
            <a:r>
              <a:rPr lang="zh-CN" altLang="en-US" sz="2100" b="1" dirty="0"/>
              <a:t> → </a:t>
            </a:r>
            <a:r>
              <a:rPr lang="en-US" altLang="zh-CN" sz="2100" b="1" dirty="0"/>
              <a:t>A ,</a:t>
            </a:r>
            <a:r>
              <a:rPr lang="zh-CN" altLang="en-US" sz="2100" b="1" dirty="0"/>
              <a:t> </a:t>
            </a:r>
            <a:r>
              <a:rPr lang="en-US" altLang="zh-CN" sz="2100" b="1" dirty="0"/>
              <a:t>CE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B (CE</a:t>
            </a:r>
            <a:r>
              <a:rPr lang="zh-CN" altLang="en-US" sz="2100" b="1" dirty="0"/>
              <a:t> → </a:t>
            </a:r>
            <a:r>
              <a:rPr lang="en-US" altLang="zh-CN" sz="2100" b="1" dirty="0"/>
              <a:t>A, A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D, D → B), CE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C, CE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D (CE</a:t>
            </a:r>
            <a:r>
              <a:rPr lang="zh-CN" altLang="en-US" sz="2100" b="1" dirty="0"/>
              <a:t> → </a:t>
            </a:r>
            <a:r>
              <a:rPr lang="en-US" altLang="zh-CN" sz="2100" b="1" dirty="0"/>
              <a:t>A, A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D) , CE </a:t>
            </a:r>
            <a:r>
              <a:rPr lang="zh-CN" altLang="en-US" sz="2100" b="1" dirty="0"/>
              <a:t>→ </a:t>
            </a:r>
            <a:r>
              <a:rPr lang="en-US" altLang="zh-CN" sz="2100" b="1" dirty="0"/>
              <a:t>E </a:t>
            </a:r>
            <a:r>
              <a:rPr lang="zh-CN" altLang="en-US" sz="2100" b="1" dirty="0"/>
              <a:t>，并且不存在</a:t>
            </a:r>
            <a:r>
              <a:rPr lang="en-US" altLang="zh-CN" sz="2100" b="1" dirty="0"/>
              <a:t>A</a:t>
            </a:r>
            <a:r>
              <a:rPr lang="zh-CN" altLang="en-US" sz="2100" b="1" dirty="0"/>
              <a:t>的真子集</a:t>
            </a:r>
            <a:r>
              <a:rPr lang="en-US" altLang="zh-CN" sz="2100" b="1" dirty="0"/>
              <a:t>Y</a:t>
            </a:r>
            <a:r>
              <a:rPr lang="zh-CN" altLang="en-US" sz="2100" b="1" dirty="0"/>
              <a:t>，使得</a:t>
            </a:r>
            <a:r>
              <a:rPr lang="en-US" altLang="zh-CN" sz="2100" b="1" dirty="0"/>
              <a:t>Y→ U</a:t>
            </a:r>
            <a:r>
              <a:rPr lang="zh-CN" altLang="en-US" sz="2100" b="1" dirty="0"/>
              <a:t>成立，所以</a:t>
            </a:r>
            <a:r>
              <a:rPr lang="en-US" altLang="zh-CN" sz="2100" b="1" dirty="0"/>
              <a:t>CE</a:t>
            </a:r>
            <a:r>
              <a:rPr lang="zh-CN" altLang="en-US" sz="2100" b="1" dirty="0"/>
              <a:t>为候选码。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CE</a:t>
            </a:r>
            <a:r>
              <a:rPr lang="zh-CN" altLang="en-US" sz="2100" b="1" dirty="0"/>
              <a:t>为候选码。</a:t>
            </a:r>
            <a:endParaRPr lang="en-US" altLang="zh-CN" sz="21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4347" y="1540043"/>
            <a:ext cx="10403305" cy="46622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判断 </a:t>
            </a:r>
            <a:r>
              <a:rPr lang="pt-BR" altLang="zh-CN" sz="2400" b="1" dirty="0"/>
              <a:t>R </a:t>
            </a:r>
            <a:r>
              <a:rPr lang="zh-CN" altLang="en-US" sz="2400" b="1" dirty="0"/>
              <a:t>属于第几范式？为什么？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最小函数依赖集为</a:t>
            </a:r>
            <a:r>
              <a:rPr lang="en-US" altLang="zh-CN" sz="2100" b="1" dirty="0"/>
              <a:t>F=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{A→D, BC→D, CE→A, D→B, E→D}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主属性为 </a:t>
            </a:r>
            <a:r>
              <a:rPr lang="en-US" altLang="zh-CN" sz="2100" b="1" dirty="0"/>
              <a:t>C,E</a:t>
            </a:r>
            <a:r>
              <a:rPr lang="zh-CN" altLang="en-US" sz="2100" b="1" dirty="0"/>
              <a:t>，非主属性为</a:t>
            </a:r>
            <a:r>
              <a:rPr lang="en-US" altLang="zh-CN" sz="2100" b="1" dirty="0"/>
              <a:t>A,B,D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存在非主属性局部函数依赖于主码</a:t>
            </a:r>
            <a:r>
              <a:rPr lang="zh-CN" altLang="en-US" sz="2000" b="1" dirty="0"/>
              <a:t>：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E→D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局部依赖于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</a:t>
            </a:r>
            <a:endParaRPr lang="en-US" altLang="zh-CN" sz="20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所以是 </a:t>
            </a:r>
            <a:r>
              <a:rPr lang="en-US" altLang="zh-CN" sz="2100" b="1" dirty="0"/>
              <a:t>1NF.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7937" y="1507958"/>
            <a:ext cx="10651957" cy="4758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请将关系模式 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无损连接并且保持函数依赖地分解到 </a:t>
            </a:r>
            <a:r>
              <a:rPr lang="en-US" altLang="zh-CN" sz="2400" b="1" dirty="0"/>
              <a:t>3NF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最小</a:t>
            </a:r>
            <a:r>
              <a:rPr lang="en-US" altLang="zh-CN" sz="2100" b="1" dirty="0"/>
              <a:t>FD</a:t>
            </a:r>
            <a:r>
              <a:rPr lang="zh-CN" altLang="en-US" sz="2100" b="1" dirty="0"/>
              <a:t>集：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F={A→D, BC→D, CE→A, D→B, E→D}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把所有不在</a:t>
            </a:r>
            <a:r>
              <a:rPr lang="en-US" altLang="zh-CN" sz="2100" b="1" dirty="0"/>
              <a:t>F</a:t>
            </a:r>
            <a:r>
              <a:rPr lang="zh-CN" altLang="en-US" sz="2100" b="1" dirty="0"/>
              <a:t>中出现的属性组成一个关系模式</a:t>
            </a:r>
            <a:r>
              <a:rPr lang="en-US" altLang="zh-CN" sz="2100" b="1" dirty="0"/>
              <a:t>R’=</a:t>
            </a:r>
            <a:r>
              <a:rPr lang="pt-BR" altLang="zh-CN" sz="2100" b="1" dirty="0"/>
              <a:t>Ø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对</a:t>
            </a:r>
            <a:r>
              <a:rPr lang="en-US" altLang="zh-CN" sz="2100" b="1" dirty="0"/>
              <a:t>F</a:t>
            </a:r>
            <a:r>
              <a:rPr lang="zh-CN" altLang="en-US" sz="2100" b="1" dirty="0"/>
              <a:t>按相同左部分组，得到</a:t>
            </a:r>
            <a:r>
              <a:rPr lang="en-US" altLang="zh-CN" sz="2100" b="1" dirty="0"/>
              <a:t>q={R1(A,D),R2(B,C,D),R3(A,C,E),R4(B,D),R5(D,E)}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R4</a:t>
            </a:r>
            <a:r>
              <a:rPr lang="zh-CN" altLang="en-US" sz="2100" b="1" dirty="0"/>
              <a:t>为</a:t>
            </a:r>
            <a:r>
              <a:rPr lang="en-US" altLang="zh-CN" sz="2100" b="1" dirty="0"/>
              <a:t>R2</a:t>
            </a:r>
            <a:r>
              <a:rPr lang="zh-CN" altLang="en-US" sz="2100" b="1" dirty="0"/>
              <a:t>的子集，删去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主码为</a:t>
            </a:r>
            <a:r>
              <a:rPr lang="en-US" altLang="zh-CN" sz="2100" b="1" dirty="0"/>
              <a:t>{C,E}</a:t>
            </a:r>
            <a:r>
              <a:rPr lang="zh-CN" altLang="en-US" sz="2100" b="1" dirty="0"/>
              <a:t>，但为</a:t>
            </a:r>
            <a:r>
              <a:rPr lang="en-US" altLang="zh-CN" sz="2100" b="1" dirty="0"/>
              <a:t>R3</a:t>
            </a:r>
            <a:r>
              <a:rPr lang="zh-CN" altLang="en-US" sz="2100" b="1" dirty="0"/>
              <a:t>的子集</a:t>
            </a:r>
            <a:endParaRPr lang="en-US" altLang="zh-CN" sz="21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   </a:t>
            </a:r>
            <a:r>
              <a:rPr lang="zh-CN" altLang="en-US" sz="2100" b="1" dirty="0"/>
              <a:t>因此</a:t>
            </a:r>
            <a:r>
              <a:rPr lang="en-US" altLang="zh-CN" sz="2100" b="1" dirty="0"/>
              <a:t>p=q ={</a:t>
            </a:r>
            <a:r>
              <a:rPr lang="en-US" altLang="zh-CN" sz="21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R1(A,D),R2(B,C,D),R3(A,C,E)</a:t>
            </a:r>
            <a:r>
              <a:rPr lang="en-US" altLang="zh-CN" sz="21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en-US" altLang="zh-CN" sz="2100" b="1" dirty="0"/>
              <a:t>R5(D,E)}</a:t>
            </a:r>
            <a:endParaRPr lang="zh-CN" altLang="en-US" sz="21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2471" y="1475874"/>
            <a:ext cx="10947057" cy="4903806"/>
          </a:xfrm>
        </p:spPr>
        <p:txBody>
          <a:bodyPr/>
          <a:lstStyle/>
          <a:p>
            <a:r>
              <a:rPr lang="en-US" altLang="zh-CN" sz="2400" b="1" dirty="0"/>
              <a:t>3.</a:t>
            </a:r>
            <a:r>
              <a:rPr lang="zh-CN" altLang="en-US" sz="2400" b="1" dirty="0"/>
              <a:t>现有关系模式</a:t>
            </a:r>
            <a:r>
              <a:rPr lang="en-US" altLang="zh-CN" sz="2400" b="1" dirty="0"/>
              <a:t>: R(A, B, C, D, E, F, G)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上的一个函数依赖集： </a:t>
            </a:r>
            <a:r>
              <a:rPr lang="en-US" altLang="zh-CN" sz="2400" b="1" dirty="0"/>
              <a:t>F={AB→E, A→B, B→C, C→D} </a:t>
            </a:r>
          </a:p>
          <a:p>
            <a:pPr marL="0" indent="0">
              <a:buNone/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该关系模式满足第几范式</a:t>
            </a:r>
            <a:r>
              <a:rPr lang="en-US" altLang="zh-CN" sz="2400" b="1" dirty="0"/>
              <a:t>? </a:t>
            </a:r>
            <a:r>
              <a:rPr lang="zh-CN" altLang="en-US" sz="2400" b="1" dirty="0"/>
              <a:t>为什么</a:t>
            </a:r>
            <a:r>
              <a:rPr lang="en-US" altLang="zh-CN" sz="2400" b="1" dirty="0"/>
              <a:t>?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100" b="1" dirty="0"/>
              <a:t>A→B</a:t>
            </a:r>
            <a:r>
              <a:rPr lang="zh-CN" altLang="en-US" sz="2100" b="1" dirty="0"/>
              <a:t>可得</a:t>
            </a:r>
            <a:r>
              <a:rPr lang="en-US" altLang="zh-CN" sz="2100" b="1" dirty="0"/>
              <a:t>A→AB,</a:t>
            </a:r>
            <a:r>
              <a:rPr lang="zh-CN" altLang="en-US" sz="2100" b="1" dirty="0"/>
              <a:t>又由于</a:t>
            </a:r>
            <a:r>
              <a:rPr lang="en-US" altLang="zh-CN" sz="2100" b="1" dirty="0"/>
              <a:t>AB→E</a:t>
            </a:r>
            <a:r>
              <a:rPr lang="zh-CN" altLang="en-US" sz="2100" b="1" dirty="0"/>
              <a:t>可得到 </a:t>
            </a:r>
            <a:r>
              <a:rPr lang="en-US" altLang="zh-CN" sz="2100" b="1" dirty="0"/>
              <a:t>A→E,</a:t>
            </a:r>
            <a:r>
              <a:rPr lang="zh-CN" altLang="en-US" sz="2100" b="1" dirty="0"/>
              <a:t>可消去</a:t>
            </a:r>
            <a:r>
              <a:rPr lang="en-US" altLang="zh-CN" sz="2100" b="1" dirty="0"/>
              <a:t>AB→E</a:t>
            </a:r>
            <a:r>
              <a:rPr lang="zh-CN" altLang="en-US" sz="2100" b="1" dirty="0"/>
              <a:t>中的</a:t>
            </a:r>
            <a:r>
              <a:rPr lang="en-US" altLang="zh-CN" sz="2100" b="1" dirty="0"/>
              <a:t>B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最小函数依赖集为</a:t>
            </a:r>
            <a:r>
              <a:rPr lang="en-US" altLang="zh-CN" sz="2100" b="1" dirty="0"/>
              <a:t>F={A→B, B→C, C→D, A→E}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候选码为</a:t>
            </a:r>
            <a:r>
              <a:rPr lang="en-US" altLang="zh-CN" sz="2100" b="1" dirty="0"/>
              <a:t>{A,F,G}</a:t>
            </a:r>
            <a:r>
              <a:rPr lang="zh-CN" altLang="en-US" sz="2100" b="1" dirty="0"/>
              <a:t>，存非主属性局部依赖于主码，例如</a:t>
            </a:r>
            <a:r>
              <a:rPr lang="en-US" altLang="zh-CN" sz="2100" b="1" dirty="0"/>
              <a:t>A→B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100" b="1" dirty="0"/>
              <a:t>因此为 </a:t>
            </a:r>
            <a:r>
              <a:rPr lang="en-US" altLang="zh-CN" sz="2100" b="1" dirty="0"/>
              <a:t>1NF.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22948" y="1524832"/>
            <a:ext cx="10299032" cy="47416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(2)</a:t>
            </a:r>
            <a:r>
              <a:rPr lang="zh-CN" altLang="en-US" sz="2400" b="1" dirty="0"/>
              <a:t>如果将关系模式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分解为：</a:t>
            </a:r>
            <a:r>
              <a:rPr lang="en-US" altLang="zh-CN" sz="2400" b="1" dirty="0"/>
              <a:t>R1(A,B,E), R2(B,C,D), R3(A,F,G),</a:t>
            </a:r>
            <a:r>
              <a:rPr lang="zh-CN" altLang="en-US" sz="2400" b="1" dirty="0"/>
              <a:t>该数据库模式最高满足第几范式？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R1(A,B,E): F1={</a:t>
            </a:r>
            <a:r>
              <a:rPr lang="en-US" altLang="zh-CN" sz="2000" b="1" dirty="0"/>
              <a:t>A→B, A→E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 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主码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，所有不平凡、完全的函数依赖的决定因素都是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主码，故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R1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满足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BCNF.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R2(B,C,D): F2={</a:t>
            </a:r>
            <a:r>
              <a:rPr lang="en-US" altLang="zh-CN" sz="2000" b="1" dirty="0"/>
              <a:t>B→C, C→D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 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主码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，存在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对于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的传递依赖，因此不满足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3NF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，但是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不存在局部依赖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R2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满足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2NF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。</a:t>
            </a:r>
            <a:endParaRPr lang="en-US" altLang="zh-CN" sz="2000" b="1" kern="1200" dirty="0">
              <a:solidFill>
                <a:srgbClr val="40404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R3(A,F,G): </a:t>
            </a:r>
            <a:r>
              <a:rPr lang="zh-CN" altLang="en-US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无任何函数依赖，满足</a:t>
            </a:r>
            <a:r>
              <a:rPr lang="en-US" altLang="zh-CN" sz="2000" b="1" kern="12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BCNF</a:t>
            </a: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endParaRPr lang="en-US" altLang="zh-CN" sz="2000" b="1" dirty="0">
              <a:solidFill>
                <a:srgbClr val="40404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整个关系模式最高满足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2NF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（如果说子模式最高就是 </a:t>
            </a:r>
            <a:r>
              <a:rPr lang="en-US" altLang="zh-CN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BCNF</a:t>
            </a:r>
            <a:r>
              <a:rPr lang="zh-CN" altLang="en-US" sz="2000" b="1" dirty="0">
                <a:solidFill>
                  <a:srgbClr val="40404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）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122948" y="1524832"/>
                <a:ext cx="10299032" cy="47416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1" dirty="0"/>
                  <a:t>(3)</a:t>
                </a:r>
                <a:r>
                  <a:rPr lang="zh-CN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请将关系模式 </a:t>
                </a:r>
                <a:r>
                  <a:rPr lang="en-US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R </a:t>
                </a:r>
                <a:r>
                  <a:rPr lang="zh-CN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无损连接</a:t>
                </a:r>
                <a:r>
                  <a:rPr lang="zh-CN" altLang="en-US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并且保持函数依赖</a:t>
                </a:r>
                <a:r>
                  <a:rPr lang="zh-CN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地分解到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NF</a:t>
                </a:r>
                <a:r>
                  <a:rPr lang="zh-CN" altLang="zh-CN" sz="24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，要求给出步骤</a:t>
                </a:r>
                <a:endParaRPr lang="en-US" altLang="zh-CN" sz="2400" b="1" dirty="0"/>
              </a:p>
              <a:p>
                <a:pPr marL="804545" indent="-347345" algn="l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100"/>
                  <a:buFont typeface="Arial" panose="020B0604020202020204" pitchFamily="34" charset="0"/>
                  <a:buChar char="•"/>
                  <a:tabLst>
                    <a:tab pos="533400" algn="l"/>
                  </a:tabLst>
                </a:pPr>
                <a:r>
                  <a:rPr lang="zh-CN" altLang="zh-CN" sz="20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最小函数依赖集为</a:t>
                </a:r>
                <a:r>
                  <a:rPr lang="en-US" altLang="zh-CN" sz="20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F={A→B, B→C, C→D, A→E}</a:t>
                </a:r>
              </a:p>
              <a:p>
                <a:pPr marL="804545" indent="-347345" algn="l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100"/>
                  <a:buFont typeface="Arial" panose="020B0604020202020204" pitchFamily="34" charset="0"/>
                  <a:buChar char="•"/>
                  <a:tabLst>
                    <a:tab pos="533400" algn="l"/>
                  </a:tabLst>
                </a:pPr>
                <a:r>
                  <a:rPr lang="en-US" altLang="zh-CN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G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属性不在上述依赖集中出现</a:t>
                </a:r>
                <a:endParaRPr lang="en-US" altLang="zh-CN" sz="2000" b="1" dirty="0">
                  <a:solidFill>
                    <a:srgbClr val="404040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804545" indent="-347345" algn="l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100"/>
                  <a:buFont typeface="Arial" panose="020B0604020202020204" pitchFamily="34" charset="0"/>
                  <a:buChar char="•"/>
                  <a:tabLst>
                    <a:tab pos="533400" algn="l"/>
                  </a:tabLst>
                </a:pPr>
                <a:r>
                  <a:rPr lang="zh-CN" altLang="en-US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对</a:t>
                </a:r>
                <a:r>
                  <a:rPr lang="en-US" altLang="zh-CN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集按相同的左部分组，</a:t>
                </a:r>
                <a:r>
                  <a:rPr lang="en-US" altLang="zh-CN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q={R1(A,B,E),R2(B,C),R3(C,D)}</a:t>
                </a:r>
              </a:p>
              <a:p>
                <a:pPr marL="804545" indent="-347345" algn="l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100"/>
                  <a:buFont typeface="Arial" panose="020B0604020202020204" pitchFamily="34" charset="0"/>
                  <a:buChar char="•"/>
                  <a:tabLst>
                    <a:tab pos="533400" algn="l"/>
                  </a:tabLst>
                </a:pPr>
                <a:r>
                  <a:rPr lang="en-US" altLang="zh-CN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R 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的主</a:t>
                </a:r>
                <a:r>
                  <a:rPr lang="zh-CN" altLang="en-US" sz="2000" b="1" dirty="0"/>
                  <a:t>码为</a:t>
                </a:r>
                <a:r>
                  <a:rPr lang="en-US" altLang="zh-CN" sz="2000" b="1" dirty="0"/>
                  <a:t>{A,F,G}, p=q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 R’{A,F,G}</a:t>
                </a:r>
                <a:r>
                  <a:rPr lang="zh-CN" altLang="en-US" sz="2000" b="1" dirty="0">
                    <a:solidFill>
                      <a:srgbClr val="404040"/>
                    </a:solidFill>
                    <a:latin typeface="Consolas" panose="020B0609020204030204" pitchFamily="49" charset="0"/>
                    <a:ea typeface="宋体" panose="02010600030101010101" pitchFamily="2" charset="-122"/>
                  </a:rPr>
                  <a:t>，无子集冗余</a:t>
                </a:r>
                <a:endParaRPr lang="en-US" altLang="zh-CN" sz="2000" b="1" dirty="0">
                  <a:solidFill>
                    <a:srgbClr val="404040"/>
                  </a:solidFill>
                  <a:latin typeface="Consolas" panose="020B0609020204030204" pitchFamily="49" charset="0"/>
                  <a:ea typeface="宋体" panose="02010600030101010101" pitchFamily="2" charset="-122"/>
                </a:endParaRPr>
              </a:p>
              <a:p>
                <a:pPr marL="804545" indent="-347345" algn="l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ts val="2100"/>
                  <a:buFont typeface="Arial" panose="020B0604020202020204" pitchFamily="34" charset="0"/>
                  <a:buChar char="•"/>
                  <a:tabLst>
                    <a:tab pos="533400" algn="l"/>
                  </a:tabLst>
                </a:pPr>
                <a:r>
                  <a:rPr lang="en-US" altLang="zh-CN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p={R1(A,B,E),R2(B,C),R3(C,D),</a:t>
                </a:r>
                <a:r>
                  <a:rPr lang="en-US" altLang="zh-CN" sz="18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 R’{</a:t>
                </a:r>
                <a:r>
                  <a:rPr lang="en-US" altLang="zh-CN" sz="20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A,F,G</a:t>
                </a:r>
                <a:r>
                  <a:rPr lang="en-US" altLang="zh-CN" sz="1800" b="1" kern="1200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  <a:cs typeface="+mn-cs"/>
                  </a:rPr>
                  <a:t>}</a:t>
                </a:r>
                <a:r>
                  <a:rPr lang="en-US" altLang="zh-CN" sz="2000" b="1" dirty="0">
                    <a:solidFill>
                      <a:srgbClr val="404040"/>
                    </a:solidFill>
                    <a:effectLst/>
                    <a:latin typeface="Consolas" panose="020B0609020204030204" pitchFamily="49" charset="0"/>
                    <a:ea typeface="宋体" panose="02010600030101010101" pitchFamily="2" charset="-122"/>
                  </a:rPr>
                  <a:t>}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2948" y="1524832"/>
                <a:ext cx="10299032" cy="4741656"/>
              </a:xfrm>
              <a:blipFill rotWithShape="1">
                <a:blip r:embed="rId2"/>
                <a:stretch>
                  <a:fillRect l="-3" t="-4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0021" y="1420427"/>
            <a:ext cx="10651958" cy="514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(4)</a:t>
            </a:r>
            <a:r>
              <a:rPr lang="zh-CN" altLang="en-US" sz="2400" b="1" dirty="0"/>
              <a:t>请将关系模式 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无损连接地分解到 </a:t>
            </a:r>
            <a:r>
              <a:rPr lang="en-US" altLang="zh-CN" sz="2400" b="1" dirty="0"/>
              <a:t>BCNF</a:t>
            </a:r>
            <a:r>
              <a:rPr lang="zh-CN" altLang="en-US" sz="2400" b="1" dirty="0"/>
              <a:t>，要求给出步骤</a:t>
            </a: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A-&gt;E</a:t>
            </a:r>
            <a:r>
              <a:rPr lang="zh-CN" altLang="en-US" sz="2000" b="1" dirty="0"/>
              <a:t>是独立的，先后消除不影响，先消除它，得到</a:t>
            </a:r>
            <a:r>
              <a:rPr lang="en-US" altLang="zh-CN" sz="2000" b="1" dirty="0"/>
              <a:t>R1(A,E),R2(A,B,C,D,F,G)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A-&gt;B,B-&gt;C,C-&gt;D</a:t>
            </a:r>
            <a:r>
              <a:rPr lang="zh-CN" altLang="en-US" sz="2000" b="1" dirty="0"/>
              <a:t>是连续的传递依赖，消除的先后顺序会影响最终结果。</a:t>
            </a:r>
            <a:endParaRPr lang="en-US" altLang="zh-CN" sz="2000" b="1" dirty="0"/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endParaRPr lang="en-US" altLang="zh-CN" sz="2000" b="1" dirty="0"/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先消除</a:t>
            </a:r>
            <a:r>
              <a:rPr lang="en-US" altLang="zh-CN" sz="2000" b="1" dirty="0"/>
              <a:t>R2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A-&gt;B:Rx(A,C,D,F,G) </a:t>
            </a:r>
            <a:r>
              <a:rPr lang="zh-CN" altLang="en-US" sz="2000" b="1" dirty="0"/>
              <a:t>依赖变成</a:t>
            </a:r>
            <a:r>
              <a:rPr lang="en-US" altLang="zh-CN" sz="2000" b="1" dirty="0"/>
              <a:t>A-&gt;C,C-&gt;D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再消除</a:t>
            </a:r>
            <a:r>
              <a:rPr lang="en-US" altLang="zh-CN" sz="2000" b="1" dirty="0"/>
              <a:t>A-&gt;C:R1(A,E),R2(A,B),R3(A,C),R4(A,D),R5(A,F,G)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再消除</a:t>
            </a:r>
            <a:r>
              <a:rPr lang="en-US" altLang="zh-CN" sz="2000" b="1" dirty="0"/>
              <a:t>C-&gt;D:R1(A,E),R2(A,B),R3(C,D),R4(A,C),R5(A,F,G)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endParaRPr lang="en-US" altLang="zh-CN" sz="2700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0021" y="1420427"/>
            <a:ext cx="10651958" cy="51418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b="1" dirty="0"/>
              <a:t>(4)</a:t>
            </a:r>
            <a:r>
              <a:rPr lang="zh-CN" altLang="en-US" sz="2600" b="1" dirty="0"/>
              <a:t>请将关系模式 </a:t>
            </a:r>
            <a:r>
              <a:rPr lang="en-US" altLang="zh-CN" sz="2600" b="1" dirty="0"/>
              <a:t>R </a:t>
            </a:r>
            <a:r>
              <a:rPr lang="zh-CN" altLang="en-US" sz="2600" b="1" dirty="0"/>
              <a:t>无损连接地分解到 </a:t>
            </a:r>
            <a:r>
              <a:rPr lang="en-US" altLang="zh-CN" sz="2600" b="1" dirty="0"/>
              <a:t>BCNF</a:t>
            </a:r>
            <a:r>
              <a:rPr lang="zh-CN" altLang="en-US" sz="2600" b="1" dirty="0"/>
              <a:t>，要求给出步骤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endParaRPr lang="en-US" altLang="zh-CN" sz="2700" b="1" dirty="0"/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先消除</a:t>
            </a:r>
            <a:r>
              <a:rPr lang="en-US" altLang="zh-CN" b="1" dirty="0"/>
              <a:t>R2</a:t>
            </a:r>
            <a:r>
              <a:rPr lang="zh-CN" altLang="en-US" b="1" dirty="0"/>
              <a:t>中的</a:t>
            </a:r>
            <a:r>
              <a:rPr lang="en-US" altLang="zh-CN" b="1" dirty="0"/>
              <a:t>B-&gt;C:Rx(A,B,D,F,G) </a:t>
            </a:r>
            <a:r>
              <a:rPr lang="zh-CN" altLang="en-US" b="1" dirty="0"/>
              <a:t>依赖变成</a:t>
            </a:r>
            <a:r>
              <a:rPr lang="en-US" altLang="zh-CN" b="1" dirty="0"/>
              <a:t>A-&gt;B,B-&gt;D.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再消除</a:t>
            </a:r>
            <a:r>
              <a:rPr lang="en-US" altLang="zh-CN" b="1" dirty="0"/>
              <a:t>A-&gt;B:R1(A,E),R2(B,C),R3(A,B),R4(A,D),R5(A,F,G)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再消除</a:t>
            </a:r>
            <a:r>
              <a:rPr lang="en-US" altLang="zh-CN" b="1" dirty="0"/>
              <a:t>B-&gt;D:R1(A,E),R2(B,C),R3(B,D),R4(A,B),R5(A,F,G)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endParaRPr lang="en-US" altLang="zh-CN" b="1" dirty="0"/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先消除</a:t>
            </a:r>
            <a:r>
              <a:rPr lang="en-US" altLang="zh-CN" b="1" dirty="0"/>
              <a:t>R2</a:t>
            </a:r>
            <a:r>
              <a:rPr lang="zh-CN" altLang="en-US" b="1" dirty="0"/>
              <a:t>中的</a:t>
            </a:r>
            <a:r>
              <a:rPr lang="en-US" altLang="zh-CN" b="1" dirty="0"/>
              <a:t>C-&gt;D:Rx(A,B,C,F,G) </a:t>
            </a:r>
            <a:r>
              <a:rPr lang="zh-CN" altLang="en-US" b="1" dirty="0"/>
              <a:t>依赖变成</a:t>
            </a:r>
            <a:r>
              <a:rPr lang="en-US" altLang="zh-CN" b="1" dirty="0"/>
              <a:t>A-&gt;B,B-&gt;C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再消除</a:t>
            </a:r>
            <a:r>
              <a:rPr lang="en-US" altLang="zh-CN" b="1" dirty="0"/>
              <a:t>A-&gt;B:R1(A,E),R2(C,D),R3(A,B),R4(A,C),R5(A,F,G)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b="1" dirty="0"/>
              <a:t>再消除</a:t>
            </a:r>
            <a:r>
              <a:rPr lang="en-US" altLang="zh-CN" b="1" dirty="0"/>
              <a:t>B-&gt;C:R1(A,E),R2(C,D),R3(B,C),R4(A,B),R5(A,F,G)</a:t>
            </a:r>
          </a:p>
          <a:p>
            <a:pPr marL="800100" lvl="2" indent="-342900">
              <a:lnSpc>
                <a:spcPct val="13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b="1" dirty="0"/>
              <a:t>BCNF</a:t>
            </a:r>
            <a:r>
              <a:rPr lang="zh-CN" altLang="en-US" b="1" dirty="0"/>
              <a:t>分解答案不唯一（答出一种即可）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根据以下关系模式，写出查询的关系表达式"/>
          <p:cNvSpPr txBox="1">
            <a:spLocks noGrp="1"/>
          </p:cNvSpPr>
          <p:nvPr>
            <p:ph type="body" idx="1"/>
          </p:nvPr>
        </p:nvSpPr>
        <p:spPr>
          <a:xfrm>
            <a:off x="1838099" y="1356622"/>
            <a:ext cx="8515802" cy="4741656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b="1" dirty="0"/>
              <a:t>根据以下关系模式，写出查询的关系表达式</a:t>
            </a:r>
          </a:p>
        </p:txBody>
      </p:sp>
      <p:sp>
        <p:nvSpPr>
          <p:cNvPr id="52" name="HW1.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HW1.2</a:t>
            </a:r>
          </a:p>
        </p:txBody>
      </p:sp>
      <p:pic>
        <p:nvPicPr>
          <p:cNvPr id="53" name="4bf379bc59ed75fde7389f031f0bec62.png" descr="4bf379bc59ed75fde7389f031f0bec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69" y="2260213"/>
            <a:ext cx="6788062" cy="9451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6" name="question.png" descr="ques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69" y="3418618"/>
            <a:ext cx="6788062" cy="22485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内容占位符 1"/>
          <p:cNvSpPr txBox="1">
            <a:spLocks noGrp="1"/>
          </p:cNvSpPr>
          <p:nvPr>
            <p:ph idx="1"/>
          </p:nvPr>
        </p:nvSpPr>
        <p:spPr>
          <a:xfrm>
            <a:off x="1589521" y="1524832"/>
            <a:ext cx="9569710" cy="47416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b="1" dirty="0">
                <a:latin typeface="+mj-ea"/>
                <a:ea typeface="+mj-ea"/>
              </a:rPr>
              <a:t>由于选择去除的冗余依赖及其先后去除顺序不同，最小函数依赖集可能不唯一</a:t>
            </a:r>
            <a:endParaRPr lang="en-US" altLang="zh-CN" sz="2000" b="1" dirty="0">
              <a:latin typeface="+mj-ea"/>
              <a:ea typeface="+mj-ea"/>
            </a:endParaRP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b="1" dirty="0">
                <a:latin typeface="+mj-ea"/>
                <a:ea typeface="+mj-ea"/>
              </a:rPr>
              <a:t>模式分解时，若存在无函数依赖的属性，其一定在主码中，按照算法模式分解后，添加主码集再去除子集即可</a:t>
            </a:r>
            <a:endParaRPr sz="2000" b="1" dirty="0">
              <a:latin typeface="+mj-ea"/>
              <a:ea typeface="+mj-ea"/>
            </a:endParaRPr>
          </a:p>
        </p:txBody>
      </p:sp>
      <p:sp>
        <p:nvSpPr>
          <p:cNvPr id="72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ote</a:t>
            </a:r>
            <a:endParaRPr dirty="0"/>
          </a:p>
        </p:txBody>
      </p:sp>
      <p:sp>
        <p:nvSpPr>
          <p:cNvPr id="73" name="灯片编号占位符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5"/>
            <a:ext cx="10738126" cy="488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1.</a:t>
            </a:r>
            <a:r>
              <a:rPr lang="zh-CN" altLang="en-US" sz="2400" b="1" dirty="0"/>
              <a:t>执行范围查询</a:t>
            </a:r>
            <a:r>
              <a:rPr lang="en-US" altLang="zh-CN" sz="2400" b="1" dirty="0"/>
              <a:t>[17, 76]</a:t>
            </a:r>
            <a:r>
              <a:rPr lang="zh-CN" altLang="en-US" sz="2400" b="1" dirty="0"/>
              <a:t>时依次访问的节点序列。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B+</a:t>
            </a:r>
            <a:r>
              <a:rPr lang="zh-CN" altLang="en-US" sz="2400" b="1" dirty="0"/>
              <a:t>树范围查询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首先查询</a:t>
            </a:r>
            <a:r>
              <a:rPr lang="en-US" altLang="zh-CN" sz="2400" b="1" dirty="0"/>
              <a:t>17</a:t>
            </a:r>
            <a:r>
              <a:rPr lang="zh-CN" altLang="en-US" sz="2400" b="1" dirty="0"/>
              <a:t>所在节点，再从叶子节点扫描到</a:t>
            </a:r>
            <a:r>
              <a:rPr lang="en-US" altLang="zh-CN" sz="2400" b="1" dirty="0"/>
              <a:t>76</a:t>
            </a:r>
            <a:r>
              <a:rPr lang="zh-CN" altLang="en-US" sz="2400" b="1" dirty="0"/>
              <a:t>所在节点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N1-&gt;N2-&gt;N4-&gt;N5-&gt;…-&gt;</a:t>
            </a:r>
            <a:r>
              <a:rPr lang="en-US" altLang="zh-CN" sz="2400" b="1" dirty="0">
                <a:solidFill>
                  <a:srgbClr val="FF0000"/>
                </a:solidFill>
              </a:rPr>
              <a:t>N9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	(</a:t>
            </a:r>
            <a:r>
              <a:rPr lang="zh-CN" altLang="en-US" sz="2400" b="1" dirty="0">
                <a:solidFill>
                  <a:srgbClr val="FF0000"/>
                </a:solidFill>
              </a:rPr>
              <a:t>扫描到</a:t>
            </a:r>
            <a:r>
              <a:rPr lang="en-US" altLang="zh-CN" sz="2400" b="1" dirty="0">
                <a:solidFill>
                  <a:srgbClr val="FF0000"/>
                </a:solidFill>
              </a:rPr>
              <a:t>N8</a:t>
            </a:r>
            <a:r>
              <a:rPr lang="zh-CN" altLang="en-US" sz="2400" b="1" dirty="0">
                <a:solidFill>
                  <a:srgbClr val="FF0000"/>
                </a:solidFill>
              </a:rPr>
              <a:t>时，</a:t>
            </a:r>
            <a:r>
              <a:rPr lang="en-US" altLang="zh-CN" sz="2400" b="1" dirty="0">
                <a:solidFill>
                  <a:srgbClr val="FF0000"/>
                </a:solidFill>
              </a:rPr>
              <a:t>N8</a:t>
            </a:r>
            <a:r>
              <a:rPr lang="zh-CN" altLang="en-US" sz="2400" b="1" dirty="0">
                <a:solidFill>
                  <a:srgbClr val="FF0000"/>
                </a:solidFill>
              </a:rPr>
              <a:t>最大值为</a:t>
            </a:r>
            <a:r>
              <a:rPr lang="en-US" altLang="zh-CN" sz="2400" b="1" dirty="0">
                <a:solidFill>
                  <a:srgbClr val="FF0000"/>
                </a:solidFill>
              </a:rPr>
              <a:t>75</a:t>
            </a:r>
            <a:r>
              <a:rPr lang="zh-CN" altLang="en-US" sz="2400" b="1" dirty="0">
                <a:solidFill>
                  <a:srgbClr val="FF0000"/>
                </a:solidFill>
              </a:rPr>
              <a:t>，不知道</a:t>
            </a:r>
            <a:r>
              <a:rPr lang="en-US" altLang="zh-CN" sz="2400" b="1" dirty="0">
                <a:solidFill>
                  <a:srgbClr val="FF0000"/>
                </a:solidFill>
              </a:rPr>
              <a:t>N9</a:t>
            </a:r>
            <a:r>
              <a:rPr lang="zh-CN" altLang="en-US" sz="2400" b="1" dirty="0">
                <a:solidFill>
                  <a:srgbClr val="FF0000"/>
                </a:solidFill>
              </a:rPr>
              <a:t>会不会包含</a:t>
            </a:r>
            <a:r>
              <a:rPr lang="en-US" altLang="zh-CN" sz="2400" b="1" dirty="0">
                <a:solidFill>
                  <a:srgbClr val="FF0000"/>
                </a:solidFill>
              </a:rPr>
              <a:t>76</a:t>
            </a:r>
            <a:r>
              <a:rPr lang="zh-CN" altLang="en-US" sz="2400" b="1" dirty="0">
                <a:solidFill>
                  <a:srgbClr val="FF0000"/>
                </a:solidFill>
              </a:rPr>
              <a:t>，需要访问</a:t>
            </a:r>
            <a:r>
              <a:rPr lang="en-US" altLang="zh-CN" sz="2400" b="1" dirty="0">
                <a:solidFill>
                  <a:srgbClr val="FF0000"/>
                </a:solidFill>
              </a:rPr>
              <a:t>N9)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42" y="3373219"/>
            <a:ext cx="9428315" cy="289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5"/>
            <a:ext cx="10738126" cy="488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2.</a:t>
            </a:r>
            <a:r>
              <a:rPr lang="zh-CN" altLang="en-US" sz="2400" b="1" dirty="0"/>
              <a:t> 插入键值</a:t>
            </a:r>
            <a:r>
              <a:rPr lang="en-US" altLang="zh-CN" sz="2400" b="1" dirty="0"/>
              <a:t>37</a:t>
            </a:r>
            <a:r>
              <a:rPr lang="zh-CN" altLang="en-US" sz="2400" b="1" dirty="0"/>
              <a:t>后那些子树节点受到影响？画出受影响子树结构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插入后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N1 N2 N5 </a:t>
            </a:r>
            <a:r>
              <a:rPr lang="zh-CN" altLang="en-US" sz="2400" b="1" dirty="0">
                <a:solidFill>
                  <a:srgbClr val="FF0000"/>
                </a:solidFill>
              </a:rPr>
              <a:t>受影响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	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61" y="2347102"/>
            <a:ext cx="10247277" cy="4215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5"/>
            <a:ext cx="10738126" cy="488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2.</a:t>
            </a:r>
            <a:r>
              <a:rPr lang="zh-CN" altLang="en-US" sz="2400" b="1" dirty="0"/>
              <a:t>插入键值</a:t>
            </a:r>
            <a:r>
              <a:rPr lang="en-US" altLang="zh-CN" sz="2400" b="1" dirty="0"/>
              <a:t>37</a:t>
            </a:r>
            <a:r>
              <a:rPr lang="zh-CN" altLang="en-US" sz="2400" b="1" dirty="0"/>
              <a:t>后那些子树节点受到影响？画出受影响子树结构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插入后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6" y="2040780"/>
            <a:ext cx="10169345" cy="4225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5"/>
            <a:ext cx="10738126" cy="488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2.</a:t>
            </a:r>
            <a:r>
              <a:rPr lang="zh-CN" altLang="en-US" sz="2400" b="1" dirty="0"/>
              <a:t>插入键值</a:t>
            </a:r>
            <a:r>
              <a:rPr lang="en-US" altLang="zh-CN" sz="2400" b="1" dirty="0"/>
              <a:t>37</a:t>
            </a:r>
            <a:r>
              <a:rPr lang="zh-CN" altLang="en-US" sz="2400" b="1" dirty="0"/>
              <a:t>后那些子树节点受到影响？画出受影响子树结构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插入后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非叶节点分裂后，本层会少一个键，递归插入到上层（而叶节点不会少）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13" y="2713180"/>
            <a:ext cx="10038452" cy="4144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1638" y="1381125"/>
            <a:ext cx="11568080" cy="488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若节点内部无序，节点间保持有序，这一修改能否提升</a:t>
            </a:r>
            <a:r>
              <a:rPr lang="en-US" altLang="zh-CN" sz="2400" b="1" dirty="0"/>
              <a:t>B+</a:t>
            </a:r>
            <a:r>
              <a:rPr lang="zh-CN" altLang="en-US" sz="2400" b="1" dirty="0"/>
              <a:t>树的插入性能？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不能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插入时的操作过程与修改前的</a:t>
            </a:r>
            <a:r>
              <a:rPr lang="en-US" altLang="zh-CN" sz="2800" b="1" dirty="0">
                <a:solidFill>
                  <a:schemeClr val="tx1"/>
                </a:solidFill>
              </a:rPr>
              <a:t>B+</a:t>
            </a:r>
            <a:r>
              <a:rPr lang="zh-CN" altLang="en-US" sz="2800" b="1" dirty="0">
                <a:solidFill>
                  <a:schemeClr val="tx1"/>
                </a:solidFill>
              </a:rPr>
              <a:t>树相比只减少了内存排序操作，</a:t>
            </a:r>
            <a:r>
              <a:rPr lang="en-US" altLang="zh-CN" sz="2800" b="1" dirty="0">
                <a:solidFill>
                  <a:srgbClr val="FF0000"/>
                </a:solidFill>
              </a:rPr>
              <a:t>I/0</a:t>
            </a:r>
            <a:r>
              <a:rPr lang="zh-CN" altLang="en-US" sz="2800" b="1" dirty="0">
                <a:solidFill>
                  <a:srgbClr val="FF0000"/>
                </a:solidFill>
              </a:rPr>
              <a:t>代价并没有减少。由于</a:t>
            </a:r>
            <a:r>
              <a:rPr lang="en-US" altLang="zh-CN" sz="2800" b="1" dirty="0">
                <a:solidFill>
                  <a:srgbClr val="FF0000"/>
                </a:solidFill>
              </a:rPr>
              <a:t>I/0</a:t>
            </a:r>
            <a:r>
              <a:rPr lang="zh-CN" altLang="en-US" sz="2800" b="1" dirty="0">
                <a:solidFill>
                  <a:srgbClr val="FF0000"/>
                </a:solidFill>
              </a:rPr>
              <a:t>代价决定了插入性能，</a:t>
            </a:r>
            <a:r>
              <a:rPr lang="zh-CN" altLang="en-US" sz="2800" b="1" dirty="0">
                <a:solidFill>
                  <a:schemeClr val="tx1"/>
                </a:solidFill>
              </a:rPr>
              <a:t>因此此修改并不能优化 </a:t>
            </a:r>
            <a:r>
              <a:rPr lang="en-US" altLang="zh-CN" sz="2800" b="1" dirty="0">
                <a:solidFill>
                  <a:schemeClr val="tx1"/>
                </a:solidFill>
              </a:rPr>
              <a:t>B+</a:t>
            </a:r>
            <a:r>
              <a:rPr lang="zh-CN" altLang="en-US" sz="2800" b="1" dirty="0">
                <a:solidFill>
                  <a:schemeClr val="tx1"/>
                </a:solidFill>
              </a:rPr>
              <a:t>树的插入性能。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5"/>
            <a:ext cx="11278174" cy="4885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给每个叶子节点增加一个溢出节点，这一修改能否提升</a:t>
            </a:r>
            <a:r>
              <a:rPr lang="en-US" altLang="zh-CN" sz="2400" b="1" dirty="0"/>
              <a:t>B+</a:t>
            </a:r>
            <a:r>
              <a:rPr lang="zh-CN" altLang="en-US" sz="2400" b="1" dirty="0"/>
              <a:t>树的性能？以插入</a:t>
            </a:r>
            <a:r>
              <a:rPr lang="en-US" altLang="zh-CN" sz="2400" b="1" dirty="0"/>
              <a:t>37</a:t>
            </a:r>
            <a:r>
              <a:rPr lang="zh-CN" altLang="en-US" sz="2400" b="1" dirty="0"/>
              <a:t>为例，分别计算优化前后的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代价。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优化前</a:t>
            </a:r>
            <a:r>
              <a:rPr lang="en-US" altLang="zh-CN" sz="2400" b="1" dirty="0"/>
              <a:t>:8</a:t>
            </a:r>
            <a:r>
              <a:rPr lang="zh-CN" altLang="en-US" sz="2400" b="1" dirty="0"/>
              <a:t>次</a:t>
            </a:r>
            <a:r>
              <a:rPr lang="en-US" altLang="zh-CN" sz="2400" b="1" dirty="0"/>
              <a:t>I/O</a:t>
            </a:r>
          </a:p>
          <a:p>
            <a:pPr marL="0" indent="0">
              <a:buNone/>
            </a:pPr>
            <a:r>
              <a:rPr lang="en-US" altLang="zh-CN" sz="2400" b="1" dirty="0"/>
              <a:t>N1,N2,N5</a:t>
            </a:r>
            <a:r>
              <a:rPr lang="zh-CN" altLang="en-US" sz="2400" b="1" dirty="0"/>
              <a:t>被读入内存共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个读</a:t>
            </a:r>
            <a:r>
              <a:rPr lang="en-US" altLang="zh-CN" sz="2400" b="1" dirty="0"/>
              <a:t>I/O      N5,N2</a:t>
            </a:r>
            <a:r>
              <a:rPr lang="zh-CN" altLang="en-US" sz="2400" b="1" dirty="0"/>
              <a:t>分裂共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个写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N1</a:t>
            </a:r>
            <a:r>
              <a:rPr lang="zh-CN" altLang="en-US" sz="2400" b="1" dirty="0"/>
              <a:t>插入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个写</a:t>
            </a:r>
            <a:r>
              <a:rPr lang="en-US" altLang="zh-CN" sz="2400" b="1" dirty="0"/>
              <a:t>I/O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6" y="3274968"/>
            <a:ext cx="4758701" cy="31448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814" y="3274969"/>
            <a:ext cx="5492672" cy="3144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776" y="1381126"/>
            <a:ext cx="10810196" cy="18507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4. </a:t>
            </a:r>
            <a:r>
              <a:rPr lang="zh-CN" altLang="en-US" sz="2400" b="1" dirty="0"/>
              <a:t>给每个叶子节点增加一个溢出节点，这一修改能否提升</a:t>
            </a:r>
            <a:r>
              <a:rPr lang="en-US" altLang="zh-CN" sz="2400" b="1" dirty="0"/>
              <a:t>B+</a:t>
            </a:r>
            <a:r>
              <a:rPr lang="zh-CN" altLang="en-US" sz="2400" b="1" dirty="0"/>
              <a:t>树的性能？以插入</a:t>
            </a:r>
            <a:r>
              <a:rPr lang="en-US" altLang="zh-CN" sz="2400" b="1" dirty="0"/>
              <a:t>37</a:t>
            </a:r>
            <a:r>
              <a:rPr lang="zh-CN" altLang="en-US" sz="2400" b="1" dirty="0"/>
              <a:t>为例，分别计算优化前后的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代价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优化后</a:t>
            </a:r>
            <a:r>
              <a:rPr lang="en-US" altLang="zh-CN" sz="2400" b="1" dirty="0"/>
              <a:t>:</a:t>
            </a:r>
            <a:r>
              <a:rPr lang="en-US" altLang="zh-CN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</a:p>
          <a:p>
            <a:pPr marL="0" indent="0">
              <a:buNone/>
            </a:pPr>
            <a:r>
              <a:rPr lang="en-US" altLang="zh-CN" sz="2400" b="1" dirty="0"/>
              <a:t>N1,N2,N5</a:t>
            </a:r>
            <a:r>
              <a:rPr lang="zh-CN" altLang="en-US" sz="2400" b="1" dirty="0"/>
              <a:t>被读入内存共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个读</a:t>
            </a:r>
            <a:r>
              <a:rPr lang="en-US" altLang="zh-CN" sz="2400" b="1" dirty="0"/>
              <a:t>I/O</a:t>
            </a:r>
            <a:r>
              <a:rPr lang="zh-CN" altLang="en-US" sz="2400" b="1" dirty="0"/>
              <a:t>。插入溢出节点一个写</a:t>
            </a:r>
            <a:r>
              <a:rPr lang="en-US" altLang="zh-CN" sz="2400" b="1" dirty="0"/>
              <a:t>I/O</a:t>
            </a:r>
          </a:p>
          <a:p>
            <a:pPr marL="0" indent="0">
              <a:buNone/>
            </a:pPr>
            <a:endParaRPr lang="en-US" altLang="zh-CN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27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60" y="3626089"/>
            <a:ext cx="4166618" cy="27535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F89148-1EF7-CB56-77FB-FFE1884BA86A}"/>
              </a:ext>
            </a:extLst>
          </p:cNvPr>
          <p:cNvSpPr txBox="1"/>
          <p:nvPr/>
        </p:nvSpPr>
        <p:spPr>
          <a:xfrm>
            <a:off x="5582370" y="3231912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每个叶子节点预先分配好了一个溢出节点，由一个指针指向。因此要写入溢出节点就必须需要一次额外的读</a:t>
            </a:r>
            <a:r>
              <a:rPr lang="en-US" altLang="zh-CN" sz="2400" b="1" dirty="0">
                <a:solidFill>
                  <a:srgbClr val="FF0000"/>
                </a:solidFill>
              </a:rPr>
              <a:t>I/O</a:t>
            </a:r>
            <a:r>
              <a:rPr lang="zh-CN" altLang="en-US" sz="2400" b="1" dirty="0">
                <a:solidFill>
                  <a:srgbClr val="FF0000"/>
                </a:solidFill>
              </a:rPr>
              <a:t>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34498" y="1346479"/>
            <a:ext cx="9419400" cy="4920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假设有如下的键值，现用 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位二进制序列来表示每个键值的 </a:t>
            </a:r>
            <a:r>
              <a:rPr lang="en-US" altLang="zh-CN" sz="2400" b="1" dirty="0"/>
              <a:t>hash </a:t>
            </a:r>
            <a:r>
              <a:rPr lang="zh-CN" altLang="en-US" sz="2400" b="1" dirty="0"/>
              <a:t>值。回答问题：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sz="2400" b="1" dirty="0"/>
              <a:t>(1)</a:t>
            </a:r>
            <a:r>
              <a:rPr lang="zh-CN" altLang="en-US" sz="2400" b="1" dirty="0"/>
              <a:t>如果将上述键值按 </a:t>
            </a:r>
            <a:r>
              <a:rPr lang="en-US" altLang="zh-CN" sz="2400" b="1" dirty="0"/>
              <a:t>A </a:t>
            </a:r>
            <a:r>
              <a:rPr lang="zh-CN" altLang="en-US" sz="2400" b="1" dirty="0"/>
              <a:t>到 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的顺序插入到可扩展散列索引中，若每个桶大小为一个磁 盘块，每个磁盘块最多可容纳 </a:t>
            </a:r>
            <a:r>
              <a:rPr lang="en-US" altLang="zh-CN" sz="2400" b="1" dirty="0"/>
              <a:t>3 </a:t>
            </a:r>
            <a:r>
              <a:rPr lang="zh-CN" altLang="en-US" sz="2400" b="1" dirty="0"/>
              <a:t>个键值，且初始时散列索引为空，则全部键值插入完成后该 散列索引中共有几个桶？并请写出键值 </a:t>
            </a:r>
            <a:r>
              <a:rPr lang="en-US" altLang="zh-CN" sz="2400" b="1" dirty="0"/>
              <a:t>E </a:t>
            </a:r>
            <a:r>
              <a:rPr lang="zh-CN" altLang="en-US" sz="2400" b="1" dirty="0"/>
              <a:t>所在的桶中的全部键值。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13503" r="1214" b="9774"/>
          <a:stretch>
            <a:fillRect/>
          </a:stretch>
        </p:blipFill>
        <p:spPr>
          <a:xfrm>
            <a:off x="934498" y="2327066"/>
            <a:ext cx="10633855" cy="1034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29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22337" y="1763069"/>
            <a:ext cx="3251521" cy="1607066"/>
            <a:chOff x="558480" y="2870368"/>
            <a:chExt cx="3251521" cy="1607066"/>
          </a:xfrm>
        </p:grpSpPr>
        <p:sp>
          <p:nvSpPr>
            <p:cNvPr id="6" name="文本框 5"/>
            <p:cNvSpPr txBox="1"/>
            <p:nvPr/>
          </p:nvSpPr>
          <p:spPr>
            <a:xfrm>
              <a:off x="558480" y="3718560"/>
              <a:ext cx="3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68640" y="2870368"/>
              <a:ext cx="3241361" cy="1607066"/>
              <a:chOff x="568640" y="2748448"/>
              <a:chExt cx="3241361" cy="160706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076960" y="3210560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076960" y="3566160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519680" y="2750234"/>
                <a:ext cx="1290321" cy="365760"/>
                <a:chOff x="2519680" y="2755314"/>
                <a:chExt cx="1290321" cy="36576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2519680" y="2755314"/>
                  <a:ext cx="101600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B,C,D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3545841" y="2755314"/>
                  <a:ext cx="264160" cy="252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519680" y="3989754"/>
                <a:ext cx="1290321" cy="365760"/>
                <a:chOff x="2519680" y="2755314"/>
                <a:chExt cx="1290321" cy="36576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2519680" y="2755314"/>
                  <a:ext cx="101600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A,E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545841" y="2755314"/>
                  <a:ext cx="264160" cy="25204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568640" y="3220720"/>
                <a:ext cx="34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995680" y="2748448"/>
                <a:ext cx="72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endParaRPr lang="zh-CN" altLang="en-US" dirty="0"/>
              </a:p>
            </p:txBody>
          </p:sp>
          <p:cxnSp>
            <p:nvCxnSpPr>
              <p:cNvPr id="14" name="直接箭头连接符 13"/>
              <p:cNvCxnSpPr>
                <a:endCxn id="18" idx="1"/>
              </p:cNvCxnSpPr>
              <p:nvPr/>
            </p:nvCxnSpPr>
            <p:spPr>
              <a:xfrm flipV="1">
                <a:off x="1818640" y="2933114"/>
                <a:ext cx="701040" cy="460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16" idx="1"/>
              </p:cNvCxnSpPr>
              <p:nvPr/>
            </p:nvCxnSpPr>
            <p:spPr>
              <a:xfrm>
                <a:off x="1818640" y="3749040"/>
                <a:ext cx="701040" cy="42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组合 19"/>
          <p:cNvGrpSpPr/>
          <p:nvPr/>
        </p:nvGrpSpPr>
        <p:grpSpPr>
          <a:xfrm>
            <a:off x="242339" y="3557338"/>
            <a:ext cx="4643120" cy="2200672"/>
            <a:chOff x="5273041" y="2343080"/>
            <a:chExt cx="4643120" cy="2200672"/>
          </a:xfrm>
        </p:grpSpPr>
        <p:sp>
          <p:nvSpPr>
            <p:cNvPr id="21" name="文本框 20"/>
            <p:cNvSpPr txBox="1"/>
            <p:nvPr/>
          </p:nvSpPr>
          <p:spPr>
            <a:xfrm>
              <a:off x="5273041" y="2343080"/>
              <a:ext cx="10871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F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6858000" y="3055034"/>
              <a:ext cx="1016000" cy="1452880"/>
              <a:chOff x="6746240" y="2902634"/>
              <a:chExt cx="1016000" cy="145288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6746240" y="2902634"/>
                <a:ext cx="101600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746240" y="3258234"/>
                <a:ext cx="101600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6746240" y="3623994"/>
                <a:ext cx="101600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746240" y="3989754"/>
                <a:ext cx="101600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636000" y="2790874"/>
              <a:ext cx="1280161" cy="307926"/>
              <a:chOff x="8636000" y="2790874"/>
              <a:chExt cx="1280161" cy="30792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B,C,D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8636000" y="3481754"/>
              <a:ext cx="1280161" cy="307926"/>
              <a:chOff x="8636000" y="2790874"/>
              <a:chExt cx="1280161" cy="30792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636000" y="4192954"/>
              <a:ext cx="1280161" cy="307926"/>
              <a:chOff x="8636000" y="2790874"/>
              <a:chExt cx="1280161" cy="30792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A,E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6238240" y="307714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00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48400" y="342258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38240" y="380866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248400" y="4174420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776720" y="2604869"/>
              <a:ext cx="72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=2</a:t>
              </a:r>
              <a:endParaRPr lang="zh-CN" altLang="en-US" dirty="0"/>
            </a:p>
          </p:txBody>
        </p:sp>
        <p:cxnSp>
          <p:nvCxnSpPr>
            <p:cNvPr id="31" name="直接箭头连接符 30"/>
            <p:cNvCxnSpPr>
              <a:endCxn id="39" idx="1"/>
            </p:cNvCxnSpPr>
            <p:nvPr/>
          </p:nvCxnSpPr>
          <p:spPr>
            <a:xfrm flipV="1">
              <a:off x="7721600" y="2944837"/>
              <a:ext cx="914400" cy="275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37" idx="1"/>
            </p:cNvCxnSpPr>
            <p:nvPr/>
          </p:nvCxnSpPr>
          <p:spPr>
            <a:xfrm>
              <a:off x="7721600" y="3590052"/>
              <a:ext cx="914400" cy="45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35" idx="1"/>
            </p:cNvCxnSpPr>
            <p:nvPr/>
          </p:nvCxnSpPr>
          <p:spPr>
            <a:xfrm>
              <a:off x="7721600" y="3989754"/>
              <a:ext cx="914400" cy="3571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35" idx="1"/>
            </p:cNvCxnSpPr>
            <p:nvPr/>
          </p:nvCxnSpPr>
          <p:spPr>
            <a:xfrm>
              <a:off x="7721600" y="4318977"/>
              <a:ext cx="914400" cy="27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997098" y="1526372"/>
            <a:ext cx="3545841" cy="4044573"/>
            <a:chOff x="436880" y="-42705"/>
            <a:chExt cx="3545841" cy="4044573"/>
          </a:xfrm>
        </p:grpSpPr>
        <p:sp>
          <p:nvSpPr>
            <p:cNvPr id="46" name="文本框 45"/>
            <p:cNvSpPr txBox="1"/>
            <p:nvPr/>
          </p:nvSpPr>
          <p:spPr>
            <a:xfrm>
              <a:off x="436880" y="-42705"/>
              <a:ext cx="10871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GH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148079" y="555842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=3</a:t>
              </a:r>
              <a:endParaRPr lang="zh-CN" altLang="en-US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702560" y="930422"/>
              <a:ext cx="1280161" cy="307926"/>
              <a:chOff x="8636000" y="2790874"/>
              <a:chExt cx="1280161" cy="307926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G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702560" y="1491176"/>
              <a:ext cx="1280161" cy="307926"/>
              <a:chOff x="8636000" y="2790874"/>
              <a:chExt cx="1280161" cy="307926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B,C,D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702560" y="2096087"/>
              <a:ext cx="1280161" cy="307926"/>
              <a:chOff x="8636000" y="2790874"/>
              <a:chExt cx="1280161" cy="307926"/>
            </a:xfrm>
          </p:grpSpPr>
          <p:sp>
            <p:nvSpPr>
              <p:cNvPr id="82" name="矩形 81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2702560" y="3194149"/>
              <a:ext cx="1280161" cy="307926"/>
              <a:chOff x="8636000" y="2790874"/>
              <a:chExt cx="1280161" cy="307926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A,E,H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436880" y="1096108"/>
              <a:ext cx="1747520" cy="2905760"/>
              <a:chOff x="436880" y="1096108"/>
              <a:chExt cx="1747520" cy="290576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1168400" y="1096108"/>
                <a:ext cx="1016000" cy="2905760"/>
                <a:chOff x="1412240" y="1104314"/>
                <a:chExt cx="1016000" cy="2905760"/>
              </a:xfrm>
            </p:grpSpPr>
            <p:grpSp>
              <p:nvGrpSpPr>
                <p:cNvPr id="70" name="组合 69"/>
                <p:cNvGrpSpPr/>
                <p:nvPr/>
              </p:nvGrpSpPr>
              <p:grpSpPr>
                <a:xfrm>
                  <a:off x="1412240" y="110431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76" name="矩形 75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1" name="组合 70"/>
                <p:cNvGrpSpPr/>
                <p:nvPr/>
              </p:nvGrpSpPr>
              <p:grpSpPr>
                <a:xfrm>
                  <a:off x="1412240" y="255719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72" name="矩形 71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3" name="矩形 72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5" name="矩形 74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62" name="文本框 61"/>
              <p:cNvSpPr txBox="1"/>
              <p:nvPr/>
            </p:nvSpPr>
            <p:spPr>
              <a:xfrm>
                <a:off x="447040" y="1121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000</a:t>
                </a:r>
                <a:endParaRPr lang="zh-CN" altLang="en-US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447040" y="14567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001</a:t>
                </a:r>
                <a:endParaRPr lang="zh-CN" altLang="en-US" dirty="0"/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447040" y="18123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010</a:t>
                </a:r>
                <a:endParaRPr lang="zh-CN" altLang="en-US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447040" y="21781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011</a:t>
                </a:r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436880" y="25337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47040" y="2899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101</a:t>
                </a:r>
                <a:endParaRPr lang="zh-CN" altLang="en-US" dirty="0"/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447040" y="326526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110</a:t>
                </a:r>
                <a:endParaRPr lang="zh-CN" altLang="en-US" dirty="0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447040" y="363102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111</a:t>
                </a:r>
                <a:endParaRPr lang="zh-CN" altLang="en-US" dirty="0"/>
              </a:p>
            </p:txBody>
          </p:sp>
        </p:grpSp>
        <p:cxnSp>
          <p:nvCxnSpPr>
            <p:cNvPr id="53" name="直接箭头连接符 52"/>
            <p:cNvCxnSpPr>
              <a:endCxn id="86" idx="1"/>
            </p:cNvCxnSpPr>
            <p:nvPr/>
          </p:nvCxnSpPr>
          <p:spPr>
            <a:xfrm flipV="1">
              <a:off x="2021840" y="1084385"/>
              <a:ext cx="680720" cy="15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endCxn id="84" idx="1"/>
            </p:cNvCxnSpPr>
            <p:nvPr/>
          </p:nvCxnSpPr>
          <p:spPr>
            <a:xfrm>
              <a:off x="2011680" y="1632802"/>
              <a:ext cx="690880" cy="1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82" idx="1"/>
            </p:cNvCxnSpPr>
            <p:nvPr/>
          </p:nvCxnSpPr>
          <p:spPr>
            <a:xfrm>
              <a:off x="2021840" y="2028484"/>
              <a:ext cx="680720" cy="221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82" idx="1"/>
            </p:cNvCxnSpPr>
            <p:nvPr/>
          </p:nvCxnSpPr>
          <p:spPr>
            <a:xfrm flipV="1">
              <a:off x="2011680" y="2250050"/>
              <a:ext cx="690880" cy="112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021840" y="2700998"/>
              <a:ext cx="680720" cy="49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endCxn id="80" idx="1"/>
            </p:cNvCxnSpPr>
            <p:nvPr/>
          </p:nvCxnSpPr>
          <p:spPr>
            <a:xfrm>
              <a:off x="2021840" y="3084174"/>
              <a:ext cx="680720" cy="26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80" idx="1"/>
            </p:cNvCxnSpPr>
            <p:nvPr/>
          </p:nvCxnSpPr>
          <p:spPr>
            <a:xfrm flipV="1">
              <a:off x="2011680" y="3348112"/>
              <a:ext cx="690880" cy="12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2021840" y="3527698"/>
              <a:ext cx="680720" cy="3401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文本框 87"/>
          <p:cNvSpPr txBox="1"/>
          <p:nvPr/>
        </p:nvSpPr>
        <p:spPr>
          <a:xfrm>
            <a:off x="242339" y="1326775"/>
            <a:ext cx="14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ABCDE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HW1.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HW1.2</a:t>
            </a:r>
          </a:p>
        </p:txBody>
      </p:sp>
      <p:pic>
        <p:nvPicPr>
          <p:cNvPr id="59" name="answer.png" descr="ans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5" y="1339463"/>
            <a:ext cx="11678516" cy="489806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30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98098" y="1649494"/>
            <a:ext cx="4897902" cy="3567668"/>
            <a:chOff x="4896339" y="-249645"/>
            <a:chExt cx="4897902" cy="3567668"/>
          </a:xfrm>
        </p:grpSpPr>
        <p:grpSp>
          <p:nvGrpSpPr>
            <p:cNvPr id="6" name="组合 5"/>
            <p:cNvGrpSpPr/>
            <p:nvPr/>
          </p:nvGrpSpPr>
          <p:grpSpPr>
            <a:xfrm>
              <a:off x="5547360" y="412263"/>
              <a:ext cx="1747520" cy="2905760"/>
              <a:chOff x="436880" y="1096108"/>
              <a:chExt cx="1747520" cy="2905760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1168400" y="1096108"/>
                <a:ext cx="1016000" cy="2905760"/>
                <a:chOff x="1412240" y="1104314"/>
                <a:chExt cx="1016000" cy="2905760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1412240" y="110431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矩形 48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1412240" y="255719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42" name="矩形 41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2" name="文本框 31"/>
              <p:cNvSpPr txBox="1"/>
              <p:nvPr/>
            </p:nvSpPr>
            <p:spPr>
              <a:xfrm>
                <a:off x="447040" y="1121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000</a:t>
                </a:r>
                <a:endParaRPr lang="zh-CN" altLang="en-US" dirty="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47040" y="14567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001</a:t>
                </a:r>
                <a:endParaRPr lang="zh-CN" altLang="en-US" dirty="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447040" y="18123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010</a:t>
                </a:r>
                <a:endParaRPr lang="zh-CN" altLang="en-US" dirty="0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7040" y="21781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011</a:t>
                </a:r>
                <a:endParaRPr lang="zh-CN" altLang="en-US" dirty="0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880" y="25337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447040" y="2899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101</a:t>
                </a:r>
                <a:endParaRPr lang="zh-CN" altLang="en-US" dirty="0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447040" y="326526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110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47040" y="363102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111</a:t>
                </a:r>
                <a:endParaRPr lang="zh-CN" altLang="en-US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14080" y="284871"/>
              <a:ext cx="1280161" cy="307926"/>
              <a:chOff x="8636000" y="2790874"/>
              <a:chExt cx="1280161" cy="30792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G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896339" y="-249645"/>
              <a:ext cx="1452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IJKLM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514080" y="752231"/>
              <a:ext cx="1280161" cy="307926"/>
              <a:chOff x="8636000" y="2790874"/>
              <a:chExt cx="1280161" cy="30792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B,C,D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8514080" y="1321191"/>
              <a:ext cx="1280161" cy="307926"/>
              <a:chOff x="8636000" y="2790874"/>
              <a:chExt cx="1280161" cy="30792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F,J,M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514080" y="2073031"/>
              <a:ext cx="1280161" cy="307926"/>
              <a:chOff x="8636000" y="2790874"/>
              <a:chExt cx="1280161" cy="307926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E,I,K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514080" y="2723271"/>
              <a:ext cx="1280161" cy="307926"/>
              <a:chOff x="8636000" y="2790874"/>
              <a:chExt cx="1280161" cy="30792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A,H,L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接箭头连接符 12"/>
            <p:cNvCxnSpPr>
              <a:endCxn id="29" idx="1"/>
            </p:cNvCxnSpPr>
            <p:nvPr/>
          </p:nvCxnSpPr>
          <p:spPr>
            <a:xfrm flipV="1">
              <a:off x="7152640" y="438834"/>
              <a:ext cx="1361440" cy="183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endCxn id="27" idx="1"/>
            </p:cNvCxnSpPr>
            <p:nvPr/>
          </p:nvCxnSpPr>
          <p:spPr>
            <a:xfrm flipV="1">
              <a:off x="7152640" y="906194"/>
              <a:ext cx="1361440" cy="1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endCxn id="25" idx="1"/>
            </p:cNvCxnSpPr>
            <p:nvPr/>
          </p:nvCxnSpPr>
          <p:spPr>
            <a:xfrm>
              <a:off x="7152640" y="1270184"/>
              <a:ext cx="1361440" cy="204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25" idx="1"/>
            </p:cNvCxnSpPr>
            <p:nvPr/>
          </p:nvCxnSpPr>
          <p:spPr>
            <a:xfrm flipV="1">
              <a:off x="7152640" y="1475154"/>
              <a:ext cx="1361440" cy="22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23" idx="1"/>
            </p:cNvCxnSpPr>
            <p:nvPr/>
          </p:nvCxnSpPr>
          <p:spPr>
            <a:xfrm>
              <a:off x="7152640" y="1984717"/>
              <a:ext cx="1361440" cy="242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23" idx="1"/>
            </p:cNvCxnSpPr>
            <p:nvPr/>
          </p:nvCxnSpPr>
          <p:spPr>
            <a:xfrm flipV="1">
              <a:off x="7152640" y="2226994"/>
              <a:ext cx="1361440" cy="2106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21" idx="1"/>
            </p:cNvCxnSpPr>
            <p:nvPr/>
          </p:nvCxnSpPr>
          <p:spPr>
            <a:xfrm>
              <a:off x="7152640" y="2756199"/>
              <a:ext cx="1361440" cy="121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21" idx="1"/>
            </p:cNvCxnSpPr>
            <p:nvPr/>
          </p:nvCxnSpPr>
          <p:spPr>
            <a:xfrm flipV="1">
              <a:off x="7152640" y="2877234"/>
              <a:ext cx="1361440" cy="25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824169" y="1664429"/>
            <a:ext cx="5013404" cy="3804751"/>
            <a:chOff x="4780837" y="2864090"/>
            <a:chExt cx="5013404" cy="3804751"/>
          </a:xfrm>
        </p:grpSpPr>
        <p:grpSp>
          <p:nvGrpSpPr>
            <p:cNvPr id="51" name="组合 50"/>
            <p:cNvGrpSpPr/>
            <p:nvPr/>
          </p:nvGrpSpPr>
          <p:grpSpPr>
            <a:xfrm>
              <a:off x="5557520" y="3763081"/>
              <a:ext cx="1747520" cy="2905760"/>
              <a:chOff x="436880" y="1096108"/>
              <a:chExt cx="1747520" cy="2905760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168400" y="1096108"/>
                <a:ext cx="1016000" cy="2905760"/>
                <a:chOff x="1412240" y="1104314"/>
                <a:chExt cx="1016000" cy="2905760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412240" y="110431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95" name="矩形 94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矩形 95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7" name="矩形 96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矩形 97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1412240" y="2557194"/>
                  <a:ext cx="1016000" cy="1452880"/>
                  <a:chOff x="6746240" y="2902634"/>
                  <a:chExt cx="1016000" cy="1452880"/>
                </a:xfrm>
              </p:grpSpPr>
              <p:sp>
                <p:nvSpPr>
                  <p:cNvPr id="91" name="矩形 90"/>
                  <p:cNvSpPr/>
                  <p:nvPr/>
                </p:nvSpPr>
                <p:spPr>
                  <a:xfrm>
                    <a:off x="6746240" y="29026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矩形 91"/>
                  <p:cNvSpPr/>
                  <p:nvPr/>
                </p:nvSpPr>
                <p:spPr>
                  <a:xfrm>
                    <a:off x="6746240" y="325823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矩形 92"/>
                  <p:cNvSpPr/>
                  <p:nvPr/>
                </p:nvSpPr>
                <p:spPr>
                  <a:xfrm>
                    <a:off x="6746240" y="362399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6746240" y="3989754"/>
                    <a:ext cx="101600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1" name="文本框 80"/>
              <p:cNvSpPr txBox="1"/>
              <p:nvPr/>
            </p:nvSpPr>
            <p:spPr>
              <a:xfrm>
                <a:off x="447040" y="1121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000</a:t>
                </a:r>
                <a:endParaRPr lang="zh-CN" altLang="en-US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47040" y="14567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001</a:t>
                </a:r>
                <a:endParaRPr lang="zh-CN" altLang="en-US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447040" y="181238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010</a:t>
                </a:r>
                <a:endParaRPr lang="zh-CN" altLang="en-US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447040" y="21781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011</a:t>
                </a:r>
                <a:endParaRPr lang="zh-CN" altLang="en-US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36880" y="253374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447040" y="289950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101</a:t>
                </a:r>
                <a:endParaRPr lang="zh-CN" altLang="en-US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447040" y="326526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110</a:t>
                </a:r>
                <a:endParaRPr lang="zh-CN" altLang="en-US" dirty="0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447040" y="3631028"/>
                <a:ext cx="58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111</a:t>
                </a:r>
                <a:endParaRPr lang="zh-CN" altLang="en-US" dirty="0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6217919" y="3381803"/>
              <a:ext cx="838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=3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780837" y="2864090"/>
              <a:ext cx="131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插入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8514080" y="3586871"/>
              <a:ext cx="1280161" cy="307926"/>
              <a:chOff x="8636000" y="2790874"/>
              <a:chExt cx="1280161" cy="307926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G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8514080" y="4023751"/>
              <a:ext cx="1280161" cy="307926"/>
              <a:chOff x="8636000" y="2790874"/>
              <a:chExt cx="1280161" cy="307926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B,C,D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8514080" y="4611859"/>
              <a:ext cx="1280161" cy="307926"/>
              <a:chOff x="8636000" y="2790874"/>
              <a:chExt cx="1280161" cy="307926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F,J,M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8514080" y="5314071"/>
              <a:ext cx="1280161" cy="307926"/>
              <a:chOff x="8636000" y="2790874"/>
              <a:chExt cx="1280161" cy="307926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E,I,K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514080" y="5801751"/>
              <a:ext cx="1280161" cy="307926"/>
              <a:chOff x="8636000" y="2790874"/>
              <a:chExt cx="1280161" cy="307926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514080" y="6248791"/>
              <a:ext cx="1280161" cy="307926"/>
              <a:chOff x="8636000" y="2790874"/>
              <a:chExt cx="1280161" cy="307926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8636000" y="2790874"/>
                <a:ext cx="1016000" cy="3079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H,L,N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9652001" y="2790874"/>
                <a:ext cx="264160" cy="2520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0" name="直接箭头连接符 59"/>
            <p:cNvCxnSpPr>
              <a:endCxn id="78" idx="1"/>
            </p:cNvCxnSpPr>
            <p:nvPr/>
          </p:nvCxnSpPr>
          <p:spPr>
            <a:xfrm flipV="1">
              <a:off x="7152640" y="3740834"/>
              <a:ext cx="1361440" cy="205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76" idx="1"/>
            </p:cNvCxnSpPr>
            <p:nvPr/>
          </p:nvCxnSpPr>
          <p:spPr>
            <a:xfrm flipV="1">
              <a:off x="7152640" y="4177714"/>
              <a:ext cx="1361440" cy="141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endCxn id="74" idx="1"/>
            </p:cNvCxnSpPr>
            <p:nvPr/>
          </p:nvCxnSpPr>
          <p:spPr>
            <a:xfrm>
              <a:off x="7152640" y="4636958"/>
              <a:ext cx="1361440" cy="128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74" idx="1"/>
            </p:cNvCxnSpPr>
            <p:nvPr/>
          </p:nvCxnSpPr>
          <p:spPr>
            <a:xfrm flipV="1">
              <a:off x="7152640" y="4765822"/>
              <a:ext cx="1361440" cy="28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endCxn id="72" idx="1"/>
            </p:cNvCxnSpPr>
            <p:nvPr/>
          </p:nvCxnSpPr>
          <p:spPr>
            <a:xfrm>
              <a:off x="7152640" y="5361768"/>
              <a:ext cx="1361440" cy="1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72" idx="1"/>
            </p:cNvCxnSpPr>
            <p:nvPr/>
          </p:nvCxnSpPr>
          <p:spPr>
            <a:xfrm flipV="1">
              <a:off x="7152640" y="5468034"/>
              <a:ext cx="1361440" cy="323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70" idx="1"/>
            </p:cNvCxnSpPr>
            <p:nvPr/>
          </p:nvCxnSpPr>
          <p:spPr>
            <a:xfrm flipV="1">
              <a:off x="7152640" y="5955714"/>
              <a:ext cx="1361440" cy="16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endCxn id="68" idx="1"/>
            </p:cNvCxnSpPr>
            <p:nvPr/>
          </p:nvCxnSpPr>
          <p:spPr>
            <a:xfrm flipV="1">
              <a:off x="7152640" y="6402754"/>
              <a:ext cx="1361440" cy="98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文本框 98"/>
          <p:cNvSpPr txBox="1"/>
          <p:nvPr/>
        </p:nvSpPr>
        <p:spPr>
          <a:xfrm>
            <a:off x="7611012" y="6001826"/>
            <a:ext cx="183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个桶，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2560318" y="1805509"/>
            <a:ext cx="74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1537398"/>
            <a:ext cx="9957916" cy="472909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）前一问题中，如果换成线性散列索引，其余假设不变，同时假设只有当插入新键值后 空间利用率大于 </a:t>
            </a:r>
            <a:r>
              <a:rPr lang="en-US" altLang="zh-CN" sz="2400" b="1" dirty="0"/>
              <a:t>80%</a:t>
            </a:r>
            <a:r>
              <a:rPr lang="zh-CN" altLang="en-US" sz="2400" b="1" dirty="0"/>
              <a:t>时才增加新的桶，则全部键值按序插入完成后该散列索引中共有几个桶？ 并请写出键值 </a:t>
            </a:r>
            <a:r>
              <a:rPr lang="en-US" altLang="zh-CN" sz="2400" b="1" dirty="0"/>
              <a:t>B </a:t>
            </a:r>
            <a:r>
              <a:rPr lang="zh-CN" altLang="en-US" sz="2400" b="1" dirty="0"/>
              <a:t>所在的桶中的全部键值（包括溢出块中的键值）。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31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738" y="3093874"/>
            <a:ext cx="6625831" cy="30784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32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7040" y="1349940"/>
            <a:ext cx="3099120" cy="1183472"/>
            <a:chOff x="467040" y="1349940"/>
            <a:chExt cx="3099120" cy="1183472"/>
          </a:xfrm>
        </p:grpSpPr>
        <p:sp>
          <p:nvSpPr>
            <p:cNvPr id="6" name="文本框 5"/>
            <p:cNvSpPr txBox="1"/>
            <p:nvPr/>
          </p:nvSpPr>
          <p:spPr>
            <a:xfrm>
              <a:off x="467040" y="1822212"/>
              <a:ext cx="3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94080" y="1349940"/>
              <a:ext cx="721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7040" y="2164080"/>
              <a:ext cx="34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75360" y="1801892"/>
              <a:ext cx="2590800" cy="365760"/>
              <a:chOff x="1024597" y="1812052"/>
              <a:chExt cx="2511083" cy="36576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24597" y="1812052"/>
                <a:ext cx="101600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519680" y="1832372"/>
                <a:ext cx="1016000" cy="283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D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箭头连接符 15"/>
              <p:cNvCxnSpPr>
                <a:endCxn id="15" idx="1"/>
              </p:cNvCxnSpPr>
              <p:nvPr/>
            </p:nvCxnSpPr>
            <p:spPr>
              <a:xfrm>
                <a:off x="1849120" y="1974165"/>
                <a:ext cx="67056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975360" y="2167652"/>
              <a:ext cx="2560320" cy="365760"/>
              <a:chOff x="975360" y="2167652"/>
              <a:chExt cx="2560320" cy="36576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975360" y="2167652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19680" y="2206952"/>
                <a:ext cx="1016000" cy="283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A,B,C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/>
              <p:cNvCxnSpPr>
                <a:endCxn id="12" idx="1"/>
              </p:cNvCxnSpPr>
              <p:nvPr/>
            </p:nvCxnSpPr>
            <p:spPr>
              <a:xfrm>
                <a:off x="1849120" y="2348746"/>
                <a:ext cx="670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组合 16"/>
          <p:cNvGrpSpPr/>
          <p:nvPr/>
        </p:nvGrpSpPr>
        <p:grpSpPr>
          <a:xfrm>
            <a:off x="456880" y="2752020"/>
            <a:ext cx="4613282" cy="1528912"/>
            <a:chOff x="456880" y="2752020"/>
            <a:chExt cx="4613282" cy="1528912"/>
          </a:xfrm>
        </p:grpSpPr>
        <p:grpSp>
          <p:nvGrpSpPr>
            <p:cNvPr id="18" name="组合 17"/>
            <p:cNvGrpSpPr/>
            <p:nvPr/>
          </p:nvGrpSpPr>
          <p:grpSpPr>
            <a:xfrm>
              <a:off x="456880" y="2752020"/>
              <a:ext cx="1148400" cy="841604"/>
              <a:chOff x="568640" y="2748448"/>
              <a:chExt cx="1148400" cy="84160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568640" y="3220720"/>
                <a:ext cx="43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995680" y="2748448"/>
                <a:ext cx="72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i</a:t>
                </a:r>
                <a:r>
                  <a:rPr lang="en-US" altLang="zh-CN" dirty="0"/>
                  <a:t>=2</a:t>
                </a:r>
                <a:endParaRPr lang="zh-CN" altLang="en-US" dirty="0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477200" y="3606800"/>
              <a:ext cx="49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75360" y="3173492"/>
              <a:ext cx="2560320" cy="365760"/>
              <a:chOff x="975360" y="1812052"/>
              <a:chExt cx="2560320" cy="36576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975360" y="1812052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519680" y="1832372"/>
                <a:ext cx="1016000" cy="283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E,F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箭头连接符 36"/>
              <p:cNvCxnSpPr>
                <a:endCxn id="36" idx="1"/>
              </p:cNvCxnSpPr>
              <p:nvPr/>
            </p:nvCxnSpPr>
            <p:spPr>
              <a:xfrm>
                <a:off x="1849120" y="1974165"/>
                <a:ext cx="67056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477200" y="3911600"/>
              <a:ext cx="49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75360" y="3539252"/>
              <a:ext cx="4094802" cy="731520"/>
              <a:chOff x="975360" y="3539252"/>
              <a:chExt cx="4094802" cy="73152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975360" y="3905012"/>
                <a:ext cx="2560320" cy="365760"/>
                <a:chOff x="975360" y="1812052"/>
                <a:chExt cx="2560320" cy="36576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/>
                <p:cNvCxnSpPr>
                  <a:endCxn id="33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/>
              <p:cNvGrpSpPr/>
              <p:nvPr/>
            </p:nvGrpSpPr>
            <p:grpSpPr>
              <a:xfrm>
                <a:off x="975360" y="3539252"/>
                <a:ext cx="4094802" cy="365760"/>
                <a:chOff x="975360" y="3651012"/>
                <a:chExt cx="4094802" cy="365760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975360" y="365101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A,B,C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1" name="直接箭头连接符 30"/>
                  <p:cNvCxnSpPr>
                    <a:endCxn id="30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3383602" y="3671332"/>
                  <a:ext cx="1686560" cy="283587"/>
                  <a:chOff x="1849442" y="1832372"/>
                  <a:chExt cx="1686560" cy="283587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2520002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G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8" name="直接箭头连接符 27"/>
                  <p:cNvCxnSpPr>
                    <a:endCxn id="27" idx="1"/>
                  </p:cNvCxnSpPr>
                  <p:nvPr/>
                </p:nvCxnSpPr>
                <p:spPr>
                  <a:xfrm>
                    <a:off x="1849442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40" name="组合 39"/>
          <p:cNvGrpSpPr/>
          <p:nvPr/>
        </p:nvGrpSpPr>
        <p:grpSpPr>
          <a:xfrm>
            <a:off x="78256" y="4417198"/>
            <a:ext cx="3658056" cy="1884512"/>
            <a:chOff x="-152856" y="4469060"/>
            <a:chExt cx="3658056" cy="1884512"/>
          </a:xfrm>
        </p:grpSpPr>
        <p:grpSp>
          <p:nvGrpSpPr>
            <p:cNvPr id="41" name="组合 40"/>
            <p:cNvGrpSpPr/>
            <p:nvPr/>
          </p:nvGrpSpPr>
          <p:grpSpPr>
            <a:xfrm>
              <a:off x="-152856" y="4469060"/>
              <a:ext cx="3658056" cy="1528912"/>
              <a:chOff x="-122376" y="2863780"/>
              <a:chExt cx="3658056" cy="152891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56880" y="2863780"/>
                <a:ext cx="1148400" cy="841604"/>
                <a:chOff x="568640" y="2748448"/>
                <a:chExt cx="1148400" cy="841604"/>
              </a:xfrm>
            </p:grpSpPr>
            <p:sp>
              <p:nvSpPr>
                <p:cNvPr id="63" name="文本框 62"/>
                <p:cNvSpPr txBox="1"/>
                <p:nvPr/>
              </p:nvSpPr>
              <p:spPr>
                <a:xfrm>
                  <a:off x="568640" y="3220720"/>
                  <a:ext cx="43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00</a:t>
                  </a:r>
                  <a:endParaRPr lang="zh-CN" altLang="en-US" dirty="0"/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995680" y="2748448"/>
                  <a:ext cx="721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i</a:t>
                  </a:r>
                  <a:r>
                    <a:rPr lang="en-US" altLang="zh-CN" dirty="0"/>
                    <a:t>=2</a:t>
                  </a:r>
                  <a:endParaRPr lang="zh-CN" altLang="en-US" dirty="0"/>
                </a:p>
              </p:txBody>
            </p:sp>
          </p:grpSp>
          <p:sp>
            <p:nvSpPr>
              <p:cNvPr id="48" name="文本框 47"/>
              <p:cNvSpPr txBox="1"/>
              <p:nvPr/>
            </p:nvSpPr>
            <p:spPr>
              <a:xfrm>
                <a:off x="477200" y="3718560"/>
                <a:ext cx="498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975360" y="3285252"/>
                <a:ext cx="2560320" cy="365760"/>
                <a:chOff x="975360" y="1812052"/>
                <a:chExt cx="2560320" cy="36576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E,F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直接箭头连接符 61"/>
                <p:cNvCxnSpPr>
                  <a:endCxn id="61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975360" y="4016772"/>
                <a:ext cx="2560320" cy="365760"/>
                <a:chOff x="975360" y="1812052"/>
                <a:chExt cx="2560320" cy="365760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D,H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" name="直接箭头连接符 58"/>
                <p:cNvCxnSpPr>
                  <a:endCxn id="58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文本框 50"/>
              <p:cNvSpPr txBox="1"/>
              <p:nvPr/>
            </p:nvSpPr>
            <p:spPr>
              <a:xfrm>
                <a:off x="-122376" y="2881698"/>
                <a:ext cx="1076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插入</a:t>
                </a:r>
                <a:r>
                  <a:rPr lang="en-US" altLang="zh-CN" dirty="0"/>
                  <a:t>HI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477200" y="4023360"/>
                <a:ext cx="498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</a:t>
                </a:r>
                <a:endParaRPr lang="zh-CN" altLang="en-US" dirty="0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975360" y="3651012"/>
                <a:ext cx="2560320" cy="365760"/>
                <a:chOff x="975360" y="1812052"/>
                <a:chExt cx="2560320" cy="365760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A,C,I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箭头连接符 55"/>
                <p:cNvCxnSpPr>
                  <a:endCxn id="55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组合 41"/>
            <p:cNvGrpSpPr/>
            <p:nvPr/>
          </p:nvGrpSpPr>
          <p:grpSpPr>
            <a:xfrm>
              <a:off x="944880" y="5987812"/>
              <a:ext cx="2560320" cy="365760"/>
              <a:chOff x="975360" y="2167652"/>
              <a:chExt cx="2560320" cy="365760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975360" y="2167652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519680" y="2206952"/>
                <a:ext cx="1016000" cy="283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B,G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直接箭头连接符 45"/>
              <p:cNvCxnSpPr>
                <a:endCxn id="45" idx="1"/>
              </p:cNvCxnSpPr>
              <p:nvPr/>
            </p:nvCxnSpPr>
            <p:spPr>
              <a:xfrm>
                <a:off x="1849120" y="2348746"/>
                <a:ext cx="6705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文本框 42"/>
            <p:cNvSpPr txBox="1"/>
            <p:nvPr/>
          </p:nvSpPr>
          <p:spPr>
            <a:xfrm>
              <a:off x="450566" y="5984240"/>
              <a:ext cx="49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2321365" y="4264017"/>
            <a:ext cx="21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12*0.8=9.6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5822638" y="1408276"/>
            <a:ext cx="5142733" cy="2250272"/>
            <a:chOff x="5799587" y="1141292"/>
            <a:chExt cx="5142733" cy="225027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99587" y="1141292"/>
              <a:ext cx="5142733" cy="1528912"/>
              <a:chOff x="-72893" y="2863780"/>
              <a:chExt cx="5142733" cy="1528912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456880" y="2863780"/>
                <a:ext cx="1148400" cy="841604"/>
                <a:chOff x="568640" y="2748448"/>
                <a:chExt cx="1148400" cy="841604"/>
              </a:xfrm>
            </p:grpSpPr>
            <p:sp>
              <p:nvSpPr>
                <p:cNvPr id="102" name="文本框 101"/>
                <p:cNvSpPr txBox="1"/>
                <p:nvPr/>
              </p:nvSpPr>
              <p:spPr>
                <a:xfrm>
                  <a:off x="568640" y="3220720"/>
                  <a:ext cx="670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000</a:t>
                  </a:r>
                  <a:endParaRPr lang="zh-CN" altLang="en-US" dirty="0"/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995680" y="2748448"/>
                  <a:ext cx="721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/>
                    <a:t>i</a:t>
                  </a:r>
                  <a:r>
                    <a:rPr lang="en-US" altLang="zh-CN" dirty="0"/>
                    <a:t>=3</a:t>
                  </a:r>
                  <a:endParaRPr lang="zh-CN" altLang="en-US" dirty="0"/>
                </a:p>
              </p:txBody>
            </p:sp>
          </p:grpSp>
          <p:sp>
            <p:nvSpPr>
              <p:cNvPr id="83" name="文本框 82"/>
              <p:cNvSpPr txBox="1"/>
              <p:nvPr/>
            </p:nvSpPr>
            <p:spPr>
              <a:xfrm>
                <a:off x="477200" y="3718560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001</a:t>
                </a:r>
                <a:endParaRPr lang="zh-CN" altLang="en-US" dirty="0"/>
              </a:p>
            </p:txBody>
          </p:sp>
          <p:grpSp>
            <p:nvGrpSpPr>
              <p:cNvPr id="84" name="组合 83"/>
              <p:cNvGrpSpPr/>
              <p:nvPr/>
            </p:nvGrpSpPr>
            <p:grpSpPr>
              <a:xfrm>
                <a:off x="975360" y="3285252"/>
                <a:ext cx="2560320" cy="365760"/>
                <a:chOff x="975360" y="1812052"/>
                <a:chExt cx="2560320" cy="365760"/>
              </a:xfrm>
            </p:grpSpPr>
            <p:sp>
              <p:nvSpPr>
                <p:cNvPr id="99" name="矩形 98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F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箭头连接符 100"/>
                <p:cNvCxnSpPr>
                  <a:endCxn id="100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组合 84"/>
              <p:cNvGrpSpPr/>
              <p:nvPr/>
            </p:nvGrpSpPr>
            <p:grpSpPr>
              <a:xfrm>
                <a:off x="975360" y="4016772"/>
                <a:ext cx="2560320" cy="365760"/>
                <a:chOff x="975360" y="1812052"/>
                <a:chExt cx="2560320" cy="36576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D,H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8" name="直接箭头连接符 97"/>
                <p:cNvCxnSpPr>
                  <a:endCxn id="97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本框 85"/>
              <p:cNvSpPr txBox="1"/>
              <p:nvPr/>
            </p:nvSpPr>
            <p:spPr>
              <a:xfrm>
                <a:off x="-72893" y="2863780"/>
                <a:ext cx="977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插入</a:t>
                </a:r>
                <a:r>
                  <a:rPr lang="en-US" altLang="zh-CN" dirty="0"/>
                  <a:t>JKL</a:t>
                </a:r>
                <a:endParaRPr lang="zh-CN" altLang="en-US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477200" y="4023360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010</a:t>
                </a:r>
                <a:endParaRPr lang="zh-CN" altLang="en-US" dirty="0"/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975360" y="3651012"/>
                <a:ext cx="4094480" cy="365760"/>
                <a:chOff x="975360" y="3651012"/>
                <a:chExt cx="4094480" cy="365760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975360" y="365101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93" name="矩形 92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94" name="矩形 93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A,C,I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5" name="直接箭头连接符 94"/>
                  <p:cNvCxnSpPr>
                    <a:endCxn id="94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组合 89"/>
                <p:cNvGrpSpPr/>
                <p:nvPr/>
              </p:nvGrpSpPr>
              <p:grpSpPr>
                <a:xfrm>
                  <a:off x="3383280" y="3671332"/>
                  <a:ext cx="1686560" cy="283587"/>
                  <a:chOff x="1849120" y="1832372"/>
                  <a:chExt cx="1686560" cy="283587"/>
                </a:xfrm>
              </p:grpSpPr>
              <p:sp>
                <p:nvSpPr>
                  <p:cNvPr id="91" name="矩形 90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J,K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92" name="直接箭头连接符 91"/>
                  <p:cNvCxnSpPr>
                    <a:endCxn id="91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1" name="组合 70"/>
            <p:cNvGrpSpPr/>
            <p:nvPr/>
          </p:nvGrpSpPr>
          <p:grpSpPr>
            <a:xfrm>
              <a:off x="6847840" y="2656919"/>
              <a:ext cx="2560320" cy="731520"/>
              <a:chOff x="975360" y="3539252"/>
              <a:chExt cx="2560320" cy="731520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975360" y="3905012"/>
                <a:ext cx="2560320" cy="365760"/>
                <a:chOff x="975360" y="1812052"/>
                <a:chExt cx="2560320" cy="36576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E,L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1" name="直接箭头连接符 80"/>
                <p:cNvCxnSpPr>
                  <a:endCxn id="80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组合 74"/>
              <p:cNvGrpSpPr/>
              <p:nvPr/>
            </p:nvGrpSpPr>
            <p:grpSpPr>
              <a:xfrm>
                <a:off x="975360" y="3539252"/>
                <a:ext cx="2560320" cy="365760"/>
                <a:chOff x="975360" y="1812052"/>
                <a:chExt cx="2560320" cy="365760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975360" y="1812052"/>
                  <a:ext cx="1036320" cy="3657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2519680" y="1832372"/>
                  <a:ext cx="1016000" cy="28358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B,G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箭头连接符 77"/>
                <p:cNvCxnSpPr>
                  <a:endCxn id="77" idx="1"/>
                </p:cNvCxnSpPr>
                <p:nvPr/>
              </p:nvCxnSpPr>
              <p:spPr>
                <a:xfrm>
                  <a:off x="1849120" y="1974165"/>
                  <a:ext cx="670560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文本框 71"/>
            <p:cNvSpPr txBox="1"/>
            <p:nvPr/>
          </p:nvSpPr>
          <p:spPr>
            <a:xfrm>
              <a:off x="6349680" y="2666632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011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349680" y="3022232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5822637" y="3775556"/>
            <a:ext cx="3608574" cy="2621480"/>
            <a:chOff x="5799586" y="3508572"/>
            <a:chExt cx="3608574" cy="262148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5799586" y="3508572"/>
              <a:ext cx="3608574" cy="2248933"/>
              <a:chOff x="5799586" y="1141292"/>
              <a:chExt cx="3608574" cy="2248933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5799586" y="1141292"/>
                <a:ext cx="3608574" cy="1528912"/>
                <a:chOff x="-72894" y="2863780"/>
                <a:chExt cx="3608574" cy="1528912"/>
              </a:xfrm>
            </p:grpSpPr>
            <p:grpSp>
              <p:nvGrpSpPr>
                <p:cNvPr id="123" name="组合 122"/>
                <p:cNvGrpSpPr/>
                <p:nvPr/>
              </p:nvGrpSpPr>
              <p:grpSpPr>
                <a:xfrm>
                  <a:off x="456880" y="2863780"/>
                  <a:ext cx="1148400" cy="841604"/>
                  <a:chOff x="568640" y="2748448"/>
                  <a:chExt cx="1148400" cy="841604"/>
                </a:xfrm>
              </p:grpSpPr>
              <p:sp>
                <p:nvSpPr>
                  <p:cNvPr id="139" name="文本框 138"/>
                  <p:cNvSpPr txBox="1"/>
                  <p:nvPr/>
                </p:nvSpPr>
                <p:spPr>
                  <a:xfrm>
                    <a:off x="568640" y="3220720"/>
                    <a:ext cx="6705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000</a:t>
                    </a:r>
                    <a:endParaRPr lang="zh-CN" altLang="en-US" dirty="0"/>
                  </a:p>
                </p:txBody>
              </p:sp>
              <p:sp>
                <p:nvSpPr>
                  <p:cNvPr id="140" name="文本框 139"/>
                  <p:cNvSpPr txBox="1"/>
                  <p:nvPr/>
                </p:nvSpPr>
                <p:spPr>
                  <a:xfrm>
                    <a:off x="995680" y="2748448"/>
                    <a:ext cx="7213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err="1"/>
                      <a:t>i</a:t>
                    </a:r>
                    <a:r>
                      <a:rPr lang="en-US" altLang="zh-CN" dirty="0"/>
                      <a:t>=3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124" name="文本框 123"/>
                <p:cNvSpPr txBox="1"/>
                <p:nvPr/>
              </p:nvSpPr>
              <p:spPr>
                <a:xfrm>
                  <a:off x="477200" y="3718560"/>
                  <a:ext cx="6502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001</a:t>
                  </a:r>
                  <a:endParaRPr lang="zh-CN" altLang="en-US" dirty="0"/>
                </a:p>
              </p:txBody>
            </p:sp>
            <p:grpSp>
              <p:nvGrpSpPr>
                <p:cNvPr id="125" name="组合 124"/>
                <p:cNvGrpSpPr/>
                <p:nvPr/>
              </p:nvGrpSpPr>
              <p:grpSpPr>
                <a:xfrm>
                  <a:off x="975360" y="328525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136" name="矩形 135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F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8" name="直接箭头连接符 137"/>
                  <p:cNvCxnSpPr>
                    <a:endCxn id="137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975360" y="401677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133" name="矩形 132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4" name="矩形 133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D,H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直接箭头连接符 134"/>
                  <p:cNvCxnSpPr>
                    <a:endCxn id="134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文本框 126"/>
                <p:cNvSpPr txBox="1"/>
                <p:nvPr/>
              </p:nvSpPr>
              <p:spPr>
                <a:xfrm>
                  <a:off x="-72894" y="2863780"/>
                  <a:ext cx="10845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插入</a:t>
                  </a:r>
                  <a:r>
                    <a:rPr lang="en-US" altLang="zh-CN" dirty="0"/>
                    <a:t>MN</a:t>
                  </a:r>
                  <a:endParaRPr lang="zh-CN" altLang="en-US" dirty="0"/>
                </a:p>
              </p:txBody>
            </p:sp>
            <p:sp>
              <p:nvSpPr>
                <p:cNvPr id="128" name="文本框 127"/>
                <p:cNvSpPr txBox="1"/>
                <p:nvPr/>
              </p:nvSpPr>
              <p:spPr>
                <a:xfrm>
                  <a:off x="477200" y="4023360"/>
                  <a:ext cx="6502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010</a:t>
                  </a:r>
                  <a:endParaRPr lang="zh-CN" altLang="en-US" dirty="0"/>
                </a:p>
              </p:txBody>
            </p:sp>
            <p:grpSp>
              <p:nvGrpSpPr>
                <p:cNvPr id="129" name="组合 128"/>
                <p:cNvGrpSpPr/>
                <p:nvPr/>
              </p:nvGrpSpPr>
              <p:grpSpPr>
                <a:xfrm>
                  <a:off x="975360" y="365101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130" name="矩形 129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A,I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2" name="直接箭头连接符 131"/>
                  <p:cNvCxnSpPr>
                    <a:endCxn id="131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组合 111"/>
              <p:cNvGrpSpPr/>
              <p:nvPr/>
            </p:nvGrpSpPr>
            <p:grpSpPr>
              <a:xfrm>
                <a:off x="6847840" y="2656919"/>
                <a:ext cx="2560320" cy="731520"/>
                <a:chOff x="975360" y="3539252"/>
                <a:chExt cx="2560320" cy="731520"/>
              </a:xfrm>
            </p:grpSpPr>
            <p:grpSp>
              <p:nvGrpSpPr>
                <p:cNvPr id="115" name="组合 114"/>
                <p:cNvGrpSpPr/>
                <p:nvPr/>
              </p:nvGrpSpPr>
              <p:grpSpPr>
                <a:xfrm>
                  <a:off x="975360" y="390501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120" name="矩形 119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21" name="矩形 120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E,L,M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2" name="直接箭头连接符 121"/>
                  <p:cNvCxnSpPr>
                    <a:endCxn id="121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组合 115"/>
                <p:cNvGrpSpPr/>
                <p:nvPr/>
              </p:nvGrpSpPr>
              <p:grpSpPr>
                <a:xfrm>
                  <a:off x="975360" y="3539252"/>
                  <a:ext cx="2560320" cy="365760"/>
                  <a:chOff x="975360" y="1812052"/>
                  <a:chExt cx="2560320" cy="365760"/>
                </a:xfrm>
              </p:grpSpPr>
              <p:sp>
                <p:nvSpPr>
                  <p:cNvPr id="117" name="矩形 116"/>
                  <p:cNvSpPr/>
                  <p:nvPr/>
                </p:nvSpPr>
                <p:spPr>
                  <a:xfrm>
                    <a:off x="975360" y="1812052"/>
                    <a:ext cx="1036320" cy="36576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8" name="矩形 117"/>
                  <p:cNvSpPr/>
                  <p:nvPr/>
                </p:nvSpPr>
                <p:spPr>
                  <a:xfrm>
                    <a:off x="2519680" y="1832372"/>
                    <a:ext cx="1016000" cy="28358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B,G,N</a:t>
                    </a:r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9" name="直接箭头连接符 118"/>
                  <p:cNvCxnSpPr>
                    <a:endCxn id="118" idx="1"/>
                  </p:cNvCxnSpPr>
                  <p:nvPr/>
                </p:nvCxnSpPr>
                <p:spPr>
                  <a:xfrm>
                    <a:off x="1849120" y="1974165"/>
                    <a:ext cx="670560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13" name="文本框 112"/>
              <p:cNvSpPr txBox="1"/>
              <p:nvPr/>
            </p:nvSpPr>
            <p:spPr>
              <a:xfrm>
                <a:off x="6349680" y="2666632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011</a:t>
                </a:r>
                <a:endParaRPr lang="zh-CN" altLang="en-US" dirty="0"/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6349680" y="3020893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6847840" y="5764292"/>
              <a:ext cx="2560320" cy="365760"/>
              <a:chOff x="975360" y="1812052"/>
              <a:chExt cx="2560320" cy="365760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975360" y="1812052"/>
                <a:ext cx="1036320" cy="36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2519680" y="1832372"/>
                <a:ext cx="1016000" cy="2835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C,J,K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直接箭头连接符 109"/>
              <p:cNvCxnSpPr>
                <a:endCxn id="109" idx="1"/>
              </p:cNvCxnSpPr>
              <p:nvPr/>
            </p:nvCxnSpPr>
            <p:spPr>
              <a:xfrm>
                <a:off x="1849120" y="1974165"/>
                <a:ext cx="67056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文本框 106"/>
            <p:cNvSpPr txBox="1"/>
            <p:nvPr/>
          </p:nvSpPr>
          <p:spPr>
            <a:xfrm>
              <a:off x="6359840" y="5743773"/>
              <a:ext cx="65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101</a:t>
              </a:r>
              <a:endParaRPr lang="zh-CN" altLang="en-US" dirty="0"/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9867451" y="5184870"/>
            <a:ext cx="190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个桶，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42" name="文本框 141"/>
          <p:cNvSpPr txBox="1"/>
          <p:nvPr/>
        </p:nvSpPr>
        <p:spPr>
          <a:xfrm>
            <a:off x="7888826" y="1358594"/>
            <a:ext cx="206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15*0.8=12</a:t>
            </a:r>
            <a:endParaRPr lang="zh-CN" altLang="en-US" dirty="0"/>
          </a:p>
        </p:txBody>
      </p:sp>
      <p:sp>
        <p:nvSpPr>
          <p:cNvPr id="143" name="文本框 142"/>
          <p:cNvSpPr txBox="1"/>
          <p:nvPr/>
        </p:nvSpPr>
        <p:spPr>
          <a:xfrm>
            <a:off x="7947207" y="3738399"/>
            <a:ext cx="239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18*0.8=14.4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251109" y="1052284"/>
            <a:ext cx="11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ABCD</a:t>
            </a:r>
            <a:endParaRPr lang="zh-CN" altLang="en-US" dirty="0"/>
          </a:p>
        </p:txBody>
      </p:sp>
      <p:sp>
        <p:nvSpPr>
          <p:cNvPr id="145" name="文本框 144"/>
          <p:cNvSpPr txBox="1"/>
          <p:nvPr/>
        </p:nvSpPr>
        <p:spPr>
          <a:xfrm>
            <a:off x="15035" y="2511751"/>
            <a:ext cx="11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</a:t>
            </a:r>
            <a:r>
              <a:rPr lang="en-US" altLang="zh-CN" dirty="0"/>
              <a:t>EFG</a:t>
            </a:r>
            <a:endParaRPr lang="zh-CN" altLang="en-US" dirty="0"/>
          </a:p>
        </p:txBody>
      </p:sp>
      <p:sp>
        <p:nvSpPr>
          <p:cNvPr id="146" name="文本框 145"/>
          <p:cNvSpPr txBox="1"/>
          <p:nvPr/>
        </p:nvSpPr>
        <p:spPr>
          <a:xfrm>
            <a:off x="2372741" y="2617092"/>
            <a:ext cx="2172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9*0.8=7.2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47" name="文本框 146"/>
          <p:cNvSpPr txBox="1"/>
          <p:nvPr/>
        </p:nvSpPr>
        <p:spPr>
          <a:xfrm>
            <a:off x="2315685" y="1332830"/>
            <a:ext cx="230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最多</a:t>
            </a:r>
            <a:r>
              <a:rPr lang="en-US" altLang="zh-CN" dirty="0"/>
              <a:t>6*0.8=4.8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38096" y="2539900"/>
            <a:ext cx="9042425" cy="4741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（假设事务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嵌套调用事务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b="1" dirty="0"/>
              <a:t>1)</a:t>
            </a:r>
            <a:r>
              <a:rPr lang="zh-CN" altLang="en-US" sz="2000" b="1" dirty="0"/>
              <a:t> 原子性和持久性矛盾</a:t>
            </a:r>
          </a:p>
          <a:p>
            <a:pPr marL="0" indent="0"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如果</a:t>
            </a:r>
            <a:r>
              <a:rPr lang="en-US" altLang="zh-CN" sz="2000" b="1" dirty="0"/>
              <a:t>B commit</a:t>
            </a:r>
            <a:r>
              <a:rPr lang="zh-CN" altLang="en-US" sz="2000" b="1" dirty="0"/>
              <a:t>，但之后</a:t>
            </a:r>
            <a:r>
              <a:rPr lang="en-US" altLang="zh-CN" sz="2000" b="1" dirty="0"/>
              <a:t>A rollback,</a:t>
            </a:r>
            <a:r>
              <a:rPr lang="zh-CN" altLang="en-US" sz="2000" b="1" dirty="0"/>
              <a:t>此时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的原子性与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的持久性冲突。</a:t>
            </a:r>
          </a:p>
          <a:p>
            <a:pPr marL="0" indent="0">
              <a:buNone/>
            </a:pPr>
            <a:r>
              <a:rPr lang="en-US" altLang="zh-CN" sz="2000" b="1" dirty="0"/>
              <a:t>2) </a:t>
            </a:r>
            <a:r>
              <a:rPr lang="zh-CN" altLang="en-US" sz="2000" b="1" dirty="0"/>
              <a:t>一致性影响</a:t>
            </a:r>
          </a:p>
          <a:p>
            <a:pPr marL="0" indent="0">
              <a:buNone/>
            </a:pPr>
            <a:r>
              <a:rPr lang="en-US" altLang="zh-CN" sz="2000" b="1" dirty="0"/>
              <a:t>    B</a:t>
            </a:r>
            <a:r>
              <a:rPr lang="zh-CN" altLang="en-US" sz="2000" b="1" dirty="0"/>
              <a:t>开始的时候可能不处于一致性。</a:t>
            </a:r>
          </a:p>
          <a:p>
            <a:pPr marL="0" indent="0">
              <a:buNone/>
            </a:pPr>
            <a:r>
              <a:rPr lang="en-US" altLang="zh-CN" sz="2000" b="1" dirty="0"/>
              <a:t>3) </a:t>
            </a:r>
            <a:r>
              <a:rPr lang="zh-CN" altLang="en-US" sz="2000" b="1" dirty="0"/>
              <a:t>隔离性</a:t>
            </a:r>
          </a:p>
          <a:p>
            <a:pPr marL="0" indent="0">
              <a:buNone/>
            </a:pPr>
            <a:r>
              <a:rPr lang="en-US" altLang="zh-CN" sz="2000" b="1" dirty="0"/>
              <a:t>    A</a:t>
            </a:r>
            <a:r>
              <a:rPr lang="zh-CN" altLang="en-US" sz="2000" b="1" dirty="0"/>
              <a:t>事务需要先修改一条数据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再调用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事务也需要修改数据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。如果系统采用了锁机制，则会陷入死锁。否则如果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读的是事务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修改后的数据，则发生了脏读；如果读的是修改前的数据，则发生了脏写，两种情况均破坏了隔离性。</a:t>
            </a:r>
          </a:p>
          <a:p>
            <a:pPr marL="0" indent="0">
              <a:buNone/>
            </a:pPr>
            <a:r>
              <a:rPr lang="en-US" altLang="zh-CN" sz="2000" b="1" dirty="0"/>
              <a:t>4) </a:t>
            </a:r>
            <a:r>
              <a:rPr lang="zh-CN" altLang="en-US" sz="2000" b="1" dirty="0"/>
              <a:t>死循环</a:t>
            </a:r>
          </a:p>
          <a:p>
            <a:pPr marL="0" indent="0">
              <a:buNone/>
            </a:pPr>
            <a:r>
              <a:rPr lang="en-US" altLang="zh-CN" sz="2000" b="1" dirty="0"/>
              <a:t>    AB</a:t>
            </a:r>
            <a:r>
              <a:rPr lang="zh-CN" altLang="en-US" sz="2000" b="1" dirty="0"/>
              <a:t>相互调用，可能陷入死循环。</a:t>
            </a:r>
          </a:p>
          <a:p>
            <a:endParaRPr lang="zh-CN" altLang="en-US" sz="2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222375"/>
            <a:ext cx="8423910" cy="117602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20" y="1239520"/>
            <a:ext cx="5876925" cy="5505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/>
              <a:t>① T1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redo</a:t>
            </a:r>
          </a:p>
          <a:p>
            <a:r>
              <a:rPr lang="en-US" altLang="zh-CN" sz="2000" b="1" dirty="0"/>
              <a:t>T2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undo</a:t>
            </a:r>
          </a:p>
          <a:p>
            <a:r>
              <a:rPr lang="zh-CN" altLang="en-US" sz="2000" b="1" dirty="0"/>
              <a:t>先</a:t>
            </a:r>
            <a:r>
              <a:rPr lang="en-US" altLang="zh-CN" sz="2000" b="1" dirty="0"/>
              <a:t>undo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D=45,E=20,D=20,C=20</a:t>
            </a:r>
          </a:p>
          <a:p>
            <a:r>
              <a:rPr lang="zh-CN" altLang="en-US" sz="2000" b="1" dirty="0"/>
              <a:t>再</a:t>
            </a:r>
            <a:r>
              <a:rPr lang="en-US" altLang="zh-CN" sz="2000" b="1" dirty="0"/>
              <a:t>redo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A=49,B=250,A=75</a:t>
            </a:r>
          </a:p>
          <a:p>
            <a:r>
              <a:rPr lang="zh-CN" altLang="en-US" sz="2000" b="1" dirty="0"/>
              <a:t>所以，</a:t>
            </a:r>
            <a:r>
              <a:rPr lang="en-US" altLang="zh-CN" sz="2000" b="1" dirty="0"/>
              <a:t>A=75,B=250,C=20,D=20,E=20,F=20,G=20</a:t>
            </a:r>
          </a:p>
          <a:p>
            <a:pPr marL="0" indent="0">
              <a:buNone/>
            </a:pPr>
            <a:r>
              <a:rPr lang="en-US" altLang="zh-CN" sz="2000" b="1" dirty="0"/>
              <a:t>② T1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T3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redo</a:t>
            </a:r>
          </a:p>
          <a:p>
            <a:r>
              <a:rPr lang="en-US" altLang="zh-CN" sz="2000" b="1" dirty="0"/>
              <a:t>redo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A=49,B=250,A=75,C=35,D=45,E=55,D=46,C=65</a:t>
            </a:r>
          </a:p>
          <a:p>
            <a:r>
              <a:rPr lang="zh-CN" altLang="en-US" sz="2000" b="1" dirty="0"/>
              <a:t>所以，</a:t>
            </a:r>
            <a:r>
              <a:rPr lang="en-US" altLang="zh-CN" sz="2000" b="1" dirty="0"/>
              <a:t>A=75,B=250,C=65,D=46,E=55,F=20,G=20</a:t>
            </a:r>
          </a:p>
          <a:p>
            <a:pPr marL="0" indent="0">
              <a:buNone/>
            </a:pPr>
            <a:r>
              <a:rPr lang="en-US" altLang="zh-CN" sz="2000" b="1" dirty="0"/>
              <a:t>③ </a:t>
            </a:r>
            <a:r>
              <a:rPr lang="zh-CN" altLang="en-US" sz="2000" b="1" dirty="0"/>
              <a:t>检查点前：</a:t>
            </a:r>
            <a:r>
              <a:rPr lang="en-US" altLang="zh-CN" sz="2000" b="1" dirty="0"/>
              <a:t>A=75,B=250,C=65,D=46,E=55,F=20,G=20</a:t>
            </a:r>
          </a:p>
          <a:p>
            <a:r>
              <a:rPr lang="zh-CN" altLang="en-US" sz="2000" b="1" dirty="0"/>
              <a:t>检查点后：</a:t>
            </a:r>
            <a:r>
              <a:rPr lang="en-US" altLang="zh-CN" sz="2000" b="1" dirty="0"/>
              <a:t>T4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undo</a:t>
            </a:r>
          </a:p>
          <a:p>
            <a:r>
              <a:rPr lang="en-US" altLang="zh-CN" sz="2000" b="1" dirty="0"/>
              <a:t>undo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F=100,G=20,F=20</a:t>
            </a:r>
          </a:p>
          <a:p>
            <a:r>
              <a:rPr lang="zh-CN" altLang="en-US" sz="2000" b="1" dirty="0"/>
              <a:t>所以，</a:t>
            </a:r>
            <a:r>
              <a:rPr lang="en-US" altLang="zh-CN" sz="2000" b="1" dirty="0"/>
              <a:t>A=75,B=250,C=65,D=46,E=55,F=20,G=20</a:t>
            </a:r>
            <a:endParaRPr lang="zh-CN" altLang="en-US" sz="20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36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2050909" y="2924821"/>
            <a:ext cx="8640758" cy="3454859"/>
          </a:xfrm>
        </p:spPr>
        <p:txBody>
          <a:bodyPr>
            <a:normAutofit lnSpcReduction="10000"/>
          </a:bodyPr>
          <a:lstStyle/>
          <a:p>
            <a:r>
              <a:rPr lang="zh-CN" altLang="en-US" sz="2000" b="1" dirty="0"/>
              <a:t>根据并发调度做出其对应的优先图：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可以看到该优先图中存在环路，因此该并发调度不是冲突可串的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13" y="3223396"/>
            <a:ext cx="2910773" cy="25457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454785"/>
            <a:ext cx="8086725" cy="12382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1502536" y="2134390"/>
                <a:ext cx="9838876" cy="47416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1" dirty="0"/>
                  <a:t>反证法。如果发生了不可串调度的情况，则该调度不满足冲突可串性，那么它的优先图中必存在环。设环上的事务为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，操作的数据为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，则有：</a:t>
                </a:r>
                <a:endParaRPr lang="en-US" altLang="zh-CN" sz="2000" b="1" dirty="0"/>
              </a:p>
              <a:p>
                <a:r>
                  <a:rPr lang="en-US" altLang="zh-CN" sz="2000" b="1" dirty="0"/>
                  <a:t>(</a:t>
                </a:r>
                <a:r>
                  <a:rPr lang="zh-CN" altLang="en-US" sz="2000" b="1" dirty="0"/>
                  <a:t>先发生</a:t>
                </a:r>
                <a:r>
                  <a:rPr lang="en-US" altLang="zh-CN" sz="2000" b="1" dirty="0"/>
                  <a:t>-&gt;</a:t>
                </a:r>
                <a:r>
                  <a:rPr lang="zh-CN" altLang="en-US" sz="2000" b="1" dirty="0"/>
                  <a:t>后发生</a:t>
                </a:r>
                <a:r>
                  <a:rPr lang="en-US" altLang="zh-CN" sz="2000" b="1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(T1</a:t>
                </a:r>
                <a:r>
                  <a:rPr lang="zh-CN" altLang="en-US" sz="2000" b="1" dirty="0"/>
                  <a:t>解锁</a:t>
                </a:r>
                <a:r>
                  <a:rPr lang="en-US" altLang="zh-CN" sz="2000" b="1" dirty="0"/>
                  <a:t>D1</a:t>
                </a:r>
                <a:r>
                  <a:rPr lang="zh-CN" altLang="en-US" sz="2000" b="1" dirty="0"/>
                  <a:t>后，</a:t>
                </a:r>
                <a:r>
                  <a:rPr lang="en-US" altLang="zh-CN" sz="2000" b="1" dirty="0"/>
                  <a:t>T2</a:t>
                </a:r>
                <a:r>
                  <a:rPr lang="zh-CN" altLang="en-US" sz="2000" b="1" dirty="0"/>
                  <a:t>才可使用</a:t>
                </a:r>
                <a:r>
                  <a:rPr lang="en-US" altLang="zh-CN" sz="2000" b="1" dirty="0"/>
                  <a:t>D1)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/>
                  <a:t>(</a:t>
                </a:r>
                <a:r>
                  <a:rPr lang="zh-CN" altLang="en-US" sz="2000" b="1" dirty="0"/>
                  <a:t>先加锁，再解锁</a:t>
                </a:r>
                <a:r>
                  <a:rPr lang="en-US" altLang="zh-CN" sz="2000" b="1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sz="2000" b="1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/>
              </a:p>
              <a:p>
                <a:r>
                  <a:rPr lang="zh-CN" altLang="en-US" sz="2000" b="1" dirty="0"/>
                  <a:t>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在释放锁之后又申请了锁，违背了</a:t>
                </a:r>
                <a:r>
                  <a:rPr lang="en-US" altLang="zh-CN" sz="2000" b="1" dirty="0"/>
                  <a:t>2PL</a:t>
                </a:r>
                <a:r>
                  <a:rPr lang="zh-CN" altLang="en-US" sz="2000" b="1" dirty="0"/>
                  <a:t>，故不成立。</a:t>
                </a:r>
              </a:p>
              <a:p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2536" y="2134390"/>
                <a:ext cx="9838876" cy="4741656"/>
              </a:xfrm>
              <a:blipFill rotWithShape="1">
                <a:blip r:embed="rId2"/>
                <a:stretch>
                  <a:fillRect l="-1" t="-3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30" y="1222375"/>
            <a:ext cx="9050020" cy="8909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HW5.5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38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32001" y="2386165"/>
          <a:ext cx="406399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T2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xL1(A)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A=A-100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xL1(B)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Write(A)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Unlock(A)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sL2(A)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B=B+100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Read(A)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8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Write(B)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9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Unlock(B)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10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Rollback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805394" y="5140795"/>
            <a:ext cx="5216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脏读，事务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T1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在释放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锁后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Rollback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，此时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T2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所读取的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值是错误的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096000" y="5354395"/>
            <a:ext cx="7395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274965" y="2540484"/>
            <a:ext cx="5776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两阶段锁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(2PL)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：不要求所有的锁保持到事务结束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严格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2PL(S2PL)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2PL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基础上要求所有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锁保持到事务结束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2PL(SS2PL)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 2PL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/>
                <a:ea typeface="宋体" panose="02010600030101010101" pitchFamily="2" charset="-122"/>
                <a:cs typeface="+mn-cs"/>
              </a:rPr>
              <a:t>基础上要求所有锁都保持到事务结束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313815"/>
            <a:ext cx="8468995" cy="891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根据以下关系模式，写出查询的SQL语句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b="1" dirty="0"/>
              <a:t>根据以下关系模式，写出查询的SQL语句</a:t>
            </a:r>
          </a:p>
        </p:txBody>
      </p:sp>
      <p:sp>
        <p:nvSpPr>
          <p:cNvPr id="64" name="HW2.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HW2.1</a:t>
            </a:r>
          </a:p>
        </p:txBody>
      </p:sp>
      <p:pic>
        <p:nvPicPr>
          <p:cNvPr id="65" name="4bf379bc59ed75fde7389f031f0bec62.png" descr="4bf379bc59ed75fde7389f031f0bec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69" y="2260213"/>
            <a:ext cx="6788062" cy="9451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6" name="question.png" descr="ques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969" y="3418618"/>
            <a:ext cx="6788062" cy="224854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elect 读者号,姓名 from 读者 where 工作单位=‘中国科学技术大学’;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 dirty="0">
                <a:latin typeface="Consolas" panose="020B0609020204030204" pitchFamily="49" charset="0"/>
                <a:ea typeface="+mj-ea"/>
              </a:rPr>
              <a:t>Select 读者号,姓名 from 读者 where 工作单位=‘中国科学技术大学’;</a:t>
            </a:r>
            <a:endParaRPr lang="en-US"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 dirty="0">
                <a:latin typeface="Consolas" panose="020B0609020204030204" pitchFamily="49" charset="0"/>
                <a:ea typeface="+mj-ea"/>
              </a:rPr>
              <a:t>Select 书名,单价 from 图书 where 作者=‘Ullman’;</a:t>
            </a:r>
            <a:endParaRPr lang="en-US"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 dirty="0">
                <a:latin typeface="Consolas" panose="020B0609020204030204" pitchFamily="49" charset="0"/>
                <a:ea typeface="+mj-ea"/>
              </a:rPr>
              <a:t>Select 读者.姓名,借阅.借期 from 图书,读者,借阅 where 图书.图书号=借阅.图书号 and 读者.读者号=借阅.读者号 and 图书.作者=‘Ullman’;</a:t>
            </a:r>
            <a:endParaRPr lang="en-US"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 dirty="0">
                <a:latin typeface="Consolas" panose="020B0609020204030204" pitchFamily="49" charset="0"/>
                <a:ea typeface="+mj-ea"/>
              </a:rPr>
              <a:t>Select 姓名 from 读者 where 读者号 not in (Select 读者.读者号 from 图书,读者,借阅 where 图书.图书号=借阅.图书号 and 读者.读者号=借阅.读者号 and 图书.作者=‘Ullman’);</a:t>
            </a:r>
          </a:p>
        </p:txBody>
      </p:sp>
      <p:sp>
        <p:nvSpPr>
          <p:cNvPr id="69" name="HW2.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HW2.2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elect 读者号,姓名 from 读者 where 工作单位=‘中国科学技术大学’;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 startAt="5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onsolas" panose="020B0609020204030204" pitchFamily="49" charset="0"/>
                <a:ea typeface="+mj-ea"/>
              </a:rPr>
              <a:t>Select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作者 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from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,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,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借阅 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where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图书号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=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借阅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图书号 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and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读者号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=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借阅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读者号 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and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姓名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=‘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李林’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and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还期 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is not NULL;</a:t>
            </a: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 startAt="5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800" dirty="0">
                <a:latin typeface="Consolas" panose="020B0609020204030204" pitchFamily="49" charset="0"/>
                <a:ea typeface="+mj-ea"/>
              </a:rPr>
              <a:t>Select 读者.姓名 from 读者,借阅 where 读者.读者号=借阅.读者号 Group By </a:t>
            </a:r>
            <a:r>
              <a:rPr sz="1800" dirty="0" err="1">
                <a:latin typeface="Consolas" panose="020B0609020204030204" pitchFamily="49" charset="0"/>
                <a:ea typeface="+mj-ea"/>
              </a:rPr>
              <a:t>读者.读者号</a:t>
            </a:r>
            <a:r>
              <a:rPr lang="en-US" sz="1800" dirty="0">
                <a:latin typeface="Consolas" panose="020B0609020204030204" pitchFamily="49" charset="0"/>
                <a:ea typeface="+mj-ea"/>
              </a:rPr>
              <a:t>, 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读者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姓名</a:t>
            </a:r>
            <a:r>
              <a:rPr sz="1800" dirty="0">
                <a:latin typeface="Consolas" panose="020B0609020204030204" pitchFamily="49" charset="0"/>
                <a:ea typeface="+mj-ea"/>
              </a:rPr>
              <a:t> Having COUNT(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借阅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.</a:t>
            </a:r>
            <a:r>
              <a:rPr lang="zh-CN" altLang="en-US" sz="1800" dirty="0">
                <a:latin typeface="Consolas" panose="020B0609020204030204" pitchFamily="49" charset="0"/>
                <a:ea typeface="+mj-ea"/>
              </a:rPr>
              <a:t>图书号</a:t>
            </a:r>
            <a:r>
              <a:rPr sz="1800" dirty="0">
                <a:latin typeface="Consolas" panose="020B0609020204030204" pitchFamily="49" charset="0"/>
                <a:ea typeface="+mj-ea"/>
              </a:rPr>
              <a:t>) &gt; 3;</a:t>
            </a:r>
            <a:endParaRPr lang="en-US" sz="1800" dirty="0">
              <a:latin typeface="Consolas" panose="020B0609020204030204" pitchFamily="49" charset="0"/>
              <a:ea typeface="+mj-ea"/>
            </a:endParaRPr>
          </a:p>
          <a:p>
            <a:pPr marL="342900" indent="-342900" defTabSz="1195070">
              <a:spcBef>
                <a:spcPts val="2200"/>
              </a:spcBef>
              <a:buSzPct val="123000"/>
              <a:buFont typeface="+mj-lt"/>
              <a:buAutoNum type="arabicPeriod" startAt="5"/>
              <a:defRPr sz="147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latin typeface="Consolas" panose="020B0609020204030204" pitchFamily="49" charset="0"/>
                <a:ea typeface="+mj-ea"/>
              </a:rPr>
              <a:t> </a:t>
            </a:r>
            <a:endParaRPr sz="1800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69" name="HW2.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HW2.2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348653"/>
            <a:ext cx="3860632" cy="27337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04" y="3348653"/>
            <a:ext cx="4025596" cy="29397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内容占位符 1"/>
          <p:cNvSpPr txBox="1">
            <a:spLocks noGrp="1"/>
          </p:cNvSpPr>
          <p:nvPr>
            <p:ph idx="1"/>
          </p:nvPr>
        </p:nvSpPr>
        <p:spPr>
          <a:xfrm>
            <a:off x="1589521" y="1524832"/>
            <a:ext cx="9569710" cy="47416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多重关系代数表达式尽量加括号凸显优先级，若不愿这样做请参考优先级</a:t>
            </a: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投影/选择的谓词一定是属性而非关系</a:t>
            </a: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注意主键的唯一性，非主键属性可能会出现重复导致结果有误（例如读者姓名）</a:t>
            </a: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Exists前无属性</a:t>
            </a: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定义新的关系时需要说明</a:t>
            </a:r>
          </a:p>
          <a:p>
            <a:pPr marL="316865" indent="-316865" defTabSz="1268095">
              <a:spcBef>
                <a:spcPts val="2300"/>
              </a:spcBef>
              <a:buSzPct val="123000"/>
              <a:buFontTx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2000" b="1" dirty="0">
                <a:latin typeface="+mj-ea"/>
                <a:ea typeface="+mj-ea"/>
              </a:rPr>
              <a:t>除法操作的除关系属性应为被除关系的子集</a:t>
            </a:r>
          </a:p>
        </p:txBody>
      </p:sp>
      <p:sp>
        <p:nvSpPr>
          <p:cNvPr id="72" name="标题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ote</a:t>
            </a:r>
            <a:endParaRPr dirty="0"/>
          </a:p>
        </p:txBody>
      </p:sp>
      <p:sp>
        <p:nvSpPr>
          <p:cNvPr id="73" name="灯片编号占位符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1600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1" y="2398518"/>
            <a:ext cx="6429007" cy="344673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89332-06D7-41E9-9B4C-12E63046989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9" name="内容占位符 1"/>
          <p:cNvSpPr txBox="1"/>
          <p:nvPr/>
        </p:nvSpPr>
        <p:spPr>
          <a:xfrm>
            <a:off x="1589521" y="1524832"/>
            <a:ext cx="9569710" cy="474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6865" indent="-316865" defTabSz="1268095">
              <a:spcBef>
                <a:spcPts val="2300"/>
              </a:spcBef>
              <a:buSzPct val="123000"/>
              <a:buFontTx/>
              <a:buChar char="•"/>
              <a:defRPr sz="2495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Helvetica Neue"/>
                <a:sym typeface="Helvetica Neue"/>
              </a:rPr>
              <a:t>分组操作后存在的属性包括：聚集函数用到的属性以及 </a:t>
            </a:r>
            <a:r>
              <a:rPr lang="en-US" altLang="zh-CN" sz="2000" b="1" dirty="0">
                <a:solidFill>
                  <a:srgbClr val="000000"/>
                </a:solidFill>
                <a:latin typeface="+mj-ea"/>
                <a:ea typeface="+mj-ea"/>
                <a:cs typeface="Helvetica Neue"/>
                <a:sym typeface="Helvetica Neue"/>
              </a:rPr>
              <a:t>Group by </a:t>
            </a:r>
            <a:r>
              <a:rPr lang="zh-CN" altLang="en-US" sz="2000" b="1" dirty="0">
                <a:solidFill>
                  <a:srgbClr val="000000"/>
                </a:solidFill>
                <a:latin typeface="+mj-ea"/>
                <a:ea typeface="+mj-ea"/>
                <a:cs typeface="Helvetica Neue"/>
                <a:sym typeface="Helvetica Neue"/>
              </a:rPr>
              <a:t>后出现的属性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7264" y="1588028"/>
            <a:ext cx="11497735" cy="49742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/>
              <a:t>1.</a:t>
            </a:r>
            <a:r>
              <a:rPr lang="zh-CN" altLang="en-US" sz="2400" b="1" dirty="0"/>
              <a:t>已知有关系模式 </a:t>
            </a:r>
            <a:r>
              <a:rPr lang="en-US" altLang="zh-CN" sz="2400" b="1" dirty="0"/>
              <a:t>R(A, B, C, D, E)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 </a:t>
            </a:r>
            <a:r>
              <a:rPr lang="zh-CN" altLang="en-US" sz="2400" b="1" dirty="0"/>
              <a:t>上的一个函数依赖集如下： </a:t>
            </a:r>
            <a:r>
              <a:rPr lang="en-US" altLang="zh-CN" sz="2400" b="1" dirty="0"/>
              <a:t>F={A→BC, B→CE,A→B, AB→C, AC→DE,E→A } </a:t>
            </a:r>
          </a:p>
          <a:p>
            <a:pPr marL="0" indent="0">
              <a:buNone/>
            </a:pPr>
            <a:r>
              <a:rPr lang="en-US" altLang="zh-CN" sz="2800" b="1" dirty="0"/>
              <a:t>(1)</a:t>
            </a:r>
            <a:r>
              <a:rPr lang="zh-CN" altLang="en-US" sz="2800" b="1" dirty="0"/>
              <a:t>求出 </a:t>
            </a:r>
            <a:r>
              <a:rPr lang="en-US" altLang="zh-CN" sz="2800" b="1" dirty="0"/>
              <a:t>F </a:t>
            </a:r>
            <a:r>
              <a:rPr lang="zh-CN" altLang="en-US" sz="2800" b="1" dirty="0"/>
              <a:t>的最小函数依赖集（要求写出求解过程）</a:t>
            </a:r>
            <a:endParaRPr lang="en-US" altLang="zh-CN" sz="28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将右边写成单属性并去除重复</a:t>
            </a:r>
            <a:r>
              <a:rPr lang="en-US" altLang="zh-CN" sz="2000" b="1" dirty="0"/>
              <a:t>FD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F={A→B, A→C, B→C, B→E, AB→C, AC→D, AC→E, E→A}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消去左部冗余属性</a:t>
            </a:r>
            <a:endParaRPr lang="en-US" altLang="zh-CN" sz="20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A→C,</a:t>
            </a:r>
            <a:r>
              <a:rPr lang="zh-CN" altLang="en-US" sz="2000" b="1" dirty="0"/>
              <a:t>可推出</a:t>
            </a:r>
            <a:r>
              <a:rPr lang="en-US" altLang="zh-CN" sz="2000" b="1" dirty="0"/>
              <a:t>AB→BC,</a:t>
            </a:r>
            <a:r>
              <a:rPr lang="zh-CN" altLang="en-US" sz="2000" b="1" dirty="0"/>
              <a:t>从而推出</a:t>
            </a:r>
            <a:r>
              <a:rPr lang="en-US" altLang="zh-CN" sz="2000" b="1" dirty="0"/>
              <a:t>AB→C,</a:t>
            </a:r>
            <a:r>
              <a:rPr lang="zh-CN" altLang="en-US" sz="2000" b="1" dirty="0"/>
              <a:t>所以</a:t>
            </a:r>
            <a:r>
              <a:rPr lang="en-US" altLang="zh-CN" sz="2000" b="1" dirty="0"/>
              <a:t>AB→ C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是冗余属性</a:t>
            </a:r>
            <a:endParaRPr lang="en-US" altLang="zh-CN" sz="20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A→C,AC→D,AC→E</a:t>
            </a:r>
            <a:r>
              <a:rPr lang="zh-CN" altLang="en-US" sz="2000" b="1" dirty="0"/>
              <a:t>可推出</a:t>
            </a:r>
            <a:r>
              <a:rPr lang="en-US" altLang="zh-CN" sz="2000" b="1" dirty="0"/>
              <a:t>A→AC,A→D,A→E</a:t>
            </a:r>
            <a:r>
              <a:rPr lang="zh-CN" altLang="en-US" sz="2000" b="1" dirty="0"/>
              <a:t>因此可去除</a:t>
            </a:r>
            <a:r>
              <a:rPr lang="en-US" altLang="zh-CN" sz="2000" b="1" dirty="0"/>
              <a:t>AC→D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AC→E</a:t>
            </a:r>
            <a:r>
              <a:rPr lang="zh-CN" altLang="en-US" sz="2000" b="1" dirty="0"/>
              <a:t>中的</a:t>
            </a:r>
            <a:r>
              <a:rPr lang="en-US" altLang="zh-CN" sz="2000" b="1" dirty="0"/>
              <a:t>C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F={A→B, A→C, B→C, B→E, A→D, A→E, E→A }</a:t>
            </a:r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消去冗余函数依赖</a:t>
            </a:r>
            <a:endParaRPr lang="en-US" altLang="zh-CN" sz="20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en-US" altLang="zh-CN" sz="2000" b="1" dirty="0"/>
              <a:t>A→C, A→E </a:t>
            </a:r>
            <a:r>
              <a:rPr lang="zh-CN" altLang="en-US" sz="2000" b="1" dirty="0"/>
              <a:t>冗余</a:t>
            </a:r>
            <a:endParaRPr lang="en-US" altLang="zh-CN" sz="2000" b="1" dirty="0"/>
          </a:p>
          <a:p>
            <a:pPr marL="800100" lvl="2" indent="-342900">
              <a:lnSpc>
                <a:spcPct val="110000"/>
              </a:lnSpc>
              <a:spcBef>
                <a:spcPts val="1000"/>
              </a:spcBef>
              <a:tabLst>
                <a:tab pos="533400" algn="l"/>
              </a:tabLst>
            </a:pPr>
            <a:r>
              <a:rPr lang="zh-CN" altLang="en-US" sz="2000" b="1" dirty="0"/>
              <a:t>得最小函数依赖集：</a:t>
            </a:r>
            <a:r>
              <a:rPr lang="en-US" altLang="zh-CN" sz="2000" b="1" dirty="0"/>
              <a:t>F={A→B, B→C, B→E, A→D, E→A},</a:t>
            </a:r>
            <a:r>
              <a:rPr lang="zh-CN" altLang="en-US" sz="2000" b="1" dirty="0"/>
              <a:t> 答案不唯一</a:t>
            </a:r>
          </a:p>
          <a:p>
            <a:endParaRPr lang="en-US" altLang="zh-CN" sz="2400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33451" y="428625"/>
            <a:ext cx="8525097" cy="783941"/>
          </a:xfrm>
        </p:spPr>
        <p:txBody>
          <a:bodyPr/>
          <a:lstStyle/>
          <a:p>
            <a:r>
              <a:rPr lang="en-US" altLang="zh-CN" dirty="0"/>
              <a:t>3.1.1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89332-06D7-41E9-9B4C-12E630469890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urier New"/>
        <a:ea typeface="宋体"/>
        <a:cs typeface=""/>
      </a:majorFont>
      <a:minorFont>
        <a:latin typeface="Consola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4293</Words>
  <Application>Microsoft Office PowerPoint</Application>
  <PresentationFormat>宽屏</PresentationFormat>
  <Paragraphs>457</Paragraphs>
  <Slides>38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Arial</vt:lpstr>
      <vt:lpstr>Calibri</vt:lpstr>
      <vt:lpstr>Cambria Math</vt:lpstr>
      <vt:lpstr>Consolas</vt:lpstr>
      <vt:lpstr>Courier New</vt:lpstr>
      <vt:lpstr>Office 主题</vt:lpstr>
      <vt:lpstr>HW1.1</vt:lpstr>
      <vt:lpstr>HW1.2</vt:lpstr>
      <vt:lpstr>HW1.2</vt:lpstr>
      <vt:lpstr>HW2.1</vt:lpstr>
      <vt:lpstr>HW2.2</vt:lpstr>
      <vt:lpstr>HW2.2</vt:lpstr>
      <vt:lpstr>Note</vt:lpstr>
      <vt:lpstr>Note</vt:lpstr>
      <vt:lpstr>3.1.1</vt:lpstr>
      <vt:lpstr>3.1.2</vt:lpstr>
      <vt:lpstr>3.2.1</vt:lpstr>
      <vt:lpstr>3.2.2</vt:lpstr>
      <vt:lpstr>3.2.3</vt:lpstr>
      <vt:lpstr>3.2.4</vt:lpstr>
      <vt:lpstr>3.3.1</vt:lpstr>
      <vt:lpstr>3.3.2</vt:lpstr>
      <vt:lpstr>3.3.3</vt:lpstr>
      <vt:lpstr>3.3.4</vt:lpstr>
      <vt:lpstr>3.3.4</vt:lpstr>
      <vt:lpstr>Note</vt:lpstr>
      <vt:lpstr>4.1</vt:lpstr>
      <vt:lpstr>4.1.2</vt:lpstr>
      <vt:lpstr>4.1.2</vt:lpstr>
      <vt:lpstr>4.1.2</vt:lpstr>
      <vt:lpstr>4.1.3</vt:lpstr>
      <vt:lpstr>4.1.4</vt:lpstr>
      <vt:lpstr>4.1.4</vt:lpstr>
      <vt:lpstr>4.2.1</vt:lpstr>
      <vt:lpstr>4.2.1</vt:lpstr>
      <vt:lpstr>4.2.1</vt:lpstr>
      <vt:lpstr>4.2.2</vt:lpstr>
      <vt:lpstr>4.2.2</vt:lpstr>
      <vt:lpstr>HW5.1</vt:lpstr>
      <vt:lpstr>HW5.2</vt:lpstr>
      <vt:lpstr>HW5.2</vt:lpstr>
      <vt:lpstr>HW5.3</vt:lpstr>
      <vt:lpstr>HW5.4</vt:lpstr>
      <vt:lpstr>HW5.5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whtdsg0613@outlook.com</dc:creator>
  <cp:lastModifiedBy>皇 新</cp:lastModifiedBy>
  <cp:revision>61</cp:revision>
  <dcterms:created xsi:type="dcterms:W3CDTF">2024-01-06T15:16:00Z</dcterms:created>
  <dcterms:modified xsi:type="dcterms:W3CDTF">2025-06-05T07:23:48Z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B7C240234E964FE584217DBAEE6AE7BA_13</vt:lpwstr>
  </property>
  <property fmtid="{D5CDD505-2E9C-101B-9397-08002B2CF9AE}" pid="3" name="KSOProductBuildVer">
    <vt:lpwstr>2052-12.1.0.21171</vt:lpwstr>
  </property>
</Properties>
</file>