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48" r:id="rId2"/>
  </p:sldMasterIdLst>
  <p:notesMasterIdLst>
    <p:notesMasterId r:id="rId7"/>
  </p:notesMasterIdLst>
  <p:sldIdLst>
    <p:sldId id="256" r:id="rId3"/>
    <p:sldId id="332" r:id="rId4"/>
    <p:sldId id="327" r:id="rId5"/>
    <p:sldId id="328" r:id="rId6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889FB"/>
    <a:srgbClr val="66CCFF"/>
    <a:srgbClr val="FB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49" autoAdjust="0"/>
    <p:restoredTop sz="97751" autoAdjust="0"/>
  </p:normalViewPr>
  <p:slideViewPr>
    <p:cSldViewPr>
      <p:cViewPr varScale="1">
        <p:scale>
          <a:sx n="94" d="100"/>
          <a:sy n="94" d="100"/>
        </p:scale>
        <p:origin x="1008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58775" indent="-358775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58775" indent="-358775" algn="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702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358775" indent="-358775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358775" indent="-358775" algn="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/>
            </a:lvl1pPr>
          </a:lstStyle>
          <a:p>
            <a:pPr>
              <a:defRPr/>
            </a:pPr>
            <a:fld id="{88570994-FF72-4B5F-A7E2-96D4D30ADC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750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marL="358775" indent="-35877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fld id="{0629F312-53D3-4043-8522-FF3BD40B9C70}" type="slidenum">
              <a:rPr lang="en-US" altLang="en-US"/>
              <a:pPr>
                <a:buSzPct val="45000"/>
                <a:buFont typeface="Wingdings" panose="05000000000000000000" pitchFamily="2" charset="2"/>
                <a:buNone/>
              </a:pPr>
              <a:t>1</a:t>
            </a:fld>
            <a:endParaRPr lang="en-US" altLang="en-US"/>
          </a:p>
        </p:txBody>
      </p:sp>
      <p:sp>
        <p:nvSpPr>
          <p:cNvPr id="51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MS Gothic" panose="020B0609070205080204" pitchFamily="49" charset="-128"/>
              </a:rPr>
              <a:t>To replace the title / subtitle with your own: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MS Gothic" panose="020B0609070205080204" pitchFamily="49" charset="-128"/>
              </a:rPr>
              <a:t>Click on the title block -&gt; select all the text by pressing Ctrl+A -&gt; press Delete key -&gt; type your own text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8078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10/02/2013</a:t>
            </a:r>
          </a:p>
        </p:txBody>
      </p:sp>
    </p:spTree>
    <p:extLst>
      <p:ext uri="{BB962C8B-B14F-4D97-AF65-F5344CB8AC3E}">
        <p14:creationId xmlns:p14="http://schemas.microsoft.com/office/powerpoint/2010/main" val="100864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10/02/2013</a:t>
            </a:r>
          </a:p>
        </p:txBody>
      </p:sp>
    </p:spTree>
    <p:extLst>
      <p:ext uri="{BB962C8B-B14F-4D97-AF65-F5344CB8AC3E}">
        <p14:creationId xmlns:p14="http://schemas.microsoft.com/office/powerpoint/2010/main" val="124096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4938" y="1825625"/>
            <a:ext cx="2030412" cy="4351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0525" y="1825625"/>
            <a:ext cx="5942013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10/02/2013</a:t>
            </a:r>
          </a:p>
        </p:txBody>
      </p:sp>
    </p:spTree>
    <p:extLst>
      <p:ext uri="{BB962C8B-B14F-4D97-AF65-F5344CB8AC3E}">
        <p14:creationId xmlns:p14="http://schemas.microsoft.com/office/powerpoint/2010/main" val="291096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2493963"/>
            <a:ext cx="7953375" cy="1468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10/02/2013</a:t>
            </a:r>
          </a:p>
        </p:txBody>
      </p:sp>
    </p:spTree>
    <p:extLst>
      <p:ext uri="{BB962C8B-B14F-4D97-AF65-F5344CB8AC3E}">
        <p14:creationId xmlns:p14="http://schemas.microsoft.com/office/powerpoint/2010/main" val="2880334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40CF1-E171-4A83-850A-DFAD28C3F7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38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CB4EA-E5A2-443B-843F-3381964CD4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217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521BF-486B-4714-A820-BA83E5AB70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3962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46513" cy="5180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219200"/>
            <a:ext cx="3848100" cy="5180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C3A3F-4CA6-4808-8E2F-BFE08AF340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834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5BD6B-D0F1-40DC-BE1F-4A14110226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975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5C2FB-0BC0-4FBA-8A8E-AB04EC7CFF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008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EC4EC-014C-4D30-98A7-60EE6B9EE2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85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10/02/2013</a:t>
            </a:r>
          </a:p>
        </p:txBody>
      </p:sp>
    </p:spTree>
    <p:extLst>
      <p:ext uri="{BB962C8B-B14F-4D97-AF65-F5344CB8AC3E}">
        <p14:creationId xmlns:p14="http://schemas.microsoft.com/office/powerpoint/2010/main" val="401406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78584-B863-4ADB-A6BF-1B610FCD08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3248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10AC6-AE1D-4F6A-9BDC-57356FC3C2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5514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C6B1A-3636-4D7E-AB7E-3049F07356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7591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533400"/>
            <a:ext cx="2093913" cy="5865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533400"/>
            <a:ext cx="6134100" cy="5865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99AB0-DDE1-4C76-B207-CCFC28A9CA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565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10/02/2013</a:t>
            </a:r>
          </a:p>
        </p:txBody>
      </p:sp>
    </p:spTree>
    <p:extLst>
      <p:ext uri="{BB962C8B-B14F-4D97-AF65-F5344CB8AC3E}">
        <p14:creationId xmlns:p14="http://schemas.microsoft.com/office/powerpoint/2010/main" val="356404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10/02/2013</a:t>
            </a:r>
          </a:p>
        </p:txBody>
      </p:sp>
    </p:spTree>
    <p:extLst>
      <p:ext uri="{BB962C8B-B14F-4D97-AF65-F5344CB8AC3E}">
        <p14:creationId xmlns:p14="http://schemas.microsoft.com/office/powerpoint/2010/main" val="396255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10/02/2013</a:t>
            </a:r>
          </a:p>
        </p:txBody>
      </p:sp>
    </p:spTree>
    <p:extLst>
      <p:ext uri="{BB962C8B-B14F-4D97-AF65-F5344CB8AC3E}">
        <p14:creationId xmlns:p14="http://schemas.microsoft.com/office/powerpoint/2010/main" val="90412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10/02/2013</a:t>
            </a:r>
          </a:p>
        </p:txBody>
      </p:sp>
    </p:spTree>
    <p:extLst>
      <p:ext uri="{BB962C8B-B14F-4D97-AF65-F5344CB8AC3E}">
        <p14:creationId xmlns:p14="http://schemas.microsoft.com/office/powerpoint/2010/main" val="179657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10/02/2013</a:t>
            </a:r>
          </a:p>
        </p:txBody>
      </p:sp>
    </p:spTree>
    <p:extLst>
      <p:ext uri="{BB962C8B-B14F-4D97-AF65-F5344CB8AC3E}">
        <p14:creationId xmlns:p14="http://schemas.microsoft.com/office/powerpoint/2010/main" val="109675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10/02/2013</a:t>
            </a:r>
          </a:p>
        </p:txBody>
      </p:sp>
    </p:spTree>
    <p:extLst>
      <p:ext uri="{BB962C8B-B14F-4D97-AF65-F5344CB8AC3E}">
        <p14:creationId xmlns:p14="http://schemas.microsoft.com/office/powerpoint/2010/main" val="337515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10/02/2013</a:t>
            </a:r>
          </a:p>
        </p:txBody>
      </p:sp>
    </p:spTree>
    <p:extLst>
      <p:ext uri="{BB962C8B-B14F-4D97-AF65-F5344CB8AC3E}">
        <p14:creationId xmlns:p14="http://schemas.microsoft.com/office/powerpoint/2010/main" val="151306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0" y="0"/>
            <a:ext cx="9140825" cy="1692275"/>
          </a:xfrm>
          <a:prstGeom prst="rect">
            <a:avLst/>
          </a:prstGeom>
          <a:solidFill>
            <a:srgbClr val="7889FB"/>
          </a:solidFill>
          <a:ln w="3240">
            <a:solidFill>
              <a:srgbClr val="7889F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5164138"/>
            <a:ext cx="9140825" cy="1692275"/>
          </a:xfrm>
          <a:prstGeom prst="rect">
            <a:avLst/>
          </a:prstGeom>
          <a:solidFill>
            <a:srgbClr val="7889FB"/>
          </a:solidFill>
          <a:ln w="3240">
            <a:solidFill>
              <a:srgbClr val="7889F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2493963"/>
            <a:ext cx="7953375" cy="146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244" b="-32877"/>
          <a:stretch>
            <a:fillRect/>
          </a:stretch>
        </p:blipFill>
        <p:spPr bwMode="auto">
          <a:xfrm>
            <a:off x="7524750" y="687388"/>
            <a:ext cx="1162050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-8244" b="-3287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304800" y="1219200"/>
            <a:ext cx="4103688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360" tIns="18360" rIns="18360" bIns="18360" anchor="ctr"/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ts val="450"/>
              </a:spcBef>
              <a:buSzPct val="100000"/>
              <a:defRPr/>
            </a:pPr>
            <a:r>
              <a:rPr lang="en-US" altLang="en-US">
                <a:solidFill>
                  <a:srgbClr val="FFFFFF"/>
                </a:solidFill>
              </a:rPr>
              <a:t>NA ChannelWorks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304800" y="6248400"/>
            <a:ext cx="1617663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300" smtClean="0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10/02/2013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7239000" y="6324600"/>
            <a:ext cx="16398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SzPct val="100000"/>
              <a:defRPr/>
            </a:pPr>
            <a:r>
              <a:rPr lang="en-US" altLang="en-US" sz="1000">
                <a:solidFill>
                  <a:srgbClr val="FFFFFF"/>
                </a:solidFill>
              </a:rPr>
              <a:t>© 2012 IBM Corporation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/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57200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57200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57200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2DB6B3"/>
        </a:buClr>
        <a:buSzPct val="110000"/>
        <a:buFont typeface="Wingdings" panose="05000000000000000000" pitchFamily="2" charset="2"/>
        <a:buChar char=""/>
        <a:defRPr sz="2400" kern="1200">
          <a:solidFill>
            <a:srgbClr val="2DB6B3"/>
          </a:solidFill>
          <a:latin typeface="+mn-lt"/>
          <a:ea typeface="+mn-ea"/>
          <a:cs typeface="+mn-cs"/>
        </a:defRPr>
      </a:lvl1pPr>
      <a:lvl2pPr marL="457200" indent="-227013" algn="ctr" defTabSz="457200" rtl="0" eaLnBrk="0" fontAlgn="base" hangingPunct="0">
        <a:spcBef>
          <a:spcPts val="688"/>
        </a:spcBef>
        <a:spcAft>
          <a:spcPts val="413"/>
        </a:spcAft>
        <a:buClr>
          <a:srgbClr val="2DB6B3"/>
        </a:buClr>
        <a:buSzPct val="100000"/>
        <a:buFont typeface="Arial" panose="020B0604020202020204" pitchFamily="34" charset="0"/>
        <a:buChar char="–"/>
        <a:defRPr sz="22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indent="-455613" algn="ctr" defTabSz="457200" rtl="0" eaLnBrk="0" fontAlgn="base" hangingPunct="0">
        <a:spcBef>
          <a:spcPts val="500"/>
        </a:spcBef>
        <a:spcAft>
          <a:spcPct val="0"/>
        </a:spcAft>
        <a:buClr>
          <a:srgbClr val="2DB6B3"/>
        </a:buClr>
        <a:buSzPct val="100000"/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600" indent="-687388" algn="ctr" defTabSz="457200" rtl="0" eaLnBrk="0" fontAlgn="base" hangingPunct="0">
        <a:spcBef>
          <a:spcPts val="450"/>
        </a:spcBef>
        <a:spcAft>
          <a:spcPct val="0"/>
        </a:spcAft>
        <a:buClr>
          <a:srgbClr val="2DB6B3"/>
        </a:buClr>
        <a:buSzPct val="100000"/>
        <a:buFont typeface="Arial" panose="020B0604020202020204" pitchFamily="34" charset="0"/>
        <a:buChar char="–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1828800" indent="-914400" algn="ctr" defTabSz="457200" rtl="0" eaLnBrk="0" fontAlgn="base" hangingPunct="0">
        <a:spcBef>
          <a:spcPts val="450"/>
        </a:spcBef>
        <a:spcAft>
          <a:spcPct val="0"/>
        </a:spcAft>
        <a:buClr>
          <a:srgbClr val="2DB6B3"/>
        </a:buClr>
        <a:buSzPct val="100000"/>
        <a:buFont typeface="Arial" panose="020B0604020202020204" pitchFamily="34" charset="0"/>
        <a:buChar char="&gt;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0" y="0"/>
            <a:ext cx="9140825" cy="384175"/>
          </a:xfrm>
          <a:prstGeom prst="rect">
            <a:avLst/>
          </a:prstGeom>
          <a:solidFill>
            <a:srgbClr val="7889FB"/>
          </a:solidFill>
          <a:ln w="3240">
            <a:solidFill>
              <a:srgbClr val="7889F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6470650"/>
            <a:ext cx="9140825" cy="384175"/>
          </a:xfrm>
          <a:prstGeom prst="rect">
            <a:avLst/>
          </a:prstGeom>
          <a:solidFill>
            <a:srgbClr val="7889FB"/>
          </a:solidFill>
          <a:ln w="3240">
            <a:solidFill>
              <a:srgbClr val="7889F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533400"/>
            <a:ext cx="824388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847013" cy="518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5724525" y="6499225"/>
            <a:ext cx="33067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SzPct val="100000"/>
              <a:defRPr/>
            </a:pPr>
            <a:r>
              <a:rPr lang="en-US" altLang="en-US" sz="1000">
                <a:solidFill>
                  <a:srgbClr val="FFFFFF"/>
                </a:solidFill>
              </a:rPr>
              <a:t>© 2012 IBM Corporation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3"/>
          <a:stretch>
            <a:fillRect/>
          </a:stretch>
        </p:blipFill>
        <p:spPr bwMode="auto">
          <a:xfrm>
            <a:off x="8461375" y="61913"/>
            <a:ext cx="6223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665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153988" y="6500813"/>
            <a:ext cx="1004887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ts val="62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 smtClean="0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fld id="{79AE13C6-415E-4BE7-BE53-723DF7CE0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990600" y="6500813"/>
            <a:ext cx="3811588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990600" y="147638"/>
            <a:ext cx="1588" cy="234950"/>
          </a:xfrm>
          <a:prstGeom prst="line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990600" y="6470650"/>
            <a:ext cx="1588" cy="192088"/>
          </a:xfrm>
          <a:prstGeom prst="line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7889FB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7889FB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7889FB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7889FB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7889FB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7889FB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57200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7889FB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57200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7889FB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57200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7889FB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28600" indent="-228600" algn="l" defTabSz="457200" rtl="0" eaLnBrk="0" fontAlgn="base" hangingPunct="0">
        <a:spcBef>
          <a:spcPts val="1050"/>
        </a:spcBef>
        <a:spcAft>
          <a:spcPts val="450"/>
        </a:spcAft>
        <a:buClr>
          <a:srgbClr val="2DB6B3"/>
        </a:buClr>
        <a:buSzPct val="110000"/>
        <a:buFont typeface="Wingdings" panose="05000000000000000000" pitchFamily="2" charset="2"/>
        <a:buChar char=""/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defTabSz="457200" rtl="0" eaLnBrk="0" fontAlgn="base" hangingPunct="0">
        <a:spcBef>
          <a:spcPts val="688"/>
        </a:spcBef>
        <a:spcAft>
          <a:spcPts val="413"/>
        </a:spcAft>
        <a:buClr>
          <a:srgbClr val="2DB6B3"/>
        </a:buClr>
        <a:buSzPct val="100000"/>
        <a:buFont typeface="Arial" panose="020B0604020202020204" pitchFamily="34" charset="0"/>
        <a:buChar char="–"/>
        <a:defRPr sz="2200" kern="1200">
          <a:solidFill>
            <a:srgbClr val="000000"/>
          </a:solidFill>
          <a:latin typeface="+mn-lt"/>
          <a:ea typeface="+mn-ea"/>
          <a:cs typeface="+mn-cs"/>
        </a:defRPr>
      </a:lvl2pPr>
      <a:lvl3pPr marL="681038" indent="-223838" algn="l" defTabSz="457200" rtl="0" eaLnBrk="0" fontAlgn="base" hangingPunct="0">
        <a:spcBef>
          <a:spcPts val="500"/>
        </a:spcBef>
        <a:spcAft>
          <a:spcPct val="0"/>
        </a:spcAft>
        <a:buClr>
          <a:srgbClr val="2DB6B3"/>
        </a:buClr>
        <a:buSzPct val="100000"/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911225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2DB6B3"/>
        </a:buClr>
        <a:buSzPct val="100000"/>
        <a:buFont typeface="Arial" panose="020B0604020202020204" pitchFamily="34" charset="0"/>
        <a:buChar char="–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2DB6B3"/>
        </a:buClr>
        <a:buSzPct val="100000"/>
        <a:buFont typeface="Arial" panose="020B0604020202020204" pitchFamily="34" charset="0"/>
        <a:buChar char="&gt;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3-03.ibm.com/transform/bacc/cognos/bi01n/ServletGateway/servlet/Gateway?encoding=UTF-8&amp;b_action=xts.run&amp;m=portal/cc.xts&amp;m_folder=i587C01EBC3A04E1CB0DF35C9C9F3B10E" TargetMode="External"/><Relationship Id="rId2" Type="http://schemas.openxmlformats.org/officeDocument/2006/relationships/hyperlink" Target="https://w3-connections.ibm.com/communities/service/html/communityview?communityUuid=b8dbba58-5c81-4084-b903-7745ff4d319b#fullpageWidgetId=W49f2af4f7ac3_40c5_a759_5f1c671206e1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3-03.ibm.com/transform/bacc/cognos/bi01n/ServletGateway/servlet/Gateway?encoding=UTF-8&amp;b_action=xts.run&amp;m=portal%2fcc.xts&amp;m_folder=i587C01EBC3A04E1CB0DF35C9C9F3B10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dirty="0">
                <a:solidFill>
                  <a:srgbClr val="FFFFFF"/>
                </a:solidFill>
              </a:rPr>
              <a:t>03/07/2018</a:t>
            </a:r>
          </a:p>
        </p:txBody>
      </p:sp>
      <p:sp>
        <p:nvSpPr>
          <p:cNvPr id="409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48000"/>
            <a:ext cx="7954963" cy="175260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spcAft>
                <a:spcPct val="30000"/>
              </a:spcAft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Partner Matrix </a:t>
            </a:r>
            <a:br>
              <a:rPr lang="en-US" alt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en-US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Sources &amp; Feeds</a:t>
            </a:r>
            <a:br>
              <a:rPr lang="en-US" alt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alt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</a:t>
            </a:r>
            <a:r>
              <a:rPr lang="en-US" alt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IBM Software and Solution Units </a:t>
            </a:r>
            <a:br>
              <a:rPr lang="en-US" alt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altLang="en-US" sz="1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100" name="Picture 4" descr="channelwork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3276600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AC2A34-D6DF-4533-8F1E-2ABF2F2C74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633405"/>
            <a:ext cx="2295525" cy="1290895"/>
          </a:xfrm>
          <a:prstGeom prst="rect">
            <a:avLst/>
          </a:prstGeom>
        </p:spPr>
      </p:pic>
    </p:spTree>
  </p:cSld>
  <p:clrMapOvr>
    <a:masterClrMapping/>
  </p:clrMapOvr>
  <p:transition advTm="1024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E029-F259-4E9B-8D5D-AAF41175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94CDE-A004-433A-80FD-99F6D3F68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 – origin is from other providers, and is imported to Partner Matrix without end-user participation.</a:t>
            </a:r>
          </a:p>
          <a:p>
            <a:r>
              <a:rPr lang="en-US" dirty="0"/>
              <a:t>Human – origin is a person, that provides an update directly in the Partner Matrix tool</a:t>
            </a:r>
          </a:p>
        </p:txBody>
      </p:sp>
    </p:spTree>
    <p:extLst>
      <p:ext uri="{BB962C8B-B14F-4D97-AF65-F5344CB8AC3E}">
        <p14:creationId xmlns:p14="http://schemas.microsoft.com/office/powerpoint/2010/main" val="5200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Data Sources - Human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4495800" cy="51800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600" dirty="0"/>
              <a:t>Base Partner information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Name, CEID, Description, URL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Contact name, phone, email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Coverage of sales/technical team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Business Units Partner services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Market/Industry specialties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Geography focus areas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/>
              <a:t>Skill Information of Partner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Skills rated 1-4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200" dirty="0"/>
              <a:t>4 – Elite, recognized leader. Only a limited number of partners should be rated as such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200" dirty="0"/>
              <a:t>3 – Expert, solid experience, able to provide training and advanced concepts, </a:t>
            </a:r>
            <a:r>
              <a:rPr lang="en-US" altLang="en-US" sz="1200" dirty="0" err="1"/>
              <a:t>PoC</a:t>
            </a:r>
            <a:r>
              <a:rPr lang="en-US" altLang="en-US" sz="1200" dirty="0"/>
              <a:t>, RFP and implementation services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200" dirty="0"/>
              <a:t>2 – Intermediate, provide high level value proposition and demonstration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200" dirty="0"/>
              <a:t>1 – Beginner, able to provide high level overview presentation and answer basic questions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/>
              <a:t>Success Stories and References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Title and URL pointer to each success story, case study or reference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dirty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352800" y="14478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4876800" y="2931338"/>
            <a:ext cx="3886200" cy="461665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00" i="1" dirty="0"/>
              <a:t>Update Frequency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00" dirty="0"/>
              <a:t>As needed, initiated by the Coverage team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7">
            <a:extLst>
              <a:ext uri="{FF2B5EF4-FFF2-40B4-BE49-F238E27FC236}">
                <a16:creationId xmlns:a16="http://schemas.microsoft.com/office/drawing/2014/main" id="{D94F4875-C564-46F8-82DB-0D5A34540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713692"/>
            <a:ext cx="3886200" cy="461665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00" i="1" dirty="0"/>
              <a:t>Update Frequency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00" i="1" dirty="0"/>
              <a:t>Weekly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6FA3032D-B1C8-43A1-883B-590659F00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06835"/>
            <a:ext cx="3886200" cy="461665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00" i="1" dirty="0"/>
              <a:t>Update Frequency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00" i="1" dirty="0"/>
              <a:t>Weekly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Data Sources - Feed</a:t>
            </a: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4343400" y="1030288"/>
            <a:ext cx="420528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00" i="1" dirty="0"/>
              <a:t>Information Source</a:t>
            </a:r>
            <a:r>
              <a:rPr lang="en-US" altLang="en-US" sz="1200" dirty="0"/>
              <a:t>: Channel Sales Operations Reports:</a:t>
            </a:r>
            <a:r>
              <a:rPr lang="en-US" altLang="en-US" sz="1200" dirty="0">
                <a:solidFill>
                  <a:schemeClr val="accent6"/>
                </a:solidFill>
              </a:rPr>
              <a:t> </a:t>
            </a:r>
            <a:r>
              <a:rPr lang="en-US" altLang="en-US" sz="1200" dirty="0">
                <a:solidFill>
                  <a:schemeClr val="accent6"/>
                </a:solidFill>
                <a:hlinkClick r:id="rId2"/>
              </a:rPr>
              <a:t>https://w3-connections.ibm.com/communities/service/html/communityview?communityUuid=b8dbba58-5c81-4084-b903-7745ff4d319b#fullpageWidgetId=W49f2af4f7ac3_40c5_a759_5f1c671206e1</a:t>
            </a:r>
            <a:r>
              <a:rPr lang="en-US" altLang="en-US" sz="1200" dirty="0">
                <a:solidFill>
                  <a:schemeClr val="accent6"/>
                </a:solidFill>
              </a:rPr>
              <a:t> </a:t>
            </a:r>
          </a:p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200" dirty="0"/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990601"/>
            <a:ext cx="4495800" cy="1556704"/>
          </a:xfrm>
        </p:spPr>
        <p:txBody>
          <a:bodyPr/>
          <a:lstStyle/>
          <a:p>
            <a:pPr eaLnBrk="1" hangingPunct="1"/>
            <a:endParaRPr lang="en-US" altLang="en-US" sz="700" dirty="0"/>
          </a:p>
          <a:p>
            <a:pPr eaLnBrk="1" hangingPunct="1"/>
            <a:r>
              <a:rPr lang="en-US" altLang="en-US" sz="1600" dirty="0"/>
              <a:t>Certifications</a:t>
            </a:r>
          </a:p>
          <a:p>
            <a:pPr eaLnBrk="1" hangingPunct="1"/>
            <a:r>
              <a:rPr lang="en-US" altLang="en-US" sz="1600" dirty="0"/>
              <a:t>CVR Authorization Details</a:t>
            </a:r>
            <a:endParaRPr lang="en-US" altLang="en-US" sz="1200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BBE9C19F-5D35-4C9C-8C73-DBE37A3DFA90}"/>
              </a:ext>
            </a:extLst>
          </p:cNvPr>
          <p:cNvSpPr/>
          <p:nvPr/>
        </p:nvSpPr>
        <p:spPr bwMode="auto">
          <a:xfrm>
            <a:off x="152400" y="2286000"/>
            <a:ext cx="8610600" cy="76200"/>
          </a:xfrm>
          <a:prstGeom prst="round2Diag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A3572B88-568B-4EFB-B731-F4019F41B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421575"/>
            <a:ext cx="420528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00" i="1" dirty="0"/>
              <a:t>Information Source</a:t>
            </a:r>
            <a:r>
              <a:rPr lang="en-US" altLang="en-US" sz="1200" dirty="0"/>
              <a:t>: </a:t>
            </a:r>
            <a:r>
              <a:rPr lang="en-US" altLang="en-US" sz="1200" dirty="0" err="1"/>
              <a:t>PartnerWorld</a:t>
            </a:r>
            <a:r>
              <a:rPr lang="en-US" altLang="en-US" sz="1200" dirty="0"/>
              <a:t> Cognos Connection Report – Competency Gap Analytics Report – North America IOT: </a:t>
            </a:r>
            <a:r>
              <a:rPr lang="en-US" altLang="en-US" sz="1200" dirty="0">
                <a:hlinkClick r:id="rId3"/>
              </a:rPr>
              <a:t>https://w3-03.ibm.com/transform/bacc/cognos/bi01n/ServletGateway/servlet/Gateway?encoding=UTF-8&amp;b_action=xts.run&amp;m=portal%2fcc.xts&amp;m_folder=i587C01EBC3A04E1CB0DF35C9C9F3B10E</a:t>
            </a:r>
            <a:r>
              <a:rPr lang="en-US" altLang="en-US" sz="1200" dirty="0"/>
              <a:t> 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0310B51-152C-401C-9A65-3E7B6ACB0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12404"/>
            <a:ext cx="4495800" cy="155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28600" indent="-228600" algn="l" defTabSz="457200" rtl="0" eaLnBrk="0" fontAlgn="base" hangingPunct="0">
              <a:spcBef>
                <a:spcPts val="1050"/>
              </a:spcBef>
              <a:spcAft>
                <a:spcPts val="450"/>
              </a:spcAft>
              <a:buClr>
                <a:srgbClr val="2DB6B3"/>
              </a:buClr>
              <a:buSzPct val="110000"/>
              <a:buFont typeface="Wingdings" panose="05000000000000000000" pitchFamily="2" charset="2"/>
              <a:buChar char=""/>
              <a:defRPr sz="2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defTabSz="457200" rtl="0" eaLnBrk="0" fontAlgn="base" hangingPunct="0">
              <a:spcBef>
                <a:spcPts val="688"/>
              </a:spcBef>
              <a:spcAft>
                <a:spcPts val="413"/>
              </a:spcAft>
              <a:buClr>
                <a:srgbClr val="2DB6B3"/>
              </a:buClr>
              <a:buSzPct val="100000"/>
              <a:buFont typeface="Arial" panose="020B0604020202020204" pitchFamily="34" charset="0"/>
              <a:buChar char="–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1038" indent="-223838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DB6B3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1225" indent="-228600" algn="l" defTabSz="457200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2DB6B3"/>
              </a:buClr>
              <a:buSzPct val="100000"/>
              <a:buFont typeface="Arial" panose="020B0604020202020204" pitchFamily="34" charset="0"/>
              <a:buChar char="–"/>
              <a:defRPr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2DB6B3"/>
              </a:buClr>
              <a:buSzPct val="100000"/>
              <a:buFont typeface="Arial" panose="020B0604020202020204" pitchFamily="34" charset="0"/>
              <a:buChar char="&gt;"/>
              <a:defRPr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/>
              <a:t>Competency</a:t>
            </a:r>
          </a:p>
          <a:p>
            <a:pPr eaLnBrk="1" hangingPunct="1"/>
            <a:endParaRPr lang="en-US" altLang="en-US" sz="1200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5F72C080-BECC-4C6D-8CCA-A55500DC2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291871"/>
            <a:ext cx="3886200" cy="461665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00" i="1"/>
              <a:t>Update Frequency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00" i="1"/>
              <a:t>Weekly</a:t>
            </a:r>
            <a:endParaRPr lang="en-US" altLang="en-US" sz="1200" i="1" dirty="0"/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99D151CC-B653-472B-82A8-DD718CF9A153}"/>
              </a:ext>
            </a:extLst>
          </p:cNvPr>
          <p:cNvSpPr/>
          <p:nvPr/>
        </p:nvSpPr>
        <p:spPr bwMode="auto">
          <a:xfrm>
            <a:off x="152400" y="3839849"/>
            <a:ext cx="8610600" cy="76200"/>
          </a:xfrm>
          <a:prstGeom prst="round2Diag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64B78251-FDB4-4C5C-8972-694A77081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975424"/>
            <a:ext cx="420528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00" i="1" dirty="0"/>
              <a:t>Information Source</a:t>
            </a:r>
            <a:r>
              <a:rPr lang="en-US" altLang="en-US" sz="1200" dirty="0"/>
              <a:t>: </a:t>
            </a:r>
            <a:r>
              <a:rPr lang="en-US" altLang="en-US" sz="1200" dirty="0" err="1"/>
              <a:t>PartnerWorld</a:t>
            </a:r>
            <a:r>
              <a:rPr lang="en-US" altLang="en-US" sz="1200" dirty="0"/>
              <a:t> Cognos Connection Report – Global Solution Directory (GSD) – GSD Solutions by Competencies by Company: </a:t>
            </a:r>
            <a:r>
              <a:rPr lang="en-US" altLang="en-US" sz="1200" dirty="0">
                <a:hlinkClick r:id="rId4"/>
              </a:rPr>
              <a:t>https://w3-03.ibm.com/transform/bacc/cognos/bi01n/ServletGateway/servlet/Gateway?encoding=UTF-8&amp;b_action=xts.run&amp;m=portal%2fcc.xts&amp;m_folder=i587C01EBC3A04E1CB0DF35C9C9F3B10E</a:t>
            </a:r>
            <a:r>
              <a:rPr lang="en-US" altLang="en-US" sz="1200" dirty="0"/>
              <a:t> 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2CBD540-E3B1-4421-A73C-1870ED7D9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66253"/>
            <a:ext cx="4495800" cy="155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28600" indent="-228600" algn="l" defTabSz="457200" rtl="0" eaLnBrk="0" fontAlgn="base" hangingPunct="0">
              <a:spcBef>
                <a:spcPts val="1050"/>
              </a:spcBef>
              <a:spcAft>
                <a:spcPts val="450"/>
              </a:spcAft>
              <a:buClr>
                <a:srgbClr val="2DB6B3"/>
              </a:buClr>
              <a:buSzPct val="110000"/>
              <a:buFont typeface="Wingdings" panose="05000000000000000000" pitchFamily="2" charset="2"/>
              <a:buChar char=""/>
              <a:defRPr sz="2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defTabSz="457200" rtl="0" eaLnBrk="0" fontAlgn="base" hangingPunct="0">
              <a:spcBef>
                <a:spcPts val="688"/>
              </a:spcBef>
              <a:spcAft>
                <a:spcPts val="413"/>
              </a:spcAft>
              <a:buClr>
                <a:srgbClr val="2DB6B3"/>
              </a:buClr>
              <a:buSzPct val="100000"/>
              <a:buFont typeface="Arial" panose="020B0604020202020204" pitchFamily="34" charset="0"/>
              <a:buChar char="–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1038" indent="-223838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DB6B3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1225" indent="-228600" algn="l" defTabSz="457200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2DB6B3"/>
              </a:buClr>
              <a:buSzPct val="100000"/>
              <a:buFont typeface="Arial" panose="020B0604020202020204" pitchFamily="34" charset="0"/>
              <a:buChar char="–"/>
              <a:defRPr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2DB6B3"/>
              </a:buClr>
              <a:buSzPct val="100000"/>
              <a:buFont typeface="Arial" panose="020B0604020202020204" pitchFamily="34" charset="0"/>
              <a:buChar char="&gt;"/>
              <a:defRPr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/>
              <a:t>GSD Solutions</a:t>
            </a:r>
          </a:p>
          <a:p>
            <a:pPr eaLnBrk="1" hangingPunct="1"/>
            <a:endParaRPr lang="en-US" altLang="en-US" sz="1200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35BD7253-BD1B-4E5F-AA8E-A0552B05D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240" y="5608571"/>
            <a:ext cx="3886200" cy="461665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00" i="1" dirty="0"/>
              <a:t>Update Frequency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00" i="1" dirty="0"/>
              <a:t>Weekly</a:t>
            </a:r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440BEAC1-8F5C-4B64-AB3E-DF751FA24C89}"/>
              </a:ext>
            </a:extLst>
          </p:cNvPr>
          <p:cNvSpPr/>
          <p:nvPr/>
        </p:nvSpPr>
        <p:spPr bwMode="auto">
          <a:xfrm>
            <a:off x="137160" y="5352811"/>
            <a:ext cx="8610600" cy="76200"/>
          </a:xfrm>
          <a:prstGeom prst="round2Diag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98C59B00-426F-44C7-90AD-2D7038701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8160" y="5488386"/>
            <a:ext cx="42052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00" i="1" dirty="0"/>
              <a:t>Information Source</a:t>
            </a:r>
            <a:r>
              <a:rPr lang="en-US" altLang="en-US" sz="1200" dirty="0"/>
              <a:t>: Business Partner Relationship Management (BPRM) Reporting in Lotus Notes – BP Information – PV &amp; Partner Targets – By Geo (Covered BPs) – </a:t>
            </a:r>
            <a:r>
              <a:rPr lang="en-US" altLang="en-US" sz="1200" dirty="0" err="1"/>
              <a:t>Curr</a:t>
            </a:r>
            <a:r>
              <a:rPr lang="en-US" altLang="en-US" sz="1200" dirty="0"/>
              <a:t> </a:t>
            </a:r>
            <a:r>
              <a:rPr lang="en-US" altLang="en-US" sz="1200" dirty="0" err="1"/>
              <a:t>Qtr</a:t>
            </a:r>
            <a:endParaRPr lang="en-US" altLang="en-US" sz="12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1BC1436E-724B-48AA-A58C-13E3AE4EF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" y="5479215"/>
            <a:ext cx="4495800" cy="155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28600" indent="-228600" algn="l" defTabSz="457200" rtl="0" eaLnBrk="0" fontAlgn="base" hangingPunct="0">
              <a:spcBef>
                <a:spcPts val="1050"/>
              </a:spcBef>
              <a:spcAft>
                <a:spcPts val="450"/>
              </a:spcAft>
              <a:buClr>
                <a:srgbClr val="2DB6B3"/>
              </a:buClr>
              <a:buSzPct val="110000"/>
              <a:buFont typeface="Wingdings" panose="05000000000000000000" pitchFamily="2" charset="2"/>
              <a:buChar char=""/>
              <a:defRPr sz="2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defTabSz="457200" rtl="0" eaLnBrk="0" fontAlgn="base" hangingPunct="0">
              <a:spcBef>
                <a:spcPts val="688"/>
              </a:spcBef>
              <a:spcAft>
                <a:spcPts val="413"/>
              </a:spcAft>
              <a:buClr>
                <a:srgbClr val="2DB6B3"/>
              </a:buClr>
              <a:buSzPct val="100000"/>
              <a:buFont typeface="Arial" panose="020B0604020202020204" pitchFamily="34" charset="0"/>
              <a:buChar char="–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1038" indent="-223838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DB6B3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1225" indent="-228600" algn="l" defTabSz="457200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2DB6B3"/>
              </a:buClr>
              <a:buSzPct val="100000"/>
              <a:buFont typeface="Arial" panose="020B0604020202020204" pitchFamily="34" charset="0"/>
              <a:buChar char="–"/>
              <a:defRPr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2DB6B3"/>
              </a:buClr>
              <a:buSzPct val="100000"/>
              <a:buFont typeface="Arial" panose="020B0604020202020204" pitchFamily="34" charset="0"/>
              <a:buChar char="&gt;"/>
              <a:defRPr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/>
              <a:t>Partner PV &amp; Forecast Targets</a:t>
            </a:r>
          </a:p>
          <a:p>
            <a:pPr eaLnBrk="1" hangingPunct="1"/>
            <a:endParaRPr lang="en-US" altLang="en-US" sz="1200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MS Gothic" panose="020B0609070205080204" pitchFamily="4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MS Gothic" panose="020B0609070205080204" pitchFamily="49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MS Gothic" panose="020B0609070205080204" pitchFamily="4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MS Gothic" panose="020B0609070205080204" pitchFamily="49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47691</TotalTime>
  <Words>439</Words>
  <Application>Microsoft Office PowerPoint</Application>
  <PresentationFormat>On-screen Show (4:3)</PresentationFormat>
  <Paragraphs>55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MS Gothic</vt:lpstr>
      <vt:lpstr>Arial</vt:lpstr>
      <vt:lpstr>Tahoma</vt:lpstr>
      <vt:lpstr>Times New Roman</vt:lpstr>
      <vt:lpstr>Wingdings</vt:lpstr>
      <vt:lpstr>Default Design</vt:lpstr>
      <vt:lpstr>Default Design</vt:lpstr>
      <vt:lpstr>Partner Matrix  Data Sources &amp; Feeds   For IBM Software and Solution Units  </vt:lpstr>
      <vt:lpstr>Two Types of Data</vt:lpstr>
      <vt:lpstr>Data Sources - Human</vt:lpstr>
      <vt:lpstr>Data Sources - Feed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Presentations: Blue Pearl Basic template</dc:title>
  <dc:creator>samlin@us.ibm.com</dc:creator>
  <dc:description>Blue Onyx Deluxe, Blue Pearl Deluxe:  Generally for "customer-facing" presentations_x000d_
-  Blue Pearl Deluxe is useful for one-on-one laptop presentations and for easy printing.  Textures on the opening screen carry through the blue bands on text slides._x000d_
-  Blue Onyx Deluxe relies heavily on black for maximum contrast, particularly in projection._x000d_
Blue Onyx Basic, Blue Pearl Basic:  Intended for basic internal presentations.  May also be used for customers._x000d_
-  Blue Onyx Basic uses black throughout for maximum contrast, particularly in projection._x000d_
-  Blue Pearl Basic works well for one-on-one laptop presentations and makes printing easy.</dc:description>
  <cp:lastModifiedBy>John Shoemaker</cp:lastModifiedBy>
  <cp:revision>271</cp:revision>
  <cp:lastPrinted>1601-01-01T00:00:00Z</cp:lastPrinted>
  <dcterms:created xsi:type="dcterms:W3CDTF">2003-08-11T20:31:10Z</dcterms:created>
  <dcterms:modified xsi:type="dcterms:W3CDTF">2018-03-07T21:06:31Z</dcterms:modified>
</cp:coreProperties>
</file>