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9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4ADE53-93AB-EF43-BF92-355386D4AD67}" type="datetimeFigureOut">
              <a:rPr lang="en-US" smtClean="0"/>
              <a:t>7/14/22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140625-3C48-3446-AEB3-06858EC4D548}" type="slidenum">
              <a:rPr lang="en-US" smtClean="0"/>
              <a:t>‹#›</a:t>
            </a:fld>
            <a:endParaRPr lang="en-US"/>
          </a:p>
        </p:txBody>
      </p:sp>
    </p:spTree>
    <p:extLst>
      <p:ext uri="{BB962C8B-B14F-4D97-AF65-F5344CB8AC3E}">
        <p14:creationId xmlns:p14="http://schemas.microsoft.com/office/powerpoint/2010/main" val="23273105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a:t>
            </a:r>
            <a:r>
              <a:rPr lang="en-US" baseline="0" dirty="0" smtClean="0"/>
              <a:t>.  I </a:t>
            </a:r>
            <a:r>
              <a:rPr lang="en-US" baseline="0" dirty="0" smtClean="0"/>
              <a:t>am here to present to </a:t>
            </a:r>
            <a:r>
              <a:rPr lang="en-US" baseline="0" dirty="0" smtClean="0"/>
              <a:t>you today </a:t>
            </a:r>
            <a:r>
              <a:rPr lang="en-US" baseline="0" dirty="0" smtClean="0"/>
              <a:t>the </a:t>
            </a:r>
            <a:r>
              <a:rPr lang="en-US" baseline="0" dirty="0" smtClean="0"/>
              <a:t>findings </a:t>
            </a:r>
            <a:r>
              <a:rPr lang="en-US" baseline="0" dirty="0" smtClean="0"/>
              <a:t>we were able to </a:t>
            </a:r>
            <a:r>
              <a:rPr lang="en-US" baseline="0" dirty="0" smtClean="0"/>
              <a:t>pull from our analysis of the bike log </a:t>
            </a:r>
            <a:r>
              <a:rPr lang="en-US" baseline="0" dirty="0" smtClean="0"/>
              <a:t>data.  Using the </a:t>
            </a:r>
            <a:r>
              <a:rPr lang="en-US" baseline="0" dirty="0" smtClean="0"/>
              <a:t>logs from April </a:t>
            </a:r>
            <a:r>
              <a:rPr lang="en-US" baseline="0" dirty="0" smtClean="0"/>
              <a:t>2021 to April 2020, we were able to find trends that both rider types tend to follow.  These </a:t>
            </a:r>
            <a:r>
              <a:rPr lang="en-US" baseline="0" dirty="0" smtClean="0"/>
              <a:t>trends </a:t>
            </a:r>
            <a:r>
              <a:rPr lang="en-US" baseline="0" dirty="0" smtClean="0"/>
              <a:t>will help provide further insight into what it will take to convert casual riders into member riders.</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1</a:t>
            </a:fld>
            <a:endParaRPr lang="en-US"/>
          </a:p>
        </p:txBody>
      </p:sp>
    </p:spTree>
    <p:extLst>
      <p:ext uri="{BB962C8B-B14F-4D97-AF65-F5344CB8AC3E}">
        <p14:creationId xmlns:p14="http://schemas.microsoft.com/office/powerpoint/2010/main" val="87021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followed</a:t>
            </a:r>
            <a:r>
              <a:rPr lang="en-US" baseline="0" dirty="0" smtClean="0"/>
              <a:t> the same format here as we did for the total rides by day chart.  We complied the total rides by rider type for each month then calculated the percentage difference.  Generally speaking the ridership follows the same pattern as the temperature with May being the outlier.  During the coldest months of December through February the lowest amount of rides are being taken.  Conversely, during the fairest weathered months May through September the largest amount of rides are being taken.  </a:t>
            </a:r>
            <a:r>
              <a:rPr lang="en-US" baseline="0" dirty="0" smtClean="0"/>
              <a:t>When looking at the data comparatively between </a:t>
            </a:r>
            <a:r>
              <a:rPr lang="en-US" baseline="0" dirty="0" smtClean="0"/>
              <a:t>the two rider types, casual riders </a:t>
            </a:r>
            <a:r>
              <a:rPr lang="en-US" baseline="0" dirty="0" smtClean="0"/>
              <a:t>show </a:t>
            </a:r>
            <a:r>
              <a:rPr lang="en-US" baseline="0" dirty="0" smtClean="0"/>
              <a:t>their highest </a:t>
            </a:r>
            <a:r>
              <a:rPr lang="en-US" baseline="0" dirty="0" smtClean="0"/>
              <a:t>presence during these fair weathered months as well. </a:t>
            </a:r>
            <a:r>
              <a:rPr lang="en-US" dirty="0" smtClean="0"/>
              <a:t>We have</a:t>
            </a:r>
            <a:r>
              <a:rPr lang="en-US" baseline="0" dirty="0" smtClean="0"/>
              <a:t> now seen how weather affects whether or not a person would like to use our service but how does that affect the length of ride? </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10</a:t>
            </a:fld>
            <a:endParaRPr lang="en-US"/>
          </a:p>
        </p:txBody>
      </p:sp>
    </p:spTree>
    <p:extLst>
      <p:ext uri="{BB962C8B-B14F-4D97-AF65-F5344CB8AC3E}">
        <p14:creationId xmlns:p14="http://schemas.microsoft.com/office/powerpoint/2010/main" val="2674214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correlation between outside temperature and rider behavior is even stronger when you look at average ride length.  Following </a:t>
            </a:r>
            <a:r>
              <a:rPr lang="en-US" baseline="0" dirty="0" smtClean="0"/>
              <a:t>the footsteps of was mentioned earlier, both rider types prefer to take longer rides during fairer weather.  This visualization as you can see more closely follows the Chicago </a:t>
            </a:r>
            <a:r>
              <a:rPr lang="en-US" baseline="0" dirty="0" smtClean="0"/>
              <a:t>temperature </a:t>
            </a:r>
            <a:r>
              <a:rPr lang="en-US" baseline="0" dirty="0" smtClean="0"/>
              <a:t>patterns of the year which suggests how long a person stays on a bike is more closely correlated to the temperature outside.  </a:t>
            </a:r>
            <a:r>
              <a:rPr lang="en-US" baseline="0" dirty="0" smtClean="0"/>
              <a:t>Reflecting what was found on the previous chart, casual riders show a greater sensitivity to the temperature outside than member riders.  For </a:t>
            </a:r>
            <a:r>
              <a:rPr lang="en-US" baseline="0" dirty="0" smtClean="0"/>
              <a:t>some users riding a bike is a necessity such as the case of a daily commute but for those going for a leisurely stroll, weather will have a larger impact.  This is what we found to be the main difference between the two rider types.  To further establish this, </a:t>
            </a:r>
            <a:r>
              <a:rPr lang="en-US" baseline="0" dirty="0" smtClean="0"/>
              <a:t>let’s take a look at where the two rider types prefer to ride.</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11</a:t>
            </a:fld>
            <a:endParaRPr lang="en-US"/>
          </a:p>
        </p:txBody>
      </p:sp>
    </p:spTree>
    <p:extLst>
      <p:ext uri="{BB962C8B-B14F-4D97-AF65-F5344CB8AC3E}">
        <p14:creationId xmlns:p14="http://schemas.microsoft.com/office/powerpoint/2010/main" val="604817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smtClean="0"/>
              <a:t>station locations </a:t>
            </a:r>
            <a:r>
              <a:rPr lang="en-US" baseline="0" dirty="0" smtClean="0"/>
              <a:t>that are most popular with casual riders are also those with </a:t>
            </a:r>
            <a:r>
              <a:rPr lang="en-US" baseline="0" dirty="0" smtClean="0"/>
              <a:t>destinations </a:t>
            </a:r>
            <a:r>
              <a:rPr lang="en-US" baseline="0" dirty="0" smtClean="0"/>
              <a:t>of leisure activities.  Streeter </a:t>
            </a:r>
            <a:r>
              <a:rPr lang="en-US" baseline="0" dirty="0" err="1" smtClean="0"/>
              <a:t>Dr</a:t>
            </a:r>
            <a:r>
              <a:rPr lang="en-US" baseline="0" dirty="0" smtClean="0"/>
              <a:t> and Grand Ave dominate both the start and end stations for casual riders.  This </a:t>
            </a:r>
            <a:r>
              <a:rPr lang="en-US" baseline="0" dirty="0" smtClean="0"/>
              <a:t>station is located on Lake Michigan’s shoreline and is </a:t>
            </a:r>
            <a:r>
              <a:rPr lang="en-US" baseline="0" dirty="0" smtClean="0"/>
              <a:t>home to parks, a beach area, and piers.  Second comes Millennium Park which is home to Chicago’s famous </a:t>
            </a:r>
            <a:r>
              <a:rPr lang="en-US" baseline="0" dirty="0" smtClean="0"/>
              <a:t>Cloud Gate </a:t>
            </a:r>
            <a:r>
              <a:rPr lang="en-US" baseline="0" dirty="0" smtClean="0"/>
              <a:t>sculpture.  </a:t>
            </a:r>
            <a:r>
              <a:rPr lang="en-US" baseline="0" dirty="0" smtClean="0"/>
              <a:t>Third </a:t>
            </a:r>
            <a:r>
              <a:rPr lang="en-US" baseline="0" dirty="0" smtClean="0"/>
              <a:t>is Michigan Ave &amp; Oak St which </a:t>
            </a:r>
            <a:r>
              <a:rPr lang="en-US" baseline="0" dirty="0" smtClean="0"/>
              <a:t>is also on Lake Michigan’s shoreline and is </a:t>
            </a:r>
            <a:r>
              <a:rPr lang="en-US" baseline="0" dirty="0" smtClean="0"/>
              <a:t>home to a beach and </a:t>
            </a:r>
            <a:r>
              <a:rPr lang="en-US" baseline="0" dirty="0" smtClean="0"/>
              <a:t>a park.  The fourth and fifth ranked stations are </a:t>
            </a:r>
            <a:r>
              <a:rPr lang="en-US" baseline="0" dirty="0" err="1" smtClean="0"/>
              <a:t>Shedd</a:t>
            </a:r>
            <a:r>
              <a:rPr lang="en-US" baseline="0" dirty="0" smtClean="0"/>
              <a:t> Aquarium and Theater on the Lake.  It is worth noting that the top 5 start and stop stations are all along Lake Michigan.</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12</a:t>
            </a:fld>
            <a:endParaRPr lang="en-US"/>
          </a:p>
        </p:txBody>
      </p:sp>
    </p:spTree>
    <p:extLst>
      <p:ext uri="{BB962C8B-B14F-4D97-AF65-F5344CB8AC3E}">
        <p14:creationId xmlns:p14="http://schemas.microsoft.com/office/powerpoint/2010/main" val="1312702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stations most popular </a:t>
            </a:r>
            <a:r>
              <a:rPr lang="en-US" baseline="0" dirty="0" smtClean="0"/>
              <a:t>with casual </a:t>
            </a:r>
            <a:r>
              <a:rPr lang="en-US" baseline="0" dirty="0" smtClean="0"/>
              <a:t>riders are </a:t>
            </a:r>
            <a:r>
              <a:rPr lang="en-US" baseline="0" dirty="0" smtClean="0"/>
              <a:t>more centrally located within the Chicago area.  </a:t>
            </a:r>
            <a:r>
              <a:rPr lang="en-US" baseline="0" dirty="0" smtClean="0"/>
              <a:t>The total rides for each station </a:t>
            </a:r>
            <a:r>
              <a:rPr lang="en-US" baseline="0" dirty="0" smtClean="0"/>
              <a:t>are also more evenly distributed.  These </a:t>
            </a:r>
            <a:r>
              <a:rPr lang="en-US" baseline="0" dirty="0" smtClean="0"/>
              <a:t>stations are located more inland and closer </a:t>
            </a:r>
            <a:r>
              <a:rPr lang="en-US" baseline="0" dirty="0" smtClean="0"/>
              <a:t>to </a:t>
            </a:r>
            <a:r>
              <a:rPr lang="en-US" baseline="0" dirty="0" smtClean="0"/>
              <a:t>downtown.  The most notable trend for the stations popular with members are that they are located close to metro stations. The </a:t>
            </a:r>
            <a:r>
              <a:rPr lang="en-US" baseline="0" dirty="0" smtClean="0"/>
              <a:t>most popular station, Kingsbury &amp; </a:t>
            </a:r>
            <a:r>
              <a:rPr lang="en-US" baseline="0" dirty="0" err="1" smtClean="0"/>
              <a:t>Kinzie</a:t>
            </a:r>
            <a:r>
              <a:rPr lang="en-US" baseline="0" dirty="0" smtClean="0"/>
              <a:t> St is centrally located in the downtown </a:t>
            </a:r>
            <a:r>
              <a:rPr lang="en-US" baseline="0" dirty="0" smtClean="0"/>
              <a:t>area close by some of the city’s largest buildings.  The second ranked station is in the neighborhood of the casual rider’s third most popular station but in close proximity of nine metro stations.  The third most popular bike station is in between Sedgwick Metro station and Oak Park.  What </a:t>
            </a:r>
            <a:r>
              <a:rPr lang="en-US" baseline="0" dirty="0" smtClean="0"/>
              <a:t>does this tell us?  </a:t>
            </a:r>
            <a:r>
              <a:rPr lang="en-US" baseline="0" dirty="0" smtClean="0"/>
              <a:t>It </a:t>
            </a:r>
            <a:r>
              <a:rPr lang="en-US" baseline="0" dirty="0" smtClean="0"/>
              <a:t>suggests that </a:t>
            </a:r>
            <a:r>
              <a:rPr lang="en-US" baseline="0" dirty="0" smtClean="0"/>
              <a:t>member riders tend use </a:t>
            </a:r>
            <a:r>
              <a:rPr lang="en-US" baseline="0" dirty="0" smtClean="0"/>
              <a:t>the service more often for quick intercity </a:t>
            </a:r>
            <a:r>
              <a:rPr lang="en-US" baseline="0" dirty="0" smtClean="0"/>
              <a:t>trips and metro connections </a:t>
            </a:r>
            <a:r>
              <a:rPr lang="en-US" baseline="0" dirty="0" smtClean="0"/>
              <a:t>or in other words commuting purposes.</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13</a:t>
            </a:fld>
            <a:endParaRPr lang="en-US"/>
          </a:p>
        </p:txBody>
      </p:sp>
    </p:spTree>
    <p:extLst>
      <p:ext uri="{BB962C8B-B14F-4D97-AF65-F5344CB8AC3E}">
        <p14:creationId xmlns:p14="http://schemas.microsoft.com/office/powerpoint/2010/main" val="4083437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demonstrated by our data findings here are the main difference we found between the two rider types.  Casual riders use our service for leisure rides.  This was determined by their higher sensitivity to the outside temperature, their longer ride patterns, and their preference for the weekend.  Although these variable were present in the member rider’s patterns they had a smaller effect.  Member riders riding patterns are more consistent and are less effected by poorer weather and the weekend </a:t>
            </a:r>
            <a:r>
              <a:rPr lang="en-US" baseline="0" dirty="0" err="1" smtClean="0"/>
              <a:t>vs</a:t>
            </a:r>
            <a:r>
              <a:rPr lang="en-US" baseline="0" dirty="0" smtClean="0"/>
              <a:t> weekday rides.  Their shorter rides suggest they are using the service as a transportation utility rather than source of leisure.</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14</a:t>
            </a:fld>
            <a:endParaRPr lang="en-US"/>
          </a:p>
        </p:txBody>
      </p:sp>
    </p:spTree>
    <p:extLst>
      <p:ext uri="{BB962C8B-B14F-4D97-AF65-F5344CB8AC3E}">
        <p14:creationId xmlns:p14="http://schemas.microsoft.com/office/powerpoint/2010/main" val="776883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a:t>
            </a:r>
            <a:r>
              <a:rPr lang="en-US" baseline="0" dirty="0" smtClean="0"/>
              <a:t>our marketing suggestions </a:t>
            </a:r>
            <a:r>
              <a:rPr lang="en-US" baseline="0" dirty="0" smtClean="0"/>
              <a:t>for converting casual riders to members.  We will need to </a:t>
            </a:r>
            <a:r>
              <a:rPr lang="en-US" baseline="0" dirty="0" smtClean="0"/>
              <a:t>convince casual riders to use our service for everyday commuting thus creating a need to becoming annual members. Our top 3 selling points are: riding </a:t>
            </a:r>
            <a:r>
              <a:rPr lang="en-US" baseline="0" dirty="0" smtClean="0"/>
              <a:t>bikes are better for your health, </a:t>
            </a:r>
            <a:r>
              <a:rPr lang="en-US" baseline="0" dirty="0" smtClean="0"/>
              <a:t>better than alternatives, </a:t>
            </a:r>
            <a:r>
              <a:rPr lang="en-US" baseline="0" dirty="0" smtClean="0"/>
              <a:t>and is better for the </a:t>
            </a:r>
            <a:r>
              <a:rPr lang="en-US" baseline="0" dirty="0" smtClean="0"/>
              <a:t>environment. Why </a:t>
            </a:r>
            <a:r>
              <a:rPr lang="en-US" baseline="0" dirty="0" smtClean="0"/>
              <a:t>use our service instead of just buying a bike? We will cover maintenance and storage of the bikes.  You can just pick the bike of your liking and go!</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15</a:t>
            </a:fld>
            <a:endParaRPr lang="en-US"/>
          </a:p>
        </p:txBody>
      </p:sp>
    </p:spTree>
    <p:extLst>
      <p:ext uri="{BB962C8B-B14F-4D97-AF65-F5344CB8AC3E}">
        <p14:creationId xmlns:p14="http://schemas.microsoft.com/office/powerpoint/2010/main" val="86992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look into the data.  Let us take the time to define the two rider types.  The first rider type is a casual rider.  They are those who use our service on a per </a:t>
            </a:r>
            <a:r>
              <a:rPr lang="en-US" baseline="0" dirty="0" smtClean="0"/>
              <a:t>ride or day pass </a:t>
            </a:r>
            <a:r>
              <a:rPr lang="en-US" baseline="0" dirty="0" smtClean="0"/>
              <a:t>basis.  The second type is a member rider.  They are users who are subscribed to our service and can ride the bikes as often as they wish.  Why does it matter if a rider is </a:t>
            </a:r>
            <a:r>
              <a:rPr lang="en-US" baseline="0" dirty="0" smtClean="0"/>
              <a:t>one type </a:t>
            </a:r>
            <a:r>
              <a:rPr lang="en-US" baseline="0" dirty="0" smtClean="0"/>
              <a:t>or the other?  It comes down to the bottom line.  </a:t>
            </a:r>
            <a:r>
              <a:rPr lang="en-US" baseline="0" dirty="0" smtClean="0"/>
              <a:t>Our team has found  that member </a:t>
            </a:r>
            <a:r>
              <a:rPr lang="en-US" baseline="0" dirty="0" smtClean="0"/>
              <a:t>riders generate more revenue and </a:t>
            </a:r>
            <a:r>
              <a:rPr lang="en-US" baseline="0" dirty="0" smtClean="0"/>
              <a:t>thus profit.</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2</a:t>
            </a:fld>
            <a:endParaRPr lang="en-US"/>
          </a:p>
        </p:txBody>
      </p:sp>
    </p:spTree>
    <p:extLst>
      <p:ext uri="{BB962C8B-B14F-4D97-AF65-F5344CB8AC3E}">
        <p14:creationId xmlns:p14="http://schemas.microsoft.com/office/powerpoint/2010/main" val="412886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may have been able to guess, member riders make up the larger share of the total number of rides between the two groups.  This is likely due to the fact that subscribers face no additional cost to take another ride.  Since they see the additional ride as free they will use the service more.  Casual riders will have to pay each time they use the service so they are not as likely to </a:t>
            </a:r>
            <a:r>
              <a:rPr lang="en-US" baseline="0" dirty="0" smtClean="0"/>
              <a:t>take as many rides.  </a:t>
            </a:r>
            <a:r>
              <a:rPr lang="en-US" baseline="0" dirty="0" smtClean="0"/>
              <a:t>This leads us to the next logical question, between the two riders who makes up the majority of time ridden on the bikes?</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3</a:t>
            </a:fld>
            <a:endParaRPr lang="en-US"/>
          </a:p>
        </p:txBody>
      </p:sp>
    </p:spTree>
    <p:extLst>
      <p:ext uri="{BB962C8B-B14F-4D97-AF65-F5344CB8AC3E}">
        <p14:creationId xmlns:p14="http://schemas.microsoft.com/office/powerpoint/2010/main" val="194849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 the first interesting insight comes to surface.  Even</a:t>
            </a:r>
            <a:r>
              <a:rPr lang="en-US" baseline="0" dirty="0" smtClean="0"/>
              <a:t> though total ride split was approximately 56 to 43 percent between members and casual riders, respectively, the total share of time ridden is inversely related and has a much larger split.  Member riders take up 35 percent or about 34.7 million minutes rode between April 2021 and April 2022.  Casual riders, within the same timeframe, took up about 65 percent of the time ridden or about 64.7 million minutes ridden.  So it is safe to conclude that casual riders tend take longer rides than members.</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4</a:t>
            </a:fld>
            <a:endParaRPr lang="en-US"/>
          </a:p>
        </p:txBody>
      </p:sp>
    </p:spTree>
    <p:extLst>
      <p:ext uri="{BB962C8B-B14F-4D97-AF65-F5344CB8AC3E}">
        <p14:creationId xmlns:p14="http://schemas.microsoft.com/office/powerpoint/2010/main" val="4157159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the time of day and see what</a:t>
            </a:r>
            <a:r>
              <a:rPr lang="en-US" baseline="0" dirty="0" smtClean="0"/>
              <a:t> insights can be found.  For member riders there are two notable peaks 8am and 5pm.  These are peak traffic times for most major cities which also fits the usual 9 to 5 work schedule.  Another small spike in usage comes at 12 which is most people’s lunch break.  For casual riders their usage is less affected by the time of the day.  This is demonstrated by the smoother line when compared to the member rider’s line which contains but the max and min of the chart.  The most popular riding times for casual riders are between noon and 7pm.  These tend to be the times when people are outside the house during the day.  For both rider types 5pm is by far the most popular time.</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5</a:t>
            </a:fld>
            <a:endParaRPr lang="en-US"/>
          </a:p>
        </p:txBody>
      </p:sp>
    </p:spTree>
    <p:extLst>
      <p:ext uri="{BB962C8B-B14F-4D97-AF65-F5344CB8AC3E}">
        <p14:creationId xmlns:p14="http://schemas.microsoft.com/office/powerpoint/2010/main" val="351523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a:t>
            </a:r>
            <a:r>
              <a:rPr lang="en-US" baseline="0" dirty="0" smtClean="0"/>
              <a:t>we’ve shown that what time of the day both rider types prefer to ride and that casual riders take longer rides, let’s see how they ride by day of the week.  </a:t>
            </a:r>
            <a:r>
              <a:rPr lang="en-US" baseline="0" dirty="0" smtClean="0"/>
              <a:t>For this visualization, we complied the total number of </a:t>
            </a:r>
            <a:r>
              <a:rPr lang="en-US" baseline="0" dirty="0" smtClean="0"/>
              <a:t>rides </a:t>
            </a:r>
            <a:r>
              <a:rPr lang="en-US" baseline="0" dirty="0" smtClean="0"/>
              <a:t>for each day of the week and then calculated </a:t>
            </a:r>
            <a:r>
              <a:rPr lang="en-US" baseline="0" dirty="0" smtClean="0"/>
              <a:t>share by </a:t>
            </a:r>
            <a:r>
              <a:rPr lang="en-US" baseline="0" dirty="0" smtClean="0"/>
              <a:t>percentage </a:t>
            </a:r>
            <a:r>
              <a:rPr lang="en-US" baseline="0" dirty="0" smtClean="0"/>
              <a:t>between </a:t>
            </a:r>
            <a:r>
              <a:rPr lang="en-US" baseline="0" dirty="0" smtClean="0"/>
              <a:t>the two rider types.  Also to note, the height of the bars represent the total # of rides.  Member riders make up the majority of the rides taken during the normal work week that being Monday through Friday. Casual riders make up the majority of the weekend rides with the </a:t>
            </a:r>
            <a:r>
              <a:rPr lang="en-US" baseline="0" dirty="0" smtClean="0"/>
              <a:t>increased share </a:t>
            </a:r>
            <a:r>
              <a:rPr lang="en-US" baseline="0" dirty="0" smtClean="0"/>
              <a:t>of their ridership starting on Friday.  It appears that casual riders prefer to use our service during their time off of </a:t>
            </a:r>
            <a:r>
              <a:rPr lang="en-US" baseline="0" dirty="0" smtClean="0"/>
              <a:t>work while members tend to use our service for everyday commuting.  </a:t>
            </a:r>
            <a:r>
              <a:rPr lang="en-US" baseline="0" dirty="0" smtClean="0"/>
              <a:t>Before we make that </a:t>
            </a:r>
            <a:r>
              <a:rPr lang="en-US" baseline="0" dirty="0" smtClean="0"/>
              <a:t>assumption </a:t>
            </a:r>
            <a:r>
              <a:rPr lang="en-US" baseline="0" dirty="0" smtClean="0"/>
              <a:t>let’s look at some more data to see if that theory holds any weight.</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6</a:t>
            </a:fld>
            <a:endParaRPr lang="en-US"/>
          </a:p>
        </p:txBody>
      </p:sp>
    </p:spTree>
    <p:extLst>
      <p:ext uri="{BB962C8B-B14F-4D97-AF65-F5344CB8AC3E}">
        <p14:creationId xmlns:p14="http://schemas.microsoft.com/office/powerpoint/2010/main" val="341029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a:t>
            </a:r>
            <a:r>
              <a:rPr lang="en-US" dirty="0" smtClean="0"/>
              <a:t>another </a:t>
            </a:r>
            <a:r>
              <a:rPr lang="en-US" dirty="0" smtClean="0"/>
              <a:t>look at </a:t>
            </a:r>
            <a:r>
              <a:rPr lang="en-US" dirty="0" smtClean="0"/>
              <a:t>rides </a:t>
            </a:r>
            <a:r>
              <a:rPr lang="en-US" dirty="0" smtClean="0"/>
              <a:t>by the day of the week, let</a:t>
            </a:r>
            <a:r>
              <a:rPr lang="en-US" baseline="0" dirty="0" smtClean="0"/>
              <a:t> see how the average ride length changes throughout the week.  As demonstrated earlier by our pie charts, casual riders tend to take longer rides than member riders.  When do they like to take their longest rides?  Unsurprisingly they prefer to take their longest rides on the weekend with Sunday having the longest average ride length.  Throughout the week member ride lengths stay relatively consistent.  </a:t>
            </a:r>
            <a:r>
              <a:rPr lang="en-US" baseline="0" dirty="0" err="1" smtClean="0"/>
              <a:t>Thisfurther</a:t>
            </a:r>
            <a:r>
              <a:rPr lang="en-US" baseline="0" dirty="0" smtClean="0"/>
              <a:t> </a:t>
            </a:r>
            <a:r>
              <a:rPr lang="en-US" baseline="0" dirty="0" smtClean="0"/>
              <a:t>suggests that member riders tend to use the service for everyday commuting while casual riders prefer leisure rides on the weekend.</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7</a:t>
            </a:fld>
            <a:endParaRPr lang="en-US"/>
          </a:p>
        </p:txBody>
      </p:sp>
    </p:spTree>
    <p:extLst>
      <p:ext uri="{BB962C8B-B14F-4D97-AF65-F5344CB8AC3E}">
        <p14:creationId xmlns:p14="http://schemas.microsoft.com/office/powerpoint/2010/main" val="4155887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have free time or</a:t>
            </a:r>
            <a:r>
              <a:rPr lang="en-US" baseline="0" dirty="0" smtClean="0"/>
              <a:t> the need to be somewhere else, what else would influence someone to use our service? Since riding a bicycle </a:t>
            </a:r>
            <a:r>
              <a:rPr lang="en-US" baseline="0" dirty="0" smtClean="0"/>
              <a:t>is, </a:t>
            </a:r>
            <a:r>
              <a:rPr lang="en-US" baseline="0" dirty="0" smtClean="0"/>
              <a:t>generally speaking, an outdoor activity the next logical influence would be good weather.  </a:t>
            </a:r>
            <a:r>
              <a:rPr lang="en-US" baseline="0" dirty="0" smtClean="0"/>
              <a:t>Most would assume that weather </a:t>
            </a:r>
            <a:r>
              <a:rPr lang="en-US" baseline="0" dirty="0" smtClean="0"/>
              <a:t>may have the biggest influence out of all three factors </a:t>
            </a:r>
            <a:r>
              <a:rPr lang="en-US" baseline="0" dirty="0" smtClean="0"/>
              <a:t>mentioned.  </a:t>
            </a:r>
            <a:r>
              <a:rPr lang="en-US" baseline="0" dirty="0" smtClean="0"/>
              <a:t>If the weather is bad, no matter how badly you need to get somewhere or want to ride a bike </a:t>
            </a:r>
            <a:r>
              <a:rPr lang="en-US" baseline="0" dirty="0" smtClean="0"/>
              <a:t>an alternative </a:t>
            </a:r>
            <a:r>
              <a:rPr lang="en-US" baseline="0" dirty="0" smtClean="0"/>
              <a:t>would be strongly considered. Let’s take a look at the </a:t>
            </a:r>
            <a:r>
              <a:rPr lang="en-US" baseline="0" dirty="0" smtClean="0"/>
              <a:t>temperature </a:t>
            </a:r>
            <a:r>
              <a:rPr lang="en-US" baseline="0" dirty="0" smtClean="0"/>
              <a:t>patterns of the Chicago area and see if that has an influence on ridership.</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8</a:t>
            </a:fld>
            <a:endParaRPr lang="en-US"/>
          </a:p>
        </p:txBody>
      </p:sp>
    </p:spTree>
    <p:extLst>
      <p:ext uri="{BB962C8B-B14F-4D97-AF65-F5344CB8AC3E}">
        <p14:creationId xmlns:p14="http://schemas.microsoft.com/office/powerpoint/2010/main" val="77426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took a look at the high low</a:t>
            </a:r>
            <a:r>
              <a:rPr lang="en-US" baseline="0" dirty="0" smtClean="0"/>
              <a:t> and average temperature of Chicago from </a:t>
            </a:r>
            <a:r>
              <a:rPr lang="en-US" baseline="0" dirty="0" err="1" smtClean="0"/>
              <a:t>weather.gov</a:t>
            </a:r>
            <a:r>
              <a:rPr lang="en-US" baseline="0" dirty="0" smtClean="0"/>
              <a:t> to see if there would be any correlation between the weather and usage of our service.  Generally speaking most people would prefer the weather to be warm to cool for a bike ride.  This would be a range from about 60 to 70 degrees</a:t>
            </a:r>
            <a:r>
              <a:rPr lang="en-US" baseline="0" dirty="0" smtClean="0"/>
              <a:t>.  This chart is organized by Month so let look at the ride data by month.</a:t>
            </a:r>
            <a:endParaRPr lang="en-US" dirty="0"/>
          </a:p>
        </p:txBody>
      </p:sp>
      <p:sp>
        <p:nvSpPr>
          <p:cNvPr id="4" name="Slide Number Placeholder 3"/>
          <p:cNvSpPr>
            <a:spLocks noGrp="1"/>
          </p:cNvSpPr>
          <p:nvPr>
            <p:ph type="sldNum" sz="quarter" idx="10"/>
          </p:nvPr>
        </p:nvSpPr>
        <p:spPr/>
        <p:txBody>
          <a:bodyPr/>
          <a:lstStyle/>
          <a:p>
            <a:fld id="{7A140625-3C48-3446-AEB3-06858EC4D548}" type="slidenum">
              <a:rPr lang="en-US" smtClean="0"/>
              <a:t>9</a:t>
            </a:fld>
            <a:endParaRPr lang="en-US"/>
          </a:p>
        </p:txBody>
      </p:sp>
    </p:spTree>
    <p:extLst>
      <p:ext uri="{BB962C8B-B14F-4D97-AF65-F5344CB8AC3E}">
        <p14:creationId xmlns:p14="http://schemas.microsoft.com/office/powerpoint/2010/main" val="57857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5FFF96-6756-5F4B-999F-458BFC5D9B2D}"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394818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FFF96-6756-5F4B-999F-458BFC5D9B2D}"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205895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FFF96-6756-5F4B-999F-458BFC5D9B2D}"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419002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FFF96-6756-5F4B-999F-458BFC5D9B2D}"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403380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FFF96-6756-5F4B-999F-458BFC5D9B2D}"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171064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5FFF96-6756-5F4B-999F-458BFC5D9B2D}"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16808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FFF96-6756-5F4B-999F-458BFC5D9B2D}" type="datetimeFigureOut">
              <a:rPr lang="en-US" smtClean="0"/>
              <a:t>7/14/22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97651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FFF96-6756-5F4B-999F-458BFC5D9B2D}" type="datetimeFigureOut">
              <a:rPr lang="en-US" smtClean="0"/>
              <a:t>7/14/22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249786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FFF96-6756-5F4B-999F-458BFC5D9B2D}" type="datetimeFigureOut">
              <a:rPr lang="en-US" smtClean="0"/>
              <a:t>7/14/22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280848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FFF96-6756-5F4B-999F-458BFC5D9B2D}"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274573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FFF96-6756-5F4B-999F-458BFC5D9B2D}"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8E021-B2EC-0D40-B2F7-A1C8E587A801}" type="slidenum">
              <a:rPr lang="en-US" smtClean="0"/>
              <a:t>‹#›</a:t>
            </a:fld>
            <a:endParaRPr lang="en-US"/>
          </a:p>
        </p:txBody>
      </p:sp>
    </p:spTree>
    <p:extLst>
      <p:ext uri="{BB962C8B-B14F-4D97-AF65-F5344CB8AC3E}">
        <p14:creationId xmlns:p14="http://schemas.microsoft.com/office/powerpoint/2010/main" val="15435765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000">
              <a:schemeClr val="tx2">
                <a:lumMod val="40000"/>
                <a:lumOff val="60000"/>
              </a:schemeClr>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FFF96-6756-5F4B-999F-458BFC5D9B2D}" type="datetimeFigureOut">
              <a:rPr lang="en-US" smtClean="0"/>
              <a:t>7/14/22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8E021-B2EC-0D40-B2F7-A1C8E587A801}" type="slidenum">
              <a:rPr lang="en-US" smtClean="0"/>
              <a:t>‹#›</a:t>
            </a:fld>
            <a:endParaRPr lang="en-US"/>
          </a:p>
        </p:txBody>
      </p:sp>
    </p:spTree>
    <p:extLst>
      <p:ext uri="{BB962C8B-B14F-4D97-AF65-F5344CB8AC3E}">
        <p14:creationId xmlns:p14="http://schemas.microsoft.com/office/powerpoint/2010/main" val="4092249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62502"/>
            <a:ext cx="7772400" cy="1470025"/>
          </a:xfrm>
        </p:spPr>
        <p:txBody>
          <a:bodyPr>
            <a:normAutofit/>
          </a:bodyPr>
          <a:lstStyle/>
          <a:p>
            <a:r>
              <a:rPr lang="en-US" sz="4800" dirty="0" smtClean="0"/>
              <a:t>Members versus Casuals</a:t>
            </a:r>
            <a:endParaRPr lang="en-US" sz="4800" dirty="0"/>
          </a:p>
        </p:txBody>
      </p:sp>
      <p:sp>
        <p:nvSpPr>
          <p:cNvPr id="3" name="Subtitle 2"/>
          <p:cNvSpPr>
            <a:spLocks noGrp="1"/>
          </p:cNvSpPr>
          <p:nvPr>
            <p:ph type="subTitle" idx="1"/>
          </p:nvPr>
        </p:nvSpPr>
        <p:spPr/>
        <p:txBody>
          <a:bodyPr/>
          <a:lstStyle/>
          <a:p>
            <a:r>
              <a:rPr lang="en-US" dirty="0" smtClean="0">
                <a:solidFill>
                  <a:schemeClr val="tx1">
                    <a:lumMod val="85000"/>
                    <a:lumOff val="15000"/>
                  </a:schemeClr>
                </a:solidFill>
              </a:rPr>
              <a:t>What’s the difference between the two rider types?</a:t>
            </a:r>
            <a:endParaRPr lang="en-US" dirty="0">
              <a:solidFill>
                <a:schemeClr val="tx1">
                  <a:lumMod val="85000"/>
                  <a:lumOff val="15000"/>
                </a:schemeClr>
              </a:solidFill>
            </a:endParaRPr>
          </a:p>
        </p:txBody>
      </p:sp>
    </p:spTree>
    <p:extLst>
      <p:ext uri="{BB962C8B-B14F-4D97-AF65-F5344CB8AC3E}">
        <p14:creationId xmlns:p14="http://schemas.microsoft.com/office/powerpoint/2010/main" val="20100975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they ride by Month?</a:t>
            </a:r>
            <a:endParaRPr lang="en-US" dirty="0"/>
          </a:p>
        </p:txBody>
      </p:sp>
      <p:pic>
        <p:nvPicPr>
          <p:cNvPr id="4" name="Picture 3" descr="total rides by mon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19" y="1640228"/>
            <a:ext cx="8172581" cy="4593177"/>
          </a:xfrm>
          <a:prstGeom prst="rect">
            <a:avLst/>
          </a:prstGeom>
        </p:spPr>
      </p:pic>
    </p:spTree>
    <p:extLst>
      <p:ext uri="{BB962C8B-B14F-4D97-AF65-F5344CB8AC3E}">
        <p14:creationId xmlns:p14="http://schemas.microsoft.com/office/powerpoint/2010/main" val="164650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long do they ride by Month?</a:t>
            </a:r>
            <a:endParaRPr lang="en-US" dirty="0"/>
          </a:p>
        </p:txBody>
      </p:sp>
      <p:pic>
        <p:nvPicPr>
          <p:cNvPr id="4" name="Picture 3" descr="average ride length by mon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48" y="1640081"/>
            <a:ext cx="7168161" cy="4774438"/>
          </a:xfrm>
          <a:prstGeom prst="rect">
            <a:avLst/>
          </a:prstGeom>
        </p:spPr>
      </p:pic>
    </p:spTree>
    <p:extLst>
      <p:ext uri="{BB962C8B-B14F-4D97-AF65-F5344CB8AC3E}">
        <p14:creationId xmlns:p14="http://schemas.microsoft.com/office/powerpoint/2010/main" val="22889966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Popular Casual Rider Stations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75680146"/>
              </p:ext>
            </p:extLst>
          </p:nvPr>
        </p:nvGraphicFramePr>
        <p:xfrm>
          <a:off x="824798" y="1417638"/>
          <a:ext cx="3302325" cy="4978436"/>
        </p:xfrm>
        <a:graphic>
          <a:graphicData uri="http://schemas.openxmlformats.org/drawingml/2006/table">
            <a:tbl>
              <a:tblPr firstRow="1" bandRow="1">
                <a:tableStyleId>{10A1B5D5-9B99-4C35-A422-299274C87663}</a:tableStyleId>
              </a:tblPr>
              <a:tblGrid>
                <a:gridCol w="2049150"/>
                <a:gridCol w="1253175"/>
              </a:tblGrid>
              <a:tr h="445498">
                <a:tc>
                  <a:txBody>
                    <a:bodyPr/>
                    <a:lstStyle/>
                    <a:p>
                      <a:pPr algn="l" fontAlgn="b"/>
                      <a:r>
                        <a:rPr lang="en-US" sz="1600" u="none" strike="noStrike" dirty="0" smtClean="0">
                          <a:effectLst/>
                        </a:rPr>
                        <a:t>Start Station</a:t>
                      </a:r>
                      <a:r>
                        <a:rPr lang="en-US" sz="1600" u="none" strike="noStrike" baseline="0" dirty="0" smtClean="0">
                          <a:effectLst/>
                        </a:rPr>
                        <a:t> Name</a:t>
                      </a:r>
                      <a:endParaRPr lang="en-US" sz="1600" b="0" i="0" u="none" strike="noStrike" dirty="0">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en-US" sz="1600" u="none" strike="noStrike" dirty="0">
                          <a:effectLst/>
                        </a:rPr>
                        <a:t># of Rides</a:t>
                      </a:r>
                      <a:endParaRPr lang="en-US" sz="1600" b="0" i="0" u="none" strike="noStrike" dirty="0">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45498">
                <a:tc>
                  <a:txBody>
                    <a:bodyPr/>
                    <a:lstStyle/>
                    <a:p>
                      <a:pPr algn="l" fontAlgn="b"/>
                      <a:r>
                        <a:rPr lang="en-US" sz="1400" b="1" u="none" strike="noStrike" dirty="0">
                          <a:effectLst/>
                        </a:rPr>
                        <a:t>Streeter </a:t>
                      </a:r>
                      <a:r>
                        <a:rPr lang="en-US" sz="1400" b="1" u="none" strike="noStrike" dirty="0" err="1">
                          <a:effectLst/>
                        </a:rPr>
                        <a:t>Dr</a:t>
                      </a:r>
                      <a:r>
                        <a:rPr lang="en-US" sz="1400" b="1" u="none" strike="noStrike" dirty="0">
                          <a:effectLst/>
                        </a:rPr>
                        <a:t> &amp; Grand Ave</a:t>
                      </a:r>
                      <a:endParaRPr lang="en-US" sz="1400" b="1" i="0" u="none" strike="noStrike" dirty="0">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b="1" u="none" strike="noStrike" dirty="0">
                          <a:effectLst/>
                        </a:rPr>
                        <a:t>70906</a:t>
                      </a:r>
                      <a:endParaRPr lang="is-IS" sz="1400" b="1" i="0" u="none" strike="noStrike" dirty="0">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45498">
                <a:tc>
                  <a:txBody>
                    <a:bodyPr/>
                    <a:lstStyle/>
                    <a:p>
                      <a:pPr algn="l" fontAlgn="b"/>
                      <a:r>
                        <a:rPr lang="en-US" sz="1400" u="none" strike="noStrike" dirty="0">
                          <a:effectLst/>
                        </a:rPr>
                        <a:t>Millennium Park</a:t>
                      </a:r>
                      <a:endParaRPr lang="en-US" sz="1400" b="0" i="0" u="none" strike="noStrike" dirty="0">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u="none" strike="noStrike">
                          <a:effectLst/>
                        </a:rPr>
                        <a:t>34290</a:t>
                      </a:r>
                      <a:endParaRPr lang="is-IS" sz="1400" b="0" i="0" u="none" strike="noStrike">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45498">
                <a:tc>
                  <a:txBody>
                    <a:bodyPr/>
                    <a:lstStyle/>
                    <a:p>
                      <a:pPr algn="l" fontAlgn="b"/>
                      <a:r>
                        <a:rPr lang="en-US" sz="1400" u="none" strike="noStrike" dirty="0">
                          <a:effectLst/>
                        </a:rPr>
                        <a:t>Michigan Ave &amp; Oak St</a:t>
                      </a:r>
                      <a:endParaRPr lang="en-US" sz="1400" b="0" i="0" u="none" strike="noStrike" dirty="0">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nl-NL" sz="1400" u="none" strike="noStrike">
                          <a:effectLst/>
                        </a:rPr>
                        <a:t>29819</a:t>
                      </a:r>
                      <a:endParaRPr lang="nl-NL" sz="1400" b="0" i="0" u="none" strike="noStrike">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45498">
                <a:tc>
                  <a:txBody>
                    <a:bodyPr/>
                    <a:lstStyle/>
                    <a:p>
                      <a:pPr algn="l" fontAlgn="b"/>
                      <a:r>
                        <a:rPr lang="en-US" sz="1400" u="none" strike="noStrike" dirty="0" err="1">
                          <a:effectLst/>
                        </a:rPr>
                        <a:t>Shedd</a:t>
                      </a:r>
                      <a:r>
                        <a:rPr lang="en-US" sz="1400" u="none" strike="noStrike" dirty="0">
                          <a:effectLst/>
                        </a:rPr>
                        <a:t> Aquarium</a:t>
                      </a:r>
                      <a:endParaRPr lang="en-US" sz="1400" b="0" i="0" u="none" strike="noStrike" dirty="0">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u="none" strike="noStrike">
                          <a:effectLst/>
                        </a:rPr>
                        <a:t>23963</a:t>
                      </a:r>
                      <a:endParaRPr lang="is-IS" sz="1400" b="0" i="0" u="none" strike="noStrike">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45498">
                <a:tc>
                  <a:txBody>
                    <a:bodyPr/>
                    <a:lstStyle/>
                    <a:p>
                      <a:pPr algn="l" fontAlgn="b"/>
                      <a:r>
                        <a:rPr lang="en-US" sz="1400" u="none" strike="noStrike" dirty="0">
                          <a:effectLst/>
                        </a:rPr>
                        <a:t>Theater on the Lake</a:t>
                      </a:r>
                      <a:endParaRPr lang="en-US" sz="1400" b="0" i="0" u="none" strike="noStrike" dirty="0">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u="none" strike="noStrike">
                          <a:effectLst/>
                        </a:rPr>
                        <a:t>21284</a:t>
                      </a:r>
                      <a:endParaRPr lang="is-IS" sz="1400" b="0" i="0" u="none" strike="noStrike">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84477">
                <a:tc>
                  <a:txBody>
                    <a:bodyPr/>
                    <a:lstStyle/>
                    <a:p>
                      <a:pPr algn="l" fontAlgn="b"/>
                      <a:r>
                        <a:rPr lang="en-US" sz="1400" u="none" strike="noStrike" dirty="0">
                          <a:effectLst/>
                        </a:rPr>
                        <a:t>Lake Shore </a:t>
                      </a:r>
                      <a:r>
                        <a:rPr lang="en-US" sz="1400" u="none" strike="noStrike" dirty="0" err="1">
                          <a:effectLst/>
                        </a:rPr>
                        <a:t>Dr</a:t>
                      </a:r>
                      <a:r>
                        <a:rPr lang="en-US" sz="1400" u="none" strike="noStrike" dirty="0">
                          <a:effectLst/>
                        </a:rPr>
                        <a:t> &amp; Monroe St</a:t>
                      </a:r>
                      <a:endParaRPr lang="en-US" sz="1400" b="0" i="0" u="none" strike="noStrike" dirty="0">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u="none" strike="noStrike">
                          <a:effectLst/>
                        </a:rPr>
                        <a:t>21099</a:t>
                      </a:r>
                      <a:endParaRPr lang="is-IS" sz="1400" b="0" i="0" u="none" strike="noStrike">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45498">
                <a:tc>
                  <a:txBody>
                    <a:bodyPr/>
                    <a:lstStyle/>
                    <a:p>
                      <a:pPr algn="l" fontAlgn="b"/>
                      <a:r>
                        <a:rPr lang="en-US" sz="1400" u="none" strike="noStrike" dirty="0">
                          <a:effectLst/>
                        </a:rPr>
                        <a:t>Wells St &amp; Concord Ln</a:t>
                      </a:r>
                      <a:endParaRPr lang="en-US" sz="1400" b="0" i="0" u="none" strike="noStrike" dirty="0">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u="none" strike="noStrike">
                          <a:effectLst/>
                        </a:rPr>
                        <a:t>19598</a:t>
                      </a:r>
                      <a:endParaRPr lang="is-IS" sz="1400" b="0" i="0" u="none" strike="noStrike">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84477">
                <a:tc>
                  <a:txBody>
                    <a:bodyPr/>
                    <a:lstStyle/>
                    <a:p>
                      <a:pPr algn="l" fontAlgn="b"/>
                      <a:r>
                        <a:rPr lang="en-US" sz="1400" u="none" strike="noStrike">
                          <a:effectLst/>
                        </a:rPr>
                        <a:t>Lake Shore Dr &amp; North Blvd</a:t>
                      </a:r>
                      <a:endParaRPr lang="en-US" sz="1400" b="0" i="0" u="none" strike="noStrike">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u="none" strike="noStrike" dirty="0">
                          <a:effectLst/>
                        </a:rPr>
                        <a:t>17851</a:t>
                      </a:r>
                      <a:endParaRPr lang="is-IS" sz="1400" b="0" i="0" u="none" strike="noStrike" dirty="0">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45498">
                <a:tc>
                  <a:txBody>
                    <a:bodyPr/>
                    <a:lstStyle/>
                    <a:p>
                      <a:pPr algn="l" fontAlgn="b"/>
                      <a:r>
                        <a:rPr lang="en-US" sz="1400" u="none" strike="noStrike">
                          <a:effectLst/>
                        </a:rPr>
                        <a:t>Clark St &amp; Lincoln Ave</a:t>
                      </a:r>
                      <a:endParaRPr lang="en-US" sz="1400" b="0" i="0" u="none" strike="noStrike">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u="none" strike="noStrike">
                          <a:effectLst/>
                        </a:rPr>
                        <a:t>17212</a:t>
                      </a:r>
                      <a:endParaRPr lang="is-IS" sz="1400" b="0" i="0" u="none" strike="noStrike">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r h="445498">
                <a:tc>
                  <a:txBody>
                    <a:bodyPr/>
                    <a:lstStyle/>
                    <a:p>
                      <a:pPr algn="l" fontAlgn="b"/>
                      <a:r>
                        <a:rPr lang="en-US" sz="1400" u="none" strike="noStrike">
                          <a:effectLst/>
                        </a:rPr>
                        <a:t>Indiana Ave &amp; Roosevelt Rd</a:t>
                      </a:r>
                      <a:endParaRPr lang="en-US" sz="1400" b="0" i="0" u="none" strike="noStrike">
                        <a:solidFill>
                          <a:srgbClr val="000000"/>
                        </a:solidFill>
                        <a:effectLst/>
                        <a:latin typeface="Calibri"/>
                      </a:endParaRPr>
                    </a:p>
                  </a:txBody>
                  <a:tcPr marL="12700" marR="12700" marT="12700" marB="0" anchor="b">
                    <a:lnR w="19050" cap="flat" cmpd="sng" algn="ctr">
                      <a:noFill/>
                      <a:prstDash val="solid"/>
                      <a:round/>
                      <a:headEnd type="none" w="med" len="med"/>
                      <a:tailEnd type="none" w="med" len="med"/>
                    </a:lnR>
                  </a:tcPr>
                </a:tc>
                <a:tc>
                  <a:txBody>
                    <a:bodyPr/>
                    <a:lstStyle/>
                    <a:p>
                      <a:pPr algn="r" fontAlgn="b"/>
                      <a:r>
                        <a:rPr lang="is-IS" sz="1400" u="none" strike="noStrike" dirty="0">
                          <a:effectLst/>
                        </a:rPr>
                        <a:t>16582</a:t>
                      </a:r>
                      <a:endParaRPr lang="is-IS" sz="1400" b="0" i="0" u="none" strike="noStrike" dirty="0">
                        <a:solidFill>
                          <a:srgbClr val="000000"/>
                        </a:solidFill>
                        <a:effectLst/>
                        <a:latin typeface="Calibri"/>
                      </a:endParaRPr>
                    </a:p>
                  </a:txBody>
                  <a:tcPr marL="12700" marR="12700" marT="12700" marB="0" anchor="b">
                    <a:lnL w="19050" cap="flat" cmpd="sng" algn="ctr">
                      <a:noFill/>
                      <a:prstDash val="solid"/>
                      <a:round/>
                      <a:headEnd type="none" w="med" len="med"/>
                      <a:tailEnd type="none" w="med" len="med"/>
                    </a:lnL>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1353739769"/>
              </p:ext>
            </p:extLst>
          </p:nvPr>
        </p:nvGraphicFramePr>
        <p:xfrm>
          <a:off x="5121030" y="1417638"/>
          <a:ext cx="3302325" cy="4978436"/>
        </p:xfrm>
        <a:graphic>
          <a:graphicData uri="http://schemas.openxmlformats.org/drawingml/2006/table">
            <a:tbl>
              <a:tblPr firstRow="1" bandRow="1">
                <a:tableStyleId>{10A1B5D5-9B99-4C35-A422-299274C87663}</a:tableStyleId>
              </a:tblPr>
              <a:tblGrid>
                <a:gridCol w="2047131"/>
                <a:gridCol w="1255194"/>
              </a:tblGrid>
              <a:tr h="445498">
                <a:tc>
                  <a:txBody>
                    <a:bodyPr/>
                    <a:lstStyle/>
                    <a:p>
                      <a:pPr algn="l" fontAlgn="b"/>
                      <a:r>
                        <a:rPr lang="en-US" sz="1600" u="none" strike="noStrike" dirty="0" smtClean="0">
                          <a:effectLst/>
                        </a:rPr>
                        <a:t>End Station Name</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 of Rides</a:t>
                      </a:r>
                      <a:endParaRPr lang="en-US" sz="1600" b="0" i="0" u="none" strike="noStrike" dirty="0">
                        <a:solidFill>
                          <a:srgbClr val="000000"/>
                        </a:solidFill>
                        <a:effectLst/>
                        <a:latin typeface="Calibri"/>
                      </a:endParaRPr>
                    </a:p>
                  </a:txBody>
                  <a:tcPr marL="12700" marR="12700" marT="12700" marB="0" anchor="b"/>
                </a:tc>
              </a:tr>
              <a:tr h="445498">
                <a:tc>
                  <a:txBody>
                    <a:bodyPr/>
                    <a:lstStyle/>
                    <a:p>
                      <a:pPr algn="l" fontAlgn="b"/>
                      <a:r>
                        <a:rPr lang="en-US" sz="1400" b="1" i="0" u="none" strike="noStrike" dirty="0">
                          <a:solidFill>
                            <a:srgbClr val="000000"/>
                          </a:solidFill>
                          <a:effectLst/>
                          <a:latin typeface="Calibri"/>
                        </a:rPr>
                        <a:t>Streeter </a:t>
                      </a:r>
                      <a:r>
                        <a:rPr lang="en-US" sz="1400" b="1" i="0" u="none" strike="noStrike" dirty="0" err="1">
                          <a:solidFill>
                            <a:srgbClr val="000000"/>
                          </a:solidFill>
                          <a:effectLst/>
                          <a:latin typeface="Calibri"/>
                        </a:rPr>
                        <a:t>Dr</a:t>
                      </a:r>
                      <a:r>
                        <a:rPr lang="en-US" sz="1400" b="1" i="0" u="none" strike="noStrike" dirty="0">
                          <a:solidFill>
                            <a:srgbClr val="000000"/>
                          </a:solidFill>
                          <a:effectLst/>
                          <a:latin typeface="Calibri"/>
                        </a:rPr>
                        <a:t> &amp; Grand Ave</a:t>
                      </a:r>
                    </a:p>
                  </a:txBody>
                  <a:tcPr marL="12700" marR="12700" marT="12700" marB="0" anchor="b"/>
                </a:tc>
                <a:tc>
                  <a:txBody>
                    <a:bodyPr/>
                    <a:lstStyle/>
                    <a:p>
                      <a:pPr algn="r" fontAlgn="b"/>
                      <a:r>
                        <a:rPr lang="cs-CZ" sz="1400" b="1" i="0" u="none" strike="noStrike" dirty="0">
                          <a:solidFill>
                            <a:srgbClr val="000000"/>
                          </a:solidFill>
                          <a:effectLst/>
                          <a:latin typeface="Calibri"/>
                        </a:rPr>
                        <a:t>74490</a:t>
                      </a:r>
                    </a:p>
                  </a:txBody>
                  <a:tcPr marL="12700" marR="12700" marT="12700" marB="0" anchor="b"/>
                </a:tc>
              </a:tr>
              <a:tr h="445498">
                <a:tc>
                  <a:txBody>
                    <a:bodyPr/>
                    <a:lstStyle/>
                    <a:p>
                      <a:pPr algn="l" fontAlgn="b"/>
                      <a:r>
                        <a:rPr lang="en-US" sz="1400" b="0" i="0" u="none" strike="noStrike" dirty="0">
                          <a:solidFill>
                            <a:srgbClr val="000000"/>
                          </a:solidFill>
                          <a:effectLst/>
                          <a:latin typeface="Calibri"/>
                        </a:rPr>
                        <a:t>Millennium Park</a:t>
                      </a:r>
                    </a:p>
                  </a:txBody>
                  <a:tcPr marL="12700" marR="12700" marT="12700" marB="0" anchor="b"/>
                </a:tc>
                <a:tc>
                  <a:txBody>
                    <a:bodyPr/>
                    <a:lstStyle/>
                    <a:p>
                      <a:pPr algn="r" fontAlgn="b"/>
                      <a:r>
                        <a:rPr lang="cs-CZ" sz="1400" b="0" i="0" u="none" strike="noStrike">
                          <a:solidFill>
                            <a:srgbClr val="000000"/>
                          </a:solidFill>
                          <a:effectLst/>
                          <a:latin typeface="Calibri"/>
                        </a:rPr>
                        <a:t>35946</a:t>
                      </a:r>
                    </a:p>
                  </a:txBody>
                  <a:tcPr marL="12700" marR="12700" marT="12700" marB="0" anchor="b"/>
                </a:tc>
              </a:tr>
              <a:tr h="445498">
                <a:tc>
                  <a:txBody>
                    <a:bodyPr/>
                    <a:lstStyle/>
                    <a:p>
                      <a:pPr algn="l" fontAlgn="b"/>
                      <a:r>
                        <a:rPr lang="en-US" sz="1400" b="0" i="0" u="none" strike="noStrike">
                          <a:solidFill>
                            <a:srgbClr val="000000"/>
                          </a:solidFill>
                          <a:effectLst/>
                          <a:latin typeface="Calibri"/>
                        </a:rPr>
                        <a:t>Michigan Ave &amp; Oak St</a:t>
                      </a:r>
                    </a:p>
                  </a:txBody>
                  <a:tcPr marL="12700" marR="12700" marT="12700" marB="0" anchor="b"/>
                </a:tc>
                <a:tc>
                  <a:txBody>
                    <a:bodyPr/>
                    <a:lstStyle/>
                    <a:p>
                      <a:pPr algn="r" fontAlgn="b"/>
                      <a:r>
                        <a:rPr lang="en-US" sz="1400" b="0" i="0" u="none" strike="noStrike">
                          <a:solidFill>
                            <a:srgbClr val="000000"/>
                          </a:solidFill>
                          <a:effectLst/>
                          <a:latin typeface="Calibri"/>
                        </a:rPr>
                        <a:t>31590</a:t>
                      </a:r>
                    </a:p>
                  </a:txBody>
                  <a:tcPr marL="12700" marR="12700" marT="12700" marB="0" anchor="b"/>
                </a:tc>
              </a:tr>
              <a:tr h="445498">
                <a:tc>
                  <a:txBody>
                    <a:bodyPr/>
                    <a:lstStyle/>
                    <a:p>
                      <a:pPr algn="l" fontAlgn="b"/>
                      <a:r>
                        <a:rPr lang="en-US" sz="1400" b="0" i="0" u="none" strike="noStrike" dirty="0">
                          <a:solidFill>
                            <a:srgbClr val="000000"/>
                          </a:solidFill>
                          <a:effectLst/>
                          <a:latin typeface="Calibri"/>
                        </a:rPr>
                        <a:t>Theater on the Lake</a:t>
                      </a:r>
                    </a:p>
                  </a:txBody>
                  <a:tcPr marL="12700" marR="12700" marT="12700" marB="0" anchor="b"/>
                </a:tc>
                <a:tc>
                  <a:txBody>
                    <a:bodyPr/>
                    <a:lstStyle/>
                    <a:p>
                      <a:pPr algn="r" fontAlgn="b"/>
                      <a:r>
                        <a:rPr lang="fi-FI" sz="1400" b="0" i="0" u="none" strike="noStrike">
                          <a:solidFill>
                            <a:srgbClr val="000000"/>
                          </a:solidFill>
                          <a:effectLst/>
                          <a:latin typeface="Calibri"/>
                        </a:rPr>
                        <a:t>22879</a:t>
                      </a:r>
                    </a:p>
                  </a:txBody>
                  <a:tcPr marL="12700" marR="12700" marT="12700" marB="0" anchor="b"/>
                </a:tc>
              </a:tr>
              <a:tr h="445498">
                <a:tc>
                  <a:txBody>
                    <a:bodyPr/>
                    <a:lstStyle/>
                    <a:p>
                      <a:pPr algn="l" fontAlgn="b"/>
                      <a:r>
                        <a:rPr lang="en-US" sz="1400" b="0" i="0" u="none" strike="noStrike">
                          <a:solidFill>
                            <a:srgbClr val="000000"/>
                          </a:solidFill>
                          <a:effectLst/>
                          <a:latin typeface="Calibri"/>
                        </a:rPr>
                        <a:t>Shedd Aquarium</a:t>
                      </a:r>
                    </a:p>
                  </a:txBody>
                  <a:tcPr marL="12700" marR="12700" marT="12700" marB="0" anchor="b"/>
                </a:tc>
                <a:tc>
                  <a:txBody>
                    <a:bodyPr/>
                    <a:lstStyle/>
                    <a:p>
                      <a:pPr algn="r" fontAlgn="b"/>
                      <a:r>
                        <a:rPr lang="cs-CZ" sz="1400" b="0" i="0" u="none" strike="noStrike">
                          <a:solidFill>
                            <a:srgbClr val="000000"/>
                          </a:solidFill>
                          <a:effectLst/>
                          <a:latin typeface="Calibri"/>
                        </a:rPr>
                        <a:t>22583</a:t>
                      </a:r>
                    </a:p>
                  </a:txBody>
                  <a:tcPr marL="12700" marR="12700" marT="12700" marB="0" anchor="b"/>
                </a:tc>
              </a:tr>
              <a:tr h="484477">
                <a:tc>
                  <a:txBody>
                    <a:bodyPr/>
                    <a:lstStyle/>
                    <a:p>
                      <a:pPr algn="l" fontAlgn="b"/>
                      <a:r>
                        <a:rPr lang="en-US" sz="1400" b="0" i="0" u="none" strike="noStrike" dirty="0">
                          <a:solidFill>
                            <a:srgbClr val="000000"/>
                          </a:solidFill>
                          <a:effectLst/>
                          <a:latin typeface="Calibri"/>
                        </a:rPr>
                        <a:t>Lake Shore </a:t>
                      </a:r>
                      <a:r>
                        <a:rPr lang="en-US" sz="1400" b="0" i="0" u="none" strike="noStrike" dirty="0" err="1">
                          <a:solidFill>
                            <a:srgbClr val="000000"/>
                          </a:solidFill>
                          <a:effectLst/>
                          <a:latin typeface="Calibri"/>
                        </a:rPr>
                        <a:t>Dr</a:t>
                      </a:r>
                      <a:r>
                        <a:rPr lang="en-US" sz="1400" b="0" i="0" u="none" strike="noStrike" dirty="0">
                          <a:solidFill>
                            <a:srgbClr val="000000"/>
                          </a:solidFill>
                          <a:effectLst/>
                          <a:latin typeface="Calibri"/>
                        </a:rPr>
                        <a:t> &amp; North Blvd</a:t>
                      </a:r>
                    </a:p>
                  </a:txBody>
                  <a:tcPr marL="12700" marR="12700" marT="12700" marB="0" anchor="b"/>
                </a:tc>
                <a:tc>
                  <a:txBody>
                    <a:bodyPr/>
                    <a:lstStyle/>
                    <a:p>
                      <a:pPr algn="r" fontAlgn="b"/>
                      <a:r>
                        <a:rPr lang="is-IS" sz="1400" b="0" i="0" u="none" strike="noStrike" dirty="0">
                          <a:solidFill>
                            <a:srgbClr val="000000"/>
                          </a:solidFill>
                          <a:effectLst/>
                          <a:latin typeface="Calibri"/>
                        </a:rPr>
                        <a:t>21442</a:t>
                      </a:r>
                    </a:p>
                  </a:txBody>
                  <a:tcPr marL="12700" marR="12700" marT="12700" marB="0" anchor="b"/>
                </a:tc>
              </a:tr>
              <a:tr h="445498">
                <a:tc>
                  <a:txBody>
                    <a:bodyPr/>
                    <a:lstStyle/>
                    <a:p>
                      <a:pPr algn="l" fontAlgn="b"/>
                      <a:r>
                        <a:rPr lang="en-US" sz="1400" b="0" i="0" u="none" strike="noStrike">
                          <a:solidFill>
                            <a:srgbClr val="000000"/>
                          </a:solidFill>
                          <a:effectLst/>
                          <a:latin typeface="Calibri"/>
                        </a:rPr>
                        <a:t>Lake Shore Dr &amp; Monroe St</a:t>
                      </a:r>
                    </a:p>
                  </a:txBody>
                  <a:tcPr marL="12700" marR="12700" marT="12700" marB="0" anchor="b"/>
                </a:tc>
                <a:tc>
                  <a:txBody>
                    <a:bodyPr/>
                    <a:lstStyle/>
                    <a:p>
                      <a:pPr algn="r" fontAlgn="b"/>
                      <a:r>
                        <a:rPr lang="cs-CZ" sz="1400" b="0" i="0" u="none" strike="noStrike">
                          <a:solidFill>
                            <a:srgbClr val="000000"/>
                          </a:solidFill>
                          <a:effectLst/>
                          <a:latin typeface="Calibri"/>
                        </a:rPr>
                        <a:t>19897</a:t>
                      </a:r>
                    </a:p>
                  </a:txBody>
                  <a:tcPr marL="12700" marR="12700" marT="12700" marB="0" anchor="b"/>
                </a:tc>
              </a:tr>
              <a:tr h="484477">
                <a:tc>
                  <a:txBody>
                    <a:bodyPr/>
                    <a:lstStyle/>
                    <a:p>
                      <a:pPr algn="l" fontAlgn="b"/>
                      <a:r>
                        <a:rPr lang="en-US" sz="1400" b="0" i="0" u="none" strike="noStrike">
                          <a:solidFill>
                            <a:srgbClr val="000000"/>
                          </a:solidFill>
                          <a:effectLst/>
                          <a:latin typeface="Calibri"/>
                        </a:rPr>
                        <a:t>Wells St &amp; Concord Ln</a:t>
                      </a:r>
                    </a:p>
                  </a:txBody>
                  <a:tcPr marL="12700" marR="12700" marT="12700" marB="0" anchor="b"/>
                </a:tc>
                <a:tc>
                  <a:txBody>
                    <a:bodyPr/>
                    <a:lstStyle/>
                    <a:p>
                      <a:pPr algn="r" fontAlgn="b"/>
                      <a:r>
                        <a:rPr lang="is-IS" sz="1400" b="0" i="0" u="none" strike="noStrike">
                          <a:solidFill>
                            <a:srgbClr val="000000"/>
                          </a:solidFill>
                          <a:effectLst/>
                          <a:latin typeface="Calibri"/>
                        </a:rPr>
                        <a:t>19324</a:t>
                      </a:r>
                    </a:p>
                  </a:txBody>
                  <a:tcPr marL="12700" marR="12700" marT="12700" marB="0" anchor="b"/>
                </a:tc>
              </a:tr>
              <a:tr h="445498">
                <a:tc>
                  <a:txBody>
                    <a:bodyPr/>
                    <a:lstStyle/>
                    <a:p>
                      <a:pPr algn="l" fontAlgn="b"/>
                      <a:r>
                        <a:rPr lang="en-US" sz="1400" b="0" i="0" u="none" strike="noStrike">
                          <a:solidFill>
                            <a:srgbClr val="000000"/>
                          </a:solidFill>
                          <a:effectLst/>
                          <a:latin typeface="Calibri"/>
                        </a:rPr>
                        <a:t>Wabash Ave &amp; Grand Ave</a:t>
                      </a:r>
                    </a:p>
                  </a:txBody>
                  <a:tcPr marL="12700" marR="12700" marT="12700" marB="0" anchor="b"/>
                </a:tc>
                <a:tc>
                  <a:txBody>
                    <a:bodyPr/>
                    <a:lstStyle/>
                    <a:p>
                      <a:pPr algn="r" fontAlgn="b"/>
                      <a:r>
                        <a:rPr lang="is-IS" sz="1400" b="0" i="0" u="none" strike="noStrike">
                          <a:solidFill>
                            <a:srgbClr val="000000"/>
                          </a:solidFill>
                          <a:effectLst/>
                          <a:latin typeface="Calibri"/>
                        </a:rPr>
                        <a:t>17841</a:t>
                      </a:r>
                    </a:p>
                  </a:txBody>
                  <a:tcPr marL="12700" marR="12700" marT="12700" marB="0" anchor="b"/>
                </a:tc>
              </a:tr>
              <a:tr h="445498">
                <a:tc>
                  <a:txBody>
                    <a:bodyPr/>
                    <a:lstStyle/>
                    <a:p>
                      <a:pPr algn="l" fontAlgn="b"/>
                      <a:r>
                        <a:rPr lang="en-US" sz="1400" b="0" i="0" u="none" strike="noStrike">
                          <a:solidFill>
                            <a:srgbClr val="000000"/>
                          </a:solidFill>
                          <a:effectLst/>
                          <a:latin typeface="Calibri"/>
                        </a:rPr>
                        <a:t>Clark St &amp; Lincoln Ave</a:t>
                      </a:r>
                    </a:p>
                  </a:txBody>
                  <a:tcPr marL="12700" marR="12700" marT="12700" marB="0" anchor="b"/>
                </a:tc>
                <a:tc>
                  <a:txBody>
                    <a:bodyPr/>
                    <a:lstStyle/>
                    <a:p>
                      <a:pPr algn="r" fontAlgn="b"/>
                      <a:r>
                        <a:rPr lang="is-IS" sz="1400" b="0" i="0" u="none" strike="noStrike" dirty="0">
                          <a:solidFill>
                            <a:srgbClr val="000000"/>
                          </a:solidFill>
                          <a:effectLst/>
                          <a:latin typeface="Calibri"/>
                        </a:rPr>
                        <a:t>17319</a:t>
                      </a:r>
                    </a:p>
                  </a:txBody>
                  <a:tcPr marL="12700" marR="12700" marT="12700" marB="0" anchor="b"/>
                </a:tc>
              </a:tr>
            </a:tbl>
          </a:graphicData>
        </a:graphic>
      </p:graphicFrame>
    </p:spTree>
    <p:extLst>
      <p:ext uri="{BB962C8B-B14F-4D97-AF65-F5344CB8AC3E}">
        <p14:creationId xmlns:p14="http://schemas.microsoft.com/office/powerpoint/2010/main" val="3621764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Popular Member Rider Stations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641587"/>
              </p:ext>
            </p:extLst>
          </p:nvPr>
        </p:nvGraphicFramePr>
        <p:xfrm>
          <a:off x="751904" y="1600199"/>
          <a:ext cx="3442055" cy="4666629"/>
        </p:xfrm>
        <a:graphic>
          <a:graphicData uri="http://schemas.openxmlformats.org/drawingml/2006/table">
            <a:tbl>
              <a:tblPr firstRow="1" bandRow="1">
                <a:tableStyleId>{5C22544A-7EE6-4342-B048-85BDC9FD1C3A}</a:tableStyleId>
              </a:tblPr>
              <a:tblGrid>
                <a:gridCol w="2406097"/>
                <a:gridCol w="1035958"/>
              </a:tblGrid>
              <a:tr h="424239">
                <a:tc>
                  <a:txBody>
                    <a:bodyPr/>
                    <a:lstStyle/>
                    <a:p>
                      <a:pPr algn="l" fontAlgn="b"/>
                      <a:r>
                        <a:rPr lang="en-US" sz="1600" b="0" i="0" u="none" strike="noStrike" dirty="0">
                          <a:solidFill>
                            <a:schemeClr val="bg1"/>
                          </a:solidFill>
                          <a:effectLst/>
                          <a:latin typeface="Calibri"/>
                        </a:rPr>
                        <a:t>Start Station Name</a:t>
                      </a:r>
                    </a:p>
                  </a:txBody>
                  <a:tcPr marL="12700" marR="12700" marT="12700" marB="0" anchor="b">
                    <a:lnR w="12700" cmpd="sng">
                      <a:noFill/>
                    </a:lnR>
                  </a:tcPr>
                </a:tc>
                <a:tc>
                  <a:txBody>
                    <a:bodyPr/>
                    <a:lstStyle/>
                    <a:p>
                      <a:pPr algn="r" fontAlgn="b"/>
                      <a:r>
                        <a:rPr lang="en-US" sz="1600" b="0" i="0" u="none" strike="noStrike" dirty="0">
                          <a:solidFill>
                            <a:srgbClr val="FFFFFF"/>
                          </a:solidFill>
                          <a:effectLst/>
                          <a:latin typeface="Calibri"/>
                        </a:rPr>
                        <a:t># of Rides</a:t>
                      </a:r>
                    </a:p>
                  </a:txBody>
                  <a:tcPr marL="12700" marR="12700" marT="12700" marB="0" anchor="b">
                    <a:lnL w="12700" cmpd="sng">
                      <a:noFill/>
                    </a:lnL>
                  </a:tcPr>
                </a:tc>
              </a:tr>
              <a:tr h="424239">
                <a:tc>
                  <a:txBody>
                    <a:bodyPr/>
                    <a:lstStyle/>
                    <a:p>
                      <a:pPr algn="l" fontAlgn="b"/>
                      <a:r>
                        <a:rPr lang="en-US" sz="1400" b="1" i="0" u="none" strike="noStrike" dirty="0">
                          <a:solidFill>
                            <a:srgbClr val="000000"/>
                          </a:solidFill>
                          <a:effectLst/>
                          <a:latin typeface="Calibri"/>
                        </a:rPr>
                        <a:t>Kingsbury St &amp; </a:t>
                      </a:r>
                      <a:r>
                        <a:rPr lang="en-US" sz="1400" b="1" i="0" u="none" strike="noStrike" dirty="0" err="1">
                          <a:solidFill>
                            <a:srgbClr val="000000"/>
                          </a:solidFill>
                          <a:effectLst/>
                          <a:latin typeface="Calibri"/>
                        </a:rPr>
                        <a:t>Kinzie</a:t>
                      </a:r>
                      <a:r>
                        <a:rPr lang="en-US" sz="1400" b="1" i="0" u="none" strike="noStrike" dirty="0">
                          <a:solidFill>
                            <a:srgbClr val="000000"/>
                          </a:solidFill>
                          <a:effectLst/>
                          <a:latin typeface="Calibri"/>
                        </a:rPr>
                        <a:t> St</a:t>
                      </a:r>
                    </a:p>
                  </a:txBody>
                  <a:tcPr marL="12700" marR="12700" marT="12700" marB="0" anchor="b">
                    <a:lnR w="12700" cmpd="sng">
                      <a:noFill/>
                    </a:lnR>
                  </a:tcPr>
                </a:tc>
                <a:tc>
                  <a:txBody>
                    <a:bodyPr/>
                    <a:lstStyle/>
                    <a:p>
                      <a:pPr algn="r" fontAlgn="b"/>
                      <a:r>
                        <a:rPr lang="is-IS" sz="1400" b="1" i="0" u="none" strike="noStrike" dirty="0">
                          <a:solidFill>
                            <a:srgbClr val="000000"/>
                          </a:solidFill>
                          <a:effectLst/>
                          <a:latin typeface="Calibri"/>
                        </a:rPr>
                        <a:t>25938</a:t>
                      </a:r>
                    </a:p>
                  </a:txBody>
                  <a:tcPr marL="12700" marR="12700" marT="12700" marB="0" anchor="b">
                    <a:lnL w="12700" cmpd="sng">
                      <a:noFill/>
                    </a:lnL>
                  </a:tcPr>
                </a:tc>
              </a:tr>
              <a:tr h="424239">
                <a:tc>
                  <a:txBody>
                    <a:bodyPr/>
                    <a:lstStyle/>
                    <a:p>
                      <a:pPr algn="l" fontAlgn="b"/>
                      <a:r>
                        <a:rPr lang="en-US" sz="1400" b="0" i="0" u="none" strike="noStrike" dirty="0">
                          <a:solidFill>
                            <a:srgbClr val="000000"/>
                          </a:solidFill>
                          <a:effectLst/>
                          <a:latin typeface="Calibri"/>
                        </a:rPr>
                        <a:t>Clark St &amp; Elm St</a:t>
                      </a:r>
                    </a:p>
                  </a:txBody>
                  <a:tcPr marL="12700" marR="12700" marT="12700" marB="0" anchor="b">
                    <a:lnR w="12700" cmpd="sng">
                      <a:noFill/>
                    </a:lnR>
                  </a:tcPr>
                </a:tc>
                <a:tc>
                  <a:txBody>
                    <a:bodyPr/>
                    <a:lstStyle/>
                    <a:p>
                      <a:pPr algn="r" fontAlgn="b"/>
                      <a:r>
                        <a:rPr lang="is-IS" sz="1400" b="0" i="0" u="none" strike="noStrike">
                          <a:solidFill>
                            <a:srgbClr val="000000"/>
                          </a:solidFill>
                          <a:effectLst/>
                          <a:latin typeface="Calibri"/>
                        </a:rPr>
                        <a:t>25731</a:t>
                      </a:r>
                    </a:p>
                  </a:txBody>
                  <a:tcPr marL="12700" marR="12700" marT="12700" marB="0" anchor="b">
                    <a:lnL w="12700" cmpd="sng">
                      <a:noFill/>
                    </a:lnL>
                  </a:tcPr>
                </a:tc>
              </a:tr>
              <a:tr h="424239">
                <a:tc>
                  <a:txBody>
                    <a:bodyPr/>
                    <a:lstStyle/>
                    <a:p>
                      <a:pPr algn="l" fontAlgn="b"/>
                      <a:r>
                        <a:rPr lang="en-US" sz="1400" b="0" i="0" u="none" strike="noStrike" dirty="0">
                          <a:solidFill>
                            <a:srgbClr val="000000"/>
                          </a:solidFill>
                          <a:effectLst/>
                          <a:latin typeface="Calibri"/>
                        </a:rPr>
                        <a:t>Wells St &amp; Concord Ln</a:t>
                      </a:r>
                    </a:p>
                  </a:txBody>
                  <a:tcPr marL="12700" marR="12700" marT="12700" marB="0" anchor="b">
                    <a:lnR w="12700" cmpd="sng">
                      <a:noFill/>
                    </a:lnR>
                  </a:tcPr>
                </a:tc>
                <a:tc>
                  <a:txBody>
                    <a:bodyPr/>
                    <a:lstStyle/>
                    <a:p>
                      <a:pPr algn="r" fontAlgn="b"/>
                      <a:r>
                        <a:rPr lang="is-IS" sz="1400" b="0" i="0" u="none" strike="noStrike" dirty="0">
                          <a:solidFill>
                            <a:srgbClr val="000000"/>
                          </a:solidFill>
                          <a:effectLst/>
                          <a:latin typeface="Calibri"/>
                        </a:rPr>
                        <a:t>24489</a:t>
                      </a:r>
                    </a:p>
                  </a:txBody>
                  <a:tcPr marL="12700" marR="12700" marT="12700" marB="0" anchor="b">
                    <a:lnL w="12700" cmpd="sng">
                      <a:noFill/>
                    </a:lnL>
                  </a:tcPr>
                </a:tc>
              </a:tr>
              <a:tr h="424239">
                <a:tc>
                  <a:txBody>
                    <a:bodyPr/>
                    <a:lstStyle/>
                    <a:p>
                      <a:pPr algn="l" fontAlgn="b"/>
                      <a:r>
                        <a:rPr lang="en-US" sz="1400" b="0" i="0" u="none" strike="noStrike" dirty="0" smtClean="0">
                          <a:solidFill>
                            <a:srgbClr val="000000"/>
                          </a:solidFill>
                          <a:effectLst/>
                          <a:latin typeface="Calibri"/>
                        </a:rPr>
                        <a:t>Wells St &amp; Elm St</a:t>
                      </a:r>
                      <a:endParaRPr lang="en-US" sz="1400" b="0" i="0" u="none" strike="noStrike" dirty="0">
                        <a:solidFill>
                          <a:srgbClr val="000000"/>
                        </a:solidFill>
                        <a:effectLst/>
                        <a:latin typeface="Calibri"/>
                      </a:endParaRPr>
                    </a:p>
                  </a:txBody>
                  <a:tcPr marL="12700" marR="12700" marT="12700" marB="0" anchor="b">
                    <a:lnR w="12700" cmpd="sng">
                      <a:noFill/>
                    </a:lnR>
                  </a:tcPr>
                </a:tc>
                <a:tc>
                  <a:txBody>
                    <a:bodyPr/>
                    <a:lstStyle/>
                    <a:p>
                      <a:pPr algn="r" fontAlgn="b"/>
                      <a:r>
                        <a:rPr lang="is-IS" sz="1400" b="0" i="0" u="none" strike="noStrike">
                          <a:solidFill>
                            <a:srgbClr val="000000"/>
                          </a:solidFill>
                          <a:effectLst/>
                          <a:latin typeface="Calibri"/>
                        </a:rPr>
                        <a:t>21813</a:t>
                      </a:r>
                    </a:p>
                  </a:txBody>
                  <a:tcPr marL="12700" marR="12700" marT="12700" marB="0" anchor="b">
                    <a:lnL w="12700" cmpd="sng">
                      <a:noFill/>
                    </a:lnL>
                  </a:tcPr>
                </a:tc>
              </a:tr>
              <a:tr h="424239">
                <a:tc>
                  <a:txBody>
                    <a:bodyPr/>
                    <a:lstStyle/>
                    <a:p>
                      <a:pPr algn="l" fontAlgn="b"/>
                      <a:r>
                        <a:rPr lang="en-US" sz="1400" b="0" i="0" u="none" strike="noStrike">
                          <a:solidFill>
                            <a:srgbClr val="000000"/>
                          </a:solidFill>
                          <a:effectLst/>
                          <a:latin typeface="Calibri"/>
                        </a:rPr>
                        <a:t>Dearborn St &amp; Erie St</a:t>
                      </a:r>
                    </a:p>
                  </a:txBody>
                  <a:tcPr marL="12700" marR="12700" marT="12700" marB="0" anchor="b">
                    <a:lnR w="12700" cmpd="sng">
                      <a:noFill/>
                    </a:lnR>
                  </a:tcPr>
                </a:tc>
                <a:tc>
                  <a:txBody>
                    <a:bodyPr/>
                    <a:lstStyle/>
                    <a:p>
                      <a:pPr algn="r" fontAlgn="b"/>
                      <a:r>
                        <a:rPr lang="is-IS" sz="1400" b="0" i="0" u="none" strike="noStrike" dirty="0">
                          <a:solidFill>
                            <a:srgbClr val="000000"/>
                          </a:solidFill>
                          <a:effectLst/>
                          <a:latin typeface="Calibri"/>
                        </a:rPr>
                        <a:t>19648</a:t>
                      </a:r>
                    </a:p>
                  </a:txBody>
                  <a:tcPr marL="12700" marR="12700" marT="12700" marB="0" anchor="b">
                    <a:lnL w="12700" cmpd="sng">
                      <a:noFill/>
                    </a:lnL>
                  </a:tcPr>
                </a:tc>
              </a:tr>
              <a:tr h="424239">
                <a:tc>
                  <a:txBody>
                    <a:bodyPr/>
                    <a:lstStyle/>
                    <a:p>
                      <a:pPr algn="l" fontAlgn="b"/>
                      <a:r>
                        <a:rPr lang="en-US" sz="1400" b="0" i="0" u="none" strike="noStrike" dirty="0">
                          <a:solidFill>
                            <a:srgbClr val="000000"/>
                          </a:solidFill>
                          <a:effectLst/>
                          <a:latin typeface="Calibri"/>
                        </a:rPr>
                        <a:t>Wells St &amp; Huron St</a:t>
                      </a:r>
                    </a:p>
                  </a:txBody>
                  <a:tcPr marL="12700" marR="12700" marT="12700" marB="0" anchor="b">
                    <a:lnR w="12700" cmpd="sng">
                      <a:noFill/>
                    </a:lnR>
                  </a:tcPr>
                </a:tc>
                <a:tc>
                  <a:txBody>
                    <a:bodyPr/>
                    <a:lstStyle/>
                    <a:p>
                      <a:pPr algn="r" fontAlgn="b"/>
                      <a:r>
                        <a:rPr lang="is-IS" sz="1400" b="0" i="0" u="none" strike="noStrike">
                          <a:solidFill>
                            <a:srgbClr val="000000"/>
                          </a:solidFill>
                          <a:effectLst/>
                          <a:latin typeface="Calibri"/>
                        </a:rPr>
                        <a:t>19265</a:t>
                      </a:r>
                    </a:p>
                  </a:txBody>
                  <a:tcPr marL="12700" marR="12700" marT="12700" marB="0" anchor="b">
                    <a:lnL w="12700" cmpd="sng">
                      <a:noFill/>
                    </a:lnL>
                  </a:tcPr>
                </a:tc>
              </a:tr>
              <a:tr h="424239">
                <a:tc>
                  <a:txBody>
                    <a:bodyPr/>
                    <a:lstStyle/>
                    <a:p>
                      <a:pPr algn="l" fontAlgn="b"/>
                      <a:r>
                        <a:rPr lang="en-US" sz="1400" b="0" i="0" u="none" strike="noStrike">
                          <a:solidFill>
                            <a:srgbClr val="000000"/>
                          </a:solidFill>
                          <a:effectLst/>
                          <a:latin typeface="Calibri"/>
                        </a:rPr>
                        <a:t>St. Clair St &amp; Erie St</a:t>
                      </a:r>
                    </a:p>
                  </a:txBody>
                  <a:tcPr marL="12700" marR="12700" marT="12700" marB="0" anchor="b">
                    <a:lnR w="12700" cmpd="sng">
                      <a:noFill/>
                    </a:lnR>
                  </a:tcPr>
                </a:tc>
                <a:tc>
                  <a:txBody>
                    <a:bodyPr/>
                    <a:lstStyle/>
                    <a:p>
                      <a:pPr algn="r" fontAlgn="b"/>
                      <a:r>
                        <a:rPr lang="ru-RU" sz="1400" b="0" i="0" u="none" strike="noStrike">
                          <a:solidFill>
                            <a:srgbClr val="000000"/>
                          </a:solidFill>
                          <a:effectLst/>
                          <a:latin typeface="Calibri"/>
                        </a:rPr>
                        <a:t>19174</a:t>
                      </a:r>
                    </a:p>
                  </a:txBody>
                  <a:tcPr marL="12700" marR="12700" marT="12700" marB="0" anchor="b">
                    <a:lnL w="12700" cmpd="sng">
                      <a:noFill/>
                    </a:lnL>
                  </a:tcPr>
                </a:tc>
              </a:tr>
              <a:tr h="424239">
                <a:tc>
                  <a:txBody>
                    <a:bodyPr/>
                    <a:lstStyle/>
                    <a:p>
                      <a:pPr algn="l" fontAlgn="b"/>
                      <a:r>
                        <a:rPr lang="en-US" sz="1400" b="0" i="0" u="none" strike="noStrike" dirty="0">
                          <a:solidFill>
                            <a:srgbClr val="000000"/>
                          </a:solidFill>
                          <a:effectLst/>
                          <a:latin typeface="Calibri"/>
                        </a:rPr>
                        <a:t>Clinton St &amp; Madison St</a:t>
                      </a:r>
                    </a:p>
                  </a:txBody>
                  <a:tcPr marL="12700" marR="12700" marT="12700" marB="0" anchor="b">
                    <a:lnR w="12700" cmpd="sng">
                      <a:noFill/>
                    </a:lnR>
                  </a:tcPr>
                </a:tc>
                <a:tc>
                  <a:txBody>
                    <a:bodyPr/>
                    <a:lstStyle/>
                    <a:p>
                      <a:pPr algn="r" fontAlgn="b"/>
                      <a:r>
                        <a:rPr lang="is-IS" sz="1400" b="0" i="0" u="none" strike="noStrike" dirty="0">
                          <a:solidFill>
                            <a:srgbClr val="000000"/>
                          </a:solidFill>
                          <a:effectLst/>
                          <a:latin typeface="Calibri"/>
                        </a:rPr>
                        <a:t>19004</a:t>
                      </a:r>
                    </a:p>
                  </a:txBody>
                  <a:tcPr marL="12700" marR="12700" marT="12700" marB="0" anchor="b">
                    <a:lnL w="12700" cmpd="sng">
                      <a:noFill/>
                    </a:lnL>
                  </a:tcPr>
                </a:tc>
              </a:tr>
              <a:tr h="424239">
                <a:tc>
                  <a:txBody>
                    <a:bodyPr/>
                    <a:lstStyle/>
                    <a:p>
                      <a:pPr algn="l" fontAlgn="b"/>
                      <a:r>
                        <a:rPr lang="en-US" sz="1400" b="0" i="0" u="none" strike="noStrike">
                          <a:solidFill>
                            <a:srgbClr val="000000"/>
                          </a:solidFill>
                          <a:effectLst/>
                          <a:latin typeface="Calibri"/>
                        </a:rPr>
                        <a:t>Wabash Ave &amp; Grand Ave</a:t>
                      </a:r>
                    </a:p>
                  </a:txBody>
                  <a:tcPr marL="12700" marR="12700" marT="12700" marB="0" anchor="b">
                    <a:lnR w="12700" cmpd="sng">
                      <a:noFill/>
                    </a:lnR>
                  </a:tcPr>
                </a:tc>
                <a:tc>
                  <a:txBody>
                    <a:bodyPr/>
                    <a:lstStyle/>
                    <a:p>
                      <a:pPr algn="r" fontAlgn="b"/>
                      <a:r>
                        <a:rPr lang="fi-FI" sz="1400" b="0" i="0" u="none" strike="noStrike">
                          <a:solidFill>
                            <a:srgbClr val="000000"/>
                          </a:solidFill>
                          <a:effectLst/>
                          <a:latin typeface="Calibri"/>
                        </a:rPr>
                        <a:t>17878</a:t>
                      </a:r>
                    </a:p>
                  </a:txBody>
                  <a:tcPr marL="12700" marR="12700" marT="12700" marB="0" anchor="b">
                    <a:lnL w="12700" cmpd="sng">
                      <a:noFill/>
                    </a:lnL>
                  </a:tcPr>
                </a:tc>
              </a:tr>
              <a:tr h="424239">
                <a:tc>
                  <a:txBody>
                    <a:bodyPr/>
                    <a:lstStyle/>
                    <a:p>
                      <a:pPr algn="l" fontAlgn="b"/>
                      <a:r>
                        <a:rPr lang="en-US" sz="1400" b="0" i="0" u="none" strike="noStrike">
                          <a:solidFill>
                            <a:srgbClr val="000000"/>
                          </a:solidFill>
                          <a:effectLst/>
                          <a:latin typeface="Calibri"/>
                        </a:rPr>
                        <a:t>Clinton St &amp; Washington Blvd</a:t>
                      </a:r>
                    </a:p>
                  </a:txBody>
                  <a:tcPr marL="12700" marR="12700" marT="12700" marB="0" anchor="b">
                    <a:lnR w="12700" cmpd="sng">
                      <a:noFill/>
                    </a:lnR>
                  </a:tcPr>
                </a:tc>
                <a:tc>
                  <a:txBody>
                    <a:bodyPr/>
                    <a:lstStyle/>
                    <a:p>
                      <a:pPr algn="r" fontAlgn="b"/>
                      <a:r>
                        <a:rPr lang="is-IS" sz="1400" b="0" i="0" u="none" strike="noStrike" dirty="0">
                          <a:solidFill>
                            <a:srgbClr val="000000"/>
                          </a:solidFill>
                          <a:effectLst/>
                          <a:latin typeface="Calibri"/>
                        </a:rPr>
                        <a:t>17733</a:t>
                      </a:r>
                    </a:p>
                  </a:txBody>
                  <a:tcPr marL="12700" marR="12700" marT="12700" marB="0" anchor="b">
                    <a:lnL w="12700" cmpd="sng">
                      <a:noFill/>
                    </a:lnL>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97385239"/>
              </p:ext>
            </p:extLst>
          </p:nvPr>
        </p:nvGraphicFramePr>
        <p:xfrm>
          <a:off x="5029408" y="1600199"/>
          <a:ext cx="3442054" cy="4666629"/>
        </p:xfrm>
        <a:graphic>
          <a:graphicData uri="http://schemas.openxmlformats.org/drawingml/2006/table">
            <a:tbl>
              <a:tblPr firstRow="1" bandRow="1">
                <a:tableStyleId>{5C22544A-7EE6-4342-B048-85BDC9FD1C3A}</a:tableStyleId>
              </a:tblPr>
              <a:tblGrid>
                <a:gridCol w="2422806"/>
                <a:gridCol w="1019248"/>
              </a:tblGrid>
              <a:tr h="424239">
                <a:tc>
                  <a:txBody>
                    <a:bodyPr/>
                    <a:lstStyle/>
                    <a:p>
                      <a:pPr algn="l" fontAlgn="b"/>
                      <a:r>
                        <a:rPr lang="en-US" sz="1600" b="0" i="0" u="none" strike="noStrike" dirty="0">
                          <a:solidFill>
                            <a:srgbClr val="FFFFFF"/>
                          </a:solidFill>
                          <a:effectLst/>
                          <a:latin typeface="Calibri"/>
                        </a:rPr>
                        <a:t>End Station Name</a:t>
                      </a:r>
                    </a:p>
                  </a:txBody>
                  <a:tcPr marL="12700" marR="12700" marT="12700" marB="0" anchor="b">
                    <a:lnR w="12700" cap="flat" cmpd="sng" algn="ctr">
                      <a:noFill/>
                      <a:prstDash val="solid"/>
                      <a:round/>
                      <a:headEnd type="none" w="med" len="med"/>
                      <a:tailEnd type="none" w="med" len="med"/>
                    </a:lnR>
                  </a:tcPr>
                </a:tc>
                <a:tc>
                  <a:txBody>
                    <a:bodyPr/>
                    <a:lstStyle/>
                    <a:p>
                      <a:pPr algn="r" fontAlgn="b"/>
                      <a:r>
                        <a:rPr lang="en-US" sz="1600" b="0" i="0" u="none" strike="noStrike" dirty="0">
                          <a:solidFill>
                            <a:srgbClr val="FFFFFF"/>
                          </a:solidFill>
                          <a:effectLst/>
                          <a:latin typeface="Calibri"/>
                        </a:rPr>
                        <a:t># of Rides</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1" i="0" u="none" strike="noStrike" dirty="0">
                          <a:solidFill>
                            <a:srgbClr val="000000"/>
                          </a:solidFill>
                          <a:effectLst/>
                          <a:latin typeface="Calibri"/>
                        </a:rPr>
                        <a:t>Kingsbury St &amp; </a:t>
                      </a:r>
                      <a:r>
                        <a:rPr lang="en-US" sz="1400" b="1" i="0" u="none" strike="noStrike" dirty="0" err="1">
                          <a:solidFill>
                            <a:srgbClr val="000000"/>
                          </a:solidFill>
                          <a:effectLst/>
                          <a:latin typeface="Calibri"/>
                        </a:rPr>
                        <a:t>Kinzie</a:t>
                      </a:r>
                      <a:r>
                        <a:rPr lang="en-US" sz="1400" b="1" i="0" u="none" strike="noStrike" dirty="0">
                          <a:solidFill>
                            <a:srgbClr val="000000"/>
                          </a:solidFill>
                          <a:effectLst/>
                          <a:latin typeface="Calibri"/>
                        </a:rPr>
                        <a:t> St</a:t>
                      </a:r>
                    </a:p>
                  </a:txBody>
                  <a:tcPr marL="12700" marR="12700" marT="12700" marB="0" anchor="b">
                    <a:lnR w="12700" cap="flat" cmpd="sng" algn="ctr">
                      <a:noFill/>
                      <a:prstDash val="solid"/>
                      <a:round/>
                      <a:headEnd type="none" w="med" len="med"/>
                      <a:tailEnd type="none" w="med" len="med"/>
                    </a:lnR>
                  </a:tcPr>
                </a:tc>
                <a:tc>
                  <a:txBody>
                    <a:bodyPr/>
                    <a:lstStyle/>
                    <a:p>
                      <a:pPr algn="r" fontAlgn="b"/>
                      <a:r>
                        <a:rPr lang="is-IS" sz="1400" b="1" i="0" u="none" strike="noStrike" dirty="0">
                          <a:solidFill>
                            <a:srgbClr val="000000"/>
                          </a:solidFill>
                          <a:effectLst/>
                          <a:latin typeface="Calibri"/>
                        </a:rPr>
                        <a:t>25909</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dirty="0">
                          <a:solidFill>
                            <a:srgbClr val="000000"/>
                          </a:solidFill>
                          <a:effectLst/>
                          <a:latin typeface="Calibri"/>
                        </a:rPr>
                        <a:t>Clark St &amp; Elm St</a:t>
                      </a:r>
                    </a:p>
                  </a:txBody>
                  <a:tcPr marL="12700" marR="12700" marT="12700" marB="0" anchor="b">
                    <a:lnR w="12700" cap="flat" cmpd="sng" algn="ctr">
                      <a:noFill/>
                      <a:prstDash val="solid"/>
                      <a:round/>
                      <a:headEnd type="none" w="med" len="med"/>
                      <a:tailEnd type="none" w="med" len="med"/>
                    </a:lnR>
                  </a:tcPr>
                </a:tc>
                <a:tc>
                  <a:txBody>
                    <a:bodyPr/>
                    <a:lstStyle/>
                    <a:p>
                      <a:pPr algn="r" fontAlgn="b"/>
                      <a:r>
                        <a:rPr lang="is-IS" sz="1400" b="0" i="0" u="none" strike="noStrike">
                          <a:solidFill>
                            <a:srgbClr val="000000"/>
                          </a:solidFill>
                          <a:effectLst/>
                          <a:latin typeface="Calibri"/>
                        </a:rPr>
                        <a:t>25623</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a:solidFill>
                            <a:srgbClr val="000000"/>
                          </a:solidFill>
                          <a:effectLst/>
                          <a:latin typeface="Calibri"/>
                        </a:rPr>
                        <a:t>Wells St &amp; Concord Ln</a:t>
                      </a:r>
                    </a:p>
                  </a:txBody>
                  <a:tcPr marL="12700" marR="12700" marT="12700" marB="0" anchor="b">
                    <a:lnR w="12700" cap="flat" cmpd="sng" algn="ctr">
                      <a:noFill/>
                      <a:prstDash val="solid"/>
                      <a:round/>
                      <a:headEnd type="none" w="med" len="med"/>
                      <a:tailEnd type="none" w="med" len="med"/>
                    </a:lnR>
                  </a:tcPr>
                </a:tc>
                <a:tc>
                  <a:txBody>
                    <a:bodyPr/>
                    <a:lstStyle/>
                    <a:p>
                      <a:pPr algn="r" fontAlgn="b"/>
                      <a:r>
                        <a:rPr lang="is-IS" sz="1400" b="0" i="0" u="none" strike="noStrike">
                          <a:solidFill>
                            <a:srgbClr val="000000"/>
                          </a:solidFill>
                          <a:effectLst/>
                          <a:latin typeface="Calibri"/>
                        </a:rPr>
                        <a:t>25067</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dirty="0">
                          <a:solidFill>
                            <a:srgbClr val="000000"/>
                          </a:solidFill>
                          <a:effectLst/>
                          <a:latin typeface="Calibri"/>
                        </a:rPr>
                        <a:t>Wells St &amp; Elm St</a:t>
                      </a:r>
                    </a:p>
                  </a:txBody>
                  <a:tcPr marL="12700" marR="12700" marT="12700" marB="0" anchor="b">
                    <a:lnR w="12700" cap="flat" cmpd="sng" algn="ctr">
                      <a:noFill/>
                      <a:prstDash val="solid"/>
                      <a:round/>
                      <a:headEnd type="none" w="med" len="med"/>
                      <a:tailEnd type="none" w="med" len="med"/>
                    </a:lnR>
                  </a:tcPr>
                </a:tc>
                <a:tc>
                  <a:txBody>
                    <a:bodyPr/>
                    <a:lstStyle/>
                    <a:p>
                      <a:pPr algn="r" fontAlgn="b"/>
                      <a:r>
                        <a:rPr lang="is-IS" sz="1400" b="0" i="0" u="none" strike="noStrike" dirty="0">
                          <a:solidFill>
                            <a:srgbClr val="000000"/>
                          </a:solidFill>
                          <a:effectLst/>
                          <a:latin typeface="Calibri"/>
                        </a:rPr>
                        <a:t>22309</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a:solidFill>
                            <a:srgbClr val="000000"/>
                          </a:solidFill>
                          <a:effectLst/>
                          <a:latin typeface="Calibri"/>
                        </a:rPr>
                        <a:t>Dearborn St &amp; Erie St</a:t>
                      </a:r>
                    </a:p>
                  </a:txBody>
                  <a:tcPr marL="12700" marR="12700" marT="12700" marB="0" anchor="b">
                    <a:lnR w="12700" cap="flat" cmpd="sng" algn="ctr">
                      <a:noFill/>
                      <a:prstDash val="solid"/>
                      <a:round/>
                      <a:headEnd type="none" w="med" len="med"/>
                      <a:tailEnd type="none" w="med" len="med"/>
                    </a:lnR>
                  </a:tcPr>
                </a:tc>
                <a:tc>
                  <a:txBody>
                    <a:bodyPr/>
                    <a:lstStyle/>
                    <a:p>
                      <a:pPr algn="r" fontAlgn="b"/>
                      <a:r>
                        <a:rPr lang="is-IS" sz="1400" b="0" i="0" u="none" strike="noStrike">
                          <a:solidFill>
                            <a:srgbClr val="000000"/>
                          </a:solidFill>
                          <a:effectLst/>
                          <a:latin typeface="Calibri"/>
                        </a:rPr>
                        <a:t>20223</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dirty="0">
                          <a:solidFill>
                            <a:srgbClr val="000000"/>
                          </a:solidFill>
                          <a:effectLst/>
                          <a:latin typeface="Calibri"/>
                        </a:rPr>
                        <a:t>Clinton St &amp; Madison St</a:t>
                      </a:r>
                    </a:p>
                  </a:txBody>
                  <a:tcPr marL="12700" marR="12700" marT="12700" marB="0" anchor="b">
                    <a:lnR w="12700" cap="flat" cmpd="sng" algn="ctr">
                      <a:noFill/>
                      <a:prstDash val="solid"/>
                      <a:round/>
                      <a:headEnd type="none" w="med" len="med"/>
                      <a:tailEnd type="none" w="med" len="med"/>
                    </a:lnR>
                  </a:tcPr>
                </a:tc>
                <a:tc>
                  <a:txBody>
                    <a:bodyPr/>
                    <a:lstStyle/>
                    <a:p>
                      <a:pPr algn="r" fontAlgn="b"/>
                      <a:r>
                        <a:rPr lang="is-IS" sz="1400" b="0" i="0" u="none" strike="noStrike">
                          <a:solidFill>
                            <a:srgbClr val="000000"/>
                          </a:solidFill>
                          <a:effectLst/>
                          <a:latin typeface="Calibri"/>
                        </a:rPr>
                        <a:t>19632</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a:solidFill>
                            <a:srgbClr val="000000"/>
                          </a:solidFill>
                          <a:effectLst/>
                          <a:latin typeface="Calibri"/>
                        </a:rPr>
                        <a:t>Wells St &amp; Huron St</a:t>
                      </a:r>
                    </a:p>
                  </a:txBody>
                  <a:tcPr marL="12700" marR="12700" marT="12700" marB="0" anchor="b">
                    <a:lnR w="12700" cap="flat" cmpd="sng" algn="ctr">
                      <a:noFill/>
                      <a:prstDash val="solid"/>
                      <a:round/>
                      <a:headEnd type="none" w="med" len="med"/>
                      <a:tailEnd type="none" w="med" len="med"/>
                    </a:lnR>
                  </a:tcPr>
                </a:tc>
                <a:tc>
                  <a:txBody>
                    <a:bodyPr/>
                    <a:lstStyle/>
                    <a:p>
                      <a:pPr algn="r" fontAlgn="b"/>
                      <a:r>
                        <a:rPr lang="en-US" sz="1400" b="0" i="0" u="none" strike="noStrike">
                          <a:solidFill>
                            <a:srgbClr val="000000"/>
                          </a:solidFill>
                          <a:effectLst/>
                          <a:latin typeface="Calibri"/>
                        </a:rPr>
                        <a:t>19153</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a:solidFill>
                            <a:srgbClr val="000000"/>
                          </a:solidFill>
                          <a:effectLst/>
                          <a:latin typeface="Calibri"/>
                        </a:rPr>
                        <a:t>St. Clair St &amp; Erie St</a:t>
                      </a:r>
                    </a:p>
                  </a:txBody>
                  <a:tcPr marL="12700" marR="12700" marT="12700" marB="0" anchor="b">
                    <a:lnR w="12700" cap="flat" cmpd="sng" algn="ctr">
                      <a:noFill/>
                      <a:prstDash val="solid"/>
                      <a:round/>
                      <a:headEnd type="none" w="med" len="med"/>
                      <a:tailEnd type="none" w="med" len="med"/>
                    </a:lnR>
                  </a:tcPr>
                </a:tc>
                <a:tc>
                  <a:txBody>
                    <a:bodyPr/>
                    <a:lstStyle/>
                    <a:p>
                      <a:pPr algn="r" fontAlgn="b"/>
                      <a:r>
                        <a:rPr lang="is-IS" sz="1400" b="0" i="0" u="none" strike="noStrike">
                          <a:solidFill>
                            <a:srgbClr val="000000"/>
                          </a:solidFill>
                          <a:effectLst/>
                          <a:latin typeface="Calibri"/>
                        </a:rPr>
                        <a:t>19143</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a:solidFill>
                            <a:srgbClr val="000000"/>
                          </a:solidFill>
                          <a:effectLst/>
                          <a:latin typeface="Calibri"/>
                        </a:rPr>
                        <a:t>Clinton St &amp; Washington Blvd</a:t>
                      </a:r>
                    </a:p>
                  </a:txBody>
                  <a:tcPr marL="12700" marR="12700" marT="12700" marB="0" anchor="b">
                    <a:lnR w="12700" cap="flat" cmpd="sng" algn="ctr">
                      <a:noFill/>
                      <a:prstDash val="solid"/>
                      <a:round/>
                      <a:headEnd type="none" w="med" len="med"/>
                      <a:tailEnd type="none" w="med" len="med"/>
                    </a:lnR>
                  </a:tcPr>
                </a:tc>
                <a:tc>
                  <a:txBody>
                    <a:bodyPr/>
                    <a:lstStyle/>
                    <a:p>
                      <a:pPr algn="r" fontAlgn="b"/>
                      <a:r>
                        <a:rPr lang="cs-CZ" sz="1400" b="0" i="0" u="none" strike="noStrike">
                          <a:solidFill>
                            <a:srgbClr val="000000"/>
                          </a:solidFill>
                          <a:effectLst/>
                          <a:latin typeface="Calibri"/>
                        </a:rPr>
                        <a:t>18317</a:t>
                      </a:r>
                    </a:p>
                  </a:txBody>
                  <a:tcPr marL="12700" marR="12700" marT="12700" marB="0" anchor="b">
                    <a:lnL w="12700" cap="flat" cmpd="sng" algn="ctr">
                      <a:noFill/>
                      <a:prstDash val="solid"/>
                      <a:round/>
                      <a:headEnd type="none" w="med" len="med"/>
                      <a:tailEnd type="none" w="med" len="med"/>
                    </a:lnL>
                  </a:tcPr>
                </a:tc>
              </a:tr>
              <a:tr h="424239">
                <a:tc>
                  <a:txBody>
                    <a:bodyPr/>
                    <a:lstStyle/>
                    <a:p>
                      <a:pPr algn="l" fontAlgn="b"/>
                      <a:r>
                        <a:rPr lang="en-US" sz="1400" b="0" i="0" u="none" strike="noStrike">
                          <a:solidFill>
                            <a:srgbClr val="000000"/>
                          </a:solidFill>
                          <a:effectLst/>
                          <a:latin typeface="Calibri"/>
                        </a:rPr>
                        <a:t>Broadway &amp; Barry Ave</a:t>
                      </a:r>
                    </a:p>
                  </a:txBody>
                  <a:tcPr marL="12700" marR="12700" marT="12700" marB="0" anchor="b">
                    <a:lnR w="12700" cap="flat" cmpd="sng" algn="ctr">
                      <a:noFill/>
                      <a:prstDash val="solid"/>
                      <a:round/>
                      <a:headEnd type="none" w="med" len="med"/>
                      <a:tailEnd type="none" w="med" len="med"/>
                    </a:lnR>
                  </a:tcPr>
                </a:tc>
                <a:tc>
                  <a:txBody>
                    <a:bodyPr/>
                    <a:lstStyle/>
                    <a:p>
                      <a:pPr algn="r" fontAlgn="b"/>
                      <a:r>
                        <a:rPr lang="fi-FI" sz="1400" b="0" i="0" u="none" strike="noStrike" dirty="0">
                          <a:solidFill>
                            <a:srgbClr val="000000"/>
                          </a:solidFill>
                          <a:effectLst/>
                          <a:latin typeface="Calibri"/>
                        </a:rPr>
                        <a:t>18296</a:t>
                      </a:r>
                    </a:p>
                  </a:txBody>
                  <a:tcPr marL="12700" marR="12700" marT="12700" marB="0" anchor="b">
                    <a:lnL w="12700" cap="flat" cmpd="sng" algn="ctr">
                      <a:no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83299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a:xfrm>
            <a:off x="457200" y="1600200"/>
            <a:ext cx="4037521" cy="4525963"/>
          </a:xfrm>
        </p:spPr>
        <p:txBody>
          <a:bodyPr/>
          <a:lstStyle/>
          <a:p>
            <a:pPr marL="0" indent="0">
              <a:buNone/>
            </a:pPr>
            <a:r>
              <a:rPr lang="en-US" dirty="0" smtClean="0"/>
              <a:t>Casual Riders</a:t>
            </a:r>
          </a:p>
          <a:p>
            <a:r>
              <a:rPr lang="en-US" dirty="0" smtClean="0"/>
              <a:t>Prefer to ride in fair weather</a:t>
            </a:r>
          </a:p>
          <a:p>
            <a:r>
              <a:rPr lang="en-US" dirty="0" smtClean="0"/>
              <a:t>Weekend Rides</a:t>
            </a:r>
          </a:p>
          <a:p>
            <a:r>
              <a:rPr lang="en-US" dirty="0" smtClean="0"/>
              <a:t>Longer Rides</a:t>
            </a:r>
          </a:p>
          <a:p>
            <a:r>
              <a:rPr lang="en-US" dirty="0" smtClean="0"/>
              <a:t>Leisure</a:t>
            </a:r>
            <a:endParaRPr lang="en-US" dirty="0"/>
          </a:p>
        </p:txBody>
      </p:sp>
      <p:sp>
        <p:nvSpPr>
          <p:cNvPr id="5" name="Content Placeholder 2"/>
          <p:cNvSpPr txBox="1">
            <a:spLocks/>
          </p:cNvSpPr>
          <p:nvPr/>
        </p:nvSpPr>
        <p:spPr>
          <a:xfrm>
            <a:off x="4649279" y="1641249"/>
            <a:ext cx="4037521"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Member Riders</a:t>
            </a:r>
          </a:p>
          <a:p>
            <a:r>
              <a:rPr lang="en-US" dirty="0" smtClean="0"/>
              <a:t>Ride in less regard to weather</a:t>
            </a:r>
          </a:p>
          <a:p>
            <a:r>
              <a:rPr lang="en-US" dirty="0" smtClean="0"/>
              <a:t>Everyday Rides</a:t>
            </a:r>
          </a:p>
          <a:p>
            <a:r>
              <a:rPr lang="en-US" dirty="0" smtClean="0"/>
              <a:t>Shorter Rides</a:t>
            </a:r>
          </a:p>
          <a:p>
            <a:r>
              <a:rPr lang="en-US" dirty="0" smtClean="0"/>
              <a:t>Commute</a:t>
            </a:r>
            <a:endParaRPr lang="en-US" dirty="0"/>
          </a:p>
        </p:txBody>
      </p:sp>
    </p:spTree>
    <p:extLst>
      <p:ext uri="{BB962C8B-B14F-4D97-AF65-F5344CB8AC3E}">
        <p14:creationId xmlns:p14="http://schemas.microsoft.com/office/powerpoint/2010/main" val="307735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convert Casual riders to Members?</a:t>
            </a:r>
            <a:endParaRPr lang="en-US" dirty="0"/>
          </a:p>
        </p:txBody>
      </p:sp>
      <p:sp>
        <p:nvSpPr>
          <p:cNvPr id="3" name="Content Placeholder 2"/>
          <p:cNvSpPr>
            <a:spLocks noGrp="1"/>
          </p:cNvSpPr>
          <p:nvPr>
            <p:ph idx="1"/>
          </p:nvPr>
        </p:nvSpPr>
        <p:spPr>
          <a:xfrm>
            <a:off x="457200" y="1867585"/>
            <a:ext cx="8229600" cy="4525963"/>
          </a:xfrm>
        </p:spPr>
        <p:txBody>
          <a:bodyPr>
            <a:normAutofit/>
          </a:bodyPr>
          <a:lstStyle/>
          <a:p>
            <a:r>
              <a:rPr lang="en-US" dirty="0" smtClean="0"/>
              <a:t>Emphasize </a:t>
            </a:r>
            <a:r>
              <a:rPr lang="en-US" dirty="0" smtClean="0"/>
              <a:t>the personal health benefits of using a bike for commutes</a:t>
            </a:r>
            <a:r>
              <a:rPr lang="en-US" dirty="0" smtClean="0"/>
              <a:t>.</a:t>
            </a:r>
          </a:p>
          <a:p>
            <a:endParaRPr lang="en-US" dirty="0" smtClean="0"/>
          </a:p>
          <a:p>
            <a:r>
              <a:rPr lang="en-US" dirty="0"/>
              <a:t>M</a:t>
            </a:r>
            <a:r>
              <a:rPr lang="en-US" dirty="0" smtClean="0"/>
              <a:t>embership </a:t>
            </a:r>
            <a:r>
              <a:rPr lang="en-US" dirty="0" smtClean="0"/>
              <a:t>is cheaper </a:t>
            </a:r>
            <a:r>
              <a:rPr lang="en-US" dirty="0" smtClean="0"/>
              <a:t>and more convenient that other modes of transport.</a:t>
            </a:r>
          </a:p>
          <a:p>
            <a:pPr marL="0" indent="0">
              <a:buNone/>
            </a:pPr>
            <a:endParaRPr lang="en-US" dirty="0" smtClean="0"/>
          </a:p>
          <a:p>
            <a:r>
              <a:rPr lang="en-US" dirty="0" smtClean="0"/>
              <a:t>Riding </a:t>
            </a:r>
            <a:r>
              <a:rPr lang="en-US" dirty="0" smtClean="0"/>
              <a:t>a </a:t>
            </a:r>
            <a:r>
              <a:rPr lang="en-US" dirty="0" smtClean="0"/>
              <a:t>bike </a:t>
            </a:r>
            <a:r>
              <a:rPr lang="en-US" dirty="0" smtClean="0"/>
              <a:t>is better for the environment </a:t>
            </a:r>
            <a:r>
              <a:rPr lang="en-US" dirty="0" err="1" smtClean="0"/>
              <a:t>vs</a:t>
            </a:r>
            <a:r>
              <a:rPr lang="en-US" dirty="0" smtClean="0"/>
              <a:t> cars, trains, buses etc</a:t>
            </a:r>
            <a:r>
              <a:rPr lang="en-US" dirty="0" smtClean="0"/>
              <a:t>.</a:t>
            </a:r>
            <a:endParaRPr lang="en-US" dirty="0" smtClean="0"/>
          </a:p>
        </p:txBody>
      </p:sp>
    </p:spTree>
    <p:extLst>
      <p:ext uri="{BB962C8B-B14F-4D97-AF65-F5344CB8AC3E}">
        <p14:creationId xmlns:p14="http://schemas.microsoft.com/office/powerpoint/2010/main" val="230784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Rider Type?</a:t>
            </a:r>
            <a:endParaRPr lang="en-US" dirty="0"/>
          </a:p>
        </p:txBody>
      </p:sp>
      <p:sp>
        <p:nvSpPr>
          <p:cNvPr id="3" name="Content Placeholder 2"/>
          <p:cNvSpPr>
            <a:spLocks noGrp="1"/>
          </p:cNvSpPr>
          <p:nvPr>
            <p:ph idx="1"/>
          </p:nvPr>
        </p:nvSpPr>
        <p:spPr/>
        <p:txBody>
          <a:bodyPr/>
          <a:lstStyle/>
          <a:p>
            <a:r>
              <a:rPr lang="en-US" dirty="0" smtClean="0"/>
              <a:t>Casual rider </a:t>
            </a:r>
            <a:r>
              <a:rPr lang="mr-IN" dirty="0" smtClean="0"/>
              <a:t>–</a:t>
            </a:r>
            <a:r>
              <a:rPr lang="en-US" dirty="0" smtClean="0"/>
              <a:t> a user who uses our service through an ad hoc </a:t>
            </a:r>
            <a:r>
              <a:rPr lang="en-US" smtClean="0"/>
              <a:t>or daily basis</a:t>
            </a:r>
            <a:endParaRPr lang="en-US" dirty="0" smtClean="0"/>
          </a:p>
          <a:p>
            <a:pPr marL="0" indent="0">
              <a:buNone/>
            </a:pPr>
            <a:endParaRPr lang="en-US" dirty="0" smtClean="0"/>
          </a:p>
          <a:p>
            <a:r>
              <a:rPr lang="en-US" dirty="0" smtClean="0"/>
              <a:t>Member rider </a:t>
            </a:r>
            <a:r>
              <a:rPr lang="mr-IN" dirty="0" smtClean="0"/>
              <a:t>–</a:t>
            </a:r>
            <a:r>
              <a:rPr lang="en-US" dirty="0" smtClean="0"/>
              <a:t> a user who is subscribed to our service</a:t>
            </a:r>
          </a:p>
          <a:p>
            <a:endParaRPr lang="en-US" dirty="0"/>
          </a:p>
          <a:p>
            <a:pPr marL="0" indent="0" algn="ctr">
              <a:buNone/>
            </a:pPr>
            <a:r>
              <a:rPr lang="en-US" dirty="0" smtClean="0"/>
              <a:t>Member riders generate more $$$ </a:t>
            </a:r>
            <a:endParaRPr lang="en-US" dirty="0"/>
          </a:p>
        </p:txBody>
      </p:sp>
    </p:spTree>
    <p:extLst>
      <p:ext uri="{BB962C8B-B14F-4D97-AF65-F5344CB8AC3E}">
        <p14:creationId xmlns:p14="http://schemas.microsoft.com/office/powerpoint/2010/main" val="34494948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Ride </a:t>
            </a:r>
            <a:r>
              <a:rPr lang="en-US" dirty="0"/>
              <a:t>S</a:t>
            </a:r>
            <a:r>
              <a:rPr lang="en-US" dirty="0" smtClean="0"/>
              <a:t>plit</a:t>
            </a:r>
            <a:endParaRPr lang="en-US" dirty="0"/>
          </a:p>
        </p:txBody>
      </p:sp>
      <p:pic>
        <p:nvPicPr>
          <p:cNvPr id="4" name="Picture 3" descr="Member vs Casual total rid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96" y="1579351"/>
            <a:ext cx="7786394" cy="4804459"/>
          </a:xfrm>
          <a:prstGeom prst="rect">
            <a:avLst/>
          </a:prstGeom>
        </p:spPr>
      </p:pic>
    </p:spTree>
    <p:extLst>
      <p:ext uri="{BB962C8B-B14F-4D97-AF65-F5344CB8AC3E}">
        <p14:creationId xmlns:p14="http://schemas.microsoft.com/office/powerpoint/2010/main" val="33207647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Minutes by Rider</a:t>
            </a:r>
            <a:endParaRPr lang="en-US" dirty="0"/>
          </a:p>
        </p:txBody>
      </p:sp>
      <p:pic>
        <p:nvPicPr>
          <p:cNvPr id="3" name="Picture 2" descr="total mins r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13" y="1570885"/>
            <a:ext cx="7385261" cy="4919039"/>
          </a:xfrm>
          <a:prstGeom prst="rect">
            <a:avLst/>
          </a:prstGeom>
        </p:spPr>
      </p:pic>
    </p:spTree>
    <p:extLst>
      <p:ext uri="{BB962C8B-B14F-4D97-AF65-F5344CB8AC3E}">
        <p14:creationId xmlns:p14="http://schemas.microsoft.com/office/powerpoint/2010/main" val="18758522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time do they ride?</a:t>
            </a:r>
            <a:endParaRPr lang="en-US" dirty="0"/>
          </a:p>
        </p:txBody>
      </p:sp>
      <p:pic>
        <p:nvPicPr>
          <p:cNvPr id="7" name="Picture 6" descr="Start Time total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60845"/>
            <a:ext cx="8153992" cy="4322204"/>
          </a:xfrm>
          <a:prstGeom prst="rect">
            <a:avLst/>
          </a:prstGeom>
        </p:spPr>
      </p:pic>
    </p:spTree>
    <p:extLst>
      <p:ext uri="{BB962C8B-B14F-4D97-AF65-F5344CB8AC3E}">
        <p14:creationId xmlns:p14="http://schemas.microsoft.com/office/powerpoint/2010/main" val="414242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days </a:t>
            </a:r>
            <a:r>
              <a:rPr lang="en-US" dirty="0" smtClean="0"/>
              <a:t>do they ride?</a:t>
            </a:r>
            <a:endParaRPr lang="en-US" dirty="0"/>
          </a:p>
        </p:txBody>
      </p:sp>
      <p:pic>
        <p:nvPicPr>
          <p:cNvPr id="5" name="Picture 4" descr="total rides by da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42" y="1642687"/>
            <a:ext cx="7803103" cy="4340046"/>
          </a:xfrm>
          <a:prstGeom prst="rect">
            <a:avLst/>
          </a:prstGeom>
        </p:spPr>
      </p:pic>
    </p:spTree>
    <p:extLst>
      <p:ext uri="{BB962C8B-B14F-4D97-AF65-F5344CB8AC3E}">
        <p14:creationId xmlns:p14="http://schemas.microsoft.com/office/powerpoint/2010/main" val="25985939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long do they ride?</a:t>
            </a:r>
            <a:endParaRPr lang="en-US" dirty="0"/>
          </a:p>
        </p:txBody>
      </p:sp>
      <p:pic>
        <p:nvPicPr>
          <p:cNvPr id="4" name="Picture 3" descr="average ride length by da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534619"/>
            <a:ext cx="8229600" cy="4913863"/>
          </a:xfrm>
          <a:prstGeom prst="rect">
            <a:avLst/>
          </a:prstGeom>
        </p:spPr>
      </p:pic>
    </p:spTree>
    <p:extLst>
      <p:ext uri="{BB962C8B-B14F-4D97-AF65-F5344CB8AC3E}">
        <p14:creationId xmlns:p14="http://schemas.microsoft.com/office/powerpoint/2010/main" val="14130196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influences someone to ride?</a:t>
            </a:r>
            <a:endParaRPr lang="en-US" dirty="0"/>
          </a:p>
        </p:txBody>
      </p:sp>
      <p:sp>
        <p:nvSpPr>
          <p:cNvPr id="3" name="Content Placeholder 2"/>
          <p:cNvSpPr>
            <a:spLocks noGrp="1"/>
          </p:cNvSpPr>
          <p:nvPr>
            <p:ph idx="1"/>
          </p:nvPr>
        </p:nvSpPr>
        <p:spPr>
          <a:xfrm>
            <a:off x="457200" y="2348187"/>
            <a:ext cx="8229600" cy="3357391"/>
          </a:xfrm>
        </p:spPr>
        <p:txBody>
          <a:bodyPr>
            <a:normAutofit/>
          </a:bodyPr>
          <a:lstStyle/>
          <a:p>
            <a:r>
              <a:rPr lang="en-US" dirty="0" smtClean="0"/>
              <a:t>Need to commute</a:t>
            </a:r>
          </a:p>
          <a:p>
            <a:pPr marL="0" indent="0">
              <a:buNone/>
            </a:pPr>
            <a:endParaRPr lang="en-US" dirty="0" smtClean="0"/>
          </a:p>
          <a:p>
            <a:r>
              <a:rPr lang="en-US" dirty="0" smtClean="0"/>
              <a:t>Free time</a:t>
            </a:r>
          </a:p>
          <a:p>
            <a:pPr marL="0" indent="0">
              <a:buNone/>
            </a:pPr>
            <a:endParaRPr lang="en-US" dirty="0" smtClean="0"/>
          </a:p>
          <a:p>
            <a:r>
              <a:rPr lang="en-US" dirty="0" smtClean="0"/>
              <a:t>Fair weather</a:t>
            </a:r>
            <a:endParaRPr lang="en-US" dirty="0"/>
          </a:p>
        </p:txBody>
      </p:sp>
    </p:spTree>
    <p:extLst>
      <p:ext uri="{BB962C8B-B14F-4D97-AF65-F5344CB8AC3E}">
        <p14:creationId xmlns:p14="http://schemas.microsoft.com/office/powerpoint/2010/main" val="23483751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Annual Chicago Temperature Patterns</a:t>
            </a:r>
            <a:endParaRPr lang="en-US" dirty="0"/>
          </a:p>
        </p:txBody>
      </p:sp>
      <p:pic>
        <p:nvPicPr>
          <p:cNvPr id="5" name="Picture 4" descr="Chicago Annual Tempera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77" y="1417638"/>
            <a:ext cx="7351960" cy="5201709"/>
          </a:xfrm>
          <a:prstGeom prst="rect">
            <a:avLst/>
          </a:prstGeom>
        </p:spPr>
      </p:pic>
    </p:spTree>
    <p:extLst>
      <p:ext uri="{BB962C8B-B14F-4D97-AF65-F5344CB8AC3E}">
        <p14:creationId xmlns:p14="http://schemas.microsoft.com/office/powerpoint/2010/main" val="39026378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524</TotalTime>
  <Words>2258</Words>
  <Application>Microsoft Macintosh PowerPoint</Application>
  <PresentationFormat>On-screen Show (4:3)</PresentationFormat>
  <Paragraphs>159</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Members versus Casuals</vt:lpstr>
      <vt:lpstr>Rider Type?</vt:lpstr>
      <vt:lpstr>Total Ride Split</vt:lpstr>
      <vt:lpstr>Total Minutes by Rider</vt:lpstr>
      <vt:lpstr>What time do they ride?</vt:lpstr>
      <vt:lpstr>What days do they ride?</vt:lpstr>
      <vt:lpstr>How long do they ride?</vt:lpstr>
      <vt:lpstr>What influences someone to ride?</vt:lpstr>
      <vt:lpstr>Annual Chicago Temperature Patterns</vt:lpstr>
      <vt:lpstr>When do they ride by Month?</vt:lpstr>
      <vt:lpstr>How long do they ride by Month?</vt:lpstr>
      <vt:lpstr>Most Popular Casual Rider Stations</vt:lpstr>
      <vt:lpstr>Most Popular Member Rider Stations</vt:lpstr>
      <vt:lpstr>In Summary</vt:lpstr>
      <vt:lpstr>How to convert Casual riders to Members?</vt:lpstr>
    </vt:vector>
  </TitlesOfParts>
  <Company>Matches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vs Casuals</dc:title>
  <dc:creator>Matthew Sanchez</dc:creator>
  <cp:lastModifiedBy>Matthew Sanchez</cp:lastModifiedBy>
  <cp:revision>48</cp:revision>
  <dcterms:created xsi:type="dcterms:W3CDTF">2022-07-01T04:08:31Z</dcterms:created>
  <dcterms:modified xsi:type="dcterms:W3CDTF">2022-07-15T02:19:25Z</dcterms:modified>
</cp:coreProperties>
</file>