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9" r:id="rId6"/>
    <p:sldId id="270" r:id="rId7"/>
    <p:sldId id="271" r:id="rId8"/>
    <p:sldId id="272" r:id="rId9"/>
    <p:sldId id="259" r:id="rId10"/>
    <p:sldId id="273" r:id="rId11"/>
    <p:sldId id="274" r:id="rId12"/>
    <p:sldId id="275" r:id="rId13"/>
    <p:sldId id="276" r:id="rId14"/>
    <p:sldId id="277" r:id="rId15"/>
    <p:sldId id="278" r:id="rId16"/>
    <p:sldId id="279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孔思萱" initials="孔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napToObjects="1">
      <p:cViewPr varScale="1">
        <p:scale>
          <a:sx n="84" d="100"/>
          <a:sy n="84" d="100"/>
        </p:scale>
        <p:origin x="1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"/>
          <p:cNvSpPr txBox="1">
            <a:spLocks noGrp="1"/>
          </p:cNvSpPr>
          <p:nvPr>
            <p:ph type="body" sz="quarter" idx="21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>
            <a:spLocks noGrp="1"/>
          </p:cNvSpPr>
          <p:nvPr>
            <p:ph type="pic" sz="half" idx="21"/>
          </p:nvPr>
        </p:nvSpPr>
        <p:spPr>
          <a:xfrm>
            <a:off x="5463161" y="-90805"/>
            <a:ext cx="8585201" cy="50438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Image"/>
          <p:cNvSpPr>
            <a:spLocks noGrp="1"/>
          </p:cNvSpPr>
          <p:nvPr>
            <p:ph type="pic" sz="half" idx="22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age"/>
          <p:cNvSpPr>
            <a:spLocks noGrp="1"/>
          </p:cNvSpPr>
          <p:nvPr>
            <p:ph type="pic" idx="2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122" name="在此键入引文。"/>
          <p:cNvSpPr txBox="1">
            <a:spLocks noGrp="1"/>
          </p:cNvSpPr>
          <p:nvPr>
            <p:ph type="body" sz="quarter" idx="21"/>
          </p:nvPr>
        </p:nvSpPr>
        <p:spPr>
          <a:xfrm>
            <a:off x="889000" y="2908300"/>
            <a:ext cx="11226800" cy="177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406400" y="7789333"/>
            <a:ext cx="12192000" cy="977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文本"/>
          <p:cNvSpPr txBox="1">
            <a:spLocks noGrp="1"/>
          </p:cNvSpPr>
          <p:nvPr>
            <p:ph type="body" sz="quarter" idx="2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在此键入引文。"/>
          <p:cNvSpPr txBox="1">
            <a:spLocks noGrp="1"/>
          </p:cNvSpPr>
          <p:nvPr>
            <p:ph type="body" sz="quarter" idx="21"/>
          </p:nvPr>
        </p:nvSpPr>
        <p:spPr>
          <a:xfrm>
            <a:off x="5892800" y="2641600"/>
            <a:ext cx="6705600" cy="31191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33" name="Image"/>
          <p:cNvSpPr>
            <a:spLocks noGrp="1"/>
          </p:cNvSpPr>
          <p:nvPr>
            <p:ph type="pic" idx="22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ohnny Appleseed"/>
          <p:cNvSpPr txBox="1">
            <a:spLocks noGrp="1"/>
          </p:cNvSpPr>
          <p:nvPr>
            <p:ph type="body" sz="quarter" idx="23"/>
          </p:nvPr>
        </p:nvSpPr>
        <p:spPr>
          <a:xfrm>
            <a:off x="5892800" y="7732183"/>
            <a:ext cx="6705600" cy="9779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 b="1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>
            <a:spLocks noGrp="1"/>
          </p:cNvSpPr>
          <p:nvPr>
            <p:ph type="pic" idx="21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idx="21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49656" y="4191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Image"/>
          <p:cNvSpPr>
            <a:spLocks noGrp="1"/>
          </p:cNvSpPr>
          <p:nvPr>
            <p:ph type="pic" idx="21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"/>
          <p:cNvSpPr txBox="1">
            <a:spLocks noGrp="1"/>
          </p:cNvSpPr>
          <p:nvPr>
            <p:ph type="body" sz="quarter" idx="21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"/>
          <p:cNvSpPr txBox="1">
            <a:spLocks noGrp="1"/>
          </p:cNvSpPr>
          <p:nvPr>
            <p:ph type="body" sz="quarter" idx="21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"/>
          <p:cNvSpPr txBox="1">
            <a:spLocks noGrp="1"/>
          </p:cNvSpPr>
          <p:nvPr>
            <p:ph type="body" sz="quarter" idx="21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"/>
          <p:cNvSpPr txBox="1">
            <a:spLocks noGrp="1"/>
          </p:cNvSpPr>
          <p:nvPr>
            <p:ph type="body" sz="quarter" idx="21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92" name="Image"/>
          <p:cNvSpPr>
            <a:spLocks noGrp="1"/>
          </p:cNvSpPr>
          <p:nvPr>
            <p:ph type="pic" idx="22"/>
          </p:nvPr>
        </p:nvSpPr>
        <p:spPr>
          <a:xfrm>
            <a:off x="6665377" y="1219200"/>
            <a:ext cx="7445457" cy="8216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itHub影响力分析"/>
          <p:cNvSpPr txBox="1">
            <a:spLocks noGrp="1"/>
          </p:cNvSpPr>
          <p:nvPr>
            <p:ph type="ctrTitle"/>
          </p:nvPr>
        </p:nvSpPr>
        <p:spPr>
          <a:xfrm>
            <a:off x="132079" y="3202940"/>
            <a:ext cx="12192000" cy="2705100"/>
          </a:xfrm>
          <a:prstGeom prst="rect">
            <a:avLst/>
          </a:prstGeom>
        </p:spPr>
        <p:txBody>
          <a:bodyPr/>
          <a:lstStyle>
            <a:lvl1pPr defTabSz="350520">
              <a:defRPr sz="10200"/>
            </a:lvl1pPr>
          </a:lstStyle>
          <a:p>
            <a:pPr algn="ctr"/>
            <a:r>
              <a:rPr dirty="0"/>
              <a:t>GitHub</a:t>
            </a:r>
            <a:br>
              <a:rPr lang="en-US" dirty="0"/>
            </a:br>
            <a:r>
              <a:rPr lang="zh-CN" altLang="en-US" dirty="0"/>
              <a:t>开发者</a:t>
            </a:r>
            <a:r>
              <a:rPr dirty="0" err="1"/>
              <a:t>影响力分析</a:t>
            </a:r>
            <a:endParaRPr dirty="0"/>
          </a:p>
        </p:txBody>
      </p:sp>
      <p:sp>
        <p:nvSpPr>
          <p:cNvPr id="167" name="费锡通  孔思萱"/>
          <p:cNvSpPr txBox="1"/>
          <p:nvPr/>
        </p:nvSpPr>
        <p:spPr>
          <a:xfrm>
            <a:off x="4216399" y="6551930"/>
            <a:ext cx="4572001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2300"/>
              </a:spcBef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rPr dirty="0" err="1"/>
              <a:t>费锡通</a:t>
            </a:r>
            <a:r>
              <a:rPr dirty="0"/>
              <a:t>  </a:t>
            </a:r>
            <a:r>
              <a:rPr dirty="0" err="1"/>
              <a:t>孔思萱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影响力分析算法"/>
          <p:cNvSpPr txBox="1">
            <a:spLocks noGrp="1"/>
          </p:cNvSpPr>
          <p:nvPr>
            <p:ph type="title"/>
          </p:nvPr>
        </p:nvSpPr>
        <p:spPr>
          <a:xfrm>
            <a:off x="406400" y="539750"/>
            <a:ext cx="12192000" cy="723900"/>
          </a:xfrm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 dirty="0" err="1"/>
              <a:t>影响力分析算法</a:t>
            </a:r>
            <a:endParaRPr dirty="0"/>
          </a:p>
        </p:txBody>
      </p:sp>
      <p:sp>
        <p:nvSpPr>
          <p:cNvPr id="194" name="PageRank…"/>
          <p:cNvSpPr txBox="1">
            <a:spLocks noGrp="1"/>
          </p:cNvSpPr>
          <p:nvPr>
            <p:ph type="body" idx="1"/>
          </p:nvPr>
        </p:nvSpPr>
        <p:spPr>
          <a:xfrm>
            <a:off x="406400" y="126365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PageRank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4BB1CF-9927-F591-7AC0-295574E852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5" b="31483"/>
          <a:stretch/>
        </p:blipFill>
        <p:spPr>
          <a:xfrm>
            <a:off x="406400" y="2136775"/>
            <a:ext cx="10083800" cy="548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6053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影响力分析算法"/>
          <p:cNvSpPr txBox="1">
            <a:spLocks noGrp="1"/>
          </p:cNvSpPr>
          <p:nvPr>
            <p:ph type="title"/>
          </p:nvPr>
        </p:nvSpPr>
        <p:spPr>
          <a:xfrm>
            <a:off x="406400" y="539750"/>
            <a:ext cx="12192000" cy="723900"/>
          </a:xfrm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 dirty="0" err="1"/>
              <a:t>影响力分析算法</a:t>
            </a:r>
            <a:endParaRPr dirty="0"/>
          </a:p>
        </p:txBody>
      </p:sp>
      <p:sp>
        <p:nvSpPr>
          <p:cNvPr id="194" name="PageRank…"/>
          <p:cNvSpPr txBox="1">
            <a:spLocks noGrp="1"/>
          </p:cNvSpPr>
          <p:nvPr>
            <p:ph type="body" idx="1"/>
          </p:nvPr>
        </p:nvSpPr>
        <p:spPr>
          <a:xfrm>
            <a:off x="406400" y="348615"/>
            <a:ext cx="12192000" cy="270891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r>
              <a:rPr dirty="0"/>
              <a:t>HIT</a:t>
            </a:r>
            <a:r>
              <a:rPr lang="en-US" altLang="zh-CN" dirty="0"/>
              <a:t>S</a:t>
            </a:r>
            <a:endParaRPr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BDDABF-8DF0-11ED-FC92-0ABEA9128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2000250"/>
            <a:ext cx="103759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214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影响力分析算法"/>
          <p:cNvSpPr txBox="1">
            <a:spLocks noGrp="1"/>
          </p:cNvSpPr>
          <p:nvPr>
            <p:ph type="title"/>
          </p:nvPr>
        </p:nvSpPr>
        <p:spPr>
          <a:xfrm>
            <a:off x="406400" y="539750"/>
            <a:ext cx="12192000" cy="723900"/>
          </a:xfrm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 dirty="0" err="1"/>
              <a:t>影响力分析算法</a:t>
            </a:r>
            <a:endParaRPr dirty="0"/>
          </a:p>
        </p:txBody>
      </p:sp>
      <p:sp>
        <p:nvSpPr>
          <p:cNvPr id="194" name="PageRank…"/>
          <p:cNvSpPr txBox="1">
            <a:spLocks noGrp="1"/>
          </p:cNvSpPr>
          <p:nvPr>
            <p:ph type="body" idx="1"/>
          </p:nvPr>
        </p:nvSpPr>
        <p:spPr>
          <a:xfrm>
            <a:off x="406400" y="262890"/>
            <a:ext cx="12192000" cy="270891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dirty="0" err="1"/>
              <a:t>BurstBiRank</a:t>
            </a:r>
            <a:endParaRPr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FBD2C9-2DB3-6678-67E3-B62517A68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879600"/>
            <a:ext cx="10566400" cy="2997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CED1587-1702-D0BD-2E01-262B4002C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4953000"/>
            <a:ext cx="30734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3585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影响力分析算法"/>
          <p:cNvSpPr txBox="1">
            <a:spLocks noGrp="1"/>
          </p:cNvSpPr>
          <p:nvPr>
            <p:ph type="title"/>
          </p:nvPr>
        </p:nvSpPr>
        <p:spPr>
          <a:xfrm>
            <a:off x="406400" y="539750"/>
            <a:ext cx="12192000" cy="723900"/>
          </a:xfrm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 lang="zh-CN" altLang="en-US" dirty="0"/>
              <a:t>结果</a:t>
            </a:r>
            <a:r>
              <a:rPr dirty="0" err="1"/>
              <a:t>分析</a:t>
            </a:r>
            <a:endParaRPr dirty="0"/>
          </a:p>
        </p:txBody>
      </p:sp>
      <p:sp>
        <p:nvSpPr>
          <p:cNvPr id="13" name="影响力分析算法">
            <a:extLst>
              <a:ext uri="{FF2B5EF4-FFF2-40B4-BE49-F238E27FC236}">
                <a16:creationId xmlns:a16="http://schemas.microsoft.com/office/drawing/2014/main" id="{ED4807FB-8C6D-907E-8F55-52705F1F1BDD}"/>
              </a:ext>
            </a:extLst>
          </p:cNvPr>
          <p:cNvSpPr txBox="1">
            <a:spLocks/>
          </p:cNvSpPr>
          <p:nvPr/>
        </p:nvSpPr>
        <p:spPr>
          <a:xfrm>
            <a:off x="406400" y="126365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338835" rtl="0" latinLnBrk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8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2pPr>
            <a:lvl3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3pPr>
            <a:lvl4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4pPr>
            <a:lvl5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5pPr>
            <a:lvl6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6pPr>
            <a:lvl7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7pPr>
            <a:lvl8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8pPr>
            <a:lvl9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9pPr>
          </a:lstStyle>
          <a:p>
            <a:pPr hangingPunct="1"/>
            <a:r>
              <a:rPr lang="zh-CN" altLang="en-US" dirty="0"/>
              <a:t>相关性分析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B9C92F-BEC9-5135-E711-80DD996A7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4876800"/>
            <a:ext cx="108839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5542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影响力分析算法"/>
          <p:cNvSpPr txBox="1">
            <a:spLocks noGrp="1"/>
          </p:cNvSpPr>
          <p:nvPr>
            <p:ph type="title"/>
          </p:nvPr>
        </p:nvSpPr>
        <p:spPr>
          <a:xfrm>
            <a:off x="406400" y="539750"/>
            <a:ext cx="12192000" cy="723900"/>
          </a:xfrm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 lang="zh-CN" altLang="en-US" dirty="0"/>
              <a:t>结果</a:t>
            </a:r>
            <a:r>
              <a:rPr dirty="0" err="1"/>
              <a:t>分析</a:t>
            </a:r>
            <a:endParaRPr dirty="0"/>
          </a:p>
        </p:txBody>
      </p:sp>
      <p:sp>
        <p:nvSpPr>
          <p:cNvPr id="3" name="影响力分析算法">
            <a:extLst>
              <a:ext uri="{FF2B5EF4-FFF2-40B4-BE49-F238E27FC236}">
                <a16:creationId xmlns:a16="http://schemas.microsoft.com/office/drawing/2014/main" id="{07BE97C5-E756-74EF-7880-FBF010C5E742}"/>
              </a:ext>
            </a:extLst>
          </p:cNvPr>
          <p:cNvSpPr txBox="1">
            <a:spLocks/>
          </p:cNvSpPr>
          <p:nvPr/>
        </p:nvSpPr>
        <p:spPr>
          <a:xfrm>
            <a:off x="406400" y="126365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338835" rtl="0" latinLnBrk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8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2pPr>
            <a:lvl3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3pPr>
            <a:lvl4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4pPr>
            <a:lvl5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5pPr>
            <a:lvl6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6pPr>
            <a:lvl7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7pPr>
            <a:lvl8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8pPr>
            <a:lvl9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9pPr>
          </a:lstStyle>
          <a:p>
            <a:pPr hangingPunct="1"/>
            <a:r>
              <a:rPr lang="zh-CN" altLang="en-US" dirty="0"/>
              <a:t>案例分析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AEC776-A73B-848A-8FBD-2EA0116829DB}"/>
              </a:ext>
            </a:extLst>
          </p:cNvPr>
          <p:cNvSpPr txBox="1"/>
          <p:nvPr/>
        </p:nvSpPr>
        <p:spPr>
          <a:xfrm>
            <a:off x="406400" y="1471712"/>
            <a:ext cx="10129837" cy="62581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三种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方法的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top5</a:t>
            </a:r>
            <a:endParaRPr lang="en-US" altLang="zh-CN" dirty="0"/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PageRank: </a:t>
            </a:r>
            <a:r>
              <a:rPr lang="en-US" altLang="zh-CN" dirty="0" err="1"/>
              <a:t>torvalds</a:t>
            </a:r>
            <a:r>
              <a:rPr lang="zh-CN" altLang="zh-CN" dirty="0"/>
              <a:t>、</a:t>
            </a:r>
            <a:r>
              <a:rPr lang="en-US" altLang="zh-CN" dirty="0" err="1"/>
              <a:t>JakeWharton</a:t>
            </a:r>
            <a:r>
              <a:rPr lang="zh-CN" altLang="zh-CN" dirty="0"/>
              <a:t>、</a:t>
            </a:r>
            <a:r>
              <a:rPr lang="en-US" altLang="zh-CN" dirty="0" err="1"/>
              <a:t>ruanyf</a:t>
            </a:r>
            <a:r>
              <a:rPr lang="zh-CN" altLang="zh-CN" dirty="0"/>
              <a:t>、</a:t>
            </a:r>
            <a:r>
              <a:rPr lang="en-US" altLang="zh-CN" dirty="0"/>
              <a:t>yyx990803</a:t>
            </a:r>
            <a:r>
              <a:rPr lang="zh-CN" altLang="zh-CN" dirty="0"/>
              <a:t>、</a:t>
            </a:r>
            <a:r>
              <a:rPr lang="en-US" altLang="zh-CN" dirty="0" err="1"/>
              <a:t>gaearon</a:t>
            </a:r>
            <a:r>
              <a:rPr lang="zh-CN" altLang="zh-CN" dirty="0"/>
              <a:t> </a:t>
            </a:r>
            <a:endParaRPr kumimoji="0" lang="en-US" altLang="zh-CN" sz="2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tabLst/>
            </a:pPr>
            <a:endParaRPr lang="en-US" altLang="zh-CN" dirty="0"/>
          </a:p>
          <a:p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HITS: </a:t>
            </a:r>
            <a:r>
              <a:rPr lang="en-US" altLang="zh-CN" dirty="0" err="1"/>
              <a:t>torvalds</a:t>
            </a:r>
            <a:r>
              <a:rPr lang="zh-CN" altLang="zh-CN" dirty="0"/>
              <a:t>、</a:t>
            </a:r>
            <a:r>
              <a:rPr lang="en-US" altLang="zh-CN" dirty="0"/>
              <a:t>yyx990803</a:t>
            </a:r>
            <a:r>
              <a:rPr lang="zh-CN" altLang="zh-CN" dirty="0"/>
              <a:t>、</a:t>
            </a:r>
            <a:r>
              <a:rPr lang="en-US" altLang="zh-CN" dirty="0" err="1"/>
              <a:t>gaearon</a:t>
            </a:r>
            <a:r>
              <a:rPr lang="zh-CN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ruanyf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 err="1"/>
              <a:t>sindresorhus</a:t>
            </a:r>
            <a:endParaRPr kumimoji="0" lang="en-US" altLang="zh-CN" sz="2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tabLst/>
            </a:pPr>
            <a:endParaRPr lang="en-US" altLang="zh-CN" dirty="0"/>
          </a:p>
          <a:p>
            <a:r>
              <a:rPr lang="en-US" altLang="zh-CN" dirty="0" err="1"/>
              <a:t>BurstBiRank</a:t>
            </a:r>
            <a:r>
              <a:rPr lang="en-US" altLang="zh-CN" dirty="0"/>
              <a:t>: </a:t>
            </a:r>
            <a:r>
              <a:rPr lang="en-US" altLang="zh-CN" dirty="0" err="1"/>
              <a:t>dependabot</a:t>
            </a:r>
            <a:r>
              <a:rPr lang="en-US" altLang="zh-CN" dirty="0"/>
              <a:t>[bot]</a:t>
            </a:r>
            <a:r>
              <a:rPr lang="zh-CN" altLang="en-US" dirty="0"/>
              <a:t>、</a:t>
            </a:r>
            <a:r>
              <a:rPr lang="en-US" altLang="zh-CN" dirty="0" err="1"/>
              <a:t>dependabot</a:t>
            </a:r>
            <a:r>
              <a:rPr lang="en-US" altLang="zh-CN" dirty="0"/>
              <a:t>-preview[bot]</a:t>
            </a:r>
            <a:r>
              <a:rPr lang="zh-CN" altLang="en-US" dirty="0"/>
              <a:t>、</a:t>
            </a:r>
            <a:r>
              <a:rPr lang="en-US" altLang="zh-CN" dirty="0" err="1"/>
              <a:t>github</a:t>
            </a:r>
            <a:r>
              <a:rPr lang="en-US" altLang="zh-CN" dirty="0"/>
              <a:t>-actions[bot] </a:t>
            </a:r>
            <a:r>
              <a:rPr lang="zh-CN" altLang="en-US" dirty="0"/>
              <a:t>、</a:t>
            </a:r>
            <a:r>
              <a:rPr lang="en-US" altLang="zh-CN" dirty="0"/>
              <a:t>			</a:t>
            </a:r>
            <a:r>
              <a:rPr lang="zh-CN" altLang="en-US" dirty="0"/>
              <a:t>      </a:t>
            </a:r>
            <a:r>
              <a:rPr lang="en-US" altLang="zh-CN" dirty="0"/>
              <a:t>renovate[bot]</a:t>
            </a:r>
            <a:r>
              <a:rPr lang="zh-CN" altLang="en-US" dirty="0"/>
              <a:t>、</a:t>
            </a:r>
            <a:r>
              <a:rPr lang="en-US" altLang="zh-CN" dirty="0" err="1"/>
              <a:t>snyk</a:t>
            </a:r>
            <a:r>
              <a:rPr lang="en-US" altLang="zh-CN" dirty="0"/>
              <a:t>-bot</a:t>
            </a:r>
          </a:p>
          <a:p>
            <a:r>
              <a:rPr lang="en-US" altLang="zh-CN" dirty="0"/>
              <a:t>		      (</a:t>
            </a:r>
            <a:r>
              <a:rPr lang="zh-CN" altLang="en-US" dirty="0"/>
              <a:t>前</a:t>
            </a:r>
            <a:r>
              <a:rPr lang="en-US" altLang="zh-CN" dirty="0"/>
              <a:t>5</a:t>
            </a:r>
            <a:r>
              <a:rPr lang="zh-CN" altLang="en-US" dirty="0"/>
              <a:t>都是机器人、前</a:t>
            </a:r>
            <a:r>
              <a:rPr lang="en-US" altLang="zh-CN" dirty="0"/>
              <a:t>50</a:t>
            </a:r>
            <a:r>
              <a:rPr lang="zh-CN" altLang="en-US" dirty="0"/>
              <a:t>中</a:t>
            </a:r>
            <a:r>
              <a:rPr lang="en-US" altLang="zh-CN" dirty="0"/>
              <a:t>44%</a:t>
            </a:r>
            <a:r>
              <a:rPr lang="zh-CN" altLang="en-US" dirty="0"/>
              <a:t>的机器人、前</a:t>
            </a:r>
            <a:r>
              <a:rPr lang="en-US" altLang="zh-CN" dirty="0"/>
              <a:t>100</a:t>
            </a:r>
            <a:r>
              <a:rPr lang="zh-CN" altLang="en-US" dirty="0"/>
              <a:t>中</a:t>
            </a:r>
            <a:r>
              <a:rPr lang="en-US" altLang="zh-CN" dirty="0"/>
              <a:t>28%</a:t>
            </a:r>
            <a:r>
              <a:rPr lang="zh-CN" altLang="en-US" dirty="0"/>
              <a:t>的机器人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BurstBiRank</a:t>
            </a:r>
            <a:r>
              <a:rPr lang="en-US" altLang="zh-CN" dirty="0"/>
              <a:t>(</a:t>
            </a:r>
            <a:r>
              <a:rPr lang="zh-CN" altLang="en-US" dirty="0"/>
              <a:t>去除机器人后</a:t>
            </a:r>
            <a:r>
              <a:rPr lang="en-US" altLang="zh-CN" dirty="0"/>
              <a:t>): </a:t>
            </a:r>
            <a:r>
              <a:rPr lang="en-US" altLang="zh-CN" dirty="0" err="1"/>
              <a:t>wannte</a:t>
            </a:r>
            <a:r>
              <a:rPr lang="zh-CN" altLang="zh-CN" dirty="0"/>
              <a:t>、</a:t>
            </a:r>
            <a:r>
              <a:rPr lang="en-US" altLang="zh-CN" dirty="0" err="1"/>
              <a:t>YounghoonKwon</a:t>
            </a:r>
            <a:r>
              <a:rPr lang="zh-CN" altLang="zh-CN" dirty="0"/>
              <a:t>、</a:t>
            </a:r>
            <a:r>
              <a:rPr lang="en-US" altLang="zh-CN" dirty="0" err="1"/>
              <a:t>TaewanKimmmm</a:t>
            </a:r>
            <a:r>
              <a:rPr lang="zh-CN" altLang="zh-CN" dirty="0"/>
              <a:t>、</a:t>
            </a:r>
            <a:r>
              <a:rPr lang="en-US" altLang="zh-CN" dirty="0"/>
              <a:t>							</a:t>
            </a:r>
            <a:r>
              <a:rPr lang="zh-CN" altLang="en-US" dirty="0"/>
              <a:t>     </a:t>
            </a:r>
            <a:r>
              <a:rPr lang="en-US" altLang="zh-CN" dirty="0" err="1"/>
              <a:t>PapimonLikelion</a:t>
            </a:r>
            <a:r>
              <a:rPr lang="zh-CN" altLang="zh-CN" dirty="0"/>
              <a:t>、</a:t>
            </a:r>
            <a:r>
              <a:rPr lang="en-US" altLang="zh-CN" dirty="0"/>
              <a:t>knae11</a:t>
            </a:r>
            <a:r>
              <a:rPr lang="zh-CN" altLang="zh-CN" dirty="0"/>
              <a:t> 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506670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影响力分析算法"/>
          <p:cNvSpPr txBox="1">
            <a:spLocks noGrp="1"/>
          </p:cNvSpPr>
          <p:nvPr>
            <p:ph type="title"/>
          </p:nvPr>
        </p:nvSpPr>
        <p:spPr>
          <a:xfrm>
            <a:off x="406400" y="539750"/>
            <a:ext cx="12192000" cy="723900"/>
          </a:xfrm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 lang="zh-CN" altLang="en-US" dirty="0"/>
              <a:t>结果</a:t>
            </a:r>
            <a:r>
              <a:rPr dirty="0" err="1"/>
              <a:t>分析</a:t>
            </a:r>
            <a:endParaRPr dirty="0"/>
          </a:p>
        </p:txBody>
      </p:sp>
      <p:sp>
        <p:nvSpPr>
          <p:cNvPr id="3" name="影响力分析算法">
            <a:extLst>
              <a:ext uri="{FF2B5EF4-FFF2-40B4-BE49-F238E27FC236}">
                <a16:creationId xmlns:a16="http://schemas.microsoft.com/office/drawing/2014/main" id="{70671EC1-C247-52F7-BB03-08B58C79A2FB}"/>
              </a:ext>
            </a:extLst>
          </p:cNvPr>
          <p:cNvSpPr txBox="1">
            <a:spLocks/>
          </p:cNvSpPr>
          <p:nvPr/>
        </p:nvSpPr>
        <p:spPr>
          <a:xfrm>
            <a:off x="406400" y="126365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338835" rtl="0" latinLnBrk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8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2pPr>
            <a:lvl3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3pPr>
            <a:lvl4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4pPr>
            <a:lvl5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5pPr>
            <a:lvl6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6pPr>
            <a:lvl7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7pPr>
            <a:lvl8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8pPr>
            <a:lvl9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9pPr>
          </a:lstStyle>
          <a:p>
            <a:pPr hangingPunct="1"/>
            <a:r>
              <a:rPr lang="zh-CN" altLang="en-US" dirty="0"/>
              <a:t>案例分析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C47AD0-48ED-8808-CBB8-BD93C2F73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352675"/>
            <a:ext cx="10693400" cy="1981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CEA0B6D-340E-5577-AA8A-8DC1756B4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5262562"/>
            <a:ext cx="106299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5823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影响力分析算法"/>
          <p:cNvSpPr txBox="1">
            <a:spLocks noGrp="1"/>
          </p:cNvSpPr>
          <p:nvPr>
            <p:ph type="title"/>
          </p:nvPr>
        </p:nvSpPr>
        <p:spPr>
          <a:xfrm>
            <a:off x="406400" y="539750"/>
            <a:ext cx="12192000" cy="723900"/>
          </a:xfrm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 lang="zh-CN" altLang="en-US" dirty="0"/>
              <a:t>结果</a:t>
            </a:r>
            <a:r>
              <a:rPr dirty="0" err="1"/>
              <a:t>分析</a:t>
            </a:r>
            <a:endParaRPr dirty="0"/>
          </a:p>
        </p:txBody>
      </p:sp>
      <p:sp>
        <p:nvSpPr>
          <p:cNvPr id="3" name="影响力分析算法">
            <a:extLst>
              <a:ext uri="{FF2B5EF4-FFF2-40B4-BE49-F238E27FC236}">
                <a16:creationId xmlns:a16="http://schemas.microsoft.com/office/drawing/2014/main" id="{7528A91D-717F-E10E-4871-C0709BE4DDE7}"/>
              </a:ext>
            </a:extLst>
          </p:cNvPr>
          <p:cNvSpPr txBox="1">
            <a:spLocks/>
          </p:cNvSpPr>
          <p:nvPr/>
        </p:nvSpPr>
        <p:spPr>
          <a:xfrm>
            <a:off x="406400" y="126365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338835" rtl="0" latinLnBrk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8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2pPr>
            <a:lvl3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3pPr>
            <a:lvl4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4pPr>
            <a:lvl5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5pPr>
            <a:lvl6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6pPr>
            <a:lvl7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7pPr>
            <a:lvl8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8pPr>
            <a:lvl9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9pPr>
          </a:lstStyle>
          <a:p>
            <a:pPr hangingPunct="1"/>
            <a:r>
              <a:rPr lang="zh-CN" altLang="en-US" dirty="0"/>
              <a:t>稳定性分析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1F62E7-9CE4-C3F2-AE06-B4C6BE773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3384550"/>
            <a:ext cx="10693400" cy="29845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813B97B-6BFD-3A9E-BA43-3586D764F5FE}"/>
              </a:ext>
            </a:extLst>
          </p:cNvPr>
          <p:cNvSpPr txBox="1"/>
          <p:nvPr/>
        </p:nvSpPr>
        <p:spPr>
          <a:xfrm>
            <a:off x="430212" y="1937345"/>
            <a:ext cx="10669588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zh-CN" dirty="0"/>
              <a:t>选择了排名分别位于</a:t>
            </a:r>
            <a:r>
              <a:rPr lang="en-US" altLang="zh-CN" dirty="0"/>
              <a:t>20%</a:t>
            </a:r>
            <a:r>
              <a:rPr lang="zh-CN" altLang="zh-CN" dirty="0"/>
              <a:t>、</a:t>
            </a:r>
            <a:r>
              <a:rPr lang="en-US" altLang="zh-CN" dirty="0"/>
              <a:t>40%</a:t>
            </a:r>
            <a:r>
              <a:rPr lang="zh-CN" altLang="zh-CN" dirty="0"/>
              <a:t>、</a:t>
            </a:r>
            <a:r>
              <a:rPr lang="en-US" altLang="zh-CN" dirty="0"/>
              <a:t>60%</a:t>
            </a:r>
            <a:r>
              <a:rPr lang="zh-CN" altLang="zh-CN" dirty="0"/>
              <a:t>、</a:t>
            </a:r>
            <a:r>
              <a:rPr lang="en-US" altLang="zh-CN" dirty="0"/>
              <a:t>80%</a:t>
            </a:r>
            <a:r>
              <a:rPr lang="zh-CN" altLang="zh-CN" dirty="0"/>
              <a:t>的用户，给他们随机添加</a:t>
            </a:r>
            <a:r>
              <a:rPr lang="en-US" altLang="zh-CN" dirty="0"/>
              <a:t>follow</a:t>
            </a:r>
            <a:r>
              <a:rPr lang="zh-CN" altLang="zh-CN" dirty="0"/>
              <a:t>，随机往仓库提交</a:t>
            </a:r>
            <a:r>
              <a:rPr lang="en-US" altLang="zh-CN" dirty="0"/>
              <a:t>pr</a:t>
            </a:r>
            <a:r>
              <a:rPr lang="zh-CN" altLang="zh-CN" dirty="0"/>
              <a:t>（因为提交</a:t>
            </a:r>
            <a:r>
              <a:rPr lang="en-US" altLang="zh-CN" dirty="0"/>
              <a:t>pr</a:t>
            </a:r>
            <a:r>
              <a:rPr lang="zh-CN" altLang="zh-CN" dirty="0"/>
              <a:t>有时间属性，为了模拟现实的情况，这些</a:t>
            </a:r>
            <a:r>
              <a:rPr lang="en-US" altLang="zh-CN" dirty="0"/>
              <a:t>pr</a:t>
            </a:r>
            <a:r>
              <a:rPr lang="zh-CN" altLang="zh-CN" dirty="0"/>
              <a:t>都集中在一个月的时间中） 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1634425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项目背景及研究意义"/>
          <p:cNvSpPr txBox="1">
            <a:spLocks noGrp="1"/>
          </p:cNvSpPr>
          <p:nvPr>
            <p:ph type="title"/>
          </p:nvPr>
        </p:nvSpPr>
        <p:spPr>
          <a:xfrm>
            <a:off x="406400" y="347980"/>
            <a:ext cx="12192000" cy="723900"/>
          </a:xfrm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 dirty="0" err="1"/>
              <a:t>项目背景及研究意义</a:t>
            </a:r>
            <a:endParaRPr dirty="0"/>
          </a:p>
        </p:txBody>
      </p:sp>
      <p:sp>
        <p:nvSpPr>
          <p:cNvPr id="171" name="GitHub是最大的git仓库托管商，许多开发者都使用该平台进行开源项目的git托管、议题追踪、代码评审等。…"/>
          <p:cNvSpPr txBox="1">
            <a:spLocks noGrp="1"/>
          </p:cNvSpPr>
          <p:nvPr>
            <p:ph type="body" idx="1"/>
          </p:nvPr>
        </p:nvSpPr>
        <p:spPr>
          <a:xfrm>
            <a:off x="406400" y="1661160"/>
            <a:ext cx="12192000" cy="6108700"/>
          </a:xfrm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2600"/>
              </a:spcBef>
              <a:defRPr sz="3162"/>
            </a:pPr>
            <a:r>
              <a:rPr dirty="0" err="1"/>
              <a:t>GitHub是最大的git仓库托管商，许多开发者都使用该平台进行开源项目的git托管、议题追踪、代码评审等</a:t>
            </a:r>
            <a:r>
              <a:rPr dirty="0"/>
              <a:t>。</a:t>
            </a:r>
          </a:p>
          <a:p>
            <a:pPr marL="413384" indent="-413384" defTabSz="543305">
              <a:spcBef>
                <a:spcPts val="2600"/>
              </a:spcBef>
              <a:defRPr sz="3162"/>
            </a:pPr>
            <a:r>
              <a:rPr dirty="0" err="1"/>
              <a:t>由于用户人数众多，项目数量巨大，因此难以直接找到高水平，高热度，高价值的开发者和项目</a:t>
            </a:r>
            <a:r>
              <a:rPr dirty="0"/>
              <a:t>。</a:t>
            </a:r>
          </a:p>
          <a:p>
            <a:pPr marL="413384" indent="-413384" defTabSz="543305">
              <a:spcBef>
                <a:spcPts val="2600"/>
              </a:spcBef>
              <a:defRPr sz="3162"/>
            </a:pPr>
            <a:r>
              <a:rPr dirty="0" err="1"/>
              <a:t>通过分析GitHub数据集，衡量开发者的影响力，帮助我们找到具有较高价值的用户</a:t>
            </a:r>
            <a:r>
              <a:rPr dirty="0"/>
              <a:t>。</a:t>
            </a:r>
          </a:p>
          <a:p>
            <a:pPr marL="413384" indent="-413384" defTabSz="543305">
              <a:spcBef>
                <a:spcPts val="2600"/>
              </a:spcBef>
              <a:defRPr sz="3162"/>
            </a:pPr>
            <a:r>
              <a:rPr dirty="0" err="1"/>
              <a:t>有价值的用户也因此可以得到更多关注和建议，有助于项目更加良好的发展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Actor _A"/>
          <p:cNvSpPr/>
          <p:nvPr/>
        </p:nvSpPr>
        <p:spPr>
          <a:xfrm>
            <a:off x="1865670" y="1058887"/>
            <a:ext cx="1662140" cy="12313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24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Actor _A</a:t>
            </a:r>
          </a:p>
        </p:txBody>
      </p:sp>
      <p:sp>
        <p:nvSpPr>
          <p:cNvPr id="174" name="actor_B"/>
          <p:cNvSpPr/>
          <p:nvPr/>
        </p:nvSpPr>
        <p:spPr>
          <a:xfrm>
            <a:off x="8918228" y="1039541"/>
            <a:ext cx="1662141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24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actor_B</a:t>
            </a:r>
          </a:p>
        </p:txBody>
      </p:sp>
      <p:sp>
        <p:nvSpPr>
          <p:cNvPr id="175" name="repo_1"/>
          <p:cNvSpPr/>
          <p:nvPr/>
        </p:nvSpPr>
        <p:spPr>
          <a:xfrm>
            <a:off x="5264674" y="4363540"/>
            <a:ext cx="2207851" cy="130588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rPr dirty="0"/>
              <a:t>repo_1</a:t>
            </a:r>
          </a:p>
        </p:txBody>
      </p:sp>
      <p:sp>
        <p:nvSpPr>
          <p:cNvPr id="176" name="repo_2"/>
          <p:cNvSpPr/>
          <p:nvPr/>
        </p:nvSpPr>
        <p:spPr>
          <a:xfrm>
            <a:off x="5224906" y="7831577"/>
            <a:ext cx="2207849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26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rPr dirty="0"/>
              <a:t>repo_2</a:t>
            </a:r>
          </a:p>
        </p:txBody>
      </p:sp>
      <p:sp>
        <p:nvSpPr>
          <p:cNvPr id="178" name="Line"/>
          <p:cNvSpPr/>
          <p:nvPr/>
        </p:nvSpPr>
        <p:spPr>
          <a:xfrm flipH="1">
            <a:off x="6368599" y="5745590"/>
            <a:ext cx="1" cy="2009817"/>
          </a:xfrm>
          <a:prstGeom prst="line">
            <a:avLst/>
          </a:prstGeom>
          <a:ln w="50800">
            <a:solidFill>
              <a:schemeClr val="accent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179" name="Follow"/>
          <p:cNvSpPr txBox="1"/>
          <p:nvPr/>
        </p:nvSpPr>
        <p:spPr>
          <a:xfrm>
            <a:off x="5671889" y="1302485"/>
            <a:ext cx="101790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2400" b="1" dirty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Follow</a:t>
            </a:r>
            <a:r>
              <a:rPr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80" name="Line"/>
          <p:cNvSpPr/>
          <p:nvPr/>
        </p:nvSpPr>
        <p:spPr>
          <a:xfrm flipH="1">
            <a:off x="7050115" y="2436516"/>
            <a:ext cx="2290688" cy="2000299"/>
          </a:xfrm>
          <a:prstGeom prst="line">
            <a:avLst/>
          </a:prstGeom>
          <a:ln w="50800">
            <a:solidFill>
              <a:schemeClr val="accent4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181" name="Line"/>
          <p:cNvSpPr/>
          <p:nvPr/>
        </p:nvSpPr>
        <p:spPr>
          <a:xfrm>
            <a:off x="3198114" y="2404005"/>
            <a:ext cx="2334161" cy="2065169"/>
          </a:xfrm>
          <a:prstGeom prst="line">
            <a:avLst/>
          </a:prstGeom>
          <a:ln w="50800">
            <a:solidFill>
              <a:schemeClr val="accent4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 dirty="0"/>
          </a:p>
        </p:txBody>
      </p:sp>
      <p:sp>
        <p:nvSpPr>
          <p:cNvPr id="182" name="Line"/>
          <p:cNvSpPr/>
          <p:nvPr/>
        </p:nvSpPr>
        <p:spPr>
          <a:xfrm>
            <a:off x="2729919" y="2444159"/>
            <a:ext cx="2494987" cy="2264463"/>
          </a:xfrm>
          <a:prstGeom prst="line">
            <a:avLst/>
          </a:prstGeom>
          <a:ln w="50800">
            <a:solidFill>
              <a:schemeClr val="accent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183" name="Line"/>
          <p:cNvSpPr/>
          <p:nvPr/>
        </p:nvSpPr>
        <p:spPr>
          <a:xfrm>
            <a:off x="3709558" y="1782335"/>
            <a:ext cx="5174220" cy="1"/>
          </a:xfrm>
          <a:prstGeom prst="line">
            <a:avLst/>
          </a:prstGeom>
          <a:ln w="50800">
            <a:solidFill>
              <a:schemeClr val="accent4"/>
            </a:solidFill>
            <a:miter lim="400000"/>
            <a:headEnd type="arrow"/>
            <a:tail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184" name="Text"/>
          <p:cNvSpPr txBox="1"/>
          <p:nvPr/>
        </p:nvSpPr>
        <p:spPr>
          <a:xfrm>
            <a:off x="0" y="9309100"/>
            <a:ext cx="17780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 </a:t>
            </a:r>
          </a:p>
        </p:txBody>
      </p:sp>
      <p:sp>
        <p:nvSpPr>
          <p:cNvPr id="185" name="Fork"/>
          <p:cNvSpPr txBox="1"/>
          <p:nvPr/>
        </p:nvSpPr>
        <p:spPr>
          <a:xfrm>
            <a:off x="5325233" y="6453754"/>
            <a:ext cx="684483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2200" b="1" dirty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Fork</a:t>
            </a:r>
            <a:r>
              <a:rPr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86" name="Pr"/>
          <p:cNvSpPr txBox="1"/>
          <p:nvPr/>
        </p:nvSpPr>
        <p:spPr>
          <a:xfrm>
            <a:off x="6819810" y="6453754"/>
            <a:ext cx="102657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187" name="own"/>
          <p:cNvSpPr txBox="1"/>
          <p:nvPr/>
        </p:nvSpPr>
        <p:spPr>
          <a:xfrm>
            <a:off x="7722375" y="2973006"/>
            <a:ext cx="615553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1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>
                <a:solidFill>
                  <a:schemeClr val="bg1"/>
                </a:solidFill>
              </a:rPr>
              <a:t>own</a:t>
            </a:r>
          </a:p>
        </p:txBody>
      </p:sp>
      <p:sp>
        <p:nvSpPr>
          <p:cNvPr id="188" name="Issue"/>
          <p:cNvSpPr txBox="1"/>
          <p:nvPr/>
        </p:nvSpPr>
        <p:spPr>
          <a:xfrm>
            <a:off x="4213151" y="3242964"/>
            <a:ext cx="759823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2200" b="1" dirty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Issue</a:t>
            </a:r>
            <a:r>
              <a:rPr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89" name="Star"/>
          <p:cNvSpPr txBox="1"/>
          <p:nvPr/>
        </p:nvSpPr>
        <p:spPr>
          <a:xfrm>
            <a:off x="3104321" y="3346413"/>
            <a:ext cx="637995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2200" b="1" dirty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Star</a:t>
            </a:r>
            <a:r>
              <a:rPr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0" name="用户交互方式："/>
          <p:cNvSpPr txBox="1"/>
          <p:nvPr/>
        </p:nvSpPr>
        <p:spPr>
          <a:xfrm>
            <a:off x="87233" y="130175"/>
            <a:ext cx="26035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>
                <a:solidFill>
                  <a:schemeClr val="accent1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t>用户交互方式：</a:t>
            </a:r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F16E3BA7-89B6-A316-8334-B69E1142B9A8}"/>
              </a:ext>
            </a:extLst>
          </p:cNvPr>
          <p:cNvSpPr/>
          <p:nvPr/>
        </p:nvSpPr>
        <p:spPr>
          <a:xfrm>
            <a:off x="3601738" y="2081480"/>
            <a:ext cx="2334161" cy="2065169"/>
          </a:xfrm>
          <a:prstGeom prst="line">
            <a:avLst/>
          </a:prstGeom>
          <a:ln w="50800">
            <a:solidFill>
              <a:schemeClr val="accent4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 dirty="0"/>
          </a:p>
        </p:txBody>
      </p:sp>
      <p:sp>
        <p:nvSpPr>
          <p:cNvPr id="21" name="Issue">
            <a:extLst>
              <a:ext uri="{FF2B5EF4-FFF2-40B4-BE49-F238E27FC236}">
                <a16:creationId xmlns:a16="http://schemas.microsoft.com/office/drawing/2014/main" id="{6D21F789-8CAF-8FB4-C828-967D76AFBFA3}"/>
              </a:ext>
            </a:extLst>
          </p:cNvPr>
          <p:cNvSpPr txBox="1"/>
          <p:nvPr/>
        </p:nvSpPr>
        <p:spPr>
          <a:xfrm>
            <a:off x="4772452" y="2799559"/>
            <a:ext cx="35747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</a:t>
            </a:r>
            <a:endParaRPr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对数据进行分析"/>
          <p:cNvSpPr txBox="1">
            <a:spLocks noGrp="1"/>
          </p:cNvSpPr>
          <p:nvPr>
            <p:ph type="title"/>
          </p:nvPr>
        </p:nvSpPr>
        <p:spPr>
          <a:xfrm>
            <a:off x="406400" y="321815"/>
            <a:ext cx="12192000" cy="702570"/>
          </a:xfrm>
          <a:prstGeom prst="rect">
            <a:avLst/>
          </a:prstGeom>
        </p:spPr>
        <p:txBody>
          <a:bodyPr/>
          <a:lstStyle>
            <a:lvl1pPr defTabSz="327152">
              <a:spcBef>
                <a:spcPts val="1500"/>
              </a:spcBef>
              <a:defRPr sz="3359"/>
            </a:lvl1pPr>
          </a:lstStyle>
          <a:p>
            <a:r>
              <a:rPr dirty="0" err="1"/>
              <a:t>数据</a:t>
            </a:r>
            <a:r>
              <a:rPr lang="zh-CN" altLang="en-US" dirty="0"/>
              <a:t>集描述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5F392D2-11E6-14CB-377E-AFBDFCAC0B5A}"/>
              </a:ext>
            </a:extLst>
          </p:cNvPr>
          <p:cNvSpPr txBox="1"/>
          <p:nvPr/>
        </p:nvSpPr>
        <p:spPr>
          <a:xfrm>
            <a:off x="406400" y="1332161"/>
            <a:ext cx="7391400" cy="81047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dirty="0" err="1"/>
              <a:t>o</a:t>
            </a:r>
            <a:r>
              <a:rPr kumimoji="0" lang="en-US" altLang="zh-CN" sz="2000" b="0" i="0" u="none" strike="noStrike" cap="none" spc="0" normalizeH="0" baseline="0" dirty="0" err="1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ds_github_users</a:t>
            </a:r>
            <a:r>
              <a:rPr lang="en-US" altLang="zh-CN" dirty="0"/>
              <a:t>	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近一周活跃用户表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	</a:t>
            </a:r>
            <a:r>
              <a:rPr lang="en-US" altLang="zh-CN" dirty="0"/>
              <a:t>618242</a:t>
            </a:r>
            <a:endParaRPr kumimoji="0" lang="en-US" altLang="zh-CN" sz="2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r>
              <a:rPr lang="en-US" altLang="zh-CN" dirty="0" err="1"/>
              <a:t>ods_github_log</a:t>
            </a:r>
            <a:r>
              <a:rPr lang="en-US" altLang="zh-CN" dirty="0"/>
              <a:t>	</a:t>
            </a:r>
            <a:r>
              <a:rPr lang="zh-CN" altLang="en-US" dirty="0"/>
              <a:t>日志表</a:t>
            </a:r>
            <a:r>
              <a:rPr lang="en-US" altLang="zh-CN" dirty="0"/>
              <a:t>	2015	212221627 </a:t>
            </a:r>
          </a:p>
          <a:p>
            <a:r>
              <a:rPr lang="en-US" altLang="zh-CN" dirty="0"/>
              <a:t>						2016	320726236 </a:t>
            </a:r>
          </a:p>
          <a:p>
            <a:r>
              <a:rPr lang="en-US" altLang="zh-CN" dirty="0"/>
              <a:t>						2017 	412942763 </a:t>
            </a:r>
          </a:p>
          <a:p>
            <a:r>
              <a:rPr lang="en-US" altLang="zh-CN" dirty="0"/>
              <a:t>						2018 	479185525 </a:t>
            </a:r>
          </a:p>
          <a:p>
            <a:r>
              <a:rPr lang="en-US" altLang="zh-CN" dirty="0"/>
              <a:t>						2019	605544846 </a:t>
            </a:r>
          </a:p>
          <a:p>
            <a:r>
              <a:rPr lang="en-US" altLang="zh-CN" dirty="0"/>
              <a:t>						2020	863415598 </a:t>
            </a:r>
          </a:p>
          <a:p>
            <a:r>
              <a:rPr lang="en-US" altLang="zh-CN" dirty="0"/>
              <a:t>						2021	998564683</a:t>
            </a:r>
          </a:p>
          <a:p>
            <a:r>
              <a:rPr lang="en-US" altLang="zh-CN" dirty="0" err="1"/>
              <a:t>dim_github_actor</a:t>
            </a:r>
            <a:r>
              <a:rPr lang="en-US" altLang="zh-CN" dirty="0"/>
              <a:t>	</a:t>
            </a:r>
            <a:r>
              <a:rPr lang="zh-CN" altLang="en-US" dirty="0"/>
              <a:t>用户表</a:t>
            </a:r>
            <a:r>
              <a:rPr lang="en-US" altLang="zh-CN" dirty="0"/>
              <a:t>	21135299 </a:t>
            </a:r>
          </a:p>
          <a:p>
            <a:r>
              <a:rPr lang="en-US" altLang="zh-CN" dirty="0" err="1"/>
              <a:t>dim_github_repo</a:t>
            </a:r>
            <a:r>
              <a:rPr lang="en-US" altLang="zh-CN" dirty="0"/>
              <a:t>	</a:t>
            </a:r>
            <a:r>
              <a:rPr lang="zh-CN" altLang="en-US" dirty="0"/>
              <a:t>仓库表</a:t>
            </a:r>
            <a:r>
              <a:rPr lang="en-US" altLang="zh-CN" dirty="0"/>
              <a:t>	213266709 </a:t>
            </a:r>
          </a:p>
          <a:p>
            <a:r>
              <a:rPr lang="en-US" altLang="zh-CN" dirty="0" err="1"/>
              <a:t>d</a:t>
            </a:r>
            <a:r>
              <a:rPr kumimoji="0" lang="en-US" altLang="zh-CN" sz="2000" b="0" i="0" u="none" strike="noStrike" cap="none" spc="0" normalizeH="0" baseline="0" dirty="0" err="1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im_github_org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	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组织表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	</a:t>
            </a:r>
            <a:r>
              <a:rPr lang="en-US" altLang="zh-CN" dirty="0"/>
              <a:t>1828684 </a:t>
            </a:r>
            <a:endParaRPr kumimoji="0" lang="en-US" altLang="zh-CN" sz="2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r>
              <a:rPr lang="en-US" altLang="zh-CN" dirty="0" err="1"/>
              <a:t>dim_github_issue</a:t>
            </a:r>
            <a:r>
              <a:rPr lang="en-US" altLang="zh-CN" dirty="0"/>
              <a:t>	issue</a:t>
            </a:r>
            <a:r>
              <a:rPr lang="zh-CN" altLang="en-US" dirty="0"/>
              <a:t>表</a:t>
            </a:r>
            <a:r>
              <a:rPr lang="en-US" altLang="zh-CN" dirty="0"/>
              <a:t>	279500657 </a:t>
            </a:r>
          </a:p>
          <a:p>
            <a:r>
              <a:rPr lang="en-US" altLang="zh-CN" dirty="0" err="1"/>
              <a:t>d</a:t>
            </a:r>
            <a:r>
              <a:rPr kumimoji="0" lang="en-US" altLang="zh-CN" sz="2000" b="0" i="0" u="none" strike="noStrike" cap="none" spc="0" normalizeH="0" baseline="0" dirty="0" err="1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im_github_pr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		pr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表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		</a:t>
            </a:r>
            <a:r>
              <a:rPr lang="en-US" altLang="zh-CN" dirty="0"/>
              <a:t>177141328 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对数据进行分析"/>
          <p:cNvSpPr txBox="1">
            <a:spLocks noGrp="1"/>
          </p:cNvSpPr>
          <p:nvPr>
            <p:ph type="title"/>
          </p:nvPr>
        </p:nvSpPr>
        <p:spPr>
          <a:xfrm>
            <a:off x="406400" y="321815"/>
            <a:ext cx="12192000" cy="702570"/>
          </a:xfrm>
          <a:prstGeom prst="rect">
            <a:avLst/>
          </a:prstGeom>
        </p:spPr>
        <p:txBody>
          <a:bodyPr/>
          <a:lstStyle>
            <a:lvl1pPr defTabSz="327152">
              <a:spcBef>
                <a:spcPts val="1500"/>
              </a:spcBef>
              <a:defRPr sz="3359"/>
            </a:lvl1pPr>
          </a:lstStyle>
          <a:p>
            <a:r>
              <a:rPr lang="zh-CN" altLang="en-US" dirty="0"/>
              <a:t>用户</a:t>
            </a:r>
            <a:r>
              <a:rPr dirty="0" err="1"/>
              <a:t>数据分析</a:t>
            </a:r>
            <a:endParaRPr dirty="0"/>
          </a:p>
        </p:txBody>
      </p:sp>
      <p:sp>
        <p:nvSpPr>
          <p:cNvPr id="5" name="对数据进行分析">
            <a:extLst>
              <a:ext uri="{FF2B5EF4-FFF2-40B4-BE49-F238E27FC236}">
                <a16:creationId xmlns:a16="http://schemas.microsoft.com/office/drawing/2014/main" id="{A1CAB5A6-243A-816F-C711-227782252273}"/>
              </a:ext>
            </a:extLst>
          </p:cNvPr>
          <p:cNvSpPr txBox="1">
            <a:spLocks/>
          </p:cNvSpPr>
          <p:nvPr/>
        </p:nvSpPr>
        <p:spPr>
          <a:xfrm>
            <a:off x="406400" y="1236215"/>
            <a:ext cx="12192000" cy="702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327152" rtl="0" latinLnBrk="0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59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2pPr>
            <a:lvl3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3pPr>
            <a:lvl4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4pPr>
            <a:lvl5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5pPr>
            <a:lvl6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6pPr>
            <a:lvl7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7pPr>
            <a:lvl8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8pPr>
            <a:lvl9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9pPr>
          </a:lstStyle>
          <a:p>
            <a:pPr hangingPunct="1"/>
            <a:r>
              <a:rPr lang="en-US" altLang="zh-CN" dirty="0"/>
              <a:t>Followers</a:t>
            </a:r>
            <a:r>
              <a:rPr lang="zh-CN" altLang="en-US" dirty="0"/>
              <a:t>和</a:t>
            </a:r>
            <a:r>
              <a:rPr lang="en-US" altLang="zh-CN" dirty="0"/>
              <a:t>following</a:t>
            </a:r>
            <a:r>
              <a:rPr lang="zh-CN" altLang="en-US" dirty="0"/>
              <a:t>数量的幂律分布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3F88D81-E30E-1801-72DB-BD862B155DC8}"/>
                  </a:ext>
                </a:extLst>
              </p:cNvPr>
              <p:cNvSpPr txBox="1"/>
              <p:nvPr/>
            </p:nvSpPr>
            <p:spPr>
              <a:xfrm>
                <a:off x="621030" y="2100955"/>
                <a:ext cx="5120640" cy="19492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zh-CN" altLang="zh-CN" dirty="0"/>
                  <a:t> </a:t>
                </a:r>
                <a:endParaRPr lang="en-US" altLang="zh-CN" dirty="0"/>
              </a:p>
              <a:p>
                <a:endPara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838787"/>
                  </a:solidFill>
                  <a:effectLst/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𝑙𝑜𝑔𝑦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𝑙𝑜𝑔𝑥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𝑙𝑜𝑔𝑐</m:t>
                    </m:r>
                  </m:oMath>
                </a14:m>
                <a:r>
                  <a:rPr lang="zh-CN" altLang="zh-CN" dirty="0"/>
                  <a:t> </a:t>
                </a:r>
                <a:endPara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838787"/>
                  </a:solidFill>
                  <a:effectLst/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3F88D81-E30E-1801-72DB-BD862B155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30" y="2100955"/>
                <a:ext cx="5120640" cy="1949252"/>
              </a:xfrm>
              <a:prstGeom prst="rect">
                <a:avLst/>
              </a:prstGeom>
              <a:blipFill>
                <a:blip r:embed="rId2"/>
                <a:stretch>
                  <a:fillRect l="-1235" b="-194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A8B8FA6A-2B02-7B9A-A25A-F35AA664B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563" y="4520213"/>
            <a:ext cx="5486400" cy="36576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1E89191-7C8D-D014-6449-8B8EBDA86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4520213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858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对数据进行分析"/>
          <p:cNvSpPr txBox="1">
            <a:spLocks noGrp="1"/>
          </p:cNvSpPr>
          <p:nvPr>
            <p:ph type="title"/>
          </p:nvPr>
        </p:nvSpPr>
        <p:spPr>
          <a:xfrm>
            <a:off x="406400" y="321815"/>
            <a:ext cx="12192000" cy="702570"/>
          </a:xfrm>
          <a:prstGeom prst="rect">
            <a:avLst/>
          </a:prstGeom>
        </p:spPr>
        <p:txBody>
          <a:bodyPr/>
          <a:lstStyle>
            <a:lvl1pPr defTabSz="327152">
              <a:spcBef>
                <a:spcPts val="1500"/>
              </a:spcBef>
              <a:defRPr sz="3359"/>
            </a:lvl1pPr>
          </a:lstStyle>
          <a:p>
            <a:r>
              <a:rPr lang="zh-CN" altLang="en-US" dirty="0"/>
              <a:t>用户</a:t>
            </a:r>
            <a:r>
              <a:rPr dirty="0" err="1"/>
              <a:t>数据分析</a:t>
            </a:r>
            <a:endParaRPr dirty="0"/>
          </a:p>
        </p:txBody>
      </p:sp>
      <p:sp>
        <p:nvSpPr>
          <p:cNvPr id="5" name="对数据进行分析">
            <a:extLst>
              <a:ext uri="{FF2B5EF4-FFF2-40B4-BE49-F238E27FC236}">
                <a16:creationId xmlns:a16="http://schemas.microsoft.com/office/drawing/2014/main" id="{A1CAB5A6-243A-816F-C711-227782252273}"/>
              </a:ext>
            </a:extLst>
          </p:cNvPr>
          <p:cNvSpPr txBox="1">
            <a:spLocks/>
          </p:cNvSpPr>
          <p:nvPr/>
        </p:nvSpPr>
        <p:spPr>
          <a:xfrm>
            <a:off x="406400" y="1236215"/>
            <a:ext cx="12192000" cy="702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327152" rtl="0" latinLnBrk="0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59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2pPr>
            <a:lvl3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3pPr>
            <a:lvl4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4pPr>
            <a:lvl5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5pPr>
            <a:lvl6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6pPr>
            <a:lvl7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7pPr>
            <a:lvl8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8pPr>
            <a:lvl9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9pPr>
          </a:lstStyle>
          <a:p>
            <a:pPr hangingPunct="1"/>
            <a:r>
              <a:rPr lang="en-US" altLang="zh-CN" dirty="0"/>
              <a:t>Follow</a:t>
            </a:r>
            <a:r>
              <a:rPr lang="zh-CN" altLang="en-US" dirty="0"/>
              <a:t>网络的稀疏性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5407F4-70DF-393E-A12C-9F4690A68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37" y="3405188"/>
            <a:ext cx="5486400" cy="36576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ABDE9BA-A5BD-7DE0-E8E4-A5CC1FE3E015}"/>
              </a:ext>
            </a:extLst>
          </p:cNvPr>
          <p:cNvSpPr txBox="1"/>
          <p:nvPr/>
        </p:nvSpPr>
        <p:spPr>
          <a:xfrm>
            <a:off x="6143625" y="4056062"/>
            <a:ext cx="5486400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zh-CN" dirty="0"/>
              <a:t>随机挑选</a:t>
            </a:r>
            <a:r>
              <a:rPr lang="en-US" altLang="zh-CN" dirty="0"/>
              <a:t>200</a:t>
            </a:r>
            <a:r>
              <a:rPr lang="zh-CN" altLang="zh-CN" dirty="0"/>
              <a:t>条用户的数据，根据</a:t>
            </a:r>
            <a:r>
              <a:rPr lang="en-US" altLang="zh-CN" dirty="0"/>
              <a:t>follow</a:t>
            </a:r>
            <a:r>
              <a:rPr lang="zh-CN" altLang="zh-CN" dirty="0"/>
              <a:t>的关系绘制网络链接图，一个点表示一个用户，两个点之间有变表示用户之间存在</a:t>
            </a:r>
            <a:r>
              <a:rPr lang="en-US" altLang="zh-CN" dirty="0"/>
              <a:t>follow</a:t>
            </a:r>
            <a:r>
              <a:rPr lang="zh-CN" altLang="zh-CN" dirty="0"/>
              <a:t>关系，随机挑选</a:t>
            </a:r>
            <a:r>
              <a:rPr lang="en-US" altLang="zh-CN" dirty="0"/>
              <a:t>2</a:t>
            </a:r>
            <a:r>
              <a:rPr lang="zh-CN" altLang="zh-CN" dirty="0"/>
              <a:t>的</a:t>
            </a:r>
            <a:r>
              <a:rPr lang="en-US" altLang="zh-CN" dirty="0"/>
              <a:t>200</a:t>
            </a:r>
            <a:r>
              <a:rPr lang="zh-CN" altLang="zh-CN" dirty="0"/>
              <a:t>条数据中共有</a:t>
            </a:r>
            <a:r>
              <a:rPr lang="en-US" altLang="zh-CN" dirty="0"/>
              <a:t>3852</a:t>
            </a:r>
            <a:r>
              <a:rPr lang="zh-CN" altLang="zh-CN" dirty="0"/>
              <a:t>个点，</a:t>
            </a:r>
            <a:r>
              <a:rPr lang="en-US" altLang="zh-CN" dirty="0"/>
              <a:t>4248</a:t>
            </a:r>
            <a:r>
              <a:rPr lang="zh-CN" altLang="zh-CN" dirty="0"/>
              <a:t>条边 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6670927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对数据进行分析"/>
          <p:cNvSpPr txBox="1">
            <a:spLocks noGrp="1"/>
          </p:cNvSpPr>
          <p:nvPr>
            <p:ph type="title"/>
          </p:nvPr>
        </p:nvSpPr>
        <p:spPr>
          <a:xfrm>
            <a:off x="406400" y="321815"/>
            <a:ext cx="12192000" cy="702570"/>
          </a:xfrm>
          <a:prstGeom prst="rect">
            <a:avLst/>
          </a:prstGeom>
        </p:spPr>
        <p:txBody>
          <a:bodyPr/>
          <a:lstStyle>
            <a:lvl1pPr defTabSz="327152">
              <a:spcBef>
                <a:spcPts val="1500"/>
              </a:spcBef>
              <a:defRPr sz="3359"/>
            </a:lvl1pPr>
          </a:lstStyle>
          <a:p>
            <a:r>
              <a:rPr lang="zh-CN" altLang="en-US" dirty="0"/>
              <a:t>日志</a:t>
            </a:r>
            <a:r>
              <a:rPr dirty="0" err="1"/>
              <a:t>数据分析</a:t>
            </a:r>
            <a:endParaRPr dirty="0"/>
          </a:p>
        </p:txBody>
      </p:sp>
      <p:sp>
        <p:nvSpPr>
          <p:cNvPr id="5" name="对数据进行分析">
            <a:extLst>
              <a:ext uri="{FF2B5EF4-FFF2-40B4-BE49-F238E27FC236}">
                <a16:creationId xmlns:a16="http://schemas.microsoft.com/office/drawing/2014/main" id="{A1CAB5A6-243A-816F-C711-227782252273}"/>
              </a:ext>
            </a:extLst>
          </p:cNvPr>
          <p:cNvSpPr txBox="1">
            <a:spLocks/>
          </p:cNvSpPr>
          <p:nvPr/>
        </p:nvSpPr>
        <p:spPr>
          <a:xfrm>
            <a:off x="406400" y="1236215"/>
            <a:ext cx="12192000" cy="702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327152" rtl="0" latinLnBrk="0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59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2pPr>
            <a:lvl3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3pPr>
            <a:lvl4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4pPr>
            <a:lvl5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5pPr>
            <a:lvl6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6pPr>
            <a:lvl7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7pPr>
            <a:lvl8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8pPr>
            <a:lvl9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9pPr>
          </a:lstStyle>
          <a:p>
            <a:pPr hangingPunct="1"/>
            <a:endParaRPr lang="zh-CN" altLang="en-US" dirty="0"/>
          </a:p>
        </p:txBody>
      </p:sp>
      <p:sp>
        <p:nvSpPr>
          <p:cNvPr id="6" name="对数据进行分析">
            <a:extLst>
              <a:ext uri="{FF2B5EF4-FFF2-40B4-BE49-F238E27FC236}">
                <a16:creationId xmlns:a16="http://schemas.microsoft.com/office/drawing/2014/main" id="{7503725E-020D-26A4-593D-CFD3414C4D1E}"/>
              </a:ext>
            </a:extLst>
          </p:cNvPr>
          <p:cNvSpPr txBox="1">
            <a:spLocks/>
          </p:cNvSpPr>
          <p:nvPr/>
        </p:nvSpPr>
        <p:spPr>
          <a:xfrm>
            <a:off x="406400" y="1243705"/>
            <a:ext cx="12192000" cy="702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327152" rtl="0" latinLnBrk="0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59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2pPr>
            <a:lvl3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3pPr>
            <a:lvl4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4pPr>
            <a:lvl5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5pPr>
            <a:lvl6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6pPr>
            <a:lvl7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7pPr>
            <a:lvl8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8pPr>
            <a:lvl9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9pPr>
          </a:lstStyle>
          <a:p>
            <a:pPr hangingPunct="1"/>
            <a:r>
              <a:rPr lang="zh-CN" altLang="en-US" dirty="0"/>
              <a:t>日志类型数量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489730-F7ED-A0B1-0FFD-99EDB1DA0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440" y="2513806"/>
            <a:ext cx="11947204" cy="444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0834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对数据进行分析"/>
          <p:cNvSpPr txBox="1">
            <a:spLocks noGrp="1"/>
          </p:cNvSpPr>
          <p:nvPr>
            <p:ph type="title"/>
          </p:nvPr>
        </p:nvSpPr>
        <p:spPr>
          <a:xfrm>
            <a:off x="406400" y="321815"/>
            <a:ext cx="12192000" cy="702570"/>
          </a:xfrm>
          <a:prstGeom prst="rect">
            <a:avLst/>
          </a:prstGeom>
        </p:spPr>
        <p:txBody>
          <a:bodyPr/>
          <a:lstStyle>
            <a:lvl1pPr defTabSz="327152">
              <a:spcBef>
                <a:spcPts val="1500"/>
              </a:spcBef>
              <a:defRPr sz="3359"/>
            </a:lvl1pPr>
          </a:lstStyle>
          <a:p>
            <a:r>
              <a:rPr lang="zh-CN" altLang="en-US" dirty="0"/>
              <a:t>日志</a:t>
            </a:r>
            <a:r>
              <a:rPr dirty="0" err="1"/>
              <a:t>数据分析</a:t>
            </a:r>
            <a:endParaRPr dirty="0"/>
          </a:p>
        </p:txBody>
      </p:sp>
      <p:sp>
        <p:nvSpPr>
          <p:cNvPr id="5" name="对数据进行分析">
            <a:extLst>
              <a:ext uri="{FF2B5EF4-FFF2-40B4-BE49-F238E27FC236}">
                <a16:creationId xmlns:a16="http://schemas.microsoft.com/office/drawing/2014/main" id="{A1CAB5A6-243A-816F-C711-227782252273}"/>
              </a:ext>
            </a:extLst>
          </p:cNvPr>
          <p:cNvSpPr txBox="1">
            <a:spLocks/>
          </p:cNvSpPr>
          <p:nvPr/>
        </p:nvSpPr>
        <p:spPr>
          <a:xfrm>
            <a:off x="406400" y="1236215"/>
            <a:ext cx="12192000" cy="702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327152" rtl="0" latinLnBrk="0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59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2pPr>
            <a:lvl3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3pPr>
            <a:lvl4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4pPr>
            <a:lvl5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5pPr>
            <a:lvl6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6pPr>
            <a:lvl7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7pPr>
            <a:lvl8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8pPr>
            <a:lvl9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9pPr>
          </a:lstStyle>
          <a:p>
            <a:pPr hangingPunct="1"/>
            <a:endParaRPr lang="zh-CN" altLang="en-US" dirty="0"/>
          </a:p>
        </p:txBody>
      </p:sp>
      <p:sp>
        <p:nvSpPr>
          <p:cNvPr id="6" name="对数据进行分析">
            <a:extLst>
              <a:ext uri="{FF2B5EF4-FFF2-40B4-BE49-F238E27FC236}">
                <a16:creationId xmlns:a16="http://schemas.microsoft.com/office/drawing/2014/main" id="{7503725E-020D-26A4-593D-CFD3414C4D1E}"/>
              </a:ext>
            </a:extLst>
          </p:cNvPr>
          <p:cNvSpPr txBox="1">
            <a:spLocks/>
          </p:cNvSpPr>
          <p:nvPr/>
        </p:nvSpPr>
        <p:spPr>
          <a:xfrm>
            <a:off x="406400" y="1243705"/>
            <a:ext cx="12192000" cy="702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327152" rtl="0" latinLnBrk="0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59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2pPr>
            <a:lvl3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3pPr>
            <a:lvl4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4pPr>
            <a:lvl5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5pPr>
            <a:lvl6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6pPr>
            <a:lvl7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7pPr>
            <a:lvl8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8pPr>
            <a:lvl9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9pPr>
          </a:lstStyle>
          <a:p>
            <a:pPr hangingPunct="1"/>
            <a:r>
              <a:rPr lang="zh-CN" altLang="en-US" dirty="0"/>
              <a:t>日志数量的幂律分布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19A261-A2B6-9A97-1D19-8432D1627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150615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7915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影响力分析算法"/>
          <p:cNvSpPr txBox="1">
            <a:spLocks noGrp="1"/>
          </p:cNvSpPr>
          <p:nvPr>
            <p:ph type="title"/>
          </p:nvPr>
        </p:nvSpPr>
        <p:spPr>
          <a:xfrm>
            <a:off x="406400" y="539750"/>
            <a:ext cx="12192000" cy="723900"/>
          </a:xfrm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 dirty="0" err="1"/>
              <a:t>影响力分析算法</a:t>
            </a:r>
            <a:endParaRPr dirty="0"/>
          </a:p>
        </p:txBody>
      </p:sp>
      <p:sp>
        <p:nvSpPr>
          <p:cNvPr id="194" name="PageRank…"/>
          <p:cNvSpPr txBox="1">
            <a:spLocks noGrp="1"/>
          </p:cNvSpPr>
          <p:nvPr>
            <p:ph type="body" idx="1"/>
          </p:nvPr>
        </p:nvSpPr>
        <p:spPr>
          <a:xfrm>
            <a:off x="406400" y="1463040"/>
            <a:ext cx="12192000" cy="2708910"/>
          </a:xfrm>
          <a:prstGeom prst="rect">
            <a:avLst/>
          </a:prstGeom>
        </p:spPr>
        <p:txBody>
          <a:bodyPr/>
          <a:lstStyle/>
          <a:p>
            <a:r>
              <a:rPr dirty="0"/>
              <a:t>PageRank</a:t>
            </a:r>
          </a:p>
          <a:p>
            <a:r>
              <a:rPr dirty="0"/>
              <a:t>HITS</a:t>
            </a:r>
          </a:p>
          <a:p>
            <a:r>
              <a:rPr dirty="0" err="1"/>
              <a:t>BurstBiRank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479</Words>
  <Application>Microsoft Macintosh PowerPoint</Application>
  <PresentationFormat>自定义</PresentationFormat>
  <Paragraphs>74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Avenir Next Medium</vt:lpstr>
      <vt:lpstr>Avenir Next Regular</vt:lpstr>
      <vt:lpstr>Baskerville</vt:lpstr>
      <vt:lpstr>Cambria Math</vt:lpstr>
      <vt:lpstr>Helvetica</vt:lpstr>
      <vt:lpstr>Helvetica Neue</vt:lpstr>
      <vt:lpstr>New_Template7</vt:lpstr>
      <vt:lpstr>GitHub 开发者影响力分析</vt:lpstr>
      <vt:lpstr>项目背景及研究意义</vt:lpstr>
      <vt:lpstr>PowerPoint 演示文稿</vt:lpstr>
      <vt:lpstr>数据集描述</vt:lpstr>
      <vt:lpstr>用户数据分析</vt:lpstr>
      <vt:lpstr>用户数据分析</vt:lpstr>
      <vt:lpstr>日志数据分析</vt:lpstr>
      <vt:lpstr>日志数据分析</vt:lpstr>
      <vt:lpstr>影响力分析算法</vt:lpstr>
      <vt:lpstr>影响力分析算法</vt:lpstr>
      <vt:lpstr>影响力分析算法</vt:lpstr>
      <vt:lpstr>影响力分析算法</vt:lpstr>
      <vt:lpstr>结果分析</vt:lpstr>
      <vt:lpstr>结果分析</vt:lpstr>
      <vt:lpstr>结果分析</vt:lpstr>
      <vt:lpstr>结果分析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GitHub影响力分析</dc:title>
  <cp:lastModifiedBy>Microsoft Office User</cp:lastModifiedBy>
  <cp:revision>16</cp:revision>
  <dcterms:modified xsi:type="dcterms:W3CDTF">2022-05-25T00:05:47Z</dcterms:modified>
</cp:coreProperties>
</file>