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68" r:id="rId4"/>
    <p:sldId id="274" r:id="rId5"/>
    <p:sldId id="276" r:id="rId6"/>
    <p:sldId id="272" r:id="rId7"/>
    <p:sldId id="278" r:id="rId8"/>
    <p:sldId id="279" r:id="rId9"/>
    <p:sldId id="284" r:id="rId10"/>
    <p:sldId id="300" r:id="rId11"/>
    <p:sldId id="280" r:id="rId12"/>
    <p:sldId id="287" r:id="rId13"/>
    <p:sldId id="288" r:id="rId14"/>
    <p:sldId id="289" r:id="rId15"/>
    <p:sldId id="291" r:id="rId16"/>
    <p:sldId id="292" r:id="rId17"/>
    <p:sldId id="294" r:id="rId18"/>
    <p:sldId id="296" r:id="rId19"/>
    <p:sldId id="298" r:id="rId20"/>
    <p:sldId id="299" r:id="rId21"/>
    <p:sldId id="277" r:id="rId22"/>
    <p:sldId id="26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 Титов" initials="ОТ" lastIdx="1" clrIdx="0">
    <p:extLst>
      <p:ext uri="{19B8F6BF-5375-455C-9EA6-DF929625EA0E}">
        <p15:presenceInfo xmlns:p15="http://schemas.microsoft.com/office/powerpoint/2012/main" userId="518baba8c6150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2BCEE-896A-49EF-A53D-17D15DC8513E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0214F-BA91-4DBF-BFCF-DAB23123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8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0214F-BA91-4DBF-BFCF-DAB231231E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0662-D0E9-4BC4-8CFE-3FA20F4914B4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55D-9CC3-4954-8293-B36285260B2D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FADD-AF03-450E-AAC0-32E0AB8AED9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4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AB0-6345-4324-8FA3-A0F7D41DB356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DC65-B440-41B0-AF4E-3FE707571E82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573C-71AC-46BF-8E05-F10A54F08E91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70F-1776-4488-AB60-193A6ECE53FB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9401-78DA-409B-BAB7-C9FCC2DDEEE4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E03-8283-404E-A30F-F05C00D96539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F4C706-2622-43EE-B33A-FD24DF0D26A9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DF15-1B83-409D-8D49-070F3459E4CF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8E3D8-0237-4B5C-8BC6-C0B56E1DAEDA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reference/html/index.html" TargetMode="External"/><Relationship Id="rId2" Type="http://schemas.openxmlformats.org/officeDocument/2006/relationships/hyperlink" Target="https://www.baeldung.com/spring-bo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apquest.com/documentation" TargetMode="External"/><Relationship Id="rId5" Type="http://schemas.openxmlformats.org/officeDocument/2006/relationships/hyperlink" Target="https://getbootstrap.com/docs/4.0/" TargetMode="External"/><Relationship Id="rId4" Type="http://schemas.openxmlformats.org/officeDocument/2006/relationships/hyperlink" Target="https://docs.oracle.com/en/java/javase/18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14FF-A61B-2673-78FC-F6DF7C33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316"/>
            <a:ext cx="9144000" cy="2522619"/>
          </a:xfrm>
        </p:spPr>
        <p:txBody>
          <a:bodyPr>
            <a:no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дисциплине «Распределённые программные системы»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ПС 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Прокат автомобилей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6D7CB3-52CE-4A15-3AA7-9B4476859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90" y="3844213"/>
            <a:ext cx="11129619" cy="214219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l"/>
            <a:r>
              <a:rPr lang="en-US" dirty="0"/>
              <a:t>			</a:t>
            </a:r>
            <a:r>
              <a:rPr lang="ru-RU" dirty="0"/>
              <a:t>		</a:t>
            </a:r>
            <a:r>
              <a:rPr lang="ru-RU" sz="2300" dirty="0"/>
              <a:t>		</a:t>
            </a:r>
            <a:r>
              <a:rPr lang="ru-RU" sz="19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pPr algn="l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								Студент гр. Ист-120</a:t>
            </a:r>
          </a:p>
          <a:p>
            <a:pPr algn="l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Титов О.Э</a:t>
            </a:r>
            <a:endParaRPr lang="en-US" sz="56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</a:p>
          <a:p>
            <a:pPr algn="l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Тимофеев А.А</a:t>
            </a:r>
            <a:endParaRPr lang="en-US" sz="56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56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2023</a:t>
            </a:r>
            <a:endParaRPr lang="en-US" sz="56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807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4654C-578F-D3EF-FDDA-5DF9BA1F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0986"/>
            <a:ext cx="10058400" cy="777087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организация системы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D3009C-A707-87C6-6515-B2EAC9D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A291-B299-AD27-3048-FD066B615AC8}"/>
              </a:ext>
            </a:extLst>
          </p:cNvPr>
          <p:cNvSpPr txBox="1"/>
          <p:nvPr/>
        </p:nvSpPr>
        <p:spPr>
          <a:xfrm>
            <a:off x="0" y="1712458"/>
            <a:ext cx="668071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разработки прототипа программной системы «Прокат автомобилей» было создано шесть основных компонентов с использованием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аннотации @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отвечающих за бизнес-логику приложения:</a:t>
            </a: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CarService;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ContractService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C52D-998F-642B-79E0-154A8514333C}"/>
              </a:ext>
            </a:extLst>
          </p:cNvPr>
          <p:cNvSpPr txBox="1"/>
          <p:nvPr/>
        </p:nvSpPr>
        <p:spPr>
          <a:xfrm>
            <a:off x="6913983" y="1712458"/>
            <a:ext cx="4394719" cy="409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было разработано 9 контроллеров с использованием аннотации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@Controller:</a:t>
            </a:r>
          </a:p>
          <a:p>
            <a:pPr marL="342900" marR="16827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ContractController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CustomErrorController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770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720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7B2DC9-22E3-5CB0-9E6E-203135A2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6FF85A-CD11-6013-A6E0-2D95952B48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9836"/>
            <a:ext cx="12192000" cy="61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38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автомобиля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7B2DC9-22E3-5CB0-9E6E-203135A2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1ED3D5-D3EF-BC80-0CC0-EB2A22AE18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812"/>
            <a:ext cx="12192000" cy="60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9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 авто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7B2DC9-22E3-5CB0-9E6E-203135A2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65F76-CE3D-362D-B7F5-ADDE20D9AF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812"/>
            <a:ext cx="12192000" cy="60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69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 авто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7B2DC9-22E3-5CB0-9E6E-203135A2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0AB2F0-FE10-9CA8-9C1C-6BCC061AC7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070"/>
            <a:ext cx="12192000" cy="6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77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аренды менеджером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47211F0-FBC4-96F3-A0CA-3D0E8F81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04" y="527071"/>
            <a:ext cx="11183991" cy="5777998"/>
          </a:xfrm>
        </p:spPr>
      </p:pic>
    </p:spTree>
    <p:extLst>
      <p:ext uri="{BB962C8B-B14F-4D97-AF65-F5344CB8AC3E}">
        <p14:creationId xmlns:p14="http://schemas.microsoft.com/office/powerpoint/2010/main" val="11949420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аренды менеджером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16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53CE122-25A9-4143-696C-BAD46F761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70" y="527072"/>
            <a:ext cx="11174660" cy="5743100"/>
          </a:xfrm>
        </p:spPr>
      </p:pic>
    </p:spTree>
    <p:extLst>
      <p:ext uri="{BB962C8B-B14F-4D97-AF65-F5344CB8AC3E}">
        <p14:creationId xmlns:p14="http://schemas.microsoft.com/office/powerpoint/2010/main" val="39154109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аренды менеджером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1E43A1-1852-BC44-FFCC-9D887D89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6B38F-F74B-D24E-A853-17F6D142D3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070"/>
            <a:ext cx="12192000" cy="6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789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0C4E-4582-54C9-8242-351EFEC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862"/>
            <a:ext cx="10058400" cy="35720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аренд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C736C-97C5-E4A1-AFE3-AD353FC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1E43A1-1852-BC44-FFCC-9D887D89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CE964C-6154-FAE8-4029-D16135C00A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070"/>
            <a:ext cx="12192000" cy="6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98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D2B4-1396-E267-F6EF-FEEDF228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8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FC4D2-57B9-DBEC-DAC2-F34FE5DD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4" y="1026368"/>
            <a:ext cx="11588621" cy="519715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ru-RU" sz="2200" dirty="0"/>
              <a:t>	Для выявления слабых мест разработанной ПС были выполнено нагрузочное тестирование по различным тест планам</a:t>
            </a:r>
          </a:p>
          <a:p>
            <a:pPr marL="0" indent="0">
              <a:buNone/>
            </a:pPr>
            <a:r>
              <a:rPr lang="ru-RU" dirty="0"/>
              <a:t>Данный тест план соответствует следующему сценарию действий авторизованного пользователя:</a:t>
            </a:r>
          </a:p>
          <a:p>
            <a:pPr marL="0" indent="0">
              <a:buNone/>
            </a:pPr>
            <a:r>
              <a:rPr lang="ru-RU" dirty="0"/>
              <a:t>1)	Авторизация;</a:t>
            </a:r>
          </a:p>
          <a:p>
            <a:pPr marL="0" indent="0">
              <a:buNone/>
            </a:pPr>
            <a:r>
              <a:rPr lang="ru-RU" dirty="0"/>
              <a:t>2)	Посещение страницы с аккаунтом пользователя;</a:t>
            </a:r>
          </a:p>
          <a:p>
            <a:pPr marL="0" indent="0">
              <a:buNone/>
            </a:pPr>
            <a:r>
              <a:rPr lang="ru-RU" dirty="0"/>
              <a:t>3)	Аренда автомобиля;</a:t>
            </a:r>
          </a:p>
          <a:p>
            <a:pPr marL="0" indent="0">
              <a:buNone/>
            </a:pPr>
            <a:r>
              <a:rPr lang="ru-RU" dirty="0"/>
              <a:t>4)	Посещение страницы с арендами пользователя;</a:t>
            </a:r>
          </a:p>
          <a:p>
            <a:pPr marL="0" indent="0">
              <a:buNone/>
            </a:pPr>
            <a:r>
              <a:rPr lang="ru-RU" dirty="0"/>
              <a:t>5)	Посещение страницы с подробной информацией об аренде;</a:t>
            </a:r>
          </a:p>
          <a:p>
            <a:pPr marL="0" indent="0">
              <a:buNone/>
            </a:pPr>
            <a:r>
              <a:rPr lang="ru-RU" dirty="0"/>
              <a:t>6)	Отмена аренды;</a:t>
            </a:r>
          </a:p>
          <a:p>
            <a:pPr marL="0" indent="0">
              <a:buNone/>
            </a:pPr>
            <a:r>
              <a:rPr lang="ru-RU" dirty="0"/>
              <a:t>7)	Добавление отзыва о компании;</a:t>
            </a:r>
          </a:p>
          <a:p>
            <a:pPr marL="0" indent="0">
              <a:buNone/>
            </a:pPr>
            <a:r>
              <a:rPr lang="ru-RU" dirty="0"/>
              <a:t>8)	Посещение страницы с отзывами;</a:t>
            </a:r>
          </a:p>
          <a:p>
            <a:pPr marL="0" indent="0">
              <a:buNone/>
            </a:pPr>
            <a:r>
              <a:rPr lang="ru-RU" dirty="0"/>
              <a:t>9)	Изменение личных данных пользователя.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D29D0-72D9-A7AC-CBBF-FDDF1C3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033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5CDF1-E6BB-34B4-3303-4114487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5142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B30EC-964F-604B-B00E-3B00C0DB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2" y="1825250"/>
            <a:ext cx="11234056" cy="4746147"/>
          </a:xfrm>
        </p:spPr>
        <p:txBody>
          <a:bodyPr>
            <a:normAutofit/>
          </a:bodyPr>
          <a:lstStyle/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целями создания ИС «Прокат авто» являются:</a:t>
            </a:r>
          </a:p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Повышение эффективности работы компании путем сокращения операций, выполняемых «вручную», оптимизации информационного взаимодействия участников процессов, а также сокращения времени, затрачиваемого на выполнение некоторых операций.</a:t>
            </a:r>
          </a:p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Повышение качества принятия управленческих решений за счёт полноты, удобства и оперативности предоставления информации.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046CA8-1E23-B6AC-F910-F8DC758C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7690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D2B4-1396-E267-F6EF-FEEDF228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8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нагрузочного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D29D0-72D9-A7AC-CBBF-FDDF1C3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1ACA60-0517-7CFD-0B99-7E6DAE85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3FF478-29E9-D3C2-59CF-6740E5CA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776" y="1749051"/>
            <a:ext cx="11878448" cy="35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51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32654-33EE-01EC-FB61-08190E2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9F3B-4DFB-E15B-992F-B35351BD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340" marR="25844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была разработана информационная система «Прокат автомобилей», позволяющая автоматизировать работу компании, занимающейся прокатом авто.</a:t>
            </a:r>
          </a:p>
          <a:p>
            <a:pPr marL="180340" marR="16827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Разработанная системы позволяет решить следующие задачи: ввод данных; редактирование данных; составление договора проката; изменение и завершение договора проката; возможность удалённой работы с программой через интернет.</a:t>
            </a:r>
          </a:p>
          <a:p>
            <a:pPr marL="180340" marR="16827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было произведено исследование предметной области и получены навыки разработки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 на платформе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использованием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0B0D49-CBED-D67D-6866-6080CD9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7507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4749F-59BC-EE64-F5B0-3E4E516E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6374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 предметной области.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500E5-0052-1245-27AD-0A506B00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8241"/>
            <a:ext cx="1011520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Прокат автомобилей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деятельность компании по предоставлению автомобилей на ограниченный срок эксплуатации с целью получения финансовой выгоды.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транспортное средство, являющиеся предметом аренды.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лицо, которое арендует автомобиль на ограниченный срок эксплуатации.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Менеджер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работник, занимающийся оформлением договора аренды ТС, контролем данных о автомобилях и клиентах.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управляющий филиала проката автомобилей, заведующий менеджерами.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Контракт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договор об аренде, состоящий из данных клиента, автомобиля и сроков аренды.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Возврат авто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сдача клиентом автомобиля обратно компании.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7EC1CC-A8B0-DB75-F68C-90D870D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31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32654-33EE-01EC-FB61-08190E2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9F3B-4DFB-E15B-992F-B35351BD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340" marR="258445" indent="277495" algn="just">
              <a:lnSpc>
                <a:spcPct val="11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Spring Boot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[Электронный ресурс]: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baeldung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Режим доступа: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https://www.baeldung.com/spring-boot/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80340" marR="258445" indent="277495" algn="just">
              <a:lnSpc>
                <a:spcPct val="11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официальная документация [Электронный ресурс]: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Режим доступа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https://docs.spring.io/spring-framework/docs/current/reference/html/index.html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180340" marR="258445" indent="277495" algn="just">
              <a:lnSpc>
                <a:spcPct val="11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JDK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18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[Электронный ресурс]: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Режим доступа: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https://docs.oracle.com/en/java/javase/18/index.html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80340" marR="258445" indent="277495" algn="just">
              <a:lnSpc>
                <a:spcPct val="11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 Documentation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[Электронный ресурс]: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Режим доступа: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https://getbootstrap.com/docs/4.0/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180340" marR="258445" indent="277495" algn="just">
              <a:lnSpc>
                <a:spcPct val="11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MapQuest Documentation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[Электронный ресурс]: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Режим доступа: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https://developer.mapquest.com/documentation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0B0D49-CBED-D67D-6866-6080CD9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706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D2B4-1396-E267-F6EF-FEEDF22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достижения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FC4D2-57B9-DBEC-DAC2-F34FE5D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sz="2200" dirty="0"/>
              <a:t>Для реализации поставленных целей система должна решать следующие задачи:</a:t>
            </a:r>
          </a:p>
          <a:p>
            <a:r>
              <a:rPr lang="ru-RU" sz="2400" dirty="0"/>
              <a:t>•	Ввод данных;</a:t>
            </a:r>
          </a:p>
          <a:p>
            <a:r>
              <a:rPr lang="ru-RU" sz="2400" dirty="0"/>
              <a:t>•	Редактирование данных;</a:t>
            </a:r>
          </a:p>
          <a:p>
            <a:r>
              <a:rPr lang="ru-RU" sz="2400" dirty="0"/>
              <a:t>•	Составление договора проката;</a:t>
            </a:r>
          </a:p>
          <a:p>
            <a:r>
              <a:rPr lang="ru-RU" sz="2400" dirty="0"/>
              <a:t>•	Изменение и завершение договора проката;</a:t>
            </a:r>
          </a:p>
          <a:p>
            <a:r>
              <a:rPr lang="ru-RU" sz="2400" dirty="0"/>
              <a:t>•	Возможность удалённой работы с программой через интернет;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D29D0-72D9-A7AC-CBBF-FDDF1C3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606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E72B-9E72-434A-DEAA-FD2A058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A7CC0-7179-F238-0265-44E006D9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000" dirty="0"/>
              <a:t>В данной работе рассматривается предметная область «Прокат автомобилей». Этим вопросом обычно занимается один человек – менеджер, менеджер должен знать кто взял на прокат авто, какой марки и на какой срок.</a:t>
            </a:r>
          </a:p>
          <a:p>
            <a:pPr lvl="1"/>
            <a:r>
              <a:rPr lang="ru-RU" sz="2000" dirty="0"/>
              <a:t>Специфика работы пункта проката авто состоит в следующем: когда в пункт приходят новые автомобили требуется занести в базу данные о каждом автомобиле (марка, модель, цвет автомобиля, год выпуска, в соответствии с экономическими требованиями, необходимо назначить цену за один день аренды). После выбора клиентом авто нужно составить договор аренды, в котором должны быть указаны данные о клиенте (фамилия, имя , номер ВУ, телефон) и арендуемом авто(код авто, присвоенный ему при взятии на учет), занести эти данные в базу данных, убрать выбранный автомобиль из списка доступных авто, сохранить файл отчета (при необходимости распечатать его) и выписать клиенту чек оплаты.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763E7C-194D-27B7-95D6-672468C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28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C0D04-313C-E23D-479D-4BFF7C9F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628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системе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1EA40-C1DA-99EB-9A12-1814B904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021476"/>
            <a:ext cx="4937760" cy="736282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CD98BC-6DA6-A3F3-7F0E-9E9F9ED1B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801" y="1757757"/>
            <a:ext cx="6473579" cy="4202777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sz="1900" dirty="0"/>
              <a:t>•зарегистрироваться;</a:t>
            </a:r>
          </a:p>
          <a:p>
            <a:pPr marL="0" indent="0">
              <a:buNone/>
            </a:pPr>
            <a:r>
              <a:rPr lang="ru-RU" sz="1900" dirty="0"/>
              <a:t>•авторизоваться;</a:t>
            </a:r>
          </a:p>
          <a:p>
            <a:pPr marL="0" indent="0">
              <a:buNone/>
            </a:pPr>
            <a:r>
              <a:rPr lang="ru-RU" sz="1900" dirty="0"/>
              <a:t>•выйти из системы;</a:t>
            </a:r>
          </a:p>
          <a:p>
            <a:pPr marL="0" indent="0">
              <a:buNone/>
            </a:pPr>
            <a:r>
              <a:rPr lang="ru-RU" sz="1900" dirty="0"/>
              <a:t>•посмотреть каталог автомобилей;</a:t>
            </a:r>
          </a:p>
          <a:p>
            <a:pPr marL="0" indent="0">
              <a:buNone/>
            </a:pPr>
            <a:r>
              <a:rPr lang="ru-RU" sz="1900" dirty="0"/>
              <a:t>•посмотреть информацию об автомобиле;</a:t>
            </a:r>
          </a:p>
          <a:p>
            <a:pPr marL="0" indent="0">
              <a:buNone/>
            </a:pPr>
            <a:r>
              <a:rPr lang="ru-RU" sz="1900" dirty="0"/>
              <a:t>•найти автомобиль;</a:t>
            </a:r>
          </a:p>
          <a:p>
            <a:pPr marL="0" indent="0">
              <a:buNone/>
            </a:pPr>
            <a:r>
              <a:rPr lang="ru-RU" sz="1900" dirty="0"/>
              <a:t>•арендовать автомобиль;</a:t>
            </a:r>
          </a:p>
          <a:p>
            <a:pPr marL="0" indent="0">
              <a:buNone/>
            </a:pPr>
            <a:r>
              <a:rPr lang="ru-RU" sz="1900" dirty="0"/>
              <a:t>•вернуть автомобиль;</a:t>
            </a:r>
          </a:p>
          <a:p>
            <a:pPr marL="0" indent="0">
              <a:buNone/>
            </a:pPr>
            <a:r>
              <a:rPr lang="ru-RU" sz="1900" dirty="0"/>
              <a:t>•посмотреть историю аренд;</a:t>
            </a:r>
          </a:p>
          <a:p>
            <a:pPr marL="0" indent="0">
              <a:buNone/>
            </a:pPr>
            <a:r>
              <a:rPr lang="ru-RU" sz="1900" dirty="0"/>
              <a:t>•подтвердить аренду;</a:t>
            </a:r>
          </a:p>
          <a:p>
            <a:pPr marL="0" indent="0">
              <a:buNone/>
            </a:pPr>
            <a:r>
              <a:rPr lang="ru-RU" sz="1900" dirty="0"/>
              <a:t>•отменить аренду;</a:t>
            </a:r>
          </a:p>
          <a:p>
            <a:pPr marL="0" indent="0">
              <a:buNone/>
            </a:pPr>
            <a:r>
              <a:rPr lang="ru-RU" sz="1900" dirty="0"/>
              <a:t>•добавить автомобиль в каталог;</a:t>
            </a:r>
          </a:p>
          <a:p>
            <a:pPr marL="0" indent="0">
              <a:buNone/>
            </a:pPr>
            <a:r>
              <a:rPr lang="ru-RU" sz="1900" dirty="0"/>
              <a:t>•редактировать информацию об автомобиле;</a:t>
            </a:r>
          </a:p>
          <a:p>
            <a:pPr marL="0" indent="0">
              <a:buNone/>
            </a:pPr>
            <a:r>
              <a:rPr lang="ru-RU" sz="1900" dirty="0"/>
              <a:t>•удалить автомобиль из каталога;</a:t>
            </a:r>
          </a:p>
          <a:p>
            <a:pPr marL="0" indent="0">
              <a:buNone/>
            </a:pPr>
            <a:r>
              <a:rPr lang="ru-RU" sz="1900" dirty="0"/>
              <a:t>•посмотреть список пользователей;</a:t>
            </a:r>
          </a:p>
          <a:p>
            <a:pPr marL="0" indent="0">
              <a:buNone/>
            </a:pPr>
            <a:r>
              <a:rPr lang="ru-RU" sz="1900" dirty="0"/>
              <a:t>•посмотреть список аренд;</a:t>
            </a:r>
          </a:p>
          <a:p>
            <a:pPr marL="0" indent="0">
              <a:buNone/>
            </a:pPr>
            <a:r>
              <a:rPr lang="ru-RU" sz="1900" dirty="0"/>
              <a:t>•добавить пользователя;</a:t>
            </a:r>
          </a:p>
          <a:p>
            <a:pPr marL="0" indent="0">
              <a:buNone/>
            </a:pPr>
            <a:r>
              <a:rPr lang="ru-RU" sz="1900" dirty="0"/>
              <a:t>•редактировать информацию о пользователе;</a:t>
            </a:r>
          </a:p>
          <a:p>
            <a:pPr marL="0" indent="0">
              <a:buNone/>
            </a:pPr>
            <a:r>
              <a:rPr lang="ru-RU" sz="1900" dirty="0"/>
              <a:t>•удалить пользователя;</a:t>
            </a:r>
          </a:p>
          <a:p>
            <a:pPr marL="0" indent="0">
              <a:buNone/>
            </a:pPr>
            <a:r>
              <a:rPr lang="ru-RU" sz="1900" dirty="0"/>
              <a:t>•изменить роль пользователя.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3C7E3D-F4D2-E482-0E80-8BB6BE591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9398" y="1021476"/>
            <a:ext cx="4547742" cy="73628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Нефункциональные требования: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54A4F0-7BBD-F98C-254E-5C735722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9380" y="1880781"/>
            <a:ext cx="5327778" cy="420277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1900" dirty="0"/>
              <a:t>•реализация на платформе </a:t>
            </a:r>
            <a:r>
              <a:rPr lang="en-US" sz="1900" dirty="0"/>
              <a:t>Java</a:t>
            </a:r>
            <a:r>
              <a:rPr lang="ru-RU" sz="1900" dirty="0"/>
              <a:t>;</a:t>
            </a:r>
          </a:p>
          <a:p>
            <a:pPr algn="just">
              <a:lnSpc>
                <a:spcPct val="120000"/>
              </a:lnSpc>
            </a:pPr>
            <a:r>
              <a:rPr lang="ru-RU" sz="1900" dirty="0"/>
              <a:t>•использование </a:t>
            </a:r>
            <a:r>
              <a:rPr lang="en-US" sz="1900" dirty="0"/>
              <a:t>Spring framework</a:t>
            </a:r>
            <a:r>
              <a:rPr lang="ru-RU" sz="1900" dirty="0"/>
              <a:t>;</a:t>
            </a:r>
          </a:p>
          <a:p>
            <a:pPr algn="just">
              <a:lnSpc>
                <a:spcPct val="120000"/>
              </a:lnSpc>
            </a:pPr>
            <a:r>
              <a:rPr lang="ru-RU" sz="1900" dirty="0"/>
              <a:t>•использование </a:t>
            </a:r>
            <a:r>
              <a:rPr lang="ru-RU" sz="1900" dirty="0" err="1"/>
              <a:t>Hibernate</a:t>
            </a:r>
            <a:r>
              <a:rPr lang="ru-RU" sz="1900" dirty="0"/>
              <a:t> для работы с данными;</a:t>
            </a:r>
          </a:p>
          <a:p>
            <a:pPr algn="just">
              <a:lnSpc>
                <a:spcPct val="120000"/>
              </a:lnSpc>
            </a:pPr>
            <a:r>
              <a:rPr lang="ru-RU" sz="1900" dirty="0"/>
              <a:t>•база данных MS SQL;</a:t>
            </a:r>
          </a:p>
          <a:p>
            <a:pPr algn="just">
              <a:lnSpc>
                <a:spcPct val="120000"/>
              </a:lnSpc>
            </a:pPr>
            <a:r>
              <a:rPr lang="ru-RU" sz="1900" dirty="0"/>
              <a:t>•	Система должна иметь понятный русскоязычный интерфейс;</a:t>
            </a:r>
          </a:p>
          <a:p>
            <a:pPr algn="just">
              <a:lnSpc>
                <a:spcPct val="120000"/>
              </a:lnSpc>
            </a:pPr>
            <a:r>
              <a:rPr lang="ru-RU" sz="1900" dirty="0"/>
              <a:t>•Система должна открываться в течение не больше 5 секунд.</a:t>
            </a:r>
            <a:endParaRPr lang="en-US" sz="1900" dirty="0"/>
          </a:p>
          <a:p>
            <a:pPr algn="just">
              <a:lnSpc>
                <a:spcPct val="120000"/>
              </a:lnSpc>
            </a:pPr>
            <a:r>
              <a:rPr lang="ru-RU" sz="1900" dirty="0"/>
              <a:t>•Отклик системы для типовых действий не должен превышать 3 секунд для средней нагрузки (10 – 15 пользователей);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C6DD0B-B5B9-BA87-8605-984D90B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836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21BA-4281-8FE6-AD84-D488E9D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9523"/>
            <a:ext cx="10058400" cy="450515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248-633E-5710-652E-46BEBF0D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6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5BC79-B02F-C853-6911-A9E5F4E6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2A94E4-D5AA-8390-3B02-8894F79C6B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845" y="555035"/>
            <a:ext cx="10366310" cy="574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9372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4654C-578F-D3EF-FDDA-5DF9BA1F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7087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Концептуальная диаграмма классов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D3009C-A707-87C6-6515-B2EAC9D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636EE-568B-5436-CE06-20BABD898B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7934" y="1063690"/>
            <a:ext cx="8159928" cy="5263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9959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4A7C2-52AA-5711-9501-FF5E79A8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0961"/>
            <a:ext cx="10058400" cy="4785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иаграмма состояния для объектов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8C1683-27CF-F93A-DB32-C7C4EF2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8</a:t>
            </a:fld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02313E-66AF-987C-59E5-6E5727F006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59624" y="-606490"/>
            <a:ext cx="8137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E8DBE8-6A58-4CDC-0E11-1C1D9972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266CEA0-650C-E836-0705-BC555B572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64438"/>
              </p:ext>
            </p:extLst>
          </p:nvPr>
        </p:nvGraphicFramePr>
        <p:xfrm>
          <a:off x="337226" y="40756"/>
          <a:ext cx="5758774" cy="641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91364" imgH="9441084" progId="Visio.Drawing.15">
                  <p:embed/>
                </p:oleObj>
              </mc:Choice>
              <mc:Fallback>
                <p:oleObj name="Visio" r:id="rId2" imgW="7391364" imgH="94410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26" y="40756"/>
                        <a:ext cx="5758774" cy="6419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ADC1130-4094-03FE-6402-638D008D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777" y="8664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4E3EE44-B58F-1558-C5D3-CE37C8119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35538"/>
              </p:ext>
            </p:extLst>
          </p:nvPr>
        </p:nvGraphicFramePr>
        <p:xfrm>
          <a:off x="6520777" y="866431"/>
          <a:ext cx="4784725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359122" imgH="6857856" progId="Visio.Drawing.15">
                  <p:embed/>
                </p:oleObj>
              </mc:Choice>
              <mc:Fallback>
                <p:oleObj name="Visio" r:id="rId4" imgW="8359122" imgH="685785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425" r="27180"/>
                      <a:stretch>
                        <a:fillRect/>
                      </a:stretch>
                    </p:blipFill>
                    <p:spPr bwMode="auto">
                      <a:xfrm>
                        <a:off x="6520777" y="866431"/>
                        <a:ext cx="4784725" cy="407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E89174-6C4E-7237-C470-6DF1A7CFA171}"/>
              </a:ext>
            </a:extLst>
          </p:cNvPr>
          <p:cNvSpPr txBox="1"/>
          <p:nvPr/>
        </p:nvSpPr>
        <p:spPr>
          <a:xfrm>
            <a:off x="6624537" y="4943131"/>
            <a:ext cx="494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состояния документа «Автомобиль»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1714F-7196-4AD4-5D99-6F4A298F58F1}"/>
              </a:ext>
            </a:extLst>
          </p:cNvPr>
          <p:cNvSpPr txBox="1"/>
          <p:nvPr/>
        </p:nvSpPr>
        <p:spPr>
          <a:xfrm>
            <a:off x="554477" y="740428"/>
            <a:ext cx="290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состояния документа «Аренда»</a:t>
            </a:r>
          </a:p>
        </p:txBody>
      </p:sp>
    </p:spTree>
    <p:extLst>
      <p:ext uri="{BB962C8B-B14F-4D97-AF65-F5344CB8AC3E}">
        <p14:creationId xmlns:p14="http://schemas.microsoft.com/office/powerpoint/2010/main" val="35537001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4A7C2-52AA-5711-9501-FF5E79A8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785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иаграмма состояния для объекта «Аренда»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76B02-33F4-54E5-D1E1-008836A1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949853"/>
            <a:ext cx="11644008" cy="5262847"/>
          </a:xfrm>
        </p:spPr>
        <p:txBody>
          <a:bodyPr>
            <a:normAutofit lnSpcReduction="10000"/>
          </a:bodyPr>
          <a:lstStyle/>
          <a:p>
            <a:pPr marL="180340" marR="258445"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 из возможных бизнес-процессов работы ПС с арендой представлен ниже: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(арендатор) оформил заказ на аренду, указав свои данные. Объект «Договор аренды» создан в системе (запись в БД). Поскольку оплата заказа производится непосредственно перед получением авто, заказ частично обрабатывается до момента оплаты.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 отменил заказ из-за неверных данных. Покупателю на сайте в разделе «Мои аренды» аренда отмечается как отменённая, после чего переходим к п.8.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 подтвердил заказ. Покупателю на указанный им номер поступает звонок с подтверждением аренды. Данные об авто, выбранном клиентом, при оформлении аренды, передаются в систему для обновления состояния автомобиля; заказ ожидает оплаты.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оплатил аренду. Заказ помечается как действующий и переходит в состояние ожидания завершения аренды.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возвращает автомобиль в срок завершения аренды. Аренда помечается как завершённая.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не возвращает автомобиль в срок. В этом случае устанавливается штраф за просроченную аренду.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возвращает автомобиль в срок/не в срок с повреждениями. В этом случае устанавливается штраф за повреждение авто/задержку аренды.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5844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аренда помечается как отменённая.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8C1683-27CF-F93A-DB32-C7C4EF2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02313E-66AF-987C-59E5-6E5727F006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59624" y="-606490"/>
            <a:ext cx="8137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221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13471</TotalTime>
  <Words>1327</Words>
  <Application>Microsoft Office PowerPoint</Application>
  <PresentationFormat>Широкоэкранный</PresentationFormat>
  <Paragraphs>150</Paragraphs>
  <Slides>23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Symbol</vt:lpstr>
      <vt:lpstr>Times New Roman</vt:lpstr>
      <vt:lpstr>Ретро</vt:lpstr>
      <vt:lpstr>Visio</vt:lpstr>
      <vt:lpstr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 КУРСОВОЙ ПРОЕКТ по дисциплине «Распределённые программные системы» на тему «Разработка прототипа ПС  “Прокат автомобилей”»</vt:lpstr>
      <vt:lpstr>Цель работы</vt:lpstr>
      <vt:lpstr>Критерии достижения целей</vt:lpstr>
      <vt:lpstr>Описание предметной области</vt:lpstr>
      <vt:lpstr>Требования к системе</vt:lpstr>
      <vt:lpstr>Проектирование системы</vt:lpstr>
      <vt:lpstr>Концептуальная диаграмма классов</vt:lpstr>
      <vt:lpstr>Диаграмма состояния для объектов</vt:lpstr>
      <vt:lpstr>Диаграмма состояния для объекта «Аренда»</vt:lpstr>
      <vt:lpstr>Структурная организация системы</vt:lpstr>
      <vt:lpstr>Демонстрация работы приложения</vt:lpstr>
      <vt:lpstr>Подбор автомобиля</vt:lpstr>
      <vt:lpstr>Аренда авто</vt:lpstr>
      <vt:lpstr>Аренда авто</vt:lpstr>
      <vt:lpstr>Подтверждение аренды менеджером</vt:lpstr>
      <vt:lpstr>Подтверждение аренды менеджером</vt:lpstr>
      <vt:lpstr>Начало аренды менеджером</vt:lpstr>
      <vt:lpstr>История аренд пользователя</vt:lpstr>
      <vt:lpstr>Нагрузочное тестирование</vt:lpstr>
      <vt:lpstr>Результат нагрузочного тестирования</vt:lpstr>
      <vt:lpstr>Заключение</vt:lpstr>
      <vt:lpstr>Словарь предметной области.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 КУРСОВОЙ ПРОЕКТ Разработка структуры базы данных для информационной системы «Формула-1»</dc:title>
  <dc:creator>Олег Титов</dc:creator>
  <cp:lastModifiedBy>Олег Титов</cp:lastModifiedBy>
  <cp:revision>26</cp:revision>
  <dcterms:created xsi:type="dcterms:W3CDTF">2022-05-07T17:04:32Z</dcterms:created>
  <dcterms:modified xsi:type="dcterms:W3CDTF">2023-05-29T06:25:56Z</dcterms:modified>
</cp:coreProperties>
</file>