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68" r:id="rId4"/>
    <p:sldId id="274" r:id="rId5"/>
    <p:sldId id="275" r:id="rId6"/>
    <p:sldId id="277" r:id="rId7"/>
    <p:sldId id="269" r:id="rId8"/>
    <p:sldId id="271" r:id="rId9"/>
    <p:sldId id="273" r:id="rId10"/>
    <p:sldId id="276" r:id="rId11"/>
    <p:sldId id="27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 Титов" initials="ОТ" lastIdx="1" clrIdx="0">
    <p:extLst>
      <p:ext uri="{19B8F6BF-5375-455C-9EA6-DF929625EA0E}">
        <p15:presenceInfo xmlns:p15="http://schemas.microsoft.com/office/powerpoint/2012/main" userId="518baba8c61505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2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2BCEE-896A-49EF-A53D-17D15DC8513E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0214F-BA91-4DBF-BFCF-DAB23123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487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0214F-BA91-4DBF-BFCF-DAB231231E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8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0662-D0E9-4BC4-8CFE-3FA20F4914B4}" type="datetime1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1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55D-9CC3-4954-8293-B36285260B2D}" type="datetime1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42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FADD-AF03-450E-AAC0-32E0AB8AED91}" type="datetime1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44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AAB0-6345-4324-8FA3-A0F7D41DB356}" type="datetime1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92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DC65-B440-41B0-AF4E-3FE707571E82}" type="datetime1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79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573C-71AC-46BF-8E05-F10A54F08E91}" type="datetime1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32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170F-1776-4488-AB60-193A6ECE53FB}" type="datetime1">
              <a:rPr lang="ru-RU" smtClean="0"/>
              <a:t>25.10.2022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5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9401-78DA-409B-BAB7-C9FCC2DDEEE4}" type="datetime1">
              <a:rPr lang="ru-RU" smtClean="0"/>
              <a:t>25.10.2022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82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E03-8283-404E-A30F-F05C00D96539}" type="datetime1">
              <a:rPr lang="ru-RU" smtClean="0"/>
              <a:t>25.10.2022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29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F4C706-2622-43EE-B33A-FD24DF0D26A9}" type="datetime1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5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DF15-1B83-409D-8D49-070F3459E4CF}" type="datetime1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8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8E3D8-0237-4B5C-8BC6-C0B56E1DAEDA}" type="datetime1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B5B711-000B-4D3F-914F-EBC28C6A03A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47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dprokat.ru/" TargetMode="External"/><Relationship Id="rId2" Type="http://schemas.openxmlformats.org/officeDocument/2006/relationships/hyperlink" Target="https://rentride.ru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goodokrent.ru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dokrent.ru/" TargetMode="External"/><Relationship Id="rId2" Type="http://schemas.openxmlformats.org/officeDocument/2006/relationships/hyperlink" Target="https://gidprokat.ru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dprokat.ru/" TargetMode="External"/><Relationship Id="rId2" Type="http://schemas.openxmlformats.org/officeDocument/2006/relationships/hyperlink" Target="https://rentride.ru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oodokrent.r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F14FF-A61B-2673-78FC-F6DF7C333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4316"/>
            <a:ext cx="9144000" cy="2522619"/>
          </a:xfrm>
        </p:spPr>
        <p:txBody>
          <a:bodyPr>
            <a:no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Этап Курсового Проекта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Прототип ИС для компании,</a:t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занимающейся прокатом автомобилей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6D7CB3-52CE-4A15-3AA7-9B4476859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190" y="4166935"/>
            <a:ext cx="11129619" cy="181946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algn="l"/>
            <a:r>
              <a:rPr lang="en-US" dirty="0"/>
              <a:t>			</a:t>
            </a:r>
            <a:r>
              <a:rPr lang="ru-RU" dirty="0"/>
              <a:t>		</a:t>
            </a:r>
            <a:r>
              <a:rPr lang="ru-RU" sz="2300" dirty="0"/>
              <a:t>		</a:t>
            </a:r>
            <a:r>
              <a:rPr lang="ru-RU" sz="1900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5600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</a:p>
          <a:p>
            <a:pPr algn="l"/>
            <a:r>
              <a:rPr lang="ru-RU" sz="5600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								Студент гр. Ист-120</a:t>
            </a:r>
          </a:p>
          <a:p>
            <a:pPr algn="l"/>
            <a:r>
              <a:rPr lang="ru-RU" sz="5600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Титов О.Э</a:t>
            </a:r>
          </a:p>
          <a:p>
            <a:pPr algn="ctr"/>
            <a:r>
              <a:rPr lang="ru-RU" sz="5600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2022</a:t>
            </a:r>
            <a:endParaRPr lang="en-US" sz="5600" cap="none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08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C7402-5854-6171-00B8-104EB117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918035"/>
            <a:ext cx="10058400" cy="618466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Функционал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ACE4B-2D90-0582-A723-DB09E75ED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6525832" cy="4023360"/>
          </a:xfrm>
        </p:spPr>
        <p:txBody>
          <a:bodyPr>
            <a:normAutofit fontScale="70000" lnSpcReduction="20000"/>
          </a:bodyPr>
          <a:lstStyle/>
          <a:p>
            <a:r>
              <a:rPr lang="ru-RU" sz="2300" dirty="0"/>
              <a:t>Функционал клиента:</a:t>
            </a:r>
          </a:p>
          <a:p>
            <a:r>
              <a:rPr lang="ru-RU" sz="2300" dirty="0"/>
              <a:t>•	Просмотр и поиск авто;</a:t>
            </a:r>
          </a:p>
          <a:p>
            <a:r>
              <a:rPr lang="ru-RU" sz="2300" dirty="0"/>
              <a:t>•	Аренда/возврат авто;</a:t>
            </a:r>
          </a:p>
          <a:p>
            <a:r>
              <a:rPr lang="ru-RU" sz="2300" dirty="0"/>
              <a:t>•	Возможность обращения к тех. поддержке(администратору);</a:t>
            </a:r>
          </a:p>
          <a:p>
            <a:r>
              <a:rPr lang="ru-RU" sz="2300" dirty="0"/>
              <a:t>Функционал менеджера:</a:t>
            </a:r>
          </a:p>
          <a:p>
            <a:r>
              <a:rPr lang="ru-RU" sz="2300" dirty="0"/>
              <a:t>•	Подтверждение/отмена аренды;</a:t>
            </a:r>
          </a:p>
          <a:p>
            <a:r>
              <a:rPr lang="ru-RU" sz="2300" dirty="0"/>
              <a:t>•	Добавление/редактирование авто;</a:t>
            </a:r>
          </a:p>
          <a:p>
            <a:r>
              <a:rPr lang="ru-RU" sz="2300" dirty="0"/>
              <a:t>•	Добавление/редактирование пользователей;</a:t>
            </a:r>
          </a:p>
          <a:p>
            <a:r>
              <a:rPr lang="ru-RU" sz="2300" dirty="0"/>
              <a:t>•	Просмотр вопросов клиентов;</a:t>
            </a:r>
          </a:p>
          <a:p>
            <a:r>
              <a:rPr lang="ru-RU" sz="2300" dirty="0"/>
              <a:t>Функционал администратора:</a:t>
            </a:r>
          </a:p>
          <a:p>
            <a:r>
              <a:rPr lang="ru-RU" sz="2300" dirty="0"/>
              <a:t>•	Добавление менеджеров;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C0A8AB-3031-1741-8A19-BDA763532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7837" y="1845735"/>
            <a:ext cx="4068147" cy="4023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600" dirty="0"/>
              <a:t>Система должна обеспечивать: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600" dirty="0"/>
              <a:t> авторизацию пользователей,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600" dirty="0"/>
              <a:t>простой и удобный поиск автомобилей,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600" dirty="0"/>
              <a:t>предоставлять актуальную информацию об авто,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600" dirty="0"/>
              <a:t> удобный способ аренды/возврата автомобилей,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600" dirty="0"/>
              <a:t>систему поддержки клиентов.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8AA1F8-BA7C-8C2E-8AE7-C6DE0D53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5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321BA-4281-8FE6-AD84-D488E9D0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актуальных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C58A37-885D-E4CA-8899-C64B53B13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20685"/>
            <a:ext cx="10058400" cy="3667069"/>
          </a:xfrm>
        </p:spPr>
        <p:txBody>
          <a:bodyPr/>
          <a:lstStyle/>
          <a:p>
            <a:r>
              <a:rPr lang="ru-RU" dirty="0"/>
              <a:t>В качестве СУБД для организации хранения данных была выбрана MySQL.</a:t>
            </a:r>
          </a:p>
          <a:p>
            <a:r>
              <a:rPr lang="ru-RU" dirty="0"/>
              <a:t>Для подключения приложения к БД будет использоваться JDBC.</a:t>
            </a:r>
          </a:p>
          <a:p>
            <a:r>
              <a:rPr lang="ru-RU" dirty="0"/>
              <a:t>В качестве реализации карты на странице «Контакты» выбран сервис от Яндекс – Яндекс Карта.</a:t>
            </a:r>
          </a:p>
          <a:p>
            <a:r>
              <a:rPr lang="ru-RU" dirty="0"/>
              <a:t>Само приложение будет реализовано на ЯП Java, с использованием Spring </a:t>
            </a:r>
            <a:r>
              <a:rPr lang="ru-RU" dirty="0" err="1"/>
              <a:t>framework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248-633E-5710-652E-46BEBF0D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93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4749F-59BC-EE64-F5B0-3E4E516E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96374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Словарь предметной области.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1500E5-0052-1245-27AD-0A506B007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88241"/>
            <a:ext cx="10115203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Прокат автомобилей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это деятельность компании по предоставлению автомобилей на ограниченный срок эксплуатации с целью получения финансовой выгоды.</a:t>
            </a:r>
          </a:p>
          <a:p>
            <a:pPr marL="0" indent="0">
              <a:buNone/>
            </a:pP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Автомобиль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транспортное средство, являющиеся предметом аренды.</a:t>
            </a:r>
          </a:p>
          <a:p>
            <a:pPr marL="0" indent="0">
              <a:buNone/>
            </a:pP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Клиент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лицо, которое арендует автомобиль на ограниченный срок эксплуатации.</a:t>
            </a:r>
          </a:p>
          <a:p>
            <a:pPr marL="0" indent="0">
              <a:buNone/>
            </a:pP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Менеджер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работник, занимающийся оформлением договора аренды ТС, контролем данных о автомобилях и клиентах.</a:t>
            </a:r>
          </a:p>
          <a:p>
            <a:pPr marL="0" indent="0">
              <a:buNone/>
            </a:pP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Администратор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управляющий филиала проката автомобилей, заведующий менеджерами.</a:t>
            </a:r>
          </a:p>
          <a:p>
            <a:pPr marL="0" indent="0">
              <a:buNone/>
            </a:pP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Контракт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договор об аренде, состоящий из данных клиента, автомобиля и сроков аренды.</a:t>
            </a:r>
          </a:p>
          <a:p>
            <a:pPr marL="0" indent="0">
              <a:buNone/>
            </a:pP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Возврат авто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сдача клиентом автомобиля обратно компании.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7EC1CC-A8B0-DB75-F68C-90D870DC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03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9B3FF-71BE-3310-6A99-EA15CC3A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66310"/>
            <a:ext cx="10058400" cy="725379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6BF44B-800C-D32B-F217-41D4FF94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49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5CDF1-E6BB-34B4-3303-41144878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5142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B30EC-964F-604B-B00E-3B00C0DB3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52" y="1825250"/>
            <a:ext cx="11234056" cy="4746147"/>
          </a:xfrm>
        </p:spPr>
        <p:txBody>
          <a:bodyPr>
            <a:normAutofit/>
          </a:bodyPr>
          <a:lstStyle/>
          <a:p>
            <a:pPr marL="180340" marR="258445"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Основными целями создания ИС «Аренда авто» являются:</a:t>
            </a:r>
          </a:p>
          <a:p>
            <a:pPr marL="180340" marR="258445"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	Повышение эффективности работы компании путем сокращения операций, выполняемых «вручную», оптимизации информационного взаимодействия участников процессов, а также сокращения времени, затрачиваемого на выполнение некоторых операций.</a:t>
            </a:r>
          </a:p>
          <a:p>
            <a:pPr marL="180340" marR="258445"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	Хранение наиболее полной информации об автомобилях, их состоянии и обо всех связанных с ними документах, а также о тарифах для всех моделей автомобилей.</a:t>
            </a:r>
          </a:p>
          <a:p>
            <a:pPr marL="180340" marR="258445"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	Повышение качества принятия управленческих решений за счёт полноты, удобства и оперативности предоставления информации.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046CA8-1E23-B6AC-F910-F8DC758C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47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4D2B4-1396-E267-F6EF-FEEDF228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Критерии достижения целей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FC4D2-57B9-DBEC-DAC2-F34FE5DD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Для реализации поставленных целей система должна решать следующие задачи:</a:t>
            </a:r>
          </a:p>
          <a:p>
            <a:r>
              <a:rPr lang="ru-RU" sz="2400" dirty="0"/>
              <a:t>•	Ввод данных;</a:t>
            </a:r>
          </a:p>
          <a:p>
            <a:r>
              <a:rPr lang="ru-RU" sz="2400" dirty="0"/>
              <a:t>•	Редактирование данных;</a:t>
            </a:r>
          </a:p>
          <a:p>
            <a:r>
              <a:rPr lang="ru-RU" sz="2400" dirty="0"/>
              <a:t>•	Составление договора проката;</a:t>
            </a:r>
          </a:p>
          <a:p>
            <a:r>
              <a:rPr lang="ru-RU" sz="2400" dirty="0"/>
              <a:t>•	Изменение и завершение договора проката;</a:t>
            </a:r>
          </a:p>
          <a:p>
            <a:r>
              <a:rPr lang="ru-RU" sz="2400" dirty="0"/>
              <a:t>•	Возможность удалённой работы с программой через интернет;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9D29D0-72D9-A7AC-CBBF-FDDF1C3A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56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3E72B-9E72-434A-DEAA-FD2A0582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предметной области.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A7CC0-7179-F238-0265-44E006D9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2000" dirty="0"/>
              <a:t>В данной работе рассматривается предметная область «Прокат автомобилей». Этим вопросом обычно занимается один человек – менеджер, менеджер должен знать кто взял на прокат авто, какой марки и на какой срок.</a:t>
            </a:r>
          </a:p>
          <a:p>
            <a:pPr lvl="1"/>
            <a:r>
              <a:rPr lang="ru-RU" sz="2000" dirty="0"/>
              <a:t>Специфика работы пункта проката авто состоит в следующем: когда в пункт приходят новые автомобили требуется занести в базу данные о каждом автомобиле (марка, модель, цвет автомобиля, год выпуска, в соответствии с экономическими требованиями, необходимо назначить цену за один день аренды). После выбора клиентом авто нужно составить договор аренды, в котором должны быть указаны данные о клиенте (фамилия, имя , серия и номер паспорта) и арендуемом авто(код авто, присвоенный ему при взятии на учет), занести эти данные в базу данных, убрать выбранный автомобиль из списка доступных авто, сохранить файл отчета (при необходимости распечатать его) и выписать клиенту чек оплаты.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763E7C-194D-27B7-95D6-672468C1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02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D1A45-9152-715A-ECCA-D9474AD8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предметной области.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21340A-AACF-80C8-F9C6-3B578AA0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4437"/>
          </a:xfrm>
        </p:spPr>
        <p:txBody>
          <a:bodyPr>
            <a:normAutofit/>
          </a:bodyPr>
          <a:lstStyle/>
          <a:p>
            <a:pPr lvl="1"/>
            <a:r>
              <a:rPr lang="ru-RU" dirty="0"/>
              <a:t>Проанализировав, таким образом, предметную область, можно предложить следующий проект ИС, автоматизирующий и значительно упрощающий работу менеджера в рассматриваемой области. Все данные об автомобилях, клиентах и заказах будут храниться в таблицах базы данных, редактирование и просмотр которых будет осуществляться в наглядной и простой форме. Практически никаких записей на бумаге делать не придётся. Клиент будет иметь возможность удалённо просматривать и выбирать авто для аренды, и являться в офис только для подтверждения аренды и получения автомобиля.</a:t>
            </a:r>
          </a:p>
          <a:p>
            <a:pPr marL="201168" lvl="1" indent="0">
              <a:buNone/>
            </a:pPr>
            <a:endParaRPr lang="ru-RU" dirty="0"/>
          </a:p>
          <a:p>
            <a:pPr lvl="1"/>
            <a:r>
              <a:rPr lang="ru-RU" dirty="0"/>
              <a:t>Одной из задачей, выполняемой проектом, будет являться показ всех автомобилей, которые могут быть арендованы (не арендуются в данный момент). Для этого нужно обновлять состояние автомобиля в БД при его аренде и возврате.</a:t>
            </a:r>
          </a:p>
          <a:p>
            <a:pPr marL="201168" lvl="1" indent="0">
              <a:buNone/>
            </a:pPr>
            <a:endParaRPr lang="ru-RU" dirty="0"/>
          </a:p>
          <a:p>
            <a:pPr lvl="1"/>
            <a:r>
              <a:rPr lang="ru-RU" dirty="0"/>
              <a:t>Также актуально обеспечить обработку таких запросов как показ всех клиентов (зарегистрированных в системе), заказов (с данными о клиенте, авто, времени аренды).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C646E4-5AFA-BDE4-DF97-0003CF47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51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2F74B-B1D6-1E1E-A0E8-832817E8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33070"/>
          </a:xfrm>
        </p:spPr>
        <p:txBody>
          <a:bodyPr/>
          <a:lstStyle/>
          <a:p>
            <a:r>
              <a:rPr lang="ru-RU" dirty="0"/>
              <a:t>Календарный план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1EA68-F946-B37E-35E0-2EBCF758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2980"/>
            <a:ext cx="10058400" cy="4656114"/>
          </a:xfrm>
        </p:spPr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r>
              <a:rPr lang="ru-RU" dirty="0"/>
              <a:t>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5747F6-2FA6-CBB8-5CB7-CDD05386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B01419-335A-470C-DF6F-7D9EAF3E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0" y="2518357"/>
            <a:ext cx="11761240" cy="228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9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38B37-8097-3990-7EF7-8E6B4C42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16774-491A-5C1E-E136-55BC0B8987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80340" indent="269240">
              <a:lnSpc>
                <a:spcPct val="107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Анализируя похожие информационные системы, мной были выделены следующие аналоги, выполняющие те же функции что и разрабатываемая система: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https://rentride.ru/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https://gidprokat.ru/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https://goodokrent.ru/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26924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Пользовательский интерфейс главной страницы сайта будет похож на 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https://rentride.ru/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028CB5-22C8-DF2A-9912-C2F810FB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7</a:t>
            </a:fld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C746138-F605-14F7-3C84-4B848F2815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733047" y="1845734"/>
            <a:ext cx="624960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8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18678-BFDF-36F1-C40D-7B0C43AD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B439A8-EC1F-589F-BDFC-3703832B2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Пользовательский интерфейс при отображении списка автомобилей будет похож на </a:t>
            </a:r>
            <a:r>
              <a:rPr lang="ru-RU" sz="2400" dirty="0">
                <a:hlinkClick r:id="rId2"/>
              </a:rPr>
              <a:t>https://gidprokat.ru/</a:t>
            </a:r>
            <a:r>
              <a:rPr lang="ru-RU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Пользовательский интерфейс страницы «контакты» будет похож на </a:t>
            </a:r>
            <a:r>
              <a:rPr lang="ru-RU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https://goodokrent.ru/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 поиска автомобилей будет похожа на </a:t>
            </a:r>
            <a:r>
              <a:rPr lang="ru-RU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https://gidprokat.ru/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FCE2A1-12A0-B15C-AFDE-FD00CCA4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8</a:t>
            </a:fld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7BE59EC-BF88-8D7A-E3EE-07D216B799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48867" y="132848"/>
            <a:ext cx="5420825" cy="17582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D0913B-2DE6-7EBE-8284-3DA3CB44E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867" y="1891114"/>
            <a:ext cx="5347316" cy="24984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3451686-4FC3-0AC2-A540-40FC79B783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867" y="4413498"/>
            <a:ext cx="5420825" cy="189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8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EDCFE-458E-FF28-DD70-AA947F64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087CC-FE67-765B-7CFF-081C2CC2BD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indent="18034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Мной были выделены следующие критерии оценки: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Удобность навигации по сайту;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авто по различным критериям;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Простота и удобство пользовательского интерфейса;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регистрации/авторизации;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Оценив аналоги ИС по представленным выше отзывам, была составлена таблица с итоговыми баллами по шкале от 1 до 10.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86BF9CE-CF19-FC6F-0F47-C3DCDCCE8E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5042823"/>
              </p:ext>
            </p:extLst>
          </p:nvPr>
        </p:nvGraphicFramePr>
        <p:xfrm>
          <a:off x="6218238" y="2258008"/>
          <a:ext cx="5650302" cy="3611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4653">
                  <a:extLst>
                    <a:ext uri="{9D8B030D-6E8A-4147-A177-3AD203B41FA5}">
                      <a16:colId xmlns:a16="http://schemas.microsoft.com/office/drawing/2014/main" val="3783171180"/>
                    </a:ext>
                  </a:extLst>
                </a:gridCol>
                <a:gridCol w="975269">
                  <a:extLst>
                    <a:ext uri="{9D8B030D-6E8A-4147-A177-3AD203B41FA5}">
                      <a16:colId xmlns:a16="http://schemas.microsoft.com/office/drawing/2014/main" val="1054121895"/>
                    </a:ext>
                  </a:extLst>
                </a:gridCol>
                <a:gridCol w="1241664">
                  <a:extLst>
                    <a:ext uri="{9D8B030D-6E8A-4147-A177-3AD203B41FA5}">
                      <a16:colId xmlns:a16="http://schemas.microsoft.com/office/drawing/2014/main" val="3019923367"/>
                    </a:ext>
                  </a:extLst>
                </a:gridCol>
                <a:gridCol w="1358716">
                  <a:extLst>
                    <a:ext uri="{9D8B030D-6E8A-4147-A177-3AD203B41FA5}">
                      <a16:colId xmlns:a16="http://schemas.microsoft.com/office/drawing/2014/main" val="2888994800"/>
                    </a:ext>
                  </a:extLst>
                </a:gridCol>
              </a:tblGrid>
              <a:tr h="7816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Критерии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u="sng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https://rentride.ru/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u="sng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https://gidprokat.ru/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u="sng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https://goodokrent.ru/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/>
                </a:tc>
                <a:extLst>
                  <a:ext uri="{0D108BD9-81ED-4DB2-BD59-A6C34878D82A}">
                    <a16:rowId xmlns:a16="http://schemas.microsoft.com/office/drawing/2014/main" val="1158872022"/>
                  </a:ext>
                </a:extLst>
              </a:tr>
              <a:tr h="3819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Удобность навигации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 anchor="ctr"/>
                </a:tc>
                <a:extLst>
                  <a:ext uri="{0D108BD9-81ED-4DB2-BD59-A6C34878D82A}">
                    <a16:rowId xmlns:a16="http://schemas.microsoft.com/office/drawing/2014/main" val="1134046049"/>
                  </a:ext>
                </a:extLst>
              </a:tr>
              <a:tr h="7816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Поиск авто по различным критериям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 anchor="ctr"/>
                </a:tc>
                <a:extLst>
                  <a:ext uri="{0D108BD9-81ED-4DB2-BD59-A6C34878D82A}">
                    <a16:rowId xmlns:a16="http://schemas.microsoft.com/office/drawing/2014/main" val="41534318"/>
                  </a:ext>
                </a:extLst>
              </a:tr>
              <a:tr h="3819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Простота и удобство </a:t>
                      </a:r>
                      <a:r>
                        <a:rPr lang="en-US" sz="1000">
                          <a:effectLst/>
                        </a:rPr>
                        <a:t>UI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 anchor="ctr"/>
                </a:tc>
                <a:extLst>
                  <a:ext uri="{0D108BD9-81ED-4DB2-BD59-A6C34878D82A}">
                    <a16:rowId xmlns:a16="http://schemas.microsoft.com/office/drawing/2014/main" val="3482131857"/>
                  </a:ext>
                </a:extLst>
              </a:tr>
              <a:tr h="7816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Возможность регистрации/авторизации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 anchor="ctr"/>
                </a:tc>
                <a:extLst>
                  <a:ext uri="{0D108BD9-81ED-4DB2-BD59-A6C34878D82A}">
                    <a16:rowId xmlns:a16="http://schemas.microsoft.com/office/drawing/2014/main" val="1738109945"/>
                  </a:ext>
                </a:extLst>
              </a:tr>
              <a:tr h="50239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Итог: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28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15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2" marR="47612" marT="0" marB="0" anchor="ctr"/>
                </a:tc>
                <a:extLst>
                  <a:ext uri="{0D108BD9-81ED-4DB2-BD59-A6C34878D82A}">
                    <a16:rowId xmlns:a16="http://schemas.microsoft.com/office/drawing/2014/main" val="3047619935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07E2D8-A377-F6AF-F40F-398A3FD8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B711-000B-4D3F-914F-EBC28C6A03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51235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2691</TotalTime>
  <Words>1009</Words>
  <Application>Microsoft Office PowerPoint</Application>
  <PresentationFormat>Широкоэкранный</PresentationFormat>
  <Paragraphs>117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Wingdings</vt:lpstr>
      <vt:lpstr>Ретро</vt:lpstr>
      <vt:lpstr>Федеральное государственное бюджетное образовательное учреждение высшего образования  «Владимирский государственный университет  имени Александра Григорьевича и Николая Григорьевича Столетовых»   Кафедра информационных систем и программной инженерии  1 Этап Курсового Проекта Разработка Прототип ИС для компании,  занимающейся прокатом автомобилей</vt:lpstr>
      <vt:lpstr>Постановка задачи</vt:lpstr>
      <vt:lpstr>Критерии достижения целей</vt:lpstr>
      <vt:lpstr>Описание предметной области.</vt:lpstr>
      <vt:lpstr>Описание предметной области.</vt:lpstr>
      <vt:lpstr>Календарный план проекта</vt:lpstr>
      <vt:lpstr>Список аналогов</vt:lpstr>
      <vt:lpstr>Список аналогов</vt:lpstr>
      <vt:lpstr>Анализ аналогов</vt:lpstr>
      <vt:lpstr>Функционал системы</vt:lpstr>
      <vt:lpstr>Обзор актуальных технологий</vt:lpstr>
      <vt:lpstr>Словарь предметной области.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 «Владимирский государственный университет  имени Александра Григорьевича и Николая Григорьевича Столетовых»   Кафедра информационных систем и программной инженерии  КУРСОВОЙ ПРОЕКТ Разработка структуры базы данных для информационной системы «Формула-1»</dc:title>
  <dc:creator>Олег Титов</dc:creator>
  <cp:lastModifiedBy>Олег Титов</cp:lastModifiedBy>
  <cp:revision>9</cp:revision>
  <dcterms:created xsi:type="dcterms:W3CDTF">2022-05-07T17:04:32Z</dcterms:created>
  <dcterms:modified xsi:type="dcterms:W3CDTF">2022-10-25T14:19:04Z</dcterms:modified>
</cp:coreProperties>
</file>