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심 인용" initials="심인" lastIdx="1" clrIdx="0">
    <p:extLst>
      <p:ext uri="{19B8F6BF-5375-455C-9EA6-DF929625EA0E}">
        <p15:presenceInfo xmlns:p15="http://schemas.microsoft.com/office/powerpoint/2012/main" userId="dc821be38c1f10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 상승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월</c:v>
                </c:pt>
                <c:pt idx="1">
                  <c:v>화</c:v>
                </c:pt>
                <c:pt idx="2">
                  <c:v>수</c:v>
                </c:pt>
                <c:pt idx="3">
                  <c:v>목</c:v>
                </c:pt>
                <c:pt idx="4">
                  <c:v>금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</c:v>
                </c:pt>
                <c:pt idx="1">
                  <c:v>70</c:v>
                </c:pt>
                <c:pt idx="2">
                  <c:v>30</c:v>
                </c:pt>
                <c:pt idx="3">
                  <c:v>60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BA-462D-A802-9E8DD48A91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하락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월</c:v>
                </c:pt>
                <c:pt idx="1">
                  <c:v>화</c:v>
                </c:pt>
                <c:pt idx="2">
                  <c:v>수</c:v>
                </c:pt>
                <c:pt idx="3">
                  <c:v>목</c:v>
                </c:pt>
                <c:pt idx="4">
                  <c:v>금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50</c:v>
                </c:pt>
                <c:pt idx="1">
                  <c:v>15</c:v>
                </c:pt>
                <c:pt idx="2">
                  <c:v>60</c:v>
                </c:pt>
                <c:pt idx="3">
                  <c:v>40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BA-462D-A802-9E8DD48A91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동일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월</c:v>
                </c:pt>
                <c:pt idx="1">
                  <c:v>화</c:v>
                </c:pt>
                <c:pt idx="2">
                  <c:v>수</c:v>
                </c:pt>
                <c:pt idx="3">
                  <c:v>목</c:v>
                </c:pt>
                <c:pt idx="4">
                  <c:v>금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20</c:v>
                </c:pt>
                <c:pt idx="1">
                  <c:v>15</c:v>
                </c:pt>
                <c:pt idx="2">
                  <c:v>10</c:v>
                </c:pt>
                <c:pt idx="3">
                  <c:v>0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BA-462D-A802-9E8DD48A91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3903103"/>
        <c:axId val="683903519"/>
      </c:barChart>
      <c:catAx>
        <c:axId val="683903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83903519"/>
        <c:crosses val="autoZero"/>
        <c:auto val="1"/>
        <c:lblAlgn val="ctr"/>
        <c:lblOffset val="100"/>
        <c:noMultiLvlLbl val="0"/>
      </c:catAx>
      <c:valAx>
        <c:axId val="68390351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83903103"/>
        <c:crosses val="autoZero"/>
        <c:crossBetween val="between"/>
      </c:valAx>
      <c:spPr>
        <a:noFill/>
        <a:ln w="28575">
          <a:noFill/>
        </a:ln>
        <a:effectLst/>
      </c:spPr>
    </c:plotArea>
    <c:legend>
      <c:legendPos val="b"/>
      <c:layout>
        <c:manualLayout>
          <c:xMode val="edge"/>
          <c:yMode val="edge"/>
          <c:x val="0.70739574219889167"/>
          <c:y val="4.7901094548345659E-2"/>
          <c:w val="0.25928258967629048"/>
          <c:h val="9.25749670153681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7612-F5DA-4F5B-B06F-66E4B520843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11FC-4E67-4296-9BC5-ED6B5C190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04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7612-F5DA-4F5B-B06F-66E4B520843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11FC-4E67-4296-9BC5-ED6B5C190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9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7612-F5DA-4F5B-B06F-66E4B520843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11FC-4E67-4296-9BC5-ED6B5C190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87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7612-F5DA-4F5B-B06F-66E4B520843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11FC-4E67-4296-9BC5-ED6B5C190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6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7612-F5DA-4F5B-B06F-66E4B520843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11FC-4E67-4296-9BC5-ED6B5C190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42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7612-F5DA-4F5B-B06F-66E4B520843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11FC-4E67-4296-9BC5-ED6B5C190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7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7612-F5DA-4F5B-B06F-66E4B520843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11FC-4E67-4296-9BC5-ED6B5C190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26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7612-F5DA-4F5B-B06F-66E4B520843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11FC-4E67-4296-9BC5-ED6B5C190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36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7612-F5DA-4F5B-B06F-66E4B520843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11FC-4E67-4296-9BC5-ED6B5C190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98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7612-F5DA-4F5B-B06F-66E4B520843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11FC-4E67-4296-9BC5-ED6B5C190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7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7612-F5DA-4F5B-B06F-66E4B520843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11FC-4E67-4296-9BC5-ED6B5C190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80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C7612-F5DA-4F5B-B06F-66E4B520843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711FC-4E67-4296-9BC5-ED6B5C190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4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A96F3F-191E-48C7-A915-C6F550A99513}"/>
              </a:ext>
            </a:extLst>
          </p:cNvPr>
          <p:cNvSpPr/>
          <p:nvPr/>
        </p:nvSpPr>
        <p:spPr>
          <a:xfrm>
            <a:off x="144377" y="843600"/>
            <a:ext cx="6557215" cy="866388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51255EEA-5766-4E59-86E9-090354E1E0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6481661"/>
              </p:ext>
            </p:extLst>
          </p:nvPr>
        </p:nvGraphicFramePr>
        <p:xfrm>
          <a:off x="1" y="3194348"/>
          <a:ext cx="6858000" cy="2807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A1B8A57-E6B9-47DC-88A7-E605689B41ED}"/>
              </a:ext>
            </a:extLst>
          </p:cNvPr>
          <p:cNvSpPr txBox="1"/>
          <p:nvPr/>
        </p:nvSpPr>
        <p:spPr>
          <a:xfrm>
            <a:off x="156408" y="535823"/>
            <a:ext cx="63304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B19E8-2CF3-4F43-A78C-910B457A0F93}"/>
              </a:ext>
            </a:extLst>
          </p:cNvPr>
          <p:cNvSpPr txBox="1"/>
          <p:nvPr/>
        </p:nvSpPr>
        <p:spPr>
          <a:xfrm>
            <a:off x="484577" y="958968"/>
            <a:ext cx="126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종목코드 </a:t>
            </a:r>
            <a:r>
              <a:rPr lang="en-US" altLang="ko-KR" sz="1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endParaRPr lang="ko-KR" altLang="en-US" sz="140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2C6C89-34FA-4BC4-9E7F-67FD6E2050AB}"/>
              </a:ext>
            </a:extLst>
          </p:cNvPr>
          <p:cNvSpPr/>
          <p:nvPr/>
        </p:nvSpPr>
        <p:spPr>
          <a:xfrm>
            <a:off x="1515980" y="944985"/>
            <a:ext cx="1479884" cy="3053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000000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01B13-8B23-4BD6-9103-F7A1531C41C9}"/>
              </a:ext>
            </a:extLst>
          </p:cNvPr>
          <p:cNvSpPr txBox="1"/>
          <p:nvPr/>
        </p:nvSpPr>
        <p:spPr>
          <a:xfrm>
            <a:off x="484577" y="1468123"/>
            <a:ext cx="126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 b="1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종목명</a:t>
            </a:r>
            <a:r>
              <a:rPr lang="ko-KR" altLang="en-US" sz="1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 </a:t>
            </a:r>
            <a:r>
              <a:rPr lang="en-US" altLang="ko-KR" sz="1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endParaRPr lang="ko-KR" altLang="en-US" sz="140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72653E-370D-47D6-A7E4-C5E620EE0203}"/>
              </a:ext>
            </a:extLst>
          </p:cNvPr>
          <p:cNvSpPr/>
          <p:nvPr/>
        </p:nvSpPr>
        <p:spPr>
          <a:xfrm>
            <a:off x="1515980" y="1474830"/>
            <a:ext cx="1479884" cy="3053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아주전자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C579BD-CE32-4AB2-8C2F-63707F2C0C96}"/>
              </a:ext>
            </a:extLst>
          </p:cNvPr>
          <p:cNvSpPr txBox="1"/>
          <p:nvPr/>
        </p:nvSpPr>
        <p:spPr>
          <a:xfrm>
            <a:off x="3558128" y="958968"/>
            <a:ext cx="126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분석일자  </a:t>
            </a:r>
            <a:r>
              <a:rPr lang="en-US" altLang="ko-KR" sz="1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endParaRPr lang="ko-KR" altLang="en-US" sz="140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2517F1-243B-40AA-99D2-57B92727722E}"/>
              </a:ext>
            </a:extLst>
          </p:cNvPr>
          <p:cNvSpPr/>
          <p:nvPr/>
        </p:nvSpPr>
        <p:spPr>
          <a:xfrm>
            <a:off x="4601562" y="969864"/>
            <a:ext cx="1479884" cy="3053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2020-01-01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5D4465-DA67-41BB-ADEC-89DCDA1A15F8}"/>
              </a:ext>
            </a:extLst>
          </p:cNvPr>
          <p:cNvSpPr/>
          <p:nvPr/>
        </p:nvSpPr>
        <p:spPr>
          <a:xfrm>
            <a:off x="4601562" y="1479019"/>
            <a:ext cx="1479884" cy="3053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2020-01-31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17CE98-D576-452E-8322-CB9AC8937954}"/>
              </a:ext>
            </a:extLst>
          </p:cNvPr>
          <p:cNvSpPr txBox="1"/>
          <p:nvPr/>
        </p:nvSpPr>
        <p:spPr>
          <a:xfrm>
            <a:off x="3503372" y="1479019"/>
            <a:ext cx="15881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           ~ </a:t>
            </a:r>
            <a:endParaRPr lang="ko-KR" altLang="en-US" sz="140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2061053-90A2-4362-AF83-BDEF2F15F018}"/>
              </a:ext>
            </a:extLst>
          </p:cNvPr>
          <p:cNvSpPr/>
          <p:nvPr/>
        </p:nvSpPr>
        <p:spPr>
          <a:xfrm>
            <a:off x="745958" y="2179864"/>
            <a:ext cx="5510463" cy="46558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분  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6BAC97-0DDB-4AB3-A311-CEDD1F211EFA}"/>
              </a:ext>
            </a:extLst>
          </p:cNvPr>
          <p:cNvSpPr txBox="1"/>
          <p:nvPr/>
        </p:nvSpPr>
        <p:spPr>
          <a:xfrm>
            <a:off x="144377" y="5717337"/>
            <a:ext cx="131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30% </a:t>
            </a:r>
            <a:r>
              <a:rPr lang="ko-KR" altLang="en-US" sz="12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확률 상승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DBCCDE-449D-4A05-989D-F0FB5DE3AA27}"/>
              </a:ext>
            </a:extLst>
          </p:cNvPr>
          <p:cNvSpPr txBox="1"/>
          <p:nvPr/>
        </p:nvSpPr>
        <p:spPr>
          <a:xfrm>
            <a:off x="1458377" y="5717337"/>
            <a:ext cx="131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70% </a:t>
            </a:r>
            <a:r>
              <a:rPr lang="ko-KR" altLang="en-US" sz="1200" b="1" dirty="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확률 상승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6905D8-1E62-4834-8460-405204802368}"/>
              </a:ext>
            </a:extLst>
          </p:cNvPr>
          <p:cNvSpPr txBox="1"/>
          <p:nvPr/>
        </p:nvSpPr>
        <p:spPr>
          <a:xfrm>
            <a:off x="2772377" y="5717337"/>
            <a:ext cx="131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30% </a:t>
            </a:r>
            <a:r>
              <a:rPr lang="ko-KR" altLang="en-US" sz="12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확률 상승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1FDBAF-AD58-45B1-8683-5F482003C4D5}"/>
              </a:ext>
            </a:extLst>
          </p:cNvPr>
          <p:cNvSpPr txBox="1"/>
          <p:nvPr/>
        </p:nvSpPr>
        <p:spPr>
          <a:xfrm>
            <a:off x="4085623" y="5717337"/>
            <a:ext cx="131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60% </a:t>
            </a:r>
            <a:r>
              <a:rPr lang="ko-KR" altLang="en-US" sz="1200" b="1" dirty="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확률 상승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C2165A-B512-46D9-A950-2998501AC172}"/>
              </a:ext>
            </a:extLst>
          </p:cNvPr>
          <p:cNvSpPr txBox="1"/>
          <p:nvPr/>
        </p:nvSpPr>
        <p:spPr>
          <a:xfrm>
            <a:off x="5398869" y="5717337"/>
            <a:ext cx="131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20% </a:t>
            </a:r>
            <a:r>
              <a:rPr lang="ko-KR" altLang="en-US" sz="12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확률 상승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E1EDE4-4A0A-428B-B5C3-52EE7EC17650}"/>
              </a:ext>
            </a:extLst>
          </p:cNvPr>
          <p:cNvSpPr txBox="1"/>
          <p:nvPr/>
        </p:nvSpPr>
        <p:spPr>
          <a:xfrm>
            <a:off x="144377" y="6030432"/>
            <a:ext cx="131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50% </a:t>
            </a:r>
            <a:r>
              <a:rPr lang="ko-KR" altLang="en-US" sz="1200" b="1" dirty="0">
                <a:solidFill>
                  <a:srgbClr val="00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확률 하락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04B66C-B1C7-4594-927B-2D67A1F7906E}"/>
              </a:ext>
            </a:extLst>
          </p:cNvPr>
          <p:cNvSpPr txBox="1"/>
          <p:nvPr/>
        </p:nvSpPr>
        <p:spPr>
          <a:xfrm>
            <a:off x="1458377" y="6030432"/>
            <a:ext cx="131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15% </a:t>
            </a:r>
            <a:r>
              <a:rPr lang="ko-KR" altLang="en-US" sz="12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확률 하락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B4CA4-19E3-4AE1-A74C-484BB32A50AF}"/>
              </a:ext>
            </a:extLst>
          </p:cNvPr>
          <p:cNvSpPr txBox="1"/>
          <p:nvPr/>
        </p:nvSpPr>
        <p:spPr>
          <a:xfrm>
            <a:off x="2772377" y="6030432"/>
            <a:ext cx="131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60% </a:t>
            </a:r>
            <a:r>
              <a:rPr lang="ko-KR" altLang="en-US" sz="1200" b="1" dirty="0">
                <a:solidFill>
                  <a:srgbClr val="00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확률 하락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8D226E-487E-4031-9D2B-6A505220CC6F}"/>
              </a:ext>
            </a:extLst>
          </p:cNvPr>
          <p:cNvSpPr txBox="1"/>
          <p:nvPr/>
        </p:nvSpPr>
        <p:spPr>
          <a:xfrm>
            <a:off x="4085623" y="6030432"/>
            <a:ext cx="131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40% </a:t>
            </a:r>
            <a:r>
              <a:rPr lang="ko-KR" altLang="en-US" sz="12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확률 하락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1BBFA2-D7BE-405D-A053-4FD10C45642C}"/>
              </a:ext>
            </a:extLst>
          </p:cNvPr>
          <p:cNvSpPr txBox="1"/>
          <p:nvPr/>
        </p:nvSpPr>
        <p:spPr>
          <a:xfrm>
            <a:off x="5398869" y="6030432"/>
            <a:ext cx="131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50% </a:t>
            </a:r>
            <a:r>
              <a:rPr lang="ko-KR" altLang="en-US" sz="1200" b="1" dirty="0">
                <a:solidFill>
                  <a:srgbClr val="00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확률 하락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D34E7A-B390-4680-891B-E53898D523C2}"/>
              </a:ext>
            </a:extLst>
          </p:cNvPr>
          <p:cNvSpPr txBox="1"/>
          <p:nvPr/>
        </p:nvSpPr>
        <p:spPr>
          <a:xfrm>
            <a:off x="144377" y="6323842"/>
            <a:ext cx="131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20% </a:t>
            </a:r>
            <a:r>
              <a:rPr lang="ko-KR" altLang="en-US" sz="12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확률 동일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EA7A9B-2CA3-4553-A6A0-6748A751D35D}"/>
              </a:ext>
            </a:extLst>
          </p:cNvPr>
          <p:cNvSpPr txBox="1"/>
          <p:nvPr/>
        </p:nvSpPr>
        <p:spPr>
          <a:xfrm>
            <a:off x="1458377" y="6323842"/>
            <a:ext cx="131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15% </a:t>
            </a:r>
            <a:r>
              <a:rPr lang="ko-KR" altLang="en-US" sz="12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확률 동일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9439E-A2CC-4D40-B61B-5A23A7FD4503}"/>
              </a:ext>
            </a:extLst>
          </p:cNvPr>
          <p:cNvSpPr txBox="1"/>
          <p:nvPr/>
        </p:nvSpPr>
        <p:spPr>
          <a:xfrm>
            <a:off x="2772377" y="6323842"/>
            <a:ext cx="131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10% </a:t>
            </a:r>
            <a:r>
              <a:rPr lang="ko-KR" altLang="en-US" sz="12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확률 동일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890C28-E052-473E-9EFC-622C28DB1843}"/>
              </a:ext>
            </a:extLst>
          </p:cNvPr>
          <p:cNvSpPr txBox="1"/>
          <p:nvPr/>
        </p:nvSpPr>
        <p:spPr>
          <a:xfrm>
            <a:off x="4085623" y="6323842"/>
            <a:ext cx="131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00% </a:t>
            </a:r>
            <a:r>
              <a:rPr lang="ko-KR" altLang="en-US" sz="12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확률 동일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BDF4B5-2063-4840-909F-1312E8EBF4D2}"/>
              </a:ext>
            </a:extLst>
          </p:cNvPr>
          <p:cNvSpPr txBox="1"/>
          <p:nvPr/>
        </p:nvSpPr>
        <p:spPr>
          <a:xfrm>
            <a:off x="5398869" y="6323842"/>
            <a:ext cx="131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30% </a:t>
            </a:r>
            <a:r>
              <a:rPr lang="ko-KR" altLang="en-US" sz="12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확률 동일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9ADDFF-7155-42D1-B113-81C8F3C141D6}"/>
              </a:ext>
            </a:extLst>
          </p:cNvPr>
          <p:cNvSpPr txBox="1"/>
          <p:nvPr/>
        </p:nvSpPr>
        <p:spPr>
          <a:xfrm>
            <a:off x="513660" y="7170002"/>
            <a:ext cx="1371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분석 시작일 종가 </a:t>
            </a:r>
            <a:endParaRPr lang="en-US" altLang="ko-KR" sz="120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sz="12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(2020-01-01)</a:t>
            </a:r>
            <a:endParaRPr lang="ko-KR" altLang="en-US" sz="120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976727-C4BF-4F38-8024-0A7DDB57F5A6}"/>
              </a:ext>
            </a:extLst>
          </p:cNvPr>
          <p:cNvSpPr txBox="1"/>
          <p:nvPr/>
        </p:nvSpPr>
        <p:spPr>
          <a:xfrm>
            <a:off x="873189" y="7951237"/>
            <a:ext cx="26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시작일 대비 </a:t>
            </a:r>
            <a:r>
              <a:rPr lang="en-US" altLang="ko-KR" sz="12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endParaRPr lang="ko-KR" altLang="en-US" sz="120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5D9D22-DCFB-4668-A030-B0B20A209BE2}"/>
              </a:ext>
            </a:extLst>
          </p:cNvPr>
          <p:cNvSpPr txBox="1"/>
          <p:nvPr/>
        </p:nvSpPr>
        <p:spPr>
          <a:xfrm>
            <a:off x="3424182" y="7170002"/>
            <a:ext cx="148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분석 종료일 종가 </a:t>
            </a:r>
            <a:endParaRPr lang="en-US" altLang="ko-KR" sz="120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sz="12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(2020-01-31)</a:t>
            </a:r>
            <a:endParaRPr lang="ko-KR" altLang="en-US" sz="120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392BC3-7E91-4DA5-8DBE-689F0704411E}"/>
              </a:ext>
            </a:extLst>
          </p:cNvPr>
          <p:cNvSpPr txBox="1"/>
          <p:nvPr/>
        </p:nvSpPr>
        <p:spPr>
          <a:xfrm>
            <a:off x="1885263" y="7170002"/>
            <a:ext cx="1371603" cy="46166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1,000,000 </a:t>
            </a:r>
            <a:r>
              <a:rPr lang="ko-KR" altLang="en-US" sz="12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원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BD01F5-2B75-4063-A676-EDEEFCFB64E1}"/>
              </a:ext>
            </a:extLst>
          </p:cNvPr>
          <p:cNvSpPr txBox="1"/>
          <p:nvPr/>
        </p:nvSpPr>
        <p:spPr>
          <a:xfrm>
            <a:off x="4905203" y="7170002"/>
            <a:ext cx="1371603" cy="46166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1,500,000 </a:t>
            </a:r>
            <a:r>
              <a:rPr lang="ko-KR" altLang="en-US" sz="12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원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820DE4-3EBF-46E2-8C6F-CE4DF23D3EA5}"/>
              </a:ext>
            </a:extLst>
          </p:cNvPr>
          <p:cNvSpPr txBox="1"/>
          <p:nvPr/>
        </p:nvSpPr>
        <p:spPr>
          <a:xfrm>
            <a:off x="1949110" y="7951238"/>
            <a:ext cx="4327696" cy="27699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500,000</a:t>
            </a:r>
            <a:r>
              <a:rPr lang="ko-KR" altLang="en-US" sz="12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원  </a:t>
            </a:r>
            <a:r>
              <a:rPr lang="ko-KR" altLang="en-US" sz="1200" b="1" dirty="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상승</a:t>
            </a:r>
            <a:r>
              <a:rPr lang="en-US" altLang="ko-KR" sz="12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  50% </a:t>
            </a:r>
            <a:r>
              <a:rPr lang="ko-KR" altLang="en-US" sz="1200" b="1" dirty="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상승</a:t>
            </a:r>
            <a:r>
              <a:rPr lang="en-US" altLang="ko-KR" sz="12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120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8D6ABF5-EF5A-4BE7-B408-9CE80DFDABD0}"/>
              </a:ext>
            </a:extLst>
          </p:cNvPr>
          <p:cNvCxnSpPr>
            <a:cxnSpLocks/>
          </p:cNvCxnSpPr>
          <p:nvPr/>
        </p:nvCxnSpPr>
        <p:spPr>
          <a:xfrm>
            <a:off x="228599" y="3090620"/>
            <a:ext cx="640080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1E3442A-487F-4AF1-B7C8-EBDAA973D5BE}"/>
              </a:ext>
            </a:extLst>
          </p:cNvPr>
          <p:cNvCxnSpPr>
            <a:cxnSpLocks/>
          </p:cNvCxnSpPr>
          <p:nvPr/>
        </p:nvCxnSpPr>
        <p:spPr>
          <a:xfrm>
            <a:off x="228599" y="6868536"/>
            <a:ext cx="640080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F244D6F-60E4-4D8C-94E2-D6AE99801226}"/>
              </a:ext>
            </a:extLst>
          </p:cNvPr>
          <p:cNvCxnSpPr>
            <a:cxnSpLocks/>
          </p:cNvCxnSpPr>
          <p:nvPr/>
        </p:nvCxnSpPr>
        <p:spPr>
          <a:xfrm>
            <a:off x="228599" y="8601083"/>
            <a:ext cx="640080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778888B-DDE9-4E88-A760-B12B0A7C64B2}"/>
              </a:ext>
            </a:extLst>
          </p:cNvPr>
          <p:cNvSpPr txBox="1"/>
          <p:nvPr/>
        </p:nvSpPr>
        <p:spPr>
          <a:xfrm>
            <a:off x="513662" y="8930129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매수 추천 요일 </a:t>
            </a:r>
            <a:r>
              <a:rPr lang="en-US" altLang="ko-KR" sz="12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</a:t>
            </a:r>
            <a:endParaRPr lang="ko-KR" altLang="en-US" sz="120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B28C978-B0B3-4440-97EB-36BD9B14CBFB}"/>
              </a:ext>
            </a:extLst>
          </p:cNvPr>
          <p:cNvSpPr txBox="1"/>
          <p:nvPr/>
        </p:nvSpPr>
        <p:spPr>
          <a:xfrm>
            <a:off x="3537286" y="8930129"/>
            <a:ext cx="1371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매도 추천 요일 </a:t>
            </a:r>
            <a:r>
              <a:rPr lang="en-US" altLang="ko-KR" sz="12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</a:t>
            </a:r>
            <a:endParaRPr lang="ko-KR" altLang="en-US" sz="120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DF179D-0C5D-40B7-9B09-8B263DCE8389}"/>
              </a:ext>
            </a:extLst>
          </p:cNvPr>
          <p:cNvSpPr txBox="1"/>
          <p:nvPr/>
        </p:nvSpPr>
        <p:spPr>
          <a:xfrm>
            <a:off x="1885262" y="8930128"/>
            <a:ext cx="1371603" cy="277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월</a:t>
            </a:r>
            <a:r>
              <a:rPr lang="en-US" altLang="ko-KR" sz="12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</a:t>
            </a:r>
            <a:r>
              <a:rPr lang="ko-KR" altLang="en-US" sz="12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수  금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84F2A3-AB00-41F2-99F4-0B2FA62A8CA5}"/>
              </a:ext>
            </a:extLst>
          </p:cNvPr>
          <p:cNvSpPr txBox="1"/>
          <p:nvPr/>
        </p:nvSpPr>
        <p:spPr>
          <a:xfrm>
            <a:off x="4908890" y="8930128"/>
            <a:ext cx="1371603" cy="277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화  목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5B7B8D-282D-4582-A79A-18D752E81A7D}"/>
              </a:ext>
            </a:extLst>
          </p:cNvPr>
          <p:cNvSpPr txBox="1"/>
          <p:nvPr/>
        </p:nvSpPr>
        <p:spPr>
          <a:xfrm>
            <a:off x="789451" y="535823"/>
            <a:ext cx="800810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기업</a:t>
            </a:r>
            <a:r>
              <a:rPr lang="en-US" altLang="ko-KR" sz="1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List</a:t>
            </a:r>
            <a:endParaRPr lang="ko-KR" altLang="en-US" sz="140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16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A96F3F-191E-48C7-A915-C6F550A99513}"/>
              </a:ext>
            </a:extLst>
          </p:cNvPr>
          <p:cNvSpPr/>
          <p:nvPr/>
        </p:nvSpPr>
        <p:spPr>
          <a:xfrm>
            <a:off x="144377" y="843600"/>
            <a:ext cx="6557215" cy="866388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1B8A57-E6B9-47DC-88A7-E605689B41ED}"/>
              </a:ext>
            </a:extLst>
          </p:cNvPr>
          <p:cNvSpPr txBox="1"/>
          <p:nvPr/>
        </p:nvSpPr>
        <p:spPr>
          <a:xfrm>
            <a:off x="156408" y="527197"/>
            <a:ext cx="633043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결과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5B7B8D-282D-4582-A79A-18D752E81A7D}"/>
              </a:ext>
            </a:extLst>
          </p:cNvPr>
          <p:cNvSpPr txBox="1"/>
          <p:nvPr/>
        </p:nvSpPr>
        <p:spPr>
          <a:xfrm>
            <a:off x="789451" y="535823"/>
            <a:ext cx="80081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기업</a:t>
            </a:r>
            <a:r>
              <a:rPr lang="en-US" altLang="ko-KR" sz="1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List</a:t>
            </a:r>
            <a:endParaRPr lang="ko-KR" altLang="en-US" sz="140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7C890A1-F677-454F-B65E-CEAE677CB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174129"/>
              </p:ext>
            </p:extLst>
          </p:nvPr>
        </p:nvGraphicFramePr>
        <p:xfrm>
          <a:off x="228598" y="1466490"/>
          <a:ext cx="3200402" cy="7975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727">
                  <a:extLst>
                    <a:ext uri="{9D8B030D-6E8A-4147-A177-3AD203B41FA5}">
                      <a16:colId xmlns:a16="http://schemas.microsoft.com/office/drawing/2014/main" val="1253679223"/>
                    </a:ext>
                  </a:extLst>
                </a:gridCol>
                <a:gridCol w="2212675">
                  <a:extLst>
                    <a:ext uri="{9D8B030D-6E8A-4147-A177-3AD203B41FA5}">
                      <a16:colId xmlns:a16="http://schemas.microsoft.com/office/drawing/2014/main" val="1060064653"/>
                    </a:ext>
                  </a:extLst>
                </a:gridCol>
              </a:tblGrid>
              <a:tr h="279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종목코드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종목명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628839"/>
                  </a:ext>
                </a:extLst>
              </a:tr>
              <a:tr h="264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000000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아주전자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577147"/>
                  </a:ext>
                </a:extLst>
              </a:tr>
              <a:tr h="264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000001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기업</a:t>
                      </a:r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105500"/>
                  </a:ext>
                </a:extLst>
              </a:tr>
              <a:tr h="264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000002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기업</a:t>
                      </a:r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704110"/>
                  </a:ext>
                </a:extLst>
              </a:tr>
              <a:tr h="264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000003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기업</a:t>
                      </a:r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539977"/>
                  </a:ext>
                </a:extLst>
              </a:tr>
              <a:tr h="264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568141"/>
                  </a:ext>
                </a:extLst>
              </a:tr>
              <a:tr h="264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409762"/>
                  </a:ext>
                </a:extLst>
              </a:tr>
              <a:tr h="264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378506"/>
                  </a:ext>
                </a:extLst>
              </a:tr>
              <a:tr h="264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94300"/>
                  </a:ext>
                </a:extLst>
              </a:tr>
              <a:tr h="264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566646"/>
                  </a:ext>
                </a:extLst>
              </a:tr>
              <a:tr h="264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946742"/>
                  </a:ext>
                </a:extLst>
              </a:tr>
              <a:tr h="264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54486"/>
                  </a:ext>
                </a:extLst>
              </a:tr>
              <a:tr h="264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240179"/>
                  </a:ext>
                </a:extLst>
              </a:tr>
              <a:tr h="264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68188"/>
                  </a:ext>
                </a:extLst>
              </a:tr>
              <a:tr h="264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47253"/>
                  </a:ext>
                </a:extLst>
              </a:tr>
              <a:tr h="264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25170"/>
                  </a:ext>
                </a:extLst>
              </a:tr>
              <a:tr h="264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447058"/>
                  </a:ext>
                </a:extLst>
              </a:tr>
              <a:tr h="264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594065"/>
                  </a:ext>
                </a:extLst>
              </a:tr>
              <a:tr h="264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197919"/>
                  </a:ext>
                </a:extLst>
              </a:tr>
              <a:tr h="264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002773"/>
                  </a:ext>
                </a:extLst>
              </a:tr>
              <a:tr h="264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486589"/>
                  </a:ext>
                </a:extLst>
              </a:tr>
              <a:tr h="264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137759"/>
                  </a:ext>
                </a:extLst>
              </a:tr>
              <a:tr h="264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87224"/>
                  </a:ext>
                </a:extLst>
              </a:tr>
              <a:tr h="264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204544"/>
                  </a:ext>
                </a:extLst>
              </a:tr>
              <a:tr h="264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596881"/>
                  </a:ext>
                </a:extLst>
              </a:tr>
              <a:tr h="264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097870"/>
                  </a:ext>
                </a:extLst>
              </a:tr>
              <a:tr h="264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65902"/>
                  </a:ext>
                </a:extLst>
              </a:tr>
              <a:tr h="264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672425"/>
                  </a:ext>
                </a:extLst>
              </a:tr>
              <a:tr h="264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083384"/>
                  </a:ext>
                </a:extLst>
              </a:tr>
              <a:tr h="264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66784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DDBF35FC-2979-4E6F-B56E-4591FE790394}"/>
              </a:ext>
            </a:extLst>
          </p:cNvPr>
          <p:cNvSpPr/>
          <p:nvPr/>
        </p:nvSpPr>
        <p:spPr>
          <a:xfrm>
            <a:off x="1492370" y="1086928"/>
            <a:ext cx="1354347" cy="23291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45EB429-CDFA-473A-9532-D94C92F66EF2}"/>
              </a:ext>
            </a:extLst>
          </p:cNvPr>
          <p:cNvSpPr/>
          <p:nvPr/>
        </p:nvSpPr>
        <p:spPr>
          <a:xfrm>
            <a:off x="2958860" y="1086928"/>
            <a:ext cx="470140" cy="23291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검색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CD4F01-6E16-435D-A619-431E4B129583}"/>
              </a:ext>
            </a:extLst>
          </p:cNvPr>
          <p:cNvSpPr/>
          <p:nvPr/>
        </p:nvSpPr>
        <p:spPr>
          <a:xfrm>
            <a:off x="586597" y="1086928"/>
            <a:ext cx="884518" cy="23291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종목코드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CE499B-5931-42BE-9460-9853D7A479F7}"/>
              </a:ext>
            </a:extLst>
          </p:cNvPr>
          <p:cNvCxnSpPr/>
          <p:nvPr/>
        </p:nvCxnSpPr>
        <p:spPr>
          <a:xfrm>
            <a:off x="1302589" y="1086928"/>
            <a:ext cx="0" cy="2329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2B9784F4-B620-4FD1-A208-099B2EBB7BE4}"/>
              </a:ext>
            </a:extLst>
          </p:cNvPr>
          <p:cNvSpPr/>
          <p:nvPr/>
        </p:nvSpPr>
        <p:spPr>
          <a:xfrm rot="10800000">
            <a:off x="1340023" y="1167090"/>
            <a:ext cx="97139" cy="837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1C04F7F-F1D3-4C77-AE8F-4C36A102F744}"/>
              </a:ext>
            </a:extLst>
          </p:cNvPr>
          <p:cNvSpPr/>
          <p:nvPr/>
        </p:nvSpPr>
        <p:spPr>
          <a:xfrm>
            <a:off x="3614470" y="1466490"/>
            <a:ext cx="2941605" cy="213935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아주전자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그래프 넣거나 말거나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F970068-DC3D-4DF1-9C5A-D62CF605E406}"/>
              </a:ext>
            </a:extLst>
          </p:cNvPr>
          <p:cNvSpPr/>
          <p:nvPr/>
        </p:nvSpPr>
        <p:spPr>
          <a:xfrm>
            <a:off x="3513221" y="3693644"/>
            <a:ext cx="836760" cy="4399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기업정보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9953F8-F03A-462E-8225-121422304FCC}"/>
              </a:ext>
            </a:extLst>
          </p:cNvPr>
          <p:cNvSpPr/>
          <p:nvPr/>
        </p:nvSpPr>
        <p:spPr>
          <a:xfrm>
            <a:off x="3614470" y="4071668"/>
            <a:ext cx="2941605" cy="5287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기업 기본 정보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 인원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연봉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</a:rPr>
              <a:t>재무재표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</a:rPr>
              <a:t>등등등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dart</a:t>
            </a:r>
            <a:r>
              <a:rPr lang="ko-KR" altLang="en-US" sz="1100" dirty="0">
                <a:solidFill>
                  <a:schemeClr val="tx1"/>
                </a:solidFill>
              </a:rPr>
              <a:t>에서 제공하는 </a:t>
            </a:r>
            <a:r>
              <a:rPr lang="en-US" altLang="ko-KR" sz="1100" dirty="0">
                <a:solidFill>
                  <a:schemeClr val="tx1"/>
                </a:solidFill>
              </a:rPr>
              <a:t>data </a:t>
            </a:r>
            <a:r>
              <a:rPr lang="ko-KR" altLang="en-US" sz="1100" dirty="0">
                <a:solidFill>
                  <a:schemeClr val="tx1"/>
                </a:solidFill>
              </a:rPr>
              <a:t>중 유의미한 데이터 및 홈페이지 링크</a:t>
            </a:r>
          </a:p>
        </p:txBody>
      </p:sp>
    </p:spTree>
    <p:extLst>
      <p:ext uri="{BB962C8B-B14F-4D97-AF65-F5344CB8AC3E}">
        <p14:creationId xmlns:p14="http://schemas.microsoft.com/office/powerpoint/2010/main" val="329925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211</Words>
  <Application>Microsoft Office PowerPoint</Application>
  <PresentationFormat>A4 용지(210x297mm)</PresentationFormat>
  <Paragraphs>106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Malgun Gothic Semilight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동찬</dc:creator>
  <cp:lastModifiedBy>심 인용</cp:lastModifiedBy>
  <cp:revision>21</cp:revision>
  <dcterms:created xsi:type="dcterms:W3CDTF">2021-05-21T06:24:24Z</dcterms:created>
  <dcterms:modified xsi:type="dcterms:W3CDTF">2021-05-28T12:15:27Z</dcterms:modified>
</cp:coreProperties>
</file>