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71" r:id="rId1"/>
    <p:sldMasterId id="2147483978" r:id="rId2"/>
  </p:sldMasterIdLst>
  <p:notesMasterIdLst>
    <p:notesMasterId r:id="rId15"/>
  </p:notesMasterIdLst>
  <p:handoutMasterIdLst>
    <p:handoutMasterId r:id="rId16"/>
  </p:handoutMasterIdLst>
  <p:sldIdLst>
    <p:sldId id="271" r:id="rId3"/>
    <p:sldId id="317" r:id="rId4"/>
    <p:sldId id="318" r:id="rId5"/>
    <p:sldId id="316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3F5734-E6F9-42F7-8709-70029D9D9B81}">
          <p14:sldIdLst>
            <p14:sldId id="271"/>
            <p14:sldId id="317"/>
            <p14:sldId id="318"/>
            <p14:sldId id="316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33"/>
    <a:srgbClr val="006C3B"/>
    <a:srgbClr val="C0E5D0"/>
    <a:srgbClr val="6C2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83" autoAdjust="0"/>
  </p:normalViewPr>
  <p:slideViewPr>
    <p:cSldViewPr snapToGrid="0">
      <p:cViewPr varScale="1">
        <p:scale>
          <a:sx n="74" d="100"/>
          <a:sy n="74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A06C1-2FDE-4237-8795-EEF084D894FD}" type="datetimeFigureOut">
              <a:rPr lang="en-ZA" smtClean="0"/>
              <a:t>2021/10/12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65371-5E63-4257-B029-6DF179F0F7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5655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15A52-B37F-4928-9A67-E2A120D955CE}" type="datetimeFigureOut">
              <a:rPr lang="en-ZA" smtClean="0"/>
              <a:t>2021/10/12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90E2-B811-4D7C-8742-E98222CB525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092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25B52-C3CA-46A6-B6DA-339428C65AA2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87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90E2-B811-4D7C-8742-E98222CB5259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523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90E2-B811-4D7C-8742-E98222CB5259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2782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90E2-B811-4D7C-8742-E98222CB5259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553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90E2-B811-4D7C-8742-E98222CB5259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055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90E2-B811-4D7C-8742-E98222CB525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549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90E2-B811-4D7C-8742-E98222CB5259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98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90E2-B811-4D7C-8742-E98222CB525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8727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90E2-B811-4D7C-8742-E98222CB5259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569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90E2-B811-4D7C-8742-E98222CB5259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554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90E2-B811-4D7C-8742-E98222CB525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96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90E2-B811-4D7C-8742-E98222CB5259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136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168" y="2125980"/>
            <a:ext cx="1037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337" y="3840480"/>
            <a:ext cx="854157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4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8146">
              <a:lnSpc>
                <a:spcPts val="767"/>
              </a:lnSpc>
            </a:pPr>
            <a:r>
              <a:rPr lang="en-US" spc="-4"/>
              <a:t>TAX3_05_Taxable benefits (week 2)_Assignment</a:t>
            </a:r>
            <a:r>
              <a:rPr lang="en-US" spc="29"/>
              <a:t> </a:t>
            </a:r>
            <a:r>
              <a:rPr lang="en-US" spc="-25"/>
              <a:t>2020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1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7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0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8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4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1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0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1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4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8146">
              <a:lnSpc>
                <a:spcPts val="767"/>
              </a:lnSpc>
            </a:pPr>
            <a:r>
              <a:rPr lang="en-US" spc="-4"/>
              <a:t>TAX3_05_Taxable benefits (week 2)_Assignment</a:t>
            </a:r>
            <a:r>
              <a:rPr lang="en-US" spc="29"/>
              <a:t> </a:t>
            </a:r>
            <a:r>
              <a:rPr lang="en-US" spc="-25"/>
              <a:t>2020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40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112" y="1577340"/>
            <a:ext cx="53079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4156" y="1577340"/>
            <a:ext cx="53079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4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8146">
              <a:lnSpc>
                <a:spcPts val="767"/>
              </a:lnSpc>
            </a:pPr>
            <a:r>
              <a:rPr lang="en-US" spc="-4"/>
              <a:t>TAX3_05_Taxable benefits (week 2)_Assignment</a:t>
            </a:r>
            <a:r>
              <a:rPr lang="en-US" spc="29"/>
              <a:t> </a:t>
            </a:r>
            <a:r>
              <a:rPr lang="en-US" spc="-25"/>
              <a:t>2020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3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4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8146">
              <a:lnSpc>
                <a:spcPts val="767"/>
              </a:lnSpc>
            </a:pPr>
            <a:r>
              <a:rPr lang="en-US" spc="-4"/>
              <a:t>TAX3_05_Taxable benefits (week 2)_Assignment</a:t>
            </a:r>
            <a:r>
              <a:rPr lang="en-US" spc="29"/>
              <a:t> </a:t>
            </a:r>
            <a:r>
              <a:rPr lang="en-US" spc="-25"/>
              <a:t>2020</a:t>
            </a:r>
            <a:endParaRPr lang="en-US"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77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4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8146">
              <a:lnSpc>
                <a:spcPts val="767"/>
              </a:lnSpc>
            </a:pPr>
            <a:r>
              <a:rPr lang="en-US" spc="-4"/>
              <a:t>TAX3_05_Taxable benefits (week 2)_Assignment</a:t>
            </a:r>
            <a:r>
              <a:rPr lang="en-US" spc="29"/>
              <a:t> </a:t>
            </a:r>
            <a:r>
              <a:rPr lang="en-US" spc="-25"/>
              <a:t>2020</a:t>
            </a:r>
            <a:endParaRPr lang="en-US"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13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80ABF-1AA7-4028-9041-99126220A96D}"/>
              </a:ext>
            </a:extLst>
          </p:cNvPr>
          <p:cNvSpPr/>
          <p:nvPr/>
        </p:nvSpPr>
        <p:spPr>
          <a:xfrm>
            <a:off x="0" y="-2116"/>
            <a:ext cx="12192000" cy="68601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96" dirty="0"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61964-889E-460B-9A07-0EB4238CB284}"/>
              </a:ext>
            </a:extLst>
          </p:cNvPr>
          <p:cNvSpPr/>
          <p:nvPr/>
        </p:nvSpPr>
        <p:spPr>
          <a:xfrm>
            <a:off x="0" y="6692901"/>
            <a:ext cx="12192000" cy="165100"/>
          </a:xfrm>
          <a:prstGeom prst="rect">
            <a:avLst/>
          </a:prstGeom>
          <a:solidFill>
            <a:srgbClr val="6C2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 sz="1696" dirty="0">
              <a:latin typeface="Tw Cen MT" panose="020B0602020104020603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5414" y="3717033"/>
            <a:ext cx="10465163" cy="293612"/>
          </a:xfrm>
        </p:spPr>
        <p:txBody>
          <a:bodyPr/>
          <a:lstStyle>
            <a:lvl1pPr algn="ctr">
              <a:defRPr sz="190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5414" y="4509121"/>
            <a:ext cx="10465163" cy="27699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1658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114" y="274320"/>
            <a:ext cx="109820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114" y="1577340"/>
            <a:ext cx="109820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7483" y="6483749"/>
            <a:ext cx="4651402" cy="9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8146">
              <a:lnSpc>
                <a:spcPts val="767"/>
              </a:lnSpc>
            </a:pPr>
            <a:r>
              <a:rPr lang="en-US" spc="-4"/>
              <a:t>TAX3_05_Taxable benefits (week 2)_Assignment</a:t>
            </a:r>
            <a:r>
              <a:rPr lang="en-US" spc="29"/>
              <a:t> </a:t>
            </a:r>
            <a:r>
              <a:rPr lang="en-US" spc="-25"/>
              <a:t>2020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112" y="6377940"/>
            <a:ext cx="28065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5618" y="6377940"/>
            <a:ext cx="28065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28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3248">
        <a:defRPr>
          <a:latin typeface="+mn-lt"/>
          <a:ea typeface="+mn-ea"/>
          <a:cs typeface="+mn-cs"/>
        </a:defRPr>
      </a:lvl2pPr>
      <a:lvl3pPr marL="586497">
        <a:defRPr>
          <a:latin typeface="+mn-lt"/>
          <a:ea typeface="+mn-ea"/>
          <a:cs typeface="+mn-cs"/>
        </a:defRPr>
      </a:lvl3pPr>
      <a:lvl4pPr marL="879746">
        <a:defRPr>
          <a:latin typeface="+mn-lt"/>
          <a:ea typeface="+mn-ea"/>
          <a:cs typeface="+mn-cs"/>
        </a:defRPr>
      </a:lvl4pPr>
      <a:lvl5pPr marL="1172994">
        <a:defRPr>
          <a:latin typeface="+mn-lt"/>
          <a:ea typeface="+mn-ea"/>
          <a:cs typeface="+mn-cs"/>
        </a:defRPr>
      </a:lvl5pPr>
      <a:lvl6pPr marL="1466242">
        <a:defRPr>
          <a:latin typeface="+mn-lt"/>
          <a:ea typeface="+mn-ea"/>
          <a:cs typeface="+mn-cs"/>
        </a:defRPr>
      </a:lvl6pPr>
      <a:lvl7pPr marL="1759491">
        <a:defRPr>
          <a:latin typeface="+mn-lt"/>
          <a:ea typeface="+mn-ea"/>
          <a:cs typeface="+mn-cs"/>
        </a:defRPr>
      </a:lvl7pPr>
      <a:lvl8pPr marL="2052740">
        <a:defRPr>
          <a:latin typeface="+mn-lt"/>
          <a:ea typeface="+mn-ea"/>
          <a:cs typeface="+mn-cs"/>
        </a:defRPr>
      </a:lvl8pPr>
      <a:lvl9pPr marL="234598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3248">
        <a:defRPr>
          <a:latin typeface="+mn-lt"/>
          <a:ea typeface="+mn-ea"/>
          <a:cs typeface="+mn-cs"/>
        </a:defRPr>
      </a:lvl2pPr>
      <a:lvl3pPr marL="586497">
        <a:defRPr>
          <a:latin typeface="+mn-lt"/>
          <a:ea typeface="+mn-ea"/>
          <a:cs typeface="+mn-cs"/>
        </a:defRPr>
      </a:lvl3pPr>
      <a:lvl4pPr marL="879746">
        <a:defRPr>
          <a:latin typeface="+mn-lt"/>
          <a:ea typeface="+mn-ea"/>
          <a:cs typeface="+mn-cs"/>
        </a:defRPr>
      </a:lvl4pPr>
      <a:lvl5pPr marL="1172994">
        <a:defRPr>
          <a:latin typeface="+mn-lt"/>
          <a:ea typeface="+mn-ea"/>
          <a:cs typeface="+mn-cs"/>
        </a:defRPr>
      </a:lvl5pPr>
      <a:lvl6pPr marL="1466242">
        <a:defRPr>
          <a:latin typeface="+mn-lt"/>
          <a:ea typeface="+mn-ea"/>
          <a:cs typeface="+mn-cs"/>
        </a:defRPr>
      </a:lvl6pPr>
      <a:lvl7pPr marL="1759491">
        <a:defRPr>
          <a:latin typeface="+mn-lt"/>
          <a:ea typeface="+mn-ea"/>
          <a:cs typeface="+mn-cs"/>
        </a:defRPr>
      </a:lvl7pPr>
      <a:lvl8pPr marL="2052740">
        <a:defRPr>
          <a:latin typeface="+mn-lt"/>
          <a:ea typeface="+mn-ea"/>
          <a:cs typeface="+mn-cs"/>
        </a:defRPr>
      </a:lvl8pPr>
      <a:lvl9pPr marL="2345988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916464" y="2063709"/>
            <a:ext cx="6359072" cy="116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829909"/>
            <a:r>
              <a:rPr kumimoji="0" lang="en-US" sz="3498" b="0" i="0" u="none" strike="noStrike" kern="1200" cap="none" spc="0" normalizeH="0" baseline="0" noProof="0" dirty="0">
                <a:ln>
                  <a:noFill/>
                </a:ln>
                <a:solidFill>
                  <a:srgbClr val="FFB51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MANAGEMENT </a:t>
            </a:r>
            <a:r>
              <a:rPr lang="en-US" sz="3498" dirty="0">
                <a:solidFill>
                  <a:srgbClr val="FFB51B"/>
                </a:solidFill>
                <a:latin typeface="Tw Cen MT" panose="020B0602020104020603" pitchFamily="34" charset="0"/>
              </a:rPr>
              <a:t>INFORMATION SYSTEMS </a:t>
            </a:r>
            <a:r>
              <a:rPr lang="en-US" sz="3498">
                <a:solidFill>
                  <a:srgbClr val="FFB51B"/>
                </a:solidFill>
                <a:latin typeface="Tw Cen MT" panose="020B0602020104020603" pitchFamily="34" charset="0"/>
              </a:rPr>
              <a:t>(WRBV302)</a:t>
            </a:r>
            <a:endParaRPr kumimoji="0" lang="en-US" sz="3498" b="0" i="0" u="none" strike="noStrike" kern="1200" cap="none" spc="0" normalizeH="0" baseline="0" noProof="0" dirty="0">
              <a:ln>
                <a:noFill/>
              </a:ln>
              <a:solidFill>
                <a:srgbClr val="FFB51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1554773" y="3625382"/>
            <a:ext cx="9082454" cy="1573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2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541" dirty="0">
                <a:solidFill>
                  <a:prstClr val="white"/>
                </a:solidFill>
                <a:latin typeface="Tw Cen MT" panose="020B0602020104020603" pitchFamily="34" charset="0"/>
              </a:rPr>
              <a:t>Online Revenue Models</a:t>
            </a:r>
          </a:p>
          <a:p>
            <a:pPr marL="0" marR="0" lvl="0" indent="0" algn="ctr" defTabSz="82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18</a:t>
            </a:r>
          </a:p>
          <a:p>
            <a:pPr marL="0" marR="0" lvl="0" indent="0" algn="ctr" defTabSz="82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4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0" marR="0" lvl="0" indent="0" algn="ctr" defTabSz="82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 pitchFamily="34" charset="0"/>
              </a:rPr>
              <a:t>27 October 2021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7270A3-B0F1-410C-855D-5C823309F8CD}"/>
              </a:ext>
            </a:extLst>
          </p:cNvPr>
          <p:cNvSpPr/>
          <p:nvPr/>
        </p:nvSpPr>
        <p:spPr>
          <a:xfrm>
            <a:off x="10955045" y="204186"/>
            <a:ext cx="540000" cy="468000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</a:t>
            </a:r>
            <a:endParaRPr lang="en-ZA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AF58FC-77A7-42A9-838F-FB29B9DB858B}"/>
              </a:ext>
            </a:extLst>
          </p:cNvPr>
          <p:cNvSpPr/>
          <p:nvPr/>
        </p:nvSpPr>
        <p:spPr>
          <a:xfrm>
            <a:off x="8878" y="6649374"/>
            <a:ext cx="12168000" cy="208625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760573"/>
      </p:ext>
    </p:extLst>
  </p:cSld>
  <p:clrMapOvr>
    <a:masterClrMapping/>
  </p:clrMapOvr>
  <p:transition spd="slow" advTm="31514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ACFB3DE-2320-4C6A-B3EE-473868C1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06"/>
            <a:ext cx="3278725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74F77639-4627-4280-A447-310CD9B63EA4}"/>
              </a:ext>
            </a:extLst>
          </p:cNvPr>
          <p:cNvSpPr txBox="1"/>
          <p:nvPr/>
        </p:nvSpPr>
        <p:spPr>
          <a:xfrm>
            <a:off x="-121527" y="1591289"/>
            <a:ext cx="3441940" cy="2401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ZA" sz="45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How to Make Money from Google Ads</a:t>
            </a:r>
            <a:endParaRPr lang="en-US" sz="4500" b="1" dirty="0">
              <a:solidFill>
                <a:schemeClr val="bg1">
                  <a:lumMod val="85000"/>
                </a:schemeClr>
              </a:solidFill>
              <a:latin typeface="Wingdings" panose="05000000000000000000" pitchFamily="2" charset="2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A024-EFD3-4AC3-B707-0F899A9BC43E}"/>
              </a:ext>
            </a:extLst>
          </p:cNvPr>
          <p:cNvSpPr/>
          <p:nvPr/>
        </p:nvSpPr>
        <p:spPr>
          <a:xfrm>
            <a:off x="8878" y="6720398"/>
            <a:ext cx="12168000" cy="180000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9E1A0-8EAF-473F-B685-96A6CCFE08A3}"/>
              </a:ext>
            </a:extLst>
          </p:cNvPr>
          <p:cNvSpPr/>
          <p:nvPr/>
        </p:nvSpPr>
        <p:spPr>
          <a:xfrm>
            <a:off x="11233230" y="215153"/>
            <a:ext cx="646991" cy="623943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endParaRPr lang="en-ZA" sz="1400" dirty="0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82AABF26-FD1E-471D-9CB7-28A9547D2B6E}"/>
              </a:ext>
            </a:extLst>
          </p:cNvPr>
          <p:cNvSpPr txBox="1"/>
          <p:nvPr/>
        </p:nvSpPr>
        <p:spPr>
          <a:xfrm rot="16200000">
            <a:off x="10311917" y="4965666"/>
            <a:ext cx="3325583" cy="25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2239"/>
              </a:lnSpc>
              <a:spcBef>
                <a:spcPct val="0"/>
              </a:spcBef>
            </a:pPr>
            <a:r>
              <a:rPr lang="en-US" sz="1200" dirty="0">
                <a:solidFill>
                  <a:srgbClr val="1B1B1B"/>
                </a:solidFill>
                <a:latin typeface="Halant Medium"/>
              </a:rPr>
              <a:t>Online Revenue Models| 27 October 2021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F2D6AD-056C-41FB-8E52-01C76CAA41C7}"/>
              </a:ext>
            </a:extLst>
          </p:cNvPr>
          <p:cNvSpPr txBox="1">
            <a:spLocks/>
          </p:cNvSpPr>
          <p:nvPr/>
        </p:nvSpPr>
        <p:spPr bwMode="auto">
          <a:xfrm>
            <a:off x="3400252" y="719980"/>
            <a:ext cx="8529939" cy="512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32500" lnSpcReduction="20000"/>
          </a:bodyPr>
          <a:lstStyle>
            <a:lvl1pPr marL="182563" indent="-182563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9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Google’s ad network links advertisers to a range of other sites, apps, games</a:t>
            </a:r>
          </a:p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9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Hosts are paid for hosting ads</a:t>
            </a:r>
          </a:p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9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Google manages advertisers, provides targeting technology, serves the ads and handles payment collection</a:t>
            </a:r>
          </a:p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9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Hosts just sign up online</a:t>
            </a:r>
          </a:p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9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Receive approx. 70c for every $1 Google gets</a:t>
            </a:r>
          </a:p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9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AdSense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8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Targets ads based on keywords detected in content</a:t>
            </a:r>
          </a:p>
        </p:txBody>
      </p:sp>
    </p:spTree>
    <p:extLst>
      <p:ext uri="{BB962C8B-B14F-4D97-AF65-F5344CB8AC3E}">
        <p14:creationId xmlns:p14="http://schemas.microsoft.com/office/powerpoint/2010/main" val="203403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ACFB3DE-2320-4C6A-B3EE-473868C1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06"/>
            <a:ext cx="3278725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74F77639-4627-4280-A447-310CD9B63EA4}"/>
              </a:ext>
            </a:extLst>
          </p:cNvPr>
          <p:cNvSpPr txBox="1"/>
          <p:nvPr/>
        </p:nvSpPr>
        <p:spPr>
          <a:xfrm>
            <a:off x="-121527" y="1591289"/>
            <a:ext cx="3441940" cy="1580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ZA" sz="45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Privacy Concerns</a:t>
            </a:r>
            <a:endParaRPr lang="en-US" sz="4500" b="1" dirty="0">
              <a:solidFill>
                <a:schemeClr val="bg1">
                  <a:lumMod val="85000"/>
                </a:schemeClr>
              </a:solidFill>
              <a:latin typeface="Wingdings" panose="05000000000000000000" pitchFamily="2" charset="2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A024-EFD3-4AC3-B707-0F899A9BC43E}"/>
              </a:ext>
            </a:extLst>
          </p:cNvPr>
          <p:cNvSpPr/>
          <p:nvPr/>
        </p:nvSpPr>
        <p:spPr>
          <a:xfrm>
            <a:off x="8878" y="6720398"/>
            <a:ext cx="12168000" cy="180000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9E1A0-8EAF-473F-B685-96A6CCFE08A3}"/>
              </a:ext>
            </a:extLst>
          </p:cNvPr>
          <p:cNvSpPr/>
          <p:nvPr/>
        </p:nvSpPr>
        <p:spPr>
          <a:xfrm>
            <a:off x="11233230" y="215153"/>
            <a:ext cx="646991" cy="623943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XI</a:t>
            </a:r>
            <a:endParaRPr lang="en-ZA" sz="1400" dirty="0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82AABF26-FD1E-471D-9CB7-28A9547D2B6E}"/>
              </a:ext>
            </a:extLst>
          </p:cNvPr>
          <p:cNvSpPr txBox="1"/>
          <p:nvPr/>
        </p:nvSpPr>
        <p:spPr>
          <a:xfrm rot="16200000">
            <a:off x="10311917" y="4965666"/>
            <a:ext cx="3325583" cy="25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2239"/>
              </a:lnSpc>
              <a:spcBef>
                <a:spcPct val="0"/>
              </a:spcBef>
            </a:pPr>
            <a:r>
              <a:rPr lang="en-US" sz="1200" dirty="0">
                <a:solidFill>
                  <a:srgbClr val="1B1B1B"/>
                </a:solidFill>
                <a:latin typeface="Halant Medium"/>
              </a:rPr>
              <a:t>Online Revenue Models| 27 October 2021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F2D6AD-056C-41FB-8E52-01C76CAA41C7}"/>
              </a:ext>
            </a:extLst>
          </p:cNvPr>
          <p:cNvSpPr txBox="1">
            <a:spLocks/>
          </p:cNvSpPr>
          <p:nvPr/>
        </p:nvSpPr>
        <p:spPr bwMode="auto">
          <a:xfrm>
            <a:off x="3318645" y="1105158"/>
            <a:ext cx="8529939" cy="401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182563" indent="-182563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Privacy advocates also worry that the amount of data stored by Google </a:t>
            </a:r>
          </a:p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Google provides features that allow users control ad settings.</a:t>
            </a:r>
          </a:p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Google is now taking a more active public relations and lobbying role </a:t>
            </a:r>
          </a:p>
        </p:txBody>
      </p:sp>
    </p:spTree>
    <p:extLst>
      <p:ext uri="{BB962C8B-B14F-4D97-AF65-F5344CB8AC3E}">
        <p14:creationId xmlns:p14="http://schemas.microsoft.com/office/powerpoint/2010/main" val="203144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ACFB3DE-2320-4C6A-B3EE-473868C1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06"/>
            <a:ext cx="3278725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74F77639-4627-4280-A447-310CD9B63EA4}"/>
              </a:ext>
            </a:extLst>
          </p:cNvPr>
          <p:cNvSpPr txBox="1"/>
          <p:nvPr/>
        </p:nvSpPr>
        <p:spPr>
          <a:xfrm>
            <a:off x="8878" y="2350770"/>
            <a:ext cx="3441940" cy="760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ZA" sz="45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Assignment</a:t>
            </a:r>
            <a:endParaRPr lang="en-US" sz="4500" b="1" dirty="0">
              <a:solidFill>
                <a:schemeClr val="bg1">
                  <a:lumMod val="85000"/>
                </a:schemeClr>
              </a:solidFill>
              <a:latin typeface="Wingdings" panose="05000000000000000000" pitchFamily="2" charset="2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A024-EFD3-4AC3-B707-0F899A9BC43E}"/>
              </a:ext>
            </a:extLst>
          </p:cNvPr>
          <p:cNvSpPr/>
          <p:nvPr/>
        </p:nvSpPr>
        <p:spPr>
          <a:xfrm>
            <a:off x="8878" y="6720398"/>
            <a:ext cx="12168000" cy="180000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9E1A0-8EAF-473F-B685-96A6CCFE08A3}"/>
              </a:ext>
            </a:extLst>
          </p:cNvPr>
          <p:cNvSpPr/>
          <p:nvPr/>
        </p:nvSpPr>
        <p:spPr>
          <a:xfrm>
            <a:off x="11233230" y="215153"/>
            <a:ext cx="646991" cy="623943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XII</a:t>
            </a:r>
            <a:endParaRPr lang="en-ZA" sz="1400" dirty="0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82AABF26-FD1E-471D-9CB7-28A9547D2B6E}"/>
              </a:ext>
            </a:extLst>
          </p:cNvPr>
          <p:cNvSpPr txBox="1"/>
          <p:nvPr/>
        </p:nvSpPr>
        <p:spPr>
          <a:xfrm rot="16200000">
            <a:off x="10311917" y="4965666"/>
            <a:ext cx="3325583" cy="25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2239"/>
              </a:lnSpc>
              <a:spcBef>
                <a:spcPct val="0"/>
              </a:spcBef>
            </a:pPr>
            <a:r>
              <a:rPr lang="en-US" sz="1200" dirty="0">
                <a:solidFill>
                  <a:srgbClr val="1B1B1B"/>
                </a:solidFill>
                <a:latin typeface="Halant Medium"/>
              </a:rPr>
              <a:t>Online Revenue Models| 27 October 2021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F2D6AD-056C-41FB-8E52-01C76CAA41C7}"/>
              </a:ext>
            </a:extLst>
          </p:cNvPr>
          <p:cNvSpPr txBox="1">
            <a:spLocks/>
          </p:cNvSpPr>
          <p:nvPr/>
        </p:nvSpPr>
        <p:spPr bwMode="auto">
          <a:xfrm>
            <a:off x="3318645" y="1105158"/>
            <a:ext cx="8529939" cy="401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182563" indent="-182563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None/>
              <a:tabLst/>
              <a:defRPr/>
            </a:pPr>
            <a:r>
              <a:rPr lang="en-ZA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Chapter 11: Section 4 &amp; Chapter 18</a:t>
            </a:r>
          </a:p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What are the issues that are likely to pose the greatest challenges for making money via online advertising (both for Google/Facebook and participants in their ad network)?</a:t>
            </a:r>
          </a:p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What do you (as a future IS manager) need to pay attention to regarding advertising online, as well as how social media and “free” online tools generate revenue?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B4A27-A6B7-4B84-8EF0-4290EA17A4A4}"/>
              </a:ext>
            </a:extLst>
          </p:cNvPr>
          <p:cNvSpPr txBox="1"/>
          <p:nvPr/>
        </p:nvSpPr>
        <p:spPr>
          <a:xfrm>
            <a:off x="3397815" y="5920371"/>
            <a:ext cx="7668094" cy="800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>
              <a:lnSpc>
                <a:spcPts val="6400"/>
              </a:lnSpc>
            </a:pPr>
            <a:r>
              <a:rPr lang="en-GB" sz="2800" b="1" dirty="0">
                <a:latin typeface="Tw Cen MT" panose="020B0602020104020603" pitchFamily="34" charset="0"/>
              </a:rPr>
              <a:t>Submit to Moodle by Wednesday 9am.</a:t>
            </a:r>
          </a:p>
        </p:txBody>
      </p:sp>
    </p:spTree>
    <p:extLst>
      <p:ext uri="{BB962C8B-B14F-4D97-AF65-F5344CB8AC3E}">
        <p14:creationId xmlns:p14="http://schemas.microsoft.com/office/powerpoint/2010/main" val="96175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ACFB3DE-2320-4C6A-B3EE-473868C1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06"/>
            <a:ext cx="3278725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74F77639-4627-4280-A447-310CD9B63EA4}"/>
              </a:ext>
            </a:extLst>
          </p:cNvPr>
          <p:cNvSpPr txBox="1"/>
          <p:nvPr/>
        </p:nvSpPr>
        <p:spPr>
          <a:xfrm>
            <a:off x="-449358" y="1988312"/>
            <a:ext cx="3956206" cy="1584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GB" sz="45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Learning Outcomes</a:t>
            </a:r>
            <a:endParaRPr lang="en-US" sz="4500" b="1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A024-EFD3-4AC3-B707-0F899A9BC43E}"/>
              </a:ext>
            </a:extLst>
          </p:cNvPr>
          <p:cNvSpPr/>
          <p:nvPr/>
        </p:nvSpPr>
        <p:spPr>
          <a:xfrm>
            <a:off x="8878" y="6720398"/>
            <a:ext cx="12168000" cy="180000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9E1A0-8EAF-473F-B685-96A6CCFE08A3}"/>
              </a:ext>
            </a:extLst>
          </p:cNvPr>
          <p:cNvSpPr/>
          <p:nvPr/>
        </p:nvSpPr>
        <p:spPr>
          <a:xfrm>
            <a:off x="11257189" y="75696"/>
            <a:ext cx="723529" cy="660826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II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CA36A-8938-42CF-8CD6-3F7F5A71A38D}"/>
              </a:ext>
            </a:extLst>
          </p:cNvPr>
          <p:cNvSpPr txBox="1"/>
          <p:nvPr/>
        </p:nvSpPr>
        <p:spPr>
          <a:xfrm>
            <a:off x="3439680" y="904429"/>
            <a:ext cx="833285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sz="3200" dirty="0">
                <a:latin typeface="Tw Cen MT" panose="020B0602020104020603" pitchFamily="34" charset="0"/>
              </a:rPr>
              <a:t>Understand the shift to online advertising</a:t>
            </a:r>
          </a:p>
          <a:p>
            <a:pPr marL="571500" indent="-571500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sz="3200" dirty="0">
                <a:latin typeface="Tw Cen MT" panose="020B0602020104020603" pitchFamily="34" charset="0"/>
              </a:rPr>
              <a:t>Understand the Google search mechanism</a:t>
            </a:r>
          </a:p>
          <a:p>
            <a:pPr marL="571500" indent="-571500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sz="3200" dirty="0">
                <a:latin typeface="Tw Cen MT" panose="020B0602020104020603" pitchFamily="34" charset="0"/>
              </a:rPr>
              <a:t>Understand Google’s search advertising model and the cost structure</a:t>
            </a:r>
          </a:p>
          <a:p>
            <a:pPr marL="571500" indent="-571500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sz="3200" dirty="0">
                <a:latin typeface="Tw Cen MT" panose="020B0602020104020603" pitchFamily="34" charset="0"/>
              </a:rPr>
              <a:t>Understand how to make money from Google Ads</a:t>
            </a:r>
          </a:p>
          <a:p>
            <a:pPr marL="571500" indent="-571500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sz="3200" dirty="0">
                <a:latin typeface="Tw Cen MT" panose="020B0602020104020603" pitchFamily="34" charset="0"/>
              </a:rPr>
              <a:t>Understand privacy issues and ethics related to tracking and collecting user information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08B7977-CD98-4DF5-A128-3C80C2AE0379}"/>
              </a:ext>
            </a:extLst>
          </p:cNvPr>
          <p:cNvSpPr txBox="1"/>
          <p:nvPr/>
        </p:nvSpPr>
        <p:spPr>
          <a:xfrm rot="16200000">
            <a:off x="10311917" y="4965666"/>
            <a:ext cx="3325583" cy="25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2239"/>
              </a:lnSpc>
              <a:spcBef>
                <a:spcPct val="0"/>
              </a:spcBef>
            </a:pPr>
            <a:r>
              <a:rPr lang="en-US" sz="1200" dirty="0">
                <a:solidFill>
                  <a:srgbClr val="1B1B1B"/>
                </a:solidFill>
                <a:latin typeface="Halant Medium"/>
              </a:rPr>
              <a:t>Online Revenue Models| 27 October 2021</a:t>
            </a:r>
          </a:p>
        </p:txBody>
      </p:sp>
    </p:spTree>
    <p:extLst>
      <p:ext uri="{BB962C8B-B14F-4D97-AF65-F5344CB8AC3E}">
        <p14:creationId xmlns:p14="http://schemas.microsoft.com/office/powerpoint/2010/main" val="374037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ACFB3DE-2320-4C6A-B3EE-473868C1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06"/>
            <a:ext cx="3278725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74F77639-4627-4280-A447-310CD9B63EA4}"/>
              </a:ext>
            </a:extLst>
          </p:cNvPr>
          <p:cNvSpPr txBox="1"/>
          <p:nvPr/>
        </p:nvSpPr>
        <p:spPr>
          <a:xfrm>
            <a:off x="-449358" y="1988312"/>
            <a:ext cx="3956206" cy="763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GB" sz="45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Google</a:t>
            </a:r>
            <a:endParaRPr lang="en-US" sz="4500" b="1" dirty="0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A024-EFD3-4AC3-B707-0F899A9BC43E}"/>
              </a:ext>
            </a:extLst>
          </p:cNvPr>
          <p:cNvSpPr/>
          <p:nvPr/>
        </p:nvSpPr>
        <p:spPr>
          <a:xfrm>
            <a:off x="8878" y="6720398"/>
            <a:ext cx="12168000" cy="180000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9E1A0-8EAF-473F-B685-96A6CCFE08A3}"/>
              </a:ext>
            </a:extLst>
          </p:cNvPr>
          <p:cNvSpPr/>
          <p:nvPr/>
        </p:nvSpPr>
        <p:spPr>
          <a:xfrm>
            <a:off x="11257189" y="75696"/>
            <a:ext cx="723529" cy="660826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III</a:t>
            </a:r>
            <a:endParaRPr lang="en-ZA" sz="1400" dirty="0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3817F3C3-C1A5-4A95-9D6F-3066FEF0D1A7}"/>
              </a:ext>
            </a:extLst>
          </p:cNvPr>
          <p:cNvSpPr txBox="1"/>
          <p:nvPr/>
        </p:nvSpPr>
        <p:spPr>
          <a:xfrm rot="16200000">
            <a:off x="10311917" y="4965666"/>
            <a:ext cx="3325583" cy="25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2239"/>
              </a:lnSpc>
              <a:spcBef>
                <a:spcPct val="0"/>
              </a:spcBef>
            </a:pPr>
            <a:r>
              <a:rPr lang="en-US" sz="1200" dirty="0">
                <a:solidFill>
                  <a:srgbClr val="1B1B1B"/>
                </a:solidFill>
                <a:latin typeface="Halant Medium"/>
              </a:rPr>
              <a:t>Online Revenue Models| 27 October 2021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888DDC-41F9-49E9-96CF-1C92DEE7C045}"/>
              </a:ext>
            </a:extLst>
          </p:cNvPr>
          <p:cNvSpPr txBox="1">
            <a:spLocks/>
          </p:cNvSpPr>
          <p:nvPr/>
        </p:nvSpPr>
        <p:spPr>
          <a:xfrm>
            <a:off x="3392786" y="333636"/>
            <a:ext cx="8341736" cy="2343347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293248">
              <a:defRPr>
                <a:latin typeface="+mn-lt"/>
                <a:ea typeface="+mn-ea"/>
                <a:cs typeface="+mn-cs"/>
              </a:defRPr>
            </a:lvl2pPr>
            <a:lvl3pPr marL="586497">
              <a:defRPr>
                <a:latin typeface="+mn-lt"/>
                <a:ea typeface="+mn-ea"/>
                <a:cs typeface="+mn-cs"/>
              </a:defRPr>
            </a:lvl3pPr>
            <a:lvl4pPr marL="879746">
              <a:defRPr>
                <a:latin typeface="+mn-lt"/>
                <a:ea typeface="+mn-ea"/>
                <a:cs typeface="+mn-cs"/>
              </a:defRPr>
            </a:lvl4pPr>
            <a:lvl5pPr marL="1172994">
              <a:defRPr>
                <a:latin typeface="+mn-lt"/>
                <a:ea typeface="+mn-ea"/>
                <a:cs typeface="+mn-cs"/>
              </a:defRPr>
            </a:lvl5pPr>
            <a:lvl6pPr marL="1466242">
              <a:defRPr>
                <a:latin typeface="+mn-lt"/>
                <a:ea typeface="+mn-ea"/>
                <a:cs typeface="+mn-cs"/>
              </a:defRPr>
            </a:lvl6pPr>
            <a:lvl7pPr marL="1759491">
              <a:defRPr>
                <a:latin typeface="+mn-lt"/>
                <a:ea typeface="+mn-ea"/>
                <a:cs typeface="+mn-cs"/>
              </a:defRPr>
            </a:lvl7pPr>
            <a:lvl8pPr marL="2052740">
              <a:defRPr>
                <a:latin typeface="+mn-lt"/>
                <a:ea typeface="+mn-ea"/>
                <a:cs typeface="+mn-cs"/>
              </a:defRPr>
            </a:lvl8pPr>
            <a:lvl9pPr marL="2345988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ZA" sz="2800" kern="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Google:</a:t>
            </a:r>
          </a:p>
          <a:p>
            <a:pPr marL="750448" lvl="1" indent="-457200" defTabSz="914400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sz="2800" kern="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Market capitalization (firm’s value) – most valuable media company</a:t>
            </a:r>
          </a:p>
          <a:p>
            <a:pPr marL="750448" lvl="1" indent="-457200" defTabSz="914400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sz="2800" kern="0" dirty="0">
                <a:solidFill>
                  <a:sysClr val="windowText" lastClr="000000"/>
                </a:solidFill>
                <a:latin typeface="Tw Cen MT" panose="020B0602020104020603" pitchFamily="34" charset="0"/>
              </a:rPr>
              <a:t>Controls majority of Internet search advertising business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B34A9-B123-48A5-92F9-2436B2231E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85843" y="2428847"/>
            <a:ext cx="5285744" cy="4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3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ACFB3DE-2320-4C6A-B3EE-473868C1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06"/>
            <a:ext cx="3278725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74F77639-4627-4280-A447-310CD9B63EA4}"/>
              </a:ext>
            </a:extLst>
          </p:cNvPr>
          <p:cNvSpPr txBox="1"/>
          <p:nvPr/>
        </p:nvSpPr>
        <p:spPr>
          <a:xfrm>
            <a:off x="-121527" y="1591289"/>
            <a:ext cx="3441940" cy="2401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ZA" sz="45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Shift to </a:t>
            </a:r>
          </a:p>
          <a:p>
            <a:pPr algn="ctr" defTabSz="609630">
              <a:lnSpc>
                <a:spcPts val="6400"/>
              </a:lnSpc>
            </a:pPr>
            <a:r>
              <a:rPr lang="en-ZA" sz="45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Online Advertising</a:t>
            </a:r>
            <a:endParaRPr lang="en-US" sz="4500" b="1" dirty="0">
              <a:solidFill>
                <a:schemeClr val="bg1">
                  <a:lumMod val="85000"/>
                </a:schemeClr>
              </a:solidFill>
              <a:latin typeface="Wingdings" panose="05000000000000000000" pitchFamily="2" charset="2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A024-EFD3-4AC3-B707-0F899A9BC43E}"/>
              </a:ext>
            </a:extLst>
          </p:cNvPr>
          <p:cNvSpPr/>
          <p:nvPr/>
        </p:nvSpPr>
        <p:spPr>
          <a:xfrm>
            <a:off x="8878" y="6720398"/>
            <a:ext cx="12168000" cy="180000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9E1A0-8EAF-473F-B685-96A6CCFE08A3}"/>
              </a:ext>
            </a:extLst>
          </p:cNvPr>
          <p:cNvSpPr/>
          <p:nvPr/>
        </p:nvSpPr>
        <p:spPr>
          <a:xfrm>
            <a:off x="11233230" y="215153"/>
            <a:ext cx="646991" cy="623943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IV</a:t>
            </a:r>
            <a:endParaRPr lang="en-ZA" sz="1400" dirty="0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3283A47B-AC89-4E59-B148-537AF9CBFF23}"/>
              </a:ext>
            </a:extLst>
          </p:cNvPr>
          <p:cNvSpPr txBox="1"/>
          <p:nvPr/>
        </p:nvSpPr>
        <p:spPr>
          <a:xfrm rot="16200000">
            <a:off x="10311917" y="4965666"/>
            <a:ext cx="3325583" cy="25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2239"/>
              </a:lnSpc>
              <a:spcBef>
                <a:spcPct val="0"/>
              </a:spcBef>
            </a:pPr>
            <a:r>
              <a:rPr lang="en-US" sz="1200" dirty="0">
                <a:solidFill>
                  <a:srgbClr val="1B1B1B"/>
                </a:solidFill>
                <a:latin typeface="Halant Medium"/>
              </a:rPr>
              <a:t>Online Revenue Models| 27 October 2021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4C92A3-8972-4874-852D-0A1E96365B1C}"/>
              </a:ext>
            </a:extLst>
          </p:cNvPr>
          <p:cNvSpPr txBox="1">
            <a:spLocks/>
          </p:cNvSpPr>
          <p:nvPr/>
        </p:nvSpPr>
        <p:spPr>
          <a:xfrm>
            <a:off x="3441940" y="622182"/>
            <a:ext cx="7950408" cy="1508846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228611" indent="-228611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800" dirty="0">
                <a:latin typeface="Tw Cen MT" panose="020B0602020104020603" pitchFamily="34" charset="0"/>
              </a:rPr>
              <a:t>Only advertising category showing consistent positive growth.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3B178E-26A5-461F-8C8B-5BD9C1E94D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99971" y="2054711"/>
            <a:ext cx="6277977" cy="42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8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ACFB3DE-2320-4C6A-B3EE-473868C1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06"/>
            <a:ext cx="3278725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74F77639-4627-4280-A447-310CD9B63EA4}"/>
              </a:ext>
            </a:extLst>
          </p:cNvPr>
          <p:cNvSpPr txBox="1"/>
          <p:nvPr/>
        </p:nvSpPr>
        <p:spPr>
          <a:xfrm>
            <a:off x="-163215" y="1350767"/>
            <a:ext cx="3441940" cy="322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ZA" sz="45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Why the Increase in Online Ad Spending?</a:t>
            </a:r>
            <a:endParaRPr lang="en-US" sz="4500" b="1" dirty="0">
              <a:solidFill>
                <a:schemeClr val="bg1">
                  <a:lumMod val="85000"/>
                </a:schemeClr>
              </a:solidFill>
              <a:latin typeface="Wingdings" panose="05000000000000000000" pitchFamily="2" charset="2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A024-EFD3-4AC3-B707-0F899A9BC43E}"/>
              </a:ext>
            </a:extLst>
          </p:cNvPr>
          <p:cNvSpPr/>
          <p:nvPr/>
        </p:nvSpPr>
        <p:spPr>
          <a:xfrm>
            <a:off x="8878" y="6720398"/>
            <a:ext cx="12168000" cy="180000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9E1A0-8EAF-473F-B685-96A6CCFE08A3}"/>
              </a:ext>
            </a:extLst>
          </p:cNvPr>
          <p:cNvSpPr/>
          <p:nvPr/>
        </p:nvSpPr>
        <p:spPr>
          <a:xfrm>
            <a:off x="11233230" y="215153"/>
            <a:ext cx="646991" cy="623943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</a:t>
            </a:r>
            <a:endParaRPr lang="en-ZA" sz="1400" dirty="0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FC3C24D8-0E68-43D9-B4E7-A8EA790A3711}"/>
              </a:ext>
            </a:extLst>
          </p:cNvPr>
          <p:cNvSpPr txBox="1"/>
          <p:nvPr/>
        </p:nvSpPr>
        <p:spPr>
          <a:xfrm rot="16200000">
            <a:off x="10311917" y="4965666"/>
            <a:ext cx="3325583" cy="25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2239"/>
              </a:lnSpc>
              <a:spcBef>
                <a:spcPct val="0"/>
              </a:spcBef>
            </a:pPr>
            <a:r>
              <a:rPr lang="en-US" sz="1200" dirty="0">
                <a:solidFill>
                  <a:srgbClr val="1B1B1B"/>
                </a:solidFill>
                <a:latin typeface="Halant Medium"/>
              </a:rPr>
              <a:t>Online Revenue Models| 27 October 2021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826B3D-0F44-490C-BC1E-25AF64AD5384}"/>
              </a:ext>
            </a:extLst>
          </p:cNvPr>
          <p:cNvSpPr txBox="1">
            <a:spLocks/>
          </p:cNvSpPr>
          <p:nvPr/>
        </p:nvSpPr>
        <p:spPr bwMode="auto">
          <a:xfrm>
            <a:off x="3400252" y="527124"/>
            <a:ext cx="849002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182563" indent="-182563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Increased user time online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More time spent online than watching TV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Read fewer print publications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Less radio listeners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Online channels enable advertisers to reach consumers at work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Improved measurement and accountability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Can count user clicks and purchases via ad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Measurement metrics linked to payment, therefore more cost effective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Targeting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Easier to target users most likely to spend on product</a:t>
            </a:r>
          </a:p>
        </p:txBody>
      </p:sp>
    </p:spTree>
    <p:extLst>
      <p:ext uri="{BB962C8B-B14F-4D97-AF65-F5344CB8AC3E}">
        <p14:creationId xmlns:p14="http://schemas.microsoft.com/office/powerpoint/2010/main" val="398062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ACFB3DE-2320-4C6A-B3EE-473868C1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06"/>
            <a:ext cx="3278725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74F77639-4627-4280-A447-310CD9B63EA4}"/>
              </a:ext>
            </a:extLst>
          </p:cNvPr>
          <p:cNvSpPr txBox="1"/>
          <p:nvPr/>
        </p:nvSpPr>
        <p:spPr>
          <a:xfrm>
            <a:off x="-78495" y="1591289"/>
            <a:ext cx="3441940" cy="322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ZA" sz="43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How Google’s Search Mechanism</a:t>
            </a:r>
            <a:br>
              <a:rPr lang="en-ZA" sz="43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</a:br>
            <a:r>
              <a:rPr lang="en-ZA" sz="43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Works</a:t>
            </a:r>
            <a:endParaRPr lang="en-US" sz="4300" b="1" dirty="0">
              <a:solidFill>
                <a:schemeClr val="bg1">
                  <a:lumMod val="85000"/>
                </a:schemeClr>
              </a:solidFill>
              <a:latin typeface="Wingdings" panose="05000000000000000000" pitchFamily="2" charset="2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A024-EFD3-4AC3-B707-0F899A9BC43E}"/>
              </a:ext>
            </a:extLst>
          </p:cNvPr>
          <p:cNvSpPr/>
          <p:nvPr/>
        </p:nvSpPr>
        <p:spPr>
          <a:xfrm>
            <a:off x="8878" y="6720398"/>
            <a:ext cx="12168000" cy="180000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9E1A0-8EAF-473F-B685-96A6CCFE08A3}"/>
              </a:ext>
            </a:extLst>
          </p:cNvPr>
          <p:cNvSpPr/>
          <p:nvPr/>
        </p:nvSpPr>
        <p:spPr>
          <a:xfrm>
            <a:off x="11233230" y="215153"/>
            <a:ext cx="646991" cy="623943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</a:t>
            </a:r>
            <a:endParaRPr lang="en-ZA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3CF31-4D10-47A0-985E-30A4E1E8907B}"/>
              </a:ext>
            </a:extLst>
          </p:cNvPr>
          <p:cNvSpPr txBox="1"/>
          <p:nvPr/>
        </p:nvSpPr>
        <p:spPr>
          <a:xfrm>
            <a:off x="3441940" y="1077815"/>
            <a:ext cx="8479969" cy="4519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</a:rPr>
              <a:t>Organic or natural search</a:t>
            </a:r>
          </a:p>
          <a:p>
            <a:pPr marL="960437" marR="0" lvl="1" indent="-457200" algn="l" defTabSz="914400" rtl="0" eaLnBrk="1" fontAlgn="base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</a:rPr>
              <a:t>Search engine results returned and ranked according to relevance.</a:t>
            </a:r>
            <a:endParaRPr kumimoji="0" lang="en-ZA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anose="020B0602020104020603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</a:rPr>
              <a:t>PageRank</a:t>
            </a:r>
          </a:p>
          <a:p>
            <a:pPr marL="960437" marR="0" lvl="1" indent="-457200" algn="l" defTabSz="914400" rtl="0" eaLnBrk="1" fontAlgn="base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</a:rPr>
              <a:t>Algorithm to rank websites.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</a:rPr>
              <a:t>Spiders, Web crawlers, Software robots</a:t>
            </a:r>
          </a:p>
          <a:p>
            <a:pPr marL="960437" marR="0" lvl="1" indent="-457200" algn="l" defTabSz="914400" rtl="0" eaLnBrk="1" fontAlgn="base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</a:rPr>
              <a:t>Traverse available websites to perform a given task. Spiders discover documents for indexing and retrieval.</a:t>
            </a:r>
          </a:p>
          <a:p>
            <a:pPr marL="846137" marR="0" lvl="1" indent="-342900" algn="l" defTabSz="914400" rtl="0" eaLnBrk="1" fontAlgn="base" latinLnBrk="0" hangingPunct="1">
              <a:lnSpc>
                <a:spcPct val="107000"/>
              </a:lnSpc>
              <a:spcBef>
                <a:spcPts val="250"/>
              </a:spcBef>
              <a:spcAft>
                <a:spcPts val="80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anose="020B06020201040206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84C95747-14C1-40FF-B287-FFE38D4CD098}"/>
              </a:ext>
            </a:extLst>
          </p:cNvPr>
          <p:cNvSpPr txBox="1"/>
          <p:nvPr/>
        </p:nvSpPr>
        <p:spPr>
          <a:xfrm rot="16200000">
            <a:off x="10311917" y="4965666"/>
            <a:ext cx="3325583" cy="25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2239"/>
              </a:lnSpc>
              <a:spcBef>
                <a:spcPct val="0"/>
              </a:spcBef>
            </a:pPr>
            <a:r>
              <a:rPr lang="en-US" sz="1200" dirty="0">
                <a:solidFill>
                  <a:srgbClr val="1B1B1B"/>
                </a:solidFill>
                <a:latin typeface="Halant Medium"/>
              </a:rPr>
              <a:t>Online Revenue Models| 27 October 2021</a:t>
            </a:r>
          </a:p>
        </p:txBody>
      </p:sp>
    </p:spTree>
    <p:extLst>
      <p:ext uri="{BB962C8B-B14F-4D97-AF65-F5344CB8AC3E}">
        <p14:creationId xmlns:p14="http://schemas.microsoft.com/office/powerpoint/2010/main" val="14937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ACFB3DE-2320-4C6A-B3EE-473868C1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06"/>
            <a:ext cx="3278725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74F77639-4627-4280-A447-310CD9B63EA4}"/>
              </a:ext>
            </a:extLst>
          </p:cNvPr>
          <p:cNvSpPr txBox="1"/>
          <p:nvPr/>
        </p:nvSpPr>
        <p:spPr>
          <a:xfrm>
            <a:off x="-78495" y="1591289"/>
            <a:ext cx="3441940" cy="322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ZA" sz="43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How Google’s Search Advertising Works</a:t>
            </a:r>
            <a:endParaRPr lang="en-US" sz="4300" b="1" dirty="0">
              <a:solidFill>
                <a:schemeClr val="bg1">
                  <a:lumMod val="85000"/>
                </a:schemeClr>
              </a:solidFill>
              <a:latin typeface="Wingdings" panose="05000000000000000000" pitchFamily="2" charset="2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A024-EFD3-4AC3-B707-0F899A9BC43E}"/>
              </a:ext>
            </a:extLst>
          </p:cNvPr>
          <p:cNvSpPr/>
          <p:nvPr/>
        </p:nvSpPr>
        <p:spPr>
          <a:xfrm>
            <a:off x="8878" y="6720398"/>
            <a:ext cx="12168000" cy="180000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9E1A0-8EAF-473F-B685-96A6CCFE08A3}"/>
              </a:ext>
            </a:extLst>
          </p:cNvPr>
          <p:cNvSpPr/>
          <p:nvPr/>
        </p:nvSpPr>
        <p:spPr>
          <a:xfrm>
            <a:off x="11233230" y="215153"/>
            <a:ext cx="646991" cy="623943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VII</a:t>
            </a:r>
            <a:endParaRPr lang="en-ZA" sz="1400" dirty="0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BA40110E-AD8D-4924-AF49-F77E98F7A6E9}"/>
              </a:ext>
            </a:extLst>
          </p:cNvPr>
          <p:cNvSpPr txBox="1"/>
          <p:nvPr/>
        </p:nvSpPr>
        <p:spPr>
          <a:xfrm rot="16200000">
            <a:off x="10311917" y="4965666"/>
            <a:ext cx="3325583" cy="25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2239"/>
              </a:lnSpc>
              <a:spcBef>
                <a:spcPct val="0"/>
              </a:spcBef>
            </a:pPr>
            <a:r>
              <a:rPr lang="en-US" sz="1200" dirty="0">
                <a:solidFill>
                  <a:srgbClr val="1B1B1B"/>
                </a:solidFill>
                <a:latin typeface="Halant Medium"/>
              </a:rPr>
              <a:t>Online Revenue Models| 27 October 2021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AD84306-FCA3-4283-92A8-1593817A2508}"/>
              </a:ext>
            </a:extLst>
          </p:cNvPr>
          <p:cNvSpPr txBox="1">
            <a:spLocks/>
          </p:cNvSpPr>
          <p:nvPr/>
        </p:nvSpPr>
        <p:spPr>
          <a:xfrm>
            <a:off x="3539265" y="250521"/>
            <a:ext cx="3946227" cy="620038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11" indent="-228611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6C3B"/>
              </a:buClr>
            </a:pPr>
            <a:r>
              <a:rPr lang="en-ZA" dirty="0">
                <a:latin typeface="Tw Cen MT" panose="020B0602020104020603" pitchFamily="34" charset="0"/>
              </a:rPr>
              <a:t>SEM: Search Engine Marketing</a:t>
            </a:r>
          </a:p>
          <a:p>
            <a:pPr>
              <a:buClr>
                <a:srgbClr val="006C3B"/>
              </a:buClr>
            </a:pPr>
            <a:r>
              <a:rPr lang="en-ZA" dirty="0">
                <a:latin typeface="Tw Cen MT" panose="020B0602020104020603" pitchFamily="34" charset="0"/>
              </a:rPr>
              <a:t>Ads linked to search because term indicates user has an interest in topic </a:t>
            </a:r>
          </a:p>
          <a:p>
            <a:pPr>
              <a:buClr>
                <a:srgbClr val="006C3B"/>
              </a:buClr>
            </a:pPr>
            <a:r>
              <a:rPr lang="en-ZA" dirty="0">
                <a:latin typeface="Tw Cen MT" panose="020B0602020104020603" pitchFamily="34" charset="0"/>
              </a:rPr>
              <a:t>Keyword advertising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Text ads at right or top of search results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Targeted based on words in query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Advertisers bid on target words</a:t>
            </a:r>
          </a:p>
          <a:p>
            <a:pPr>
              <a:buClr>
                <a:srgbClr val="006C3B"/>
              </a:buClr>
            </a:pPr>
            <a:r>
              <a:rPr lang="en-ZA" dirty="0">
                <a:latin typeface="Tw Cen MT" panose="020B0602020104020603" pitchFamily="34" charset="0"/>
              </a:rPr>
              <a:t>Tying ads to purchasing intent</a:t>
            </a:r>
          </a:p>
          <a:p>
            <a:pPr>
              <a:buClr>
                <a:srgbClr val="006C3B"/>
              </a:buClr>
            </a:pPr>
            <a:r>
              <a:rPr lang="en-ZA" dirty="0">
                <a:latin typeface="Tw Cen MT" panose="020B0602020104020603" pitchFamily="34" charset="0"/>
              </a:rPr>
              <a:t>Formula for ranking ads: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Ad Rank = Maximum CPC x Quality Score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CPC: cost per click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Quality score: measure of ad performance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Calculation includes CTR (click through rate)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Generally: the more relevant the ad, the higher the quality score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2BFF3EE-DFDE-4280-B685-694B553C3137}"/>
              </a:ext>
            </a:extLst>
          </p:cNvPr>
          <p:cNvSpPr txBox="1">
            <a:spLocks/>
          </p:cNvSpPr>
          <p:nvPr/>
        </p:nvSpPr>
        <p:spPr>
          <a:xfrm>
            <a:off x="7485493" y="215153"/>
            <a:ext cx="4071232" cy="5120640"/>
          </a:xfrm>
          <a:prstGeom prst="rect">
            <a:avLst/>
          </a:prstGeom>
        </p:spPr>
        <p:txBody>
          <a:bodyPr/>
          <a:lstStyle>
            <a:lvl1pPr marL="228611" indent="-228611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6C3B"/>
              </a:buClr>
            </a:pPr>
            <a:r>
              <a:rPr lang="en-ZA" dirty="0">
                <a:latin typeface="Tw Cen MT" panose="020B0602020104020603" pitchFamily="34" charset="0"/>
              </a:rPr>
              <a:t>Dynamic search ads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Google generated ads based on your web site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Useful if content changes a lot, or users likely to use wide range of search terms</a:t>
            </a:r>
          </a:p>
          <a:p>
            <a:pPr>
              <a:buClr>
                <a:srgbClr val="006C3B"/>
              </a:buClr>
            </a:pPr>
            <a:r>
              <a:rPr lang="en-ZA" dirty="0">
                <a:latin typeface="Tw Cen MT" panose="020B0602020104020603" pitchFamily="34" charset="0"/>
              </a:rPr>
              <a:t>Ad ranking and CPC calculated every time a user clicks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Advertisers get ad performance stats</a:t>
            </a:r>
          </a:p>
          <a:p>
            <a:pPr lvl="1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Can monitor and update themselves</a:t>
            </a:r>
          </a:p>
          <a:p>
            <a:pPr>
              <a:buClr>
                <a:srgbClr val="006C3B"/>
              </a:buClr>
            </a:pPr>
            <a:endParaRPr lang="en-ZA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2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ACFB3DE-2320-4C6A-B3EE-473868C1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06"/>
            <a:ext cx="3278725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74F77639-4627-4280-A447-310CD9B63EA4}"/>
              </a:ext>
            </a:extLst>
          </p:cNvPr>
          <p:cNvSpPr txBox="1"/>
          <p:nvPr/>
        </p:nvSpPr>
        <p:spPr>
          <a:xfrm>
            <a:off x="-121527" y="1591289"/>
            <a:ext cx="3441940" cy="1567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ZA" sz="45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How Much does it Cost?</a:t>
            </a:r>
            <a:endParaRPr lang="en-US" sz="4500" b="1" dirty="0">
              <a:solidFill>
                <a:schemeClr val="bg1">
                  <a:lumMod val="85000"/>
                </a:schemeClr>
              </a:solidFill>
              <a:latin typeface="Wingdings" panose="05000000000000000000" pitchFamily="2" charset="2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A024-EFD3-4AC3-B707-0F899A9BC43E}"/>
              </a:ext>
            </a:extLst>
          </p:cNvPr>
          <p:cNvSpPr/>
          <p:nvPr/>
        </p:nvSpPr>
        <p:spPr>
          <a:xfrm>
            <a:off x="8878" y="6720398"/>
            <a:ext cx="12168000" cy="180000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9E1A0-8EAF-473F-B685-96A6CCFE08A3}"/>
              </a:ext>
            </a:extLst>
          </p:cNvPr>
          <p:cNvSpPr/>
          <p:nvPr/>
        </p:nvSpPr>
        <p:spPr>
          <a:xfrm>
            <a:off x="11233230" y="215153"/>
            <a:ext cx="646991" cy="623943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VIII</a:t>
            </a:r>
            <a:endParaRPr lang="en-ZA" sz="1400" dirty="0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82AABF26-FD1E-471D-9CB7-28A9547D2B6E}"/>
              </a:ext>
            </a:extLst>
          </p:cNvPr>
          <p:cNvSpPr txBox="1"/>
          <p:nvPr/>
        </p:nvSpPr>
        <p:spPr>
          <a:xfrm rot="16200000">
            <a:off x="10311917" y="4965666"/>
            <a:ext cx="3325583" cy="25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2239"/>
              </a:lnSpc>
              <a:spcBef>
                <a:spcPct val="0"/>
              </a:spcBef>
            </a:pPr>
            <a:r>
              <a:rPr lang="en-US" sz="1200" dirty="0">
                <a:solidFill>
                  <a:srgbClr val="1B1B1B"/>
                </a:solidFill>
                <a:latin typeface="Halant Medium"/>
              </a:rPr>
              <a:t>Online Revenue Models| 27 October 2021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F2D6AD-056C-41FB-8E52-01C76CAA41C7}"/>
              </a:ext>
            </a:extLst>
          </p:cNvPr>
          <p:cNvSpPr txBox="1">
            <a:spLocks/>
          </p:cNvSpPr>
          <p:nvPr/>
        </p:nvSpPr>
        <p:spPr bwMode="auto">
          <a:xfrm>
            <a:off x="3441940" y="510770"/>
            <a:ext cx="8490019" cy="290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182563" indent="-182563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defTabSz="914400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Most clicks between 30c and $1</a:t>
            </a:r>
          </a:p>
          <a:p>
            <a:pPr marL="355600" indent="-355600" defTabSz="914400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Can vary depending on industry and current status</a:t>
            </a:r>
          </a:p>
          <a:p>
            <a:pPr marL="355600" indent="-355600" defTabSz="914400">
              <a:buClr>
                <a:srgbClr val="006C3B"/>
              </a:buClr>
              <a:buFont typeface="Arial" panose="020B0604020202020204" pitchFamily="34" charset="0"/>
              <a:buChar char="•"/>
            </a:pPr>
            <a:r>
              <a:rPr lang="en-ZA" dirty="0">
                <a:latin typeface="Tw Cen MT" panose="020B0602020104020603" pitchFamily="34" charset="0"/>
              </a:rPr>
              <a:t>Rates determined by market related  auction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77AF0D-9E22-4FC3-A0C0-4CAD8257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297" y="3024632"/>
            <a:ext cx="2393038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1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ACFB3DE-2320-4C6A-B3EE-473868C1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06"/>
            <a:ext cx="3278725" cy="6858000"/>
          </a:xfrm>
          <a:prstGeom prst="rect">
            <a:avLst/>
          </a:prstGeom>
        </p:spPr>
      </p:pic>
      <p:sp>
        <p:nvSpPr>
          <p:cNvPr id="34" name="TextBox 2">
            <a:extLst>
              <a:ext uri="{FF2B5EF4-FFF2-40B4-BE49-F238E27FC236}">
                <a16:creationId xmlns:a16="http://schemas.microsoft.com/office/drawing/2014/main" id="{74F77639-4627-4280-A447-310CD9B63EA4}"/>
              </a:ext>
            </a:extLst>
          </p:cNvPr>
          <p:cNvSpPr txBox="1"/>
          <p:nvPr/>
        </p:nvSpPr>
        <p:spPr>
          <a:xfrm>
            <a:off x="-121527" y="1591289"/>
            <a:ext cx="3441940" cy="1567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6400"/>
              </a:lnSpc>
            </a:pPr>
            <a:r>
              <a:rPr lang="en-ZA" sz="45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Targeting by Location</a:t>
            </a:r>
            <a:endParaRPr lang="en-US" sz="4500" b="1" dirty="0">
              <a:solidFill>
                <a:schemeClr val="bg1">
                  <a:lumMod val="85000"/>
                </a:schemeClr>
              </a:solidFill>
              <a:latin typeface="Wingdings" panose="05000000000000000000" pitchFamily="2" charset="2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BA024-EFD3-4AC3-B707-0F899A9BC43E}"/>
              </a:ext>
            </a:extLst>
          </p:cNvPr>
          <p:cNvSpPr/>
          <p:nvPr/>
        </p:nvSpPr>
        <p:spPr>
          <a:xfrm>
            <a:off x="8878" y="6720398"/>
            <a:ext cx="12168000" cy="180000"/>
          </a:xfrm>
          <a:prstGeom prst="rect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9E1A0-8EAF-473F-B685-96A6CCFE08A3}"/>
              </a:ext>
            </a:extLst>
          </p:cNvPr>
          <p:cNvSpPr/>
          <p:nvPr/>
        </p:nvSpPr>
        <p:spPr>
          <a:xfrm>
            <a:off x="11233230" y="215153"/>
            <a:ext cx="646991" cy="623943"/>
          </a:xfrm>
          <a:prstGeom prst="ellipse">
            <a:avLst/>
          </a:prstGeom>
          <a:solidFill>
            <a:srgbClr val="006C3B"/>
          </a:solidFill>
          <a:ln>
            <a:solidFill>
              <a:srgbClr val="006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IX</a:t>
            </a:r>
            <a:endParaRPr lang="en-ZA" sz="1400" dirty="0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82AABF26-FD1E-471D-9CB7-28A9547D2B6E}"/>
              </a:ext>
            </a:extLst>
          </p:cNvPr>
          <p:cNvSpPr txBox="1"/>
          <p:nvPr/>
        </p:nvSpPr>
        <p:spPr>
          <a:xfrm rot="16200000">
            <a:off x="10311917" y="4965666"/>
            <a:ext cx="3325583" cy="252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2239"/>
              </a:lnSpc>
              <a:spcBef>
                <a:spcPct val="0"/>
              </a:spcBef>
            </a:pPr>
            <a:r>
              <a:rPr lang="en-US" sz="1200" dirty="0">
                <a:solidFill>
                  <a:srgbClr val="1B1B1B"/>
                </a:solidFill>
                <a:latin typeface="Halant Medium"/>
              </a:rPr>
              <a:t>Online Revenue Models| 27 October 2021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F2D6AD-056C-41FB-8E52-01C76CAA41C7}"/>
              </a:ext>
            </a:extLst>
          </p:cNvPr>
          <p:cNvSpPr txBox="1">
            <a:spLocks/>
          </p:cNvSpPr>
          <p:nvPr/>
        </p:nvSpPr>
        <p:spPr bwMode="auto">
          <a:xfrm>
            <a:off x="3524480" y="352860"/>
            <a:ext cx="8490019" cy="290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marL="182563" indent="-182563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6858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3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182563" algn="l" rtl="0" eaLnBrk="1" fontAlgn="base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 defTabSz="914400">
              <a:buClr>
                <a:srgbClr val="006C3B"/>
              </a:buClr>
              <a:buFont typeface="Arial" panose="020B0604020202020204" pitchFamily="34" charset="0"/>
              <a:buChar char="•"/>
              <a:tabLst>
                <a:tab pos="452438" algn="l"/>
              </a:tabLst>
              <a:defRPr/>
            </a:pPr>
            <a:r>
              <a:rPr kumimoji="0" lang="en-ZA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Geotargeting</a:t>
            </a:r>
          </a:p>
          <a:p>
            <a:pPr marL="812800" lvl="2" indent="-355600" defTabSz="914400">
              <a:buClr>
                <a:srgbClr val="006C3B"/>
              </a:buClr>
              <a:buFont typeface="Arial" panose="020B0604020202020204" pitchFamily="34" charset="0"/>
              <a:buChar char="•"/>
              <a:defRPr/>
            </a:pPr>
            <a:r>
              <a:rPr kumimoji="0" lang="en-ZA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Advertisers specify user location</a:t>
            </a:r>
          </a:p>
          <a:p>
            <a:pPr marL="812800" lvl="2" indent="-355600" defTabSz="914400">
              <a:buClr>
                <a:srgbClr val="006C3B"/>
              </a:buClr>
              <a:buFont typeface="Arial" panose="020B0604020202020204" pitchFamily="34" charset="0"/>
              <a:buChar char="•"/>
              <a:defRPr/>
            </a:pPr>
            <a:r>
              <a:rPr kumimoji="0" lang="en-ZA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Country, state, metropolitan region or advertising region</a:t>
            </a:r>
          </a:p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IP address can be used for geotargeting</a:t>
            </a:r>
          </a:p>
          <a:p>
            <a:pPr marL="355600" marR="0" lvl="0" indent="-355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006C3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</a:rPr>
              <a:t>Use of Wi-Fi hotspots and GPS to identify location</a:t>
            </a:r>
          </a:p>
        </p:txBody>
      </p:sp>
      <p:pic>
        <p:nvPicPr>
          <p:cNvPr id="1026" name="Picture 2" descr="How to Use Geotargeted Ads for Your Business | thunder::tech">
            <a:extLst>
              <a:ext uri="{FF2B5EF4-FFF2-40B4-BE49-F238E27FC236}">
                <a16:creationId xmlns:a16="http://schemas.microsoft.com/office/drawing/2014/main" id="{D5B131CB-19F9-4A8C-B3EF-C00F54189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23" y="3074410"/>
            <a:ext cx="3818684" cy="31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491E84-5940-4C78-B7B2-D9DC28787F90}"/>
              </a:ext>
            </a:extLst>
          </p:cNvPr>
          <p:cNvSpPr txBox="1"/>
          <p:nvPr/>
        </p:nvSpPr>
        <p:spPr>
          <a:xfrm>
            <a:off x="4315256" y="6070124"/>
            <a:ext cx="6212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200" dirty="0">
                <a:latin typeface="Tw Cen MT" panose="020B0602020104020603" pitchFamily="34" charset="0"/>
              </a:rPr>
              <a:t>https://www.thundertech.com/blog-news/august-2020/how-to-use-geotargeted-ads-for-your-business</a:t>
            </a:r>
          </a:p>
        </p:txBody>
      </p:sp>
    </p:spTree>
    <p:extLst>
      <p:ext uri="{BB962C8B-B14F-4D97-AF65-F5344CB8AC3E}">
        <p14:creationId xmlns:p14="http://schemas.microsoft.com/office/powerpoint/2010/main" val="1350511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12467</TotalTime>
  <Words>709</Words>
  <Application>Microsoft Office PowerPoint</Application>
  <PresentationFormat>Widescreen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Halant Medium</vt:lpstr>
      <vt:lpstr>Times New Roman</vt:lpstr>
      <vt:lpstr>Tw Cen MT</vt:lpstr>
      <vt:lpstr>Wingdings</vt:lpstr>
      <vt:lpstr>Wingdings 2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INtroduction</dc:title>
  <dc:creator>van der Post, Leda (Dr) (Summerstrand Campus South);Fashoro, Ifeoluwapo, (Dr) (s215283317)</dc:creator>
  <cp:lastModifiedBy>Fashoro, Ifeoluwapo, (Dr) (s215283317)</cp:lastModifiedBy>
  <cp:revision>161</cp:revision>
  <cp:lastPrinted>2018-02-06T09:17:43Z</cp:lastPrinted>
  <dcterms:created xsi:type="dcterms:W3CDTF">2016-02-01T08:21:05Z</dcterms:created>
  <dcterms:modified xsi:type="dcterms:W3CDTF">2021-10-12T09:51:19Z</dcterms:modified>
</cp:coreProperties>
</file>