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1" r:id="rId2"/>
    <p:sldId id="259" r:id="rId3"/>
    <p:sldId id="260" r:id="rId4"/>
    <p:sldId id="258" r:id="rId5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857FFE-4C7E-43FF-BEF5-E67217BBFD89}" type="datetimeFigureOut">
              <a:rPr lang="en-ZA"/>
              <a:pPr>
                <a:defRPr/>
              </a:pPr>
              <a:t>2021/05/25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577A950-1F22-4A50-8748-C1B921312BB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019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D15C5-38C5-497E-8206-20DFEDCA90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99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BD1E4-797B-404C-9A85-FB8736C015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0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67D50-553A-4193-8256-38E6154C8C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94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9DC7B-78FB-4989-BD03-A16E61824B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41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29D1B-0D01-4914-9D1E-E4AA514ACD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0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B80BE-D28B-4E78-A170-B7A0E56124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14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50D6B-B0B9-44CE-BA22-8CDF65045C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0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2091B-F4C8-4A1A-B5DD-97DC732CCC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4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37C92-37D5-44D2-9DAF-6784559027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7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21A42-CCA5-4921-8ABC-309EF507A6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8AF48-7898-40D3-979A-04C91C0B91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65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552529D-B5BA-4B34-8D64-334D915B77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176"/>
            <a:ext cx="9144000" cy="795577"/>
          </a:xfrm>
        </p:spPr>
        <p:txBody>
          <a:bodyPr/>
          <a:lstStyle/>
          <a:p>
            <a:pPr eaLnBrk="1" hangingPunct="1"/>
            <a:r>
              <a:rPr lang="en-ZA" sz="3000" b="1" dirty="0">
                <a:solidFill>
                  <a:srgbClr val="000000"/>
                </a:solidFill>
              </a:rPr>
              <a:t>EBMV301 Semester test 2 (TM2) on 28 May 2021</a:t>
            </a:r>
            <a:br>
              <a:rPr lang="en-ZA" sz="3000" b="1" dirty="0"/>
            </a:br>
            <a:endParaRPr lang="en-GB" sz="3000" b="1" dirty="0"/>
          </a:p>
        </p:txBody>
      </p:sp>
      <p:graphicFrame>
        <p:nvGraphicFramePr>
          <p:cNvPr id="208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94455"/>
              </p:ext>
            </p:extLst>
          </p:nvPr>
        </p:nvGraphicFramePr>
        <p:xfrm>
          <a:off x="195060" y="629499"/>
          <a:ext cx="8784975" cy="5547364"/>
        </p:xfrm>
        <a:graphic>
          <a:graphicData uri="http://schemas.openxmlformats.org/drawingml/2006/table">
            <a:tbl>
              <a:tblPr/>
              <a:tblGrid>
                <a:gridCol w="1856659">
                  <a:extLst>
                    <a:ext uri="{9D8B030D-6E8A-4147-A177-3AD203B41FA5}">
                      <a16:colId xmlns:a16="http://schemas.microsoft.com/office/drawing/2014/main" val="99913487"/>
                    </a:ext>
                  </a:extLst>
                </a:gridCol>
                <a:gridCol w="6928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7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9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11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 answer questions and MC (20)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 answer questions and MC (18)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 answer questions and MC (18)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 answer questions and MC (18)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 answer questions and MC (16)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6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Short answer questions are similar to open (longer) questions that require you to do calculations; but then only requires a short (final) answer to be typed onto your Moodle quiz.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Remember to insert appropriate units here (%, R signs, etc.), where applicable.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Use full stop as monetary separator (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eg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 R12.34) and avoid spaces.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TOTAL = 90 marks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Both open and MC questions include theory,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application and calculations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177"/>
            <a:ext cx="9144000" cy="661536"/>
          </a:xfrm>
        </p:spPr>
        <p:txBody>
          <a:bodyPr/>
          <a:lstStyle/>
          <a:p>
            <a:pPr eaLnBrk="1" hangingPunct="1"/>
            <a:r>
              <a:rPr lang="en-ZA" sz="3000" b="1" dirty="0"/>
              <a:t>EBMV301 TM2 on 28 May 2021 </a:t>
            </a:r>
            <a:br>
              <a:rPr lang="en-ZA" sz="3000" b="1" dirty="0"/>
            </a:br>
            <a:endParaRPr lang="en-GB" sz="3000" b="1" dirty="0"/>
          </a:p>
        </p:txBody>
      </p:sp>
      <p:sp>
        <p:nvSpPr>
          <p:cNvPr id="3100" name="Text Box 36"/>
          <p:cNvSpPr txBox="1">
            <a:spLocks noChangeArrowheads="1"/>
          </p:cNvSpPr>
          <p:nvPr/>
        </p:nvSpPr>
        <p:spPr bwMode="auto">
          <a:xfrm>
            <a:off x="107504" y="986023"/>
            <a:ext cx="8784976" cy="550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925" algn="l"/>
                <a:tab pos="712788" algn="l"/>
              </a:tabLst>
              <a:defRPr/>
            </a:pP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ORDER of tools to use when studying: </a:t>
            </a:r>
          </a:p>
          <a:p>
            <a:pPr marL="542925" marR="0" lvl="0" indent="-542925" algn="just" defTabSz="40481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>
                <a:tab pos="542925" algn="l"/>
                <a:tab pos="712788" algn="l"/>
              </a:tabLst>
              <a:defRPr/>
            </a:pP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Use (watch/listen/read) the lecture presentations of </a:t>
            </a:r>
            <a:r>
              <a:rPr kumimoji="0" lang="en-Z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Chs</a:t>
            </a: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 7, 8, 9, 10  and </a:t>
            </a:r>
            <a:r>
              <a:rPr lang="en-ZA" sz="2000" b="1" dirty="0">
                <a:solidFill>
                  <a:srgbClr val="C00000"/>
                </a:solidFill>
              </a:rPr>
              <a:t>1</a:t>
            </a: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endParaRPr lang="en-ZA" sz="2000" b="1" dirty="0">
              <a:solidFill>
                <a:srgbClr val="C00000"/>
              </a:solidFill>
            </a:endParaRPr>
          </a:p>
          <a:p>
            <a:pPr marL="457200" marR="0" lvl="0" indent="-457200" algn="just" defTabSz="40481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>
                <a:tab pos="542925" algn="l"/>
                <a:tab pos="712788" algn="l"/>
              </a:tabLst>
              <a:defRPr/>
            </a:pP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Lecture slides to follow presentations and make notes</a:t>
            </a:r>
          </a:p>
          <a:p>
            <a:pPr marL="0" marR="0" lvl="0" indent="0" algn="just" defTabSz="40481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925" algn="l"/>
                <a:tab pos="712788" algn="l"/>
              </a:tabLst>
              <a:defRPr/>
            </a:pP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(3)	Study guide</a:t>
            </a:r>
          </a:p>
          <a:p>
            <a:pPr marL="0" marR="0" lvl="0" indent="0" algn="just" defTabSz="40481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925" algn="l"/>
                <a:tab pos="712788" algn="l"/>
              </a:tabLst>
              <a:defRPr/>
            </a:pP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(4)	Tutorial 2 (TT2) solutions doc (will be available after the tut marks have been released, asap)</a:t>
            </a:r>
          </a:p>
          <a:p>
            <a:pPr marL="0" marR="0" lvl="0" indent="0" algn="just" defTabSz="40481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2925" algn="l"/>
                <a:tab pos="712788" algn="l"/>
              </a:tabLst>
              <a:defRPr/>
            </a:pP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(5)	Textbook</a:t>
            </a:r>
          </a:p>
          <a:p>
            <a:pPr marL="0" marR="0" lvl="0" indent="0" algn="just" defTabSz="50958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ZA" sz="105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lvl="0" algn="just" defTabSz="509588" eaLnBrk="1" hangingPunct="1">
              <a:spcBef>
                <a:spcPts val="0"/>
              </a:spcBef>
            </a:pP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Solution </a:t>
            </a:r>
            <a:r>
              <a:rPr lang="en-ZA" sz="2000" b="1" dirty="0">
                <a:solidFill>
                  <a:srgbClr val="C00000"/>
                </a:solidFill>
              </a:rPr>
              <a:t>documents (per chapter) provides ALL the solutions: To additional SG questions and end-of-chapter questions from the textbook. 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USE THE TOOLS, STUDY HARD AND YOU WILL SUCCEED!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ZA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REMEMBER TO READ AND FOLLOW THE ASSESSMENT INSTRUCTIONS CAREFULLY.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 do the actual assessment should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take longer than 1.5 hours…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ZA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177"/>
            <a:ext cx="9144000" cy="661536"/>
          </a:xfrm>
        </p:spPr>
        <p:txBody>
          <a:bodyPr/>
          <a:lstStyle/>
          <a:p>
            <a:pPr eaLnBrk="1" hangingPunct="1"/>
            <a:r>
              <a:rPr lang="en-ZA" sz="3000" b="1" dirty="0"/>
              <a:t>EBMV301 TM2 on 28 April 2021 </a:t>
            </a:r>
            <a:br>
              <a:rPr lang="en-ZA" sz="3000" b="1" dirty="0"/>
            </a:br>
            <a:endParaRPr lang="en-GB" sz="3000" b="1" dirty="0"/>
          </a:p>
        </p:txBody>
      </p:sp>
      <p:sp>
        <p:nvSpPr>
          <p:cNvPr id="3100" name="Text Box 36"/>
          <p:cNvSpPr txBox="1">
            <a:spLocks noChangeArrowheads="1"/>
          </p:cNvSpPr>
          <p:nvPr/>
        </p:nvSpPr>
        <p:spPr bwMode="auto">
          <a:xfrm>
            <a:off x="107504" y="836713"/>
            <a:ext cx="8784976" cy="271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ZA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ALL on 28 May 2021: TM2 questions as pdf (part of/in the quiz link) – then your count-down starts – do as hard copy test, enter answers on Moodle on the assessment quiz and SUBMIT before 23:00.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sz="2000" b="1" dirty="0">
              <a:solidFill>
                <a:srgbClr val="FF0000"/>
              </a:solidFill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Ensure that you give yourself enough time to enter the answers.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sz="2000" b="1" dirty="0">
              <a:solidFill>
                <a:srgbClr val="FF0000"/>
              </a:solidFill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Remember, once you open the question document and/or start with the quiz you have 3 hours to complete the assessment.</a:t>
            </a:r>
          </a:p>
        </p:txBody>
      </p:sp>
    </p:spTree>
    <p:extLst>
      <p:ext uri="{BB962C8B-B14F-4D97-AF65-F5344CB8AC3E}">
        <p14:creationId xmlns:p14="http://schemas.microsoft.com/office/powerpoint/2010/main" val="163860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176"/>
            <a:ext cx="9144000" cy="795577"/>
          </a:xfrm>
        </p:spPr>
        <p:txBody>
          <a:bodyPr/>
          <a:lstStyle/>
          <a:p>
            <a:pPr eaLnBrk="1" hangingPunct="1"/>
            <a:r>
              <a:rPr lang="en-ZA" sz="2600" b="1" dirty="0"/>
              <a:t>EBMV301/EBM351/EBM301 TM2 on 28 May 2021</a:t>
            </a:r>
            <a:br>
              <a:rPr lang="en-ZA" sz="3000" b="1" dirty="0"/>
            </a:br>
            <a:r>
              <a:rPr lang="en-ZA" sz="1500" b="1" dirty="0"/>
              <a:t>Some broad guidelines </a:t>
            </a:r>
            <a:br>
              <a:rPr lang="en-ZA" sz="3000" b="1" dirty="0"/>
            </a:br>
            <a:endParaRPr lang="en-GB" sz="3000" b="1" dirty="0"/>
          </a:p>
        </p:txBody>
      </p:sp>
      <p:graphicFrame>
        <p:nvGraphicFramePr>
          <p:cNvPr id="4" name="Group 34">
            <a:extLst>
              <a:ext uri="{FF2B5EF4-FFF2-40B4-BE49-F238E27FC236}">
                <a16:creationId xmlns:a16="http://schemas.microsoft.com/office/drawing/2014/main" id="{CB982E5A-E143-43A8-B528-65F5A7924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77337"/>
              </p:ext>
            </p:extLst>
          </p:nvPr>
        </p:nvGraphicFramePr>
        <p:xfrm>
          <a:off x="179512" y="692696"/>
          <a:ext cx="8784975" cy="5994448"/>
        </p:xfrm>
        <a:graphic>
          <a:graphicData uri="http://schemas.openxmlformats.org/drawingml/2006/table">
            <a:tbl>
              <a:tblPr/>
              <a:tblGrid>
                <a:gridCol w="1856659">
                  <a:extLst>
                    <a:ext uri="{9D8B030D-6E8A-4147-A177-3AD203B41FA5}">
                      <a16:colId xmlns:a16="http://schemas.microsoft.com/office/drawing/2014/main" val="99913487"/>
                    </a:ext>
                  </a:extLst>
                </a:gridCol>
                <a:gridCol w="6928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4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ZA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Z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11</a:t>
                      </a:r>
                      <a:endParaRPr kumimoji="0" lang="en-GB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Various share dividend growth models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calculations linked to it: Calculate P</a:t>
                      </a:r>
                      <a:r>
                        <a:rPr kumimoji="0" lang="en-GB" sz="21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(current share price)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dividend at any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rate of return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 return of a share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 return of a portfolio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Risk of a portfolio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Portfolio beta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Various investment techniques (e.g. </a:t>
                      </a:r>
                      <a:r>
                        <a:rPr kumimoji="0" lang="en-GB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NPV</a:t>
                      </a: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IRR, PB, </a:t>
                      </a:r>
                      <a:r>
                        <a:rPr kumimoji="0" lang="en-GB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DPB</a:t>
                      </a: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Cross-over rate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a project’s various CFs (CF</a:t>
                      </a:r>
                      <a:r>
                        <a:rPr kumimoji="0" lang="en-GB" sz="21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GB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OCFs</a:t>
                      </a: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change in </a:t>
                      </a:r>
                      <a:r>
                        <a:rPr kumimoji="0" lang="en-GB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NWC</a:t>
                      </a: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terminal CF, total CFs); Calculate project’s </a:t>
                      </a:r>
                      <a:r>
                        <a:rPr kumimoji="0" lang="en-GB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NPV</a:t>
                      </a:r>
                      <a:endParaRPr kumimoji="0" lang="en-GB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Scenario analysis; Sensitivity analysis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market capitalisation weights and costs of different capital sources (debt, ordinary and preference shares); calculate </a:t>
                      </a:r>
                      <a:r>
                        <a:rPr kumimoji="0" lang="en-GB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WACC</a:t>
                      </a:r>
                      <a:endParaRPr kumimoji="0" lang="en-GB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Flotation costs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3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Happy studying!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262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410</Words>
  <Application>Microsoft Office PowerPoint</Application>
  <PresentationFormat>On-screen Show (4:3)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Default Design</vt:lpstr>
      <vt:lpstr>EBMV301 Semester test 2 (TM2) on 28 May 2021 </vt:lpstr>
      <vt:lpstr>EBMV301 TM2 on 28 May 2021  </vt:lpstr>
      <vt:lpstr>EBMV301 TM2 on 28 April 2021  </vt:lpstr>
      <vt:lpstr>EBMV301/EBM351/EBM301 TM2 on 28 May 2021 Some broad guidelines  </vt:lpstr>
    </vt:vector>
  </TitlesOfParts>
  <Company>Nelson Mandela Metropolitan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EBM301 Semester test 1 (13/03)</dc:title>
  <dc:creator>NMMU</dc:creator>
  <cp:lastModifiedBy>Reviewer</cp:lastModifiedBy>
  <cp:revision>57</cp:revision>
  <cp:lastPrinted>2015-03-09T07:41:21Z</cp:lastPrinted>
  <dcterms:created xsi:type="dcterms:W3CDTF">2009-03-03T12:16:19Z</dcterms:created>
  <dcterms:modified xsi:type="dcterms:W3CDTF">2021-05-25T08:11:04Z</dcterms:modified>
</cp:coreProperties>
</file>