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3"/>
  </p:notesMasterIdLst>
  <p:handoutMasterIdLst>
    <p:handoutMasterId r:id="rId14"/>
  </p:handoutMasterIdLst>
  <p:sldIdLst>
    <p:sldId id="286" r:id="rId5"/>
    <p:sldId id="289" r:id="rId6"/>
    <p:sldId id="292" r:id="rId7"/>
    <p:sldId id="297" r:id="rId8"/>
    <p:sldId id="296" r:id="rId9"/>
    <p:sldId id="273" r:id="rId10"/>
    <p:sldId id="295"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10" autoAdjust="0"/>
    <p:restoredTop sz="94660"/>
  </p:normalViewPr>
  <p:slideViewPr>
    <p:cSldViewPr snapToGrid="0">
      <p:cViewPr varScale="1">
        <p:scale>
          <a:sx n="78" d="100"/>
          <a:sy n="78" d="100"/>
        </p:scale>
        <p:origin x="355" y="67"/>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2/1/2025</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2609089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3228853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0188F-2E51-71ED-8DBD-3608114D11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737CB-75D6-639D-8508-436AFAED6E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090EC7-EB81-FC30-34FC-1E7058B9A2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EA20AC-CAAA-7D4F-A359-A057C04AFE20}"/>
              </a:ext>
            </a:extLst>
          </p:cNvPr>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220593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0F55C-9EBE-AC0D-8D57-1C26577C95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28E2B6-3B78-1FE6-07FC-8E97A874EB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0B5651-68E7-8496-3D98-E9E4E3477A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4ED6D8-1072-9505-91DB-FF3310F86CC9}"/>
              </a:ext>
            </a:extLst>
          </p:cNvPr>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2345625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335417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54299-3FD2-0759-0641-02BA11D829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535858-D810-03E5-6DFB-E2040D3476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4C491E-2ACD-4D1A-0454-A9209B5A62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7C53A4-251D-0350-B020-DE4A0D59B03D}"/>
              </a:ext>
            </a:extLst>
          </p:cNvPr>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606100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604575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noProof="0" smtClean="0"/>
              <a:t>2/1/2025</a:t>
            </a:fld>
            <a:endParaRPr lang="en-US" noProof="0"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ix 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7202246-9B90-4CE1-AAF1-3328E51AE0A5}"/>
              </a:ext>
            </a:extLst>
          </p:cNvPr>
          <p:cNvSpPr>
            <a:spLocks noGrp="1"/>
          </p:cNvSpPr>
          <p:nvPr>
            <p:ph type="pic" sz="quarter" idx="13"/>
          </p:nvPr>
        </p:nvSpPr>
        <p:spPr>
          <a:xfrm>
            <a:off x="0" y="0"/>
            <a:ext cx="12192000" cy="6858000"/>
          </a:xfrm>
        </p:spPr>
        <p:txBody>
          <a:bodyPr/>
          <a:lstStyle>
            <a:lvl1pPr marL="0" indent="0" algn="ctr">
              <a:buNone/>
              <a:defRPr/>
            </a:lvl1pPr>
          </a:lstStyle>
          <a:p>
            <a:r>
              <a:rPr lang="en-US" noProof="0"/>
              <a:t>Click icon to add picture</a:t>
            </a:r>
            <a:endParaRPr lang="en-US" noProof="0" dirty="0"/>
          </a:p>
        </p:txBody>
      </p:sp>
      <p:sp>
        <p:nvSpPr>
          <p:cNvPr id="18" name="Content Placeholder 2">
            <a:extLst>
              <a:ext uri="{FF2B5EF4-FFF2-40B4-BE49-F238E27FC236}">
                <a16:creationId xmlns:a16="http://schemas.microsoft.com/office/drawing/2014/main" id="{843DF42B-5E6A-409A-A205-0B59AE5FBD98}"/>
              </a:ext>
            </a:extLst>
          </p:cNvPr>
          <p:cNvSpPr>
            <a:spLocks noGrp="1"/>
          </p:cNvSpPr>
          <p:nvPr>
            <p:ph sz="half" idx="15"/>
          </p:nvPr>
        </p:nvSpPr>
        <p:spPr>
          <a:xfrm>
            <a:off x="8530301" y="1690689"/>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9C7A202D-9C81-48E9-AC0B-E4DDE20AE14F}"/>
              </a:ext>
            </a:extLst>
          </p:cNvPr>
          <p:cNvSpPr>
            <a:spLocks noGrp="1"/>
          </p:cNvSpPr>
          <p:nvPr>
            <p:ph sz="half" idx="14"/>
          </p:nvPr>
        </p:nvSpPr>
        <p:spPr>
          <a:xfrm>
            <a:off x="4888689" y="170282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1337076" y="170282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2/1/2025</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
        <p:nvSpPr>
          <p:cNvPr id="25" name="Content Placeholder 2">
            <a:extLst>
              <a:ext uri="{FF2B5EF4-FFF2-40B4-BE49-F238E27FC236}">
                <a16:creationId xmlns:a16="http://schemas.microsoft.com/office/drawing/2014/main" id="{70506441-775A-4D93-ADE3-695C86D6699F}"/>
              </a:ext>
            </a:extLst>
          </p:cNvPr>
          <p:cNvSpPr>
            <a:spLocks noGrp="1"/>
          </p:cNvSpPr>
          <p:nvPr>
            <p:ph sz="half" idx="16"/>
          </p:nvPr>
        </p:nvSpPr>
        <p:spPr>
          <a:xfrm>
            <a:off x="8530301"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Content Placeholder 2">
            <a:extLst>
              <a:ext uri="{FF2B5EF4-FFF2-40B4-BE49-F238E27FC236}">
                <a16:creationId xmlns:a16="http://schemas.microsoft.com/office/drawing/2014/main" id="{FA00A08C-FA2D-44B5-9451-63F193A3E7B3}"/>
              </a:ext>
            </a:extLst>
          </p:cNvPr>
          <p:cNvSpPr>
            <a:spLocks noGrp="1"/>
          </p:cNvSpPr>
          <p:nvPr>
            <p:ph sz="half" idx="17"/>
          </p:nvPr>
        </p:nvSpPr>
        <p:spPr>
          <a:xfrm>
            <a:off x="4888689"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Content Placeholder 2">
            <a:extLst>
              <a:ext uri="{FF2B5EF4-FFF2-40B4-BE49-F238E27FC236}">
                <a16:creationId xmlns:a16="http://schemas.microsoft.com/office/drawing/2014/main" id="{6A8F9540-8D26-4ADA-88E6-B9A742232C2D}"/>
              </a:ext>
            </a:extLst>
          </p:cNvPr>
          <p:cNvSpPr>
            <a:spLocks noGrp="1"/>
          </p:cNvSpPr>
          <p:nvPr>
            <p:ph sz="half" idx="18"/>
          </p:nvPr>
        </p:nvSpPr>
        <p:spPr>
          <a:xfrm>
            <a:off x="1337076" y="3849456"/>
            <a:ext cx="3148965" cy="1922438"/>
          </a:xfrm>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Picture Placeholder 28">
            <a:extLst>
              <a:ext uri="{FF2B5EF4-FFF2-40B4-BE49-F238E27FC236}">
                <a16:creationId xmlns:a16="http://schemas.microsoft.com/office/drawing/2014/main" id="{3D7801BA-80A8-4F2C-90C8-155E6210A852}"/>
              </a:ext>
            </a:extLst>
          </p:cNvPr>
          <p:cNvSpPr>
            <a:spLocks noGrp="1"/>
          </p:cNvSpPr>
          <p:nvPr>
            <p:ph type="pic" sz="quarter" idx="19"/>
          </p:nvPr>
        </p:nvSpPr>
        <p:spPr>
          <a:xfrm>
            <a:off x="947634" y="1679576"/>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0" name="Picture Placeholder 28">
            <a:extLst>
              <a:ext uri="{FF2B5EF4-FFF2-40B4-BE49-F238E27FC236}">
                <a16:creationId xmlns:a16="http://schemas.microsoft.com/office/drawing/2014/main" id="{99C7ED62-8CE2-417B-9E03-DB47D419110B}"/>
              </a:ext>
            </a:extLst>
          </p:cNvPr>
          <p:cNvSpPr>
            <a:spLocks noGrp="1"/>
          </p:cNvSpPr>
          <p:nvPr>
            <p:ph type="pic" sz="quarter" idx="20"/>
          </p:nvPr>
        </p:nvSpPr>
        <p:spPr>
          <a:xfrm>
            <a:off x="4499246" y="1679576"/>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1" name="Picture Placeholder 28">
            <a:extLst>
              <a:ext uri="{FF2B5EF4-FFF2-40B4-BE49-F238E27FC236}">
                <a16:creationId xmlns:a16="http://schemas.microsoft.com/office/drawing/2014/main" id="{96383197-4013-4D5E-BF47-64BD2386A4D6}"/>
              </a:ext>
            </a:extLst>
          </p:cNvPr>
          <p:cNvSpPr>
            <a:spLocks noGrp="1"/>
          </p:cNvSpPr>
          <p:nvPr>
            <p:ph type="pic" sz="quarter" idx="21"/>
          </p:nvPr>
        </p:nvSpPr>
        <p:spPr>
          <a:xfrm>
            <a:off x="8126282" y="1679576"/>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2" name="Picture Placeholder 28">
            <a:extLst>
              <a:ext uri="{FF2B5EF4-FFF2-40B4-BE49-F238E27FC236}">
                <a16:creationId xmlns:a16="http://schemas.microsoft.com/office/drawing/2014/main" id="{B2568099-B430-4F70-A248-1840860FFEED}"/>
              </a:ext>
            </a:extLst>
          </p:cNvPr>
          <p:cNvSpPr>
            <a:spLocks noGrp="1"/>
          </p:cNvSpPr>
          <p:nvPr>
            <p:ph type="pic" sz="quarter" idx="22"/>
          </p:nvPr>
        </p:nvSpPr>
        <p:spPr>
          <a:xfrm>
            <a:off x="947634" y="3792079"/>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3" name="Picture Placeholder 28">
            <a:extLst>
              <a:ext uri="{FF2B5EF4-FFF2-40B4-BE49-F238E27FC236}">
                <a16:creationId xmlns:a16="http://schemas.microsoft.com/office/drawing/2014/main" id="{82A0F640-3653-4074-BEAA-B09FF6E0B391}"/>
              </a:ext>
            </a:extLst>
          </p:cNvPr>
          <p:cNvSpPr>
            <a:spLocks noGrp="1"/>
          </p:cNvSpPr>
          <p:nvPr>
            <p:ph type="pic" sz="quarter" idx="23"/>
          </p:nvPr>
        </p:nvSpPr>
        <p:spPr>
          <a:xfrm>
            <a:off x="4499246" y="3792079"/>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34" name="Picture Placeholder 28">
            <a:extLst>
              <a:ext uri="{FF2B5EF4-FFF2-40B4-BE49-F238E27FC236}">
                <a16:creationId xmlns:a16="http://schemas.microsoft.com/office/drawing/2014/main" id="{1723BD4F-261F-418F-B763-09039D2CA7B6}"/>
              </a:ext>
            </a:extLst>
          </p:cNvPr>
          <p:cNvSpPr>
            <a:spLocks noGrp="1"/>
          </p:cNvSpPr>
          <p:nvPr>
            <p:ph type="pic" sz="quarter" idx="24"/>
          </p:nvPr>
        </p:nvSpPr>
        <p:spPr>
          <a:xfrm>
            <a:off x="8126282" y="3792079"/>
            <a:ext cx="376237" cy="376237"/>
          </a:xfrm>
        </p:spPr>
        <p:txBody>
          <a:bodyPr>
            <a:normAutofit/>
          </a:bodyPr>
          <a:lstStyle>
            <a:lvl1pPr marL="0" indent="0" algn="ctr">
              <a:buNone/>
              <a:defRPr sz="400"/>
            </a:lvl1pPr>
          </a:lstStyle>
          <a:p>
            <a:r>
              <a:rPr lang="en-US" noProof="0"/>
              <a:t>Click icon to add picture</a:t>
            </a:r>
            <a:endParaRPr lang="en-US" noProof="0" dirty="0"/>
          </a:p>
        </p:txBody>
      </p:sp>
    </p:spTree>
    <p:extLst>
      <p:ext uri="{BB962C8B-B14F-4D97-AF65-F5344CB8AC3E}">
        <p14:creationId xmlns:p14="http://schemas.microsoft.com/office/powerpoint/2010/main" val="266710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B74348DE-EC54-4C62-948C-0B2BF9045578}"/>
              </a:ext>
            </a:extLst>
          </p:cNvPr>
          <p:cNvSpPr>
            <a:spLocks noGrp="1"/>
          </p:cNvSpPr>
          <p:nvPr>
            <p:ph type="pic" sz="quarter" idx="13"/>
          </p:nvPr>
        </p:nvSpPr>
        <p:spPr>
          <a:xfrm>
            <a:off x="0" y="3115389"/>
            <a:ext cx="12188825" cy="3742611"/>
          </a:xfrm>
        </p:spPr>
        <p:txBody>
          <a:bodyPr/>
          <a:lstStyle>
            <a:lvl1pPr marL="0" indent="0" algn="ctr">
              <a:buNone/>
              <a:defRPr/>
            </a:lvl1pPr>
          </a:lstStyle>
          <a:p>
            <a:r>
              <a:rPr lang="en-US" noProof="0"/>
              <a:t>Click icon to add picture</a:t>
            </a:r>
            <a:endParaRPr lang="en-US" noProof="0" dirty="0"/>
          </a:p>
        </p:txBody>
      </p:sp>
      <p:sp>
        <p:nvSpPr>
          <p:cNvPr id="10" name="object 3">
            <a:extLst>
              <a:ext uri="{FF2B5EF4-FFF2-40B4-BE49-F238E27FC236}">
                <a16:creationId xmlns:a16="http://schemas.microsoft.com/office/drawing/2014/main"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3434047"/>
            <a:ext cx="5157787" cy="27556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3434047"/>
            <a:ext cx="5183188" cy="27556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2/1/2025</a:t>
            </a:fld>
            <a:endParaRPr lang="en-US"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7533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noProof="0" smtClean="0"/>
              <a:t>2/1/2025</a:t>
            </a:fld>
            <a:endParaRPr lang="en-US" noProof="0"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noProof="0" smtClean="0"/>
              <a:t>2/1/2025</a:t>
            </a:fld>
            <a:endParaRPr lang="en-US" noProof="0"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2/1/2025</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2/1/2025</a:t>
            </a:fld>
            <a:endParaRPr lang="en-US"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noProof="0" smtClean="0"/>
              <a:t>2/1/2025</a:t>
            </a:fld>
            <a:endParaRPr lang="en-US" noProof="0"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noProof="0" smtClean="0"/>
              <a:t>2/1/2025</a:t>
            </a:fld>
            <a:endParaRPr lang="en-US" noProof="0"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noProof="0" smtClean="0"/>
              <a:t>2/1/2025</a:t>
            </a:fld>
            <a:endParaRPr lang="en-US" noProof="0"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noProof="0" smtClean="0"/>
              <a:t>2/1/2025</a:t>
            </a:fld>
            <a:endParaRPr lang="en-US"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2/1/2025</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descr="People with documents">
            <a:extLst>
              <a:ext uri="{FF2B5EF4-FFF2-40B4-BE49-F238E27FC236}">
                <a16:creationId xmlns:a16="http://schemas.microsoft.com/office/drawing/2014/main" id="{6F7D589D-2882-A1A4-31A7-C26067AF1D64}"/>
              </a:ext>
            </a:extLst>
          </p:cNvPr>
          <p:cNvSpPr/>
          <p:nvPr/>
        </p:nvSpPr>
        <p:spPr bwMode="ltGray">
          <a:xfrm>
            <a:off x="7684" y="-1057"/>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5502275" y="1692008"/>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bwMode="white">
          <a:xfrm>
            <a:off x="6198107" y="1770278"/>
            <a:ext cx="5165558" cy="1394664"/>
          </a:xfrm>
        </p:spPr>
        <p:txBody>
          <a:bodyPr>
            <a:normAutofit/>
          </a:bodyPr>
          <a:lstStyle/>
          <a:p>
            <a:r>
              <a:rPr lang="en-US" sz="2800" dirty="0">
                <a:solidFill>
                  <a:schemeClr val="bg1"/>
                </a:solidFill>
              </a:rPr>
              <a:t>Team Name: The Marauders</a:t>
            </a:r>
            <a:br>
              <a:rPr lang="en-US" sz="2800" dirty="0">
                <a:solidFill>
                  <a:schemeClr val="bg1"/>
                </a:solidFill>
              </a:rPr>
            </a:br>
            <a:r>
              <a:rPr lang="en-US" sz="2800" dirty="0">
                <a:solidFill>
                  <a:schemeClr val="bg1"/>
                </a:solidFill>
              </a:rPr>
              <a:t>Team members</a:t>
            </a:r>
            <a:endParaRPr lang="en-US" sz="2800" dirty="0"/>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1</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bwMode="white">
          <a:xfrm>
            <a:off x="6313932" y="3042424"/>
            <a:ext cx="2970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bwMode="white">
          <a:xfrm>
            <a:off x="6188242" y="3217631"/>
            <a:ext cx="5181600" cy="160337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800" spc="-25" dirty="0">
                <a:solidFill>
                  <a:schemeClr val="bg2">
                    <a:lumMod val="20000"/>
                    <a:lumOff val="80000"/>
                  </a:schemeClr>
                </a:solidFill>
                <a:cs typeface="Arial"/>
              </a:rPr>
              <a:t>Prit shah (22BCE284)</a:t>
            </a:r>
          </a:p>
          <a:p>
            <a:pPr>
              <a:buFont typeface="Wingdings" panose="05000000000000000000" pitchFamily="2" charset="2"/>
              <a:buChar char="Ø"/>
            </a:pPr>
            <a:r>
              <a:rPr lang="en-US" sz="1800" spc="-25" dirty="0">
                <a:solidFill>
                  <a:schemeClr val="bg2">
                    <a:lumMod val="20000"/>
                    <a:lumOff val="80000"/>
                  </a:schemeClr>
                </a:solidFill>
                <a:cs typeface="Arial"/>
              </a:rPr>
              <a:t>Shiv Patel (22BCE333)</a:t>
            </a:r>
          </a:p>
          <a:p>
            <a:pPr>
              <a:buFont typeface="Wingdings" panose="05000000000000000000" pitchFamily="2" charset="2"/>
              <a:buChar char="Ø"/>
            </a:pPr>
            <a:r>
              <a:rPr lang="en-US" sz="1800" spc="-25" dirty="0">
                <a:solidFill>
                  <a:schemeClr val="bg2">
                    <a:lumMod val="20000"/>
                    <a:lumOff val="80000"/>
                  </a:schemeClr>
                </a:solidFill>
                <a:cs typeface="Arial"/>
              </a:rPr>
              <a:t>Khushi Makwana (22BCE171)</a:t>
            </a:r>
          </a:p>
          <a:p>
            <a:pPr>
              <a:buFont typeface="Wingdings" panose="05000000000000000000" pitchFamily="2" charset="2"/>
              <a:buChar char="Ø"/>
            </a:pPr>
            <a:r>
              <a:rPr lang="en-US" sz="1800" spc="-25" dirty="0" err="1">
                <a:solidFill>
                  <a:schemeClr val="bg2">
                    <a:lumMod val="20000"/>
                    <a:lumOff val="80000"/>
                  </a:schemeClr>
                </a:solidFill>
                <a:cs typeface="Arial"/>
              </a:rPr>
              <a:t>Aarchi</a:t>
            </a:r>
            <a:r>
              <a:rPr lang="en-US" sz="1800" spc="-25" dirty="0">
                <a:solidFill>
                  <a:schemeClr val="bg2">
                    <a:lumMod val="20000"/>
                    <a:lumOff val="80000"/>
                  </a:schemeClr>
                </a:solidFill>
                <a:cs typeface="Arial"/>
              </a:rPr>
              <a:t> Dholakia (22BCE002)</a:t>
            </a:r>
          </a:p>
          <a:p>
            <a:pPr>
              <a:buFont typeface="Wingdings" panose="05000000000000000000" pitchFamily="2" charset="2"/>
              <a:buChar char="Ø"/>
            </a:pPr>
            <a:r>
              <a:rPr lang="en-US" sz="1800" spc="-25" dirty="0">
                <a:solidFill>
                  <a:schemeClr val="bg2">
                    <a:lumMod val="20000"/>
                    <a:lumOff val="80000"/>
                  </a:schemeClr>
                </a:solidFill>
                <a:cs typeface="Arial"/>
              </a:rPr>
              <a:t>Het </a:t>
            </a:r>
            <a:r>
              <a:rPr lang="en-US" sz="1800" spc="-25" dirty="0" err="1">
                <a:solidFill>
                  <a:schemeClr val="bg2">
                    <a:lumMod val="20000"/>
                    <a:lumOff val="80000"/>
                  </a:schemeClr>
                </a:solidFill>
                <a:cs typeface="Arial"/>
              </a:rPr>
              <a:t>Kalaria</a:t>
            </a:r>
            <a:r>
              <a:rPr lang="en-US" sz="1800" spc="-25" dirty="0">
                <a:solidFill>
                  <a:schemeClr val="bg2">
                    <a:lumMod val="20000"/>
                    <a:lumOff val="80000"/>
                  </a:schemeClr>
                </a:solidFill>
                <a:cs typeface="Arial"/>
              </a:rPr>
              <a:t> (22BCE111)</a:t>
            </a:r>
          </a:p>
        </p:txBody>
      </p:sp>
      <p:pic>
        <p:nvPicPr>
          <p:cNvPr id="8" name="Picture 7">
            <a:extLst>
              <a:ext uri="{FF2B5EF4-FFF2-40B4-BE49-F238E27FC236}">
                <a16:creationId xmlns:a16="http://schemas.microsoft.com/office/drawing/2014/main" id="{BF7E7427-0AC2-5DC4-33C7-E1A054ABC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958" y="-128086"/>
            <a:ext cx="2924197" cy="1269871"/>
          </a:xfrm>
          <a:prstGeom prst="rect">
            <a:avLst/>
          </a:prstGeom>
        </p:spPr>
      </p:pic>
      <p:pic>
        <p:nvPicPr>
          <p:cNvPr id="10" name="Picture 9">
            <a:extLst>
              <a:ext uri="{FF2B5EF4-FFF2-40B4-BE49-F238E27FC236}">
                <a16:creationId xmlns:a16="http://schemas.microsoft.com/office/drawing/2014/main" id="{7F1E095E-2029-6B65-3123-10239A903B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1573" y="6351150"/>
            <a:ext cx="7202743" cy="505793"/>
          </a:xfrm>
          <a:prstGeom prst="rect">
            <a:avLst/>
          </a:prstGeom>
        </p:spPr>
      </p:pic>
      <p:sp>
        <p:nvSpPr>
          <p:cNvPr id="12" name="TextBox 11">
            <a:extLst>
              <a:ext uri="{FF2B5EF4-FFF2-40B4-BE49-F238E27FC236}">
                <a16:creationId xmlns:a16="http://schemas.microsoft.com/office/drawing/2014/main" id="{CFA7D5AD-85A0-1FE5-4F5C-1125D7D9B0BF}"/>
              </a:ext>
            </a:extLst>
          </p:cNvPr>
          <p:cNvSpPr txBox="1"/>
          <p:nvPr/>
        </p:nvSpPr>
        <p:spPr>
          <a:xfrm>
            <a:off x="215452" y="1637932"/>
            <a:ext cx="5385232" cy="3416320"/>
          </a:xfrm>
          <a:prstGeom prst="rect">
            <a:avLst/>
          </a:prstGeom>
          <a:noFill/>
        </p:spPr>
        <p:txBody>
          <a:bodyPr wrap="square" rtlCol="0">
            <a:spAutoFit/>
          </a:bodyPr>
          <a:lstStyle/>
          <a:p>
            <a:pPr algn="ctr"/>
            <a:r>
              <a:rPr lang="en-US" sz="3200" b="1" dirty="0">
                <a:solidFill>
                  <a:schemeClr val="bg1"/>
                </a:solidFill>
              </a:rPr>
              <a:t> </a:t>
            </a:r>
          </a:p>
          <a:p>
            <a:pPr algn="ctr"/>
            <a:endParaRPr lang="en-US" sz="3200" b="1" dirty="0">
              <a:solidFill>
                <a:schemeClr val="bg1"/>
              </a:solidFill>
            </a:endParaRPr>
          </a:p>
          <a:p>
            <a:pPr algn="ctr"/>
            <a:r>
              <a:rPr lang="en-US" sz="3600" b="1" dirty="0">
                <a:solidFill>
                  <a:schemeClr val="bg1"/>
                </a:solidFill>
              </a:rPr>
              <a:t>GLITCH OVER</a:t>
            </a:r>
          </a:p>
          <a:p>
            <a:endParaRPr lang="en-US" sz="2000" dirty="0">
              <a:solidFill>
                <a:schemeClr val="bg1"/>
              </a:solidFill>
            </a:endParaRPr>
          </a:p>
          <a:p>
            <a:r>
              <a:rPr lang="en-US" sz="2400" dirty="0">
                <a:solidFill>
                  <a:schemeClr val="bg1"/>
                </a:solidFill>
              </a:rPr>
              <a:t>Track Name: </a:t>
            </a:r>
            <a:r>
              <a:rPr lang="en-US" sz="2400" b="1" dirty="0">
                <a:solidFill>
                  <a:schemeClr val="bg1"/>
                </a:solidFill>
                <a:effectLst>
                  <a:outerShdw blurRad="38100" dist="38100" dir="2700000" algn="tl">
                    <a:srgbClr val="000000">
                      <a:alpha val="43137"/>
                    </a:srgbClr>
                  </a:outerShdw>
                </a:effectLst>
              </a:rPr>
              <a:t>PLAYPULSE</a:t>
            </a:r>
            <a:br>
              <a:rPr lang="en-US" sz="2400" dirty="0">
                <a:solidFill>
                  <a:schemeClr val="bg1"/>
                </a:solidFill>
              </a:rPr>
            </a:br>
            <a:endParaRPr lang="en-US" sz="2400" dirty="0">
              <a:solidFill>
                <a:schemeClr val="bg1"/>
              </a:solidFill>
            </a:endParaRPr>
          </a:p>
          <a:p>
            <a:r>
              <a:rPr lang="en-US" sz="2400" b="1" dirty="0">
                <a:solidFill>
                  <a:schemeClr val="bg1"/>
                </a:solidFill>
              </a:rPr>
              <a:t>Title:  </a:t>
            </a:r>
            <a:r>
              <a:rPr lang="en-US" sz="2400" dirty="0">
                <a:solidFill>
                  <a:schemeClr val="bg1"/>
                </a:solidFill>
              </a:rPr>
              <a:t>AI-Powered Highlight Extraction and Player Tracking By </a:t>
            </a:r>
            <a:r>
              <a:rPr lang="en-US" sz="2400" dirty="0" err="1">
                <a:solidFill>
                  <a:schemeClr val="bg1"/>
                </a:solidFill>
              </a:rPr>
              <a:t>Glitchover</a:t>
            </a:r>
            <a:endParaRPr lang="en-IN" sz="2400" dirty="0">
              <a:solidFill>
                <a:schemeClr val="bg1"/>
              </a:solidFill>
            </a:endParaRPr>
          </a:p>
        </p:txBody>
      </p:sp>
      <p:pic>
        <p:nvPicPr>
          <p:cNvPr id="13" name="Picture 12">
            <a:extLst>
              <a:ext uri="{FF2B5EF4-FFF2-40B4-BE49-F238E27FC236}">
                <a16:creationId xmlns:a16="http://schemas.microsoft.com/office/drawing/2014/main" id="{AA6947C9-D517-85EC-2B69-1D127DE4F5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057"/>
            <a:ext cx="1799303" cy="956448"/>
          </a:xfrm>
          <a:prstGeom prst="rect">
            <a:avLst/>
          </a:prstGeom>
        </p:spPr>
      </p:pic>
      <p:pic>
        <p:nvPicPr>
          <p:cNvPr id="16" name="Picture 15">
            <a:extLst>
              <a:ext uri="{FF2B5EF4-FFF2-40B4-BE49-F238E27FC236}">
                <a16:creationId xmlns:a16="http://schemas.microsoft.com/office/drawing/2014/main" id="{6E1E5860-0619-46F9-5863-CB670F6707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2423" y="4229284"/>
            <a:ext cx="1952625" cy="771525"/>
          </a:xfrm>
          <a:prstGeom prst="rect">
            <a:avLst/>
          </a:prstGeom>
        </p:spPr>
      </p:pic>
    </p:spTree>
    <p:extLst>
      <p:ext uri="{BB962C8B-B14F-4D97-AF65-F5344CB8AC3E}">
        <p14:creationId xmlns:p14="http://schemas.microsoft.com/office/powerpoint/2010/main" val="179394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rofessionals collaborating at a table over a laptop">
            <a:extLst>
              <a:ext uri="{FF2B5EF4-FFF2-40B4-BE49-F238E27FC236}">
                <a16:creationId xmlns:a16="http://schemas.microsoft.com/office/drawing/2014/main" id="{1E745F20-F130-4708-BD5A-1A4FF4BE4D0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89460" cy="6858000"/>
          </a:xfrm>
          <a:prstGeom prst="rect">
            <a:avLst/>
          </a:prstGeom>
        </p:spPr>
      </p:pic>
      <p:sp>
        <p:nvSpPr>
          <p:cNvPr id="4" name="object 3" descr="People with documents">
            <a:extLst>
              <a:ext uri="{FF2B5EF4-FFF2-40B4-BE49-F238E27FC236}">
                <a16:creationId xmlns:a16="http://schemas.microsoft.com/office/drawing/2014/main" id="{0CA2E80D-F3EC-4A5F-8E65-56FEA206EE0F}"/>
              </a:ext>
            </a:extLst>
          </p:cNvPr>
          <p:cNvSpPr/>
          <p:nvPr/>
        </p:nvSpPr>
        <p:spPr bwMode="ltGray">
          <a:xfrm>
            <a:off x="254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bwMode="ltGray">
          <a:xfrm>
            <a:off x="916838" y="393595"/>
            <a:ext cx="9144000" cy="1106022"/>
          </a:xfrm>
        </p:spPr>
        <p:txBody>
          <a:bodyPr>
            <a:normAutofit/>
          </a:bodyPr>
          <a:lstStyle/>
          <a:p>
            <a:pPr algn="l">
              <a:lnSpc>
                <a:spcPct val="125000"/>
              </a:lnSpc>
            </a:pPr>
            <a:r>
              <a:rPr lang="en-US" sz="5000" dirty="0">
                <a:solidFill>
                  <a:schemeClr val="bg1"/>
                </a:solidFill>
              </a:rPr>
              <a:t>PROBLEM STATEMENT</a:t>
            </a: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bwMode="blackGray">
          <a:xfrm>
            <a:off x="916838" y="2165304"/>
            <a:ext cx="6610503" cy="3238801"/>
          </a:xfrm>
          <a:solidFill>
            <a:schemeClr val="accent2">
              <a:alpha val="90000"/>
            </a:schemeClr>
          </a:solidFill>
        </p:spPr>
        <p:txBody>
          <a:bodyPr anchor="ctr" anchorCtr="0">
            <a:normAutofit/>
          </a:bodyPr>
          <a:lstStyle/>
          <a:p>
            <a:pPr algn="l"/>
            <a:r>
              <a:rPr lang="en-US" sz="2800" b="0" i="0" dirty="0">
                <a:solidFill>
                  <a:schemeClr val="bg1"/>
                </a:solidFill>
                <a:latin typeface="Bahnschrift Condensed" panose="020B0502040204020203" pitchFamily="34" charset="0"/>
              </a:rPr>
              <a:t>Analyzing player performance in FPS games like Valorant is time-consuming and inefficient. Existing tools lack automation and require manual review. An AI-powered solution is needed to extract key metrics, detect highlights, and generate insights for players and analysts.</a:t>
            </a:r>
            <a:endParaRPr lang="en-US" sz="4000" b="0" i="0" spc="65" dirty="0">
              <a:solidFill>
                <a:schemeClr val="bg1"/>
              </a:solidFill>
              <a:latin typeface="Bahnschrift Condensed" panose="020B0502040204020203" pitchFamily="34" charset="0"/>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bwMode="white">
          <a:xfrm flipV="1">
            <a:off x="1066712" y="1605416"/>
            <a:ext cx="5392609"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FBC3D-46A4-9DAA-1C67-1B9FDE468992}"/>
            </a:ext>
          </a:extLst>
        </p:cNvPr>
        <p:cNvGrpSpPr/>
        <p:nvPr/>
      </p:nvGrpSpPr>
      <p:grpSpPr>
        <a:xfrm>
          <a:off x="0" y="0"/>
          <a:ext cx="0" cy="0"/>
          <a:chOff x="0" y="0"/>
          <a:chExt cx="0" cy="0"/>
        </a:xfrm>
      </p:grpSpPr>
      <p:pic>
        <p:nvPicPr>
          <p:cNvPr id="10" name="Picture 9" descr="Professionals collaborating at a table over a laptop">
            <a:extLst>
              <a:ext uri="{FF2B5EF4-FFF2-40B4-BE49-F238E27FC236}">
                <a16:creationId xmlns:a16="http://schemas.microsoft.com/office/drawing/2014/main" id="{AE43BBAF-4BE9-9582-892A-1A4FAFA0CF60}"/>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89460" cy="6858000"/>
          </a:xfrm>
          <a:prstGeom prst="rect">
            <a:avLst/>
          </a:prstGeom>
        </p:spPr>
      </p:pic>
      <p:sp>
        <p:nvSpPr>
          <p:cNvPr id="4" name="object 3" descr="People with documents">
            <a:extLst>
              <a:ext uri="{FF2B5EF4-FFF2-40B4-BE49-F238E27FC236}">
                <a16:creationId xmlns:a16="http://schemas.microsoft.com/office/drawing/2014/main" id="{20AA7E46-5CB0-0EEC-1A4C-F910165A2993}"/>
              </a:ext>
            </a:extLst>
          </p:cNvPr>
          <p:cNvSpPr/>
          <p:nvPr/>
        </p:nvSpPr>
        <p:spPr bwMode="ltGray">
          <a:xfrm>
            <a:off x="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19DE0093-BBA7-6C7E-94F7-D65175269D8E}"/>
              </a:ext>
            </a:extLst>
          </p:cNvPr>
          <p:cNvSpPr>
            <a:spLocks noGrp="1"/>
          </p:cNvSpPr>
          <p:nvPr>
            <p:ph type="ctrTitle"/>
          </p:nvPr>
        </p:nvSpPr>
        <p:spPr bwMode="ltGray">
          <a:xfrm>
            <a:off x="1004620" y="283867"/>
            <a:ext cx="9144000" cy="1537618"/>
          </a:xfrm>
        </p:spPr>
        <p:txBody>
          <a:bodyPr>
            <a:normAutofit/>
          </a:bodyPr>
          <a:lstStyle/>
          <a:p>
            <a:pPr algn="l">
              <a:lnSpc>
                <a:spcPct val="125000"/>
              </a:lnSpc>
            </a:pPr>
            <a:r>
              <a:rPr lang="en-US" sz="5000" dirty="0"/>
              <a:t>INTRODUCTION</a:t>
            </a:r>
            <a:endParaRPr lang="en-US" sz="5000" dirty="0">
              <a:solidFill>
                <a:schemeClr val="bg1"/>
              </a:solidFill>
            </a:endParaRPr>
          </a:p>
        </p:txBody>
      </p:sp>
      <p:sp>
        <p:nvSpPr>
          <p:cNvPr id="3" name="Subtitle 2">
            <a:extLst>
              <a:ext uri="{FF2B5EF4-FFF2-40B4-BE49-F238E27FC236}">
                <a16:creationId xmlns:a16="http://schemas.microsoft.com/office/drawing/2014/main" id="{ACBC9936-07AB-4BBB-CF7F-98C878FA387D}"/>
              </a:ext>
            </a:extLst>
          </p:cNvPr>
          <p:cNvSpPr>
            <a:spLocks noGrp="1"/>
          </p:cNvSpPr>
          <p:nvPr>
            <p:ph type="subTitle" idx="1"/>
          </p:nvPr>
        </p:nvSpPr>
        <p:spPr bwMode="blackGray">
          <a:xfrm>
            <a:off x="938783" y="2342695"/>
            <a:ext cx="6757010" cy="3474716"/>
          </a:xfrm>
          <a:solidFill>
            <a:schemeClr val="accent2">
              <a:alpha val="90000"/>
            </a:schemeClr>
          </a:solidFill>
        </p:spPr>
        <p:txBody>
          <a:bodyPr anchor="ctr" anchorCtr="0">
            <a:normAutofit/>
          </a:bodyPr>
          <a:lstStyle/>
          <a:p>
            <a:pPr algn="l"/>
            <a:r>
              <a:rPr lang="en-US" sz="2400" b="0" i="0" dirty="0" err="1">
                <a:solidFill>
                  <a:schemeClr val="bg1"/>
                </a:solidFill>
                <a:latin typeface="Bahnschrift Condensed" panose="020B0502040204020203" pitchFamily="34" charset="0"/>
              </a:rPr>
              <a:t>PlayPulse</a:t>
            </a:r>
            <a:r>
              <a:rPr lang="en-US" sz="2400" b="0" i="0" dirty="0">
                <a:solidFill>
                  <a:schemeClr val="bg1"/>
                </a:solidFill>
                <a:latin typeface="Bahnschrift Condensed" panose="020B0502040204020203" pitchFamily="34" charset="0"/>
              </a:rPr>
              <a:t> leverages AI, computer vision, and machine learning to analyze gameplay videos, extracting insightful statistics such as kills, deaths, weapon performance, and event highlights. By automating the extraction of player statistics and key match events, </a:t>
            </a:r>
            <a:r>
              <a:rPr lang="en-US" sz="2400" b="0" i="0" dirty="0" err="1">
                <a:solidFill>
                  <a:schemeClr val="bg1"/>
                </a:solidFill>
                <a:latin typeface="Bahnschrift Condensed" panose="020B0502040204020203" pitchFamily="34" charset="0"/>
              </a:rPr>
              <a:t>PlayPulse</a:t>
            </a:r>
            <a:r>
              <a:rPr lang="en-US" sz="2400" b="0" i="0" dirty="0">
                <a:solidFill>
                  <a:schemeClr val="bg1"/>
                </a:solidFill>
                <a:latin typeface="Bahnschrift Condensed" panose="020B0502040204020203" pitchFamily="34" charset="0"/>
              </a:rPr>
              <a:t> aims to enhance post-game analysis, helping players refine their strategies and engage with their gameplay more effectively.</a:t>
            </a:r>
            <a:endParaRPr lang="en-US" sz="4400" b="0" i="0" spc="65" dirty="0">
              <a:solidFill>
                <a:schemeClr val="bg1"/>
              </a:solidFill>
              <a:latin typeface="Bahnschrift Condensed" panose="020B0502040204020203" pitchFamily="34" charset="0"/>
            </a:endParaRPr>
          </a:p>
        </p:txBody>
      </p:sp>
      <p:sp>
        <p:nvSpPr>
          <p:cNvPr id="6" name="object 7" descr="Beige rectangle">
            <a:extLst>
              <a:ext uri="{FF2B5EF4-FFF2-40B4-BE49-F238E27FC236}">
                <a16:creationId xmlns:a16="http://schemas.microsoft.com/office/drawing/2014/main" id="{4234B6F3-2B87-7FD4-046E-0E0FE9ECCB17}"/>
              </a:ext>
            </a:extLst>
          </p:cNvPr>
          <p:cNvSpPr/>
          <p:nvPr/>
        </p:nvSpPr>
        <p:spPr bwMode="white">
          <a:xfrm>
            <a:off x="1132549" y="1916583"/>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38865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BCCF-AFD2-2EBE-6B1E-B034FEA57FD7}"/>
              </a:ext>
            </a:extLst>
          </p:cNvPr>
          <p:cNvSpPr>
            <a:spLocks noGrp="1"/>
          </p:cNvSpPr>
          <p:nvPr>
            <p:ph type="title"/>
          </p:nvPr>
        </p:nvSpPr>
        <p:spPr>
          <a:xfrm>
            <a:off x="838200" y="68827"/>
            <a:ext cx="10515600" cy="835741"/>
          </a:xfrm>
        </p:spPr>
        <p:txBody>
          <a:bodyPr/>
          <a:lstStyle/>
          <a:p>
            <a:pPr algn="ctr"/>
            <a:r>
              <a:rPr lang="en-IN" dirty="0"/>
              <a:t>PROJECT WORKFLOW</a:t>
            </a:r>
          </a:p>
        </p:txBody>
      </p:sp>
      <p:pic>
        <p:nvPicPr>
          <p:cNvPr id="6" name="Content Placeholder 5">
            <a:extLst>
              <a:ext uri="{FF2B5EF4-FFF2-40B4-BE49-F238E27FC236}">
                <a16:creationId xmlns:a16="http://schemas.microsoft.com/office/drawing/2014/main" id="{610D096E-C84A-D45F-CED1-0A6E95A3EF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042219"/>
            <a:ext cx="12148562" cy="5746954"/>
          </a:xfrm>
          <a:ln>
            <a:solidFill>
              <a:schemeClr val="tx1"/>
            </a:solidFill>
          </a:ln>
        </p:spPr>
      </p:pic>
      <p:sp>
        <p:nvSpPr>
          <p:cNvPr id="4" name="Slide Number Placeholder 3">
            <a:extLst>
              <a:ext uri="{FF2B5EF4-FFF2-40B4-BE49-F238E27FC236}">
                <a16:creationId xmlns:a16="http://schemas.microsoft.com/office/drawing/2014/main" id="{7B3FF49B-A076-BD20-657A-A0E0ECC488D1}"/>
              </a:ext>
            </a:extLst>
          </p:cNvPr>
          <p:cNvSpPr>
            <a:spLocks noGrp="1"/>
          </p:cNvSpPr>
          <p:nvPr>
            <p:ph type="sldNum" sz="quarter" idx="12"/>
          </p:nvPr>
        </p:nvSpPr>
        <p:spPr/>
        <p:txBody>
          <a:bodyPr/>
          <a:lstStyle/>
          <a:p>
            <a:fld id="{82EE24B5-652C-4DB5-B7C3-B5BBEC1280B1}" type="slidenum">
              <a:rPr lang="en-US" noProof="0" smtClean="0"/>
              <a:t>4</a:t>
            </a:fld>
            <a:endParaRPr lang="en-US" noProof="0" dirty="0"/>
          </a:p>
        </p:txBody>
      </p:sp>
      <p:sp>
        <p:nvSpPr>
          <p:cNvPr id="7" name="object 5" descr="Beige rectangle">
            <a:extLst>
              <a:ext uri="{FF2B5EF4-FFF2-40B4-BE49-F238E27FC236}">
                <a16:creationId xmlns:a16="http://schemas.microsoft.com/office/drawing/2014/main" id="{676A5256-4949-6872-C15D-CB409911DD97}"/>
              </a:ext>
            </a:extLst>
          </p:cNvPr>
          <p:cNvSpPr/>
          <p:nvPr/>
        </p:nvSpPr>
        <p:spPr>
          <a:xfrm flipV="1">
            <a:off x="2931249" y="730393"/>
            <a:ext cx="6597073"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4219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48036-89F3-748D-82F4-3F507174B5FD}"/>
            </a:ext>
          </a:extLst>
        </p:cNvPr>
        <p:cNvGrpSpPr/>
        <p:nvPr/>
      </p:nvGrpSpPr>
      <p:grpSpPr>
        <a:xfrm>
          <a:off x="0" y="0"/>
          <a:ext cx="0" cy="0"/>
          <a:chOff x="0" y="0"/>
          <a:chExt cx="0" cy="0"/>
        </a:xfrm>
      </p:grpSpPr>
      <p:pic>
        <p:nvPicPr>
          <p:cNvPr id="11" name="Picture Placeholder 10" descr="People discuss something">
            <a:extLst>
              <a:ext uri="{FF2B5EF4-FFF2-40B4-BE49-F238E27FC236}">
                <a16:creationId xmlns:a16="http://schemas.microsoft.com/office/drawing/2014/main" id="{A456D356-7E6B-FAE6-3C9F-5E969050137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3115389"/>
            <a:ext cx="12192000" cy="3742611"/>
          </a:xfrm>
        </p:spPr>
      </p:pic>
      <p:sp>
        <p:nvSpPr>
          <p:cNvPr id="12" name="object 3" descr="Blue rectangle">
            <a:extLst>
              <a:ext uri="{FF2B5EF4-FFF2-40B4-BE49-F238E27FC236}">
                <a16:creationId xmlns:a16="http://schemas.microsoft.com/office/drawing/2014/main" id="{251BBBE0-477F-816C-0AC2-02062B40F411}"/>
              </a:ext>
            </a:extLst>
          </p:cNvPr>
          <p:cNvSpPr/>
          <p:nvPr/>
        </p:nvSpPr>
        <p:spPr>
          <a:xfrm>
            <a:off x="2400" y="3115389"/>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id="{43DF518F-11B2-A473-E99F-CE4DCA41B1F0}"/>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59943D5-B4D2-48EA-1BD7-D1F9B3D64D10}"/>
              </a:ext>
            </a:extLst>
          </p:cNvPr>
          <p:cNvSpPr>
            <a:spLocks noGrp="1"/>
          </p:cNvSpPr>
          <p:nvPr>
            <p:ph type="title"/>
          </p:nvPr>
        </p:nvSpPr>
        <p:spPr>
          <a:xfrm>
            <a:off x="806168" y="365125"/>
            <a:ext cx="10515600" cy="1325563"/>
          </a:xfrm>
        </p:spPr>
        <p:txBody>
          <a:bodyPr/>
          <a:lstStyle/>
          <a:p>
            <a:r>
              <a:rPr lang="en-US" dirty="0"/>
              <a:t>PROPOSED APPROACH</a:t>
            </a:r>
          </a:p>
        </p:txBody>
      </p:sp>
      <p:sp>
        <p:nvSpPr>
          <p:cNvPr id="4" name="Text Placeholder 3">
            <a:extLst>
              <a:ext uri="{FF2B5EF4-FFF2-40B4-BE49-F238E27FC236}">
                <a16:creationId xmlns:a16="http://schemas.microsoft.com/office/drawing/2014/main" id="{5E34E78E-4317-92E0-39D8-E351EF6CCB3D}"/>
              </a:ext>
            </a:extLst>
          </p:cNvPr>
          <p:cNvSpPr>
            <a:spLocks noGrp="1"/>
          </p:cNvSpPr>
          <p:nvPr>
            <p:ph type="body" idx="1"/>
          </p:nvPr>
        </p:nvSpPr>
        <p:spPr bwMode="white">
          <a:xfrm>
            <a:off x="536690" y="2124952"/>
            <a:ext cx="3789362" cy="823912"/>
          </a:xfrm>
        </p:spPr>
        <p:txBody>
          <a:bodyPr/>
          <a:lstStyle/>
          <a:p>
            <a:r>
              <a:rPr lang="en-IN" dirty="0"/>
              <a:t>AI-Driven Analytics</a:t>
            </a:r>
            <a:endParaRPr lang="en-US" dirty="0"/>
          </a:p>
        </p:txBody>
      </p:sp>
      <p:sp>
        <p:nvSpPr>
          <p:cNvPr id="5" name="Content Placeholder 4">
            <a:extLst>
              <a:ext uri="{FF2B5EF4-FFF2-40B4-BE49-F238E27FC236}">
                <a16:creationId xmlns:a16="http://schemas.microsoft.com/office/drawing/2014/main" id="{7114FBE5-B521-92B4-3AE3-A3A61D3D6884}"/>
              </a:ext>
            </a:extLst>
          </p:cNvPr>
          <p:cNvSpPr>
            <a:spLocks noGrp="1"/>
          </p:cNvSpPr>
          <p:nvPr>
            <p:ph sz="half" idx="2"/>
          </p:nvPr>
        </p:nvSpPr>
        <p:spPr bwMode="white">
          <a:xfrm>
            <a:off x="1" y="3115389"/>
            <a:ext cx="5530290" cy="3377485"/>
          </a:xfrm>
        </p:spPr>
        <p:txBody>
          <a:bodyPr>
            <a:normAutofit fontScale="70000" lnSpcReduction="20000"/>
          </a:bodyPr>
          <a:lstStyle/>
          <a:p>
            <a:pPr marL="0" indent="0">
              <a:buNone/>
            </a:pPr>
            <a:endParaRPr lang="en-US" sz="2400" b="1" dirty="0">
              <a:solidFill>
                <a:schemeClr val="bg1"/>
              </a:solidFill>
            </a:endParaRPr>
          </a:p>
          <a:p>
            <a:pPr marL="0" indent="0">
              <a:buNone/>
            </a:pPr>
            <a:r>
              <a:rPr lang="en-US" sz="2400" b="1" dirty="0">
                <a:solidFill>
                  <a:schemeClr val="bg1"/>
                </a:solidFill>
              </a:rPr>
              <a:t>1. Dataset Creation &amp; Annotation</a:t>
            </a:r>
            <a:endParaRPr lang="en-US" sz="2400" dirty="0">
              <a:solidFill>
                <a:schemeClr val="bg1"/>
              </a:solidFill>
            </a:endParaRPr>
          </a:p>
          <a:p>
            <a:pPr lvl="1"/>
            <a:r>
              <a:rPr lang="en-US" sz="2400" dirty="0">
                <a:solidFill>
                  <a:schemeClr val="bg1"/>
                </a:solidFill>
              </a:rPr>
              <a:t>Extracted frames from </a:t>
            </a:r>
            <a:r>
              <a:rPr lang="en-US" sz="2400" b="1" dirty="0">
                <a:solidFill>
                  <a:schemeClr val="bg1"/>
                </a:solidFill>
              </a:rPr>
              <a:t>Valorant gameplay videos</a:t>
            </a:r>
            <a:r>
              <a:rPr lang="en-US" sz="2400" dirty="0">
                <a:solidFill>
                  <a:schemeClr val="bg1"/>
                </a:solidFill>
              </a:rPr>
              <a:t> at specific intervals.</a:t>
            </a:r>
          </a:p>
          <a:p>
            <a:pPr lvl="1"/>
            <a:r>
              <a:rPr lang="en-US" sz="2400" dirty="0">
                <a:solidFill>
                  <a:schemeClr val="bg1"/>
                </a:solidFill>
              </a:rPr>
              <a:t>Annotated kills using </a:t>
            </a:r>
            <a:r>
              <a:rPr lang="en-US" sz="2400" b="1" dirty="0">
                <a:solidFill>
                  <a:schemeClr val="bg1"/>
                </a:solidFill>
              </a:rPr>
              <a:t>Make Sense AI Tool</a:t>
            </a:r>
            <a:r>
              <a:rPr lang="en-US" sz="2400" dirty="0">
                <a:solidFill>
                  <a:schemeClr val="bg1"/>
                </a:solidFill>
              </a:rPr>
              <a:t> to create a </a:t>
            </a:r>
            <a:r>
              <a:rPr lang="en-US" sz="2400" b="1" dirty="0">
                <a:solidFill>
                  <a:schemeClr val="bg1"/>
                </a:solidFill>
              </a:rPr>
              <a:t>custom dataset</a:t>
            </a:r>
            <a:r>
              <a:rPr lang="en-US" sz="2400" dirty="0">
                <a:solidFill>
                  <a:schemeClr val="bg1"/>
                </a:solidFill>
              </a:rPr>
              <a:t> for object detection.</a:t>
            </a:r>
          </a:p>
          <a:p>
            <a:pPr marL="0" indent="0">
              <a:buNone/>
            </a:pPr>
            <a:br>
              <a:rPr lang="en-US" sz="2000" dirty="0">
                <a:solidFill>
                  <a:schemeClr val="bg1"/>
                </a:solidFill>
              </a:rPr>
            </a:br>
            <a:r>
              <a:rPr lang="en-US" sz="2000" dirty="0">
                <a:solidFill>
                  <a:schemeClr val="bg1"/>
                </a:solidFill>
              </a:rPr>
              <a:t>2. </a:t>
            </a:r>
            <a:r>
              <a:rPr lang="en-US" sz="2400" b="1" dirty="0">
                <a:solidFill>
                  <a:schemeClr val="bg1"/>
                </a:solidFill>
              </a:rPr>
              <a:t>Kill &amp; Headshot Detection</a:t>
            </a:r>
            <a:endParaRPr lang="en-US" sz="2400" dirty="0">
              <a:solidFill>
                <a:schemeClr val="bg1"/>
              </a:solidFill>
            </a:endParaRPr>
          </a:p>
          <a:p>
            <a:pPr lvl="1"/>
            <a:r>
              <a:rPr lang="en-US" sz="2400" dirty="0">
                <a:solidFill>
                  <a:schemeClr val="bg1"/>
                </a:solidFill>
              </a:rPr>
              <a:t>Fine-tuned </a:t>
            </a:r>
            <a:r>
              <a:rPr lang="en-US" sz="2400" b="1" dirty="0">
                <a:solidFill>
                  <a:schemeClr val="bg1"/>
                </a:solidFill>
              </a:rPr>
              <a:t>YOLOv8</a:t>
            </a:r>
            <a:r>
              <a:rPr lang="en-US" sz="2400" dirty="0">
                <a:solidFill>
                  <a:schemeClr val="bg1"/>
                </a:solidFill>
              </a:rPr>
              <a:t> to detect kills in frames.</a:t>
            </a:r>
          </a:p>
          <a:p>
            <a:pPr lvl="1"/>
            <a:r>
              <a:rPr lang="en-US" sz="2400" dirty="0">
                <a:solidFill>
                  <a:schemeClr val="bg1"/>
                </a:solidFill>
              </a:rPr>
              <a:t>Used </a:t>
            </a:r>
            <a:r>
              <a:rPr lang="en-US" sz="2400" b="1" dirty="0">
                <a:solidFill>
                  <a:schemeClr val="bg1"/>
                </a:solidFill>
              </a:rPr>
              <a:t>OCR</a:t>
            </a:r>
            <a:r>
              <a:rPr lang="en-US" sz="2400" dirty="0">
                <a:solidFill>
                  <a:schemeClr val="bg1"/>
                </a:solidFill>
              </a:rPr>
              <a:t> to extract in-game text for </a:t>
            </a:r>
            <a:r>
              <a:rPr lang="en-US" sz="2400" b="1" dirty="0">
                <a:solidFill>
                  <a:schemeClr val="bg1"/>
                </a:solidFill>
              </a:rPr>
              <a:t>kills, headshots and clutches</a:t>
            </a:r>
            <a:r>
              <a:rPr lang="en-US" sz="2400" dirty="0">
                <a:solidFill>
                  <a:schemeClr val="bg1"/>
                </a:solidFill>
              </a:rPr>
              <a:t>.</a:t>
            </a:r>
          </a:p>
          <a:p>
            <a:pPr lvl="1"/>
            <a:r>
              <a:rPr lang="en-US" sz="2400" dirty="0">
                <a:solidFill>
                  <a:schemeClr val="bg1"/>
                </a:solidFill>
              </a:rPr>
              <a:t>Computed total kills, headshot percentage, and </a:t>
            </a:r>
            <a:r>
              <a:rPr lang="en-US" sz="2400" b="1" dirty="0">
                <a:solidFill>
                  <a:schemeClr val="bg1"/>
                </a:solidFill>
              </a:rPr>
              <a:t>kill-death ratio</a:t>
            </a:r>
            <a:r>
              <a:rPr lang="en-US" sz="2400" dirty="0">
                <a:solidFill>
                  <a:schemeClr val="bg1"/>
                </a:solidFill>
              </a:rPr>
              <a:t>.</a:t>
            </a:r>
          </a:p>
          <a:p>
            <a:pPr marL="0" indent="0">
              <a:lnSpc>
                <a:spcPct val="125000"/>
              </a:lnSpc>
              <a:spcBef>
                <a:spcPts val="100"/>
              </a:spcBef>
              <a:buClr>
                <a:schemeClr val="accent1"/>
              </a:buClr>
              <a:buNone/>
            </a:pPr>
            <a:endParaRPr lang="en-US" sz="1800" b="1" i="1" spc="-5" dirty="0">
              <a:solidFill>
                <a:schemeClr val="bg1"/>
              </a:solidFill>
              <a:cs typeface="Arial"/>
            </a:endParaRPr>
          </a:p>
        </p:txBody>
      </p:sp>
      <p:sp>
        <p:nvSpPr>
          <p:cNvPr id="6" name="Text Placeholder 5">
            <a:extLst>
              <a:ext uri="{FF2B5EF4-FFF2-40B4-BE49-F238E27FC236}">
                <a16:creationId xmlns:a16="http://schemas.microsoft.com/office/drawing/2014/main" id="{FEC131B2-4597-BA52-6AA9-7D56DE9332AD}"/>
              </a:ext>
            </a:extLst>
          </p:cNvPr>
          <p:cNvSpPr>
            <a:spLocks noGrp="1"/>
          </p:cNvSpPr>
          <p:nvPr>
            <p:ph type="body" sz="quarter" idx="3"/>
          </p:nvPr>
        </p:nvSpPr>
        <p:spPr bwMode="white">
          <a:xfrm>
            <a:off x="6172200" y="2124952"/>
            <a:ext cx="5183188" cy="823912"/>
          </a:xfrm>
        </p:spPr>
        <p:txBody>
          <a:bodyPr/>
          <a:lstStyle/>
          <a:p>
            <a:r>
              <a:rPr lang="en-IN" dirty="0"/>
              <a:t>Automated Gameplay Insights</a:t>
            </a:r>
            <a:endParaRPr lang="en-US" dirty="0"/>
          </a:p>
        </p:txBody>
      </p:sp>
      <p:sp>
        <p:nvSpPr>
          <p:cNvPr id="7" name="Content Placeholder 6">
            <a:extLst>
              <a:ext uri="{FF2B5EF4-FFF2-40B4-BE49-F238E27FC236}">
                <a16:creationId xmlns:a16="http://schemas.microsoft.com/office/drawing/2014/main" id="{FCEA1B8F-149E-C1EC-89B8-1E9C3AAEAA08}"/>
              </a:ext>
            </a:extLst>
          </p:cNvPr>
          <p:cNvSpPr>
            <a:spLocks noGrp="1"/>
          </p:cNvSpPr>
          <p:nvPr>
            <p:ph sz="quarter" idx="4"/>
          </p:nvPr>
        </p:nvSpPr>
        <p:spPr bwMode="white">
          <a:xfrm>
            <a:off x="5442509" y="3115388"/>
            <a:ext cx="6747091" cy="3742611"/>
          </a:xfrm>
        </p:spPr>
        <p:txBody>
          <a:bodyPr>
            <a:normAutofit fontScale="62500" lnSpcReduction="20000"/>
          </a:bodyPr>
          <a:lstStyle/>
          <a:p>
            <a:pPr marL="0" indent="0">
              <a:buNone/>
            </a:pPr>
            <a:endParaRPr lang="en-US" sz="2400" b="1" dirty="0">
              <a:solidFill>
                <a:schemeClr val="bg1"/>
              </a:solidFill>
            </a:endParaRPr>
          </a:p>
          <a:p>
            <a:pPr marL="0" indent="0">
              <a:buNone/>
            </a:pPr>
            <a:r>
              <a:rPr lang="en-US" sz="2400" b="1" dirty="0">
                <a:solidFill>
                  <a:schemeClr val="bg1"/>
                </a:solidFill>
              </a:rPr>
              <a:t>3. Match Timeline Mapping &amp; Summarization</a:t>
            </a:r>
            <a:endParaRPr lang="en-US" sz="2400" dirty="0">
              <a:solidFill>
                <a:schemeClr val="bg1"/>
              </a:solidFill>
            </a:endParaRPr>
          </a:p>
          <a:p>
            <a:pPr lvl="1"/>
            <a:r>
              <a:rPr lang="en-US" sz="2400" dirty="0">
                <a:solidFill>
                  <a:schemeClr val="bg1"/>
                </a:solidFill>
              </a:rPr>
              <a:t>Extracted and plotted key match events like </a:t>
            </a:r>
            <a:r>
              <a:rPr lang="en-US" sz="2400" b="1" dirty="0">
                <a:solidFill>
                  <a:schemeClr val="bg1"/>
                </a:solidFill>
              </a:rPr>
              <a:t>kills vs timesteps</a:t>
            </a:r>
            <a:r>
              <a:rPr lang="en-US" sz="2400" dirty="0">
                <a:solidFill>
                  <a:schemeClr val="bg1"/>
                </a:solidFill>
              </a:rPr>
              <a:t>.</a:t>
            </a:r>
          </a:p>
          <a:p>
            <a:pPr lvl="1"/>
            <a:r>
              <a:rPr lang="en-US" sz="2400" dirty="0">
                <a:solidFill>
                  <a:schemeClr val="bg1"/>
                </a:solidFill>
              </a:rPr>
              <a:t>Used </a:t>
            </a:r>
            <a:r>
              <a:rPr lang="en-US" sz="2400" b="1" dirty="0">
                <a:solidFill>
                  <a:schemeClr val="bg1"/>
                </a:solidFill>
              </a:rPr>
              <a:t>Gemini AI</a:t>
            </a:r>
            <a:r>
              <a:rPr lang="en-US" sz="2400" dirty="0">
                <a:solidFill>
                  <a:schemeClr val="bg1"/>
                </a:solidFill>
              </a:rPr>
              <a:t> to generate a structured and </a:t>
            </a:r>
            <a:r>
              <a:rPr lang="en-US" sz="2400" b="1" dirty="0">
                <a:solidFill>
                  <a:schemeClr val="bg1"/>
                </a:solidFill>
              </a:rPr>
              <a:t>readable match summary from the data extracted by OCR</a:t>
            </a:r>
            <a:r>
              <a:rPr lang="en-US" sz="2400" dirty="0">
                <a:solidFill>
                  <a:schemeClr val="bg1"/>
                </a:solidFill>
              </a:rPr>
              <a:t>.</a:t>
            </a:r>
            <a:br>
              <a:rPr lang="en-US" sz="2400" dirty="0">
                <a:solidFill>
                  <a:schemeClr val="bg1"/>
                </a:solidFill>
              </a:rPr>
            </a:br>
            <a:endParaRPr lang="en-US" sz="2400" dirty="0">
              <a:solidFill>
                <a:schemeClr val="bg1"/>
              </a:solidFill>
            </a:endParaRPr>
          </a:p>
          <a:p>
            <a:pPr marL="0" indent="0">
              <a:buNone/>
            </a:pPr>
            <a:r>
              <a:rPr lang="en-US" sz="2400" b="1" dirty="0">
                <a:solidFill>
                  <a:schemeClr val="bg1"/>
                </a:solidFill>
              </a:rPr>
              <a:t>4. SWOT Analysis for Gameplay Insights</a:t>
            </a:r>
            <a:endParaRPr lang="en-US" sz="2400" dirty="0">
              <a:solidFill>
                <a:schemeClr val="bg1"/>
              </a:solidFill>
            </a:endParaRPr>
          </a:p>
          <a:p>
            <a:pPr lvl="1"/>
            <a:r>
              <a:rPr lang="en-US" sz="2400" dirty="0">
                <a:solidFill>
                  <a:schemeClr val="bg1"/>
                </a:solidFill>
              </a:rPr>
              <a:t>Leveraged </a:t>
            </a:r>
            <a:r>
              <a:rPr lang="en-US" sz="2400" b="1" dirty="0">
                <a:solidFill>
                  <a:schemeClr val="bg1"/>
                </a:solidFill>
              </a:rPr>
              <a:t>Gemini AI</a:t>
            </a:r>
            <a:r>
              <a:rPr lang="en-US" sz="2400" dirty="0">
                <a:solidFill>
                  <a:schemeClr val="bg1"/>
                </a:solidFill>
              </a:rPr>
              <a:t> to conduct a </a:t>
            </a:r>
            <a:r>
              <a:rPr lang="en-US" sz="2400" b="1" dirty="0">
                <a:solidFill>
                  <a:schemeClr val="bg1"/>
                </a:solidFill>
              </a:rPr>
              <a:t>SWOT analysis of the player</a:t>
            </a:r>
            <a:r>
              <a:rPr lang="en-US" sz="2400" dirty="0">
                <a:solidFill>
                  <a:schemeClr val="bg1"/>
                </a:solidFill>
              </a:rPr>
              <a:t> (Strengths, Weaknesses, Opportunities, Threats).</a:t>
            </a:r>
            <a:br>
              <a:rPr lang="en-US" sz="2400" dirty="0">
                <a:solidFill>
                  <a:schemeClr val="bg1"/>
                </a:solidFill>
              </a:rPr>
            </a:br>
            <a:endParaRPr lang="en-US" sz="2400" dirty="0">
              <a:solidFill>
                <a:schemeClr val="bg1"/>
              </a:solidFill>
            </a:endParaRPr>
          </a:p>
          <a:p>
            <a:pPr marL="0" indent="0">
              <a:buNone/>
            </a:pPr>
            <a:r>
              <a:rPr lang="en-US" sz="2400" b="1" dirty="0">
                <a:solidFill>
                  <a:schemeClr val="bg1"/>
                </a:solidFill>
              </a:rPr>
              <a:t>5. Weapon Detection &amp; Analysis</a:t>
            </a:r>
            <a:endParaRPr lang="en-US" sz="2400" dirty="0">
              <a:solidFill>
                <a:schemeClr val="bg1"/>
              </a:solidFill>
            </a:endParaRPr>
          </a:p>
          <a:p>
            <a:pPr lvl="1"/>
            <a:r>
              <a:rPr lang="en-US" sz="2400" dirty="0">
                <a:solidFill>
                  <a:schemeClr val="bg1"/>
                </a:solidFill>
              </a:rPr>
              <a:t>Trained </a:t>
            </a:r>
            <a:r>
              <a:rPr lang="en-US" sz="2400" b="1" dirty="0">
                <a:solidFill>
                  <a:schemeClr val="bg1"/>
                </a:solidFill>
              </a:rPr>
              <a:t>custom CNN</a:t>
            </a:r>
            <a:r>
              <a:rPr lang="en-US" sz="2400" dirty="0">
                <a:solidFill>
                  <a:schemeClr val="bg1"/>
                </a:solidFill>
              </a:rPr>
              <a:t> to recognize </a:t>
            </a:r>
            <a:r>
              <a:rPr lang="en-US" sz="2400" b="1" dirty="0">
                <a:solidFill>
                  <a:schemeClr val="bg1"/>
                </a:solidFill>
              </a:rPr>
              <a:t>weapons</a:t>
            </a:r>
            <a:r>
              <a:rPr lang="en-US" sz="2400" dirty="0">
                <a:solidFill>
                  <a:schemeClr val="bg1"/>
                </a:solidFill>
              </a:rPr>
              <a:t> used in gameplay.</a:t>
            </a:r>
          </a:p>
          <a:p>
            <a:pPr marL="0" indent="0">
              <a:lnSpc>
                <a:spcPct val="125000"/>
              </a:lnSpc>
              <a:spcBef>
                <a:spcPts val="100"/>
              </a:spcBef>
              <a:buClr>
                <a:schemeClr val="accent1"/>
              </a:buClr>
              <a:buNone/>
            </a:pPr>
            <a:br>
              <a:rPr lang="en-IN" sz="2000" dirty="0">
                <a:solidFill>
                  <a:schemeClr val="bg1"/>
                </a:solidFill>
              </a:rPr>
            </a:br>
            <a:br>
              <a:rPr lang="en-IN" sz="2000" dirty="0">
                <a:solidFill>
                  <a:schemeClr val="bg1"/>
                </a:solidFill>
              </a:rPr>
            </a:br>
            <a:endParaRPr lang="en-US" sz="1800" i="1" dirty="0">
              <a:solidFill>
                <a:schemeClr val="bg1"/>
              </a:solidFill>
            </a:endParaRPr>
          </a:p>
        </p:txBody>
      </p:sp>
      <p:sp>
        <p:nvSpPr>
          <p:cNvPr id="8" name="Slide Number Placeholder 7">
            <a:extLst>
              <a:ext uri="{FF2B5EF4-FFF2-40B4-BE49-F238E27FC236}">
                <a16:creationId xmlns:a16="http://schemas.microsoft.com/office/drawing/2014/main" id="{6835ED2C-CA53-ABE4-DDF1-182625F1EC1A}"/>
              </a:ext>
            </a:extLst>
          </p:cNvPr>
          <p:cNvSpPr>
            <a:spLocks noGrp="1"/>
          </p:cNvSpPr>
          <p:nvPr>
            <p:ph type="sldNum" sz="quarter" idx="12"/>
          </p:nvPr>
        </p:nvSpPr>
        <p:spPr/>
        <p:txBody>
          <a:bodyPr/>
          <a:lstStyle/>
          <a:p>
            <a:fld id="{82EE24B5-652C-4DB5-B7C3-B5BBEC1280B1}" type="slidenum">
              <a:rPr lang="en-US" smtClean="0"/>
              <a:t>5</a:t>
            </a:fld>
            <a:endParaRPr lang="en-US" dirty="0"/>
          </a:p>
        </p:txBody>
      </p:sp>
      <p:sp>
        <p:nvSpPr>
          <p:cNvPr id="9" name="object 5" descr="Beige rectangle">
            <a:extLst>
              <a:ext uri="{FF2B5EF4-FFF2-40B4-BE49-F238E27FC236}">
                <a16:creationId xmlns:a16="http://schemas.microsoft.com/office/drawing/2014/main" id="{8BF178E3-06EA-4CCE-6D2E-CF63480BF228}"/>
              </a:ext>
            </a:extLst>
          </p:cNvPr>
          <p:cNvSpPr/>
          <p:nvPr/>
        </p:nvSpPr>
        <p:spPr>
          <a:xfrm flipV="1">
            <a:off x="915636" y="1300665"/>
            <a:ext cx="6597073"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282577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People discuss something">
            <a:extLst>
              <a:ext uri="{FF2B5EF4-FFF2-40B4-BE49-F238E27FC236}">
                <a16:creationId xmlns:a16="http://schemas.microsoft.com/office/drawing/2014/main" id="{AA6A75DC-BE31-480B-B034-B1DF7AFA5097}"/>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3115389"/>
            <a:ext cx="12192000" cy="3742611"/>
          </a:xfrm>
        </p:spPr>
      </p:pic>
      <p:sp>
        <p:nvSpPr>
          <p:cNvPr id="12" name="object 3" descr="Blue rectangle">
            <a:extLst>
              <a:ext uri="{FF2B5EF4-FFF2-40B4-BE49-F238E27FC236}">
                <a16:creationId xmlns:a16="http://schemas.microsoft.com/office/drawing/2014/main" id="{CDEEA71D-C3B3-45BB-A776-D17D92A58127}"/>
              </a:ext>
            </a:extLst>
          </p:cNvPr>
          <p:cNvSpPr/>
          <p:nvPr/>
        </p:nvSpPr>
        <p:spPr>
          <a:xfrm>
            <a:off x="2400" y="3115389"/>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9ADB42F-AE48-4323-897F-DB5A083BD103}"/>
              </a:ext>
            </a:extLst>
          </p:cNvPr>
          <p:cNvSpPr>
            <a:spLocks noGrp="1"/>
          </p:cNvSpPr>
          <p:nvPr>
            <p:ph type="title"/>
          </p:nvPr>
        </p:nvSpPr>
        <p:spPr>
          <a:xfrm>
            <a:off x="806168" y="365125"/>
            <a:ext cx="10515600" cy="1325563"/>
          </a:xfrm>
        </p:spPr>
        <p:txBody>
          <a:bodyPr/>
          <a:lstStyle/>
          <a:p>
            <a:r>
              <a:rPr lang="en-US" dirty="0"/>
              <a:t>Why should one choose your solution?</a:t>
            </a:r>
          </a:p>
        </p:txBody>
      </p:sp>
      <p:sp>
        <p:nvSpPr>
          <p:cNvPr id="4" name="Text Placeholder 3">
            <a:extLst>
              <a:ext uri="{FF2B5EF4-FFF2-40B4-BE49-F238E27FC236}">
                <a16:creationId xmlns:a16="http://schemas.microsoft.com/office/drawing/2014/main" id="{293C1E99-672F-46AE-BB08-DD22B0928366}"/>
              </a:ext>
            </a:extLst>
          </p:cNvPr>
          <p:cNvSpPr>
            <a:spLocks noGrp="1"/>
          </p:cNvSpPr>
          <p:nvPr>
            <p:ph type="body" idx="1"/>
          </p:nvPr>
        </p:nvSpPr>
        <p:spPr bwMode="white">
          <a:xfrm>
            <a:off x="536690" y="2124952"/>
            <a:ext cx="3789362" cy="823912"/>
          </a:xfrm>
        </p:spPr>
        <p:txBody>
          <a:bodyPr/>
          <a:lstStyle/>
          <a:p>
            <a:r>
              <a:rPr lang="en-IN" dirty="0"/>
              <a:t>Automated Analytics</a:t>
            </a:r>
            <a:endParaRPr lang="en-US" dirty="0"/>
          </a:p>
        </p:txBody>
      </p:sp>
      <p:sp>
        <p:nvSpPr>
          <p:cNvPr id="5" name="Content Placeholder 4">
            <a:extLst>
              <a:ext uri="{FF2B5EF4-FFF2-40B4-BE49-F238E27FC236}">
                <a16:creationId xmlns:a16="http://schemas.microsoft.com/office/drawing/2014/main" id="{6DEAD4F2-C5CC-44E9-A092-76413D5CA7F4}"/>
              </a:ext>
            </a:extLst>
          </p:cNvPr>
          <p:cNvSpPr>
            <a:spLocks noGrp="1"/>
          </p:cNvSpPr>
          <p:nvPr>
            <p:ph sz="half" idx="2"/>
          </p:nvPr>
        </p:nvSpPr>
        <p:spPr bwMode="white">
          <a:xfrm>
            <a:off x="536690" y="3419285"/>
            <a:ext cx="3789362" cy="3073589"/>
          </a:xfrm>
        </p:spPr>
        <p:txBody>
          <a:bodyPr>
            <a:normAutofit fontScale="92500" lnSpcReduction="10000"/>
          </a:bodyPr>
          <a:lstStyle/>
          <a:p>
            <a:pPr marL="0" indent="0">
              <a:lnSpc>
                <a:spcPct val="125000"/>
              </a:lnSpc>
              <a:spcBef>
                <a:spcPts val="100"/>
              </a:spcBef>
              <a:buClr>
                <a:schemeClr val="accent1"/>
              </a:buClr>
              <a:buNone/>
            </a:pPr>
            <a:r>
              <a:rPr lang="en-US" sz="2000" b="1" dirty="0">
                <a:solidFill>
                  <a:schemeClr val="bg1"/>
                </a:solidFill>
              </a:rPr>
              <a:t>Automated &amp; Accurate</a:t>
            </a:r>
            <a:r>
              <a:rPr lang="en-US" sz="2000" dirty="0">
                <a:solidFill>
                  <a:schemeClr val="bg1"/>
                </a:solidFill>
              </a:rPr>
              <a:t> – Detection of kills, headshots, clutches and weapons using custom trained </a:t>
            </a:r>
            <a:r>
              <a:rPr lang="en-US" sz="2000" b="1" dirty="0">
                <a:solidFill>
                  <a:schemeClr val="bg1"/>
                </a:solidFill>
              </a:rPr>
              <a:t>YOLOv8 &amp; OCR</a:t>
            </a:r>
            <a:r>
              <a:rPr lang="en-US" sz="2000" dirty="0">
                <a:solidFill>
                  <a:schemeClr val="bg1"/>
                </a:solidFill>
              </a:rPr>
              <a:t>.</a:t>
            </a:r>
            <a:br>
              <a:rPr lang="en-US" sz="2000" dirty="0">
                <a:solidFill>
                  <a:schemeClr val="bg1"/>
                </a:solidFill>
              </a:rPr>
            </a:br>
            <a:br>
              <a:rPr lang="en-US" sz="2000" dirty="0">
                <a:solidFill>
                  <a:schemeClr val="bg1"/>
                </a:solidFill>
              </a:rPr>
            </a:br>
            <a:r>
              <a:rPr lang="en-US" sz="2000" b="1" dirty="0">
                <a:solidFill>
                  <a:schemeClr val="bg1"/>
                </a:solidFill>
              </a:rPr>
              <a:t>Comprehensive Insights</a:t>
            </a:r>
            <a:r>
              <a:rPr lang="en-US" sz="2000" dirty="0">
                <a:solidFill>
                  <a:schemeClr val="bg1"/>
                </a:solidFill>
              </a:rPr>
              <a:t> – Extracts key stats, match timeline, and match highlight video.</a:t>
            </a:r>
            <a:endParaRPr lang="en-US" sz="1800" b="1" i="1" spc="-5" dirty="0">
              <a:solidFill>
                <a:schemeClr val="bg1"/>
              </a:solidFill>
              <a:cs typeface="Arial"/>
            </a:endParaRPr>
          </a:p>
        </p:txBody>
      </p:sp>
      <p:sp>
        <p:nvSpPr>
          <p:cNvPr id="6" name="Text Placeholder 5">
            <a:extLst>
              <a:ext uri="{FF2B5EF4-FFF2-40B4-BE49-F238E27FC236}">
                <a16:creationId xmlns:a16="http://schemas.microsoft.com/office/drawing/2014/main" id="{38A73375-FA03-4191-8AD5-B40CD9B59B94}"/>
              </a:ext>
            </a:extLst>
          </p:cNvPr>
          <p:cNvSpPr>
            <a:spLocks noGrp="1"/>
          </p:cNvSpPr>
          <p:nvPr>
            <p:ph type="body" sz="quarter" idx="3"/>
          </p:nvPr>
        </p:nvSpPr>
        <p:spPr bwMode="white">
          <a:xfrm>
            <a:off x="6172200" y="2124952"/>
            <a:ext cx="5183188" cy="823912"/>
          </a:xfrm>
        </p:spPr>
        <p:txBody>
          <a:bodyPr/>
          <a:lstStyle/>
          <a:p>
            <a:r>
              <a:rPr lang="en-IN" dirty="0"/>
              <a:t>AI-Powered Insights</a:t>
            </a:r>
            <a:endParaRPr lang="en-US" dirty="0"/>
          </a:p>
        </p:txBody>
      </p:sp>
      <p:sp>
        <p:nvSpPr>
          <p:cNvPr id="7" name="Content Placeholder 6">
            <a:extLst>
              <a:ext uri="{FF2B5EF4-FFF2-40B4-BE49-F238E27FC236}">
                <a16:creationId xmlns:a16="http://schemas.microsoft.com/office/drawing/2014/main" id="{7E0C6FDF-5982-4E37-B65D-F7B05D0FFB52}"/>
              </a:ext>
            </a:extLst>
          </p:cNvPr>
          <p:cNvSpPr>
            <a:spLocks noGrp="1"/>
          </p:cNvSpPr>
          <p:nvPr>
            <p:ph sz="quarter" idx="4"/>
          </p:nvPr>
        </p:nvSpPr>
        <p:spPr bwMode="white"/>
        <p:txBody>
          <a:bodyPr>
            <a:normAutofit fontScale="92500" lnSpcReduction="20000"/>
          </a:bodyPr>
          <a:lstStyle/>
          <a:p>
            <a:pPr marL="0" indent="0">
              <a:lnSpc>
                <a:spcPct val="125000"/>
              </a:lnSpc>
              <a:spcBef>
                <a:spcPts val="100"/>
              </a:spcBef>
              <a:buClr>
                <a:schemeClr val="accent1"/>
              </a:buClr>
              <a:buNone/>
            </a:pPr>
            <a:r>
              <a:rPr lang="en-IN" sz="2000" b="1" dirty="0">
                <a:solidFill>
                  <a:schemeClr val="bg1"/>
                </a:solidFill>
              </a:rPr>
              <a:t>AI-Driven Summarization</a:t>
            </a:r>
            <a:r>
              <a:rPr lang="en-IN" sz="2000" dirty="0">
                <a:solidFill>
                  <a:schemeClr val="bg1"/>
                </a:solidFill>
              </a:rPr>
              <a:t> – </a:t>
            </a:r>
            <a:r>
              <a:rPr lang="en-IN" sz="2000" b="1" dirty="0">
                <a:solidFill>
                  <a:schemeClr val="bg1"/>
                </a:solidFill>
              </a:rPr>
              <a:t>Gemini AI</a:t>
            </a:r>
            <a:r>
              <a:rPr lang="en-IN" sz="2000" dirty="0">
                <a:solidFill>
                  <a:schemeClr val="bg1"/>
                </a:solidFill>
              </a:rPr>
              <a:t> generates match summaries &amp; </a:t>
            </a:r>
            <a:r>
              <a:rPr lang="en-IN" sz="2000" b="1" dirty="0">
                <a:solidFill>
                  <a:schemeClr val="bg1"/>
                </a:solidFill>
              </a:rPr>
              <a:t>SWOT analysis</a:t>
            </a:r>
            <a:r>
              <a:rPr lang="en-IN" sz="2000" dirty="0">
                <a:solidFill>
                  <a:schemeClr val="bg1"/>
                </a:solidFill>
              </a:rPr>
              <a:t> for strategy improvement</a:t>
            </a:r>
            <a:br>
              <a:rPr lang="en-IN" sz="2000" dirty="0">
                <a:solidFill>
                  <a:schemeClr val="bg1"/>
                </a:solidFill>
              </a:rPr>
            </a:br>
            <a:br>
              <a:rPr lang="en-IN" sz="2000" dirty="0">
                <a:solidFill>
                  <a:schemeClr val="bg1"/>
                </a:solidFill>
              </a:rPr>
            </a:br>
            <a:r>
              <a:rPr lang="en-US" sz="2400" b="1" dirty="0">
                <a:solidFill>
                  <a:schemeClr val="bg1"/>
                </a:solidFill>
              </a:rPr>
              <a:t>Efficient &amp; Scalable</a:t>
            </a:r>
            <a:r>
              <a:rPr lang="en-US" sz="2400" dirty="0">
                <a:solidFill>
                  <a:schemeClr val="bg1"/>
                </a:solidFill>
              </a:rPr>
              <a:t> – Works for </a:t>
            </a:r>
            <a:r>
              <a:rPr lang="en-US" sz="2400" b="1" dirty="0">
                <a:solidFill>
                  <a:schemeClr val="bg1"/>
                </a:solidFill>
              </a:rPr>
              <a:t>players, analysts, and content creators</a:t>
            </a:r>
            <a:r>
              <a:rPr lang="en-US" sz="2400" dirty="0">
                <a:solidFill>
                  <a:schemeClr val="bg1"/>
                </a:solidFill>
              </a:rPr>
              <a:t>, with potential for expansion to other FPS games</a:t>
            </a:r>
            <a:r>
              <a:rPr lang="en-IN" sz="2000" dirty="0">
                <a:solidFill>
                  <a:schemeClr val="bg1"/>
                </a:solidFill>
              </a:rPr>
              <a:t>.</a:t>
            </a:r>
            <a:endParaRPr lang="en-US" sz="1800" i="1" dirty="0">
              <a:solidFill>
                <a:schemeClr val="bg1"/>
              </a:solidFill>
            </a:endParaRPr>
          </a:p>
        </p:txBody>
      </p:sp>
      <p:sp>
        <p:nvSpPr>
          <p:cNvPr id="8" name="Slide Number Placeholder 7">
            <a:extLst>
              <a:ext uri="{FF2B5EF4-FFF2-40B4-BE49-F238E27FC236}">
                <a16:creationId xmlns:a16="http://schemas.microsoft.com/office/drawing/2014/main" id="{68F7FB6B-EAC9-40F7-9522-61A8D53EFAF9}"/>
              </a:ext>
            </a:extLst>
          </p:cNvPr>
          <p:cNvSpPr>
            <a:spLocks noGrp="1"/>
          </p:cNvSpPr>
          <p:nvPr>
            <p:ph type="sldNum" sz="quarter" idx="12"/>
          </p:nvPr>
        </p:nvSpPr>
        <p:spPr/>
        <p:txBody>
          <a:bodyPr/>
          <a:lstStyle/>
          <a:p>
            <a:fld id="{82EE24B5-652C-4DB5-B7C3-B5BBEC1280B1}" type="slidenum">
              <a:rPr lang="en-US" smtClean="0"/>
              <a:t>6</a:t>
            </a:fld>
            <a:endParaRPr lang="en-US" dirty="0"/>
          </a:p>
        </p:txBody>
      </p:sp>
      <p:sp>
        <p:nvSpPr>
          <p:cNvPr id="9" name="object 5" descr="Beige rectangle">
            <a:extLst>
              <a:ext uri="{FF2B5EF4-FFF2-40B4-BE49-F238E27FC236}">
                <a16:creationId xmlns:a16="http://schemas.microsoft.com/office/drawing/2014/main" id="{890F7762-BD37-4D33-9F80-1DA07B5E172E}"/>
              </a:ext>
            </a:extLst>
          </p:cNvPr>
          <p:cNvSpPr/>
          <p:nvPr/>
        </p:nvSpPr>
        <p:spPr>
          <a:xfrm flipV="1">
            <a:off x="915636" y="1300665"/>
            <a:ext cx="6597073"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332701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683D2-8EBB-E1AE-2C46-74633CEA80CD}"/>
            </a:ext>
          </a:extLst>
        </p:cNvPr>
        <p:cNvGrpSpPr/>
        <p:nvPr/>
      </p:nvGrpSpPr>
      <p:grpSpPr>
        <a:xfrm>
          <a:off x="0" y="0"/>
          <a:ext cx="0" cy="0"/>
          <a:chOff x="0" y="0"/>
          <a:chExt cx="0" cy="0"/>
        </a:xfrm>
      </p:grpSpPr>
      <p:pic>
        <p:nvPicPr>
          <p:cNvPr id="11" name="Picture Placeholder 10" descr="People discuss something">
            <a:extLst>
              <a:ext uri="{FF2B5EF4-FFF2-40B4-BE49-F238E27FC236}">
                <a16:creationId xmlns:a16="http://schemas.microsoft.com/office/drawing/2014/main" id="{D793C378-E313-7235-2427-633AD9747FD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3115389"/>
            <a:ext cx="12192000" cy="3742611"/>
          </a:xfrm>
        </p:spPr>
      </p:pic>
      <p:sp>
        <p:nvSpPr>
          <p:cNvPr id="12" name="object 3" descr="Blue rectangle">
            <a:extLst>
              <a:ext uri="{FF2B5EF4-FFF2-40B4-BE49-F238E27FC236}">
                <a16:creationId xmlns:a16="http://schemas.microsoft.com/office/drawing/2014/main" id="{EB518710-50A9-0D18-A44F-D84D31709F8A}"/>
              </a:ext>
            </a:extLst>
          </p:cNvPr>
          <p:cNvSpPr/>
          <p:nvPr/>
        </p:nvSpPr>
        <p:spPr>
          <a:xfrm>
            <a:off x="2400" y="3115389"/>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id="{1A89477A-D830-8D83-6940-1E636B931330}"/>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C5FD5DC0-B6D7-E7E8-B228-4E2EE98E8E0D}"/>
              </a:ext>
            </a:extLst>
          </p:cNvPr>
          <p:cNvSpPr>
            <a:spLocks noGrp="1"/>
          </p:cNvSpPr>
          <p:nvPr>
            <p:ph type="title"/>
          </p:nvPr>
        </p:nvSpPr>
        <p:spPr>
          <a:xfrm>
            <a:off x="806168" y="365125"/>
            <a:ext cx="10515600" cy="1325563"/>
          </a:xfrm>
        </p:spPr>
        <p:txBody>
          <a:bodyPr/>
          <a:lstStyle/>
          <a:p>
            <a:r>
              <a:rPr lang="en-US" dirty="0"/>
              <a:t>FUTURE SCOPE</a:t>
            </a:r>
          </a:p>
        </p:txBody>
      </p:sp>
      <p:sp>
        <p:nvSpPr>
          <p:cNvPr id="4" name="Text Placeholder 3">
            <a:extLst>
              <a:ext uri="{FF2B5EF4-FFF2-40B4-BE49-F238E27FC236}">
                <a16:creationId xmlns:a16="http://schemas.microsoft.com/office/drawing/2014/main" id="{0DC5F863-9331-81C7-9A8F-9F19992683A4}"/>
              </a:ext>
            </a:extLst>
          </p:cNvPr>
          <p:cNvSpPr>
            <a:spLocks noGrp="1"/>
          </p:cNvSpPr>
          <p:nvPr>
            <p:ph type="body" idx="1"/>
          </p:nvPr>
        </p:nvSpPr>
        <p:spPr bwMode="white">
          <a:xfrm>
            <a:off x="4169287" y="2346234"/>
            <a:ext cx="3789362" cy="457262"/>
          </a:xfrm>
        </p:spPr>
        <p:txBody>
          <a:bodyPr/>
          <a:lstStyle/>
          <a:p>
            <a:r>
              <a:rPr lang="en-US" dirty="0"/>
              <a:t>M</a:t>
            </a:r>
            <a:r>
              <a:rPr lang="en-IN" dirty="0"/>
              <a:t>ore Accurate Analysis</a:t>
            </a:r>
            <a:endParaRPr lang="en-US" dirty="0"/>
          </a:p>
        </p:txBody>
      </p:sp>
      <p:sp>
        <p:nvSpPr>
          <p:cNvPr id="5" name="Content Placeholder 4">
            <a:extLst>
              <a:ext uri="{FF2B5EF4-FFF2-40B4-BE49-F238E27FC236}">
                <a16:creationId xmlns:a16="http://schemas.microsoft.com/office/drawing/2014/main" id="{CAD746A0-8068-A50B-5C1A-BA29C31DC7FF}"/>
              </a:ext>
            </a:extLst>
          </p:cNvPr>
          <p:cNvSpPr>
            <a:spLocks noGrp="1"/>
          </p:cNvSpPr>
          <p:nvPr>
            <p:ph sz="half" idx="2"/>
          </p:nvPr>
        </p:nvSpPr>
        <p:spPr bwMode="white">
          <a:xfrm>
            <a:off x="536690" y="3419285"/>
            <a:ext cx="3789362" cy="3073589"/>
          </a:xfrm>
        </p:spPr>
        <p:txBody>
          <a:bodyPr>
            <a:normAutofit/>
          </a:bodyPr>
          <a:lstStyle/>
          <a:p>
            <a:pPr marL="0" indent="0">
              <a:lnSpc>
                <a:spcPct val="125000"/>
              </a:lnSpc>
              <a:spcBef>
                <a:spcPts val="100"/>
              </a:spcBef>
              <a:buClr>
                <a:schemeClr val="accent1"/>
              </a:buClr>
              <a:buNone/>
            </a:pPr>
            <a:r>
              <a:rPr lang="en-US" sz="2400" b="1" dirty="0">
                <a:solidFill>
                  <a:schemeClr val="bg1"/>
                </a:solidFill>
              </a:rPr>
              <a:t>Enhanced Weapon Analysis</a:t>
            </a:r>
            <a:r>
              <a:rPr lang="en-US" sz="2400" dirty="0">
                <a:solidFill>
                  <a:schemeClr val="bg1"/>
                </a:solidFill>
              </a:rPr>
              <a:t> – Improve accuracy in detecting weapon usage and their performance metrics.</a:t>
            </a:r>
            <a:br>
              <a:rPr lang="en-US" sz="2000" dirty="0">
                <a:solidFill>
                  <a:schemeClr val="bg1"/>
                </a:solidFill>
              </a:rPr>
            </a:br>
            <a:br>
              <a:rPr lang="en-US" sz="2000" dirty="0">
                <a:solidFill>
                  <a:schemeClr val="bg1"/>
                </a:solidFill>
              </a:rPr>
            </a:br>
            <a:endParaRPr lang="en-US" sz="1800" b="1" i="1" spc="-5" dirty="0">
              <a:solidFill>
                <a:schemeClr val="bg1"/>
              </a:solidFill>
              <a:cs typeface="Arial"/>
            </a:endParaRPr>
          </a:p>
        </p:txBody>
      </p:sp>
      <p:sp>
        <p:nvSpPr>
          <p:cNvPr id="6" name="Text Placeholder 5">
            <a:extLst>
              <a:ext uri="{FF2B5EF4-FFF2-40B4-BE49-F238E27FC236}">
                <a16:creationId xmlns:a16="http://schemas.microsoft.com/office/drawing/2014/main" id="{03E53A47-8868-FE14-CF13-C2F428769683}"/>
              </a:ext>
            </a:extLst>
          </p:cNvPr>
          <p:cNvSpPr>
            <a:spLocks noGrp="1"/>
          </p:cNvSpPr>
          <p:nvPr>
            <p:ph type="body" sz="quarter" idx="3"/>
          </p:nvPr>
        </p:nvSpPr>
        <p:spPr bwMode="white">
          <a:xfrm>
            <a:off x="9977932" y="2124952"/>
            <a:ext cx="1377455" cy="823912"/>
          </a:xfrm>
        </p:spPr>
        <p:txBody>
          <a:bodyPr/>
          <a:lstStyle/>
          <a:p>
            <a:endParaRPr lang="en-US" dirty="0"/>
          </a:p>
        </p:txBody>
      </p:sp>
      <p:sp>
        <p:nvSpPr>
          <p:cNvPr id="7" name="Content Placeholder 6">
            <a:extLst>
              <a:ext uri="{FF2B5EF4-FFF2-40B4-BE49-F238E27FC236}">
                <a16:creationId xmlns:a16="http://schemas.microsoft.com/office/drawing/2014/main" id="{2723C949-E3A4-3F0C-1267-A01F16913C7A}"/>
              </a:ext>
            </a:extLst>
          </p:cNvPr>
          <p:cNvSpPr>
            <a:spLocks noGrp="1"/>
          </p:cNvSpPr>
          <p:nvPr>
            <p:ph sz="quarter" idx="4"/>
          </p:nvPr>
        </p:nvSpPr>
        <p:spPr bwMode="white"/>
        <p:txBody>
          <a:bodyPr>
            <a:normAutofit fontScale="77500" lnSpcReduction="20000"/>
          </a:bodyPr>
          <a:lstStyle/>
          <a:p>
            <a:pPr marL="0" indent="0">
              <a:lnSpc>
                <a:spcPct val="125000"/>
              </a:lnSpc>
              <a:spcBef>
                <a:spcPts val="100"/>
              </a:spcBef>
              <a:buClr>
                <a:schemeClr val="accent1"/>
              </a:buClr>
              <a:buNone/>
            </a:pPr>
            <a:r>
              <a:rPr lang="en-US" sz="2400" b="1" dirty="0">
                <a:solidFill>
                  <a:schemeClr val="bg1"/>
                </a:solidFill>
              </a:rPr>
              <a:t>Round-wise Analysis</a:t>
            </a:r>
            <a:r>
              <a:rPr lang="en-US" sz="2400" dirty="0">
                <a:solidFill>
                  <a:schemeClr val="bg1"/>
                </a:solidFill>
              </a:rPr>
              <a:t> – Provide round-by-round breakdowns of player performance and team strategies.</a:t>
            </a:r>
            <a:br>
              <a:rPr lang="en-IN" sz="2000" dirty="0">
                <a:solidFill>
                  <a:schemeClr val="bg1"/>
                </a:solidFill>
              </a:rPr>
            </a:br>
            <a:br>
              <a:rPr lang="en-IN" sz="2000" dirty="0">
                <a:solidFill>
                  <a:schemeClr val="bg1"/>
                </a:solidFill>
              </a:rPr>
            </a:br>
            <a:r>
              <a:rPr lang="en-US" sz="2800" b="1" dirty="0">
                <a:solidFill>
                  <a:schemeClr val="bg1"/>
                </a:solidFill>
              </a:rPr>
              <a:t>Multi-Game Compatibility</a:t>
            </a:r>
            <a:r>
              <a:rPr lang="en-US" sz="2800" dirty="0">
                <a:solidFill>
                  <a:schemeClr val="bg1"/>
                </a:solidFill>
              </a:rPr>
              <a:t> – Extend support to other FPS titles like CS2, Apex Legends, and Rainbow Six Siege</a:t>
            </a:r>
            <a:endParaRPr lang="en-US" sz="1800" i="1" dirty="0">
              <a:solidFill>
                <a:schemeClr val="bg1"/>
              </a:solidFill>
            </a:endParaRPr>
          </a:p>
        </p:txBody>
      </p:sp>
      <p:sp>
        <p:nvSpPr>
          <p:cNvPr id="8" name="Slide Number Placeholder 7">
            <a:extLst>
              <a:ext uri="{FF2B5EF4-FFF2-40B4-BE49-F238E27FC236}">
                <a16:creationId xmlns:a16="http://schemas.microsoft.com/office/drawing/2014/main" id="{9E080E0D-595D-CB50-163E-38A077687C69}"/>
              </a:ext>
            </a:extLst>
          </p:cNvPr>
          <p:cNvSpPr>
            <a:spLocks noGrp="1"/>
          </p:cNvSpPr>
          <p:nvPr>
            <p:ph type="sldNum" sz="quarter" idx="12"/>
          </p:nvPr>
        </p:nvSpPr>
        <p:spPr/>
        <p:txBody>
          <a:bodyPr/>
          <a:lstStyle/>
          <a:p>
            <a:fld id="{82EE24B5-652C-4DB5-B7C3-B5BBEC1280B1}" type="slidenum">
              <a:rPr lang="en-US" smtClean="0"/>
              <a:t>7</a:t>
            </a:fld>
            <a:endParaRPr lang="en-US" dirty="0"/>
          </a:p>
        </p:txBody>
      </p:sp>
      <p:sp>
        <p:nvSpPr>
          <p:cNvPr id="9" name="object 5" descr="Beige rectangle">
            <a:extLst>
              <a:ext uri="{FF2B5EF4-FFF2-40B4-BE49-F238E27FC236}">
                <a16:creationId xmlns:a16="http://schemas.microsoft.com/office/drawing/2014/main" id="{FFF5D2AE-4A7C-9E93-F0F9-33396E3ECCC6}"/>
              </a:ext>
            </a:extLst>
          </p:cNvPr>
          <p:cNvSpPr/>
          <p:nvPr/>
        </p:nvSpPr>
        <p:spPr>
          <a:xfrm>
            <a:off x="915637" y="1346383"/>
            <a:ext cx="3410416" cy="131286"/>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2108092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a:xfrm>
            <a:off x="3860389" y="2584092"/>
            <a:ext cx="4713339" cy="1689816"/>
          </a:xfrm>
        </p:spPr>
        <p:txBody>
          <a:bodyPr/>
          <a:lstStyle/>
          <a:p>
            <a:pPr algn="ctr"/>
            <a:r>
              <a:rPr lang="en-US" sz="4800" dirty="0"/>
              <a:t>Demonstration</a:t>
            </a:r>
            <a:endParaRPr lang="en-US" dirty="0"/>
          </a:p>
        </p:txBody>
      </p:sp>
      <p:sp>
        <p:nvSpPr>
          <p:cNvPr id="3" name="Slide Number Placeholder 2">
            <a:extLst>
              <a:ext uri="{FF2B5EF4-FFF2-40B4-BE49-F238E27FC236}">
                <a16:creationId xmlns:a16="http://schemas.microsoft.com/office/drawing/2014/main" id="{C2351522-D6A9-4849-85EE-913E456DD3E6}"/>
              </a:ext>
            </a:extLst>
          </p:cNvPr>
          <p:cNvSpPr>
            <a:spLocks noGrp="1"/>
          </p:cNvSpPr>
          <p:nvPr>
            <p:ph type="sldNum" sz="quarter" idx="12"/>
          </p:nvPr>
        </p:nvSpPr>
        <p:spPr/>
        <p:txBody>
          <a:bodyPr/>
          <a:lstStyle/>
          <a:p>
            <a:fld id="{82EE24B5-652C-4DB5-B7C3-B5BBEC1280B1}" type="slidenum">
              <a:rPr lang="en-US" smtClean="0"/>
              <a:t>8</a:t>
            </a:fld>
            <a:endParaRPr lang="en-US" dirty="0"/>
          </a:p>
        </p:txBody>
      </p:sp>
    </p:spTree>
    <p:extLst>
      <p:ext uri="{BB962C8B-B14F-4D97-AF65-F5344CB8AC3E}">
        <p14:creationId xmlns:p14="http://schemas.microsoft.com/office/powerpoint/2010/main" val="339509426"/>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23188392_Professional services pitch deck_SL_V1.potx" id="{A16A60D7-542B-43C6-BB27-7BA8168B4019}" vid="{8C6CFC53-4DED-4518-8264-5814B6A3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1946EF-A3EA-4ECB-8D9A-56C36FFF40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DAF9E5-DED4-4A50-A81B-4CC218A03F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Professional services pitch deck</Template>
  <TotalTime>131</TotalTime>
  <Words>481</Words>
  <Application>Microsoft Office PowerPoint</Application>
  <PresentationFormat>Widescreen</PresentationFormat>
  <Paragraphs>60</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vt:lpstr>
      <vt:lpstr>Bahnschrift Condensed</vt:lpstr>
      <vt:lpstr>Calibri</vt:lpstr>
      <vt:lpstr>Gill Sans MT</vt:lpstr>
      <vt:lpstr>Wingdings</vt:lpstr>
      <vt:lpstr>Office Theme</vt:lpstr>
      <vt:lpstr>Team Name: The Marauders Team members</vt:lpstr>
      <vt:lpstr>PROBLEM STATEMENT</vt:lpstr>
      <vt:lpstr>INTRODUCTION</vt:lpstr>
      <vt:lpstr>PROJECT WORKFLOW</vt:lpstr>
      <vt:lpstr>PROPOSED APPROACH</vt:lpstr>
      <vt:lpstr>Why should one choose your solution?</vt:lpstr>
      <vt:lpstr>FUTURE SCOPE</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Het Kalaria</dc:creator>
  <cp:lastModifiedBy>Khushi Makwana</cp:lastModifiedBy>
  <cp:revision>7</cp:revision>
  <dcterms:created xsi:type="dcterms:W3CDTF">2025-02-01T03:58:28Z</dcterms:created>
  <dcterms:modified xsi:type="dcterms:W3CDTF">2025-02-01T06:15:33Z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