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Nuni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Nunito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Nunito-italic.fntdata"/><Relationship Id="rId21" Type="http://schemas.openxmlformats.org/officeDocument/2006/relationships/slide" Target="slides/slide16.xml"/><Relationship Id="rId43" Type="http://schemas.openxmlformats.org/officeDocument/2006/relationships/font" Target="fonts/Nunito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fc5b852f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fc5b852f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build off of the previous presidential analysis, I wanted to focus more on the presidents and the S&amp;P value during their term.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fc5b852f6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fc5b852f6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fc5b852f6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5fc5b852f6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fc5b852f6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5fc5b852f6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fc5b852f6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fc5b852f6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fc5b852f6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5fc5b852f6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fc5b852f6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5fc5b852f6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5fe1d756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5fe1d756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fe1d7566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fe1d7566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0a5fa144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60a5fa144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f8abd7f9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f8abd7f9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0a5fa144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0a5fa14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60a5fa144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60a5fa144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0a5fa144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60a5fa144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fe3a1c7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5fe3a1c7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5fe3a1c7c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5fe3a1c7c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5fe3a1c7c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5fe3a1c7c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fe3a1c7c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fe3a1c7c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5fe3a1c7c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5fe3a1c7c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5fe3a1c7c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5fe3a1c7c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600286c8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600286c8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f8abd7f9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f8abd7f9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600286c86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600286c86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600286c86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600286c86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600286c86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600286c86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600286c86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600286c86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600286c86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600286c86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600286c86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600286c86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5fc5b852f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5fc5b852f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f8abd7f9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f8abd7f9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f8abd7f9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f8abd7f9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5f8abd7f9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5f8abd7f9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f8abd7f9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f8abd7f9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f8abd7f9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f8abd7f9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f8abd7f9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f8abd7f9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36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kaggle.com/datasets/francod/s-and-p-500-data" TargetMode="External"/><Relationship Id="rId10" Type="http://schemas.openxmlformats.org/officeDocument/2006/relationships/hyperlink" Target="https://www.kaggle.com/datasets/danielbrito99/s-and-p-500-quarterly-financials?select=fed-funds-rate-historical-chart.csv" TargetMode="External"/><Relationship Id="rId13" Type="http://schemas.openxmlformats.org/officeDocument/2006/relationships/hyperlink" Target="https://fred.stlouisfed.org/" TargetMode="External"/><Relationship Id="rId12" Type="http://schemas.openxmlformats.org/officeDocument/2006/relationships/hyperlink" Target="https://www.kaggle.com/datasets/francod/s-and-p-500-data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en.wikipedia.org/wiki/Economy_of_the_United_States" TargetMode="External"/><Relationship Id="rId4" Type="http://schemas.openxmlformats.org/officeDocument/2006/relationships/hyperlink" Target="https://en.wikipedia.org/wiki/Economy_of_the_United_States#Data" TargetMode="External"/><Relationship Id="rId9" Type="http://schemas.openxmlformats.org/officeDocument/2006/relationships/hyperlink" Target="https://www.kaggle.com/datasets/pdquant/sp500-daily-19862018" TargetMode="External"/><Relationship Id="rId15" Type="http://schemas.openxmlformats.org/officeDocument/2006/relationships/hyperlink" Target="https://data.bls.gov/pdq/SurveyOutputServlet" TargetMode="External"/><Relationship Id="rId14" Type="http://schemas.openxmlformats.org/officeDocument/2006/relationships/hyperlink" Target="https://fred.stlouisfed.org/" TargetMode="External"/><Relationship Id="rId5" Type="http://schemas.openxmlformats.org/officeDocument/2006/relationships/hyperlink" Target="https://www.eia.gov/dnav/pet/hist/LeafHandler.ashx?n=pet&amp;s=f000000__3&amp;f=a" TargetMode="External"/><Relationship Id="rId6" Type="http://schemas.openxmlformats.org/officeDocument/2006/relationships/hyperlink" Target="https://www.kaggle.com/datasets/pdquant/sp500-daily-19862018" TargetMode="External"/><Relationship Id="rId7" Type="http://schemas.openxmlformats.org/officeDocument/2006/relationships/hyperlink" Target="https://www.kaggle.com/datasets/pdquant/sp500-daily-19862018" TargetMode="External"/><Relationship Id="rId8" Type="http://schemas.openxmlformats.org/officeDocument/2006/relationships/hyperlink" Target="https://www.kaggle.com/datasets/pdquant/sp500-daily-1986201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S&amp;P 500 Data Analyses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602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By: Pythons that Byte</a:t>
            </a:r>
            <a:endParaRPr>
              <a:solidFill>
                <a:srgbClr val="999999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28025" y="3022100"/>
            <a:ext cx="8904000" cy="114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7900" y="3334875"/>
            <a:ext cx="2791025" cy="149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Q: </a:t>
            </a:r>
            <a:r>
              <a:rPr lang="en">
                <a:solidFill>
                  <a:srgbClr val="FF9900"/>
                </a:solidFill>
              </a:rPr>
              <a:t>Do presidential administration changes drastically affect the S&amp;P 500?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88" y="152400"/>
            <a:ext cx="810482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800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Q: </a:t>
            </a:r>
            <a:r>
              <a:rPr lang="en">
                <a:solidFill>
                  <a:srgbClr val="FF9900"/>
                </a:solidFill>
              </a:rPr>
              <a:t>What years were the best and the lowest in terms of the S&amp;P 500’s value?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00" y="115525"/>
            <a:ext cx="768757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Q: </a:t>
            </a:r>
            <a:r>
              <a:rPr lang="en">
                <a:solidFill>
                  <a:srgbClr val="FF9900"/>
                </a:solidFill>
              </a:rPr>
              <a:t>Historically, what years have the worst yearly change percentage?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750" y="152400"/>
            <a:ext cx="689689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Q: </a:t>
            </a:r>
            <a:r>
              <a:rPr lang="en">
                <a:solidFill>
                  <a:srgbClr val="FF9900"/>
                </a:solidFill>
              </a:rPr>
              <a:t>How do the closing prices correlate with the S&amp;P 500 Index?</a:t>
            </a:r>
            <a:endParaRPr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050" y="152400"/>
            <a:ext cx="816590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Q: </a:t>
            </a:r>
            <a:r>
              <a:rPr lang="en">
                <a:solidFill>
                  <a:srgbClr val="FF9900"/>
                </a:solidFill>
              </a:rPr>
              <a:t>How Does the S&amp;P 500 Index Affect Market Phases?</a:t>
            </a:r>
            <a:endParaRPr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20">
                <a:solidFill>
                  <a:srgbClr val="980000"/>
                </a:solidFill>
              </a:rPr>
              <a:t>Members</a:t>
            </a:r>
            <a:endParaRPr sz="4020">
              <a:solidFill>
                <a:srgbClr val="980000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369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Brady Buttrey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Siya Behl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Noah Vich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Lizette Ponce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Thieu Bui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Nicholas Milza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13" y="152400"/>
            <a:ext cx="811097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Q: </a:t>
            </a:r>
            <a:r>
              <a:rPr lang="en">
                <a:solidFill>
                  <a:srgbClr val="FF9900"/>
                </a:solidFill>
              </a:rPr>
              <a:t>How Do the Market Phases correlate with the CBOE Volatility Index?</a:t>
            </a:r>
            <a:endParaRPr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13" y="152400"/>
            <a:ext cx="811097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 txBox="1"/>
          <p:nvPr>
            <p:ph type="title"/>
          </p:nvPr>
        </p:nvSpPr>
        <p:spPr>
          <a:xfrm>
            <a:off x="311700" y="1856225"/>
            <a:ext cx="8520600" cy="13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Q: </a:t>
            </a:r>
            <a:r>
              <a:rPr lang="en">
                <a:solidFill>
                  <a:srgbClr val="FF9900"/>
                </a:solidFill>
              </a:rPr>
              <a:t>What is the correlation between the CPI and S&amp;P 500?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247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2666350"/>
            <a:ext cx="3434443" cy="247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6"/>
          <p:cNvPicPr preferRelativeResize="0"/>
          <p:nvPr/>
        </p:nvPicPr>
        <p:blipFill rotWithShape="1">
          <a:blip r:embed="rId5">
            <a:alphaModFix/>
          </a:blip>
          <a:srcRect b="0" l="0" r="0" t="3567"/>
          <a:stretch/>
        </p:blipFill>
        <p:spPr>
          <a:xfrm>
            <a:off x="4939675" y="2666350"/>
            <a:ext cx="3302849" cy="247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type="title"/>
          </p:nvPr>
        </p:nvSpPr>
        <p:spPr>
          <a:xfrm>
            <a:off x="311700" y="1856225"/>
            <a:ext cx="8520600" cy="13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Q: </a:t>
            </a:r>
            <a:r>
              <a:rPr lang="en">
                <a:solidFill>
                  <a:srgbClr val="FF9900"/>
                </a:solidFill>
              </a:rPr>
              <a:t>What is the relationship between S&amp;P 500 price action and GNP?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963" y="776187"/>
            <a:ext cx="4988075" cy="359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0837" y="178175"/>
            <a:ext cx="6582350" cy="478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9"/>
          <p:cNvSpPr txBox="1"/>
          <p:nvPr>
            <p:ph type="title"/>
          </p:nvPr>
        </p:nvSpPr>
        <p:spPr>
          <a:xfrm>
            <a:off x="311700" y="1856225"/>
            <a:ext cx="8520600" cy="13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Q: </a:t>
            </a:r>
            <a:r>
              <a:rPr lang="en">
                <a:solidFill>
                  <a:srgbClr val="FF9900"/>
                </a:solidFill>
              </a:rPr>
              <a:t>What is the relationship between US Crude Oil FPP and S&amp;P 500?</a:t>
            </a:r>
            <a:endParaRPr/>
          </a:p>
        </p:txBody>
      </p:sp>
      <p:sp>
        <p:nvSpPr>
          <p:cNvPr id="197" name="Google Shape;197;p39"/>
          <p:cNvSpPr txBox="1"/>
          <p:nvPr/>
        </p:nvSpPr>
        <p:spPr>
          <a:xfrm>
            <a:off x="93725" y="84600"/>
            <a:ext cx="65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FPP = First Purchase Price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8650" y="587351"/>
            <a:ext cx="5226701" cy="396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3363" y="298650"/>
            <a:ext cx="6017275" cy="4546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1"/>
          <p:cNvSpPr txBox="1"/>
          <p:nvPr>
            <p:ph type="title"/>
          </p:nvPr>
        </p:nvSpPr>
        <p:spPr>
          <a:xfrm>
            <a:off x="311700" y="1856225"/>
            <a:ext cx="8520600" cy="13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Q: </a:t>
            </a:r>
            <a:r>
              <a:rPr lang="en">
                <a:solidFill>
                  <a:srgbClr val="FF9900"/>
                </a:solidFill>
              </a:rPr>
              <a:t>How is the S&amp;P 500 affected during times of protest such as the Occupy Wall Street Movement?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1409550"/>
            <a:ext cx="8520600" cy="1107900"/>
          </a:xfrm>
          <a:prstGeom prst="rect">
            <a:avLst/>
          </a:prstGeom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Q: </a:t>
            </a:r>
            <a:r>
              <a:rPr lang="en">
                <a:solidFill>
                  <a:srgbClr val="FF9900"/>
                </a:solidFill>
              </a:rPr>
              <a:t>Historically, what year had the highest interests rates, and how did that affect the S&amp;P 500?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13" y="152400"/>
            <a:ext cx="772076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43"/>
          <p:cNvPicPr preferRelativeResize="0"/>
          <p:nvPr/>
        </p:nvPicPr>
        <p:blipFill rotWithShape="1">
          <a:blip r:embed="rId3">
            <a:alphaModFix/>
          </a:blip>
          <a:srcRect b="2766" l="1383" r="6973" t="4691"/>
          <a:stretch/>
        </p:blipFill>
        <p:spPr>
          <a:xfrm>
            <a:off x="763125" y="595250"/>
            <a:ext cx="7585525" cy="403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type="title"/>
          </p:nvPr>
        </p:nvSpPr>
        <p:spPr>
          <a:xfrm>
            <a:off x="311700" y="1856225"/>
            <a:ext cx="8520600" cy="13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Q: </a:t>
            </a:r>
            <a:r>
              <a:rPr lang="en">
                <a:solidFill>
                  <a:schemeClr val="accent4"/>
                </a:solidFill>
              </a:rPr>
              <a:t>How has the S&amp;P 500 performed in recents times in comparison to how it’s performed historically?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825" y="152400"/>
            <a:ext cx="781636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type="title"/>
          </p:nvPr>
        </p:nvSpPr>
        <p:spPr>
          <a:xfrm>
            <a:off x="311700" y="1856225"/>
            <a:ext cx="8520600" cy="13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Q: </a:t>
            </a:r>
            <a:r>
              <a:rPr lang="en">
                <a:solidFill>
                  <a:srgbClr val="FF9900"/>
                </a:solidFill>
              </a:rPr>
              <a:t>What relationship is there with unemployment rates in the US and the S&amp;P 500 index?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554101" cy="270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9926" y="2571750"/>
            <a:ext cx="4132700" cy="2451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8"/>
          <p:cNvSpPr txBox="1"/>
          <p:nvPr>
            <p:ph type="title"/>
          </p:nvPr>
        </p:nvSpPr>
        <p:spPr>
          <a:xfrm>
            <a:off x="311700" y="1270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245" name="Google Shape;245;p48"/>
          <p:cNvSpPr txBox="1"/>
          <p:nvPr/>
        </p:nvSpPr>
        <p:spPr>
          <a:xfrm>
            <a:off x="377250" y="968825"/>
            <a:ext cx="8389500" cy="3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GDP Scraped Data:</a:t>
            </a: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https://en.wikipedia.org/wiki/Economy_of_the_United_States#Data</a:t>
            </a:r>
            <a:endParaRPr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 Crude Oil FPP: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https://www.eia.gov/dnav/pet/hist/LeafHandler.ashx?n=pet&amp;s=f000000__3&amp;f=a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Kaggle data sets: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-</a:t>
            </a: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8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7"/>
              </a:rPr>
              <a:t>https://www.kaggle.com/datasets/pdquant/sp500-daily-19862018</a:t>
            </a:r>
            <a:endParaRPr sz="1800" u="sng">
              <a:solidFill>
                <a:schemeClr val="hlink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 -</a:t>
            </a:r>
            <a:r>
              <a:rPr lang="en" sz="1800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8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9"/>
              </a:rPr>
              <a:t>https://www.kaggle.com/datasets/pdquant/sp500-daily-19862018</a:t>
            </a:r>
            <a:endParaRPr sz="1800" u="sng">
              <a:solidFill>
                <a:schemeClr val="hlink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 -</a:t>
            </a:r>
            <a:r>
              <a:rPr lang="en" sz="18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10"/>
              </a:rPr>
              <a:t>https://www.kaggle.com/datasets/danielbrito99/s-and-p-500-quarterly-financials?select=fed-funds-rate-historical-chart.csv</a:t>
            </a:r>
            <a:endParaRPr sz="1800" u="sng">
              <a:solidFill>
                <a:schemeClr val="hlink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  -</a:t>
            </a:r>
            <a:r>
              <a:rPr lang="en" sz="1800"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11"/>
              </a:rPr>
              <a:t> </a:t>
            </a:r>
            <a:r>
              <a:rPr lang="en" sz="18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12"/>
              </a:rPr>
              <a:t>https://www.kaggle.com/datasets/francod/s-and-p-500-data</a:t>
            </a:r>
            <a:endParaRPr sz="1800" u="sng">
              <a:solidFill>
                <a:schemeClr val="hlink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FRED API:</a:t>
            </a:r>
            <a:r>
              <a:rPr lang="en">
                <a:solidFill>
                  <a:srgbClr val="FFFFFF"/>
                </a:solidFill>
                <a:uFill>
                  <a:noFill/>
                </a:u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hlink"/>
                </a:solidFill>
                <a:hlinkClick r:id="rId14"/>
              </a:rPr>
              <a:t>https://fred.stlouisfed.org/</a:t>
            </a:r>
            <a:endParaRPr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 Bureau of Labor Statistics: </a:t>
            </a:r>
            <a:r>
              <a:rPr lang="en" u="sng">
                <a:solidFill>
                  <a:schemeClr val="accent5"/>
                </a:solidFill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https://data.bls.gov/pdq/SurveyOutputServlet</a:t>
            </a:r>
            <a:r>
              <a:rPr lang="en">
                <a:solidFill>
                  <a:schemeClr val="dk1"/>
                </a:solidFill>
              </a:rPr>
              <a:t> </a:t>
            </a:r>
            <a:endParaRPr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261925"/>
            <a:ext cx="7696200" cy="4314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p16"/>
          <p:cNvCxnSpPr/>
          <p:nvPr/>
        </p:nvCxnSpPr>
        <p:spPr>
          <a:xfrm>
            <a:off x="3671300" y="3285000"/>
            <a:ext cx="377100" cy="54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6"/>
          <p:cNvSpPr txBox="1"/>
          <p:nvPr/>
        </p:nvSpPr>
        <p:spPr>
          <a:xfrm>
            <a:off x="3202700" y="2930650"/>
            <a:ext cx="8457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1981</a:t>
            </a:r>
            <a:endParaRPr b="1"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625" y="838200"/>
            <a:ext cx="7524750" cy="430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closer look:</a:t>
            </a:r>
            <a:endParaRPr/>
          </a:p>
        </p:txBody>
      </p:sp>
      <p:cxnSp>
        <p:nvCxnSpPr>
          <p:cNvPr id="82" name="Google Shape;82;p17"/>
          <p:cNvCxnSpPr/>
          <p:nvPr/>
        </p:nvCxnSpPr>
        <p:spPr>
          <a:xfrm>
            <a:off x="2333975" y="3970650"/>
            <a:ext cx="663000" cy="21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7"/>
          <p:cNvCxnSpPr/>
          <p:nvPr/>
        </p:nvCxnSpPr>
        <p:spPr>
          <a:xfrm rot="10800000">
            <a:off x="2333975" y="3970650"/>
            <a:ext cx="22800" cy="66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Q: </a:t>
            </a:r>
            <a:r>
              <a:rPr lang="en">
                <a:solidFill>
                  <a:srgbClr val="FF9900"/>
                </a:solidFill>
              </a:rPr>
              <a:t>Are there any noticeable trends in the S&amp;P 500’s performance during the first 100 days of a new </a:t>
            </a:r>
            <a:r>
              <a:rPr lang="en">
                <a:solidFill>
                  <a:srgbClr val="FF9900"/>
                </a:solidFill>
              </a:rPr>
              <a:t>presidential</a:t>
            </a:r>
            <a:r>
              <a:rPr lang="en">
                <a:solidFill>
                  <a:srgbClr val="FF9900"/>
                </a:solidFill>
              </a:rPr>
              <a:t> administration? 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037" y="128975"/>
            <a:ext cx="8583925" cy="488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Q: </a:t>
            </a:r>
            <a:r>
              <a:rPr lang="en">
                <a:solidFill>
                  <a:srgbClr val="FF9900"/>
                </a:solidFill>
              </a:rPr>
              <a:t>Is there any correlation between the S&amp;P 500 and GDP? If there is, is it negative or positive?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213" y="161925"/>
            <a:ext cx="6505575" cy="48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