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86" r:id="rId7"/>
    <p:sldId id="288" r:id="rId8"/>
    <p:sldId id="289" r:id="rId9"/>
    <p:sldId id="297" r:id="rId10"/>
    <p:sldId id="299" r:id="rId11"/>
    <p:sldId id="300" r:id="rId12"/>
    <p:sldId id="301" r:id="rId13"/>
    <p:sldId id="302" r:id="rId14"/>
    <p:sldId id="292" r:id="rId15"/>
    <p:sldId id="303" r:id="rId16"/>
    <p:sldId id="304" r:id="rId17"/>
    <p:sldId id="305" r:id="rId18"/>
    <p:sldId id="306" r:id="rId19"/>
    <p:sldId id="307" r:id="rId20"/>
    <p:sldId id="308" r:id="rId21"/>
    <p:sldId id="309"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commentAuthors" Target="commentAuthor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handoutMaster" Target="handoutMasters/handout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31" Type="http://schemas.microsoft.com/office/2018/10/relationships/authors" Target="author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presProps" Target="presProps.xml" /><Relationship Id="rId30"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5/14/2024</a:t>
            </a:fld>
            <a:endParaRPr lang="en-US"/>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a:p>
        </p:txBody>
      </p:sp>
    </p:spTree>
    <p:extLst>
      <p:ext uri="{BB962C8B-B14F-4D97-AF65-F5344CB8AC3E}">
        <p14:creationId xmlns:p14="http://schemas.microsoft.com/office/powerpoint/2010/main"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a:p>
        </p:txBody>
      </p:sp>
    </p:spTree>
    <p:extLst>
      <p:ext uri="{BB962C8B-B14F-4D97-AF65-F5344CB8AC3E}">
        <p14:creationId xmlns:p14="http://schemas.microsoft.com/office/powerpoint/2010/main" val="14251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a:p>
        </p:txBody>
      </p:sp>
    </p:spTree>
    <p:extLst>
      <p:ext uri="{BB962C8B-B14F-4D97-AF65-F5344CB8AC3E}">
        <p14:creationId xmlns:p14="http://schemas.microsoft.com/office/powerpoint/2010/main" val="1616857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8.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8965" y="0"/>
            <a:ext cx="12192000" cy="4554071"/>
          </a:xfrm>
        </p:spPr>
        <p:txBody>
          <a:bodyPr/>
          <a:lstStyle/>
          <a:p>
            <a:r>
              <a:rPr lang="en-US" sz="9600">
                <a:solidFill>
                  <a:schemeClr val="tx1">
                    <a:lumMod val="85000"/>
                    <a:lumOff val="15000"/>
                  </a:schemeClr>
                </a:solidFill>
              </a:rPr>
              <a:t>Stroke Price Prediction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CD5F6-A704-1B4D-9709-ACD264A943BD}"/>
              </a:ext>
            </a:extLst>
          </p:cNvPr>
          <p:cNvSpPr>
            <a:spLocks noGrp="1"/>
          </p:cNvSpPr>
          <p:nvPr>
            <p:ph type="title"/>
          </p:nvPr>
        </p:nvSpPr>
        <p:spPr/>
        <p:txBody>
          <a:bodyPr/>
          <a:lstStyle/>
          <a:p>
            <a:r>
              <a:rPr lang="en-IN"/>
              <a:t>FEATURE DESRICPTION :</a:t>
            </a:r>
          </a:p>
        </p:txBody>
      </p:sp>
      <p:sp>
        <p:nvSpPr>
          <p:cNvPr id="3" name="Content Placeholder 2">
            <a:extLst>
              <a:ext uri="{FF2B5EF4-FFF2-40B4-BE49-F238E27FC236}">
                <a16:creationId xmlns:a16="http://schemas.microsoft.com/office/drawing/2014/main" id="{17EA99DE-5B00-6C6C-E22F-284A0051F78F}"/>
              </a:ext>
            </a:extLst>
          </p:cNvPr>
          <p:cNvSpPr>
            <a:spLocks noGrp="1"/>
          </p:cNvSpPr>
          <p:nvPr>
            <p:ph idx="10"/>
          </p:nvPr>
        </p:nvSpPr>
        <p:spPr>
          <a:xfrm>
            <a:off x="1167492" y="2087561"/>
            <a:ext cx="10881073" cy="4680792"/>
          </a:xfrm>
        </p:spPr>
        <p:txBody>
          <a:bodyPr/>
          <a:lstStyle/>
          <a:p>
            <a:pPr algn="l"/>
            <a:r>
              <a:rPr lang="en-GB" i="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7.Work Type: Categorical variable indicating the type of work the individual does.</a:t>
            </a:r>
          </a:p>
          <a:p>
            <a:pPr algn="l"/>
            <a:r>
              <a:rPr lang="en-GB" i="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8.Residence Type: Categorical variable indicating the type of residence of the individual (Urban/Rural).</a:t>
            </a:r>
          </a:p>
          <a:p>
            <a:pPr algn="l"/>
            <a:r>
              <a:rPr lang="en-GB" i="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9.Average Glucose Level: Numerical variable representing the average glucose level of the individual.</a:t>
            </a:r>
          </a:p>
          <a:p>
            <a:pPr algn="l"/>
            <a:r>
              <a:rPr lang="en-GB" i="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10.BMI: Numerical variable representing the Body Mass Index (BMI) of the individual.</a:t>
            </a:r>
          </a:p>
          <a:p>
            <a:pPr algn="l"/>
            <a:r>
              <a:rPr lang="en-GB" i="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11.Smoking Status: Categorical variable indicating the smoking status of the individual (Smokes, formerly smoked, never smoked).</a:t>
            </a:r>
          </a:p>
          <a:p>
            <a:pPr algn="l"/>
            <a:r>
              <a:rPr lang="en-GB" i="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12.Stroke: Binary variable indicating whether the individual has had a stroke (1 if yes, 0 if no).</a:t>
            </a:r>
            <a:endParaRPr lang="en-IN">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a:p>
            <a:endParaRPr lang="en-IN"/>
          </a:p>
        </p:txBody>
      </p:sp>
    </p:spTree>
    <p:extLst>
      <p:ext uri="{BB962C8B-B14F-4D97-AF65-F5344CB8AC3E}">
        <p14:creationId xmlns:p14="http://schemas.microsoft.com/office/powerpoint/2010/main" val="1217996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846728" y="457200"/>
            <a:ext cx="10246660" cy="1828800"/>
          </a:xfrm>
        </p:spPr>
        <p:txBody>
          <a:bodyPr/>
          <a:lstStyle/>
          <a:p>
            <a:r>
              <a:rPr lang="en-US"/>
              <a:t>  Percentage Of Genders : </a:t>
            </a:r>
          </a:p>
        </p:txBody>
      </p:sp>
      <p:pic>
        <p:nvPicPr>
          <p:cNvPr id="7" name="Content Placeholder 6">
            <a:extLst>
              <a:ext uri="{FF2B5EF4-FFF2-40B4-BE49-F238E27FC236}">
                <a16:creationId xmlns:a16="http://schemas.microsoft.com/office/drawing/2014/main" id="{083FC621-6241-88D1-7E72-9130B25597D9}"/>
              </a:ext>
            </a:extLst>
          </p:cNvPr>
          <p:cNvPicPr>
            <a:picLocks noGrp="1" noChangeAspect="1"/>
          </p:cNvPicPr>
          <p:nvPr>
            <p:ph idx="15"/>
          </p:nvPr>
        </p:nvPicPr>
        <p:blipFill>
          <a:blip r:embed="rId3"/>
          <a:stretch>
            <a:fillRect/>
          </a:stretch>
        </p:blipFill>
        <p:spPr>
          <a:xfrm>
            <a:off x="2277034" y="2400041"/>
            <a:ext cx="6687671" cy="4286299"/>
          </a:xfrm>
        </p:spPr>
      </p:pic>
    </p:spTree>
    <p:extLst>
      <p:ext uri="{BB962C8B-B14F-4D97-AF65-F5344CB8AC3E}">
        <p14:creationId xmlns:p14="http://schemas.microsoft.com/office/powerpoint/2010/main" val="362649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F17B-1465-F167-BBE7-079B366BFCB6}"/>
              </a:ext>
            </a:extLst>
          </p:cNvPr>
          <p:cNvSpPr>
            <a:spLocks noGrp="1"/>
          </p:cNvSpPr>
          <p:nvPr>
            <p:ph type="title"/>
          </p:nvPr>
        </p:nvSpPr>
        <p:spPr/>
        <p:txBody>
          <a:bodyPr/>
          <a:lstStyle/>
          <a:p>
            <a:r>
              <a:rPr lang="en-IN"/>
              <a:t>STROKE VS HEART DISEASE :</a:t>
            </a:r>
          </a:p>
        </p:txBody>
      </p:sp>
      <p:pic>
        <p:nvPicPr>
          <p:cNvPr id="5" name="Content Placeholder 4">
            <a:extLst>
              <a:ext uri="{FF2B5EF4-FFF2-40B4-BE49-F238E27FC236}">
                <a16:creationId xmlns:a16="http://schemas.microsoft.com/office/drawing/2014/main" id="{681E088C-622B-452A-812E-3FA90BF7A62E}"/>
              </a:ext>
            </a:extLst>
          </p:cNvPr>
          <p:cNvPicPr>
            <a:picLocks noGrp="1" noChangeAspect="1"/>
          </p:cNvPicPr>
          <p:nvPr>
            <p:ph idx="1"/>
          </p:nvPr>
        </p:nvPicPr>
        <p:blipFill>
          <a:blip r:embed="rId2"/>
          <a:stretch>
            <a:fillRect/>
          </a:stretch>
        </p:blipFill>
        <p:spPr>
          <a:xfrm>
            <a:off x="1167492" y="1912752"/>
            <a:ext cx="5860837" cy="4526465"/>
          </a:xfrm>
        </p:spPr>
      </p:pic>
      <p:sp>
        <p:nvSpPr>
          <p:cNvPr id="7" name="TextBox 6">
            <a:extLst>
              <a:ext uri="{FF2B5EF4-FFF2-40B4-BE49-F238E27FC236}">
                <a16:creationId xmlns:a16="http://schemas.microsoft.com/office/drawing/2014/main" id="{07CC70F1-F6EE-72C9-8F69-2465E1160259}"/>
              </a:ext>
            </a:extLst>
          </p:cNvPr>
          <p:cNvSpPr txBox="1"/>
          <p:nvPr/>
        </p:nvSpPr>
        <p:spPr>
          <a:xfrm>
            <a:off x="7144869" y="2274838"/>
            <a:ext cx="4688544" cy="2308324"/>
          </a:xfrm>
          <a:prstGeom prst="rect">
            <a:avLst/>
          </a:prstGeom>
          <a:noFill/>
        </p:spPr>
        <p:txBody>
          <a:bodyPr wrap="square" rtlCol="0">
            <a:spAutoFit/>
          </a:bodyPr>
          <a:lstStyle/>
          <a:p>
            <a:pPr marL="342900" indent="-342900">
              <a:buFont typeface="Arial" panose="020B0604020202020204" pitchFamily="34" charset="0"/>
              <a:buChar char="•"/>
            </a:pPr>
            <a:r>
              <a:rPr lang="en-GB" sz="2400" b="0" i="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The following chart illustrates the relationship between stroke and heart disease among individuals in the dataset, highlighting how these conditions might be dependent on each other.</a:t>
            </a:r>
          </a:p>
        </p:txBody>
      </p:sp>
    </p:spTree>
    <p:extLst>
      <p:ext uri="{BB962C8B-B14F-4D97-AF65-F5344CB8AC3E}">
        <p14:creationId xmlns:p14="http://schemas.microsoft.com/office/powerpoint/2010/main" val="2477795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1DDE-89B9-43A9-8A39-914D26EB5076}"/>
              </a:ext>
            </a:extLst>
          </p:cNvPr>
          <p:cNvSpPr>
            <a:spLocks noGrp="1"/>
          </p:cNvSpPr>
          <p:nvPr>
            <p:ph type="ctrTitle"/>
          </p:nvPr>
        </p:nvSpPr>
        <p:spPr>
          <a:xfrm>
            <a:off x="0" y="177554"/>
            <a:ext cx="6436659" cy="1185081"/>
          </a:xfrm>
        </p:spPr>
        <p:txBody>
          <a:bodyPr/>
          <a:lstStyle/>
          <a:p>
            <a:r>
              <a:rPr lang="en-IN" sz="4200"/>
              <a:t>SRTOKE VS AVG GLUCOSE LEVEL :</a:t>
            </a:r>
          </a:p>
        </p:txBody>
      </p:sp>
      <p:pic>
        <p:nvPicPr>
          <p:cNvPr id="5" name="Picture 4">
            <a:extLst>
              <a:ext uri="{FF2B5EF4-FFF2-40B4-BE49-F238E27FC236}">
                <a16:creationId xmlns:a16="http://schemas.microsoft.com/office/drawing/2014/main" id="{96EB114F-E72A-4E25-CAAC-DEA3F2EEA644}"/>
              </a:ext>
            </a:extLst>
          </p:cNvPr>
          <p:cNvPicPr>
            <a:picLocks noChangeAspect="1"/>
          </p:cNvPicPr>
          <p:nvPr/>
        </p:nvPicPr>
        <p:blipFill>
          <a:blip r:embed="rId2"/>
          <a:stretch>
            <a:fillRect/>
          </a:stretch>
        </p:blipFill>
        <p:spPr>
          <a:xfrm>
            <a:off x="6096000" y="1654252"/>
            <a:ext cx="5668166" cy="4248743"/>
          </a:xfrm>
          <a:prstGeom prst="rect">
            <a:avLst/>
          </a:prstGeom>
        </p:spPr>
      </p:pic>
      <p:sp>
        <p:nvSpPr>
          <p:cNvPr id="6" name="TextBox 5">
            <a:extLst>
              <a:ext uri="{FF2B5EF4-FFF2-40B4-BE49-F238E27FC236}">
                <a16:creationId xmlns:a16="http://schemas.microsoft.com/office/drawing/2014/main" id="{850F1E6B-72B5-C650-4DF3-C0F8CE6E322E}"/>
              </a:ext>
            </a:extLst>
          </p:cNvPr>
          <p:cNvSpPr txBox="1"/>
          <p:nvPr/>
        </p:nvSpPr>
        <p:spPr>
          <a:xfrm>
            <a:off x="224117" y="1905506"/>
            <a:ext cx="5668165" cy="3046988"/>
          </a:xfrm>
          <a:prstGeom prst="rect">
            <a:avLst/>
          </a:prstGeom>
          <a:noFill/>
        </p:spPr>
        <p:txBody>
          <a:bodyPr wrap="square" rtlCol="0">
            <a:spAutoFit/>
          </a:bodyPr>
          <a:lstStyle/>
          <a:p>
            <a:pPr marL="342900" indent="-342900">
              <a:buFont typeface="Arial" panose="020B0604020202020204" pitchFamily="34" charset="0"/>
              <a:buChar char="•"/>
            </a:pPr>
            <a:r>
              <a:rPr lang="en-GB" sz="24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High glucose levels can lead to vascular damage, inflammation, and increased blood clotting, all of which contribute to a higher risk of stroke.</a:t>
            </a:r>
          </a:p>
          <a:p>
            <a:pPr marL="342900" indent="-342900">
              <a:buFont typeface="Arial" panose="020B0604020202020204" pitchFamily="34" charset="0"/>
              <a:buChar char="•"/>
            </a:pPr>
            <a:r>
              <a:rPr lang="en-GB" sz="2400">
                <a:solidFill>
                  <a:schemeClr val="bg1"/>
                </a:solidFill>
                <a:latin typeface="Calibri" panose="020F0502020204030204" pitchFamily="34" charset="0"/>
                <a:ea typeface="Calibri" panose="020F0502020204030204" pitchFamily="34" charset="0"/>
                <a:cs typeface="Calibri" panose="020F0502020204030204" pitchFamily="34" charset="0"/>
              </a:rPr>
              <a:t>Managing and controlling glucose levels through lifestyle changes and medication is crucial in reducing the risk of stroke, especially for diabetic individuals.</a:t>
            </a:r>
            <a:endParaRPr lang="en-IN" sz="240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4080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CA18-621C-88D4-9EDE-8D5C6DC3E364}"/>
              </a:ext>
            </a:extLst>
          </p:cNvPr>
          <p:cNvSpPr>
            <a:spLocks noGrp="1"/>
          </p:cNvSpPr>
          <p:nvPr>
            <p:ph type="title"/>
          </p:nvPr>
        </p:nvSpPr>
        <p:spPr>
          <a:xfrm>
            <a:off x="1167492" y="136526"/>
            <a:ext cx="9601200" cy="867521"/>
          </a:xfrm>
        </p:spPr>
        <p:txBody>
          <a:bodyPr/>
          <a:lstStyle/>
          <a:p>
            <a:r>
              <a:rPr lang="en-IN"/>
              <a:t>PAIRPLOT OF GIVEN DATA :</a:t>
            </a:r>
          </a:p>
        </p:txBody>
      </p:sp>
      <p:pic>
        <p:nvPicPr>
          <p:cNvPr id="6" name="Content Placeholder 5">
            <a:extLst>
              <a:ext uri="{FF2B5EF4-FFF2-40B4-BE49-F238E27FC236}">
                <a16:creationId xmlns:a16="http://schemas.microsoft.com/office/drawing/2014/main" id="{451EA052-A746-6FC6-B5EF-DBB7A165CEE8}"/>
              </a:ext>
            </a:extLst>
          </p:cNvPr>
          <p:cNvPicPr>
            <a:picLocks noGrp="1" noChangeAspect="1"/>
          </p:cNvPicPr>
          <p:nvPr>
            <p:ph idx="1"/>
          </p:nvPr>
        </p:nvPicPr>
        <p:blipFill>
          <a:blip r:embed="rId2"/>
          <a:stretch>
            <a:fillRect/>
          </a:stretch>
        </p:blipFill>
        <p:spPr>
          <a:xfrm>
            <a:off x="1167492" y="1004047"/>
            <a:ext cx="8335096" cy="5717427"/>
          </a:xfrm>
        </p:spPr>
      </p:pic>
    </p:spTree>
    <p:extLst>
      <p:ext uri="{BB962C8B-B14F-4D97-AF65-F5344CB8AC3E}">
        <p14:creationId xmlns:p14="http://schemas.microsoft.com/office/powerpoint/2010/main" val="3440257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B8F3-FABC-9C72-150E-D9B9B2648D05}"/>
              </a:ext>
            </a:extLst>
          </p:cNvPr>
          <p:cNvSpPr>
            <a:spLocks noGrp="1"/>
          </p:cNvSpPr>
          <p:nvPr>
            <p:ph type="title"/>
          </p:nvPr>
        </p:nvSpPr>
        <p:spPr>
          <a:xfrm>
            <a:off x="1167492" y="69008"/>
            <a:ext cx="9779183" cy="1688671"/>
          </a:xfrm>
        </p:spPr>
        <p:txBody>
          <a:bodyPr/>
          <a:lstStyle/>
          <a:p>
            <a:r>
              <a:rPr lang="en-IN"/>
              <a:t>COUNT OF HEART DISEASE W.R.T AGE :</a:t>
            </a:r>
          </a:p>
        </p:txBody>
      </p:sp>
      <p:pic>
        <p:nvPicPr>
          <p:cNvPr id="6" name="Content Placeholder 5">
            <a:extLst>
              <a:ext uri="{FF2B5EF4-FFF2-40B4-BE49-F238E27FC236}">
                <a16:creationId xmlns:a16="http://schemas.microsoft.com/office/drawing/2014/main" id="{1F9043C2-9FBD-7F75-75A0-AFD85E2DF208}"/>
              </a:ext>
            </a:extLst>
          </p:cNvPr>
          <p:cNvPicPr>
            <a:picLocks noGrp="1" noChangeAspect="1"/>
          </p:cNvPicPr>
          <p:nvPr>
            <p:ph idx="12"/>
          </p:nvPr>
        </p:nvPicPr>
        <p:blipFill>
          <a:blip r:embed="rId2"/>
          <a:stretch>
            <a:fillRect/>
          </a:stretch>
        </p:blipFill>
        <p:spPr>
          <a:xfrm>
            <a:off x="1245325" y="1757679"/>
            <a:ext cx="5910480" cy="4590982"/>
          </a:xfrm>
        </p:spPr>
      </p:pic>
      <p:sp>
        <p:nvSpPr>
          <p:cNvPr id="7" name="TextBox 6">
            <a:extLst>
              <a:ext uri="{FF2B5EF4-FFF2-40B4-BE49-F238E27FC236}">
                <a16:creationId xmlns:a16="http://schemas.microsoft.com/office/drawing/2014/main" id="{5AE6F0DB-93A5-EB7C-EA15-EF22B76B9A86}"/>
              </a:ext>
            </a:extLst>
          </p:cNvPr>
          <p:cNvSpPr txBox="1"/>
          <p:nvPr/>
        </p:nvSpPr>
        <p:spPr>
          <a:xfrm>
            <a:off x="7559040" y="2296160"/>
            <a:ext cx="4114800" cy="2677656"/>
          </a:xfrm>
          <a:prstGeom prst="rect">
            <a:avLst/>
          </a:prstGeom>
          <a:noFill/>
        </p:spPr>
        <p:txBody>
          <a:bodyPr wrap="square" rtlCol="0">
            <a:spAutoFit/>
          </a:bodyPr>
          <a:lstStyle/>
          <a:p>
            <a:pPr marL="342900" indent="-342900">
              <a:buFont typeface="Arial" panose="020B0604020202020204" pitchFamily="34" charset="0"/>
              <a:buChar char="•"/>
            </a:pPr>
            <a:r>
              <a:rPr lang="en-GB" sz="2800">
                <a:solidFill>
                  <a:schemeClr val="bg1"/>
                </a:solidFill>
                <a:latin typeface="Calibri" panose="020F0502020204030204" pitchFamily="34" charset="0"/>
                <a:ea typeface="Calibri" panose="020F0502020204030204" pitchFamily="34" charset="0"/>
                <a:cs typeface="Calibri" panose="020F0502020204030204" pitchFamily="34" charset="0"/>
              </a:rPr>
              <a:t>Heart disease prevalence increases significantly with age, highlighting the importance of age as a key risk factor.</a:t>
            </a:r>
            <a:endParaRPr lang="en-IN" sz="280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9871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5FB3-4B86-21B6-AC66-E07FF92890BC}"/>
              </a:ext>
            </a:extLst>
          </p:cNvPr>
          <p:cNvSpPr>
            <a:spLocks noGrp="1"/>
          </p:cNvSpPr>
          <p:nvPr>
            <p:ph type="title"/>
          </p:nvPr>
        </p:nvSpPr>
        <p:spPr>
          <a:xfrm>
            <a:off x="713329" y="0"/>
            <a:ext cx="5758591" cy="1229361"/>
          </a:xfrm>
        </p:spPr>
        <p:txBody>
          <a:bodyPr/>
          <a:lstStyle/>
          <a:p>
            <a:r>
              <a:rPr lang="en-IN"/>
              <a:t>CHALLENGES :</a:t>
            </a:r>
          </a:p>
        </p:txBody>
      </p:sp>
      <p:sp>
        <p:nvSpPr>
          <p:cNvPr id="10" name="Rectangle 5">
            <a:extLst>
              <a:ext uri="{FF2B5EF4-FFF2-40B4-BE49-F238E27FC236}">
                <a16:creationId xmlns:a16="http://schemas.microsoft.com/office/drawing/2014/main" id="{C1B51CEE-5FF7-0E10-A3DB-D5BD397AA538}"/>
              </a:ext>
            </a:extLst>
          </p:cNvPr>
          <p:cNvSpPr>
            <a:spLocks noChangeArrowheads="1"/>
          </p:cNvSpPr>
          <p:nvPr/>
        </p:nvSpPr>
        <p:spPr bwMode="auto">
          <a:xfrm>
            <a:off x="862424" y="1288666"/>
            <a:ext cx="10693081"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quality and quantity: Obtaining a sufficiently large and high-quality dataset with relevant features for accurate prediction can be challenging.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Feature selection: Identifying the most relevant features that contribute to stroke price prediction while avoiding overfitting.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Model complexity: Balancing the complexity of the machine learning model to achieve accurate predictions without making it overly complex and difficult to interpret.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Interpretability vs. accuracy: Trade-off between the interpretability of the model and its accuracy, as more complex models may provide better predictions but be harder to interpret.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Imbalanced data: Addressing imbalances in the dataset, such as a disproportionately small number of stroke cases, to ensure the model does not favor the majority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Generalization: Ensuring the model can generalize well to unseen data and different populations to be useful in real-world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Ethical considerations: Addressing potential biases in the data or model predictions and ensuring fairness, transparency, and accountability in the use of AI/ML for stroke price prediction.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1" name="Rectangle 6">
            <a:extLst>
              <a:ext uri="{FF2B5EF4-FFF2-40B4-BE49-F238E27FC236}">
                <a16:creationId xmlns:a16="http://schemas.microsoft.com/office/drawing/2014/main" id="{CD8E7C3E-4198-A8C6-5E24-6AECF47C0E99}"/>
              </a:ext>
            </a:extLst>
          </p:cNvPr>
          <p:cNvSpPr>
            <a:spLocks noChangeArrowheads="1"/>
          </p:cNvSpPr>
          <p:nvPr/>
        </p:nvSpPr>
        <p:spPr bwMode="auto">
          <a:xfrm flipV="1">
            <a:off x="1473072" y="734667"/>
            <a:ext cx="26988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FFFFFF"/>
                </a:solidFill>
                <a:effectLst/>
                <a:latin typeface="Söhne"/>
              </a:rPr>
            </a:br>
            <a:endParaRPr kumimoji="0" lang="en-US" altLang="en-US" sz="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2786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3437-5BCA-D8CC-9DF4-D7F0EC2DE800}"/>
              </a:ext>
            </a:extLst>
          </p:cNvPr>
          <p:cNvSpPr>
            <a:spLocks noGrp="1"/>
          </p:cNvSpPr>
          <p:nvPr>
            <p:ph type="title"/>
          </p:nvPr>
        </p:nvSpPr>
        <p:spPr>
          <a:xfrm>
            <a:off x="1167492" y="457200"/>
            <a:ext cx="9692640" cy="753035"/>
          </a:xfrm>
        </p:spPr>
        <p:txBody>
          <a:bodyPr/>
          <a:lstStyle/>
          <a:p>
            <a:r>
              <a:rPr lang="en-IN"/>
              <a:t>RECOMMENDATIONS :</a:t>
            </a:r>
          </a:p>
        </p:txBody>
      </p:sp>
      <p:sp>
        <p:nvSpPr>
          <p:cNvPr id="3" name="Content Placeholder 2">
            <a:extLst>
              <a:ext uri="{FF2B5EF4-FFF2-40B4-BE49-F238E27FC236}">
                <a16:creationId xmlns:a16="http://schemas.microsoft.com/office/drawing/2014/main" id="{CC5F36CE-C32E-A0F0-A884-1AE878914F96}"/>
              </a:ext>
            </a:extLst>
          </p:cNvPr>
          <p:cNvSpPr>
            <a:spLocks noGrp="1"/>
          </p:cNvSpPr>
          <p:nvPr>
            <p:ph idx="10"/>
          </p:nvPr>
        </p:nvSpPr>
        <p:spPr>
          <a:xfrm>
            <a:off x="1167492" y="1308847"/>
            <a:ext cx="10925895" cy="5405718"/>
          </a:xfrm>
        </p:spPr>
        <p:txBody>
          <a:bodyPr/>
          <a:lstStyle/>
          <a:p>
            <a:pPr marL="342900" indent="-342900">
              <a:buFont typeface="Arial" panose="020B0604020202020204" pitchFamily="34" charset="0"/>
              <a:buChar char="•"/>
            </a:pPr>
            <a:r>
              <a:rPr lang="en-GB" sz="1800">
                <a:latin typeface="Calibri" panose="020F0502020204030204" pitchFamily="34" charset="0"/>
                <a:ea typeface="Calibri" panose="020F0502020204030204" pitchFamily="34" charset="0"/>
                <a:cs typeface="Calibri" panose="020F0502020204030204" pitchFamily="34" charset="0"/>
              </a:rPr>
              <a:t>Improve data collection: Gather more diverse and comprehensive data on car features, manufacturers, and market prices to enhance the model's predictive power.</a:t>
            </a:r>
          </a:p>
          <a:p>
            <a:pPr marL="342900" indent="-342900">
              <a:buFont typeface="Arial" panose="020B0604020202020204" pitchFamily="34" charset="0"/>
              <a:buChar char="•"/>
            </a:pPr>
            <a:r>
              <a:rPr lang="en-GB" sz="1800">
                <a:latin typeface="Calibri" panose="020F0502020204030204" pitchFamily="34" charset="0"/>
                <a:ea typeface="Calibri" panose="020F0502020204030204" pitchFamily="34" charset="0"/>
                <a:cs typeface="Calibri" panose="020F0502020204030204" pitchFamily="34" charset="0"/>
              </a:rPr>
              <a:t>Feature engineering: Explore additional features or transformations of existing features that could improve the model's performance, such as interaction terms or derived variables.</a:t>
            </a:r>
          </a:p>
          <a:p>
            <a:pPr marL="342900" indent="-342900">
              <a:buFont typeface="Arial" panose="020B0604020202020204" pitchFamily="34" charset="0"/>
              <a:buChar char="•"/>
            </a:pPr>
            <a:r>
              <a:rPr lang="en-GB" sz="1800">
                <a:latin typeface="Calibri" panose="020F0502020204030204" pitchFamily="34" charset="0"/>
                <a:ea typeface="Calibri" panose="020F0502020204030204" pitchFamily="34" charset="0"/>
                <a:cs typeface="Calibri" panose="020F0502020204030204" pitchFamily="34" charset="0"/>
              </a:rPr>
              <a:t>Advanced modeling techniques: Consider using more sophisticated machine learning algorithms or ensemble methods to improve prediction accuracy.</a:t>
            </a:r>
          </a:p>
          <a:p>
            <a:pPr marL="342900" indent="-342900">
              <a:buFont typeface="Arial" panose="020B0604020202020204" pitchFamily="34" charset="0"/>
              <a:buChar char="•"/>
            </a:pPr>
            <a:r>
              <a:rPr lang="en-GB" sz="1800">
                <a:latin typeface="Calibri" panose="020F0502020204030204" pitchFamily="34" charset="0"/>
                <a:ea typeface="Calibri" panose="020F0502020204030204" pitchFamily="34" charset="0"/>
                <a:cs typeface="Calibri" panose="020F0502020204030204" pitchFamily="34" charset="0"/>
              </a:rPr>
              <a:t>Cross-validation: Use cross-validation techniques to assess the model's performance and ensure its generalizability to unseen data.</a:t>
            </a:r>
          </a:p>
          <a:p>
            <a:pPr marL="342900" indent="-342900">
              <a:buFont typeface="Arial" panose="020B0604020202020204" pitchFamily="34" charset="0"/>
              <a:buChar char="•"/>
            </a:pPr>
            <a:r>
              <a:rPr lang="en-GB" sz="1800">
                <a:latin typeface="Calibri" panose="020F0502020204030204" pitchFamily="34" charset="0"/>
                <a:ea typeface="Calibri" panose="020F0502020204030204" pitchFamily="34" charset="0"/>
                <a:cs typeface="Calibri" panose="020F0502020204030204" pitchFamily="34" charset="0"/>
              </a:rPr>
              <a:t>Interpretability: Balance model complexity with interpretability, </a:t>
            </a:r>
            <a:r>
              <a:rPr lang="en-GB" sz="1800" err="1">
                <a:latin typeface="Calibri" panose="020F0502020204030204" pitchFamily="34" charset="0"/>
                <a:ea typeface="Calibri" panose="020F0502020204030204" pitchFamily="34" charset="0"/>
                <a:cs typeface="Calibri" panose="020F0502020204030204" pitchFamily="34" charset="0"/>
              </a:rPr>
              <a:t>favoring</a:t>
            </a:r>
            <a:r>
              <a:rPr lang="en-GB" sz="1800">
                <a:latin typeface="Calibri" panose="020F0502020204030204" pitchFamily="34" charset="0"/>
                <a:ea typeface="Calibri" panose="020F0502020204030204" pitchFamily="34" charset="0"/>
                <a:cs typeface="Calibri" panose="020F0502020204030204" pitchFamily="34" charset="0"/>
              </a:rPr>
              <a:t> models that can provide insights into the factors driving price predictions.</a:t>
            </a:r>
          </a:p>
          <a:p>
            <a:pPr marL="342900" indent="-342900">
              <a:buFont typeface="Arial" panose="020B0604020202020204" pitchFamily="34" charset="0"/>
              <a:buChar char="•"/>
            </a:pPr>
            <a:r>
              <a:rPr lang="en-GB" sz="1800">
                <a:latin typeface="Calibri" panose="020F0502020204030204" pitchFamily="34" charset="0"/>
                <a:ea typeface="Calibri" panose="020F0502020204030204" pitchFamily="34" charset="0"/>
                <a:cs typeface="Calibri" panose="020F0502020204030204" pitchFamily="34" charset="0"/>
              </a:rPr>
              <a:t>Regularization: Apply regularization techniques to prevent overfitting and improve the model's ability to generalize to new data.</a:t>
            </a:r>
          </a:p>
          <a:p>
            <a:pPr marL="342900" indent="-342900">
              <a:buFont typeface="Arial" panose="020B0604020202020204" pitchFamily="34" charset="0"/>
              <a:buChar char="•"/>
            </a:pPr>
            <a:r>
              <a:rPr lang="en-GB" sz="1800">
                <a:latin typeface="Calibri" panose="020F0502020204030204" pitchFamily="34" charset="0"/>
                <a:ea typeface="Calibri" panose="020F0502020204030204" pitchFamily="34" charset="0"/>
                <a:cs typeface="Calibri" panose="020F0502020204030204" pitchFamily="34" charset="0"/>
              </a:rPr>
              <a:t>Validation and testing: Validate the model using independent datasets or conduct A/B testing to evaluate its performance in real-world scenarios.</a:t>
            </a:r>
          </a:p>
          <a:p>
            <a:pPr marL="342900" indent="-342900">
              <a:buFont typeface="Arial" panose="020B0604020202020204" pitchFamily="34" charset="0"/>
              <a:buChar char="•"/>
            </a:pPr>
            <a:r>
              <a:rPr lang="en-GB" sz="1800">
                <a:latin typeface="Calibri" panose="020F0502020204030204" pitchFamily="34" charset="0"/>
                <a:ea typeface="Calibri" panose="020F0502020204030204" pitchFamily="34" charset="0"/>
                <a:cs typeface="Calibri" panose="020F0502020204030204" pitchFamily="34" charset="0"/>
              </a:rPr>
              <a:t>Continuous monitoring and updating: Regularly monitor the model's performance and update it as necessary to account for changing market conditions or data trends</a:t>
            </a:r>
            <a:endParaRPr lang="en-IN" sz="18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9729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9A3B17-23F4-B4DA-58EA-C93FA653591B}"/>
              </a:ext>
            </a:extLst>
          </p:cNvPr>
          <p:cNvSpPr>
            <a:spLocks noGrp="1"/>
          </p:cNvSpPr>
          <p:nvPr>
            <p:ph type="title"/>
          </p:nvPr>
        </p:nvSpPr>
        <p:spPr>
          <a:xfrm>
            <a:off x="1167492" y="69008"/>
            <a:ext cx="9779183" cy="1419133"/>
          </a:xfrm>
        </p:spPr>
        <p:txBody>
          <a:bodyPr/>
          <a:lstStyle/>
          <a:p>
            <a:r>
              <a:rPr lang="en-IN"/>
              <a:t>CONCLUSION :</a:t>
            </a:r>
          </a:p>
        </p:txBody>
      </p:sp>
      <p:sp>
        <p:nvSpPr>
          <p:cNvPr id="7" name="Content Placeholder 6">
            <a:extLst>
              <a:ext uri="{FF2B5EF4-FFF2-40B4-BE49-F238E27FC236}">
                <a16:creationId xmlns:a16="http://schemas.microsoft.com/office/drawing/2014/main" id="{87B8FC93-83CC-A2FC-AED9-25A1E7036EA8}"/>
              </a:ext>
            </a:extLst>
          </p:cNvPr>
          <p:cNvSpPr>
            <a:spLocks noGrp="1"/>
          </p:cNvSpPr>
          <p:nvPr>
            <p:ph idx="12"/>
          </p:nvPr>
        </p:nvSpPr>
        <p:spPr>
          <a:xfrm>
            <a:off x="1093694" y="1775571"/>
            <a:ext cx="10757647" cy="3988735"/>
          </a:xfrm>
        </p:spPr>
        <p:txBody>
          <a:bodyPr>
            <a:noAutofit/>
          </a:bodyPr>
          <a:lstStyle/>
          <a:p>
            <a:r>
              <a:rPr lang="en-GB" sz="2400"/>
              <a:t>The project faces challenges such as data quality, feature selection, model complexity, and interpretability vs. accuracy trade-offs.</a:t>
            </a:r>
          </a:p>
          <a:p>
            <a:r>
              <a:rPr lang="en-GB" sz="2400"/>
              <a:t>Recommendations include improving data collection, exploring additional features, considering advanced modeling techniques, and using cross-validation.</a:t>
            </a:r>
          </a:p>
          <a:p>
            <a:r>
              <a:rPr lang="en-GB" sz="2400"/>
              <a:t>Balancing model complexity with interpretability and applying regularization are crucial for improving the model's performance.</a:t>
            </a:r>
          </a:p>
          <a:p>
            <a:r>
              <a:rPr lang="en-GB" sz="2400"/>
              <a:t>Validation and testing, along with continuous monitoring and updating of the model, are essential for ensuring its effectiveness in real-world scenarios.</a:t>
            </a:r>
          </a:p>
          <a:p>
            <a:r>
              <a:rPr lang="en-GB" sz="2400"/>
              <a:t>Implementing these recommendations can enhance the accuracy and effectiveness of the stroke price prediction model.</a:t>
            </a:r>
            <a:endParaRPr lang="en-IN" sz="2400"/>
          </a:p>
        </p:txBody>
      </p:sp>
    </p:spTree>
    <p:extLst>
      <p:ext uri="{BB962C8B-B14F-4D97-AF65-F5344CB8AC3E}">
        <p14:creationId xmlns:p14="http://schemas.microsoft.com/office/powerpoint/2010/main" val="2895716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248176" y="2825421"/>
            <a:ext cx="6120812" cy="1450745"/>
          </a:xfrm>
        </p:spPr>
        <p:txBody>
          <a:bodyPr/>
          <a:lstStyle/>
          <a:p>
            <a:r>
              <a:rPr lang="en-US" sz="9600"/>
              <a:t>Thank you</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915446"/>
          </a:xfrm>
        </p:spPr>
        <p:txBody>
          <a:bodyPr/>
          <a:lstStyle/>
          <a:p>
            <a:r>
              <a:rPr lang="en-US"/>
              <a:t>TEAM MEMBERS :</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r>
              <a:rPr lang="en-US" sz="3200"/>
              <a:t>Shubham Thakur (2210992371)</a:t>
            </a:r>
          </a:p>
          <a:p>
            <a:r>
              <a:rPr lang="en-US" sz="3200"/>
              <a:t>Shubham Verma (2210992372)</a:t>
            </a:r>
          </a:p>
          <a:p>
            <a:r>
              <a:rPr lang="en-US" sz="3200"/>
              <a:t>Siya Bhagat (2210992387)</a:t>
            </a:r>
          </a:p>
          <a:p>
            <a:r>
              <a:rPr lang="en-US" sz="3200"/>
              <a:t>Sukriti (2210992417)</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095774" y="-313765"/>
            <a:ext cx="4157544" cy="3523130"/>
          </a:xfrm>
        </p:spPr>
        <p:txBody>
          <a:bodyPr/>
          <a:lstStyle/>
          <a:p>
            <a:r>
              <a:rPr lang="en-US" sz="4200"/>
              <a:t>CONTENT</a:t>
            </a:r>
            <a:r>
              <a:rPr lang="en-US"/>
              <a:t> :</a:t>
            </a:r>
          </a:p>
        </p:txBody>
      </p:sp>
      <p:sp>
        <p:nvSpPr>
          <p:cNvPr id="3" name="TextBox 2">
            <a:extLst>
              <a:ext uri="{FF2B5EF4-FFF2-40B4-BE49-F238E27FC236}">
                <a16:creationId xmlns:a16="http://schemas.microsoft.com/office/drawing/2014/main" id="{2785CC3C-6B52-E675-67ED-1C60F6BC7647}"/>
              </a:ext>
            </a:extLst>
          </p:cNvPr>
          <p:cNvSpPr txBox="1"/>
          <p:nvPr/>
        </p:nvSpPr>
        <p:spPr>
          <a:xfrm>
            <a:off x="1095774" y="1721224"/>
            <a:ext cx="5842910" cy="2554545"/>
          </a:xfrm>
          <a:prstGeom prst="rect">
            <a:avLst/>
          </a:prstGeom>
          <a:noFill/>
        </p:spPr>
        <p:txBody>
          <a:bodyPr wrap="square" rtlCol="0">
            <a:spAutoFit/>
          </a:bodyPr>
          <a:lstStyle/>
          <a:p>
            <a:pPr marL="457200" indent="-457200">
              <a:buFont typeface="Arial" panose="020B0604020202020204" pitchFamily="34" charset="0"/>
              <a:buChar char="•"/>
            </a:pPr>
            <a:r>
              <a:rPr lang="en-US" sz="3200"/>
              <a:t>Problem Statement</a:t>
            </a:r>
          </a:p>
          <a:p>
            <a:pPr marL="457200" indent="-457200">
              <a:buFont typeface="Arial" panose="020B0604020202020204" pitchFamily="34" charset="0"/>
              <a:buChar char="•"/>
            </a:pPr>
            <a:r>
              <a:rPr lang="en-US" sz="3200"/>
              <a:t>Objective</a:t>
            </a:r>
          </a:p>
          <a:p>
            <a:pPr marL="457200" indent="-457200">
              <a:buFont typeface="Arial" panose="020B0604020202020204" pitchFamily="34" charset="0"/>
              <a:buChar char="•"/>
            </a:pPr>
            <a:r>
              <a:rPr lang="en-US" sz="3200"/>
              <a:t>Tools Used</a:t>
            </a:r>
          </a:p>
          <a:p>
            <a:pPr marL="457200" indent="-457200">
              <a:buFont typeface="Arial" panose="020B0604020202020204" pitchFamily="34" charset="0"/>
              <a:buChar char="•"/>
            </a:pPr>
            <a:r>
              <a:rPr lang="en-US" sz="3200"/>
              <a:t>Data Summary</a:t>
            </a:r>
          </a:p>
          <a:p>
            <a:pPr marL="457200" indent="-457200">
              <a:buFont typeface="Arial" panose="020B0604020202020204" pitchFamily="34" charset="0"/>
              <a:buChar char="•"/>
            </a:pPr>
            <a:r>
              <a:rPr lang="en-US" sz="3200"/>
              <a:t>Exploratory Data Analysis</a:t>
            </a: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726141" y="-188259"/>
            <a:ext cx="6373906" cy="1559859"/>
          </a:xfrm>
        </p:spPr>
        <p:txBody>
          <a:bodyPr/>
          <a:lstStyle/>
          <a:p>
            <a:r>
              <a:rPr lang="en-US" sz="4200"/>
              <a:t>PROBLEM STATEMENT :</a:t>
            </a:r>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726142" y="1021977"/>
            <a:ext cx="10739718" cy="5576048"/>
          </a:xfrm>
        </p:spPr>
        <p:txBody>
          <a:bodyPr/>
          <a:lstStyle/>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GB" sz="2800"/>
              <a:t>Develop a machine learning model to predict the likelihood of an individual having a stroke based on various demographic, lifestyle, and health-related factors. The model should </a:t>
            </a:r>
            <a:r>
              <a:rPr lang="en-GB" sz="2800" err="1"/>
              <a:t>analyze</a:t>
            </a:r>
            <a:r>
              <a:rPr lang="en-GB" sz="2800"/>
              <a:t> a dataset containing features such as age, gender, hypertension, heart disease, smoking status, body mass index (BMI), and average glucose level. </a:t>
            </a:r>
          </a:p>
          <a:p>
            <a:pPr marL="457200" indent="-457200">
              <a:buFont typeface="Arial" panose="020B0604020202020204" pitchFamily="34" charset="0"/>
              <a:buChar char="•"/>
            </a:pPr>
            <a:r>
              <a:rPr lang="en-GB" sz="2800"/>
              <a:t>The goal is to create a predictive model that can assist healthcare professionals in identifying individuals at higher risk of stroke, allowing for early intervention and preventive measures.</a:t>
            </a:r>
            <a:endParaRPr lang="en-US" sz="2800"/>
          </a:p>
        </p:txBody>
      </p:sp>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2240915"/>
          </a:xfrm>
        </p:spPr>
        <p:txBody>
          <a:bodyPr/>
          <a:lstStyle/>
          <a:p>
            <a:r>
              <a:rPr lang="en-US"/>
              <a:t>OBJECTIVE :</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4" y="2652713"/>
            <a:ext cx="8954340" cy="3436937"/>
          </a:xfrm>
        </p:spPr>
        <p:txBody>
          <a:bodyPr>
            <a:normAutofit/>
          </a:bodyPr>
          <a:lstStyle/>
          <a:p>
            <a:pPr marL="59436" indent="0">
              <a:buNone/>
            </a:pPr>
            <a:r>
              <a:rPr lang="en-US" sz="2800" i="0" u="none" strike="noStrike">
                <a:solidFill>
                  <a:schemeClr val="bg2"/>
                </a:solidFill>
                <a:effectLst/>
                <a:latin typeface="Calibri" panose="020F0502020204030204" pitchFamily="34" charset="0"/>
              </a:rPr>
              <a:t>The objective of the project is to perform an exploratory data analysis, data pre-processing, data cleaning and at the end, apply different Data Visualization techniques to get the meaningful insight from the given data. This project aims applying some amazing Python Libraries like as Plotty which will give a boost to our visual understanding of the data.</a:t>
            </a:r>
            <a:endParaRPr lang="en-US" sz="2800">
              <a:solidFill>
                <a:schemeClr val="bg2"/>
              </a:solidFill>
            </a:endParaRPr>
          </a:p>
        </p:txBody>
      </p:sp>
    </p:spTree>
    <p:extLst>
      <p:ext uri="{BB962C8B-B14F-4D97-AF65-F5344CB8AC3E}">
        <p14:creationId xmlns:p14="http://schemas.microsoft.com/office/powerpoint/2010/main" val="252933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387563" y="-288610"/>
            <a:ext cx="6245912" cy="1489882"/>
          </a:xfrm>
        </p:spPr>
        <p:txBody>
          <a:bodyPr/>
          <a:lstStyle/>
          <a:p>
            <a:r>
              <a:rPr lang="en-US" sz="4200"/>
              <a:t>TOOLS USED:-</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387564" y="1541930"/>
            <a:ext cx="7725496" cy="4303058"/>
          </a:xfrm>
        </p:spPr>
        <p:txBody>
          <a:bodyPr/>
          <a:lstStyle/>
          <a:p>
            <a:pPr marL="457200" indent="-457200" rtl="0" fontAlgn="base">
              <a:spcBef>
                <a:spcPts val="0"/>
              </a:spcBef>
              <a:spcAft>
                <a:spcPts val="0"/>
              </a:spcAft>
              <a:buFont typeface="Arial" panose="020B0604020202020204" pitchFamily="34" charset="0"/>
              <a:buChar char="•"/>
            </a:pPr>
            <a:r>
              <a:rPr lang="en-US" sz="2800" i="0" u="none" strike="noStrike">
                <a:effectLst/>
                <a:latin typeface="Calibri" panose="020F0502020204030204" pitchFamily="34" charset="0"/>
              </a:rPr>
              <a:t>Jupyter Notebook is used as IDE.</a:t>
            </a:r>
            <a:endParaRPr lang="en-US" sz="2800" i="0" u="none" strike="noStrike">
              <a:effectLst/>
              <a:latin typeface="Arial" panose="020B0604020202020204" pitchFamily="34" charset="0"/>
            </a:endParaRPr>
          </a:p>
          <a:p>
            <a:pPr marL="457200" indent="-457200" rtl="0" fontAlgn="base">
              <a:spcBef>
                <a:spcPts val="0"/>
              </a:spcBef>
              <a:spcAft>
                <a:spcPts val="0"/>
              </a:spcAft>
              <a:buFont typeface="Arial" panose="020B0604020202020204" pitchFamily="34" charset="0"/>
              <a:buChar char="•"/>
            </a:pPr>
            <a:r>
              <a:rPr lang="en-US" sz="2800" i="0" u="none" strike="noStrike">
                <a:effectLst/>
                <a:latin typeface="Calibri" panose="020F0502020204030204" pitchFamily="34" charset="0"/>
              </a:rPr>
              <a:t>Pandas and NumPy are used for Data Manipulation &amp; Pre-processing and Mathematical functions respectively.</a:t>
            </a:r>
            <a:endParaRPr lang="en-US" sz="2800" i="0" u="none" strike="noStrike">
              <a:effectLst/>
              <a:latin typeface="Arial" panose="020B0604020202020204" pitchFamily="34" charset="0"/>
            </a:endParaRPr>
          </a:p>
          <a:p>
            <a:pPr marL="457200" indent="-457200" rtl="0" fontAlgn="base">
              <a:spcBef>
                <a:spcPts val="0"/>
              </a:spcBef>
              <a:spcAft>
                <a:spcPts val="0"/>
              </a:spcAft>
              <a:buFont typeface="Arial" panose="020B0604020202020204" pitchFamily="34" charset="0"/>
              <a:buChar char="•"/>
            </a:pPr>
            <a:r>
              <a:rPr lang="en-US" sz="2800" i="0" u="none" strike="noStrike">
                <a:effectLst/>
                <a:latin typeface="Calibri" panose="020F0502020204030204" pitchFamily="34" charset="0"/>
              </a:rPr>
              <a:t>Exploratory data analysis is automated by </a:t>
            </a:r>
          </a:p>
          <a:p>
            <a:pPr rtl="0" fontAlgn="base">
              <a:spcBef>
                <a:spcPts val="0"/>
              </a:spcBef>
              <a:spcAft>
                <a:spcPts val="0"/>
              </a:spcAft>
            </a:pPr>
            <a:r>
              <a:rPr lang="en-US" sz="2800">
                <a:latin typeface="Calibri" panose="020F0502020204030204" pitchFamily="34" charset="0"/>
              </a:rPr>
              <a:t>      </a:t>
            </a:r>
            <a:r>
              <a:rPr lang="en-US" sz="2800" i="0" u="none" strike="noStrike">
                <a:effectLst/>
                <a:latin typeface="Calibri" panose="020F0502020204030204" pitchFamily="34" charset="0"/>
              </a:rPr>
              <a:t>data prep.</a:t>
            </a:r>
            <a:endParaRPr lang="en-US" sz="2800" i="0" u="none" strike="noStrike">
              <a:effectLst/>
              <a:latin typeface="Arial" panose="020B0604020202020204" pitchFamily="34" charset="0"/>
            </a:endParaRPr>
          </a:p>
          <a:p>
            <a:pPr marL="457200" indent="-457200" rtl="0" fontAlgn="base">
              <a:spcBef>
                <a:spcPts val="0"/>
              </a:spcBef>
              <a:spcAft>
                <a:spcPts val="0"/>
              </a:spcAft>
              <a:buFont typeface="Arial" panose="020B0604020202020204" pitchFamily="34" charset="0"/>
              <a:buChar char="•"/>
            </a:pPr>
            <a:r>
              <a:rPr lang="en-US" sz="2800" i="0" u="none" strike="noStrike">
                <a:effectLst/>
                <a:latin typeface="Calibri" panose="020F0502020204030204" pitchFamily="34" charset="0"/>
              </a:rPr>
              <a:t>For visualization of the plots, Matplotlib, Seaborn, Plotty are used.</a:t>
            </a:r>
            <a:endParaRPr lang="en-US" sz="2800" i="0" u="none" strike="noStrike">
              <a:effectLst/>
              <a:latin typeface="Arial" panose="020B0604020202020204" pitchFamily="34" charset="0"/>
            </a:endParaRPr>
          </a:p>
          <a:p>
            <a:pPr marL="457200" indent="-457200" rtl="0" fontAlgn="base">
              <a:spcBef>
                <a:spcPts val="0"/>
              </a:spcBef>
              <a:spcAft>
                <a:spcPts val="0"/>
              </a:spcAft>
              <a:buFont typeface="Arial" panose="020B0604020202020204" pitchFamily="34" charset="0"/>
              <a:buChar char="•"/>
            </a:pPr>
            <a:r>
              <a:rPr lang="en-US" sz="2800" i="0" u="none" strike="noStrike">
                <a:effectLst/>
                <a:latin typeface="Calibri" panose="020F0502020204030204" pitchFamily="34" charset="0"/>
              </a:rPr>
              <a:t>GitHub is used as version control system</a:t>
            </a:r>
            <a:endParaRPr lang="en-US" sz="2800" i="0" u="none" strike="noStrike">
              <a:effectLst/>
              <a:latin typeface="Arial" panose="020B0604020202020204" pitchFamily="34" charset="0"/>
            </a:endParaRPr>
          </a:p>
          <a:p>
            <a:pPr marL="457200" indent="-457200">
              <a:buFont typeface="Arial" panose="020B0604020202020204" pitchFamily="34" charset="0"/>
              <a:buChar char="•"/>
            </a:pPr>
            <a:endParaRPr lang="en-US" sz="2800"/>
          </a:p>
        </p:txBody>
      </p:sp>
    </p:spTree>
    <p:extLst>
      <p:ext uri="{BB962C8B-B14F-4D97-AF65-F5344CB8AC3E}">
        <p14:creationId xmlns:p14="http://schemas.microsoft.com/office/powerpoint/2010/main" val="411715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ED90-02FF-E494-4A39-F85CACFE97CD}"/>
              </a:ext>
            </a:extLst>
          </p:cNvPr>
          <p:cNvSpPr>
            <a:spLocks noGrp="1"/>
          </p:cNvSpPr>
          <p:nvPr>
            <p:ph type="title"/>
          </p:nvPr>
        </p:nvSpPr>
        <p:spPr>
          <a:xfrm>
            <a:off x="1167492" y="136526"/>
            <a:ext cx="8003402" cy="1118533"/>
          </a:xfrm>
        </p:spPr>
        <p:txBody>
          <a:bodyPr/>
          <a:lstStyle/>
          <a:p>
            <a:r>
              <a:rPr lang="en-IN"/>
              <a:t>DATA SUMMARY :</a:t>
            </a:r>
          </a:p>
        </p:txBody>
      </p:sp>
      <p:sp>
        <p:nvSpPr>
          <p:cNvPr id="3" name="Content Placeholder 2">
            <a:extLst>
              <a:ext uri="{FF2B5EF4-FFF2-40B4-BE49-F238E27FC236}">
                <a16:creationId xmlns:a16="http://schemas.microsoft.com/office/drawing/2014/main" id="{0845ACCD-590A-6D54-90DE-028A3E09A4B6}"/>
              </a:ext>
            </a:extLst>
          </p:cNvPr>
          <p:cNvSpPr>
            <a:spLocks noGrp="1"/>
          </p:cNvSpPr>
          <p:nvPr>
            <p:ph idx="1"/>
          </p:nvPr>
        </p:nvSpPr>
        <p:spPr>
          <a:xfrm>
            <a:off x="1167492" y="1134439"/>
            <a:ext cx="4663440" cy="4200369"/>
          </a:xfrm>
        </p:spPr>
        <p:txBody>
          <a:bodyPr>
            <a:normAutofit/>
          </a:bodyPr>
          <a:lstStyle/>
          <a:p>
            <a:r>
              <a:rPr lang="en-IN" sz="2800" u="sng">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Numerical data</a:t>
            </a:r>
          </a:p>
          <a:p>
            <a:pPr marL="457200" indent="-457200">
              <a:buFont typeface="+mj-lt"/>
              <a:buAutoNum type="arabicPeriod"/>
            </a:pPr>
            <a:r>
              <a:rPr lang="en-GB" sz="240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Age Distribution</a:t>
            </a:r>
          </a:p>
          <a:p>
            <a:pPr marL="457200" indent="-457200">
              <a:buFont typeface="+mj-lt"/>
              <a:buAutoNum type="arabicPeriod"/>
            </a:pPr>
            <a:r>
              <a:rPr lang="en-GB" sz="240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Health Metrics</a:t>
            </a:r>
          </a:p>
          <a:p>
            <a:pPr marL="457200" indent="-457200">
              <a:buFont typeface="+mj-lt"/>
              <a:buAutoNum type="arabicPeriod"/>
            </a:pPr>
            <a:r>
              <a:rPr lang="en-GB" sz="240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Prevalence of Conditions</a:t>
            </a:r>
          </a:p>
          <a:p>
            <a:pPr marL="457200" indent="-457200">
              <a:buFont typeface="+mj-lt"/>
              <a:buAutoNum type="arabicPeriod"/>
            </a:pPr>
            <a:r>
              <a:rPr lang="en-GB" sz="240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Stroke Incidence</a:t>
            </a:r>
          </a:p>
          <a:p>
            <a:pPr marL="457200" indent="-457200">
              <a:buFont typeface="+mj-lt"/>
              <a:buAutoNum type="arabicPeriod"/>
            </a:pPr>
            <a:r>
              <a:rPr lang="en-GB" sz="240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Correlation Analysis</a:t>
            </a:r>
          </a:p>
          <a:p>
            <a:pPr marL="457200" indent="-457200">
              <a:buFont typeface="+mj-lt"/>
              <a:buAutoNum type="arabicPeriod"/>
            </a:pPr>
            <a:r>
              <a:rPr lang="en-GB" sz="240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Missing Values</a:t>
            </a:r>
          </a:p>
          <a:p>
            <a:pPr marL="457200" indent="-457200">
              <a:buFont typeface="+mj-lt"/>
              <a:buAutoNum type="arabicPeriod"/>
            </a:pPr>
            <a:r>
              <a:rPr lang="en-GB" sz="240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Outliers</a:t>
            </a:r>
          </a:p>
          <a:p>
            <a:pPr marL="457200" indent="-457200">
              <a:buFont typeface="+mj-lt"/>
              <a:buAutoNum type="arabicPeriod"/>
            </a:pPr>
            <a:r>
              <a:rPr lang="en-GB" sz="240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Summary Statistics</a:t>
            </a:r>
            <a:endParaRPr lang="en-IN" sz="240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58891123-0E16-0C2A-9C2C-7125BDFF514C}"/>
              </a:ext>
            </a:extLst>
          </p:cNvPr>
          <p:cNvSpPr>
            <a:spLocks noGrp="1"/>
          </p:cNvSpPr>
          <p:nvPr>
            <p:ph idx="10"/>
          </p:nvPr>
        </p:nvSpPr>
        <p:spPr>
          <a:xfrm>
            <a:off x="6283234" y="1255059"/>
            <a:ext cx="5191589" cy="4536141"/>
          </a:xfrm>
        </p:spPr>
        <p:txBody>
          <a:bodyPr>
            <a:normAutofit/>
          </a:bodyPr>
          <a:lstStyle/>
          <a:p>
            <a:r>
              <a:rPr lang="en-IN" sz="2800" u="sng">
                <a:solidFill>
                  <a:schemeClr val="accent3">
                    <a:lumMod val="75000"/>
                  </a:schemeClr>
                </a:solidFill>
                <a:latin typeface="Calibri" panose="020F0502020204030204" pitchFamily="34" charset="0"/>
                <a:ea typeface="Calibri" panose="020F0502020204030204" pitchFamily="34" charset="0"/>
                <a:cs typeface="Calibri" panose="020F0502020204030204" pitchFamily="34" charset="0"/>
              </a:rPr>
              <a:t>Categorical Data</a:t>
            </a:r>
          </a:p>
          <a:p>
            <a:pPr marL="457200" indent="-457200">
              <a:buFont typeface="+mj-lt"/>
              <a:buAutoNum type="arabicPeriod"/>
            </a:pPr>
            <a:r>
              <a:rPr lang="en-IN" sz="2400">
                <a:latin typeface="Calibri" panose="020F0502020204030204" pitchFamily="34" charset="0"/>
                <a:ea typeface="Calibri" panose="020F0502020204030204" pitchFamily="34" charset="0"/>
                <a:cs typeface="Calibri" panose="020F0502020204030204" pitchFamily="34" charset="0"/>
              </a:rPr>
              <a:t>Gender Distribution</a:t>
            </a:r>
          </a:p>
          <a:p>
            <a:pPr marL="457200" indent="-457200">
              <a:buFont typeface="+mj-lt"/>
              <a:buAutoNum type="arabicPeriod"/>
            </a:pPr>
            <a:r>
              <a:rPr lang="en-IN" sz="2400">
                <a:latin typeface="Calibri" panose="020F0502020204030204" pitchFamily="34" charset="0"/>
                <a:ea typeface="Calibri" panose="020F0502020204030204" pitchFamily="34" charset="0"/>
                <a:cs typeface="Calibri" panose="020F0502020204030204" pitchFamily="34" charset="0"/>
              </a:rPr>
              <a:t>Smoking Status</a:t>
            </a:r>
          </a:p>
          <a:p>
            <a:pPr marL="457200" indent="-457200">
              <a:buFont typeface="+mj-lt"/>
              <a:buAutoNum type="arabicPeriod"/>
            </a:pPr>
            <a:r>
              <a:rPr lang="en-IN" sz="2400">
                <a:latin typeface="Calibri" panose="020F0502020204030204" pitchFamily="34" charset="0"/>
                <a:ea typeface="Calibri" panose="020F0502020204030204" pitchFamily="34" charset="0"/>
                <a:cs typeface="Calibri" panose="020F0502020204030204" pitchFamily="34" charset="0"/>
              </a:rPr>
              <a:t>Hypertension Diagnosis</a:t>
            </a:r>
          </a:p>
          <a:p>
            <a:pPr marL="457200" indent="-457200">
              <a:buFont typeface="+mj-lt"/>
              <a:buAutoNum type="arabicPeriod"/>
            </a:pPr>
            <a:r>
              <a:rPr lang="en-IN" sz="2400">
                <a:latin typeface="Calibri" panose="020F0502020204030204" pitchFamily="34" charset="0"/>
                <a:ea typeface="Calibri" panose="020F0502020204030204" pitchFamily="34" charset="0"/>
                <a:cs typeface="Calibri" panose="020F0502020204030204" pitchFamily="34" charset="0"/>
              </a:rPr>
              <a:t>Heart Disease Diagnosis</a:t>
            </a:r>
          </a:p>
          <a:p>
            <a:pPr marL="457200" indent="-457200">
              <a:buFont typeface="+mj-lt"/>
              <a:buAutoNum type="arabicPeriod"/>
            </a:pPr>
            <a:r>
              <a:rPr lang="en-IN" sz="2400">
                <a:latin typeface="Calibri" panose="020F0502020204030204" pitchFamily="34" charset="0"/>
                <a:ea typeface="Calibri" panose="020F0502020204030204" pitchFamily="34" charset="0"/>
                <a:cs typeface="Calibri" panose="020F0502020204030204" pitchFamily="34" charset="0"/>
              </a:rPr>
              <a:t>Residence Type (Urban/Rural)</a:t>
            </a:r>
          </a:p>
          <a:p>
            <a:pPr marL="457200" indent="-457200">
              <a:buFont typeface="+mj-lt"/>
              <a:buAutoNum type="arabicPeriod"/>
            </a:pPr>
            <a:r>
              <a:rPr lang="en-IN" sz="2400">
                <a:latin typeface="Calibri" panose="020F0502020204030204" pitchFamily="34" charset="0"/>
                <a:ea typeface="Calibri" panose="020F0502020204030204" pitchFamily="34" charset="0"/>
                <a:cs typeface="Calibri" panose="020F0502020204030204" pitchFamily="34" charset="0"/>
              </a:rPr>
              <a:t>Marriage Status</a:t>
            </a:r>
          </a:p>
          <a:p>
            <a:pPr marL="457200" indent="-457200">
              <a:buFont typeface="+mj-lt"/>
              <a:buAutoNum type="arabicPeriod"/>
            </a:pPr>
            <a:r>
              <a:rPr lang="en-IN" sz="2400">
                <a:latin typeface="Calibri" panose="020F0502020204030204" pitchFamily="34" charset="0"/>
                <a:ea typeface="Calibri" panose="020F0502020204030204" pitchFamily="34" charset="0"/>
                <a:cs typeface="Calibri" panose="020F0502020204030204" pitchFamily="34" charset="0"/>
              </a:rPr>
              <a:t>Work Type</a:t>
            </a:r>
          </a:p>
          <a:p>
            <a:pPr marL="457200" indent="-457200">
              <a:buFont typeface="+mj-lt"/>
              <a:buAutoNum type="arabicPeriod"/>
            </a:pPr>
            <a:r>
              <a:rPr lang="en-IN" sz="2400">
                <a:latin typeface="Calibri" panose="020F0502020204030204" pitchFamily="34" charset="0"/>
                <a:ea typeface="Calibri" panose="020F0502020204030204" pitchFamily="34" charset="0"/>
                <a:cs typeface="Calibri" panose="020F0502020204030204" pitchFamily="34" charset="0"/>
              </a:rPr>
              <a:t>Average Glucose Level Categories</a:t>
            </a:r>
          </a:p>
        </p:txBody>
      </p:sp>
    </p:spTree>
    <p:extLst>
      <p:ext uri="{BB962C8B-B14F-4D97-AF65-F5344CB8AC3E}">
        <p14:creationId xmlns:p14="http://schemas.microsoft.com/office/powerpoint/2010/main" val="67980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618C-FB43-5E6D-0040-92778B33C2B7}"/>
              </a:ext>
            </a:extLst>
          </p:cNvPr>
          <p:cNvSpPr>
            <a:spLocks noGrp="1"/>
          </p:cNvSpPr>
          <p:nvPr>
            <p:ph type="title"/>
          </p:nvPr>
        </p:nvSpPr>
        <p:spPr>
          <a:xfrm>
            <a:off x="1167493" y="69009"/>
            <a:ext cx="4284074" cy="917110"/>
          </a:xfrm>
        </p:spPr>
        <p:txBody>
          <a:bodyPr/>
          <a:lstStyle/>
          <a:p>
            <a:r>
              <a:rPr lang="en-IN"/>
              <a:t>DATA :		</a:t>
            </a:r>
          </a:p>
        </p:txBody>
      </p:sp>
      <p:pic>
        <p:nvPicPr>
          <p:cNvPr id="6" name="Content Placeholder 5">
            <a:extLst>
              <a:ext uri="{FF2B5EF4-FFF2-40B4-BE49-F238E27FC236}">
                <a16:creationId xmlns:a16="http://schemas.microsoft.com/office/drawing/2014/main" id="{63B188E3-48EC-8FEA-06E9-1155C454A5AC}"/>
              </a:ext>
            </a:extLst>
          </p:cNvPr>
          <p:cNvPicPr>
            <a:picLocks noGrp="1" noChangeAspect="1"/>
          </p:cNvPicPr>
          <p:nvPr>
            <p:ph idx="12"/>
          </p:nvPr>
        </p:nvPicPr>
        <p:blipFill>
          <a:blip r:embed="rId2"/>
          <a:stretch>
            <a:fillRect/>
          </a:stretch>
        </p:blipFill>
        <p:spPr>
          <a:xfrm>
            <a:off x="1380565" y="986119"/>
            <a:ext cx="9643942" cy="5088125"/>
          </a:xfrm>
        </p:spPr>
      </p:pic>
      <p:sp>
        <p:nvSpPr>
          <p:cNvPr id="4" name="Content Placeholder 3">
            <a:extLst>
              <a:ext uri="{FF2B5EF4-FFF2-40B4-BE49-F238E27FC236}">
                <a16:creationId xmlns:a16="http://schemas.microsoft.com/office/drawing/2014/main" id="{80E85727-745D-1E84-7129-AC05FE7CD162}"/>
              </a:ext>
            </a:extLst>
          </p:cNvPr>
          <p:cNvSpPr>
            <a:spLocks noGrp="1"/>
          </p:cNvSpPr>
          <p:nvPr>
            <p:ph idx="11"/>
          </p:nvPr>
        </p:nvSpPr>
        <p:spPr>
          <a:xfrm>
            <a:off x="10801448" y="69009"/>
            <a:ext cx="1076788" cy="119250"/>
          </a:xfrm>
        </p:spPr>
        <p:txBody>
          <a:bodyPr>
            <a:normAutofit fontScale="25000" lnSpcReduction="20000"/>
          </a:bodyPr>
          <a:lstStyle/>
          <a:p>
            <a:endParaRPr lang="en-IN"/>
          </a:p>
        </p:txBody>
      </p:sp>
    </p:spTree>
    <p:extLst>
      <p:ext uri="{BB962C8B-B14F-4D97-AF65-F5344CB8AC3E}">
        <p14:creationId xmlns:p14="http://schemas.microsoft.com/office/powerpoint/2010/main" val="2511142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2AFC-D321-8D15-D295-F37DACDE3E02}"/>
              </a:ext>
            </a:extLst>
          </p:cNvPr>
          <p:cNvSpPr>
            <a:spLocks noGrp="1"/>
          </p:cNvSpPr>
          <p:nvPr>
            <p:ph type="title"/>
          </p:nvPr>
        </p:nvSpPr>
        <p:spPr>
          <a:xfrm>
            <a:off x="592007" y="0"/>
            <a:ext cx="7888605" cy="995081"/>
          </a:xfrm>
        </p:spPr>
        <p:txBody>
          <a:bodyPr/>
          <a:lstStyle/>
          <a:p>
            <a:r>
              <a:rPr lang="en-IN"/>
              <a:t>FEATURE DESCRIPTION :</a:t>
            </a:r>
          </a:p>
        </p:txBody>
      </p:sp>
      <p:sp>
        <p:nvSpPr>
          <p:cNvPr id="4" name="Content Placeholder 3">
            <a:extLst>
              <a:ext uri="{FF2B5EF4-FFF2-40B4-BE49-F238E27FC236}">
                <a16:creationId xmlns:a16="http://schemas.microsoft.com/office/drawing/2014/main" id="{74567F76-AD17-F2EF-DE60-91ED0E4B1ABE}"/>
              </a:ext>
            </a:extLst>
          </p:cNvPr>
          <p:cNvSpPr>
            <a:spLocks noGrp="1"/>
          </p:cNvSpPr>
          <p:nvPr>
            <p:ph idx="15"/>
          </p:nvPr>
        </p:nvSpPr>
        <p:spPr>
          <a:xfrm>
            <a:off x="753035" y="1093694"/>
            <a:ext cx="11196918" cy="6418730"/>
          </a:xfrm>
        </p:spPr>
        <p:txBody>
          <a:bodyPr>
            <a:noAutofit/>
          </a:bodyPr>
          <a:lstStyle/>
          <a:p>
            <a:pPr algn="l">
              <a:buFont typeface="+mj-lt"/>
              <a:buAutoNum type="arabicPeriod"/>
            </a:pPr>
            <a:r>
              <a:rPr lang="en-GB" sz="2400" i="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ID: Unique identifier for each individual.</a:t>
            </a:r>
          </a:p>
          <a:p>
            <a:pPr algn="l">
              <a:buFont typeface="+mj-lt"/>
              <a:buAutoNum type="arabicPeriod"/>
            </a:pPr>
            <a:r>
              <a:rPr lang="en-GB" sz="2400" i="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Gender: Categorical variable indicating the gender of the individual.</a:t>
            </a:r>
          </a:p>
          <a:p>
            <a:pPr algn="l">
              <a:buFont typeface="+mj-lt"/>
              <a:buAutoNum type="arabicPeriod"/>
            </a:pPr>
            <a:r>
              <a:rPr lang="en-GB" sz="2400" i="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Age: Numerical variable representing the age of the individual.</a:t>
            </a:r>
          </a:p>
          <a:p>
            <a:pPr algn="l">
              <a:buFont typeface="+mj-lt"/>
              <a:buAutoNum type="arabicPeriod"/>
            </a:pPr>
            <a:r>
              <a:rPr lang="en-GB" sz="2400" i="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Hypertension: Categorical variable indicating whether the individual has hypertension (1 if yes, 0 if no).</a:t>
            </a:r>
          </a:p>
          <a:p>
            <a:pPr algn="l">
              <a:buFont typeface="+mj-lt"/>
              <a:buAutoNum type="arabicPeriod"/>
            </a:pPr>
            <a:r>
              <a:rPr lang="en-GB" sz="2400" i="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Heart Disease: Categorical variable indicating whether the individual has heart disease (1 if yes, 0 if no).</a:t>
            </a:r>
          </a:p>
          <a:p>
            <a:pPr algn="l">
              <a:buFont typeface="+mj-lt"/>
              <a:buAutoNum type="arabicPeriod"/>
            </a:pPr>
            <a:r>
              <a:rPr lang="en-GB" sz="2400" i="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Ever Married: Categorical variable indicating whether the individual is ever married (Yes/No).</a:t>
            </a:r>
          </a:p>
        </p:txBody>
      </p:sp>
    </p:spTree>
    <p:extLst>
      <p:ext uri="{BB962C8B-B14F-4D97-AF65-F5344CB8AC3E}">
        <p14:creationId xmlns:p14="http://schemas.microsoft.com/office/powerpoint/2010/main" val="4123932248"/>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61E98C35-9ECE-4425-BCBA-00E118C705CE}">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45A8381C-73EB-48EA-B45F-7B7C8C7DF40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Application>Microsoft Office PowerPoint</Application>
  <PresentationFormat>Widescreen</PresentationFormat>
  <Slides>19</Slides>
  <Notes>8</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Custom</vt:lpstr>
      <vt:lpstr>Stroke Price Prediction</vt:lpstr>
      <vt:lpstr>TEAM MEMBERS :</vt:lpstr>
      <vt:lpstr>CONTENT :</vt:lpstr>
      <vt:lpstr>PROBLEM STATEMENT :</vt:lpstr>
      <vt:lpstr>OBJECTIVE :</vt:lpstr>
      <vt:lpstr>TOOLS USED:-</vt:lpstr>
      <vt:lpstr>DATA SUMMARY :</vt:lpstr>
      <vt:lpstr>DATA :  </vt:lpstr>
      <vt:lpstr>FEATURE DESCRIPTION :</vt:lpstr>
      <vt:lpstr>FEATURE DESRICPTION :</vt:lpstr>
      <vt:lpstr>  Percentage Of Genders : </vt:lpstr>
      <vt:lpstr>STROKE VS HEART DISEASE :</vt:lpstr>
      <vt:lpstr>SRTOKE VS AVG GLUCOSE LEVEL :</vt:lpstr>
      <vt:lpstr>PAIRPLOT OF GIVEN DATA :</vt:lpstr>
      <vt:lpstr>COUNT OF HEART DISEASE W.R.T AGE :</vt:lpstr>
      <vt:lpstr>CHALLENGES :</vt:lpstr>
      <vt:lpstr>RECOMMENDATIONS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Price Prediction</dc:title>
  <dc:creator>SHUBHAM VERMA</dc:creator>
  <cp:lastModifiedBy>SHUBHAM VERMA</cp:lastModifiedBy>
  <cp:revision>2</cp:revision>
  <dcterms:created xsi:type="dcterms:W3CDTF">2024-05-12T17:22:33Z</dcterms:created>
  <dcterms:modified xsi:type="dcterms:W3CDTF">2024-05-14T13:31:56Z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