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nva Sans Bold" panose="020B0604020202020204" charset="0"/>
      <p:regular r:id="rId14"/>
    </p:embeddedFont>
    <p:embeddedFont>
      <p:font typeface="DM Sans" pitchFamily="2" charset="0"/>
      <p:regular r:id="rId15"/>
    </p:embeddedFont>
    <p:embeddedFont>
      <p:font typeface="DM Sans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0" d="100"/>
          <a:sy n="60" d="100"/>
        </p:scale>
        <p:origin x="398"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30.pn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12" Type="http://schemas.openxmlformats.org/officeDocument/2006/relationships/image" Target="../media/image3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31.pn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4.svg"/></Relationships>
</file>

<file path=ppt/slides/_rels/slide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40.svg"/><Relationship Id="rId3" Type="http://schemas.openxmlformats.org/officeDocument/2006/relationships/image" Target="../media/image4.png"/><Relationship Id="rId7" Type="http://schemas.openxmlformats.org/officeDocument/2006/relationships/image" Target="../media/image28.png"/><Relationship Id="rId12" Type="http://schemas.openxmlformats.org/officeDocument/2006/relationships/image" Target="../media/image39.png"/><Relationship Id="rId17" Type="http://schemas.openxmlformats.org/officeDocument/2006/relationships/image" Target="../media/image44.svg"/><Relationship Id="rId2" Type="http://schemas.openxmlformats.org/officeDocument/2006/relationships/image" Target="../media/image1.png"/><Relationship Id="rId16"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5.svg"/><Relationship Id="rId11" Type="http://schemas.openxmlformats.org/officeDocument/2006/relationships/image" Target="../media/image38.svg"/><Relationship Id="rId5" Type="http://schemas.openxmlformats.org/officeDocument/2006/relationships/image" Target="../media/image24.png"/><Relationship Id="rId15" Type="http://schemas.openxmlformats.org/officeDocument/2006/relationships/image" Target="../media/image42.svg"/><Relationship Id="rId10" Type="http://schemas.openxmlformats.org/officeDocument/2006/relationships/image" Target="../media/image37.png"/><Relationship Id="rId4" Type="http://schemas.openxmlformats.org/officeDocument/2006/relationships/image" Target="../media/image5.svg"/><Relationship Id="rId9" Type="http://schemas.openxmlformats.org/officeDocument/2006/relationships/image" Target="../media/image36.pn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3688802" y="3136521"/>
            <a:ext cx="10910396" cy="3201014"/>
          </a:xfrm>
          <a:prstGeom prst="rect">
            <a:avLst/>
          </a:prstGeom>
        </p:spPr>
        <p:txBody>
          <a:bodyPr lIns="0" tIns="0" rIns="0" bIns="0" rtlCol="0" anchor="t">
            <a:spAutoFit/>
          </a:bodyPr>
          <a:lstStyle/>
          <a:p>
            <a:pPr algn="ctr">
              <a:lnSpc>
                <a:spcPts val="12218"/>
              </a:lnSpc>
            </a:pPr>
            <a:r>
              <a:rPr lang="en-US" sz="12998" b="1">
                <a:solidFill>
                  <a:srgbClr val="000000"/>
                </a:solidFill>
                <a:latin typeface="DM Sans Bold"/>
                <a:ea typeface="DM Sans Bold"/>
                <a:cs typeface="DM Sans Bold"/>
                <a:sym typeface="DM Sans Bold"/>
              </a:rPr>
              <a:t>Multi-Lingual</a:t>
            </a:r>
          </a:p>
          <a:p>
            <a:pPr algn="ctr">
              <a:lnSpc>
                <a:spcPts val="12218"/>
              </a:lnSpc>
            </a:pPr>
            <a:r>
              <a:rPr lang="en-US" sz="12998" b="1">
                <a:solidFill>
                  <a:srgbClr val="000000"/>
                </a:solidFill>
                <a:latin typeface="DM Sans Bold"/>
                <a:ea typeface="DM Sans Bold"/>
                <a:cs typeface="DM Sans Bold"/>
                <a:sym typeface="DM Sans Bold"/>
              </a:rPr>
              <a:t>AI Assistance</a:t>
            </a:r>
          </a:p>
        </p:txBody>
      </p:sp>
      <p:sp>
        <p:nvSpPr>
          <p:cNvPr id="18" name="TextBox 18"/>
          <p:cNvSpPr txBox="1"/>
          <p:nvPr/>
        </p:nvSpPr>
        <p:spPr>
          <a:xfrm>
            <a:off x="4914102" y="7449159"/>
            <a:ext cx="8486760" cy="578004"/>
          </a:xfrm>
          <a:prstGeom prst="rect">
            <a:avLst/>
          </a:prstGeom>
        </p:spPr>
        <p:txBody>
          <a:bodyPr lIns="0" tIns="0" rIns="0" bIns="0" rtlCol="0" anchor="t">
            <a:spAutoFit/>
          </a:bodyPr>
          <a:lstStyle/>
          <a:p>
            <a:pPr algn="ctr">
              <a:lnSpc>
                <a:spcPts val="4381"/>
              </a:lnSpc>
            </a:pPr>
            <a:r>
              <a:rPr lang="en-US" sz="4381" b="1" spc="-87">
                <a:solidFill>
                  <a:srgbClr val="000000"/>
                </a:solidFill>
                <a:latin typeface="DM Sans Bold"/>
                <a:ea typeface="DM Sans Bold"/>
                <a:cs typeface="DM Sans Bold"/>
                <a:sym typeface="DM Sans Bold"/>
              </a:rPr>
              <a:t>Capstone Project First Review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TextBox 7"/>
          <p:cNvSpPr txBox="1"/>
          <p:nvPr/>
        </p:nvSpPr>
        <p:spPr>
          <a:xfrm>
            <a:off x="2233000" y="2118444"/>
            <a:ext cx="8265467" cy="1083546"/>
          </a:xfrm>
          <a:prstGeom prst="rect">
            <a:avLst/>
          </a:prstGeom>
        </p:spPr>
        <p:txBody>
          <a:bodyPr lIns="0" tIns="0" rIns="0" bIns="0" rtlCol="0" anchor="t">
            <a:spAutoFit/>
          </a:bodyPr>
          <a:lstStyle/>
          <a:p>
            <a:pPr algn="l">
              <a:lnSpc>
                <a:spcPts val="8148"/>
              </a:lnSpc>
            </a:pPr>
            <a:r>
              <a:rPr lang="en-US" sz="8400" b="1">
                <a:solidFill>
                  <a:srgbClr val="000000"/>
                </a:solidFill>
                <a:latin typeface="DM Sans Bold"/>
                <a:ea typeface="DM Sans Bold"/>
                <a:cs typeface="DM Sans Bold"/>
                <a:sym typeface="DM Sans Bold"/>
              </a:rPr>
              <a:t>Progress so far</a:t>
            </a:r>
          </a:p>
        </p:txBody>
      </p:sp>
      <p:sp>
        <p:nvSpPr>
          <p:cNvPr id="8" name="TextBox 8"/>
          <p:cNvSpPr txBox="1"/>
          <p:nvPr/>
        </p:nvSpPr>
        <p:spPr>
          <a:xfrm>
            <a:off x="2233000" y="3486150"/>
            <a:ext cx="12229292" cy="1657350"/>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ea typeface="DM Sans"/>
                <a:cs typeface="DM Sans"/>
                <a:sym typeface="DM Sans"/>
              </a:rPr>
              <a:t>The current implementation has successfully established the core voice processing pipeline and integrated essential APIs for basic functionality. Visual context extraction capabilities are operational, demonstrating promising results in understanding and incorporating visual information into responses. The basic language translation framework has been implemented, laying the groundwork for expanded language support.</a:t>
            </a:r>
          </a:p>
        </p:txBody>
      </p:sp>
      <p:sp>
        <p:nvSpPr>
          <p:cNvPr id="9" name="TextBox 9"/>
          <p:cNvSpPr txBox="1"/>
          <p:nvPr/>
        </p:nvSpPr>
        <p:spPr>
          <a:xfrm>
            <a:off x="2233000" y="5744332"/>
            <a:ext cx="5693282" cy="1815540"/>
          </a:xfrm>
          <a:prstGeom prst="rect">
            <a:avLst/>
          </a:prstGeom>
        </p:spPr>
        <p:txBody>
          <a:bodyPr lIns="0" tIns="0" rIns="0" bIns="0" rtlCol="0" anchor="t">
            <a:spAutoFit/>
          </a:bodyPr>
          <a:lstStyle/>
          <a:p>
            <a:pPr marL="581078" lvl="1" indent="-290539" algn="l">
              <a:lnSpc>
                <a:spcPts val="3633"/>
              </a:lnSpc>
              <a:buFont typeface="Arial"/>
              <a:buChar char="•"/>
            </a:pPr>
            <a:r>
              <a:rPr lang="en-US" sz="2691" spc="43">
                <a:solidFill>
                  <a:srgbClr val="000000"/>
                </a:solidFill>
                <a:latin typeface="DM Sans"/>
                <a:ea typeface="DM Sans"/>
                <a:cs typeface="DM Sans"/>
                <a:sym typeface="DM Sans"/>
              </a:rPr>
              <a:t>Core query processing pipeline</a:t>
            </a:r>
          </a:p>
          <a:p>
            <a:pPr marL="581078" lvl="1" indent="-290539" algn="l">
              <a:lnSpc>
                <a:spcPts val="3633"/>
              </a:lnSpc>
              <a:buFont typeface="Arial"/>
              <a:buChar char="•"/>
            </a:pPr>
            <a:r>
              <a:rPr lang="en-US" sz="2691" spc="43">
                <a:solidFill>
                  <a:srgbClr val="000000"/>
                </a:solidFill>
                <a:latin typeface="DM Sans"/>
                <a:ea typeface="DM Sans"/>
                <a:cs typeface="DM Sans"/>
                <a:sym typeface="DM Sans"/>
              </a:rPr>
              <a:t>Visual context extraction</a:t>
            </a:r>
          </a:p>
          <a:p>
            <a:pPr marL="581078" lvl="1" indent="-290539" algn="l">
              <a:lnSpc>
                <a:spcPts val="3633"/>
              </a:lnSpc>
              <a:buFont typeface="Arial"/>
              <a:buChar char="•"/>
            </a:pPr>
            <a:r>
              <a:rPr lang="en-US" sz="2691" spc="43">
                <a:solidFill>
                  <a:srgbClr val="000000"/>
                </a:solidFill>
                <a:latin typeface="DM Sans"/>
                <a:ea typeface="DM Sans"/>
                <a:cs typeface="DM Sans"/>
                <a:sym typeface="DM Sans"/>
              </a:rPr>
              <a:t>Basic language translation</a:t>
            </a:r>
          </a:p>
          <a:p>
            <a:pPr marL="581078" lvl="1" indent="-290539" algn="l">
              <a:lnSpc>
                <a:spcPts val="3633"/>
              </a:lnSpc>
              <a:spcBef>
                <a:spcPct val="0"/>
              </a:spcBef>
              <a:buFont typeface="Arial"/>
              <a:buChar char="•"/>
            </a:pPr>
            <a:r>
              <a:rPr lang="en-US" sz="2691" spc="43">
                <a:solidFill>
                  <a:srgbClr val="000000"/>
                </a:solidFill>
                <a:latin typeface="DM Sans"/>
                <a:ea typeface="DM Sans"/>
                <a:cs typeface="DM Sans"/>
                <a:sym typeface="DM Sans"/>
              </a:rPr>
              <a:t>Initial API integrations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TextBox 7"/>
          <p:cNvSpPr txBox="1"/>
          <p:nvPr/>
        </p:nvSpPr>
        <p:spPr>
          <a:xfrm>
            <a:off x="8434903" y="1880756"/>
            <a:ext cx="9357541" cy="1083546"/>
          </a:xfrm>
          <a:prstGeom prst="rect">
            <a:avLst/>
          </a:prstGeom>
        </p:spPr>
        <p:txBody>
          <a:bodyPr lIns="0" tIns="0" rIns="0" bIns="0" rtlCol="0" anchor="t">
            <a:spAutoFit/>
          </a:bodyPr>
          <a:lstStyle/>
          <a:p>
            <a:pPr algn="l">
              <a:lnSpc>
                <a:spcPts val="8148"/>
              </a:lnSpc>
            </a:pPr>
            <a:r>
              <a:rPr lang="en-US" sz="8400" b="1">
                <a:solidFill>
                  <a:srgbClr val="000000"/>
                </a:solidFill>
                <a:latin typeface="DM Sans Bold"/>
                <a:ea typeface="DM Sans Bold"/>
                <a:cs typeface="DM Sans Bold"/>
                <a:sym typeface="DM Sans Bold"/>
              </a:rPr>
              <a:t>Work to be done</a:t>
            </a:r>
          </a:p>
        </p:txBody>
      </p:sp>
      <p:sp>
        <p:nvSpPr>
          <p:cNvPr id="8" name="TextBox 8"/>
          <p:cNvSpPr txBox="1"/>
          <p:nvPr/>
        </p:nvSpPr>
        <p:spPr>
          <a:xfrm>
            <a:off x="1504950" y="3250088"/>
            <a:ext cx="16203307" cy="5015786"/>
          </a:xfrm>
          <a:prstGeom prst="rect">
            <a:avLst/>
          </a:prstGeom>
        </p:spPr>
        <p:txBody>
          <a:bodyPr lIns="0" tIns="0" rIns="0" bIns="0" rtlCol="0" anchor="t">
            <a:spAutoFit/>
          </a:bodyPr>
          <a:lstStyle/>
          <a:p>
            <a:pPr marL="581078" lvl="1" indent="-290539" algn="l">
              <a:lnSpc>
                <a:spcPts val="3633"/>
              </a:lnSpc>
              <a:buFont typeface="Arial"/>
              <a:buChar char="•"/>
            </a:pPr>
            <a:r>
              <a:rPr lang="en-US" sz="2691" spc="43">
                <a:solidFill>
                  <a:srgbClr val="000000"/>
                </a:solidFill>
                <a:latin typeface="DM Sans"/>
                <a:ea typeface="DM Sans"/>
                <a:cs typeface="DM Sans"/>
                <a:sym typeface="DM Sans"/>
              </a:rPr>
              <a:t>Voice Input Processing</a:t>
            </a:r>
          </a:p>
          <a:p>
            <a:pPr marL="1162155" lvl="2" indent="-387385" algn="l">
              <a:lnSpc>
                <a:spcPts val="3633"/>
              </a:lnSpc>
              <a:buFont typeface="Arial"/>
              <a:buChar char="⚬"/>
            </a:pPr>
            <a:r>
              <a:rPr lang="en-US" sz="2691" spc="43">
                <a:solidFill>
                  <a:srgbClr val="000000"/>
                </a:solidFill>
                <a:latin typeface="DM Sans"/>
                <a:ea typeface="DM Sans"/>
                <a:cs typeface="DM Sans"/>
                <a:sym typeface="DM Sans"/>
              </a:rPr>
              <a:t>The user audio input needs to be converted into text without contextual changes.</a:t>
            </a:r>
          </a:p>
          <a:p>
            <a:pPr marL="581078" lvl="1" indent="-290539" algn="l">
              <a:lnSpc>
                <a:spcPts val="3633"/>
              </a:lnSpc>
              <a:buFont typeface="Arial"/>
              <a:buChar char="•"/>
            </a:pPr>
            <a:r>
              <a:rPr lang="en-US" sz="2691" spc="43">
                <a:solidFill>
                  <a:srgbClr val="000000"/>
                </a:solidFill>
                <a:latin typeface="DM Sans"/>
                <a:ea typeface="DM Sans"/>
                <a:cs typeface="DM Sans"/>
                <a:sym typeface="DM Sans"/>
              </a:rPr>
              <a:t>Expand Language Support</a:t>
            </a:r>
          </a:p>
          <a:p>
            <a:pPr marL="1162155" lvl="2" indent="-387385" algn="l">
              <a:lnSpc>
                <a:spcPts val="3633"/>
              </a:lnSpc>
              <a:buFont typeface="Arial"/>
              <a:buChar char="⚬"/>
            </a:pPr>
            <a:r>
              <a:rPr lang="en-US" sz="2691" spc="43">
                <a:solidFill>
                  <a:srgbClr val="000000"/>
                </a:solidFill>
                <a:latin typeface="DM Sans"/>
                <a:ea typeface="DM Sans"/>
                <a:cs typeface="DM Sans"/>
                <a:sym typeface="DM Sans"/>
              </a:rPr>
              <a:t>Currently we are working only on Tamil Language. Based on the performance of the application, we are hoping to included as many regional languages as possible.</a:t>
            </a:r>
          </a:p>
          <a:p>
            <a:pPr marL="581078" lvl="1" indent="-290539" algn="l">
              <a:lnSpc>
                <a:spcPts val="3633"/>
              </a:lnSpc>
              <a:buFont typeface="Arial"/>
              <a:buChar char="•"/>
            </a:pPr>
            <a:r>
              <a:rPr lang="en-US" sz="2691" spc="43">
                <a:solidFill>
                  <a:srgbClr val="000000"/>
                </a:solidFill>
                <a:latin typeface="DM Sans"/>
                <a:ea typeface="DM Sans"/>
                <a:cs typeface="DM Sans"/>
                <a:sym typeface="DM Sans"/>
              </a:rPr>
              <a:t>User Interface Implementation</a:t>
            </a:r>
          </a:p>
          <a:p>
            <a:pPr marL="1162155" lvl="2" indent="-387385" algn="l">
              <a:lnSpc>
                <a:spcPts val="3633"/>
              </a:lnSpc>
              <a:buFont typeface="Arial"/>
              <a:buChar char="⚬"/>
            </a:pPr>
            <a:r>
              <a:rPr lang="en-US" sz="2691" spc="43">
                <a:solidFill>
                  <a:srgbClr val="000000"/>
                </a:solidFill>
                <a:latin typeface="DM Sans"/>
                <a:ea typeface="DM Sans"/>
                <a:cs typeface="DM Sans"/>
                <a:sym typeface="DM Sans"/>
              </a:rPr>
              <a:t>Provide the users with proper UI/UX that is clear and simple as the focus group consists of users from non-technical background.</a:t>
            </a:r>
          </a:p>
          <a:p>
            <a:pPr marL="581078" lvl="1" indent="-290539" algn="l">
              <a:lnSpc>
                <a:spcPts val="3633"/>
              </a:lnSpc>
              <a:buFont typeface="Arial"/>
              <a:buChar char="•"/>
            </a:pPr>
            <a:r>
              <a:rPr lang="en-US" sz="2691" spc="43">
                <a:solidFill>
                  <a:srgbClr val="000000"/>
                </a:solidFill>
                <a:latin typeface="DM Sans"/>
                <a:ea typeface="DM Sans"/>
                <a:cs typeface="DM Sans"/>
                <a:sym typeface="DM Sans"/>
              </a:rPr>
              <a:t>Latency Improvement</a:t>
            </a:r>
          </a:p>
          <a:p>
            <a:pPr marL="581078" lvl="1" indent="-290539" algn="l">
              <a:lnSpc>
                <a:spcPts val="3633"/>
              </a:lnSpc>
              <a:buFont typeface="Arial"/>
              <a:buChar char="•"/>
            </a:pPr>
            <a:r>
              <a:rPr lang="en-US" sz="2691" spc="43">
                <a:solidFill>
                  <a:srgbClr val="000000"/>
                </a:solidFill>
                <a:latin typeface="DM Sans"/>
                <a:ea typeface="DM Sans"/>
                <a:cs typeface="DM Sans"/>
                <a:sym typeface="DM Sans"/>
              </a:rPr>
              <a:t>Security Implementation</a:t>
            </a:r>
          </a:p>
          <a:p>
            <a:pPr marL="1162155" lvl="2" indent="-387385" algn="l">
              <a:lnSpc>
                <a:spcPts val="3633"/>
              </a:lnSpc>
              <a:spcBef>
                <a:spcPct val="0"/>
              </a:spcBef>
              <a:buFont typeface="Arial"/>
              <a:buChar char="⚬"/>
            </a:pPr>
            <a:r>
              <a:rPr lang="en-US" sz="2691" spc="43">
                <a:solidFill>
                  <a:srgbClr val="000000"/>
                </a:solidFill>
                <a:latin typeface="DM Sans"/>
                <a:ea typeface="DM Sans"/>
                <a:cs typeface="DM Sans"/>
                <a:sym typeface="DM Sans"/>
              </a:rPr>
              <a:t>Pre-process data to remove personal information from the user inputs.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1039690">
            <a:off x="-1494047" y="8783229"/>
            <a:ext cx="3870946" cy="950141"/>
          </a:xfrm>
          <a:custGeom>
            <a:avLst/>
            <a:gdLst/>
            <a:ahLst/>
            <a:cxnLst/>
            <a:rect l="l" t="t" r="r" b="b"/>
            <a:pathLst>
              <a:path w="3870946" h="950141">
                <a:moveTo>
                  <a:pt x="0" y="0"/>
                </a:moveTo>
                <a:lnTo>
                  <a:pt x="3870946" y="0"/>
                </a:lnTo>
                <a:lnTo>
                  <a:pt x="3870946" y="950142"/>
                </a:lnTo>
                <a:lnTo>
                  <a:pt x="0" y="950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672280" y="8676539"/>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16170286" y="-1602557"/>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TextBox 6"/>
          <p:cNvSpPr txBox="1"/>
          <p:nvPr/>
        </p:nvSpPr>
        <p:spPr>
          <a:xfrm>
            <a:off x="1565673" y="1350985"/>
            <a:ext cx="5172924" cy="706851"/>
          </a:xfrm>
          <a:prstGeom prst="rect">
            <a:avLst/>
          </a:prstGeom>
        </p:spPr>
        <p:txBody>
          <a:bodyPr lIns="0" tIns="0" rIns="0" bIns="0" rtlCol="0" anchor="t">
            <a:spAutoFit/>
          </a:bodyPr>
          <a:lstStyle/>
          <a:p>
            <a:pPr algn="ctr">
              <a:lnSpc>
                <a:spcPts val="5734"/>
              </a:lnSpc>
            </a:pPr>
            <a:r>
              <a:rPr lang="en-US" sz="4096" b="1">
                <a:solidFill>
                  <a:srgbClr val="000000"/>
                </a:solidFill>
                <a:latin typeface="Canva Sans Bold"/>
                <a:ea typeface="Canva Sans Bold"/>
                <a:cs typeface="Canva Sans Bold"/>
                <a:sym typeface="Canva Sans Bold"/>
              </a:rPr>
              <a:t>Project Proposed by</a:t>
            </a:r>
          </a:p>
        </p:txBody>
      </p:sp>
      <p:sp>
        <p:nvSpPr>
          <p:cNvPr id="8" name="TextBox 8"/>
          <p:cNvSpPr txBox="1"/>
          <p:nvPr/>
        </p:nvSpPr>
        <p:spPr>
          <a:xfrm>
            <a:off x="1565673" y="2386922"/>
            <a:ext cx="6189640" cy="444802"/>
          </a:xfrm>
          <a:prstGeom prst="rect">
            <a:avLst/>
          </a:prstGeom>
        </p:spPr>
        <p:txBody>
          <a:bodyPr lIns="0" tIns="0" rIns="0" bIns="0" rtlCol="0" anchor="t">
            <a:spAutoFit/>
          </a:bodyPr>
          <a:lstStyle/>
          <a:p>
            <a:pPr algn="l">
              <a:lnSpc>
                <a:spcPts val="3633"/>
              </a:lnSpc>
            </a:pPr>
            <a:r>
              <a:rPr lang="en-US" sz="2691" spc="43" dirty="0">
                <a:solidFill>
                  <a:srgbClr val="000000"/>
                </a:solidFill>
                <a:latin typeface="DM Sans"/>
                <a:ea typeface="DM Sans"/>
                <a:cs typeface="DM Sans"/>
                <a:sym typeface="DM Sans"/>
              </a:rPr>
              <a:t>Siyamala V (21BRS1710)</a:t>
            </a:r>
          </a:p>
        </p:txBody>
      </p:sp>
      <p:sp>
        <p:nvSpPr>
          <p:cNvPr id="12" name="TextBox 12"/>
          <p:cNvSpPr txBox="1"/>
          <p:nvPr/>
        </p:nvSpPr>
        <p:spPr>
          <a:xfrm>
            <a:off x="10403193" y="6147697"/>
            <a:ext cx="3043334" cy="538804"/>
          </a:xfrm>
          <a:prstGeom prst="rect">
            <a:avLst/>
          </a:prstGeom>
        </p:spPr>
        <p:txBody>
          <a:bodyPr lIns="0" tIns="0" rIns="0" bIns="0" rtlCol="0" anchor="t">
            <a:spAutoFit/>
          </a:bodyPr>
          <a:lstStyle/>
          <a:p>
            <a:pPr algn="ctr">
              <a:lnSpc>
                <a:spcPts val="4311"/>
              </a:lnSpc>
              <a:spcBef>
                <a:spcPct val="0"/>
              </a:spcBef>
            </a:pPr>
            <a:r>
              <a:rPr lang="en-US" sz="3193" b="1" spc="51">
                <a:solidFill>
                  <a:srgbClr val="000000"/>
                </a:solidFill>
                <a:latin typeface="DM Sans Bold"/>
                <a:ea typeface="DM Sans Bold"/>
                <a:cs typeface="DM Sans Bold"/>
                <a:sym typeface="DM Sans Bold"/>
              </a:rPr>
              <a:t>Thank You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0525709" y="1971556"/>
            <a:ext cx="5945281" cy="5945281"/>
          </a:xfrm>
          <a:custGeom>
            <a:avLst/>
            <a:gdLst/>
            <a:ahLst/>
            <a:cxnLst/>
            <a:rect l="l" t="t" r="r" b="b"/>
            <a:pathLst>
              <a:path w="5945281" h="5945281">
                <a:moveTo>
                  <a:pt x="0" y="0"/>
                </a:moveTo>
                <a:lnTo>
                  <a:pt x="5945281" y="0"/>
                </a:lnTo>
                <a:lnTo>
                  <a:pt x="5945281" y="5945281"/>
                </a:lnTo>
                <a:lnTo>
                  <a:pt x="0" y="5945281"/>
                </a:lnTo>
                <a:lnTo>
                  <a:pt x="0" y="0"/>
                </a:lnTo>
                <a:close/>
              </a:path>
            </a:pathLst>
          </a:custGeom>
          <a:blipFill>
            <a:blip r:embed="rId11"/>
            <a:stretch>
              <a:fillRect/>
            </a:stretch>
          </a:blipFill>
        </p:spPr>
      </p:sp>
      <p:sp>
        <p:nvSpPr>
          <p:cNvPr id="8" name="TextBox 8"/>
          <p:cNvSpPr txBox="1"/>
          <p:nvPr/>
        </p:nvSpPr>
        <p:spPr>
          <a:xfrm>
            <a:off x="1748756" y="2506584"/>
            <a:ext cx="7025086" cy="1177246"/>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Introduction</a:t>
            </a:r>
          </a:p>
        </p:txBody>
      </p:sp>
      <p:sp>
        <p:nvSpPr>
          <p:cNvPr id="9" name="TextBox 9"/>
          <p:cNvSpPr txBox="1"/>
          <p:nvPr/>
        </p:nvSpPr>
        <p:spPr>
          <a:xfrm>
            <a:off x="1748756" y="3881806"/>
            <a:ext cx="7813364" cy="3170119"/>
          </a:xfrm>
          <a:prstGeom prst="rect">
            <a:avLst/>
          </a:prstGeom>
        </p:spPr>
        <p:txBody>
          <a:bodyPr lIns="0" tIns="0" rIns="0" bIns="0" rtlCol="0" anchor="t">
            <a:spAutoFit/>
          </a:bodyPr>
          <a:lstStyle/>
          <a:p>
            <a:pPr marL="0" lvl="0" indent="0" algn="just">
              <a:lnSpc>
                <a:spcPts val="2834"/>
              </a:lnSpc>
              <a:spcBef>
                <a:spcPct val="0"/>
              </a:spcBef>
            </a:pPr>
            <a:r>
              <a:rPr lang="en-US" sz="2099" spc="125">
                <a:solidFill>
                  <a:srgbClr val="000000"/>
                </a:solidFill>
                <a:latin typeface="DM Sans"/>
                <a:ea typeface="DM Sans"/>
                <a:cs typeface="DM Sans"/>
                <a:sym typeface="DM Sans"/>
              </a:rPr>
              <a:t>The project emerges from the growing need for inclusive AI technology in our multilingual world. As digital assistants become increasingly prevalent, there remains a significant gap in serving diverse linguistic communities. This multilingual voice bot project aims to revolutionize human-computer interaction by enabling natural conversations in regional languages while incorporating visual and contextual understanding for more meaningful interactions.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7947606" y="586065"/>
            <a:ext cx="8730434" cy="8333596"/>
          </a:xfrm>
          <a:custGeom>
            <a:avLst/>
            <a:gdLst/>
            <a:ahLst/>
            <a:cxnLst/>
            <a:rect l="l" t="t" r="r" b="b"/>
            <a:pathLst>
              <a:path w="8730434" h="8333596">
                <a:moveTo>
                  <a:pt x="0" y="0"/>
                </a:moveTo>
                <a:lnTo>
                  <a:pt x="8730434" y="0"/>
                </a:lnTo>
                <a:lnTo>
                  <a:pt x="8730434" y="8333596"/>
                </a:lnTo>
                <a:lnTo>
                  <a:pt x="0" y="833359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8" name="TextBox 8"/>
          <p:cNvSpPr txBox="1"/>
          <p:nvPr/>
        </p:nvSpPr>
        <p:spPr>
          <a:xfrm>
            <a:off x="1504950" y="3671443"/>
            <a:ext cx="7025086" cy="1177246"/>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Domain</a:t>
            </a:r>
          </a:p>
        </p:txBody>
      </p:sp>
      <p:sp>
        <p:nvSpPr>
          <p:cNvPr id="9" name="TextBox 9"/>
          <p:cNvSpPr txBox="1"/>
          <p:nvPr/>
        </p:nvSpPr>
        <p:spPr>
          <a:xfrm>
            <a:off x="1504950" y="5239565"/>
            <a:ext cx="7025086" cy="1657350"/>
          </a:xfrm>
          <a:prstGeom prst="rect">
            <a:avLst/>
          </a:prstGeom>
        </p:spPr>
        <p:txBody>
          <a:bodyPr lIns="0" tIns="0" rIns="0" bIns="0" rtlCol="0" anchor="t">
            <a:spAutoFit/>
          </a:bodyPr>
          <a:lstStyle/>
          <a:p>
            <a:pPr marL="0" lvl="0" indent="0" algn="l">
              <a:lnSpc>
                <a:spcPts val="2699"/>
              </a:lnSpc>
              <a:spcBef>
                <a:spcPct val="0"/>
              </a:spcBef>
            </a:pPr>
            <a:r>
              <a:rPr lang="en-US" sz="1999" spc="119">
                <a:solidFill>
                  <a:srgbClr val="000000"/>
                </a:solidFill>
                <a:latin typeface="DM Sans"/>
                <a:ea typeface="DM Sans"/>
                <a:cs typeface="DM Sans"/>
                <a:sym typeface="DM Sans"/>
              </a:rPr>
              <a:t>Our project lies at the intersection of Artificial Intelligence, Natural Language Processing and Speech Processing. We aim to work on bringing the gap in interfacing these subdomains together to accomplish the goal of the project. </a:t>
            </a:r>
          </a:p>
        </p:txBody>
      </p:sp>
      <p:sp>
        <p:nvSpPr>
          <p:cNvPr id="10" name="TextBox 10"/>
          <p:cNvSpPr txBox="1"/>
          <p:nvPr/>
        </p:nvSpPr>
        <p:spPr>
          <a:xfrm>
            <a:off x="8078653" y="2590297"/>
            <a:ext cx="3160989" cy="890646"/>
          </a:xfrm>
          <a:prstGeom prst="rect">
            <a:avLst/>
          </a:prstGeom>
        </p:spPr>
        <p:txBody>
          <a:bodyPr lIns="0" tIns="0" rIns="0" bIns="0" rtlCol="0" anchor="t">
            <a:spAutoFit/>
          </a:bodyPr>
          <a:lstStyle/>
          <a:p>
            <a:pPr algn="ctr">
              <a:lnSpc>
                <a:spcPts val="3614"/>
              </a:lnSpc>
            </a:pPr>
            <a:r>
              <a:rPr lang="en-US" sz="2677" b="1" spc="42">
                <a:solidFill>
                  <a:srgbClr val="000000"/>
                </a:solidFill>
                <a:latin typeface="DM Sans Bold"/>
                <a:ea typeface="DM Sans Bold"/>
                <a:cs typeface="DM Sans Bold"/>
                <a:sym typeface="DM Sans Bold"/>
              </a:rPr>
              <a:t>Conversational </a:t>
            </a:r>
          </a:p>
          <a:p>
            <a:pPr marL="0" lvl="0" indent="0" algn="ctr">
              <a:lnSpc>
                <a:spcPts val="3614"/>
              </a:lnSpc>
              <a:spcBef>
                <a:spcPct val="0"/>
              </a:spcBef>
            </a:pPr>
            <a:r>
              <a:rPr lang="en-US" sz="2677" b="1" spc="42">
                <a:solidFill>
                  <a:srgbClr val="000000"/>
                </a:solidFill>
                <a:latin typeface="DM Sans Bold"/>
                <a:ea typeface="DM Sans Bold"/>
                <a:cs typeface="DM Sans Bold"/>
                <a:sym typeface="DM Sans Bold"/>
              </a:rPr>
              <a:t>AI</a:t>
            </a:r>
          </a:p>
        </p:txBody>
      </p:sp>
      <p:sp>
        <p:nvSpPr>
          <p:cNvPr id="11" name="TextBox 11"/>
          <p:cNvSpPr txBox="1"/>
          <p:nvPr/>
        </p:nvSpPr>
        <p:spPr>
          <a:xfrm>
            <a:off x="13701171" y="2681873"/>
            <a:ext cx="2306822" cy="372797"/>
          </a:xfrm>
          <a:prstGeom prst="rect">
            <a:avLst/>
          </a:prstGeom>
        </p:spPr>
        <p:txBody>
          <a:bodyPr lIns="0" tIns="0" rIns="0" bIns="0" rtlCol="0" anchor="t">
            <a:spAutoFit/>
          </a:bodyPr>
          <a:lstStyle/>
          <a:p>
            <a:pPr marL="0" lvl="0" indent="0" algn="just">
              <a:lnSpc>
                <a:spcPts val="3018"/>
              </a:lnSpc>
              <a:spcBef>
                <a:spcPct val="0"/>
              </a:spcBef>
            </a:pPr>
            <a:r>
              <a:rPr lang="en-US" sz="2235" b="1" spc="35">
                <a:solidFill>
                  <a:srgbClr val="000000"/>
                </a:solidFill>
                <a:latin typeface="DM Sans Bold"/>
                <a:ea typeface="DM Sans Bold"/>
                <a:cs typeface="DM Sans Bold"/>
                <a:sym typeface="DM Sans Bold"/>
              </a:rPr>
              <a:t>Multilingual NPL</a:t>
            </a:r>
          </a:p>
        </p:txBody>
      </p:sp>
      <p:sp>
        <p:nvSpPr>
          <p:cNvPr id="12" name="TextBox 12"/>
          <p:cNvSpPr txBox="1"/>
          <p:nvPr/>
        </p:nvSpPr>
        <p:spPr>
          <a:xfrm>
            <a:off x="10924475" y="6607460"/>
            <a:ext cx="2776696" cy="1349255"/>
          </a:xfrm>
          <a:prstGeom prst="rect">
            <a:avLst/>
          </a:prstGeom>
        </p:spPr>
        <p:txBody>
          <a:bodyPr lIns="0" tIns="0" rIns="0" bIns="0" rtlCol="0" anchor="t">
            <a:spAutoFit/>
          </a:bodyPr>
          <a:lstStyle/>
          <a:p>
            <a:pPr algn="ctr">
              <a:lnSpc>
                <a:spcPts val="3633"/>
              </a:lnSpc>
            </a:pPr>
            <a:r>
              <a:rPr lang="en-US" sz="2691" b="1" spc="43">
                <a:solidFill>
                  <a:srgbClr val="000000"/>
                </a:solidFill>
                <a:latin typeface="DM Sans Bold"/>
                <a:ea typeface="DM Sans Bold"/>
                <a:cs typeface="DM Sans Bold"/>
                <a:sym typeface="DM Sans Bold"/>
              </a:rPr>
              <a:t>Speech to Text</a:t>
            </a:r>
          </a:p>
          <a:p>
            <a:pPr algn="ctr">
              <a:lnSpc>
                <a:spcPts val="3633"/>
              </a:lnSpc>
            </a:pPr>
            <a:r>
              <a:rPr lang="en-US" sz="2691" b="1" spc="43">
                <a:solidFill>
                  <a:srgbClr val="000000"/>
                </a:solidFill>
                <a:latin typeface="DM Sans Bold"/>
                <a:ea typeface="DM Sans Bold"/>
                <a:cs typeface="DM Sans Bold"/>
                <a:sym typeface="DM Sans Bold"/>
              </a:rPr>
              <a:t>and </a:t>
            </a:r>
          </a:p>
          <a:p>
            <a:pPr marL="0" lvl="0" indent="0" algn="ctr">
              <a:lnSpc>
                <a:spcPts val="3633"/>
              </a:lnSpc>
              <a:spcBef>
                <a:spcPct val="0"/>
              </a:spcBef>
            </a:pPr>
            <a:r>
              <a:rPr lang="en-US" sz="2691" b="1" spc="43">
                <a:solidFill>
                  <a:srgbClr val="000000"/>
                </a:solidFill>
                <a:latin typeface="DM Sans Bold"/>
                <a:ea typeface="DM Sans Bold"/>
                <a:cs typeface="DM Sans Bold"/>
                <a:sym typeface="DM Sans Bold"/>
              </a:rPr>
              <a:t>Text to Speech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id="3" name="Group 3"/>
          <p:cNvGrpSpPr/>
          <p:nvPr/>
        </p:nvGrpSpPr>
        <p:grpSpPr>
          <a:xfrm>
            <a:off x="11672061" y="1025292"/>
            <a:ext cx="5587239" cy="2875870"/>
            <a:chOff x="0" y="0"/>
            <a:chExt cx="2065940" cy="1063383"/>
          </a:xfrm>
        </p:grpSpPr>
        <p:sp>
          <p:nvSpPr>
            <p:cNvPr id="4" name="Freeform 4"/>
            <p:cNvSpPr/>
            <p:nvPr/>
          </p:nvSpPr>
          <p:spPr>
            <a:xfrm>
              <a:off x="0" y="0"/>
              <a:ext cx="2065940" cy="1063383"/>
            </a:xfrm>
            <a:custGeom>
              <a:avLst/>
              <a:gdLst/>
              <a:ahLst/>
              <a:cxnLst/>
              <a:rect l="l" t="t" r="r" b="b"/>
              <a:pathLst>
                <a:path w="2065940" h="1063383">
                  <a:moveTo>
                    <a:pt x="20785" y="0"/>
                  </a:moveTo>
                  <a:lnTo>
                    <a:pt x="2045156" y="0"/>
                  </a:lnTo>
                  <a:cubicBezTo>
                    <a:pt x="2056635" y="0"/>
                    <a:pt x="2065940" y="9306"/>
                    <a:pt x="2065940" y="20785"/>
                  </a:cubicBezTo>
                  <a:lnTo>
                    <a:pt x="2065940" y="1042598"/>
                  </a:lnTo>
                  <a:cubicBezTo>
                    <a:pt x="2065940" y="1054077"/>
                    <a:pt x="2056635" y="1063383"/>
                    <a:pt x="2045156" y="1063383"/>
                  </a:cubicBezTo>
                  <a:lnTo>
                    <a:pt x="20785" y="1063383"/>
                  </a:lnTo>
                  <a:cubicBezTo>
                    <a:pt x="9306" y="1063383"/>
                    <a:pt x="0" y="1054077"/>
                    <a:pt x="0" y="1042598"/>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5" name="TextBox 5"/>
            <p:cNvSpPr txBox="1"/>
            <p:nvPr/>
          </p:nvSpPr>
          <p:spPr>
            <a:xfrm>
              <a:off x="0" y="-47625"/>
              <a:ext cx="2065940" cy="1111008"/>
            </a:xfrm>
            <a:prstGeom prst="rect">
              <a:avLst/>
            </a:prstGeom>
          </p:spPr>
          <p:txBody>
            <a:bodyPr lIns="50800" tIns="50800" rIns="50800" bIns="50800" rtlCol="0" anchor="ctr"/>
            <a:lstStyle/>
            <a:p>
              <a:pPr algn="ctr">
                <a:lnSpc>
                  <a:spcPts val="3359"/>
                </a:lnSpc>
              </a:pPr>
              <a:r>
                <a:rPr lang="en-US" sz="2399" b="1">
                  <a:solidFill>
                    <a:srgbClr val="000000"/>
                  </a:solidFill>
                  <a:latin typeface="DM Sans Bold"/>
                  <a:ea typeface="DM Sans Bold"/>
                  <a:cs typeface="DM Sans Bold"/>
                  <a:sym typeface="DM Sans Bold"/>
                </a:rPr>
                <a:t>Linguistic Barrier</a:t>
              </a:r>
            </a:p>
            <a:p>
              <a:pPr algn="ctr">
                <a:lnSpc>
                  <a:spcPts val="2659"/>
                </a:lnSpc>
              </a:pPr>
              <a:r>
                <a:rPr lang="en-US" sz="1899">
                  <a:solidFill>
                    <a:srgbClr val="000000"/>
                  </a:solidFill>
                  <a:latin typeface="DM Sans"/>
                  <a:ea typeface="DM Sans"/>
                  <a:cs typeface="DM Sans"/>
                  <a:sym typeface="DM Sans"/>
                </a:rPr>
                <a:t>The lack of seamless integration of audio input/output for multiple languages limits the practical application of these models in diverse settings. Bridging linguistic and cultural barriers is essential for businesses, education, and personal communication in a globalized world.</a:t>
              </a:r>
            </a:p>
            <a:p>
              <a:pPr marL="0" lvl="0" indent="0" algn="ctr">
                <a:lnSpc>
                  <a:spcPts val="2659"/>
                </a:lnSpc>
                <a:spcBef>
                  <a:spcPct val="0"/>
                </a:spcBef>
              </a:pPr>
              <a:endParaRPr lang="en-US" sz="1899">
                <a:solidFill>
                  <a:srgbClr val="000000"/>
                </a:solidFill>
                <a:latin typeface="DM Sans"/>
                <a:ea typeface="DM Sans"/>
                <a:cs typeface="DM Sans"/>
                <a:sym typeface="DM Sans"/>
              </a:endParaRPr>
            </a:p>
          </p:txBody>
        </p:sp>
      </p:grpSp>
      <p:grpSp>
        <p:nvGrpSpPr>
          <p:cNvPr id="6" name="Group 6"/>
          <p:cNvGrpSpPr/>
          <p:nvPr/>
        </p:nvGrpSpPr>
        <p:grpSpPr>
          <a:xfrm>
            <a:off x="1028700" y="1028700"/>
            <a:ext cx="5587239" cy="3771264"/>
            <a:chOff x="0" y="0"/>
            <a:chExt cx="2065940" cy="1394465"/>
          </a:xfrm>
        </p:grpSpPr>
        <p:sp>
          <p:nvSpPr>
            <p:cNvPr id="7" name="Freeform 7"/>
            <p:cNvSpPr/>
            <p:nvPr/>
          </p:nvSpPr>
          <p:spPr>
            <a:xfrm>
              <a:off x="0" y="0"/>
              <a:ext cx="2065940" cy="1394464"/>
            </a:xfrm>
            <a:custGeom>
              <a:avLst/>
              <a:gdLst/>
              <a:ahLst/>
              <a:cxnLst/>
              <a:rect l="l" t="t" r="r" b="b"/>
              <a:pathLst>
                <a:path w="2065940" h="1394464">
                  <a:moveTo>
                    <a:pt x="20785" y="0"/>
                  </a:moveTo>
                  <a:lnTo>
                    <a:pt x="2045156" y="0"/>
                  </a:lnTo>
                  <a:cubicBezTo>
                    <a:pt x="2056635" y="0"/>
                    <a:pt x="2065940" y="9306"/>
                    <a:pt x="2065940" y="20785"/>
                  </a:cubicBezTo>
                  <a:lnTo>
                    <a:pt x="2065940" y="1373680"/>
                  </a:lnTo>
                  <a:cubicBezTo>
                    <a:pt x="2065940" y="1385159"/>
                    <a:pt x="2056635" y="1394464"/>
                    <a:pt x="2045156" y="1394464"/>
                  </a:cubicBezTo>
                  <a:lnTo>
                    <a:pt x="20785" y="1394464"/>
                  </a:lnTo>
                  <a:cubicBezTo>
                    <a:pt x="9306" y="1394464"/>
                    <a:pt x="0" y="1385159"/>
                    <a:pt x="0" y="1373680"/>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8" name="TextBox 8"/>
            <p:cNvSpPr txBox="1"/>
            <p:nvPr/>
          </p:nvSpPr>
          <p:spPr>
            <a:xfrm>
              <a:off x="0" y="-47625"/>
              <a:ext cx="2065940" cy="1442090"/>
            </a:xfrm>
            <a:prstGeom prst="rect">
              <a:avLst/>
            </a:prstGeom>
          </p:spPr>
          <p:txBody>
            <a:bodyPr lIns="50800" tIns="50800" rIns="50800" bIns="50800" rtlCol="0" anchor="ctr"/>
            <a:lstStyle/>
            <a:p>
              <a:pPr algn="ctr">
                <a:lnSpc>
                  <a:spcPts val="3359"/>
                </a:lnSpc>
              </a:pPr>
              <a:r>
                <a:rPr lang="en-US" sz="2399" b="1">
                  <a:solidFill>
                    <a:srgbClr val="000000"/>
                  </a:solidFill>
                  <a:latin typeface="DM Sans Bold"/>
                  <a:ea typeface="DM Sans Bold"/>
                  <a:cs typeface="DM Sans Bold"/>
                  <a:sym typeface="DM Sans Bold"/>
                </a:rPr>
                <a:t>Keeping up with the Trend</a:t>
              </a:r>
            </a:p>
            <a:p>
              <a:pPr algn="ctr">
                <a:lnSpc>
                  <a:spcPts val="1820"/>
                </a:lnSpc>
              </a:pPr>
              <a:endParaRPr lang="en-US" sz="2399" b="1">
                <a:solidFill>
                  <a:srgbClr val="000000"/>
                </a:solidFill>
                <a:latin typeface="DM Sans Bold"/>
                <a:ea typeface="DM Sans Bold"/>
                <a:cs typeface="DM Sans Bold"/>
                <a:sym typeface="DM Sans Bold"/>
              </a:endParaRPr>
            </a:p>
            <a:p>
              <a:pPr algn="ctr">
                <a:lnSpc>
                  <a:spcPts val="2659"/>
                </a:lnSpc>
              </a:pPr>
              <a:r>
                <a:rPr lang="en-US" sz="1899">
                  <a:solidFill>
                    <a:srgbClr val="000000"/>
                  </a:solidFill>
                  <a:latin typeface="DM Sans"/>
                  <a:ea typeface="DM Sans"/>
                  <a:cs typeface="DM Sans"/>
                  <a:sym typeface="DM Sans"/>
                </a:rPr>
                <a:t>With the rise of models like ChatGPT, conversational AI has become a cornerstone for building intelligent systems capable of understanding and generating human-like text responses. While text-based chatbots are widely used, incorporating speech as a primary medium of communication makes such systems more accessible and user-friendly.</a:t>
              </a:r>
            </a:p>
            <a:p>
              <a:pPr marL="0" lvl="0" indent="0" algn="ctr">
                <a:lnSpc>
                  <a:spcPts val="2659"/>
                </a:lnSpc>
                <a:spcBef>
                  <a:spcPct val="0"/>
                </a:spcBef>
              </a:pPr>
              <a:endParaRPr lang="en-US" sz="1899">
                <a:solidFill>
                  <a:srgbClr val="000000"/>
                </a:solidFill>
                <a:latin typeface="DM Sans"/>
                <a:ea typeface="DM Sans"/>
                <a:cs typeface="DM Sans"/>
                <a:sym typeface="DM Sans"/>
              </a:endParaRPr>
            </a:p>
          </p:txBody>
        </p:sp>
      </p:grpSp>
      <p:grpSp>
        <p:nvGrpSpPr>
          <p:cNvPr id="9" name="Group 9"/>
          <p:cNvGrpSpPr/>
          <p:nvPr/>
        </p:nvGrpSpPr>
        <p:grpSpPr>
          <a:xfrm>
            <a:off x="1028700" y="6598786"/>
            <a:ext cx="5587239" cy="2662922"/>
            <a:chOff x="0" y="0"/>
            <a:chExt cx="2065940" cy="984643"/>
          </a:xfrm>
        </p:grpSpPr>
        <p:sp>
          <p:nvSpPr>
            <p:cNvPr id="10" name="Freeform 10"/>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1" name="TextBox 11"/>
            <p:cNvSpPr txBox="1"/>
            <p:nvPr/>
          </p:nvSpPr>
          <p:spPr>
            <a:xfrm>
              <a:off x="0" y="-47625"/>
              <a:ext cx="2065940" cy="1032268"/>
            </a:xfrm>
            <a:prstGeom prst="rect">
              <a:avLst/>
            </a:prstGeom>
          </p:spPr>
          <p:txBody>
            <a:bodyPr lIns="50800" tIns="50800" rIns="50800" bIns="50800" rtlCol="0" anchor="ctr"/>
            <a:lstStyle/>
            <a:p>
              <a:pPr algn="ctr">
                <a:lnSpc>
                  <a:spcPts val="3359"/>
                </a:lnSpc>
              </a:pPr>
              <a:r>
                <a:rPr lang="en-US" sz="2399" b="1">
                  <a:solidFill>
                    <a:srgbClr val="000000"/>
                  </a:solidFill>
                  <a:latin typeface="DM Sans Bold"/>
                  <a:ea typeface="DM Sans Bold"/>
                  <a:cs typeface="DM Sans Bold"/>
                  <a:sym typeface="DM Sans Bold"/>
                </a:rPr>
                <a:t>Improvement in STT and TTS Tech</a:t>
              </a:r>
            </a:p>
            <a:p>
              <a:pPr marL="0" lvl="0" indent="0" algn="ctr">
                <a:lnSpc>
                  <a:spcPts val="2659"/>
                </a:lnSpc>
                <a:spcBef>
                  <a:spcPct val="0"/>
                </a:spcBef>
              </a:pPr>
              <a:r>
                <a:rPr lang="en-US" sz="1899">
                  <a:solidFill>
                    <a:srgbClr val="000000"/>
                  </a:solidFill>
                  <a:latin typeface="DM Sans"/>
                  <a:ea typeface="DM Sans"/>
                  <a:cs typeface="DM Sans"/>
                  <a:sym typeface="DM Sans"/>
                </a:rPr>
                <a:t>  Services like Google Speech-to-Text, AWS Polly, and Whisper by OpenAI have made speech processing highly reliable for various languages. But combining them with advanced conversational AI for real-time interaction is still an emerging area.</a:t>
              </a:r>
            </a:p>
          </p:txBody>
        </p:sp>
      </p:grpSp>
      <p:grpSp>
        <p:nvGrpSpPr>
          <p:cNvPr id="12" name="Group 12"/>
          <p:cNvGrpSpPr/>
          <p:nvPr/>
        </p:nvGrpSpPr>
        <p:grpSpPr>
          <a:xfrm>
            <a:off x="11724044" y="6733610"/>
            <a:ext cx="5587239" cy="2662922"/>
            <a:chOff x="0" y="0"/>
            <a:chExt cx="2065940" cy="984643"/>
          </a:xfrm>
        </p:grpSpPr>
        <p:sp>
          <p:nvSpPr>
            <p:cNvPr id="13" name="Freeform 13"/>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id="14" name="TextBox 14"/>
            <p:cNvSpPr txBox="1"/>
            <p:nvPr/>
          </p:nvSpPr>
          <p:spPr>
            <a:xfrm>
              <a:off x="0" y="-47625"/>
              <a:ext cx="2065940" cy="1032268"/>
            </a:xfrm>
            <a:prstGeom prst="rect">
              <a:avLst/>
            </a:prstGeom>
          </p:spPr>
          <p:txBody>
            <a:bodyPr lIns="50800" tIns="50800" rIns="50800" bIns="50800" rtlCol="0" anchor="ctr"/>
            <a:lstStyle/>
            <a:p>
              <a:pPr algn="ctr">
                <a:lnSpc>
                  <a:spcPts val="3359"/>
                </a:lnSpc>
              </a:pPr>
              <a:r>
                <a:rPr lang="en-US" sz="2399" b="1">
                  <a:solidFill>
                    <a:srgbClr val="000000"/>
                  </a:solidFill>
                  <a:latin typeface="DM Sans Bold"/>
                  <a:ea typeface="DM Sans Bold"/>
                  <a:cs typeface="DM Sans Bold"/>
                  <a:sym typeface="DM Sans Bold"/>
                </a:rPr>
                <a:t>Existing Gap</a:t>
              </a:r>
            </a:p>
            <a:p>
              <a:pPr marL="0" lvl="0" indent="0" algn="ctr">
                <a:lnSpc>
                  <a:spcPts val="2659"/>
                </a:lnSpc>
                <a:spcBef>
                  <a:spcPct val="0"/>
                </a:spcBef>
              </a:pPr>
              <a:r>
                <a:rPr lang="en-US" sz="1899">
                  <a:solidFill>
                    <a:srgbClr val="000000"/>
                  </a:solidFill>
                  <a:latin typeface="DM Sans"/>
                  <a:ea typeface="DM Sans"/>
                  <a:cs typeface="DM Sans"/>
                  <a:sym typeface="DM Sans"/>
                </a:rPr>
                <a:t>  Most voice systems are designed for predefined tasks, not dynamic conversational responses in multiple languages. Many users with disabilities or non-technical backgrounds struggle with text-based interfaces, highlighting the need for voice-based solutions.</a:t>
              </a:r>
            </a:p>
          </p:txBody>
        </p:sp>
      </p:grpSp>
      <p:sp>
        <p:nvSpPr>
          <p:cNvPr id="15" name="Freeform 15"/>
          <p:cNvSpPr/>
          <p:nvPr/>
        </p:nvSpPr>
        <p:spPr>
          <a:xfrm rot="-7900054">
            <a:off x="6746299" y="402527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rot="-2700000">
            <a:off x="10460194" y="3931096"/>
            <a:ext cx="1012981" cy="454921"/>
          </a:xfrm>
          <a:custGeom>
            <a:avLst/>
            <a:gdLst/>
            <a:ahLst/>
            <a:cxnLst/>
            <a:rect l="l" t="t" r="r" b="b"/>
            <a:pathLst>
              <a:path w="1012981" h="454921">
                <a:moveTo>
                  <a:pt x="0" y="0"/>
                </a:moveTo>
                <a:lnTo>
                  <a:pt x="1012982" y="0"/>
                </a:lnTo>
                <a:lnTo>
                  <a:pt x="1012982" y="454920"/>
                </a:lnTo>
                <a:lnTo>
                  <a:pt x="0" y="4549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Freeform 17"/>
          <p:cNvSpPr/>
          <p:nvPr/>
        </p:nvSpPr>
        <p:spPr>
          <a:xfrm rot="7866361">
            <a:off x="6748549" y="6371326"/>
            <a:ext cx="1012981" cy="454921"/>
          </a:xfrm>
          <a:custGeom>
            <a:avLst/>
            <a:gdLst/>
            <a:ahLst/>
            <a:cxnLst/>
            <a:rect l="l" t="t" r="r" b="b"/>
            <a:pathLst>
              <a:path w="1012981" h="454921">
                <a:moveTo>
                  <a:pt x="0" y="0"/>
                </a:moveTo>
                <a:lnTo>
                  <a:pt x="1012982" y="0"/>
                </a:lnTo>
                <a:lnTo>
                  <a:pt x="1012982" y="454920"/>
                </a:lnTo>
                <a:lnTo>
                  <a:pt x="0" y="4549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Freeform 18"/>
          <p:cNvSpPr/>
          <p:nvPr/>
        </p:nvSpPr>
        <p:spPr>
          <a:xfrm rot="2302398" flipV="1">
            <a:off x="10460194" y="6262332"/>
            <a:ext cx="1012981" cy="454921"/>
          </a:xfrm>
          <a:custGeom>
            <a:avLst/>
            <a:gdLst/>
            <a:ahLst/>
            <a:cxnLst/>
            <a:rect l="l" t="t" r="r" b="b"/>
            <a:pathLst>
              <a:path w="1012981" h="454921">
                <a:moveTo>
                  <a:pt x="0" y="454920"/>
                </a:moveTo>
                <a:lnTo>
                  <a:pt x="1012982" y="454920"/>
                </a:lnTo>
                <a:lnTo>
                  <a:pt x="1012982" y="0"/>
                </a:lnTo>
                <a:lnTo>
                  <a:pt x="0" y="0"/>
                </a:lnTo>
                <a:lnTo>
                  <a:pt x="0" y="45492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9" name="TextBox 19"/>
          <p:cNvSpPr txBox="1"/>
          <p:nvPr/>
        </p:nvSpPr>
        <p:spPr>
          <a:xfrm>
            <a:off x="6159336" y="4953763"/>
            <a:ext cx="7169262" cy="1043284"/>
          </a:xfrm>
          <a:prstGeom prst="rect">
            <a:avLst/>
          </a:prstGeom>
        </p:spPr>
        <p:txBody>
          <a:bodyPr lIns="0" tIns="0" rIns="0" bIns="0" rtlCol="0" anchor="t">
            <a:spAutoFit/>
          </a:bodyPr>
          <a:lstStyle/>
          <a:p>
            <a:pPr marL="0" lvl="1" indent="0" algn="ctr">
              <a:lnSpc>
                <a:spcPts val="7760"/>
              </a:lnSpc>
              <a:spcBef>
                <a:spcPct val="0"/>
              </a:spcBef>
            </a:pPr>
            <a:r>
              <a:rPr lang="en-US" sz="8000" b="1">
                <a:solidFill>
                  <a:srgbClr val="000000"/>
                </a:solidFill>
                <a:latin typeface="DM Sans Bold"/>
                <a:ea typeface="DM Sans Bold"/>
                <a:cs typeface="DM Sans Bold"/>
                <a:sym typeface="DM Sans Bold"/>
              </a:rPr>
              <a:t>BACKGROUND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894710" y="660222"/>
            <a:ext cx="7845315" cy="1144258"/>
          </a:xfrm>
          <a:prstGeom prst="rect">
            <a:avLst/>
          </a:prstGeom>
        </p:spPr>
        <p:txBody>
          <a:bodyPr lIns="0" tIns="0" rIns="0" bIns="0" rtlCol="0" anchor="t">
            <a:spAutoFit/>
          </a:bodyPr>
          <a:lstStyle/>
          <a:p>
            <a:pPr algn="ctr">
              <a:lnSpc>
                <a:spcPts val="9380"/>
              </a:lnSpc>
            </a:pPr>
            <a:r>
              <a:rPr lang="en-US" sz="6700" b="1">
                <a:solidFill>
                  <a:srgbClr val="000000"/>
                </a:solidFill>
                <a:latin typeface="Canva Sans Bold"/>
                <a:ea typeface="Canva Sans Bold"/>
                <a:cs typeface="Canva Sans Bold"/>
                <a:sym typeface="Canva Sans Bold"/>
              </a:rPr>
              <a:t>Literature Survey</a:t>
            </a:r>
          </a:p>
        </p:txBody>
      </p:sp>
      <p:sp>
        <p:nvSpPr>
          <p:cNvPr id="4" name="Freeform 4"/>
          <p:cNvSpPr/>
          <p:nvPr/>
        </p:nvSpPr>
        <p:spPr>
          <a:xfrm rot="-1039690">
            <a:off x="-1494047" y="8783229"/>
            <a:ext cx="3870946" cy="950141"/>
          </a:xfrm>
          <a:custGeom>
            <a:avLst/>
            <a:gdLst/>
            <a:ahLst/>
            <a:cxnLst/>
            <a:rect l="l" t="t" r="r" b="b"/>
            <a:pathLst>
              <a:path w="3870946" h="950141">
                <a:moveTo>
                  <a:pt x="0" y="0"/>
                </a:moveTo>
                <a:lnTo>
                  <a:pt x="3870946" y="0"/>
                </a:lnTo>
                <a:lnTo>
                  <a:pt x="3870946" y="950142"/>
                </a:lnTo>
                <a:lnTo>
                  <a:pt x="0" y="950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672280" y="8676539"/>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16506183" y="-61424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TextBox 7"/>
          <p:cNvSpPr txBox="1"/>
          <p:nvPr/>
        </p:nvSpPr>
        <p:spPr>
          <a:xfrm>
            <a:off x="1319063" y="2822203"/>
            <a:ext cx="2222982" cy="910863"/>
          </a:xfrm>
          <a:prstGeom prst="rect">
            <a:avLst/>
          </a:prstGeom>
        </p:spPr>
        <p:txBody>
          <a:bodyPr lIns="0" tIns="0" rIns="0" bIns="0" rtlCol="0" anchor="t">
            <a:spAutoFit/>
          </a:bodyPr>
          <a:lstStyle/>
          <a:p>
            <a:pPr algn="l">
              <a:lnSpc>
                <a:spcPts val="4860"/>
              </a:lnSpc>
            </a:pPr>
            <a:r>
              <a:rPr lang="en-US" sz="3600" b="1" spc="215">
                <a:solidFill>
                  <a:srgbClr val="8AB7E2"/>
                </a:solidFill>
                <a:latin typeface="Canva Sans Bold"/>
                <a:ea typeface="Canva Sans Bold"/>
                <a:cs typeface="Canva Sans Bold"/>
                <a:sym typeface="Canva Sans Bold"/>
              </a:rPr>
              <a:t>Findings</a:t>
            </a:r>
          </a:p>
          <a:p>
            <a:pPr marL="0" lvl="0" indent="0" algn="l">
              <a:lnSpc>
                <a:spcPts val="2400"/>
              </a:lnSpc>
              <a:spcBef>
                <a:spcPct val="0"/>
              </a:spcBef>
            </a:pPr>
            <a:endParaRPr lang="en-US" sz="3600" b="1" spc="215">
              <a:solidFill>
                <a:srgbClr val="8AB7E2"/>
              </a:solidFill>
              <a:latin typeface="Canva Sans Bold"/>
              <a:ea typeface="Canva Sans Bold"/>
              <a:cs typeface="Canva Sans Bold"/>
              <a:sym typeface="Canva Sans Bold"/>
            </a:endParaRPr>
          </a:p>
        </p:txBody>
      </p:sp>
      <p:sp>
        <p:nvSpPr>
          <p:cNvPr id="8" name="TextBox 8"/>
          <p:cNvSpPr txBox="1"/>
          <p:nvPr/>
        </p:nvSpPr>
        <p:spPr>
          <a:xfrm>
            <a:off x="9768178" y="2822203"/>
            <a:ext cx="1363088" cy="910863"/>
          </a:xfrm>
          <a:prstGeom prst="rect">
            <a:avLst/>
          </a:prstGeom>
        </p:spPr>
        <p:txBody>
          <a:bodyPr lIns="0" tIns="0" rIns="0" bIns="0" rtlCol="0" anchor="t">
            <a:spAutoFit/>
          </a:bodyPr>
          <a:lstStyle/>
          <a:p>
            <a:pPr algn="l">
              <a:lnSpc>
                <a:spcPts val="4860"/>
              </a:lnSpc>
            </a:pPr>
            <a:r>
              <a:rPr lang="en-US" sz="3600" b="1" spc="215">
                <a:solidFill>
                  <a:srgbClr val="8AB7E2"/>
                </a:solidFill>
                <a:latin typeface="Canva Sans Bold"/>
                <a:ea typeface="Canva Sans Bold"/>
                <a:cs typeface="Canva Sans Bold"/>
                <a:sym typeface="Canva Sans Bold"/>
              </a:rPr>
              <a:t>Gaps</a:t>
            </a:r>
          </a:p>
          <a:p>
            <a:pPr marL="0" lvl="0" indent="0" algn="l">
              <a:lnSpc>
                <a:spcPts val="2400"/>
              </a:lnSpc>
              <a:spcBef>
                <a:spcPct val="0"/>
              </a:spcBef>
            </a:pPr>
            <a:endParaRPr lang="en-US" sz="3600" b="1" spc="215">
              <a:solidFill>
                <a:srgbClr val="8AB7E2"/>
              </a:solidFill>
              <a:latin typeface="Canva Sans Bold"/>
              <a:ea typeface="Canva Sans Bold"/>
              <a:cs typeface="Canva Sans Bold"/>
              <a:sym typeface="Canva Sans Bold"/>
            </a:endParaRPr>
          </a:p>
        </p:txBody>
      </p:sp>
      <p:sp>
        <p:nvSpPr>
          <p:cNvPr id="9" name="TextBox 9"/>
          <p:cNvSpPr txBox="1"/>
          <p:nvPr/>
        </p:nvSpPr>
        <p:spPr>
          <a:xfrm>
            <a:off x="894710" y="3704491"/>
            <a:ext cx="7150403" cy="4118955"/>
          </a:xfrm>
          <a:prstGeom prst="rect">
            <a:avLst/>
          </a:prstGeom>
        </p:spPr>
        <p:txBody>
          <a:bodyPr lIns="0" tIns="0" rIns="0" bIns="0" rtlCol="0" anchor="t">
            <a:spAutoFit/>
          </a:bodyPr>
          <a:lstStyle/>
          <a:p>
            <a:pPr marL="402704" lvl="1" indent="-201352" algn="just">
              <a:lnSpc>
                <a:spcPts val="2518"/>
              </a:lnSpc>
              <a:buFont typeface="Arial"/>
              <a:buChar char="•"/>
            </a:pPr>
            <a:r>
              <a:rPr lang="en-US" sz="1865" b="1" spc="29">
                <a:solidFill>
                  <a:srgbClr val="000000"/>
                </a:solidFill>
                <a:latin typeface="DM Sans Bold"/>
                <a:ea typeface="DM Sans Bold"/>
                <a:cs typeface="DM Sans Bold"/>
                <a:sym typeface="DM Sans Bold"/>
              </a:rPr>
              <a:t>Increasing importance of transfer learning and large language models (LLMs) for improving multilingual NLP systems, particularly for low-resource languages like Tamil.</a:t>
            </a:r>
          </a:p>
          <a:p>
            <a:pPr algn="just">
              <a:lnSpc>
                <a:spcPts val="2518"/>
              </a:lnSpc>
            </a:pPr>
            <a:endParaRPr lang="en-US" sz="1865" b="1" spc="29">
              <a:solidFill>
                <a:srgbClr val="000000"/>
              </a:solidFill>
              <a:latin typeface="DM Sans Bold"/>
              <a:ea typeface="DM Sans Bold"/>
              <a:cs typeface="DM Sans Bold"/>
              <a:sym typeface="DM Sans Bold"/>
            </a:endParaRPr>
          </a:p>
          <a:p>
            <a:pPr marL="402704" lvl="1" indent="-201352" algn="just">
              <a:lnSpc>
                <a:spcPts val="2518"/>
              </a:lnSpc>
              <a:buFont typeface="Arial"/>
              <a:buChar char="•"/>
            </a:pPr>
            <a:r>
              <a:rPr lang="en-US" sz="1865" b="1" spc="29">
                <a:solidFill>
                  <a:srgbClr val="000000"/>
                </a:solidFill>
                <a:latin typeface="DM Sans Bold"/>
                <a:ea typeface="DM Sans Bold"/>
                <a:cs typeface="DM Sans Bold"/>
                <a:sym typeface="DM Sans Bold"/>
              </a:rPr>
              <a:t>Traditional voice assistants limited to major languages.</a:t>
            </a:r>
          </a:p>
          <a:p>
            <a:pPr algn="just">
              <a:lnSpc>
                <a:spcPts val="2518"/>
              </a:lnSpc>
            </a:pPr>
            <a:endParaRPr lang="en-US" sz="1865" b="1" spc="29">
              <a:solidFill>
                <a:srgbClr val="000000"/>
              </a:solidFill>
              <a:latin typeface="DM Sans Bold"/>
              <a:ea typeface="DM Sans Bold"/>
              <a:cs typeface="DM Sans Bold"/>
              <a:sym typeface="DM Sans Bold"/>
            </a:endParaRPr>
          </a:p>
          <a:p>
            <a:pPr marL="402704" lvl="1" indent="-201352" algn="just">
              <a:lnSpc>
                <a:spcPts val="2518"/>
              </a:lnSpc>
              <a:buFont typeface="Arial"/>
              <a:buChar char="•"/>
            </a:pPr>
            <a:r>
              <a:rPr lang="en-US" sz="1865" b="1" spc="29">
                <a:solidFill>
                  <a:srgbClr val="000000"/>
                </a:solidFill>
                <a:latin typeface="DM Sans Bold"/>
                <a:ea typeface="DM Sans Bold"/>
                <a:cs typeface="DM Sans Bold"/>
                <a:sym typeface="DM Sans Bold"/>
              </a:rPr>
              <a:t>Existing multilingual systems lack visual context integration.</a:t>
            </a:r>
          </a:p>
          <a:p>
            <a:pPr algn="just">
              <a:lnSpc>
                <a:spcPts val="2518"/>
              </a:lnSpc>
            </a:pPr>
            <a:endParaRPr lang="en-US" sz="1865" b="1" spc="29">
              <a:solidFill>
                <a:srgbClr val="000000"/>
              </a:solidFill>
              <a:latin typeface="DM Sans Bold"/>
              <a:ea typeface="DM Sans Bold"/>
              <a:cs typeface="DM Sans Bold"/>
              <a:sym typeface="DM Sans Bold"/>
            </a:endParaRPr>
          </a:p>
          <a:p>
            <a:pPr marL="402704" lvl="1" indent="-201352" algn="just">
              <a:lnSpc>
                <a:spcPts val="2518"/>
              </a:lnSpc>
              <a:buFont typeface="Arial"/>
              <a:buChar char="•"/>
            </a:pPr>
            <a:r>
              <a:rPr lang="en-US" sz="1865" b="1" spc="29">
                <a:solidFill>
                  <a:srgbClr val="000000"/>
                </a:solidFill>
                <a:latin typeface="DM Sans Bold"/>
                <a:ea typeface="DM Sans Bold"/>
                <a:cs typeface="DM Sans Bold"/>
                <a:sym typeface="DM Sans Bold"/>
              </a:rPr>
              <a:t>Gap between regional language processing and AI assistance.</a:t>
            </a:r>
          </a:p>
          <a:p>
            <a:pPr algn="just">
              <a:lnSpc>
                <a:spcPts val="2518"/>
              </a:lnSpc>
            </a:pPr>
            <a:endParaRPr lang="en-US" sz="1865" b="1" spc="29">
              <a:solidFill>
                <a:srgbClr val="000000"/>
              </a:solidFill>
              <a:latin typeface="DM Sans Bold"/>
              <a:ea typeface="DM Sans Bold"/>
              <a:cs typeface="DM Sans Bold"/>
              <a:sym typeface="DM Sans Bold"/>
            </a:endParaRPr>
          </a:p>
        </p:txBody>
      </p:sp>
      <p:sp>
        <p:nvSpPr>
          <p:cNvPr id="10" name="TextBox 10"/>
          <p:cNvSpPr txBox="1"/>
          <p:nvPr/>
        </p:nvSpPr>
        <p:spPr>
          <a:xfrm>
            <a:off x="9355780" y="3704491"/>
            <a:ext cx="7150403" cy="3764677"/>
          </a:xfrm>
          <a:prstGeom prst="rect">
            <a:avLst/>
          </a:prstGeom>
        </p:spPr>
        <p:txBody>
          <a:bodyPr lIns="0" tIns="0" rIns="0" bIns="0" rtlCol="0" anchor="t">
            <a:spAutoFit/>
          </a:bodyPr>
          <a:lstStyle/>
          <a:p>
            <a:pPr marL="402704" lvl="1" indent="-201352" algn="just">
              <a:lnSpc>
                <a:spcPts val="2518"/>
              </a:lnSpc>
              <a:buFont typeface="Arial"/>
              <a:buChar char="•"/>
            </a:pPr>
            <a:r>
              <a:rPr lang="en-US" sz="1865" b="1" spc="29">
                <a:solidFill>
                  <a:srgbClr val="000000"/>
                </a:solidFill>
                <a:latin typeface="DM Sans Bold"/>
                <a:ea typeface="DM Sans Bold"/>
                <a:cs typeface="DM Sans Bold"/>
                <a:sym typeface="DM Sans Bold"/>
              </a:rPr>
              <a:t>Existing models struggle with error correction and contextual accuracy for low-resource languages.</a:t>
            </a:r>
          </a:p>
          <a:p>
            <a:pPr algn="just">
              <a:lnSpc>
                <a:spcPts val="2518"/>
              </a:lnSpc>
            </a:pPr>
            <a:endParaRPr lang="en-US" sz="1865" b="1" spc="29">
              <a:solidFill>
                <a:srgbClr val="000000"/>
              </a:solidFill>
              <a:latin typeface="DM Sans Bold"/>
              <a:ea typeface="DM Sans Bold"/>
              <a:cs typeface="DM Sans Bold"/>
              <a:sym typeface="DM Sans Bold"/>
            </a:endParaRPr>
          </a:p>
          <a:p>
            <a:pPr marL="402704" lvl="1" indent="-201352" algn="just">
              <a:lnSpc>
                <a:spcPts val="2518"/>
              </a:lnSpc>
              <a:buFont typeface="Arial"/>
              <a:buChar char="•"/>
            </a:pPr>
            <a:r>
              <a:rPr lang="en-US" sz="1865" b="1" spc="29">
                <a:solidFill>
                  <a:srgbClr val="000000"/>
                </a:solidFill>
                <a:latin typeface="DM Sans Bold"/>
                <a:ea typeface="DM Sans Bold"/>
                <a:cs typeface="DM Sans Bold"/>
                <a:sym typeface="DM Sans Bold"/>
              </a:rPr>
              <a:t>Focus on accessibility and inclusivity.</a:t>
            </a:r>
          </a:p>
          <a:p>
            <a:pPr algn="just">
              <a:lnSpc>
                <a:spcPts val="2518"/>
              </a:lnSpc>
            </a:pPr>
            <a:endParaRPr lang="en-US" sz="1865" b="1" spc="29">
              <a:solidFill>
                <a:srgbClr val="000000"/>
              </a:solidFill>
              <a:latin typeface="DM Sans Bold"/>
              <a:ea typeface="DM Sans Bold"/>
              <a:cs typeface="DM Sans Bold"/>
              <a:sym typeface="DM Sans Bold"/>
            </a:endParaRPr>
          </a:p>
          <a:p>
            <a:pPr marL="402704" lvl="1" indent="-201352" algn="just">
              <a:lnSpc>
                <a:spcPts val="2518"/>
              </a:lnSpc>
              <a:buFont typeface="Arial"/>
              <a:buChar char="•"/>
            </a:pPr>
            <a:r>
              <a:rPr lang="en-US" sz="1865" b="1" spc="29">
                <a:solidFill>
                  <a:srgbClr val="000000"/>
                </a:solidFill>
                <a:latin typeface="DM Sans Bold"/>
                <a:ea typeface="DM Sans Bold"/>
                <a:cs typeface="DM Sans Bold"/>
                <a:sym typeface="DM Sans Bold"/>
              </a:rPr>
              <a:t>Need for more advanced systems that integrate real-time visual processing with text and speech, ensuring context-aware interaction.</a:t>
            </a:r>
          </a:p>
          <a:p>
            <a:pPr algn="just">
              <a:lnSpc>
                <a:spcPts val="2518"/>
              </a:lnSpc>
            </a:pPr>
            <a:endParaRPr lang="en-US" sz="1865" b="1" spc="29">
              <a:solidFill>
                <a:srgbClr val="000000"/>
              </a:solidFill>
              <a:latin typeface="DM Sans Bold"/>
              <a:ea typeface="DM Sans Bold"/>
              <a:cs typeface="DM Sans Bold"/>
              <a:sym typeface="DM Sans Bold"/>
            </a:endParaRPr>
          </a:p>
          <a:p>
            <a:pPr marL="402704" lvl="1" indent="-201352" algn="just">
              <a:lnSpc>
                <a:spcPts val="2518"/>
              </a:lnSpc>
              <a:buFont typeface="Arial"/>
              <a:buChar char="•"/>
            </a:pPr>
            <a:r>
              <a:rPr lang="en-US" sz="1865" b="1" spc="29">
                <a:solidFill>
                  <a:srgbClr val="000000"/>
                </a:solidFill>
                <a:latin typeface="DM Sans Bold"/>
                <a:ea typeface="DM Sans Bold"/>
                <a:cs typeface="DM Sans Bold"/>
                <a:sym typeface="DM Sans Bold"/>
              </a:rPr>
              <a:t>Growing demand for localized AI solutions. Lack of robust privacy-preserving mechanisms for handling sensitive user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1039690">
            <a:off x="-1479737" y="8339635"/>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6506183" y="-61424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10733645" y="4736114"/>
            <a:ext cx="5613405" cy="4348239"/>
          </a:xfrm>
          <a:custGeom>
            <a:avLst/>
            <a:gdLst/>
            <a:ahLst/>
            <a:cxnLst/>
            <a:rect l="l" t="t" r="r" b="b"/>
            <a:pathLst>
              <a:path w="5613405" h="4348239">
                <a:moveTo>
                  <a:pt x="0" y="0"/>
                </a:moveTo>
                <a:lnTo>
                  <a:pt x="5613404" y="0"/>
                </a:lnTo>
                <a:lnTo>
                  <a:pt x="5613404" y="4348240"/>
                </a:lnTo>
                <a:lnTo>
                  <a:pt x="0" y="4348240"/>
                </a:lnTo>
                <a:lnTo>
                  <a:pt x="0" y="0"/>
                </a:lnTo>
                <a:close/>
              </a:path>
            </a:pathLst>
          </a:custGeom>
          <a:blipFill>
            <a:blip r:embed="rId7"/>
            <a:stretch>
              <a:fillRect/>
            </a:stretch>
          </a:blipFill>
        </p:spPr>
      </p:sp>
      <p:sp>
        <p:nvSpPr>
          <p:cNvPr id="6" name="TextBox 6"/>
          <p:cNvSpPr txBox="1"/>
          <p:nvPr/>
        </p:nvSpPr>
        <p:spPr>
          <a:xfrm>
            <a:off x="768497" y="159725"/>
            <a:ext cx="11579939" cy="1566500"/>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Problem Statement</a:t>
            </a:r>
          </a:p>
        </p:txBody>
      </p:sp>
      <p:sp>
        <p:nvSpPr>
          <p:cNvPr id="7" name="TextBox 7"/>
          <p:cNvSpPr txBox="1"/>
          <p:nvPr/>
        </p:nvSpPr>
        <p:spPr>
          <a:xfrm>
            <a:off x="1028700" y="2838571"/>
            <a:ext cx="10109396" cy="2001110"/>
          </a:xfrm>
          <a:prstGeom prst="rect">
            <a:avLst/>
          </a:prstGeom>
        </p:spPr>
        <p:txBody>
          <a:bodyPr lIns="0" tIns="0" rIns="0" bIns="0" rtlCol="0" anchor="t">
            <a:spAutoFit/>
          </a:bodyPr>
          <a:lstStyle/>
          <a:p>
            <a:pPr algn="l">
              <a:lnSpc>
                <a:spcPts val="3982"/>
              </a:lnSpc>
              <a:spcBef>
                <a:spcPct val="0"/>
              </a:spcBef>
            </a:pPr>
            <a:r>
              <a:rPr lang="en-US" sz="2950" spc="177">
                <a:solidFill>
                  <a:srgbClr val="000000"/>
                </a:solidFill>
                <a:latin typeface="DM Sans"/>
                <a:ea typeface="DM Sans"/>
                <a:cs typeface="DM Sans"/>
                <a:sym typeface="DM Sans"/>
              </a:rPr>
              <a:t>“Building a </a:t>
            </a:r>
            <a:r>
              <a:rPr lang="en-US" sz="2950" spc="177">
                <a:solidFill>
                  <a:srgbClr val="8AB7E2"/>
                </a:solidFill>
                <a:latin typeface="DM Sans"/>
                <a:ea typeface="DM Sans"/>
                <a:cs typeface="DM Sans"/>
                <a:sym typeface="DM Sans"/>
              </a:rPr>
              <a:t>Multilingual AI VoiceBot</a:t>
            </a:r>
            <a:r>
              <a:rPr lang="en-US" sz="2950" spc="177">
                <a:solidFill>
                  <a:srgbClr val="000000"/>
                </a:solidFill>
                <a:latin typeface="DM Sans"/>
                <a:ea typeface="DM Sans"/>
                <a:cs typeface="DM Sans"/>
                <a:sym typeface="DM Sans"/>
              </a:rPr>
              <a:t> to enable real-time voice-to-voice communication across languages, addressing gaps in accessibility, education, and cross-cultural communication.”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214974" y="710595"/>
            <a:ext cx="12987306" cy="1566500"/>
          </a:xfrm>
          <a:prstGeom prst="rect">
            <a:avLst/>
          </a:prstGeom>
        </p:spPr>
        <p:txBody>
          <a:bodyPr lIns="0" tIns="0" rIns="0" bIns="0" rtlCol="0" anchor="t">
            <a:spAutoFit/>
          </a:bodyPr>
          <a:lstStyle/>
          <a:p>
            <a:pPr algn="ctr">
              <a:lnSpc>
                <a:spcPts val="12880"/>
              </a:lnSpc>
            </a:pPr>
            <a:r>
              <a:rPr lang="en-US" sz="9200" b="1">
                <a:solidFill>
                  <a:srgbClr val="8AB7E2"/>
                </a:solidFill>
                <a:latin typeface="Canva Sans Bold"/>
                <a:ea typeface="Canva Sans Bold"/>
                <a:cs typeface="Canva Sans Bold"/>
                <a:sym typeface="Canva Sans Bold"/>
              </a:rPr>
              <a:t>Research Objectives</a:t>
            </a:r>
          </a:p>
        </p:txBody>
      </p:sp>
      <p:sp>
        <p:nvSpPr>
          <p:cNvPr id="4" name="Freeform 4"/>
          <p:cNvSpPr/>
          <p:nvPr/>
        </p:nvSpPr>
        <p:spPr>
          <a:xfrm rot="-1039690">
            <a:off x="-1494047" y="8783229"/>
            <a:ext cx="3870946" cy="950141"/>
          </a:xfrm>
          <a:custGeom>
            <a:avLst/>
            <a:gdLst/>
            <a:ahLst/>
            <a:cxnLst/>
            <a:rect l="l" t="t" r="r" b="b"/>
            <a:pathLst>
              <a:path w="3870946" h="950141">
                <a:moveTo>
                  <a:pt x="0" y="0"/>
                </a:moveTo>
                <a:lnTo>
                  <a:pt x="3870946" y="0"/>
                </a:lnTo>
                <a:lnTo>
                  <a:pt x="3870946" y="950142"/>
                </a:lnTo>
                <a:lnTo>
                  <a:pt x="0" y="950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672280" y="8676539"/>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6" name="Freeform 6"/>
          <p:cNvSpPr/>
          <p:nvPr/>
        </p:nvSpPr>
        <p:spPr>
          <a:xfrm>
            <a:off x="16506183" y="-61424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7" name="TextBox 7"/>
          <p:cNvSpPr txBox="1"/>
          <p:nvPr/>
        </p:nvSpPr>
        <p:spPr>
          <a:xfrm>
            <a:off x="8436477" y="3850974"/>
            <a:ext cx="8991628" cy="2729896"/>
          </a:xfrm>
          <a:prstGeom prst="rect">
            <a:avLst/>
          </a:prstGeom>
        </p:spPr>
        <p:txBody>
          <a:bodyPr lIns="0" tIns="0" rIns="0" bIns="0" rtlCol="0" anchor="t">
            <a:spAutoFit/>
          </a:bodyPr>
          <a:lstStyle/>
          <a:p>
            <a:pPr marL="581078" lvl="1" indent="-290539" algn="just">
              <a:lnSpc>
                <a:spcPts val="3633"/>
              </a:lnSpc>
              <a:buFont typeface="Arial"/>
              <a:buChar char="•"/>
            </a:pPr>
            <a:r>
              <a:rPr lang="en-US" sz="2691" b="1" spc="43">
                <a:solidFill>
                  <a:srgbClr val="000000"/>
                </a:solidFill>
                <a:latin typeface="DM Sans Bold"/>
                <a:ea typeface="DM Sans Bold"/>
                <a:cs typeface="DM Sans Bold"/>
                <a:sym typeface="DM Sans Bold"/>
              </a:rPr>
              <a:t>To develop a </a:t>
            </a:r>
            <a:r>
              <a:rPr lang="en-US" sz="2691" b="1" spc="43">
                <a:solidFill>
                  <a:srgbClr val="8AB7E2"/>
                </a:solidFill>
                <a:latin typeface="DM Sans Bold"/>
                <a:ea typeface="DM Sans Bold"/>
                <a:cs typeface="DM Sans Bold"/>
                <a:sym typeface="DM Sans Bold"/>
              </a:rPr>
              <a:t>multilingual</a:t>
            </a:r>
            <a:r>
              <a:rPr lang="en-US" sz="2691" b="1" spc="43">
                <a:solidFill>
                  <a:srgbClr val="000000"/>
                </a:solidFill>
                <a:latin typeface="DM Sans Bold"/>
                <a:ea typeface="DM Sans Bold"/>
                <a:cs typeface="DM Sans Bold"/>
                <a:sym typeface="DM Sans Bold"/>
              </a:rPr>
              <a:t> voice interface.</a:t>
            </a:r>
          </a:p>
          <a:p>
            <a:pPr marL="581078" lvl="1" indent="-290539" algn="just">
              <a:lnSpc>
                <a:spcPts val="3633"/>
              </a:lnSpc>
              <a:buFont typeface="Arial"/>
              <a:buChar char="•"/>
            </a:pPr>
            <a:r>
              <a:rPr lang="en-US" sz="2691" b="1" spc="43">
                <a:solidFill>
                  <a:srgbClr val="000000"/>
                </a:solidFill>
                <a:latin typeface="DM Sans Bold"/>
                <a:ea typeface="DM Sans Bold"/>
                <a:cs typeface="DM Sans Bold"/>
                <a:sym typeface="DM Sans Bold"/>
              </a:rPr>
              <a:t>Implement context-aware responses.</a:t>
            </a:r>
          </a:p>
          <a:p>
            <a:pPr marL="581078" lvl="1" indent="-290539" algn="just">
              <a:lnSpc>
                <a:spcPts val="3633"/>
              </a:lnSpc>
              <a:buFont typeface="Arial"/>
              <a:buChar char="•"/>
            </a:pPr>
            <a:r>
              <a:rPr lang="en-US" sz="2691" b="1" spc="43">
                <a:solidFill>
                  <a:srgbClr val="000000"/>
                </a:solidFill>
                <a:latin typeface="DM Sans Bold"/>
                <a:ea typeface="DM Sans Bold"/>
                <a:cs typeface="DM Sans Bold"/>
                <a:sym typeface="DM Sans Bold"/>
              </a:rPr>
              <a:t>Create seamless integration between services</a:t>
            </a:r>
          </a:p>
          <a:p>
            <a:pPr marL="581078" lvl="1" indent="-290539" algn="just">
              <a:lnSpc>
                <a:spcPts val="3633"/>
              </a:lnSpc>
              <a:buFont typeface="Arial"/>
              <a:buChar char="•"/>
            </a:pPr>
            <a:r>
              <a:rPr lang="en-US" sz="2691" b="1" spc="43">
                <a:solidFill>
                  <a:srgbClr val="000000"/>
                </a:solidFill>
                <a:latin typeface="DM Sans Bold"/>
                <a:ea typeface="DM Sans Bold"/>
                <a:cs typeface="DM Sans Bold"/>
                <a:sym typeface="DM Sans Bold"/>
              </a:rPr>
              <a:t>Set up a interface to understand the preferences of user.</a:t>
            </a:r>
          </a:p>
          <a:p>
            <a:pPr marL="581078" lvl="1" indent="-290539" algn="just">
              <a:lnSpc>
                <a:spcPts val="3633"/>
              </a:lnSpc>
              <a:buFont typeface="Arial"/>
              <a:buChar char="•"/>
            </a:pPr>
            <a:r>
              <a:rPr lang="en-US" sz="2691" b="1" spc="43">
                <a:solidFill>
                  <a:srgbClr val="000000"/>
                </a:solidFill>
                <a:latin typeface="DM Sans Bold"/>
                <a:ea typeface="DM Sans Bold"/>
                <a:cs typeface="DM Sans Bold"/>
                <a:sym typeface="DM Sans Bold"/>
              </a:rPr>
              <a:t>Allow personalization to an extent.</a:t>
            </a:r>
          </a:p>
        </p:txBody>
      </p:sp>
      <p:sp>
        <p:nvSpPr>
          <p:cNvPr id="8" name="TextBox 8"/>
          <p:cNvSpPr txBox="1"/>
          <p:nvPr/>
        </p:nvSpPr>
        <p:spPr>
          <a:xfrm>
            <a:off x="1028700" y="3003326"/>
            <a:ext cx="6739350" cy="3984452"/>
          </a:xfrm>
          <a:prstGeom prst="rect">
            <a:avLst/>
          </a:prstGeom>
        </p:spPr>
        <p:txBody>
          <a:bodyPr lIns="0" tIns="0" rIns="0" bIns="0" rtlCol="0" anchor="t">
            <a:spAutoFit/>
          </a:bodyPr>
          <a:lstStyle/>
          <a:p>
            <a:pPr algn="just">
              <a:lnSpc>
                <a:spcPts val="3177"/>
              </a:lnSpc>
              <a:spcBef>
                <a:spcPct val="0"/>
              </a:spcBef>
            </a:pPr>
            <a:r>
              <a:rPr lang="en-US" sz="2353" b="1" spc="37">
                <a:solidFill>
                  <a:srgbClr val="000000"/>
                </a:solidFill>
                <a:latin typeface="DM Sans Bold"/>
                <a:ea typeface="DM Sans Bold"/>
                <a:cs typeface="DM Sans Bold"/>
                <a:sym typeface="DM Sans Bold"/>
              </a:rPr>
              <a:t>The project seeks to create a breakthrough in multilingual AI interaction by developing a voice interface that understands and responds in regional languages. Through the integration of visual context and clipboard data, the system aims to provide more natural responses. The focus extends to ensuring ethical data handling while maintaining high accuracy in language processing.</a:t>
            </a:r>
          </a:p>
        </p:txBody>
      </p:sp>
      <p:sp>
        <p:nvSpPr>
          <p:cNvPr id="9" name="TextBox 9"/>
          <p:cNvSpPr txBox="1"/>
          <p:nvPr/>
        </p:nvSpPr>
        <p:spPr>
          <a:xfrm>
            <a:off x="8690350" y="3177928"/>
            <a:ext cx="1229761" cy="444006"/>
          </a:xfrm>
          <a:prstGeom prst="rect">
            <a:avLst/>
          </a:prstGeom>
        </p:spPr>
        <p:txBody>
          <a:bodyPr lIns="0" tIns="0" rIns="0" bIns="0" rtlCol="0" anchor="t">
            <a:spAutoFit/>
          </a:bodyPr>
          <a:lstStyle/>
          <a:p>
            <a:pPr algn="ctr">
              <a:lnSpc>
                <a:spcPts val="3633"/>
              </a:lnSpc>
              <a:spcBef>
                <a:spcPct val="0"/>
              </a:spcBef>
            </a:pPr>
            <a:r>
              <a:rPr lang="en-US" sz="2691" b="1" spc="43">
                <a:solidFill>
                  <a:srgbClr val="000000"/>
                </a:solidFill>
                <a:latin typeface="DM Sans Bold"/>
                <a:ea typeface="DM Sans Bold"/>
                <a:cs typeface="DM Sans Bold"/>
                <a:sym typeface="DM Sans Bold"/>
              </a:rPr>
              <a:t>To Do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1039690">
            <a:off x="-2246455" y="9620413"/>
            <a:ext cx="3870946" cy="950141"/>
          </a:xfrm>
          <a:custGeom>
            <a:avLst/>
            <a:gdLst/>
            <a:ahLst/>
            <a:cxnLst/>
            <a:rect l="l" t="t" r="r" b="b"/>
            <a:pathLst>
              <a:path w="3870946" h="950141">
                <a:moveTo>
                  <a:pt x="0" y="0"/>
                </a:moveTo>
                <a:lnTo>
                  <a:pt x="3870946" y="0"/>
                </a:lnTo>
                <a:lnTo>
                  <a:pt x="3870946" y="950142"/>
                </a:lnTo>
                <a:lnTo>
                  <a:pt x="0" y="950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6168827" y="8636092"/>
            <a:ext cx="2587020" cy="2386526"/>
          </a:xfrm>
          <a:custGeom>
            <a:avLst/>
            <a:gdLst/>
            <a:ahLst/>
            <a:cxnLst/>
            <a:rect l="l" t="t" r="r" b="b"/>
            <a:pathLst>
              <a:path w="2587020" h="2386526">
                <a:moveTo>
                  <a:pt x="0" y="0"/>
                </a:moveTo>
                <a:lnTo>
                  <a:pt x="2587019" y="0"/>
                </a:lnTo>
                <a:lnTo>
                  <a:pt x="2587019" y="2386526"/>
                </a:lnTo>
                <a:lnTo>
                  <a:pt x="0" y="238652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16506183" y="-61424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1909465" y="2935478"/>
            <a:ext cx="14056326" cy="4844270"/>
          </a:xfrm>
          <a:custGeom>
            <a:avLst/>
            <a:gdLst/>
            <a:ahLst/>
            <a:cxnLst/>
            <a:rect l="l" t="t" r="r" b="b"/>
            <a:pathLst>
              <a:path w="14056326" h="4844270">
                <a:moveTo>
                  <a:pt x="0" y="0"/>
                </a:moveTo>
                <a:lnTo>
                  <a:pt x="14056325" y="0"/>
                </a:lnTo>
                <a:lnTo>
                  <a:pt x="14056325" y="4844270"/>
                </a:lnTo>
                <a:lnTo>
                  <a:pt x="0" y="4844270"/>
                </a:lnTo>
                <a:lnTo>
                  <a:pt x="0" y="0"/>
                </a:lnTo>
                <a:close/>
              </a:path>
            </a:pathLst>
          </a:custGeom>
          <a:blipFill>
            <a:blip r:embed="rId9"/>
            <a:stretch>
              <a:fillRect/>
            </a:stretch>
          </a:blipFill>
        </p:spPr>
      </p:sp>
      <p:grpSp>
        <p:nvGrpSpPr>
          <p:cNvPr id="7" name="Group 7"/>
          <p:cNvGrpSpPr/>
          <p:nvPr/>
        </p:nvGrpSpPr>
        <p:grpSpPr>
          <a:xfrm>
            <a:off x="5078931" y="5629751"/>
            <a:ext cx="870585" cy="124777"/>
            <a:chOff x="0" y="0"/>
            <a:chExt cx="1160780" cy="166370"/>
          </a:xfrm>
        </p:grpSpPr>
        <p:sp>
          <p:nvSpPr>
            <p:cNvPr id="8" name="Freeform 8"/>
            <p:cNvSpPr/>
            <p:nvPr/>
          </p:nvSpPr>
          <p:spPr>
            <a:xfrm>
              <a:off x="50800" y="50800"/>
              <a:ext cx="1059180" cy="104140"/>
            </a:xfrm>
            <a:custGeom>
              <a:avLst/>
              <a:gdLst/>
              <a:ahLst/>
              <a:cxnLst/>
              <a:rect l="l" t="t" r="r" b="b"/>
              <a:pathLst>
                <a:path w="1059180" h="104140">
                  <a:moveTo>
                    <a:pt x="25400" y="12700"/>
                  </a:moveTo>
                  <a:cubicBezTo>
                    <a:pt x="1051560" y="7620"/>
                    <a:pt x="1059180" y="17780"/>
                    <a:pt x="1059180" y="26670"/>
                  </a:cubicBezTo>
                  <a:cubicBezTo>
                    <a:pt x="1059180" y="34290"/>
                    <a:pt x="1046480" y="48260"/>
                    <a:pt x="1038860" y="50800"/>
                  </a:cubicBezTo>
                  <a:cubicBezTo>
                    <a:pt x="1032510" y="52070"/>
                    <a:pt x="1021080" y="48260"/>
                    <a:pt x="1016000" y="44450"/>
                  </a:cubicBezTo>
                  <a:cubicBezTo>
                    <a:pt x="1010920" y="39370"/>
                    <a:pt x="1007110" y="27940"/>
                    <a:pt x="1008380" y="21590"/>
                  </a:cubicBezTo>
                  <a:cubicBezTo>
                    <a:pt x="1010920" y="13970"/>
                    <a:pt x="1022350" y="0"/>
                    <a:pt x="1031240" y="0"/>
                  </a:cubicBezTo>
                  <a:cubicBezTo>
                    <a:pt x="1040130" y="0"/>
                    <a:pt x="1059180" y="15240"/>
                    <a:pt x="1059180" y="24130"/>
                  </a:cubicBezTo>
                  <a:cubicBezTo>
                    <a:pt x="1059180" y="33020"/>
                    <a:pt x="1051560" y="43180"/>
                    <a:pt x="1033780" y="50800"/>
                  </a:cubicBezTo>
                  <a:cubicBezTo>
                    <a:pt x="942340" y="90170"/>
                    <a:pt x="115570" y="104140"/>
                    <a:pt x="25400" y="63500"/>
                  </a:cubicBezTo>
                  <a:cubicBezTo>
                    <a:pt x="7620" y="55880"/>
                    <a:pt x="0" y="44450"/>
                    <a:pt x="0" y="35560"/>
                  </a:cubicBezTo>
                  <a:cubicBezTo>
                    <a:pt x="0" y="27940"/>
                    <a:pt x="25400" y="12700"/>
                    <a:pt x="25400" y="12700"/>
                  </a:cubicBezTo>
                </a:path>
              </a:pathLst>
            </a:custGeom>
            <a:solidFill>
              <a:srgbClr val="000000"/>
            </a:solidFill>
            <a:ln cap="sq">
              <a:noFill/>
              <a:prstDash val="solid"/>
              <a:miter/>
            </a:ln>
          </p:spPr>
        </p:sp>
      </p:grpSp>
      <p:grpSp>
        <p:nvGrpSpPr>
          <p:cNvPr id="9" name="Group 9"/>
          <p:cNvGrpSpPr/>
          <p:nvPr/>
        </p:nvGrpSpPr>
        <p:grpSpPr>
          <a:xfrm>
            <a:off x="5612830" y="5510213"/>
            <a:ext cx="503872" cy="363855"/>
            <a:chOff x="0" y="0"/>
            <a:chExt cx="671830" cy="485140"/>
          </a:xfrm>
        </p:grpSpPr>
        <p:sp>
          <p:nvSpPr>
            <p:cNvPr id="10" name="Freeform 10"/>
            <p:cNvSpPr/>
            <p:nvPr/>
          </p:nvSpPr>
          <p:spPr>
            <a:xfrm>
              <a:off x="49530" y="50800"/>
              <a:ext cx="572770" cy="384810"/>
            </a:xfrm>
            <a:custGeom>
              <a:avLst/>
              <a:gdLst/>
              <a:ahLst/>
              <a:cxnLst/>
              <a:rect l="l" t="t" r="r" b="b"/>
              <a:pathLst>
                <a:path w="572770" h="384810">
                  <a:moveTo>
                    <a:pt x="25400" y="0"/>
                  </a:moveTo>
                  <a:cubicBezTo>
                    <a:pt x="217170" y="20320"/>
                    <a:pt x="285750" y="39370"/>
                    <a:pt x="347980" y="58420"/>
                  </a:cubicBezTo>
                  <a:cubicBezTo>
                    <a:pt x="407670" y="76200"/>
                    <a:pt x="486410" y="96520"/>
                    <a:pt x="524510" y="120650"/>
                  </a:cubicBezTo>
                  <a:cubicBezTo>
                    <a:pt x="546100" y="134620"/>
                    <a:pt x="566420" y="151130"/>
                    <a:pt x="570230" y="166370"/>
                  </a:cubicBezTo>
                  <a:cubicBezTo>
                    <a:pt x="572770" y="176530"/>
                    <a:pt x="565150" y="186690"/>
                    <a:pt x="557530" y="196850"/>
                  </a:cubicBezTo>
                  <a:cubicBezTo>
                    <a:pt x="546100" y="212090"/>
                    <a:pt x="527050" y="224790"/>
                    <a:pt x="499110" y="242570"/>
                  </a:cubicBezTo>
                  <a:cubicBezTo>
                    <a:pt x="440690" y="279400"/>
                    <a:pt x="256540" y="384810"/>
                    <a:pt x="213360" y="382270"/>
                  </a:cubicBezTo>
                  <a:cubicBezTo>
                    <a:pt x="199390" y="381000"/>
                    <a:pt x="190500" y="372110"/>
                    <a:pt x="187960" y="364490"/>
                  </a:cubicBezTo>
                  <a:cubicBezTo>
                    <a:pt x="185420" y="356870"/>
                    <a:pt x="190500" y="339090"/>
                    <a:pt x="198120" y="335280"/>
                  </a:cubicBezTo>
                  <a:cubicBezTo>
                    <a:pt x="205740" y="331470"/>
                    <a:pt x="229870" y="336550"/>
                    <a:pt x="233680" y="344170"/>
                  </a:cubicBezTo>
                  <a:cubicBezTo>
                    <a:pt x="237490" y="350520"/>
                    <a:pt x="231140" y="374650"/>
                    <a:pt x="223520" y="378460"/>
                  </a:cubicBezTo>
                  <a:cubicBezTo>
                    <a:pt x="217170" y="383540"/>
                    <a:pt x="198120" y="379730"/>
                    <a:pt x="193040" y="373380"/>
                  </a:cubicBezTo>
                  <a:cubicBezTo>
                    <a:pt x="187960" y="367030"/>
                    <a:pt x="186690" y="350520"/>
                    <a:pt x="195580" y="336550"/>
                  </a:cubicBezTo>
                  <a:cubicBezTo>
                    <a:pt x="223520" y="294640"/>
                    <a:pt x="533400" y="219710"/>
                    <a:pt x="529590" y="175260"/>
                  </a:cubicBezTo>
                  <a:cubicBezTo>
                    <a:pt x="525780" y="130810"/>
                    <a:pt x="285750" y="88900"/>
                    <a:pt x="190500" y="69850"/>
                  </a:cubicBezTo>
                  <a:cubicBezTo>
                    <a:pt x="124460" y="55880"/>
                    <a:pt x="46990" y="66040"/>
                    <a:pt x="20320" y="49530"/>
                  </a:cubicBezTo>
                  <a:cubicBezTo>
                    <a:pt x="7620" y="41910"/>
                    <a:pt x="0" y="30480"/>
                    <a:pt x="1270" y="21590"/>
                  </a:cubicBezTo>
                  <a:cubicBezTo>
                    <a:pt x="1270" y="13970"/>
                    <a:pt x="25400" y="0"/>
                    <a:pt x="25400" y="0"/>
                  </a:cubicBezTo>
                </a:path>
              </a:pathLst>
            </a:custGeom>
            <a:solidFill>
              <a:srgbClr val="000000"/>
            </a:solidFill>
            <a:ln cap="sq">
              <a:noFill/>
              <a:prstDash val="solid"/>
              <a:miter/>
            </a:ln>
          </p:spPr>
        </p:sp>
      </p:grpSp>
      <p:sp>
        <p:nvSpPr>
          <p:cNvPr id="11" name="Freeform 11"/>
          <p:cNvSpPr/>
          <p:nvPr/>
        </p:nvSpPr>
        <p:spPr>
          <a:xfrm>
            <a:off x="14156512" y="8014579"/>
            <a:ext cx="1031537" cy="1031537"/>
          </a:xfrm>
          <a:custGeom>
            <a:avLst/>
            <a:gdLst/>
            <a:ahLst/>
            <a:cxnLst/>
            <a:rect l="l" t="t" r="r" b="b"/>
            <a:pathLst>
              <a:path w="1031537" h="1031537">
                <a:moveTo>
                  <a:pt x="0" y="0"/>
                </a:moveTo>
                <a:lnTo>
                  <a:pt x="1031537" y="0"/>
                </a:lnTo>
                <a:lnTo>
                  <a:pt x="1031537" y="1031537"/>
                </a:lnTo>
                <a:lnTo>
                  <a:pt x="0" y="103153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12" name="Group 12"/>
          <p:cNvGrpSpPr/>
          <p:nvPr/>
        </p:nvGrpSpPr>
        <p:grpSpPr>
          <a:xfrm>
            <a:off x="9155896" y="5572601"/>
            <a:ext cx="503872" cy="363855"/>
            <a:chOff x="0" y="0"/>
            <a:chExt cx="671830" cy="485140"/>
          </a:xfrm>
        </p:grpSpPr>
        <p:sp>
          <p:nvSpPr>
            <p:cNvPr id="13" name="Freeform 13"/>
            <p:cNvSpPr/>
            <p:nvPr/>
          </p:nvSpPr>
          <p:spPr>
            <a:xfrm>
              <a:off x="49530" y="50800"/>
              <a:ext cx="572770" cy="384810"/>
            </a:xfrm>
            <a:custGeom>
              <a:avLst/>
              <a:gdLst/>
              <a:ahLst/>
              <a:cxnLst/>
              <a:rect l="l" t="t" r="r" b="b"/>
              <a:pathLst>
                <a:path w="572770" h="384810">
                  <a:moveTo>
                    <a:pt x="25400" y="0"/>
                  </a:moveTo>
                  <a:cubicBezTo>
                    <a:pt x="217170" y="20320"/>
                    <a:pt x="285750" y="39370"/>
                    <a:pt x="347980" y="58420"/>
                  </a:cubicBezTo>
                  <a:cubicBezTo>
                    <a:pt x="407670" y="76200"/>
                    <a:pt x="486410" y="96520"/>
                    <a:pt x="524510" y="120650"/>
                  </a:cubicBezTo>
                  <a:cubicBezTo>
                    <a:pt x="546100" y="134620"/>
                    <a:pt x="566420" y="151130"/>
                    <a:pt x="570230" y="166370"/>
                  </a:cubicBezTo>
                  <a:cubicBezTo>
                    <a:pt x="572770" y="176530"/>
                    <a:pt x="565150" y="186690"/>
                    <a:pt x="557530" y="196850"/>
                  </a:cubicBezTo>
                  <a:cubicBezTo>
                    <a:pt x="546100" y="212090"/>
                    <a:pt x="527050" y="224790"/>
                    <a:pt x="499110" y="242570"/>
                  </a:cubicBezTo>
                  <a:cubicBezTo>
                    <a:pt x="440690" y="279400"/>
                    <a:pt x="256540" y="384810"/>
                    <a:pt x="213360" y="382270"/>
                  </a:cubicBezTo>
                  <a:cubicBezTo>
                    <a:pt x="199390" y="381000"/>
                    <a:pt x="190500" y="372110"/>
                    <a:pt x="187960" y="364490"/>
                  </a:cubicBezTo>
                  <a:cubicBezTo>
                    <a:pt x="185420" y="356870"/>
                    <a:pt x="190500" y="339090"/>
                    <a:pt x="198120" y="335280"/>
                  </a:cubicBezTo>
                  <a:cubicBezTo>
                    <a:pt x="205740" y="331470"/>
                    <a:pt x="229870" y="336550"/>
                    <a:pt x="233680" y="344170"/>
                  </a:cubicBezTo>
                  <a:cubicBezTo>
                    <a:pt x="237490" y="350520"/>
                    <a:pt x="231140" y="374650"/>
                    <a:pt x="223520" y="378460"/>
                  </a:cubicBezTo>
                  <a:cubicBezTo>
                    <a:pt x="217170" y="383540"/>
                    <a:pt x="198120" y="379730"/>
                    <a:pt x="193040" y="373380"/>
                  </a:cubicBezTo>
                  <a:cubicBezTo>
                    <a:pt x="187960" y="367030"/>
                    <a:pt x="186690" y="350520"/>
                    <a:pt x="195580" y="336550"/>
                  </a:cubicBezTo>
                  <a:cubicBezTo>
                    <a:pt x="223520" y="294640"/>
                    <a:pt x="533400" y="219710"/>
                    <a:pt x="529590" y="175260"/>
                  </a:cubicBezTo>
                  <a:cubicBezTo>
                    <a:pt x="525780" y="130810"/>
                    <a:pt x="285750" y="88900"/>
                    <a:pt x="190500" y="69850"/>
                  </a:cubicBezTo>
                  <a:cubicBezTo>
                    <a:pt x="124460" y="55880"/>
                    <a:pt x="46990" y="66040"/>
                    <a:pt x="20320" y="49530"/>
                  </a:cubicBezTo>
                  <a:cubicBezTo>
                    <a:pt x="7620" y="41910"/>
                    <a:pt x="0" y="30480"/>
                    <a:pt x="1270" y="21590"/>
                  </a:cubicBezTo>
                  <a:cubicBezTo>
                    <a:pt x="1270" y="13970"/>
                    <a:pt x="25400" y="0"/>
                    <a:pt x="25400" y="0"/>
                  </a:cubicBezTo>
                </a:path>
              </a:pathLst>
            </a:custGeom>
            <a:solidFill>
              <a:srgbClr val="000000"/>
            </a:solidFill>
            <a:ln cap="sq">
              <a:noFill/>
              <a:prstDash val="solid"/>
              <a:miter/>
            </a:ln>
          </p:spPr>
        </p:sp>
      </p:grpSp>
      <p:grpSp>
        <p:nvGrpSpPr>
          <p:cNvPr id="14" name="Group 14"/>
          <p:cNvGrpSpPr/>
          <p:nvPr/>
        </p:nvGrpSpPr>
        <p:grpSpPr>
          <a:xfrm>
            <a:off x="8638044" y="5692140"/>
            <a:ext cx="870585" cy="124777"/>
            <a:chOff x="0" y="0"/>
            <a:chExt cx="1160780" cy="166370"/>
          </a:xfrm>
        </p:grpSpPr>
        <p:sp>
          <p:nvSpPr>
            <p:cNvPr id="15" name="Freeform 15"/>
            <p:cNvSpPr/>
            <p:nvPr/>
          </p:nvSpPr>
          <p:spPr>
            <a:xfrm>
              <a:off x="50800" y="50800"/>
              <a:ext cx="1059180" cy="104140"/>
            </a:xfrm>
            <a:custGeom>
              <a:avLst/>
              <a:gdLst/>
              <a:ahLst/>
              <a:cxnLst/>
              <a:rect l="l" t="t" r="r" b="b"/>
              <a:pathLst>
                <a:path w="1059180" h="104140">
                  <a:moveTo>
                    <a:pt x="25400" y="12700"/>
                  </a:moveTo>
                  <a:cubicBezTo>
                    <a:pt x="1051560" y="7620"/>
                    <a:pt x="1059180" y="17780"/>
                    <a:pt x="1059180" y="26670"/>
                  </a:cubicBezTo>
                  <a:cubicBezTo>
                    <a:pt x="1059180" y="34290"/>
                    <a:pt x="1046480" y="48260"/>
                    <a:pt x="1038860" y="50800"/>
                  </a:cubicBezTo>
                  <a:cubicBezTo>
                    <a:pt x="1032510" y="52070"/>
                    <a:pt x="1021080" y="48260"/>
                    <a:pt x="1016000" y="44450"/>
                  </a:cubicBezTo>
                  <a:cubicBezTo>
                    <a:pt x="1010920" y="39370"/>
                    <a:pt x="1007110" y="27940"/>
                    <a:pt x="1008380" y="21590"/>
                  </a:cubicBezTo>
                  <a:cubicBezTo>
                    <a:pt x="1010920" y="13970"/>
                    <a:pt x="1022350" y="0"/>
                    <a:pt x="1031240" y="0"/>
                  </a:cubicBezTo>
                  <a:cubicBezTo>
                    <a:pt x="1040130" y="0"/>
                    <a:pt x="1059180" y="15240"/>
                    <a:pt x="1059180" y="24130"/>
                  </a:cubicBezTo>
                  <a:cubicBezTo>
                    <a:pt x="1059180" y="33020"/>
                    <a:pt x="1051560" y="43180"/>
                    <a:pt x="1033780" y="50800"/>
                  </a:cubicBezTo>
                  <a:cubicBezTo>
                    <a:pt x="942340" y="90170"/>
                    <a:pt x="115570" y="104140"/>
                    <a:pt x="25400" y="63500"/>
                  </a:cubicBezTo>
                  <a:cubicBezTo>
                    <a:pt x="7620" y="55880"/>
                    <a:pt x="0" y="44450"/>
                    <a:pt x="0" y="35560"/>
                  </a:cubicBezTo>
                  <a:cubicBezTo>
                    <a:pt x="0" y="27940"/>
                    <a:pt x="25400" y="12700"/>
                    <a:pt x="25400" y="12700"/>
                  </a:cubicBezTo>
                </a:path>
              </a:pathLst>
            </a:custGeom>
            <a:solidFill>
              <a:srgbClr val="000000"/>
            </a:solidFill>
            <a:ln cap="sq">
              <a:noFill/>
              <a:prstDash val="solid"/>
              <a:miter/>
            </a:ln>
          </p:spPr>
        </p:sp>
      </p:grpSp>
      <p:grpSp>
        <p:nvGrpSpPr>
          <p:cNvPr id="16" name="Group 16"/>
          <p:cNvGrpSpPr/>
          <p:nvPr/>
        </p:nvGrpSpPr>
        <p:grpSpPr>
          <a:xfrm>
            <a:off x="12220071" y="5692140"/>
            <a:ext cx="870585" cy="124777"/>
            <a:chOff x="0" y="0"/>
            <a:chExt cx="1160780" cy="166370"/>
          </a:xfrm>
        </p:grpSpPr>
        <p:sp>
          <p:nvSpPr>
            <p:cNvPr id="17" name="Freeform 17"/>
            <p:cNvSpPr/>
            <p:nvPr/>
          </p:nvSpPr>
          <p:spPr>
            <a:xfrm>
              <a:off x="50800" y="50800"/>
              <a:ext cx="1059180" cy="104140"/>
            </a:xfrm>
            <a:custGeom>
              <a:avLst/>
              <a:gdLst/>
              <a:ahLst/>
              <a:cxnLst/>
              <a:rect l="l" t="t" r="r" b="b"/>
              <a:pathLst>
                <a:path w="1059180" h="104140">
                  <a:moveTo>
                    <a:pt x="25400" y="12700"/>
                  </a:moveTo>
                  <a:cubicBezTo>
                    <a:pt x="1051560" y="7620"/>
                    <a:pt x="1059180" y="17780"/>
                    <a:pt x="1059180" y="26670"/>
                  </a:cubicBezTo>
                  <a:cubicBezTo>
                    <a:pt x="1059180" y="34290"/>
                    <a:pt x="1046480" y="48260"/>
                    <a:pt x="1038860" y="50800"/>
                  </a:cubicBezTo>
                  <a:cubicBezTo>
                    <a:pt x="1032510" y="52070"/>
                    <a:pt x="1021080" y="48260"/>
                    <a:pt x="1016000" y="44450"/>
                  </a:cubicBezTo>
                  <a:cubicBezTo>
                    <a:pt x="1010920" y="39370"/>
                    <a:pt x="1007110" y="27940"/>
                    <a:pt x="1008380" y="21590"/>
                  </a:cubicBezTo>
                  <a:cubicBezTo>
                    <a:pt x="1010920" y="13970"/>
                    <a:pt x="1022350" y="0"/>
                    <a:pt x="1031240" y="0"/>
                  </a:cubicBezTo>
                  <a:cubicBezTo>
                    <a:pt x="1040130" y="0"/>
                    <a:pt x="1059180" y="15240"/>
                    <a:pt x="1059180" y="24130"/>
                  </a:cubicBezTo>
                  <a:cubicBezTo>
                    <a:pt x="1059180" y="33020"/>
                    <a:pt x="1051560" y="43180"/>
                    <a:pt x="1033780" y="50800"/>
                  </a:cubicBezTo>
                  <a:cubicBezTo>
                    <a:pt x="942340" y="90170"/>
                    <a:pt x="115570" y="104140"/>
                    <a:pt x="25400" y="63500"/>
                  </a:cubicBezTo>
                  <a:cubicBezTo>
                    <a:pt x="7620" y="55880"/>
                    <a:pt x="0" y="44450"/>
                    <a:pt x="0" y="35560"/>
                  </a:cubicBezTo>
                  <a:cubicBezTo>
                    <a:pt x="0" y="27940"/>
                    <a:pt x="25400" y="12700"/>
                    <a:pt x="25400" y="12700"/>
                  </a:cubicBezTo>
                </a:path>
              </a:pathLst>
            </a:custGeom>
            <a:solidFill>
              <a:srgbClr val="000000"/>
            </a:solidFill>
            <a:ln cap="sq">
              <a:noFill/>
              <a:prstDash val="solid"/>
              <a:miter/>
            </a:ln>
          </p:spPr>
        </p:sp>
      </p:grpSp>
      <p:grpSp>
        <p:nvGrpSpPr>
          <p:cNvPr id="18" name="Group 18"/>
          <p:cNvGrpSpPr/>
          <p:nvPr/>
        </p:nvGrpSpPr>
        <p:grpSpPr>
          <a:xfrm>
            <a:off x="12838720" y="5572601"/>
            <a:ext cx="503872" cy="363855"/>
            <a:chOff x="0" y="0"/>
            <a:chExt cx="671830" cy="485140"/>
          </a:xfrm>
        </p:grpSpPr>
        <p:sp>
          <p:nvSpPr>
            <p:cNvPr id="19" name="Freeform 19"/>
            <p:cNvSpPr/>
            <p:nvPr/>
          </p:nvSpPr>
          <p:spPr>
            <a:xfrm>
              <a:off x="49530" y="50800"/>
              <a:ext cx="572770" cy="384810"/>
            </a:xfrm>
            <a:custGeom>
              <a:avLst/>
              <a:gdLst/>
              <a:ahLst/>
              <a:cxnLst/>
              <a:rect l="l" t="t" r="r" b="b"/>
              <a:pathLst>
                <a:path w="572770" h="384810">
                  <a:moveTo>
                    <a:pt x="25400" y="0"/>
                  </a:moveTo>
                  <a:cubicBezTo>
                    <a:pt x="217170" y="20320"/>
                    <a:pt x="285750" y="39370"/>
                    <a:pt x="347980" y="58420"/>
                  </a:cubicBezTo>
                  <a:cubicBezTo>
                    <a:pt x="407670" y="76200"/>
                    <a:pt x="486410" y="96520"/>
                    <a:pt x="524510" y="120650"/>
                  </a:cubicBezTo>
                  <a:cubicBezTo>
                    <a:pt x="546100" y="134620"/>
                    <a:pt x="566420" y="151130"/>
                    <a:pt x="570230" y="166370"/>
                  </a:cubicBezTo>
                  <a:cubicBezTo>
                    <a:pt x="572770" y="176530"/>
                    <a:pt x="565150" y="186690"/>
                    <a:pt x="557530" y="196850"/>
                  </a:cubicBezTo>
                  <a:cubicBezTo>
                    <a:pt x="546100" y="212090"/>
                    <a:pt x="527050" y="224790"/>
                    <a:pt x="499110" y="242570"/>
                  </a:cubicBezTo>
                  <a:cubicBezTo>
                    <a:pt x="440690" y="279400"/>
                    <a:pt x="256540" y="384810"/>
                    <a:pt x="213360" y="382270"/>
                  </a:cubicBezTo>
                  <a:cubicBezTo>
                    <a:pt x="199390" y="381000"/>
                    <a:pt x="190500" y="372110"/>
                    <a:pt x="187960" y="364490"/>
                  </a:cubicBezTo>
                  <a:cubicBezTo>
                    <a:pt x="185420" y="356870"/>
                    <a:pt x="190500" y="339090"/>
                    <a:pt x="198120" y="335280"/>
                  </a:cubicBezTo>
                  <a:cubicBezTo>
                    <a:pt x="205740" y="331470"/>
                    <a:pt x="229870" y="336550"/>
                    <a:pt x="233680" y="344170"/>
                  </a:cubicBezTo>
                  <a:cubicBezTo>
                    <a:pt x="237490" y="350520"/>
                    <a:pt x="231140" y="374650"/>
                    <a:pt x="223520" y="378460"/>
                  </a:cubicBezTo>
                  <a:cubicBezTo>
                    <a:pt x="217170" y="383540"/>
                    <a:pt x="198120" y="379730"/>
                    <a:pt x="193040" y="373380"/>
                  </a:cubicBezTo>
                  <a:cubicBezTo>
                    <a:pt x="187960" y="367030"/>
                    <a:pt x="186690" y="350520"/>
                    <a:pt x="195580" y="336550"/>
                  </a:cubicBezTo>
                  <a:cubicBezTo>
                    <a:pt x="223520" y="294640"/>
                    <a:pt x="533400" y="219710"/>
                    <a:pt x="529590" y="175260"/>
                  </a:cubicBezTo>
                  <a:cubicBezTo>
                    <a:pt x="525780" y="130810"/>
                    <a:pt x="285750" y="88900"/>
                    <a:pt x="190500" y="69850"/>
                  </a:cubicBezTo>
                  <a:cubicBezTo>
                    <a:pt x="124460" y="55880"/>
                    <a:pt x="46990" y="66040"/>
                    <a:pt x="20320" y="49530"/>
                  </a:cubicBezTo>
                  <a:cubicBezTo>
                    <a:pt x="7620" y="41910"/>
                    <a:pt x="0" y="30480"/>
                    <a:pt x="1270" y="21590"/>
                  </a:cubicBezTo>
                  <a:cubicBezTo>
                    <a:pt x="1270" y="13970"/>
                    <a:pt x="25400" y="0"/>
                    <a:pt x="25400" y="0"/>
                  </a:cubicBezTo>
                </a:path>
              </a:pathLst>
            </a:custGeom>
            <a:solidFill>
              <a:srgbClr val="000000"/>
            </a:solidFill>
            <a:ln cap="sq">
              <a:noFill/>
              <a:prstDash val="solid"/>
              <a:miter/>
            </a:ln>
          </p:spPr>
        </p:sp>
      </p:grpSp>
      <p:sp>
        <p:nvSpPr>
          <p:cNvPr id="20" name="Freeform 20"/>
          <p:cNvSpPr/>
          <p:nvPr/>
        </p:nvSpPr>
        <p:spPr>
          <a:xfrm>
            <a:off x="2921275" y="8209061"/>
            <a:ext cx="1563779" cy="642571"/>
          </a:xfrm>
          <a:custGeom>
            <a:avLst/>
            <a:gdLst/>
            <a:ahLst/>
            <a:cxnLst/>
            <a:rect l="l" t="t" r="r" b="b"/>
            <a:pathLst>
              <a:path w="1563779" h="642571">
                <a:moveTo>
                  <a:pt x="0" y="0"/>
                </a:moveTo>
                <a:lnTo>
                  <a:pt x="1563779" y="0"/>
                </a:lnTo>
                <a:lnTo>
                  <a:pt x="1563779" y="642572"/>
                </a:lnTo>
                <a:lnTo>
                  <a:pt x="0" y="6425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1" name="Freeform 21"/>
          <p:cNvSpPr/>
          <p:nvPr/>
        </p:nvSpPr>
        <p:spPr>
          <a:xfrm>
            <a:off x="6727876" y="8014579"/>
            <a:ext cx="1182024" cy="1050927"/>
          </a:xfrm>
          <a:custGeom>
            <a:avLst/>
            <a:gdLst/>
            <a:ahLst/>
            <a:cxnLst/>
            <a:rect l="l" t="t" r="r" b="b"/>
            <a:pathLst>
              <a:path w="1182024" h="1050927">
                <a:moveTo>
                  <a:pt x="0" y="0"/>
                </a:moveTo>
                <a:lnTo>
                  <a:pt x="1182024" y="0"/>
                </a:lnTo>
                <a:lnTo>
                  <a:pt x="1182024" y="1050926"/>
                </a:lnTo>
                <a:lnTo>
                  <a:pt x="0" y="105092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22" name="Freeform 22"/>
          <p:cNvSpPr/>
          <p:nvPr/>
        </p:nvSpPr>
        <p:spPr>
          <a:xfrm>
            <a:off x="10338775" y="8014579"/>
            <a:ext cx="1031537" cy="1031537"/>
          </a:xfrm>
          <a:custGeom>
            <a:avLst/>
            <a:gdLst/>
            <a:ahLst/>
            <a:cxnLst/>
            <a:rect l="l" t="t" r="r" b="b"/>
            <a:pathLst>
              <a:path w="1031537" h="1031537">
                <a:moveTo>
                  <a:pt x="0" y="0"/>
                </a:moveTo>
                <a:lnTo>
                  <a:pt x="1031537" y="0"/>
                </a:lnTo>
                <a:lnTo>
                  <a:pt x="1031537" y="1031537"/>
                </a:lnTo>
                <a:lnTo>
                  <a:pt x="0" y="1031537"/>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23" name="TextBox 23"/>
          <p:cNvSpPr txBox="1"/>
          <p:nvPr/>
        </p:nvSpPr>
        <p:spPr>
          <a:xfrm>
            <a:off x="902814" y="519093"/>
            <a:ext cx="8352234" cy="1566500"/>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Methodology -</a:t>
            </a:r>
          </a:p>
        </p:txBody>
      </p:sp>
      <p:sp>
        <p:nvSpPr>
          <p:cNvPr id="24" name="TextBox 24"/>
          <p:cNvSpPr txBox="1"/>
          <p:nvPr/>
        </p:nvSpPr>
        <p:spPr>
          <a:xfrm>
            <a:off x="9508629" y="933450"/>
            <a:ext cx="2039055" cy="887117"/>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1039690">
            <a:off x="-1494047" y="8783229"/>
            <a:ext cx="3870946" cy="950141"/>
          </a:xfrm>
          <a:custGeom>
            <a:avLst/>
            <a:gdLst/>
            <a:ahLst/>
            <a:cxnLst/>
            <a:rect l="l" t="t" r="r" b="b"/>
            <a:pathLst>
              <a:path w="3870946" h="950141">
                <a:moveTo>
                  <a:pt x="0" y="0"/>
                </a:moveTo>
                <a:lnTo>
                  <a:pt x="3870946" y="0"/>
                </a:lnTo>
                <a:lnTo>
                  <a:pt x="3870946" y="950142"/>
                </a:lnTo>
                <a:lnTo>
                  <a:pt x="0" y="950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672280" y="8676539"/>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5" name="Freeform 5"/>
          <p:cNvSpPr/>
          <p:nvPr/>
        </p:nvSpPr>
        <p:spPr>
          <a:xfrm>
            <a:off x="16506183" y="-61424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TextBox 6"/>
          <p:cNvSpPr txBox="1"/>
          <p:nvPr/>
        </p:nvSpPr>
        <p:spPr>
          <a:xfrm>
            <a:off x="549523" y="301885"/>
            <a:ext cx="12821491" cy="1301231"/>
          </a:xfrm>
          <a:prstGeom prst="rect">
            <a:avLst/>
          </a:prstGeom>
        </p:spPr>
        <p:txBody>
          <a:bodyPr lIns="0" tIns="0" rIns="0" bIns="0" rtlCol="0" anchor="t">
            <a:spAutoFit/>
          </a:bodyPr>
          <a:lstStyle/>
          <a:p>
            <a:pPr algn="ctr">
              <a:lnSpc>
                <a:spcPts val="10606"/>
              </a:lnSpc>
            </a:pPr>
            <a:r>
              <a:rPr lang="en-US" sz="7576" b="1">
                <a:solidFill>
                  <a:srgbClr val="000000"/>
                </a:solidFill>
                <a:latin typeface="Canva Sans Bold"/>
                <a:ea typeface="Canva Sans Bold"/>
                <a:cs typeface="Canva Sans Bold"/>
                <a:sym typeface="Canva Sans Bold"/>
              </a:rPr>
              <a:t>Data Collection &amp; Analysis</a:t>
            </a:r>
          </a:p>
        </p:txBody>
      </p:sp>
      <p:sp>
        <p:nvSpPr>
          <p:cNvPr id="7" name="TextBox 7"/>
          <p:cNvSpPr txBox="1"/>
          <p:nvPr/>
        </p:nvSpPr>
        <p:spPr>
          <a:xfrm>
            <a:off x="859527" y="2450708"/>
            <a:ext cx="6739350" cy="4601937"/>
          </a:xfrm>
          <a:prstGeom prst="rect">
            <a:avLst/>
          </a:prstGeom>
        </p:spPr>
        <p:txBody>
          <a:bodyPr lIns="0" tIns="0" rIns="0" bIns="0" rtlCol="0" anchor="t">
            <a:spAutoFit/>
          </a:bodyPr>
          <a:lstStyle/>
          <a:p>
            <a:pPr algn="just">
              <a:lnSpc>
                <a:spcPts val="3312"/>
              </a:lnSpc>
            </a:pPr>
            <a:r>
              <a:rPr lang="en-US" sz="2453" b="1" spc="39">
                <a:solidFill>
                  <a:srgbClr val="000000"/>
                </a:solidFill>
                <a:latin typeface="DM Sans Bold"/>
                <a:ea typeface="DM Sans Bold"/>
                <a:cs typeface="DM Sans Bold"/>
                <a:sym typeface="DM Sans Bold"/>
              </a:rPr>
              <a:t>Pre Trained Generative models use real-time Queries from user to form their responses.</a:t>
            </a:r>
          </a:p>
          <a:p>
            <a:pPr algn="just">
              <a:lnSpc>
                <a:spcPts val="3312"/>
              </a:lnSpc>
            </a:pPr>
            <a:endParaRPr lang="en-US" sz="2453" b="1" spc="39">
              <a:solidFill>
                <a:srgbClr val="000000"/>
              </a:solidFill>
              <a:latin typeface="DM Sans Bold"/>
              <a:ea typeface="DM Sans Bold"/>
              <a:cs typeface="DM Sans Bold"/>
              <a:sym typeface="DM Sans Bold"/>
            </a:endParaRPr>
          </a:p>
          <a:p>
            <a:pPr algn="just">
              <a:lnSpc>
                <a:spcPts val="3312"/>
              </a:lnSpc>
            </a:pPr>
            <a:r>
              <a:rPr lang="en-US" sz="2453" b="1" spc="39">
                <a:solidFill>
                  <a:srgbClr val="000000"/>
                </a:solidFill>
                <a:latin typeface="DM Sans Bold"/>
                <a:ea typeface="DM Sans Bold"/>
                <a:cs typeface="DM Sans Bold"/>
                <a:sym typeface="DM Sans Bold"/>
              </a:rPr>
              <a:t>These include:</a:t>
            </a:r>
          </a:p>
          <a:p>
            <a:pPr algn="just">
              <a:lnSpc>
                <a:spcPts val="3312"/>
              </a:lnSpc>
            </a:pPr>
            <a:endParaRPr lang="en-US" sz="2453" b="1" spc="39">
              <a:solidFill>
                <a:srgbClr val="000000"/>
              </a:solidFill>
              <a:latin typeface="DM Sans Bold"/>
              <a:ea typeface="DM Sans Bold"/>
              <a:cs typeface="DM Sans Bold"/>
              <a:sym typeface="DM Sans Bold"/>
            </a:endParaRPr>
          </a:p>
          <a:p>
            <a:pPr marL="529809" lvl="1" indent="-264904" algn="just">
              <a:lnSpc>
                <a:spcPts val="3312"/>
              </a:lnSpc>
              <a:buFont typeface="Arial"/>
              <a:buChar char="•"/>
            </a:pPr>
            <a:r>
              <a:rPr lang="en-US" sz="2453" b="1" spc="39">
                <a:solidFill>
                  <a:srgbClr val="000000"/>
                </a:solidFill>
                <a:latin typeface="DM Sans Bold"/>
                <a:ea typeface="DM Sans Bold"/>
                <a:cs typeface="DM Sans Bold"/>
                <a:sym typeface="DM Sans Bold"/>
              </a:rPr>
              <a:t>Screenshot capture for visual context</a:t>
            </a:r>
          </a:p>
          <a:p>
            <a:pPr marL="529809" lvl="1" indent="-264904" algn="just">
              <a:lnSpc>
                <a:spcPts val="3312"/>
              </a:lnSpc>
              <a:buFont typeface="Arial"/>
              <a:buChar char="•"/>
            </a:pPr>
            <a:r>
              <a:rPr lang="en-US" sz="2453" b="1" spc="39">
                <a:solidFill>
                  <a:srgbClr val="000000"/>
                </a:solidFill>
                <a:latin typeface="DM Sans Bold"/>
                <a:ea typeface="DM Sans Bold"/>
                <a:cs typeface="DM Sans Bold"/>
                <a:sym typeface="DM Sans Bold"/>
              </a:rPr>
              <a:t>Webcam integration</a:t>
            </a:r>
          </a:p>
          <a:p>
            <a:pPr marL="529809" lvl="1" indent="-264904" algn="just">
              <a:lnSpc>
                <a:spcPts val="3312"/>
              </a:lnSpc>
              <a:buFont typeface="Arial"/>
              <a:buChar char="•"/>
            </a:pPr>
            <a:r>
              <a:rPr lang="en-US" sz="2453" b="1" spc="39">
                <a:solidFill>
                  <a:srgbClr val="000000"/>
                </a:solidFill>
                <a:latin typeface="DM Sans Bold"/>
                <a:ea typeface="DM Sans Bold"/>
                <a:cs typeface="DM Sans Bold"/>
                <a:sym typeface="DM Sans Bold"/>
              </a:rPr>
              <a:t>Clipboard content extraction</a:t>
            </a:r>
          </a:p>
          <a:p>
            <a:pPr marL="529809" lvl="1" indent="-264904" algn="just">
              <a:lnSpc>
                <a:spcPts val="3312"/>
              </a:lnSpc>
              <a:buFont typeface="Arial"/>
              <a:buChar char="•"/>
            </a:pPr>
            <a:r>
              <a:rPr lang="en-US" sz="2453" b="1" spc="39">
                <a:solidFill>
                  <a:srgbClr val="000000"/>
                </a:solidFill>
                <a:latin typeface="DM Sans Bold"/>
                <a:ea typeface="DM Sans Bold"/>
                <a:cs typeface="DM Sans Bold"/>
                <a:sym typeface="DM Sans Bold"/>
              </a:rPr>
              <a:t>Voice input processing</a:t>
            </a:r>
          </a:p>
          <a:p>
            <a:pPr marL="529809" lvl="1" indent="-264904" algn="just">
              <a:lnSpc>
                <a:spcPts val="3312"/>
              </a:lnSpc>
              <a:buFont typeface="Arial"/>
              <a:buChar char="•"/>
            </a:pPr>
            <a:r>
              <a:rPr lang="en-US" sz="2453" b="1" spc="39">
                <a:solidFill>
                  <a:srgbClr val="000000"/>
                </a:solidFill>
                <a:latin typeface="DM Sans Bold"/>
                <a:ea typeface="DM Sans Bold"/>
                <a:cs typeface="DM Sans Bold"/>
                <a:sym typeface="DM Sans Bold"/>
              </a:rPr>
              <a:t>Text Queries input</a:t>
            </a:r>
          </a:p>
        </p:txBody>
      </p:sp>
      <p:sp>
        <p:nvSpPr>
          <p:cNvPr id="8" name="TextBox 8"/>
          <p:cNvSpPr txBox="1"/>
          <p:nvPr/>
        </p:nvSpPr>
        <p:spPr>
          <a:xfrm>
            <a:off x="8403931" y="2450708"/>
            <a:ext cx="7779791" cy="5726041"/>
          </a:xfrm>
          <a:prstGeom prst="rect">
            <a:avLst/>
          </a:prstGeom>
        </p:spPr>
        <p:txBody>
          <a:bodyPr lIns="0" tIns="0" rIns="0" bIns="0" rtlCol="0" anchor="t">
            <a:spAutoFit/>
          </a:bodyPr>
          <a:lstStyle/>
          <a:p>
            <a:pPr algn="just">
              <a:lnSpc>
                <a:spcPts val="3245"/>
              </a:lnSpc>
            </a:pPr>
            <a:r>
              <a:rPr lang="en-US" sz="2404" b="1" spc="38">
                <a:solidFill>
                  <a:srgbClr val="000000"/>
                </a:solidFill>
                <a:latin typeface="DM Sans Bold"/>
                <a:ea typeface="DM Sans Bold"/>
                <a:cs typeface="DM Sans Bold"/>
                <a:sym typeface="DM Sans Bold"/>
              </a:rPr>
              <a:t>Data analysis employs NLP techniques, while the LLM model ensures seamless API integration with robust safety filters and error handling mechanisms.</a:t>
            </a:r>
          </a:p>
          <a:p>
            <a:pPr algn="just">
              <a:lnSpc>
                <a:spcPts val="3245"/>
              </a:lnSpc>
            </a:pPr>
            <a:endParaRPr lang="en-US" sz="2404" b="1" spc="38">
              <a:solidFill>
                <a:srgbClr val="000000"/>
              </a:solidFill>
              <a:latin typeface="DM Sans Bold"/>
              <a:ea typeface="DM Sans Bold"/>
              <a:cs typeface="DM Sans Bold"/>
              <a:sym typeface="DM Sans Bold"/>
            </a:endParaRPr>
          </a:p>
          <a:p>
            <a:pPr algn="just">
              <a:lnSpc>
                <a:spcPts val="3245"/>
              </a:lnSpc>
            </a:pPr>
            <a:r>
              <a:rPr lang="en-US" sz="2404" b="1" spc="38">
                <a:solidFill>
                  <a:srgbClr val="000000"/>
                </a:solidFill>
                <a:latin typeface="DM Sans Bold"/>
                <a:ea typeface="DM Sans Bold"/>
                <a:cs typeface="DM Sans Bold"/>
                <a:sym typeface="DM Sans Bold"/>
              </a:rPr>
              <a:t>Models Used in Implementation</a:t>
            </a:r>
          </a:p>
          <a:p>
            <a:pPr algn="just">
              <a:lnSpc>
                <a:spcPts val="3245"/>
              </a:lnSpc>
            </a:pPr>
            <a:endParaRPr lang="en-US" sz="2404" b="1" spc="38">
              <a:solidFill>
                <a:srgbClr val="000000"/>
              </a:solidFill>
              <a:latin typeface="DM Sans Bold"/>
              <a:ea typeface="DM Sans Bold"/>
              <a:cs typeface="DM Sans Bold"/>
              <a:sym typeface="DM Sans Bold"/>
            </a:endParaRPr>
          </a:p>
          <a:p>
            <a:pPr marL="519065" lvl="1" indent="-259533" algn="just">
              <a:lnSpc>
                <a:spcPts val="3245"/>
              </a:lnSpc>
              <a:buFont typeface="Arial"/>
              <a:buChar char="•"/>
            </a:pPr>
            <a:r>
              <a:rPr lang="en-US" sz="2404" b="1" spc="38">
                <a:solidFill>
                  <a:srgbClr val="5E17EB"/>
                </a:solidFill>
                <a:latin typeface="DM Sans Bold"/>
                <a:ea typeface="DM Sans Bold"/>
                <a:cs typeface="DM Sans Bold"/>
                <a:sym typeface="DM Sans Bold"/>
              </a:rPr>
              <a:t>Whisper Model</a:t>
            </a:r>
            <a:r>
              <a:rPr lang="en-US" sz="2404" b="1" spc="38">
                <a:solidFill>
                  <a:srgbClr val="000000"/>
                </a:solidFill>
                <a:latin typeface="DM Sans Bold"/>
                <a:ea typeface="DM Sans Bold"/>
                <a:cs typeface="DM Sans Bold"/>
                <a:sym typeface="DM Sans Bold"/>
              </a:rPr>
              <a:t>  -  Multilingual Voice Input</a:t>
            </a:r>
          </a:p>
          <a:p>
            <a:pPr algn="just">
              <a:lnSpc>
                <a:spcPts val="3245"/>
              </a:lnSpc>
            </a:pPr>
            <a:endParaRPr lang="en-US" sz="2404" b="1" spc="38">
              <a:solidFill>
                <a:srgbClr val="000000"/>
              </a:solidFill>
              <a:latin typeface="DM Sans Bold"/>
              <a:ea typeface="DM Sans Bold"/>
              <a:cs typeface="DM Sans Bold"/>
              <a:sym typeface="DM Sans Bold"/>
            </a:endParaRPr>
          </a:p>
          <a:p>
            <a:pPr marL="519065" lvl="1" indent="-259533" algn="just">
              <a:lnSpc>
                <a:spcPts val="3245"/>
              </a:lnSpc>
              <a:buFont typeface="Arial"/>
              <a:buChar char="•"/>
            </a:pPr>
            <a:r>
              <a:rPr lang="en-US" sz="2404" b="1" spc="38">
                <a:solidFill>
                  <a:srgbClr val="FF3131"/>
                </a:solidFill>
                <a:latin typeface="DM Sans Bold"/>
                <a:ea typeface="DM Sans Bold"/>
                <a:cs typeface="DM Sans Bold"/>
                <a:sym typeface="DM Sans Bold"/>
              </a:rPr>
              <a:t>Google GenAI</a:t>
            </a:r>
            <a:r>
              <a:rPr lang="en-US" sz="2404" b="1" spc="38">
                <a:solidFill>
                  <a:srgbClr val="000000"/>
                </a:solidFill>
                <a:latin typeface="DM Sans Bold"/>
                <a:ea typeface="DM Sans Bold"/>
                <a:cs typeface="DM Sans Bold"/>
                <a:sym typeface="DM Sans Bold"/>
              </a:rPr>
              <a:t>  -   Visual Data interpretation</a:t>
            </a:r>
          </a:p>
          <a:p>
            <a:pPr algn="just">
              <a:lnSpc>
                <a:spcPts val="3245"/>
              </a:lnSpc>
            </a:pPr>
            <a:endParaRPr lang="en-US" sz="2404" b="1" spc="38">
              <a:solidFill>
                <a:srgbClr val="000000"/>
              </a:solidFill>
              <a:latin typeface="DM Sans Bold"/>
              <a:ea typeface="DM Sans Bold"/>
              <a:cs typeface="DM Sans Bold"/>
              <a:sym typeface="DM Sans Bold"/>
            </a:endParaRPr>
          </a:p>
          <a:p>
            <a:pPr marL="519065" lvl="1" indent="-259533" algn="just">
              <a:lnSpc>
                <a:spcPts val="3245"/>
              </a:lnSpc>
              <a:buFont typeface="Arial"/>
              <a:buChar char="•"/>
            </a:pPr>
            <a:r>
              <a:rPr lang="en-US" sz="2404" b="1" spc="38">
                <a:solidFill>
                  <a:srgbClr val="00BF63"/>
                </a:solidFill>
                <a:latin typeface="DM Sans Bold"/>
                <a:ea typeface="DM Sans Bold"/>
                <a:cs typeface="DM Sans Bold"/>
                <a:sym typeface="DM Sans Bold"/>
              </a:rPr>
              <a:t>Llama3  </a:t>
            </a:r>
            <a:r>
              <a:rPr lang="en-US" sz="2404" b="1" spc="38">
                <a:solidFill>
                  <a:srgbClr val="000000"/>
                </a:solidFill>
                <a:latin typeface="DM Sans Bold"/>
                <a:ea typeface="DM Sans Bold"/>
                <a:cs typeface="DM Sans Bold"/>
                <a:sym typeface="DM Sans Bold"/>
              </a:rPr>
              <a:t>-  Query Result Generation</a:t>
            </a:r>
          </a:p>
          <a:p>
            <a:pPr algn="just">
              <a:lnSpc>
                <a:spcPts val="3245"/>
              </a:lnSpc>
            </a:pPr>
            <a:endParaRPr lang="en-US" sz="2404" b="1" spc="38">
              <a:solidFill>
                <a:srgbClr val="000000"/>
              </a:solidFill>
              <a:latin typeface="DM Sans Bold"/>
              <a:ea typeface="DM Sans Bold"/>
              <a:cs typeface="DM Sans Bold"/>
              <a:sym typeface="DM Sans Bold"/>
            </a:endParaRPr>
          </a:p>
          <a:p>
            <a:pPr marL="519065" lvl="1" indent="-259533" algn="just">
              <a:lnSpc>
                <a:spcPts val="3245"/>
              </a:lnSpc>
              <a:buFont typeface="Arial"/>
              <a:buChar char="•"/>
            </a:pPr>
            <a:r>
              <a:rPr lang="en-US" sz="2404" b="1" spc="38">
                <a:solidFill>
                  <a:srgbClr val="FF914D"/>
                </a:solidFill>
                <a:latin typeface="DM Sans Bold"/>
                <a:ea typeface="DM Sans Bold"/>
                <a:cs typeface="DM Sans Bold"/>
                <a:sym typeface="DM Sans Bold"/>
              </a:rPr>
              <a:t>Groq AI</a:t>
            </a:r>
            <a:r>
              <a:rPr lang="en-US" sz="2404" b="1" spc="38">
                <a:solidFill>
                  <a:srgbClr val="000000"/>
                </a:solidFill>
                <a:latin typeface="DM Sans Bold"/>
                <a:ea typeface="DM Sans Bold"/>
                <a:cs typeface="DM Sans Bold"/>
                <a:sym typeface="DM Sans Bold"/>
              </a:rPr>
              <a:t>  -  Function Call prompt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807</Words>
  <Application>Microsoft Office PowerPoint</Application>
  <PresentationFormat>Custom</PresentationFormat>
  <Paragraphs>92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DM Sans Bold</vt:lpstr>
      <vt:lpstr>Arial</vt:lpstr>
      <vt:lpstr>Canva Sans Bold</vt:lpstr>
      <vt:lpstr>Calibri</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Street Parking System</dc:title>
  <dc:creator>Siyamala</dc:creator>
  <cp:lastModifiedBy>Siyamala V</cp:lastModifiedBy>
  <cp:revision>2</cp:revision>
  <dcterms:created xsi:type="dcterms:W3CDTF">2006-08-16T00:00:00Z</dcterms:created>
  <dcterms:modified xsi:type="dcterms:W3CDTF">2025-07-07T04:44:17Z</dcterms:modified>
  <dc:identifier>DAF-nlnSYgw</dc:identifier>
</cp:coreProperties>
</file>