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D8CA-C0E1-487B-BF1C-CC94E5EC47AF}"/>
              </a:ext>
            </a:extLst>
          </p:cNvPr>
          <p:cNvSpPr>
            <a:spLocks noGrp="1"/>
          </p:cNvSpPr>
          <p:nvPr>
            <p:ph type="ctrTitle"/>
          </p:nvPr>
        </p:nvSpPr>
        <p:spPr/>
        <p:txBody>
          <a:bodyPr/>
          <a:lstStyle/>
          <a:p>
            <a:r>
              <a:rPr lang="en-ZA" dirty="0"/>
              <a:t>Battle of the </a:t>
            </a:r>
            <a:r>
              <a:rPr lang="en-ZA" dirty="0" err="1"/>
              <a:t>Neighborhoods</a:t>
            </a:r>
            <a:endParaRPr lang="en-ZA" dirty="0"/>
          </a:p>
        </p:txBody>
      </p:sp>
      <p:sp>
        <p:nvSpPr>
          <p:cNvPr id="3" name="Subtitle 2">
            <a:extLst>
              <a:ext uri="{FF2B5EF4-FFF2-40B4-BE49-F238E27FC236}">
                <a16:creationId xmlns:a16="http://schemas.microsoft.com/office/drawing/2014/main" id="{F659CC29-E80A-41D5-85CC-FDEF2154C685}"/>
              </a:ext>
            </a:extLst>
          </p:cNvPr>
          <p:cNvSpPr>
            <a:spLocks noGrp="1"/>
          </p:cNvSpPr>
          <p:nvPr>
            <p:ph type="subTitle" idx="1"/>
          </p:nvPr>
        </p:nvSpPr>
        <p:spPr/>
        <p:txBody>
          <a:bodyPr/>
          <a:lstStyle/>
          <a:p>
            <a:r>
              <a:rPr lang="en-ZA" dirty="0"/>
              <a:t>IBM  Applied Data Science – Capstone Project</a:t>
            </a:r>
          </a:p>
        </p:txBody>
      </p:sp>
    </p:spTree>
    <p:extLst>
      <p:ext uri="{BB962C8B-B14F-4D97-AF65-F5344CB8AC3E}">
        <p14:creationId xmlns:p14="http://schemas.microsoft.com/office/powerpoint/2010/main" val="333689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5C0D-04DF-4F6B-BA20-0062835BFC3F}"/>
              </a:ext>
            </a:extLst>
          </p:cNvPr>
          <p:cNvSpPr>
            <a:spLocks noGrp="1"/>
          </p:cNvSpPr>
          <p:nvPr>
            <p:ph type="title"/>
          </p:nvPr>
        </p:nvSpPr>
        <p:spPr/>
        <p:txBody>
          <a:bodyPr/>
          <a:lstStyle/>
          <a:p>
            <a:r>
              <a:rPr lang="en-ZA" dirty="0"/>
              <a:t>Problem statement</a:t>
            </a:r>
          </a:p>
        </p:txBody>
      </p:sp>
      <p:sp>
        <p:nvSpPr>
          <p:cNvPr id="3" name="Content Placeholder 2">
            <a:extLst>
              <a:ext uri="{FF2B5EF4-FFF2-40B4-BE49-F238E27FC236}">
                <a16:creationId xmlns:a16="http://schemas.microsoft.com/office/drawing/2014/main" id="{1500CBE0-D9CA-4894-A7F8-A15F276B727D}"/>
              </a:ext>
            </a:extLst>
          </p:cNvPr>
          <p:cNvSpPr>
            <a:spLocks noGrp="1"/>
          </p:cNvSpPr>
          <p:nvPr>
            <p:ph idx="1"/>
          </p:nvPr>
        </p:nvSpPr>
        <p:spPr/>
        <p:txBody>
          <a:bodyPr/>
          <a:lstStyle/>
          <a:p>
            <a:r>
              <a:rPr lang="en-ZA" dirty="0"/>
              <a:t>Where can we find Italian restaurant in New York city?</a:t>
            </a:r>
          </a:p>
          <a:p>
            <a:r>
              <a:rPr lang="en-ZA" dirty="0"/>
              <a:t>Which borough has more Italian restaurant?</a:t>
            </a:r>
          </a:p>
          <a:p>
            <a:r>
              <a:rPr lang="en-ZA" dirty="0"/>
              <a:t>Which are has less or no Italian restaurant?</a:t>
            </a:r>
          </a:p>
        </p:txBody>
      </p:sp>
    </p:spTree>
    <p:extLst>
      <p:ext uri="{BB962C8B-B14F-4D97-AF65-F5344CB8AC3E}">
        <p14:creationId xmlns:p14="http://schemas.microsoft.com/office/powerpoint/2010/main" val="144722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A007-FFFD-4B19-AD15-DCBA3D56C66E}"/>
              </a:ext>
            </a:extLst>
          </p:cNvPr>
          <p:cNvSpPr>
            <a:spLocks noGrp="1"/>
          </p:cNvSpPr>
          <p:nvPr>
            <p:ph type="title"/>
          </p:nvPr>
        </p:nvSpPr>
        <p:spPr/>
        <p:txBody>
          <a:bodyPr/>
          <a:lstStyle/>
          <a:p>
            <a:r>
              <a:rPr lang="en-ZA" dirty="0"/>
              <a:t>Data</a:t>
            </a:r>
          </a:p>
        </p:txBody>
      </p:sp>
      <p:sp>
        <p:nvSpPr>
          <p:cNvPr id="3" name="Content Placeholder 2">
            <a:extLst>
              <a:ext uri="{FF2B5EF4-FFF2-40B4-BE49-F238E27FC236}">
                <a16:creationId xmlns:a16="http://schemas.microsoft.com/office/drawing/2014/main" id="{C25DC5CC-A3CD-4ED1-8468-40940AF2D127}"/>
              </a:ext>
            </a:extLst>
          </p:cNvPr>
          <p:cNvSpPr>
            <a:spLocks noGrp="1"/>
          </p:cNvSpPr>
          <p:nvPr>
            <p:ph idx="1"/>
          </p:nvPr>
        </p:nvSpPr>
        <p:spPr/>
        <p:txBody>
          <a:bodyPr>
            <a:noAutofit/>
          </a:bodyPr>
          <a:lstStyle/>
          <a:p>
            <a:pPr algn="just"/>
            <a:r>
              <a:rPr lang="en-US" sz="1400" dirty="0"/>
              <a:t>The project uses two database/dataset to accomplish its goal:</a:t>
            </a:r>
          </a:p>
          <a:p>
            <a:pPr algn="just"/>
            <a:r>
              <a:rPr lang="en-US" sz="1400" dirty="0"/>
              <a:t>A  New York dataset which can be downloaded from https://cocl.us/new_york_dataset link. The dataset contains borough of New York with their neighborhoods and Latitude and longitude. This will help use explore each neighborhood to locate Italian restaurant.</a:t>
            </a:r>
          </a:p>
          <a:p>
            <a:pPr algn="just"/>
            <a:r>
              <a:rPr lang="en-US" sz="1400" dirty="0"/>
              <a:t> Foursquare API: This API has a database of more than 105 million places. This project would use Four-square API as its prime data gathering source. Many organizations are using to geo-tag their photos with detailed info about a destination, while also serving up contextually relevant locations for those who are searching for a place to eat, drink or explore. This API provides the ability to perform location search, location sharing and details about a business. Foursquare users can also use photos, tips and reviews in many productive ways to add value to the results.</a:t>
            </a:r>
          </a:p>
        </p:txBody>
      </p:sp>
    </p:spTree>
    <p:extLst>
      <p:ext uri="{BB962C8B-B14F-4D97-AF65-F5344CB8AC3E}">
        <p14:creationId xmlns:p14="http://schemas.microsoft.com/office/powerpoint/2010/main" val="58119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E61D-6A46-4EFA-9CF0-7B478F3E3612}"/>
              </a:ext>
            </a:extLst>
          </p:cNvPr>
          <p:cNvSpPr>
            <a:spLocks noGrp="1"/>
          </p:cNvSpPr>
          <p:nvPr>
            <p:ph type="title"/>
          </p:nvPr>
        </p:nvSpPr>
        <p:spPr/>
        <p:txBody>
          <a:bodyPr/>
          <a:lstStyle/>
          <a:p>
            <a:r>
              <a:rPr lang="en-ZA" dirty="0"/>
              <a:t>Data continued…</a:t>
            </a:r>
          </a:p>
        </p:txBody>
      </p:sp>
      <p:sp>
        <p:nvSpPr>
          <p:cNvPr id="3" name="Content Placeholder 2">
            <a:extLst>
              <a:ext uri="{FF2B5EF4-FFF2-40B4-BE49-F238E27FC236}">
                <a16:creationId xmlns:a16="http://schemas.microsoft.com/office/drawing/2014/main" id="{7713FE5F-92E2-49CA-AE1D-0EDF0ABB5C04}"/>
              </a:ext>
            </a:extLst>
          </p:cNvPr>
          <p:cNvSpPr>
            <a:spLocks noGrp="1"/>
          </p:cNvSpPr>
          <p:nvPr>
            <p:ph idx="1"/>
          </p:nvPr>
        </p:nvSpPr>
        <p:spPr/>
        <p:txBody>
          <a:bodyPr/>
          <a:lstStyle/>
          <a:p>
            <a:r>
              <a:rPr lang="en-US" sz="1400" dirty="0"/>
              <a:t>Dependences</a:t>
            </a:r>
          </a:p>
          <a:p>
            <a:r>
              <a:rPr lang="en-US" sz="1400" dirty="0"/>
              <a:t>Pandas - Library for Data Analysis</a:t>
            </a:r>
          </a:p>
          <a:p>
            <a:r>
              <a:rPr lang="en-US" sz="1400" dirty="0"/>
              <a:t>NumPy – Library to handle data in a vectorized manner</a:t>
            </a:r>
          </a:p>
          <a:p>
            <a:r>
              <a:rPr lang="en-US" sz="1400" dirty="0"/>
              <a:t>JSON – Library to handle JSON files</a:t>
            </a:r>
          </a:p>
          <a:p>
            <a:r>
              <a:rPr lang="en-US" sz="1400" dirty="0" err="1"/>
              <a:t>Geopy</a:t>
            </a:r>
            <a:r>
              <a:rPr lang="en-US" sz="1400" dirty="0"/>
              <a:t> – To retrieve Location Data</a:t>
            </a:r>
          </a:p>
          <a:p>
            <a:r>
              <a:rPr lang="en-US" sz="1400" dirty="0"/>
              <a:t>Requests – Library to handle http requests</a:t>
            </a:r>
          </a:p>
          <a:p>
            <a:r>
              <a:rPr lang="en-US" sz="1400" dirty="0"/>
              <a:t>Matplotlib  and  seaborn – Python Plotting Module</a:t>
            </a:r>
          </a:p>
          <a:p>
            <a:r>
              <a:rPr lang="en-US" sz="1400" dirty="0" err="1"/>
              <a:t>Sklearn</a:t>
            </a:r>
            <a:r>
              <a:rPr lang="en-US" sz="1400" dirty="0"/>
              <a:t> – Python machine learning Library</a:t>
            </a:r>
          </a:p>
          <a:p>
            <a:r>
              <a:rPr lang="en-US" sz="1400" dirty="0"/>
              <a:t>Folium – Map rendering Library</a:t>
            </a:r>
            <a:endParaRPr lang="en-ZA" sz="1400" dirty="0"/>
          </a:p>
          <a:p>
            <a:pPr marL="0" indent="0">
              <a:buNone/>
            </a:pPr>
            <a:endParaRPr lang="en-ZA" dirty="0"/>
          </a:p>
        </p:txBody>
      </p:sp>
    </p:spTree>
    <p:extLst>
      <p:ext uri="{BB962C8B-B14F-4D97-AF65-F5344CB8AC3E}">
        <p14:creationId xmlns:p14="http://schemas.microsoft.com/office/powerpoint/2010/main" val="9140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9" name="Rectangle 25">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87179-3FF8-4737-B6C4-847AFE2BA56E}"/>
              </a:ext>
            </a:extLst>
          </p:cNvPr>
          <p:cNvSpPr>
            <a:spLocks noGrp="1"/>
          </p:cNvSpPr>
          <p:nvPr>
            <p:ph type="title"/>
          </p:nvPr>
        </p:nvSpPr>
        <p:spPr>
          <a:xfrm>
            <a:off x="649224" y="645106"/>
            <a:ext cx="3650279" cy="1259894"/>
          </a:xfrm>
        </p:spPr>
        <p:txBody>
          <a:bodyPr>
            <a:normAutofit/>
          </a:bodyPr>
          <a:lstStyle/>
          <a:p>
            <a:r>
              <a:rPr lang="en-ZA"/>
              <a:t>Results</a:t>
            </a:r>
            <a:endParaRPr lang="en-ZA" dirty="0"/>
          </a:p>
        </p:txBody>
      </p:sp>
      <p:sp>
        <p:nvSpPr>
          <p:cNvPr id="28" name="Rectangle 27">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B1BB64D-CC00-4131-9800-7BF8BCBA6EBE}"/>
              </a:ext>
            </a:extLst>
          </p:cNvPr>
          <p:cNvSpPr>
            <a:spLocks noGrp="1"/>
          </p:cNvSpPr>
          <p:nvPr>
            <p:ph idx="1"/>
          </p:nvPr>
        </p:nvSpPr>
        <p:spPr>
          <a:xfrm>
            <a:off x="649225" y="2133600"/>
            <a:ext cx="3650278" cy="3759253"/>
          </a:xfrm>
        </p:spPr>
        <p:txBody>
          <a:bodyPr>
            <a:normAutofit/>
          </a:bodyPr>
          <a:lstStyle/>
          <a:p>
            <a:r>
              <a:rPr lang="en-US" dirty="0"/>
              <a:t>A plot showing 5 borough of New York city with their number of neighborhoods.</a:t>
            </a:r>
          </a:p>
        </p:txBody>
      </p:sp>
      <p:pic>
        <p:nvPicPr>
          <p:cNvPr id="5" name="Content Placeholder 4" descr="A picture containing drawing&#10;&#10;Description automatically generated">
            <a:extLst>
              <a:ext uri="{FF2B5EF4-FFF2-40B4-BE49-F238E27FC236}">
                <a16:creationId xmlns:a16="http://schemas.microsoft.com/office/drawing/2014/main" id="{2C1D1EC8-90D3-4DF7-B46C-956A52AC9F49}"/>
              </a:ext>
            </a:extLst>
          </p:cNvPr>
          <p:cNvPicPr>
            <a:picLocks noChangeAspect="1"/>
          </p:cNvPicPr>
          <p:nvPr/>
        </p:nvPicPr>
        <p:blipFill rotWithShape="1">
          <a:blip r:embed="rId2"/>
          <a:srcRect l="2912" r="15014" b="2"/>
          <a:stretch/>
        </p:blipFill>
        <p:spPr>
          <a:xfrm>
            <a:off x="4619543" y="640080"/>
            <a:ext cx="6953577" cy="5252773"/>
          </a:xfrm>
          <a:prstGeom prst="rect">
            <a:avLst/>
          </a:prstGeom>
        </p:spPr>
      </p:pic>
      <p:sp>
        <p:nvSpPr>
          <p:cNvPr id="30"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00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5FDD1-6D7E-453D-A1D9-45A26C0BA0B6}"/>
              </a:ext>
            </a:extLst>
          </p:cNvPr>
          <p:cNvSpPr>
            <a:spLocks noGrp="1"/>
          </p:cNvSpPr>
          <p:nvPr>
            <p:ph type="title"/>
          </p:nvPr>
        </p:nvSpPr>
        <p:spPr>
          <a:xfrm>
            <a:off x="649224" y="645106"/>
            <a:ext cx="3650279" cy="1259894"/>
          </a:xfrm>
        </p:spPr>
        <p:txBody>
          <a:bodyPr>
            <a:normAutofit/>
          </a:bodyPr>
          <a:lstStyle/>
          <a:p>
            <a:r>
              <a:rPr lang="en-ZA" dirty="0"/>
              <a:t>Results Continued…</a:t>
            </a:r>
          </a:p>
        </p:txBody>
      </p:sp>
      <p:sp>
        <p:nvSpPr>
          <p:cNvPr id="14" name="Rectangle 13">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3A809F6-1421-4FB6-A03A-E731DA0A4310}"/>
              </a:ext>
            </a:extLst>
          </p:cNvPr>
          <p:cNvSpPr>
            <a:spLocks noGrp="1"/>
          </p:cNvSpPr>
          <p:nvPr>
            <p:ph idx="1"/>
          </p:nvPr>
        </p:nvSpPr>
        <p:spPr>
          <a:xfrm>
            <a:off x="649225" y="2133600"/>
            <a:ext cx="3650278" cy="3759253"/>
          </a:xfrm>
        </p:spPr>
        <p:txBody>
          <a:bodyPr>
            <a:normAutofit/>
          </a:bodyPr>
          <a:lstStyle/>
          <a:p>
            <a:r>
              <a:rPr lang="en-US" dirty="0"/>
              <a:t>A plot showing number of Italian restaurant in each borough of New York City.</a:t>
            </a:r>
          </a:p>
        </p:txBody>
      </p:sp>
      <p:pic>
        <p:nvPicPr>
          <p:cNvPr id="5" name="Content Placeholder 4" descr="A picture containing screenshot, drawing&#10;&#10;Description automatically generated">
            <a:extLst>
              <a:ext uri="{FF2B5EF4-FFF2-40B4-BE49-F238E27FC236}">
                <a16:creationId xmlns:a16="http://schemas.microsoft.com/office/drawing/2014/main" id="{C8BD9658-5405-4B99-A893-0833EAE95489}"/>
              </a:ext>
            </a:extLst>
          </p:cNvPr>
          <p:cNvPicPr>
            <a:picLocks noChangeAspect="1"/>
          </p:cNvPicPr>
          <p:nvPr/>
        </p:nvPicPr>
        <p:blipFill rotWithShape="1">
          <a:blip r:embed="rId2"/>
          <a:srcRect r="3695" b="1"/>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91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BD30EA2-8070-48EC-BC41-2869CA1A9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ACDEB-4566-4CD2-AA93-165C505B1214}"/>
              </a:ext>
            </a:extLst>
          </p:cNvPr>
          <p:cNvSpPr>
            <a:spLocks noGrp="1"/>
          </p:cNvSpPr>
          <p:nvPr>
            <p:ph type="title"/>
          </p:nvPr>
        </p:nvSpPr>
        <p:spPr>
          <a:xfrm>
            <a:off x="649224" y="645106"/>
            <a:ext cx="3650279" cy="1259894"/>
          </a:xfrm>
        </p:spPr>
        <p:txBody>
          <a:bodyPr>
            <a:normAutofit/>
          </a:bodyPr>
          <a:lstStyle/>
          <a:p>
            <a:r>
              <a:rPr lang="en-ZA" dirty="0"/>
              <a:t>Results Continued..</a:t>
            </a:r>
          </a:p>
        </p:txBody>
      </p:sp>
      <p:sp>
        <p:nvSpPr>
          <p:cNvPr id="19" name="Rectangle 13">
            <a:extLst>
              <a:ext uri="{FF2B5EF4-FFF2-40B4-BE49-F238E27FC236}">
                <a16:creationId xmlns:a16="http://schemas.microsoft.com/office/drawing/2014/main" id="{BF40D12C-3EB2-43EA-A6B2-81D13251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98680993-001A-4EA9-A1EA-22C0204690C0}"/>
              </a:ext>
            </a:extLst>
          </p:cNvPr>
          <p:cNvSpPr>
            <a:spLocks noGrp="1"/>
          </p:cNvSpPr>
          <p:nvPr>
            <p:ph idx="1"/>
          </p:nvPr>
        </p:nvSpPr>
        <p:spPr>
          <a:xfrm>
            <a:off x="649225" y="2133600"/>
            <a:ext cx="3650278" cy="3759253"/>
          </a:xfrm>
        </p:spPr>
        <p:txBody>
          <a:bodyPr>
            <a:normAutofit/>
          </a:bodyPr>
          <a:lstStyle/>
          <a:p>
            <a:r>
              <a:rPr lang="en-US" dirty="0"/>
              <a:t>A plot showing neighborhood with more Italian restaurant.</a:t>
            </a:r>
          </a:p>
        </p:txBody>
      </p:sp>
      <p:pic>
        <p:nvPicPr>
          <p:cNvPr id="5" name="Content Placeholder 4">
            <a:extLst>
              <a:ext uri="{FF2B5EF4-FFF2-40B4-BE49-F238E27FC236}">
                <a16:creationId xmlns:a16="http://schemas.microsoft.com/office/drawing/2014/main" id="{C6F11900-6A6C-46A6-A4A0-53FA67DF0755}"/>
              </a:ext>
            </a:extLst>
          </p:cNvPr>
          <p:cNvPicPr>
            <a:picLocks noChangeAspect="1"/>
          </p:cNvPicPr>
          <p:nvPr/>
        </p:nvPicPr>
        <p:blipFill rotWithShape="1">
          <a:blip r:embed="rId2"/>
          <a:srcRect b="2213"/>
          <a:stretch/>
        </p:blipFill>
        <p:spPr>
          <a:xfrm>
            <a:off x="4619543" y="640080"/>
            <a:ext cx="6953577" cy="5252773"/>
          </a:xfrm>
          <a:prstGeom prst="rect">
            <a:avLst/>
          </a:prstGeom>
        </p:spPr>
      </p:pic>
      <p:sp>
        <p:nvSpPr>
          <p:cNvPr id="21" name="Freeform 11">
            <a:extLst>
              <a:ext uri="{FF2B5EF4-FFF2-40B4-BE49-F238E27FC236}">
                <a16:creationId xmlns:a16="http://schemas.microsoft.com/office/drawing/2014/main" id="{A796071E-2EB3-4DB7-AC56-CCD969349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67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1A8C-4BC8-49D4-A5ED-DAAA39366FBA}"/>
              </a:ext>
            </a:extLst>
          </p:cNvPr>
          <p:cNvSpPr>
            <a:spLocks noGrp="1"/>
          </p:cNvSpPr>
          <p:nvPr>
            <p:ph type="title"/>
          </p:nvPr>
        </p:nvSpPr>
        <p:spPr/>
        <p:txBody>
          <a:bodyPr/>
          <a:lstStyle/>
          <a:p>
            <a:r>
              <a:rPr lang="en-ZA" dirty="0"/>
              <a:t>Discussion</a:t>
            </a:r>
          </a:p>
        </p:txBody>
      </p:sp>
      <p:sp>
        <p:nvSpPr>
          <p:cNvPr id="3" name="Content Placeholder 2">
            <a:extLst>
              <a:ext uri="{FF2B5EF4-FFF2-40B4-BE49-F238E27FC236}">
                <a16:creationId xmlns:a16="http://schemas.microsoft.com/office/drawing/2014/main" id="{58741BE5-E60D-4433-B801-9F7F5075C81B}"/>
              </a:ext>
            </a:extLst>
          </p:cNvPr>
          <p:cNvSpPr>
            <a:spLocks noGrp="1"/>
          </p:cNvSpPr>
          <p:nvPr>
            <p:ph idx="1"/>
          </p:nvPr>
        </p:nvSpPr>
        <p:spPr/>
        <p:txBody>
          <a:bodyPr>
            <a:normAutofit/>
          </a:bodyPr>
          <a:lstStyle/>
          <a:p>
            <a:pPr algn="just"/>
            <a:r>
              <a:rPr lang="en-US" sz="1400" dirty="0"/>
              <a:t>From this experiment we have identify 5 Borough of New York City those are Queens, Bronx, Brooklyn, Manhattan, and Staten Island. We have also identified Queens having more neighborhoods than the rest boroughs of New York. With that being said we have found that Queens has less or few number of Italian restaurant. On the other hand Bronx have no Italian restaurant in its neighborhood. Manhattan  has more Italian restaurant, while Brooklyn and Staten Island has equal number of Italian restaurant</a:t>
            </a:r>
            <a:r>
              <a:rPr lang="en-US" dirty="0"/>
              <a:t>.</a:t>
            </a:r>
          </a:p>
          <a:p>
            <a:pPr algn="just"/>
            <a:r>
              <a:rPr lang="en-US" sz="1400" dirty="0"/>
              <a:t>Recommended action:</a:t>
            </a:r>
          </a:p>
          <a:p>
            <a:pPr algn="just"/>
            <a:r>
              <a:rPr lang="en-US" sz="1400" dirty="0"/>
              <a:t>1. For someone/ business that wants to open an Italian restaurant the best </a:t>
            </a:r>
            <a:r>
              <a:rPr lang="en-US" sz="1400" dirty="0" err="1"/>
              <a:t>best</a:t>
            </a:r>
            <a:r>
              <a:rPr lang="en-US" sz="1400" dirty="0"/>
              <a:t> places would be Queens since it more populated while the number of Italian restaurant are less or few compared to other regions and another one is Bronx since it has non Italian restaurants.</a:t>
            </a:r>
          </a:p>
          <a:p>
            <a:pPr algn="just"/>
            <a:r>
              <a:rPr lang="en-US" sz="1400" dirty="0"/>
              <a:t>2. For a visiting individual the variate Italian restaurants are in Manhattan, Brooklyn, and Staten Island.</a:t>
            </a:r>
          </a:p>
          <a:p>
            <a:pPr algn="just"/>
            <a:endParaRPr lang="en-US" dirty="0"/>
          </a:p>
          <a:p>
            <a:pPr algn="just"/>
            <a:endParaRPr lang="en-ZA" dirty="0"/>
          </a:p>
        </p:txBody>
      </p:sp>
    </p:spTree>
    <p:extLst>
      <p:ext uri="{BB962C8B-B14F-4D97-AF65-F5344CB8AC3E}">
        <p14:creationId xmlns:p14="http://schemas.microsoft.com/office/powerpoint/2010/main" val="234427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B630-78E8-41B0-AE62-73DDB9587145}"/>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77D2EDE8-408D-44E0-8A15-393241F2A8F8}"/>
              </a:ext>
            </a:extLst>
          </p:cNvPr>
          <p:cNvSpPr>
            <a:spLocks noGrp="1"/>
          </p:cNvSpPr>
          <p:nvPr>
            <p:ph idx="1"/>
          </p:nvPr>
        </p:nvSpPr>
        <p:spPr/>
        <p:txBody>
          <a:bodyPr/>
          <a:lstStyle/>
          <a:p>
            <a:r>
              <a:rPr lang="en-ZA" dirty="0"/>
              <a:t>The experiment help us compare </a:t>
            </a:r>
            <a:r>
              <a:rPr lang="en-ZA" dirty="0" err="1"/>
              <a:t>neighborhoods</a:t>
            </a:r>
            <a:r>
              <a:rPr lang="en-ZA" dirty="0"/>
              <a:t> of New York with result and Facts.</a:t>
            </a:r>
          </a:p>
        </p:txBody>
      </p:sp>
    </p:spTree>
    <p:extLst>
      <p:ext uri="{BB962C8B-B14F-4D97-AF65-F5344CB8AC3E}">
        <p14:creationId xmlns:p14="http://schemas.microsoft.com/office/powerpoint/2010/main" val="29520770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45</TotalTime>
  <Words>491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Battle of the Neighborhoods</vt:lpstr>
      <vt:lpstr>Problem statement</vt:lpstr>
      <vt:lpstr>Data</vt:lpstr>
      <vt:lpstr>Data continued…</vt:lpstr>
      <vt:lpstr>Results</vt:lpstr>
      <vt:lpstr>Results Continued…</vt:lpstr>
      <vt:lpstr>Results Continued..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Siyamdumisa Praiswell Maphisa</dc:creator>
  <cp:lastModifiedBy>Siyamdumisa Praiswell Maphisa</cp:lastModifiedBy>
  <cp:revision>4</cp:revision>
  <dcterms:created xsi:type="dcterms:W3CDTF">2020-05-30T15:47:15Z</dcterms:created>
  <dcterms:modified xsi:type="dcterms:W3CDTF">2020-05-30T16:32:41Z</dcterms:modified>
</cp:coreProperties>
</file>