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80" r:id="rId5"/>
    <p:sldId id="281" r:id="rId6"/>
    <p:sldId id="282" r:id="rId7"/>
    <p:sldId id="286" r:id="rId8"/>
    <p:sldId id="287" r:id="rId9"/>
    <p:sldId id="288" r:id="rId10"/>
    <p:sldId id="290" r:id="rId11"/>
    <p:sldId id="28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48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57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59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56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05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1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Mention the results of the excel  analysis and add the corresponding visualisations to the space provided above. Use copies of the above slide if necessary.</a:t>
            </a: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21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6847" y="622499"/>
            <a:ext cx="9877789" cy="7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3F3C"/>
              </a:buClr>
              <a:buSzPts val="3600"/>
              <a:buFont typeface="Lato"/>
              <a:buNone/>
            </a:pPr>
            <a:r>
              <a:rPr lang="en-US" sz="3600" b="1">
                <a:solidFill>
                  <a:srgbClr val="F43F3C"/>
                </a:solidFill>
              </a:rPr>
              <a:t>ASSIGNMENT GUIDELINES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02478" y="1526520"/>
            <a:ext cx="109870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Make </a:t>
            </a:r>
            <a:r>
              <a:rPr lang="en-US" sz="2000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changes in the</a:t>
            </a: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 PPT </a:t>
            </a:r>
            <a:r>
              <a:rPr lang="en-US" sz="2000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as you solve the parts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This file contains the template for </a:t>
            </a:r>
            <a:r>
              <a:rPr lang="en-IN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IN" sz="2000" b="1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EDA part </a:t>
            </a:r>
            <a:r>
              <a:rPr lang="en-IN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of the project.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Check the instructions added in the note section of every slide for clarity.</a:t>
            </a: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Don’t move around any image or text box</a:t>
            </a: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If you require more/lesser elements, be careful when you copy/delete the existing ones.</a:t>
            </a:r>
            <a:endParaRPr dirty="0"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III: </a:t>
            </a:r>
            <a:r>
              <a:rPr lang="en-US" sz="3500" b="1" dirty="0" err="1">
                <a:solidFill>
                  <a:srgbClr val="EF413D"/>
                </a:solidFill>
              </a:rPr>
              <a:t>Optimisation</a:t>
            </a:r>
            <a:r>
              <a:rPr lang="en-US" sz="3500" b="1" dirty="0">
                <a:solidFill>
                  <a:srgbClr val="EF413D"/>
                </a:solidFill>
              </a:rPr>
              <a:t> Results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3BC48-2DC2-A4E2-28F6-FAEB91B3F419}"/>
              </a:ext>
            </a:extLst>
          </p:cNvPr>
          <p:cNvSpPr txBox="1"/>
          <p:nvPr/>
        </p:nvSpPr>
        <p:spPr>
          <a:xfrm>
            <a:off x="177800" y="2194560"/>
            <a:ext cx="11836400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Firstly, note that the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approx. 90% which means that the model has made about 90% predictions correct (whether yes or no).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two other important metrics -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specificity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the fraction of correctly identified responses, i.e. out of those who will actually respond, how many has the model identified.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Specificity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the fraction of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incorrectly identified responses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i.e. out of those who will actually NOT respond, how many has the model identified.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IV: Major insights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D8E68-6A44-31E2-CAC7-3BD92352A985}"/>
              </a:ext>
            </a:extLst>
          </p:cNvPr>
          <p:cNvSpPr txBox="1"/>
          <p:nvPr/>
        </p:nvSpPr>
        <p:spPr>
          <a:xfrm>
            <a:off x="838200" y="2181870"/>
            <a:ext cx="10073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usual response rate is 11%, which means that if we </a:t>
            </a:r>
            <a:r>
              <a:rPr lang="en-US" sz="14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telemarket</a:t>
            </a: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10,000 people, 1100 will buy the product.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can rather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telemarket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only those whose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probability of purchase is high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Let's look at the probabilities of purchase. Note that we will use only test data for this analysis.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Thus, we can acquire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about 86% of the customers for only about 22% of the marketing cost.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Siya Mulge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725659" y="2515151"/>
            <a:ext cx="10515600" cy="411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br>
              <a:rPr lang="en-US" dirty="0"/>
            </a:br>
            <a:r>
              <a:rPr lang="en-US" sz="1400" dirty="0"/>
              <a:t> </a:t>
            </a:r>
          </a:p>
          <a:p>
            <a:pPr marL="50800" lvl="0" indent="0">
              <a:buNone/>
            </a:pPr>
            <a:r>
              <a:rPr lang="en-IN" sz="2000" b="1" dirty="0">
                <a:solidFill>
                  <a:srgbClr val="5A5A5A"/>
                </a:solidFill>
              </a:rPr>
              <a:t>Bank of Corporate </a:t>
            </a:r>
            <a:r>
              <a:rPr lang="en-US" sz="2000" dirty="0"/>
              <a:t>conducted a telemarketing campaign for one of its financial products ‘Term deposits’ to build a long-term relationship with the existing customers. These campaigns need to be cost efficient such that the bank not only increases their overall revenues but also the total profit. </a:t>
            </a:r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endParaRPr lang="en-US" sz="2000" dirty="0"/>
          </a:p>
          <a:p>
            <a:pPr marL="50800" lvl="0" indent="0"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>
              <a:spcBef>
                <a:spcPts val="0"/>
              </a:spcBef>
              <a:buNone/>
            </a:pPr>
            <a:r>
              <a:rPr lang="en-US" sz="2000" dirty="0"/>
              <a:t>To identify the target customers and the driving factors behind the successful conversion of a customer and optimize future marketing campaigns.</a:t>
            </a:r>
            <a:endParaRPr sz="20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Optimization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univariate analysis, we analyze one variable at a time.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following plot shows the distribution of peoples' ages in the data.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Since age is a numeric variable, we plot a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histogram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BC03D0E7-4856-2AD2-302A-E78E222D10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959600" y="3428999"/>
            <a:ext cx="3453130" cy="30638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people are between 25-50 years old. Very few people older than 60 years have been targeted.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Next, let's look at the types of jobs people have. Now </a:t>
            </a:r>
            <a:r>
              <a:rPr lang="en-US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job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not a numeric variable, it is a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categorical variable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so we plot a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bar chart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for it.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8A853D1-67A2-8FF4-AC65-58B3755331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207760" y="3913970"/>
            <a:ext cx="3006090" cy="24360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 :  Univariate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have a large number of people with blue-collar jobs and in management, which are about 9000 each. The third highest category is technicians which are about 7500 people. Note that among 45,000 people, about 25,000 or 55% are either blue-collar workers, management employees technicians.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average salary is about INR 57000 per month. Note that the maximum is only about INR 1.2 lacs per month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9853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Now, Taking two variables at a time, one of which should obviously be the target variable 'response’.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 now the plot shows information of two variables - the age on x-axis and response as a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colour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This chart does not show any obvious trend of response rate with age.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analysis will be easier if we could divide the age into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buckets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e.g. 0-10 years, 10-20 years etc. This is called bucketing and is often done to divide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numeric variables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into smaller buckets.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4FC5863F-CC49-9C7D-6202-8B135FEE5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387590" y="4328159"/>
            <a:ext cx="4103370" cy="224599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9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013811D-F7ED-3F3E-913C-AAB2EEDCF4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638550" y="2627630"/>
            <a:ext cx="46101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305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B13A66A-312A-5F33-2EA1-271B68BA87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658870" y="2198201"/>
            <a:ext cx="46101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12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PART II :  Bivariate Analysis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r>
              <a:rPr lang="en-US" sz="3000" b="1" dirty="0">
                <a:solidFill>
                  <a:srgbClr val="5A5A5A"/>
                </a:solidFill>
              </a:rPr>
              <a:t>Marketing Campaign Optimisation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 under consideration: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8D9CAF1-3FB5-2ACD-2329-BEB5E6941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464560" y="2414270"/>
            <a:ext cx="4824730" cy="38747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15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919</Words>
  <Application>Microsoft Office PowerPoint</Application>
  <PresentationFormat>Widescreen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Lato</vt:lpstr>
      <vt:lpstr>Calibri</vt:lpstr>
      <vt:lpstr>Office Theme</vt:lpstr>
      <vt:lpstr>ASSIGNMENT GUIDELINES</vt:lpstr>
      <vt:lpstr>ASSIGNMENT   Name: Siya Mulge</vt:lpstr>
      <vt:lpstr>PART I :  Univariate Analysis   Marketing Campaign Optimization</vt:lpstr>
      <vt:lpstr>PART I :  Univariate Analysis   Marketing Campaign Optimisation</vt:lpstr>
      <vt:lpstr>PART I :  Univariate Analysis   Marketing Campaign Optimisation</vt:lpstr>
      <vt:lpstr>PART II :  Bivariate Analysis   Marketing Campaign Optimisation</vt:lpstr>
      <vt:lpstr>PART II :  Bivariate Analysis   Marketing Campaign Optimisation</vt:lpstr>
      <vt:lpstr>PART II :  Bivariate Analysis   Marketing Campaign Optimisation</vt:lpstr>
      <vt:lpstr>PART II :  Bivariate Analysis   Marketing Campaign Optimisation</vt:lpstr>
      <vt:lpstr>PART III: Optimisation Results   Marketing Campaign Optimisation</vt:lpstr>
      <vt:lpstr>PART IV: Major insights   Marketing Campaign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Siya Mulge</cp:lastModifiedBy>
  <cp:revision>25</cp:revision>
  <dcterms:modified xsi:type="dcterms:W3CDTF">2022-06-22T11:19:30Z</dcterms:modified>
</cp:coreProperties>
</file>