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EAE55-E0F6-4F4F-B621-46750A9D0420}" type="datetimeFigureOut">
              <a:rPr lang="bg-BG" smtClean="0"/>
              <a:t>2.7.2016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A6061-28C7-4490-A66B-5013C41D95E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0845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A6061-28C7-4490-A66B-5013C41D95ED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3337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5900-D1B0-4CEE-8F1E-57F620AD326C}" type="datetimeFigureOut">
              <a:rPr lang="bg-BG" smtClean="0"/>
              <a:t>2.7.2016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F52C-5E94-4984-9374-3E3DEABF911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56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5900-D1B0-4CEE-8F1E-57F620AD326C}" type="datetimeFigureOut">
              <a:rPr lang="bg-BG" smtClean="0"/>
              <a:t>2.7.2016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F52C-5E94-4984-9374-3E3DEABF911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86839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5900-D1B0-4CEE-8F1E-57F620AD326C}" type="datetimeFigureOut">
              <a:rPr lang="bg-BG" smtClean="0"/>
              <a:t>2.7.2016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F52C-5E94-4984-9374-3E3DEABF911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524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5900-D1B0-4CEE-8F1E-57F620AD326C}" type="datetimeFigureOut">
              <a:rPr lang="bg-BG" smtClean="0"/>
              <a:t>2.7.2016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F52C-5E94-4984-9374-3E3DEABF911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818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5900-D1B0-4CEE-8F1E-57F620AD326C}" type="datetimeFigureOut">
              <a:rPr lang="bg-BG" smtClean="0"/>
              <a:t>2.7.2016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F52C-5E94-4984-9374-3E3DEABF911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627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5900-D1B0-4CEE-8F1E-57F620AD326C}" type="datetimeFigureOut">
              <a:rPr lang="bg-BG" smtClean="0"/>
              <a:t>2.7.2016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F52C-5E94-4984-9374-3E3DEABF911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030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5900-D1B0-4CEE-8F1E-57F620AD326C}" type="datetimeFigureOut">
              <a:rPr lang="bg-BG" smtClean="0"/>
              <a:t>2.7.2016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F52C-5E94-4984-9374-3E3DEABF911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0772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5900-D1B0-4CEE-8F1E-57F620AD326C}" type="datetimeFigureOut">
              <a:rPr lang="bg-BG" smtClean="0"/>
              <a:t>2.7.2016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F52C-5E94-4984-9374-3E3DEABF911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5724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5900-D1B0-4CEE-8F1E-57F620AD326C}" type="datetimeFigureOut">
              <a:rPr lang="bg-BG" smtClean="0"/>
              <a:t>2.7.2016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F52C-5E94-4984-9374-3E3DEABF911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680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5900-D1B0-4CEE-8F1E-57F620AD326C}" type="datetimeFigureOut">
              <a:rPr lang="bg-BG" smtClean="0"/>
              <a:t>2.7.2016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F52C-5E94-4984-9374-3E3DEABF911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8230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5900-D1B0-4CEE-8F1E-57F620AD326C}" type="datetimeFigureOut">
              <a:rPr lang="bg-BG" smtClean="0"/>
              <a:t>2.7.2016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F52C-5E94-4984-9374-3E3DEABF911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8214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65900-D1B0-4CEE-8F1E-57F620AD326C}" type="datetimeFigureOut">
              <a:rPr lang="bg-BG" smtClean="0"/>
              <a:t>2.7.2016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BF52C-5E94-4984-9374-3E3DEABF911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4755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all" dirty="0"/>
              <a:t>wine quality classification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2847474" y="5202238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СИЯНА СЛАВОВА, 24963</a:t>
            </a:r>
          </a:p>
          <a:p>
            <a:pPr algn="r"/>
            <a:r>
              <a:rPr lang="ru-RU" dirty="0" smtClean="0"/>
              <a:t>ИВАН КАПУКАРАНОВ, 24958</a:t>
            </a:r>
          </a:p>
          <a:p>
            <a:endParaRPr lang="bg-BG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4000" y="35099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3600" b="0" i="0" u="none" strike="noStrike" cap="none" normalizeH="0" baseline="0" smtClean="0">
                <a:ln>
                  <a:noFill/>
                </a:ln>
                <a:solidFill>
                  <a:srgbClr val="595959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Проект за курса </a:t>
            </a:r>
            <a:r>
              <a:rPr kumimoji="0" lang="bg-BG" altLang="bg-BG" sz="3600" b="0" i="0" u="none" strike="noStrike" cap="none" normalizeH="0" baseline="0" smtClean="0">
                <a:ln>
                  <a:noFill/>
                </a:ln>
                <a:solidFill>
                  <a:srgbClr val="59595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„</a:t>
            </a:r>
            <a:r>
              <a:rPr kumimoji="0" lang="bg-BG" altLang="bg-BG" sz="3600" b="0" i="0" u="none" strike="noStrike" cap="none" normalizeH="0" baseline="0" smtClean="0">
                <a:ln>
                  <a:noFill/>
                </a:ln>
                <a:solidFill>
                  <a:srgbClr val="595959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Откриване на знания в данни</a:t>
            </a:r>
            <a:r>
              <a:rPr kumimoji="0" lang="bg-BG" altLang="bg-BG" sz="3600" b="0" i="0" u="none" strike="noStrike" cap="none" normalizeH="0" baseline="0" smtClean="0">
                <a:ln>
                  <a:noFill/>
                </a:ln>
                <a:solidFill>
                  <a:srgbClr val="59595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kumimoji="0" lang="bg-BG" alt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300894" y="1490035"/>
            <a:ext cx="6296734" cy="443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7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Резултати</a:t>
            </a:r>
            <a:endParaRPr lang="bg-BG" dirty="0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idx="1"/>
          </p:nvPr>
        </p:nvSpPr>
        <p:spPr>
          <a:xfrm>
            <a:off x="838200" y="1825625"/>
            <a:ext cx="3035968" cy="4351338"/>
          </a:xfrm>
        </p:spPr>
        <p:txBody>
          <a:bodyPr/>
          <a:lstStyle/>
          <a:p>
            <a:r>
              <a:rPr lang="en-US" dirty="0"/>
              <a:t>Random forest </a:t>
            </a:r>
            <a:r>
              <a:rPr lang="bg-BG" dirty="0" smtClean="0"/>
              <a:t>за Червено вино</a:t>
            </a:r>
          </a:p>
          <a:p>
            <a:r>
              <a:rPr lang="en-US" dirty="0" smtClean="0"/>
              <a:t>Precision - </a:t>
            </a:r>
            <a:r>
              <a:rPr lang="bg-BG" dirty="0" smtClean="0"/>
              <a:t>0.7384</a:t>
            </a:r>
            <a:endParaRPr lang="en-US" dirty="0" smtClean="0"/>
          </a:p>
          <a:p>
            <a:r>
              <a:rPr lang="en-US" dirty="0" smtClean="0"/>
              <a:t>Recall - </a:t>
            </a:r>
            <a:r>
              <a:rPr lang="bg-BG" dirty="0" smtClean="0"/>
              <a:t>0.705882</a:t>
            </a:r>
            <a:endParaRPr lang="en-US" dirty="0" smtClean="0"/>
          </a:p>
          <a:p>
            <a:r>
              <a:rPr lang="en-US" dirty="0" smtClean="0"/>
              <a:t>F1 - </a:t>
            </a:r>
            <a:r>
              <a:rPr lang="bg-BG" dirty="0" smtClean="0"/>
              <a:t>0.7218045</a:t>
            </a:r>
            <a:endParaRPr lang="en-US" dirty="0" smtClean="0"/>
          </a:p>
        </p:txBody>
      </p:sp>
      <p:pic>
        <p:nvPicPr>
          <p:cNvPr id="6" name="Контейнер за съдържание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68" y="0"/>
            <a:ext cx="8584490" cy="6858000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37" y="3910176"/>
            <a:ext cx="4038095" cy="26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8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Резултати(</a:t>
            </a:r>
            <a:r>
              <a:rPr lang="en-US" dirty="0" smtClean="0"/>
              <a:t>Random forest</a:t>
            </a:r>
            <a:r>
              <a:rPr lang="bg-BG" dirty="0" smtClean="0"/>
              <a:t>)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200" y="1728078"/>
            <a:ext cx="10515600" cy="4351338"/>
          </a:xfrm>
        </p:spPr>
        <p:txBody>
          <a:bodyPr/>
          <a:lstStyle/>
          <a:p>
            <a:r>
              <a:rPr lang="bg-BG" dirty="0" smtClean="0"/>
              <a:t>Обучаване </a:t>
            </a:r>
            <a:r>
              <a:rPr lang="bg-BG" dirty="0"/>
              <a:t>с бяло вино(всички атрибути) тестване с червено </a:t>
            </a:r>
            <a:r>
              <a:rPr lang="bg-BG" dirty="0" smtClean="0"/>
              <a:t>вино</a:t>
            </a:r>
          </a:p>
          <a:p>
            <a:pPr lvl="1"/>
            <a:r>
              <a:rPr lang="bg-BG" dirty="0"/>
              <a:t>RMSE: 2.784196</a:t>
            </a:r>
          </a:p>
          <a:p>
            <a:r>
              <a:rPr lang="bg-BG" dirty="0" smtClean="0"/>
              <a:t>Обучаване </a:t>
            </a:r>
            <a:r>
              <a:rPr lang="bg-BG" dirty="0"/>
              <a:t>с червено вино(всички атрибути) тестване с бяло </a:t>
            </a:r>
            <a:r>
              <a:rPr lang="bg-BG" dirty="0" smtClean="0"/>
              <a:t>вино</a:t>
            </a:r>
          </a:p>
          <a:p>
            <a:pPr lvl="1"/>
            <a:r>
              <a:rPr lang="en-US" dirty="0"/>
              <a:t>RMSE: </a:t>
            </a:r>
            <a:r>
              <a:rPr lang="en-US" dirty="0" smtClean="0"/>
              <a:t>2.439979</a:t>
            </a:r>
            <a:r>
              <a:rPr lang="bg-BG" dirty="0" smtClean="0"/>
              <a:t> </a:t>
            </a:r>
            <a:endParaRPr lang="en-US" dirty="0" smtClean="0"/>
          </a:p>
          <a:p>
            <a:r>
              <a:rPr lang="bg-BG" dirty="0" smtClean="0"/>
              <a:t>Обучаване </a:t>
            </a:r>
            <a:r>
              <a:rPr lang="bg-BG" dirty="0"/>
              <a:t>с червено и бяло вино(всички атрибути) тестване с бяло вино</a:t>
            </a:r>
            <a:endParaRPr lang="en-US" dirty="0" smtClean="0"/>
          </a:p>
        </p:txBody>
      </p:sp>
      <p:pic>
        <p:nvPicPr>
          <p:cNvPr id="4" name="Картина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824" y="4078455"/>
            <a:ext cx="8109285" cy="2779545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9038"/>
            <a:ext cx="4126104" cy="312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2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Резултати</a:t>
            </a:r>
            <a:r>
              <a:rPr lang="en-US" dirty="0" smtClean="0"/>
              <a:t>(Neural Networks)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/>
              <a:t>Обучаване с бяло вино(всички атрибути) тестване с бяло вино</a:t>
            </a:r>
          </a:p>
          <a:p>
            <a:pPr lvl="1"/>
            <a:r>
              <a:rPr lang="bg-BG" dirty="0" err="1"/>
              <a:t>maxAccuracy</a:t>
            </a:r>
            <a:r>
              <a:rPr lang="bg-BG" dirty="0"/>
              <a:t>:  0.446183953033268 , l =  0.01</a:t>
            </a:r>
          </a:p>
          <a:p>
            <a:pPr lvl="1"/>
            <a:r>
              <a:rPr lang="bg-BG" dirty="0"/>
              <a:t>"</a:t>
            </a:r>
            <a:r>
              <a:rPr lang="en-US" dirty="0"/>
              <a:t>5</a:t>
            </a:r>
            <a:r>
              <a:rPr lang="bg-BG" dirty="0"/>
              <a:t>" - f1:  0.013793103448275, </a:t>
            </a:r>
            <a:r>
              <a:rPr lang="bg-BG" dirty="0" err="1"/>
              <a:t>precision</a:t>
            </a:r>
            <a:r>
              <a:rPr lang="bg-BG" dirty="0"/>
              <a:t>:  0.00694444444444444, </a:t>
            </a:r>
            <a:r>
              <a:rPr lang="bg-BG" dirty="0" err="1"/>
              <a:t>recall</a:t>
            </a:r>
            <a:r>
              <a:rPr lang="bg-BG" dirty="0"/>
              <a:t>:  1</a:t>
            </a:r>
          </a:p>
          <a:p>
            <a:pPr lvl="1"/>
            <a:r>
              <a:rPr lang="bg-BG" dirty="0"/>
              <a:t>"</a:t>
            </a:r>
            <a:r>
              <a:rPr lang="en-US" dirty="0"/>
              <a:t>6</a:t>
            </a:r>
            <a:r>
              <a:rPr lang="bg-BG" dirty="0"/>
              <a:t>" - f1:  0.616010854816825, </a:t>
            </a:r>
            <a:r>
              <a:rPr lang="bg-BG" dirty="0" err="1"/>
              <a:t>precision</a:t>
            </a:r>
            <a:r>
              <a:rPr lang="bg-BG" dirty="0"/>
              <a:t>:  1, </a:t>
            </a:r>
            <a:r>
              <a:rPr lang="bg-BG" dirty="0" err="1"/>
              <a:t>recall</a:t>
            </a:r>
            <a:r>
              <a:rPr lang="bg-BG" dirty="0"/>
              <a:t>:  0.445098039215686</a:t>
            </a:r>
          </a:p>
          <a:p>
            <a:r>
              <a:rPr lang="bg-BG" b="1" dirty="0"/>
              <a:t>Обучаване с червено вино(всички атрибути) тестване с червено вино</a:t>
            </a:r>
          </a:p>
          <a:p>
            <a:pPr lvl="1"/>
            <a:r>
              <a:rPr lang="bg-BG" dirty="0" err="1"/>
              <a:t>maxAccuracy</a:t>
            </a:r>
            <a:r>
              <a:rPr lang="bg-BG" dirty="0"/>
              <a:t>:  0.402366863905325 , l =  0.14</a:t>
            </a:r>
          </a:p>
          <a:p>
            <a:pPr lvl="1"/>
            <a:r>
              <a:rPr lang="bg-BG" dirty="0"/>
              <a:t>"5" -  f1:  0.573839662447257, </a:t>
            </a:r>
            <a:r>
              <a:rPr lang="bg-BG" dirty="0" err="1"/>
              <a:t>precision</a:t>
            </a:r>
            <a:r>
              <a:rPr lang="bg-BG" dirty="0"/>
              <a:t>:  1, </a:t>
            </a:r>
            <a:r>
              <a:rPr lang="bg-BG" dirty="0" err="1"/>
              <a:t>recall</a:t>
            </a:r>
            <a:r>
              <a:rPr lang="bg-BG" dirty="0"/>
              <a:t>:  0.402366863905325</a:t>
            </a:r>
          </a:p>
          <a:p>
            <a:r>
              <a:rPr lang="bg-BG" b="1" dirty="0"/>
              <a:t>Смесено: обучаване с червено и бяло вино(всички атрибути) тестване с бяло вино</a:t>
            </a:r>
          </a:p>
          <a:p>
            <a:pPr lvl="1"/>
            <a:r>
              <a:rPr lang="bg-BG" dirty="0" err="1"/>
              <a:t>maxSum</a:t>
            </a:r>
            <a:r>
              <a:rPr lang="bg-BG" dirty="0"/>
              <a:t>:  1.44422700587084 , l =  0.05</a:t>
            </a:r>
          </a:p>
          <a:p>
            <a:pPr lvl="1"/>
            <a:r>
              <a:rPr lang="bg-BG" dirty="0" err="1"/>
              <a:t>recall</a:t>
            </a:r>
            <a:r>
              <a:rPr lang="bg-BG" dirty="0"/>
              <a:t>:  1 </a:t>
            </a:r>
            <a:r>
              <a:rPr lang="bg-BG" dirty="0" err="1"/>
              <a:t>accuracy</a:t>
            </a:r>
            <a:r>
              <a:rPr lang="bg-BG" dirty="0"/>
              <a:t>; 0.444227005870841 , l =  0.05</a:t>
            </a:r>
          </a:p>
          <a:p>
            <a:pPr lvl="1"/>
            <a:r>
              <a:rPr lang="bg-BG" dirty="0"/>
              <a:t>"5" - f1:  0.43969465648855, </a:t>
            </a:r>
            <a:r>
              <a:rPr lang="bg-BG" dirty="0" err="1"/>
              <a:t>precision</a:t>
            </a:r>
            <a:r>
              <a:rPr lang="bg-BG" dirty="0"/>
              <a:t>:  1, </a:t>
            </a:r>
            <a:r>
              <a:rPr lang="bg-BG" dirty="0" err="1"/>
              <a:t>recall</a:t>
            </a:r>
            <a:r>
              <a:rPr lang="bg-BG" dirty="0"/>
              <a:t>:  0.281800391389432</a:t>
            </a:r>
          </a:p>
          <a:p>
            <a:r>
              <a:rPr lang="bg-BG" b="1" dirty="0"/>
              <a:t>Смесено: обучаване с червено и бяло вино(избрани атрибути) тестване с бяло вино</a:t>
            </a:r>
          </a:p>
          <a:p>
            <a:pPr lvl="1"/>
            <a:r>
              <a:rPr lang="bg-BG" dirty="0" err="1"/>
              <a:t>maxSum</a:t>
            </a:r>
            <a:r>
              <a:rPr lang="bg-BG" dirty="0"/>
              <a:t>:  1.44422700587084 , l =  0.05</a:t>
            </a:r>
          </a:p>
          <a:p>
            <a:pPr lvl="1"/>
            <a:r>
              <a:rPr lang="bg-BG" dirty="0" err="1"/>
              <a:t>recall</a:t>
            </a:r>
            <a:r>
              <a:rPr lang="bg-BG" dirty="0"/>
              <a:t>:  1 </a:t>
            </a:r>
            <a:r>
              <a:rPr lang="bg-BG" dirty="0" err="1"/>
              <a:t>accuracy</a:t>
            </a:r>
            <a:r>
              <a:rPr lang="bg-BG" dirty="0"/>
              <a:t>; 0.444227005870841 , l =  0.05</a:t>
            </a:r>
          </a:p>
          <a:p>
            <a:pPr lvl="1"/>
            <a:r>
              <a:rPr lang="bg-BG" dirty="0"/>
              <a:t>"5" - f1:  0.43969465648855, </a:t>
            </a:r>
            <a:r>
              <a:rPr lang="bg-BG" dirty="0" err="1"/>
              <a:t>precision</a:t>
            </a:r>
            <a:r>
              <a:rPr lang="bg-BG" dirty="0"/>
              <a:t>:  1, </a:t>
            </a:r>
            <a:r>
              <a:rPr lang="bg-BG" dirty="0" err="1"/>
              <a:t>recall</a:t>
            </a:r>
            <a:r>
              <a:rPr lang="bg-BG" dirty="0"/>
              <a:t>:  0.281800391389432</a:t>
            </a:r>
          </a:p>
          <a:p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440" y="0"/>
            <a:ext cx="4480560" cy="2800350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937" y="4972050"/>
            <a:ext cx="38004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05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Заключение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Използваните </a:t>
            </a:r>
            <a:r>
              <a:rPr lang="bg-BG" dirty="0"/>
              <a:t>алгоритми не са най-подходящите за поставения </a:t>
            </a:r>
            <a:r>
              <a:rPr lang="bg-BG" dirty="0" smtClean="0"/>
              <a:t>проблем</a:t>
            </a:r>
          </a:p>
          <a:p>
            <a:r>
              <a:rPr lang="bg-BG" dirty="0" smtClean="0"/>
              <a:t>Има </a:t>
            </a:r>
            <a:r>
              <a:rPr lang="bg-BG" dirty="0"/>
              <a:t>множество примери за средния клас, но липсват примери за крайните </a:t>
            </a:r>
            <a:r>
              <a:rPr lang="bg-BG" dirty="0" smtClean="0"/>
              <a:t>класове</a:t>
            </a:r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77512"/>
            <a:ext cx="6019799" cy="420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2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</a:t>
            </a:r>
            <a:r>
              <a:rPr lang="bg-BG" dirty="0" smtClean="0"/>
              <a:t>ъдещо развитие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200" y="1825625"/>
            <a:ext cx="7691438" cy="4351338"/>
          </a:xfrm>
        </p:spPr>
        <p:txBody>
          <a:bodyPr/>
          <a:lstStyle/>
          <a:p>
            <a:endParaRPr lang="bg-BG" dirty="0" smtClean="0"/>
          </a:p>
          <a:p>
            <a:r>
              <a:rPr lang="bg-BG" dirty="0" smtClean="0"/>
              <a:t>Експериментиране с Наивен </a:t>
            </a:r>
            <a:r>
              <a:rPr lang="bg-BG" dirty="0" err="1" smtClean="0"/>
              <a:t>Бейсов</a:t>
            </a:r>
            <a:r>
              <a:rPr lang="bg-BG" dirty="0" smtClean="0"/>
              <a:t> </a:t>
            </a:r>
            <a:r>
              <a:rPr lang="bg-BG" dirty="0" smtClean="0"/>
              <a:t>класификатор</a:t>
            </a:r>
            <a:r>
              <a:rPr lang="en-US" dirty="0" smtClean="0"/>
              <a:t> </a:t>
            </a:r>
            <a:r>
              <a:rPr lang="bg-BG" dirty="0" smtClean="0"/>
              <a:t>или регресия.</a:t>
            </a:r>
          </a:p>
          <a:p>
            <a:r>
              <a:rPr lang="bg-BG" dirty="0" smtClean="0"/>
              <a:t>Да </a:t>
            </a:r>
            <a:r>
              <a:rPr lang="bg-BG" dirty="0" smtClean="0"/>
              <a:t>се приложи подхода описан в съществуващото решение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06" y="0"/>
            <a:ext cx="58522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16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62500" cy="4535488"/>
          </a:xfrm>
        </p:spPr>
        <p:txBody>
          <a:bodyPr/>
          <a:lstStyle/>
          <a:p>
            <a:r>
              <a:rPr lang="bg-BG" dirty="0" smtClean="0"/>
              <a:t>Благодарим ви за </a:t>
            </a:r>
            <a:r>
              <a:rPr lang="bg-BG" dirty="0" smtClean="0"/>
              <a:t>вниманието</a:t>
            </a:r>
            <a:r>
              <a:rPr lang="en-US" dirty="0" smtClean="0"/>
              <a:t>!</a:t>
            </a:r>
            <a:endParaRPr lang="bg-BG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0" y="680243"/>
            <a:ext cx="4591050" cy="53562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8757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Проблемът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</a:t>
            </a:r>
            <a:r>
              <a:rPr lang="bg-BG" dirty="0" smtClean="0"/>
              <a:t>а </a:t>
            </a:r>
            <a:r>
              <a:rPr lang="bg-BG" dirty="0"/>
              <a:t>се класифицира виното според неговото </a:t>
            </a:r>
            <a:r>
              <a:rPr lang="bg-BG" dirty="0" smtClean="0"/>
              <a:t>качество</a:t>
            </a:r>
          </a:p>
          <a:p>
            <a:pPr lvl="1"/>
            <a:r>
              <a:rPr lang="bg-BG" dirty="0" smtClean="0"/>
              <a:t>Качество  - номинални стойности между 1-10</a:t>
            </a:r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75251"/>
            <a:ext cx="10058400" cy="235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3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Данните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 smtClean="0"/>
              <a:t>Две </a:t>
            </a:r>
            <a:r>
              <a:rPr lang="bg-BG" dirty="0"/>
              <a:t>множества с информация за химическия състав на различни видове </a:t>
            </a:r>
            <a:r>
              <a:rPr lang="bg-BG" dirty="0" smtClean="0"/>
              <a:t>вино.</a:t>
            </a:r>
          </a:p>
          <a:p>
            <a:pPr lvl="1"/>
            <a:r>
              <a:rPr lang="bg-BG" dirty="0" smtClean="0"/>
              <a:t>Множество за бяло вино</a:t>
            </a:r>
          </a:p>
          <a:p>
            <a:pPr lvl="1"/>
            <a:r>
              <a:rPr lang="bg-BG" dirty="0" smtClean="0"/>
              <a:t>Множество за червено вино</a:t>
            </a:r>
          </a:p>
          <a:p>
            <a:pPr lvl="8">
              <a:buFont typeface="Courier New" panose="02070309020205020404" pitchFamily="49" charset="0"/>
              <a:buChar char="o"/>
            </a:pPr>
            <a:r>
              <a:rPr lang="en-US" dirty="0"/>
              <a:t>fixed acidity</a:t>
            </a:r>
            <a:endParaRPr lang="bg-BG" dirty="0"/>
          </a:p>
          <a:p>
            <a:pPr lvl="8">
              <a:buFont typeface="Courier New" panose="02070309020205020404" pitchFamily="49" charset="0"/>
              <a:buChar char="o"/>
            </a:pPr>
            <a:r>
              <a:rPr lang="en-US" dirty="0"/>
              <a:t>volatile acidity</a:t>
            </a:r>
            <a:endParaRPr lang="bg-BG" dirty="0"/>
          </a:p>
          <a:p>
            <a:pPr lvl="8">
              <a:buFont typeface="Courier New" panose="02070309020205020404" pitchFamily="49" charset="0"/>
              <a:buChar char="o"/>
            </a:pPr>
            <a:r>
              <a:rPr lang="en-US" dirty="0"/>
              <a:t>citric acid</a:t>
            </a:r>
            <a:endParaRPr lang="bg-BG" dirty="0"/>
          </a:p>
          <a:p>
            <a:pPr lvl="8">
              <a:buFont typeface="Courier New" panose="02070309020205020404" pitchFamily="49" charset="0"/>
              <a:buChar char="o"/>
            </a:pPr>
            <a:r>
              <a:rPr lang="en-US" dirty="0"/>
              <a:t>residual sugar</a:t>
            </a:r>
            <a:endParaRPr lang="bg-BG" dirty="0"/>
          </a:p>
          <a:p>
            <a:pPr lvl="8">
              <a:buFont typeface="Courier New" panose="02070309020205020404" pitchFamily="49" charset="0"/>
              <a:buChar char="o"/>
            </a:pPr>
            <a:r>
              <a:rPr lang="en-US" dirty="0"/>
              <a:t>chlorides</a:t>
            </a:r>
            <a:endParaRPr lang="bg-BG" dirty="0"/>
          </a:p>
          <a:p>
            <a:pPr lvl="8">
              <a:buFont typeface="Courier New" panose="02070309020205020404" pitchFamily="49" charset="0"/>
              <a:buChar char="o"/>
            </a:pPr>
            <a:r>
              <a:rPr lang="en-US" dirty="0"/>
              <a:t>free sulfur dioxide</a:t>
            </a:r>
            <a:endParaRPr lang="bg-BG" dirty="0"/>
          </a:p>
          <a:p>
            <a:pPr lvl="8">
              <a:buFont typeface="Courier New" panose="02070309020205020404" pitchFamily="49" charset="0"/>
              <a:buChar char="o"/>
            </a:pPr>
            <a:r>
              <a:rPr lang="en-US" dirty="0"/>
              <a:t>total sulfur dioxide</a:t>
            </a:r>
            <a:endParaRPr lang="bg-BG" dirty="0"/>
          </a:p>
          <a:p>
            <a:pPr lvl="8">
              <a:buFont typeface="Courier New" panose="02070309020205020404" pitchFamily="49" charset="0"/>
              <a:buChar char="o"/>
            </a:pPr>
            <a:r>
              <a:rPr lang="en-US" dirty="0"/>
              <a:t>density</a:t>
            </a:r>
            <a:endParaRPr lang="bg-BG" dirty="0"/>
          </a:p>
          <a:p>
            <a:pPr lvl="8">
              <a:buFont typeface="Courier New" panose="02070309020205020404" pitchFamily="49" charset="0"/>
              <a:buChar char="o"/>
            </a:pPr>
            <a:r>
              <a:rPr lang="en-US" dirty="0"/>
              <a:t>pH</a:t>
            </a:r>
            <a:endParaRPr lang="bg-BG" dirty="0"/>
          </a:p>
          <a:p>
            <a:pPr lvl="8">
              <a:buFont typeface="Courier New" panose="02070309020205020404" pitchFamily="49" charset="0"/>
              <a:buChar char="o"/>
            </a:pPr>
            <a:r>
              <a:rPr lang="en-US" dirty="0" err="1"/>
              <a:t>sulphates</a:t>
            </a:r>
            <a:endParaRPr lang="bg-BG" dirty="0"/>
          </a:p>
          <a:p>
            <a:pPr lvl="8">
              <a:buFont typeface="Courier New" panose="02070309020205020404" pitchFamily="49" charset="0"/>
              <a:buChar char="o"/>
            </a:pPr>
            <a:r>
              <a:rPr lang="en-US" dirty="0"/>
              <a:t>alcohol</a:t>
            </a:r>
            <a:endParaRPr lang="bg-BG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58259" y="3746751"/>
            <a:ext cx="10058400" cy="235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2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Анализ на данните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Нормално </a:t>
            </a:r>
            <a:r>
              <a:rPr lang="bg-BG" dirty="0"/>
              <a:t>разпределени със сравнително малко стандартно отклонение</a:t>
            </a:r>
          </a:p>
        </p:txBody>
      </p:sp>
      <p:pic>
        <p:nvPicPr>
          <p:cNvPr id="2050" name="Picture 2" descr="whiteWine_train_quality_distrib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830" y="2691063"/>
            <a:ext cx="4166937" cy="416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Картина 5" descr="C:\Users\Siyana\AppData\Local\Microsoft\Windows\INetCache\Content.Word\redWine_train_quality_distributio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91061"/>
            <a:ext cx="4640179" cy="4166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77" y="3733984"/>
            <a:ext cx="2081090" cy="2081090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977" y="2914525"/>
            <a:ext cx="2318685" cy="197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3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Анализ на данните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Не </a:t>
            </a:r>
            <a:r>
              <a:rPr lang="bg-BG" dirty="0"/>
              <a:t>всички атрибути характеризират достатъчно добре всеки един клас вино</a:t>
            </a:r>
          </a:p>
        </p:txBody>
      </p:sp>
      <p:pic>
        <p:nvPicPr>
          <p:cNvPr id="3074" name="Picture 2" descr="redWine_volat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99836"/>
            <a:ext cx="4085974" cy="4085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redWine_residu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840" y="2699836"/>
            <a:ext cx="4175960" cy="417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Текстово поле 3"/>
          <p:cNvSpPr txBox="1"/>
          <p:nvPr/>
        </p:nvSpPr>
        <p:spPr>
          <a:xfrm>
            <a:off x="5293895" y="3705727"/>
            <a:ext cx="163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Червено вино</a:t>
            </a:r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543622" y="-593627"/>
            <a:ext cx="10058400" cy="235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whiteWine_alcoh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90009"/>
            <a:ext cx="4551948" cy="4551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Анализ на данните</a:t>
            </a:r>
            <a:endParaRPr lang="bg-BG" dirty="0"/>
          </a:p>
        </p:txBody>
      </p:sp>
      <p:pic>
        <p:nvPicPr>
          <p:cNvPr id="4098" name="Picture 2" descr="whiteWine_sulpha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852" y="2290010"/>
            <a:ext cx="4551948" cy="4551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Същата е и ситуацията при бялото вино</a:t>
            </a:r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180385" y="-1"/>
            <a:ext cx="5011615" cy="2143125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319" y="3396458"/>
            <a:ext cx="997361" cy="233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7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Съществуващо решение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200" y="1825625"/>
            <a:ext cx="5009147" cy="4351338"/>
          </a:xfrm>
        </p:spPr>
        <p:txBody>
          <a:bodyPr/>
          <a:lstStyle/>
          <a:p>
            <a:r>
              <a:rPr lang="en-US" dirty="0"/>
              <a:t>Random </a:t>
            </a:r>
            <a:r>
              <a:rPr lang="en-US" dirty="0" smtClean="0"/>
              <a:t>forest</a:t>
            </a:r>
            <a:r>
              <a:rPr lang="bg-BG" dirty="0"/>
              <a:t> </a:t>
            </a:r>
            <a:r>
              <a:rPr lang="bg-BG" dirty="0" smtClean="0"/>
              <a:t>върху </a:t>
            </a:r>
            <a:r>
              <a:rPr lang="en-US" dirty="0"/>
              <a:t>White Wine dataset</a:t>
            </a:r>
            <a:r>
              <a:rPr lang="en-US" dirty="0" smtClean="0"/>
              <a:t>.</a:t>
            </a:r>
            <a:endParaRPr lang="bg-BG" dirty="0" smtClean="0"/>
          </a:p>
          <a:p>
            <a:r>
              <a:rPr lang="bg-BG" dirty="0" smtClean="0"/>
              <a:t>Разпределили са качеството </a:t>
            </a:r>
            <a:r>
              <a:rPr lang="bg-BG" dirty="0"/>
              <a:t>в три </a:t>
            </a:r>
            <a:r>
              <a:rPr lang="bg-BG" dirty="0" smtClean="0"/>
              <a:t>категории</a:t>
            </a:r>
          </a:p>
          <a:p>
            <a:r>
              <a:rPr lang="bg-BG" dirty="0" smtClean="0"/>
              <a:t>Резултат - </a:t>
            </a:r>
            <a:r>
              <a:rPr lang="en-US" dirty="0"/>
              <a:t>a</a:t>
            </a:r>
            <a:r>
              <a:rPr lang="en-US" dirty="0" smtClean="0"/>
              <a:t>ccuracy</a:t>
            </a:r>
            <a:r>
              <a:rPr lang="bg-BG" dirty="0" smtClean="0"/>
              <a:t> </a:t>
            </a:r>
            <a:r>
              <a:rPr lang="bg-BG" dirty="0"/>
              <a:t>71,5%.</a:t>
            </a:r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652" y="1299410"/>
            <a:ext cx="5716653" cy="5558589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46544" y="2984830"/>
            <a:ext cx="3697206" cy="332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2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Нашето решение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/>
          <a:lstStyle/>
          <a:p>
            <a:r>
              <a:rPr lang="bg-BG" dirty="0" smtClean="0"/>
              <a:t>Сравняваме представянето </a:t>
            </a:r>
            <a:r>
              <a:rPr lang="bg-BG" dirty="0"/>
              <a:t>на два </a:t>
            </a:r>
            <a:r>
              <a:rPr lang="bg-BG" dirty="0" smtClean="0"/>
              <a:t>алгоритъма </a:t>
            </a:r>
          </a:p>
          <a:p>
            <a:pPr lvl="1"/>
            <a:r>
              <a:rPr lang="en-US" dirty="0" smtClean="0"/>
              <a:t>random </a:t>
            </a:r>
            <a:r>
              <a:rPr lang="en-US" dirty="0"/>
              <a:t>forest </a:t>
            </a:r>
            <a:endParaRPr lang="bg-BG" dirty="0"/>
          </a:p>
          <a:p>
            <a:pPr lvl="1"/>
            <a:r>
              <a:rPr lang="en-US" dirty="0" smtClean="0"/>
              <a:t>neural network</a:t>
            </a:r>
            <a:endParaRPr lang="bg-BG" dirty="0" smtClean="0"/>
          </a:p>
          <a:p>
            <a:r>
              <a:rPr lang="bg-BG" dirty="0" smtClean="0"/>
              <a:t>Реализация чрез </a:t>
            </a:r>
            <a:r>
              <a:rPr lang="en-US" dirty="0" smtClean="0"/>
              <a:t>R Project</a:t>
            </a:r>
          </a:p>
          <a:p>
            <a:r>
              <a:rPr lang="bg-BG" dirty="0" smtClean="0"/>
              <a:t>Работим с оригиналните степени на качество от 1 до 10</a:t>
            </a:r>
          </a:p>
          <a:p>
            <a:r>
              <a:rPr lang="bg-BG" dirty="0" smtClean="0"/>
              <a:t>Отделихме 10% за тестване и 90% за обучение от двете множества</a:t>
            </a:r>
          </a:p>
          <a:p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13" y="0"/>
            <a:ext cx="6362700" cy="6677025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471" y="2659186"/>
            <a:ext cx="1031716" cy="79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5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Програмна реализация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199" y="1825625"/>
            <a:ext cx="1078430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Random forest </a:t>
            </a:r>
            <a:endParaRPr lang="bg-BG" dirty="0" smtClean="0"/>
          </a:p>
          <a:p>
            <a:pPr lvl="1"/>
            <a:r>
              <a:rPr lang="bg-BG" dirty="0" smtClean="0"/>
              <a:t>Експерименти </a:t>
            </a:r>
            <a:r>
              <a:rPr lang="bg-BG" dirty="0"/>
              <a:t>с различен брой дървета в интервала </a:t>
            </a:r>
            <a:r>
              <a:rPr lang="en-US" dirty="0"/>
              <a:t>[10,100</a:t>
            </a:r>
            <a:r>
              <a:rPr lang="en-US" dirty="0" smtClean="0"/>
              <a:t>]</a:t>
            </a:r>
            <a:endParaRPr lang="bg-BG" dirty="0" smtClean="0"/>
          </a:p>
          <a:p>
            <a:r>
              <a:rPr lang="en-US" dirty="0"/>
              <a:t>Neural Networks </a:t>
            </a:r>
            <a:endParaRPr lang="bg-BG" dirty="0" smtClean="0"/>
          </a:p>
          <a:p>
            <a:pPr lvl="1"/>
            <a:r>
              <a:rPr lang="bg-BG" dirty="0" err="1"/>
              <a:t>П</a:t>
            </a:r>
            <a:r>
              <a:rPr lang="bg-BG" dirty="0" err="1" smtClean="0"/>
              <a:t>ерсептрон</a:t>
            </a:r>
            <a:r>
              <a:rPr lang="bg-BG" dirty="0" smtClean="0"/>
              <a:t> </a:t>
            </a:r>
            <a:r>
              <a:rPr lang="bg-BG" dirty="0"/>
              <a:t>с един скрит </a:t>
            </a:r>
            <a:r>
              <a:rPr lang="bg-BG" dirty="0" smtClean="0"/>
              <a:t>слой</a:t>
            </a:r>
          </a:p>
          <a:p>
            <a:pPr lvl="1"/>
            <a:r>
              <a:rPr lang="bg-BG" dirty="0" smtClean="0"/>
              <a:t>100 неврони </a:t>
            </a:r>
            <a:r>
              <a:rPr lang="bg-BG" dirty="0"/>
              <a:t>в скрития </a:t>
            </a:r>
            <a:r>
              <a:rPr lang="bg-BG" dirty="0" smtClean="0"/>
              <a:t>слой</a:t>
            </a:r>
          </a:p>
          <a:p>
            <a:pPr lvl="1"/>
            <a:r>
              <a:rPr lang="bg-BG" dirty="0" smtClean="0"/>
              <a:t>1000 максимални </a:t>
            </a:r>
            <a:r>
              <a:rPr lang="bg-BG" dirty="0"/>
              <a:t>итерации за </a:t>
            </a:r>
            <a:r>
              <a:rPr lang="bg-BG" dirty="0" smtClean="0"/>
              <a:t>обучение</a:t>
            </a:r>
          </a:p>
          <a:p>
            <a:pPr lvl="1"/>
            <a:r>
              <a:rPr lang="bg-BG" dirty="0"/>
              <a:t>С</a:t>
            </a:r>
            <a:r>
              <a:rPr lang="bg-BG" dirty="0" smtClean="0"/>
              <a:t>лучайно избрани първоначални тегла</a:t>
            </a:r>
          </a:p>
          <a:p>
            <a:pPr lvl="1"/>
            <a:r>
              <a:rPr lang="en-US" dirty="0" smtClean="0"/>
              <a:t>Backpropagation</a:t>
            </a:r>
            <a:endParaRPr lang="bg-BG" dirty="0"/>
          </a:p>
          <a:p>
            <a:pPr lvl="1"/>
            <a:r>
              <a:rPr lang="bg-BG" dirty="0"/>
              <a:t>Е</a:t>
            </a:r>
            <a:r>
              <a:rPr lang="bg-BG" dirty="0" smtClean="0"/>
              <a:t>ксперименти </a:t>
            </a:r>
            <a:r>
              <a:rPr lang="bg-BG" dirty="0"/>
              <a:t>с различна стойност на параметъра на функцията за обучение, като използвахме стойности в интервала </a:t>
            </a:r>
            <a:r>
              <a:rPr lang="en-US" dirty="0"/>
              <a:t>[0,1] </a:t>
            </a:r>
            <a:r>
              <a:rPr lang="bg-BG" dirty="0"/>
              <a:t>с промяна в стотните</a:t>
            </a:r>
            <a:endParaRPr lang="bg-BG" dirty="0" smtClean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29213" y="0"/>
            <a:ext cx="3491374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505</Words>
  <Application>Microsoft Office PowerPoint</Application>
  <PresentationFormat>Широк екран</PresentationFormat>
  <Paragraphs>86</Paragraphs>
  <Slides>15</Slides>
  <Notes>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Times New Roman</vt:lpstr>
      <vt:lpstr>Office тема</vt:lpstr>
      <vt:lpstr>wine quality classification</vt:lpstr>
      <vt:lpstr>Проблемът</vt:lpstr>
      <vt:lpstr>Данните</vt:lpstr>
      <vt:lpstr>Анализ на данните</vt:lpstr>
      <vt:lpstr>Анализ на данните</vt:lpstr>
      <vt:lpstr>Анализ на данните</vt:lpstr>
      <vt:lpstr>Съществуващо решение</vt:lpstr>
      <vt:lpstr>Нашето решение</vt:lpstr>
      <vt:lpstr>Програмна реализация</vt:lpstr>
      <vt:lpstr>Резултати</vt:lpstr>
      <vt:lpstr>Резултати(Random forest)</vt:lpstr>
      <vt:lpstr>Резултати(Neural Networks)</vt:lpstr>
      <vt:lpstr>Заключение</vt:lpstr>
      <vt:lpstr>Бъдещо развитие</vt:lpstr>
      <vt:lpstr>Благодарим ви за вниманието!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quality classification</dc:title>
  <dc:creator>Иван Капукаранов</dc:creator>
  <cp:lastModifiedBy>Иван Капукаранов</cp:lastModifiedBy>
  <cp:revision>18</cp:revision>
  <dcterms:created xsi:type="dcterms:W3CDTF">2016-07-01T19:15:07Z</dcterms:created>
  <dcterms:modified xsi:type="dcterms:W3CDTF">2016-07-01T21:28:13Z</dcterms:modified>
</cp:coreProperties>
</file>