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23"/>
  </p:notesMasterIdLst>
  <p:sldIdLst>
    <p:sldId id="292" r:id="rId3"/>
    <p:sldId id="293" r:id="rId4"/>
    <p:sldId id="369" r:id="rId5"/>
    <p:sldId id="377" r:id="rId6"/>
    <p:sldId id="296" r:id="rId7"/>
    <p:sldId id="372" r:id="rId8"/>
    <p:sldId id="351" r:id="rId9"/>
    <p:sldId id="378" r:id="rId10"/>
    <p:sldId id="379" r:id="rId11"/>
    <p:sldId id="309" r:id="rId12"/>
    <p:sldId id="338" r:id="rId13"/>
    <p:sldId id="376" r:id="rId14"/>
    <p:sldId id="313" r:id="rId15"/>
    <p:sldId id="340" r:id="rId16"/>
    <p:sldId id="373" r:id="rId17"/>
    <p:sldId id="346" r:id="rId18"/>
    <p:sldId id="347" r:id="rId19"/>
    <p:sldId id="380" r:id="rId20"/>
    <p:sldId id="381" r:id="rId21"/>
    <p:sldId id="290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336699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CC"/>
    <a:srgbClr val="CCFFFF"/>
    <a:srgbClr val="FFFF00"/>
    <a:srgbClr val="CC3300"/>
    <a:srgbClr val="B2B2B2"/>
    <a:srgbClr val="9900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6" autoAdjust="0"/>
    <p:restoredTop sz="94270" autoAdjust="0"/>
  </p:normalViewPr>
  <p:slideViewPr>
    <p:cSldViewPr>
      <p:cViewPr>
        <p:scale>
          <a:sx n="73" d="100"/>
          <a:sy n="73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测试时间对比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单元测试</c:v>
                </c:pt>
                <c:pt idx="1">
                  <c:v>集成测试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3.25</c:v>
                </c:pt>
                <c:pt idx="1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7-4696-97B4-C1AD63655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472904"/>
        <c:axId val="388473232"/>
      </c:barChart>
      <c:catAx>
        <c:axId val="38847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8473232"/>
        <c:crosses val="autoZero"/>
        <c:auto val="1"/>
        <c:lblAlgn val="ctr"/>
        <c:lblOffset val="100"/>
        <c:noMultiLvlLbl val="0"/>
      </c:catAx>
      <c:valAx>
        <c:axId val="38847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8472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927484-A904-4824-9969-EA729E7D8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7B1E28C-E72B-4C66-B8F8-3EFBD85386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37C48C3-4BA7-4942-89C9-088B756D079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4923274-9495-4B14-AAE5-C8735F21E1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73BD2CD-893F-44A9-BA11-C4C396FA4F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FEC3C545-ED84-46C2-AAEF-E8F3CE7BD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4711B8-3F20-44C5-B063-71C2F4D33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4BBAC30-6ADE-4A1F-AD32-4E496D5DF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CB9A3B0-C1FC-466D-ACDF-446C2B8EC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C790C8C5-C960-47DF-B051-0A56A07FE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8290289B-2AEF-4F05-A5A3-9CEC77E5E9A9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展开讲下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4711B8-3F20-44C5-B063-71C2F4D334E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7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9847394-878A-4E40-9B33-15917BC83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A8E67C3-2C9B-4675-9E5E-3785BB6A0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70F58F0-4941-4D48-B6D6-0BA98A28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65E8C96A-97A2-41C4-B6AE-4240FBF9EFAF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9847394-878A-4E40-9B33-15917BC83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A8E67C3-2C9B-4675-9E5E-3785BB6A0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70F58F0-4941-4D48-B6D6-0BA98A28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65E8C96A-97A2-41C4-B6AE-4240FBF9EFAF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9847394-878A-4E40-9B33-15917BC83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A8E67C3-2C9B-4675-9E5E-3785BB6A0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70F58F0-4941-4D48-B6D6-0BA98A28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65E8C96A-97A2-41C4-B6AE-4240FBF9EFAF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00CD5A7-D6BC-4A10-A5D7-043890411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7D96844-115F-4489-AA7E-79799DAD2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990099"/>
                </a:solidFill>
              </a:rPr>
              <a:t>驱动模块</a:t>
            </a:r>
            <a:r>
              <a:rPr lang="zh-CN" altLang="en-US"/>
              <a:t> </a:t>
            </a:r>
            <a:r>
              <a:rPr lang="en-US" altLang="zh-CN"/>
              <a:t>(Driver)</a:t>
            </a:r>
            <a:r>
              <a:rPr lang="zh-CN" altLang="en-US"/>
              <a:t>：被测基本单元的主程序，它接收测试数据，并把数据传送给被测单元，最后输出实测结果。</a:t>
            </a:r>
          </a:p>
          <a:p>
            <a:pPr eaLnBrk="1" hangingPunct="1"/>
            <a:r>
              <a:rPr lang="zh-CN" altLang="en-US">
                <a:solidFill>
                  <a:srgbClr val="990099"/>
                </a:solidFill>
              </a:rPr>
              <a:t>桩模块</a:t>
            </a:r>
            <a:r>
              <a:rPr lang="zh-CN" altLang="en-US"/>
              <a:t> </a:t>
            </a:r>
            <a:r>
              <a:rPr lang="en-US" altLang="zh-CN"/>
              <a:t>(Stub)</a:t>
            </a:r>
            <a:r>
              <a:rPr lang="zh-CN" altLang="en-US"/>
              <a:t>：用来代替被测基本单元调用的其他基本单元。桩模块可以做少量的数据操作，不需要把子模块的所有功能都带进来，但不允许什么都不做。</a:t>
            </a:r>
          </a:p>
          <a:p>
            <a:pPr eaLnBrk="1" hangingPunct="1"/>
            <a:r>
              <a:rPr lang="zh-CN" altLang="en-US"/>
              <a:t>驱动模块和桩模块是测试使用的软件，而不是软件产品的组成部分，但它需要一定的开发费用。 </a:t>
            </a:r>
          </a:p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31B8F77-9741-443A-841D-2FAFAD42E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C44CF04B-AF67-4412-9C4B-620E8627792C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F6159F2-9831-40A5-BC98-216814585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F63655A-83A9-41A2-B2CD-5EF114D59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单元测试可以是开发者本人执行，也可以是独立的专业测试人员执行。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两者各有优势。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建议开发人员必须完整地做单元测试，同时测试人员针对重点模块实施独立的单元测试。</a:t>
            </a:r>
          </a:p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E8587B3-9DD5-4917-8E2B-0331B25C2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fld id="{BF166BEA-7EAE-49C8-BB9C-0F6165481E86}" type="slidenum"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formation_serv_tech_sld">
            <a:extLst>
              <a:ext uri="{FF2B5EF4-FFF2-40B4-BE49-F238E27FC236}">
                <a16:creationId xmlns:a16="http://schemas.microsoft.com/office/drawing/2014/main" id="{46BCC0BC-752E-4B5E-B6CD-EA96F4D404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CC402501-C5AE-4A4F-B0ED-EACFF3BCB1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3188" y="188913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solidFill>
                  <a:schemeClr val="bg1"/>
                </a:solidFill>
              </a:rPr>
              <a:t>Software Testing </a:t>
            </a:r>
          </a:p>
        </p:txBody>
      </p:sp>
      <p:pic>
        <p:nvPicPr>
          <p:cNvPr id="6" name="Picture 13" descr="its_bullhorn">
            <a:extLst>
              <a:ext uri="{FF2B5EF4-FFF2-40B4-BE49-F238E27FC236}">
                <a16:creationId xmlns:a16="http://schemas.microsoft.com/office/drawing/2014/main" id="{D7E0C85E-C78C-4FC6-8170-1E3EF50A14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916113"/>
            <a:ext cx="23288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1989138"/>
            <a:ext cx="6300788" cy="1470025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860800"/>
            <a:ext cx="54006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0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586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65813" y="274638"/>
            <a:ext cx="1801812" cy="6178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256213" cy="61785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982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9013" cy="4852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138613" y="1600200"/>
            <a:ext cx="3529012" cy="234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138613" y="4102100"/>
            <a:ext cx="3529012" cy="2351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032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nformation_serv_tech_sld">
            <a:extLst>
              <a:ext uri="{FF2B5EF4-FFF2-40B4-BE49-F238E27FC236}">
                <a16:creationId xmlns:a16="http://schemas.microsoft.com/office/drawing/2014/main" id="{FB43EFFB-83FE-46FE-989E-3D39A75C74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06CE17F0-7BA1-4D2A-B833-74BA01B5DD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3188" y="188913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solidFill>
                  <a:schemeClr val="bg1"/>
                </a:solidFill>
              </a:rPr>
              <a:t>Software Testing 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2005C216-FE9C-4CA0-8644-6B8A673961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12775" y="4365625"/>
            <a:ext cx="2971800" cy="2971800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" name="Picture 12" descr="techie_on_laptop_hg_clr">
            <a:extLst>
              <a:ext uri="{FF2B5EF4-FFF2-40B4-BE49-F238E27FC236}">
                <a16:creationId xmlns:a16="http://schemas.microsoft.com/office/drawing/2014/main" id="{DAF389AB-FAD2-460D-8D24-453FB8754B92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24400"/>
            <a:ext cx="13065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989138"/>
            <a:ext cx="7772400" cy="1470025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860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136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33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882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00450" cy="4852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0050" y="1600200"/>
            <a:ext cx="3602038" cy="4852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18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7097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72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5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470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6815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4788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2286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73763" y="274638"/>
            <a:ext cx="1838325" cy="6178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364163" cy="61785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95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97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9013" cy="4852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38613" y="1600200"/>
            <a:ext cx="3529012" cy="4852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02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03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64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56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93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formation_serv_tech_prt">
            <a:extLst>
              <a:ext uri="{FF2B5EF4-FFF2-40B4-BE49-F238E27FC236}">
                <a16:creationId xmlns:a16="http://schemas.microsoft.com/office/drawing/2014/main" id="{3B21D8A4-4D07-4E16-931A-B631951702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8F733D6-7821-4E88-A20A-9031B8841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10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CBF4527-E063-472D-9C34-7CCB47012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210425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WordArt 10">
            <a:extLst>
              <a:ext uri="{FF2B5EF4-FFF2-40B4-BE49-F238E27FC236}">
                <a16:creationId xmlns:a16="http://schemas.microsoft.com/office/drawing/2014/main" id="{1E8F7B6D-6DB5-4142-92E2-FE5269913B0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6011863" y="6524625"/>
            <a:ext cx="3019425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i="1" kern="10">
                <a:solidFill>
                  <a:schemeClr val="accent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Testing </a:t>
            </a:r>
            <a:endParaRPr lang="zh-CN" altLang="en-US" sz="2800" i="1" kern="10">
              <a:solidFill>
                <a:schemeClr val="accent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66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information_serv_tech_prt">
            <a:extLst>
              <a:ext uri="{FF2B5EF4-FFF2-40B4-BE49-F238E27FC236}">
                <a16:creationId xmlns:a16="http://schemas.microsoft.com/office/drawing/2014/main" id="{5F585CAD-46C7-4A7B-8374-D1F9B2F0B5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D65A055-D7B6-4688-B2DC-59E69A8D9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548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E2CECC43-06FC-4506-A241-DA9D77D0D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354888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WordArt 11">
            <a:extLst>
              <a:ext uri="{FF2B5EF4-FFF2-40B4-BE49-F238E27FC236}">
                <a16:creationId xmlns:a16="http://schemas.microsoft.com/office/drawing/2014/main" id="{7011DE9D-C2B5-46F9-91B9-22B1A0813356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6011863" y="6524625"/>
            <a:ext cx="3019425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i="1" kern="10">
                <a:solidFill>
                  <a:schemeClr val="accent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Testing </a:t>
            </a:r>
            <a:endParaRPr lang="zh-CN" altLang="en-US" sz="2800" i="1" kern="10">
              <a:solidFill>
                <a:schemeClr val="accent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6699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rgbClr val="33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33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rgbClr val="3366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86DD0F-3CAF-4387-A662-BEECFA387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6121400" cy="1143000"/>
          </a:xfrm>
        </p:spPr>
        <p:txBody>
          <a:bodyPr/>
          <a:lstStyle/>
          <a:p>
            <a:pPr eaLnBrk="1" hangingPunct="1"/>
            <a:r>
              <a:rPr lang="zh-CN" altLang="en-US" sz="7200"/>
              <a:t>单元测试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F1F3848-96E0-46CD-8197-86AC6C762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31150" cy="9366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单元测试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918AD98-8567-4D25-8434-403F8B19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345362" cy="525621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单元本身不是一个独立的程序，自己不能运行，要靠其它部分来调用和驱动，必须为每个单元开发驱动模块或桩模块。</a:t>
            </a:r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驱动模块 </a:t>
            </a:r>
            <a:r>
              <a:rPr lang="en-US" altLang="zh-CN" dirty="0"/>
              <a:t>(driver) </a:t>
            </a:r>
          </a:p>
          <a:p>
            <a:pPr lvl="1" eaLnBrk="1" hangingPunct="1"/>
            <a:r>
              <a:rPr lang="zh-CN" altLang="en-US" dirty="0"/>
              <a:t>桩模块 </a:t>
            </a:r>
            <a:r>
              <a:rPr lang="en-US" altLang="zh-CN" dirty="0"/>
              <a:t>(stub)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783707B-D6AC-46E4-BC5D-E41E9B417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</a:t>
            </a:r>
            <a:r>
              <a:rPr lang="en-US" altLang="zh-CN" dirty="0"/>
              <a:t>&amp;</a:t>
            </a:r>
            <a:r>
              <a:rPr lang="zh-CN" altLang="en-US" dirty="0"/>
              <a:t>桩模块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42DCC2E-8109-4F49-85AB-3C5D255F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01641"/>
              </p:ext>
            </p:extLst>
          </p:nvPr>
        </p:nvGraphicFramePr>
        <p:xfrm>
          <a:off x="539552" y="1628800"/>
          <a:ext cx="6696744" cy="3291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2426926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6907932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30538862"/>
                    </a:ext>
                  </a:extLst>
                </a:gridCol>
              </a:tblGrid>
              <a:tr h="677229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 &amp;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驱动模块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桩模块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28756"/>
                  </a:ext>
                </a:extLst>
              </a:tr>
              <a:tr h="1669879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模拟</a:t>
                      </a:r>
                      <a:r>
                        <a:rPr lang="zh-CN" altLang="en-US" sz="2800" dirty="0"/>
                        <a:t>被测模块的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上一级模块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模拟</a:t>
                      </a:r>
                      <a:r>
                        <a:rPr lang="zh-CN" altLang="en-US" sz="2800" dirty="0"/>
                        <a:t>被测模块工作过程中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所调用的模块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69196"/>
                  </a:ext>
                </a:extLst>
              </a:tr>
              <a:tr h="677229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Main</a:t>
                      </a:r>
                      <a:r>
                        <a:rPr lang="zh-CN" altLang="en-US" sz="2800" dirty="0"/>
                        <a:t>方法；</a:t>
                      </a:r>
                      <a:endParaRPr lang="en-US" altLang="zh-CN" sz="2800" dirty="0"/>
                    </a:p>
                    <a:p>
                      <a:r>
                        <a:rPr lang="en-US" altLang="zh-CN" sz="2800" dirty="0"/>
                        <a:t>TestNG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Mockito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03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B80C2A-A5ED-4A5F-870E-62F9FBB6E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7885113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ea typeface="黑体" panose="02010609060101010101" pitchFamily="49" charset="-122"/>
              </a:rPr>
              <a:t>单元测试举例：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C47DDBE7-FBD9-408E-ABD1-51A60CF10D0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916113"/>
            <a:ext cx="8051800" cy="4111625"/>
            <a:chOff x="249" y="1389"/>
            <a:chExt cx="5072" cy="2590"/>
          </a:xfrm>
        </p:grpSpPr>
        <p:sp>
          <p:nvSpPr>
            <p:cNvPr id="15364" name="Rectangle 4">
              <a:extLst>
                <a:ext uri="{FF2B5EF4-FFF2-40B4-BE49-F238E27FC236}">
                  <a16:creationId xmlns:a16="http://schemas.microsoft.com/office/drawing/2014/main" id="{6591947A-7259-4377-8E0B-EFB5F3A3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2509"/>
              <a:ext cx="1360" cy="496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b="0">
                <a:solidFill>
                  <a:srgbClr val="FC0128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65" name="Rectangle 5">
              <a:extLst>
                <a:ext uri="{FF2B5EF4-FFF2-40B4-BE49-F238E27FC236}">
                  <a16:creationId xmlns:a16="http://schemas.microsoft.com/office/drawing/2014/main" id="{DDCDB6BE-3F20-4F14-9B6B-3F3672E96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436"/>
              <a:ext cx="680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6000" dirty="0">
                  <a:solidFill>
                    <a:srgbClr val="FC01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5366" name="Rectangle 6">
              <a:extLst>
                <a:ext uri="{FF2B5EF4-FFF2-40B4-BE49-F238E27FC236}">
                  <a16:creationId xmlns:a16="http://schemas.microsoft.com/office/drawing/2014/main" id="{EC7AA61B-C98A-4B6B-9E9F-5125AD76D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389"/>
              <a:ext cx="537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5367" name="Rectangle 7">
              <a:extLst>
                <a:ext uri="{FF2B5EF4-FFF2-40B4-BE49-F238E27FC236}">
                  <a16:creationId xmlns:a16="http://schemas.microsoft.com/office/drawing/2014/main" id="{DD0CA992-CC3A-4BE7-92A0-756E231A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493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FF6D6304-53D1-4510-B233-105BD0E9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1969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829777FA-AD4C-4BBC-BBD2-B2BA93514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025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FE15F8F9-CB6D-4493-8449-BA6E71D7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15371" name="Rectangle 11">
              <a:extLst>
                <a:ext uri="{FF2B5EF4-FFF2-40B4-BE49-F238E27FC236}">
                  <a16:creationId xmlns:a16="http://schemas.microsoft.com/office/drawing/2014/main" id="{C6789709-239C-4C13-A576-2911BD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2" name="Rectangle 12">
              <a:extLst>
                <a:ext uri="{FF2B5EF4-FFF2-40B4-BE49-F238E27FC236}">
                  <a16:creationId xmlns:a16="http://schemas.microsoft.com/office/drawing/2014/main" id="{2024AD92-8B40-441D-9C9E-89185DB7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5373" name="Rectangle 13">
              <a:extLst>
                <a:ext uri="{FF2B5EF4-FFF2-40B4-BE49-F238E27FC236}">
                  <a16:creationId xmlns:a16="http://schemas.microsoft.com/office/drawing/2014/main" id="{4165F249-ED46-4962-886A-1BD5378D5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4" name="Rectangle 14">
              <a:extLst>
                <a:ext uri="{FF2B5EF4-FFF2-40B4-BE49-F238E27FC236}">
                  <a16:creationId xmlns:a16="http://schemas.microsoft.com/office/drawing/2014/main" id="{BFC59B3F-F78C-4AEE-AEBF-E8FEC887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3405"/>
              <a:ext cx="332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15375" name="Rectangle 15">
              <a:extLst>
                <a:ext uri="{FF2B5EF4-FFF2-40B4-BE49-F238E27FC236}">
                  <a16:creationId xmlns:a16="http://schemas.microsoft.com/office/drawing/2014/main" id="{3449DFA6-EB92-4B9B-9EFC-C3933A7E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509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D5445DAD-2B41-4BE4-B64D-A78E11191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205"/>
              <a:ext cx="3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7">
              <a:extLst>
                <a:ext uri="{FF2B5EF4-FFF2-40B4-BE49-F238E27FC236}">
                  <a16:creationId xmlns:a16="http://schemas.microsoft.com/office/drawing/2014/main" id="{3B60FDAA-E063-4801-B7A1-68982670E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8">
              <a:extLst>
                <a:ext uri="{FF2B5EF4-FFF2-40B4-BE49-F238E27FC236}">
                  <a16:creationId xmlns:a16="http://schemas.microsoft.com/office/drawing/2014/main" id="{792B257D-5964-42E6-A782-B25BE561E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E0D4403E-4DF4-4FFD-AD22-286B5CE858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280000">
              <a:off x="1729" y="2877"/>
              <a:ext cx="808" cy="280"/>
            </a:xfrm>
            <a:prstGeom prst="rightArrow">
              <a:avLst>
                <a:gd name="adj1" fmla="val 50000"/>
                <a:gd name="adj2" fmla="val 144299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80" name="Rectangle 20">
              <a:extLst>
                <a:ext uri="{FF2B5EF4-FFF2-40B4-BE49-F238E27FC236}">
                  <a16:creationId xmlns:a16="http://schemas.microsoft.com/office/drawing/2014/main" id="{2D28FFCB-3925-44B4-AE8B-C239A221B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213"/>
              <a:ext cx="171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4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待测试模块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9AD504-E024-4295-B673-2CABD9916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067800" cy="6207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4400" b="0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单元测试举例</a:t>
            </a:r>
            <a:r>
              <a:rPr lang="en-US" altLang="zh-CN" sz="4400" b="0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ACB70C12-5DAB-4141-B333-04129BAFE971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2132856"/>
            <a:ext cx="8015287" cy="3463925"/>
            <a:chOff x="471" y="572"/>
            <a:chExt cx="5049" cy="2182"/>
          </a:xfrm>
        </p:grpSpPr>
        <p:sp>
          <p:nvSpPr>
            <p:cNvPr id="20485" name="Rectangle 4">
              <a:extLst>
                <a:ext uri="{FF2B5EF4-FFF2-40B4-BE49-F238E27FC236}">
                  <a16:creationId xmlns:a16="http://schemas.microsoft.com/office/drawing/2014/main" id="{B0A53C62-9FF8-43C5-8B79-297FC1389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84"/>
              <a:ext cx="1648" cy="440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0486" name="Rectangle 5">
              <a:extLst>
                <a:ext uri="{FF2B5EF4-FFF2-40B4-BE49-F238E27FC236}">
                  <a16:creationId xmlns:a16="http://schemas.microsoft.com/office/drawing/2014/main" id="{36DB868A-C5B8-4BBC-9445-7DC312C9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607"/>
              <a:ext cx="149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dirty="0">
                  <a:solidFill>
                    <a:srgbClr val="FC01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被测模块 </a:t>
              </a:r>
              <a:r>
                <a:rPr kumimoji="1" lang="en-US" altLang="zh-CN" dirty="0">
                  <a:solidFill>
                    <a:srgbClr val="FC01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 </a:t>
              </a:r>
            </a:p>
          </p:txBody>
        </p:sp>
        <p:sp>
          <p:nvSpPr>
            <p:cNvPr id="20487" name="Rectangle 6">
              <a:extLst>
                <a:ext uri="{FF2B5EF4-FFF2-40B4-BE49-F238E27FC236}">
                  <a16:creationId xmlns:a16="http://schemas.microsoft.com/office/drawing/2014/main" id="{3F154704-E4D2-48CA-AAB6-66D7492A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572"/>
              <a:ext cx="1542" cy="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驱动模块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模拟模块</a:t>
              </a:r>
              <a:r>
                <a:rPr kumimoji="1" lang="en-US" altLang="zh-CN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A)</a:t>
              </a:r>
            </a:p>
          </p:txBody>
        </p:sp>
        <p:sp>
          <p:nvSpPr>
            <p:cNvPr id="20488" name="Rectangle 7">
              <a:extLst>
                <a:ext uri="{FF2B5EF4-FFF2-40B4-BE49-F238E27FC236}">
                  <a16:creationId xmlns:a16="http://schemas.microsoft.com/office/drawing/2014/main" id="{2A50217F-936A-498D-B5CD-1C86E2FD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618"/>
              <a:ext cx="1712" cy="662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0489" name="Rectangle 8">
              <a:extLst>
                <a:ext uri="{FF2B5EF4-FFF2-40B4-BE49-F238E27FC236}">
                  <a16:creationId xmlns:a16="http://schemas.microsoft.com/office/drawing/2014/main" id="{4AD1B553-78A1-4B35-A38E-59A4D99E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387"/>
              <a:ext cx="239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桩模块</a:t>
              </a:r>
              <a:r>
                <a:rPr kumimoji="1" lang="en-US" altLang="zh-CN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模拟模块</a:t>
              </a:r>
              <a:r>
                <a:rPr kumimoji="1" lang="en-US" altLang="zh-CN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E)</a:t>
              </a:r>
            </a:p>
          </p:txBody>
        </p:sp>
        <p:sp>
          <p:nvSpPr>
            <p:cNvPr id="20490" name="Rectangle 9">
              <a:extLst>
                <a:ext uri="{FF2B5EF4-FFF2-40B4-BE49-F238E27FC236}">
                  <a16:creationId xmlns:a16="http://schemas.microsoft.com/office/drawing/2014/main" id="{819028FA-62E8-4367-8F96-55416DFD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387"/>
              <a:ext cx="2177" cy="367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C5E80ACF-6339-4CF8-847F-79129CA5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760"/>
              <a:ext cx="1240" cy="0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1">
              <a:extLst>
                <a:ext uri="{FF2B5EF4-FFF2-40B4-BE49-F238E27FC236}">
                  <a16:creationId xmlns:a16="http://schemas.microsoft.com/office/drawing/2014/main" id="{D43FDA69-894B-4A23-A940-449DACAE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764"/>
              <a:ext cx="0" cy="424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2">
              <a:extLst>
                <a:ext uri="{FF2B5EF4-FFF2-40B4-BE49-F238E27FC236}">
                  <a16:creationId xmlns:a16="http://schemas.microsoft.com/office/drawing/2014/main" id="{564D35A9-55B7-480D-A270-92247A194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764"/>
              <a:ext cx="0" cy="472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Arc 13">
              <a:extLst>
                <a:ext uri="{FF2B5EF4-FFF2-40B4-BE49-F238E27FC236}">
                  <a16:creationId xmlns:a16="http://schemas.microsoft.com/office/drawing/2014/main" id="{8134A4D9-9B46-424D-AB65-03A473A26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149"/>
              <a:ext cx="380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Arc 14">
              <a:extLst>
                <a:ext uri="{FF2B5EF4-FFF2-40B4-BE49-F238E27FC236}">
                  <a16:creationId xmlns:a16="http://schemas.microsoft.com/office/drawing/2014/main" id="{1CA359E7-02E0-4D74-96EA-8DEE9D55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" y="1149"/>
              <a:ext cx="1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Arc 15">
              <a:extLst>
                <a:ext uri="{FF2B5EF4-FFF2-40B4-BE49-F238E27FC236}">
                  <a16:creationId xmlns:a16="http://schemas.microsoft.com/office/drawing/2014/main" id="{93C03A6D-E5BB-4D44-AE55-698209D8D2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8" y="1125"/>
              <a:ext cx="188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Arc 16">
              <a:extLst>
                <a:ext uri="{FF2B5EF4-FFF2-40B4-BE49-F238E27FC236}">
                  <a16:creationId xmlns:a16="http://schemas.microsoft.com/office/drawing/2014/main" id="{BF1819D1-D47C-4247-862B-09D7B068E9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57" y="1125"/>
              <a:ext cx="188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7">
              <a:extLst>
                <a:ext uri="{FF2B5EF4-FFF2-40B4-BE49-F238E27FC236}">
                  <a16:creationId xmlns:a16="http://schemas.microsoft.com/office/drawing/2014/main" id="{6757D040-E66B-498C-906A-BF84EA53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760"/>
              <a:ext cx="11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1834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测试用例</a:t>
              </a:r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62E651AD-AE01-47F2-BA88-8231ED797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" y="760"/>
              <a:ext cx="1240" cy="0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9">
              <a:extLst>
                <a:ext uri="{FF2B5EF4-FFF2-40B4-BE49-F238E27FC236}">
                  <a16:creationId xmlns:a16="http://schemas.microsoft.com/office/drawing/2014/main" id="{53ECF16D-77B1-4CA1-AE6C-4ADBE0ADA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764"/>
              <a:ext cx="0" cy="424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Arc 20">
              <a:extLst>
                <a:ext uri="{FF2B5EF4-FFF2-40B4-BE49-F238E27FC236}">
                  <a16:creationId xmlns:a16="http://schemas.microsoft.com/office/drawing/2014/main" id="{92AFD104-FDA1-4F81-ACD2-F206B5B92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1149"/>
              <a:ext cx="380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Arc 21">
              <a:extLst>
                <a:ext uri="{FF2B5EF4-FFF2-40B4-BE49-F238E27FC236}">
                  <a16:creationId xmlns:a16="http://schemas.microsoft.com/office/drawing/2014/main" id="{71EE43F3-0762-47BC-A480-C77F9C4DC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1149"/>
              <a:ext cx="1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Arc 22">
              <a:extLst>
                <a:ext uri="{FF2B5EF4-FFF2-40B4-BE49-F238E27FC236}">
                  <a16:creationId xmlns:a16="http://schemas.microsoft.com/office/drawing/2014/main" id="{FDFE6C70-4AAB-4F29-85F8-71ECDAFF1C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80" y="1125"/>
              <a:ext cx="188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Arc 23">
              <a:extLst>
                <a:ext uri="{FF2B5EF4-FFF2-40B4-BE49-F238E27FC236}">
                  <a16:creationId xmlns:a16="http://schemas.microsoft.com/office/drawing/2014/main" id="{253E3D24-4B04-477B-878E-08E4B691786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49" y="1125"/>
              <a:ext cx="188" cy="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15"/>
                    <a:pt x="9600" y="63"/>
                    <a:pt x="2148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24">
              <a:extLst>
                <a:ext uri="{FF2B5EF4-FFF2-40B4-BE49-F238E27FC236}">
                  <a16:creationId xmlns:a16="http://schemas.microsoft.com/office/drawing/2014/main" id="{1B40596C-93A9-4201-AF11-6D1DAF9D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760"/>
              <a:ext cx="11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1834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测试结果</a:t>
              </a:r>
            </a:p>
          </p:txBody>
        </p:sp>
        <p:sp>
          <p:nvSpPr>
            <p:cNvPr id="20506" name="Line 25">
              <a:extLst>
                <a:ext uri="{FF2B5EF4-FFF2-40B4-BE49-F238E27FC236}">
                  <a16:creationId xmlns:a16="http://schemas.microsoft.com/office/drawing/2014/main" id="{303EA506-E028-4F86-A6D0-C0EC28297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764"/>
              <a:ext cx="0" cy="472"/>
            </a:xfrm>
            <a:prstGeom prst="line">
              <a:avLst/>
            </a:prstGeom>
            <a:noFill/>
            <a:ln w="12700">
              <a:solidFill>
                <a:srgbClr val="183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6">
              <a:extLst>
                <a:ext uri="{FF2B5EF4-FFF2-40B4-BE49-F238E27FC236}">
                  <a16:creationId xmlns:a16="http://schemas.microsoft.com/office/drawing/2014/main" id="{B50F5F6C-047C-44C7-8C0E-96AB0A854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952"/>
              <a:ext cx="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7">
              <a:extLst>
                <a:ext uri="{FF2B5EF4-FFF2-40B4-BE49-F238E27FC236}">
                  <a16:creationId xmlns:a16="http://schemas.microsoft.com/office/drawing/2014/main" id="{EC8BA064-2E94-4D98-979B-AAEC6338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952"/>
              <a:ext cx="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8">
              <a:extLst>
                <a:ext uri="{FF2B5EF4-FFF2-40B4-BE49-F238E27FC236}">
                  <a16:creationId xmlns:a16="http://schemas.microsoft.com/office/drawing/2014/main" id="{3F0A1590-31F6-4AF3-8C6B-941C4005B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92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29">
              <a:extLst>
                <a:ext uri="{FF2B5EF4-FFF2-40B4-BE49-F238E27FC236}">
                  <a16:creationId xmlns:a16="http://schemas.microsoft.com/office/drawing/2014/main" id="{4A7F9E77-47E9-4B4E-AE23-A15B97172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9" y="2049"/>
              <a:ext cx="0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7A2695C-5674-4AD9-8CFE-211B197F12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单元测试策略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3E14AB2-BBC7-4665-9EFB-972C21E9703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由顶向下的单元测试策略 </a:t>
            </a:r>
          </a:p>
          <a:p>
            <a:pPr eaLnBrk="1" hangingPunct="1"/>
            <a:r>
              <a:rPr lang="zh-CN" altLang="en-US"/>
              <a:t>由底向上的单元测试策略 </a:t>
            </a:r>
          </a:p>
          <a:p>
            <a:pPr algn="just" eaLnBrk="1" hangingPunct="1"/>
            <a:r>
              <a:rPr lang="zh-CN" altLang="en-US"/>
              <a:t>孤立的单元测试策略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C1C70B4-F70B-4E6C-B40B-9E5350FB9D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单元测试策略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A18B7419-E46F-4D67-BE2E-40858C78938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916113"/>
            <a:ext cx="8051800" cy="4111625"/>
            <a:chOff x="249" y="1389"/>
            <a:chExt cx="5072" cy="2590"/>
          </a:xfrm>
        </p:grpSpPr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BFADE9EB-96AD-461F-A6B4-95BCEAD28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509"/>
              <a:ext cx="1360" cy="496"/>
            </a:xfrm>
            <a:prstGeom prst="rect">
              <a:avLst/>
            </a:prstGeom>
            <a:noFill/>
            <a:ln w="5080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b="0">
                <a:solidFill>
                  <a:srgbClr val="FC0128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44FE3E11-80A0-4218-91F2-DE999DA01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436"/>
              <a:ext cx="680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6000" dirty="0">
                  <a:solidFill>
                    <a:srgbClr val="99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C75BF15D-1727-4713-8312-0BD5944A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389"/>
              <a:ext cx="537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4583" name="Rectangle 7">
              <a:extLst>
                <a:ext uri="{FF2B5EF4-FFF2-40B4-BE49-F238E27FC236}">
                  <a16:creationId xmlns:a16="http://schemas.microsoft.com/office/drawing/2014/main" id="{C4011704-4DB6-4C67-BA69-21CEBD89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493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EA81ED95-CAD5-4DB5-9AE0-A146549C4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1969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4E311AB3-1427-4BA2-8C0E-C6425EC4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025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Rectangle 10">
              <a:extLst>
                <a:ext uri="{FF2B5EF4-FFF2-40B4-BE49-F238E27FC236}">
                  <a16:creationId xmlns:a16="http://schemas.microsoft.com/office/drawing/2014/main" id="{D7544F1B-0154-4CE4-A72B-BFC1C0632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99AACF2E-7D83-41B9-A34E-7ECDE2ED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25BC0B50-3FB5-48B3-9F47-F0018C53A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ACBD77E3-29FA-4A5B-B4B5-E4519C8FA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3BD14AC0-043D-43FF-9CF0-F7BCE893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3405"/>
              <a:ext cx="332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9B3E6537-5B19-4EF3-8D74-8F899401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509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CB156FF4-335C-4B58-9093-94594D8D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205"/>
              <a:ext cx="3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4006C2FA-66AB-422E-BE9A-0F08AD3D0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C2013576-A9FF-40B4-BDC3-BFD7057AD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8288BE0-79DE-4CF2-B1F6-805D800DEA8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</a:t>
            </a:r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9BC941-1D80-43A4-960F-63F7BDFCB18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通常由它的开发人员来测试。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减少理解单元说明的成本投入，因为开发人员对于代码极其熟悉。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可以使用测试驱动程序来调试他们编写的代码。 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9DC65E-3B23-4EF1-9585-238D950970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</a:t>
            </a:r>
            <a:r>
              <a:rPr lang="en-US" altLang="zh-CN" dirty="0"/>
              <a:t>when</a:t>
            </a:r>
            <a:endParaRPr lang="zh-CN" altLang="en-US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6ED4A98-2775-492C-8CE4-8D985D1D4B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4013" y="1311275"/>
            <a:ext cx="7561262" cy="48529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altLang="zh-CN" sz="28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编码完成后</a:t>
            </a:r>
            <a:endParaRPr lang="en-US" altLang="zh-CN" sz="2800"/>
          </a:p>
          <a:p>
            <a:pPr eaLnBrk="1" hangingPunct="1">
              <a:lnSpc>
                <a:spcPct val="120000"/>
              </a:lnSpc>
            </a:pPr>
            <a:endParaRPr lang="en-US" altLang="zh-CN" sz="2800"/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在软件的其他部分使用该单元之前执行单元测试。</a:t>
            </a:r>
            <a:endParaRPr lang="en-US" altLang="zh-CN" sz="2800"/>
          </a:p>
          <a:p>
            <a:pPr eaLnBrk="1" hangingPunct="1">
              <a:lnSpc>
                <a:spcPct val="120000"/>
              </a:lnSpc>
            </a:pPr>
            <a:endParaRPr lang="en-US" altLang="zh-CN" sz="2800"/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每当一个单元的实现</a:t>
            </a:r>
            <a:r>
              <a:rPr lang="zh-CN" altLang="en-US" sz="2800">
                <a:solidFill>
                  <a:srgbClr val="FF0000"/>
                </a:solidFill>
              </a:rPr>
              <a:t>发生变化</a:t>
            </a:r>
            <a:r>
              <a:rPr lang="zh-CN" altLang="en-US" sz="2800"/>
              <a:t>时，就应该执行该单元的回归测试。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9DC65E-3B23-4EF1-9585-238D950970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496" y="116632"/>
            <a:ext cx="77152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单元测试发展历程</a:t>
            </a:r>
            <a:r>
              <a:rPr lang="en-US" altLang="zh-CN" dirty="0"/>
              <a:t>——</a:t>
            </a:r>
            <a:r>
              <a:rPr lang="zh-CN" altLang="en-US" dirty="0"/>
              <a:t>早期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77FC88-4978-4301-BC0A-69ED3DA7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7092983" cy="37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806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9DC65E-3B23-4EF1-9585-238D950970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496" y="116632"/>
            <a:ext cx="77152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单元测试发展历程</a:t>
            </a:r>
            <a:r>
              <a:rPr lang="en-US" altLang="zh-CN" dirty="0"/>
              <a:t>——</a:t>
            </a:r>
            <a:r>
              <a:rPr lang="zh-CN" altLang="en-US" dirty="0"/>
              <a:t>现在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A595E8-F9D0-45EA-9167-CCF9329B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7194260" cy="21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01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77CE480-6783-4D4D-A93E-9553679949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8540750" cy="1143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本章内容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B78800-A1EB-4D94-BBE0-38678F896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700213"/>
            <a:ext cx="7064375" cy="3886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、单元测试</a:t>
            </a:r>
            <a:r>
              <a:rPr lang="en-US" altLang="zh-CN" dirty="0"/>
              <a:t>what</a:t>
            </a:r>
            <a:r>
              <a:rPr lang="zh-CN" altLang="en-US" dirty="0"/>
              <a:t>（了解）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、单元测试</a:t>
            </a:r>
            <a:r>
              <a:rPr lang="en-US" altLang="zh-CN" dirty="0"/>
              <a:t>why</a:t>
            </a:r>
            <a:r>
              <a:rPr lang="zh-CN" altLang="en-US" dirty="0"/>
              <a:t>（了解）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、单元测试</a:t>
            </a:r>
            <a:r>
              <a:rPr lang="en-US" altLang="zh-CN" dirty="0"/>
              <a:t>How</a:t>
            </a:r>
            <a:r>
              <a:rPr lang="zh-CN" altLang="en-US" dirty="0"/>
              <a:t>（掌握）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、单元测试</a:t>
            </a:r>
            <a:r>
              <a:rPr lang="en-US" altLang="zh-CN" dirty="0"/>
              <a:t>who</a:t>
            </a:r>
            <a:r>
              <a:rPr lang="zh-CN" altLang="en-US" dirty="0"/>
              <a:t>（了解）</a:t>
            </a:r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、单元测试</a:t>
            </a:r>
            <a:r>
              <a:rPr lang="en-US" altLang="zh-CN" dirty="0"/>
              <a:t>when</a:t>
            </a:r>
            <a:r>
              <a:rPr lang="zh-CN" altLang="en-US" dirty="0"/>
              <a:t>（了解）</a:t>
            </a:r>
            <a:endParaRPr lang="en-US" altLang="zh-CN" dirty="0"/>
          </a:p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、单元测试发展历程（了解））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59774A5C-7F4E-40A6-A688-02CFC529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89363"/>
            <a:ext cx="2287588" cy="2287587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»"/>
            </a:pPr>
            <a:endParaRPr lang="zh-CN" altLang="en-US" sz="2000" b="0"/>
          </a:p>
        </p:txBody>
      </p:sp>
      <p:pic>
        <p:nvPicPr>
          <p:cNvPr id="7173" name="Picture 5" descr="techie_on_laptop_hg_clr">
            <a:extLst>
              <a:ext uri="{FF2B5EF4-FFF2-40B4-BE49-F238E27FC236}">
                <a16:creationId xmlns:a16="http://schemas.microsoft.com/office/drawing/2014/main" id="{2EA92427-CA70-4931-9C8D-DC42945B29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933825"/>
            <a:ext cx="1306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FBC5DAAE-5CB9-486D-83C5-2A97169FCC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2636838"/>
            <a:ext cx="6300787" cy="1470025"/>
          </a:xfrm>
        </p:spPr>
        <p:txBody>
          <a:bodyPr/>
          <a:lstStyle/>
          <a:p>
            <a:pPr eaLnBrk="1" hangingPunct="1"/>
            <a:r>
              <a:rPr lang="zh-CN" altLang="en-US" sz="6600" b="1"/>
              <a:t>谢  谢！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8D716A9A-C9AF-4D77-93F9-6A55B9326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064500" cy="7699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、单元测试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908CC6-A176-4FDD-800F-7E7069B3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746760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单元测试，对</a:t>
            </a:r>
            <a:r>
              <a:rPr kumimoji="1"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</a:t>
            </a:r>
            <a:r>
              <a:rPr kumimoji="1"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的软件单元或者</a:t>
            </a:r>
            <a:r>
              <a:rPr kumimoji="1"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一组相关的软件单元</a:t>
            </a:r>
            <a:r>
              <a:rPr kumimoji="1"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所进行的测试，是代码级的测试。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/>
              <a:t>结构化编程语言，如</a:t>
            </a:r>
            <a:r>
              <a:rPr lang="en-US" altLang="zh-CN" sz="2400" dirty="0"/>
              <a:t>C</a:t>
            </a:r>
            <a:r>
              <a:rPr lang="zh-CN" altLang="en-US" sz="2400" dirty="0"/>
              <a:t>，单元测试对象是</a:t>
            </a:r>
            <a:r>
              <a:rPr lang="zh-CN" altLang="en-US" sz="2400" dirty="0">
                <a:solidFill>
                  <a:srgbClr val="990099"/>
                </a:solidFill>
              </a:rPr>
              <a:t>函数或者子过程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面向对象语言，如</a:t>
            </a:r>
            <a:r>
              <a:rPr lang="en-US" altLang="zh-CN" sz="2400" dirty="0"/>
              <a:t>JAVA</a:t>
            </a:r>
            <a:r>
              <a:rPr lang="zh-CN" altLang="en-US" sz="2400" dirty="0"/>
              <a:t>，单元测试对象是</a:t>
            </a:r>
            <a:r>
              <a:rPr lang="zh-CN" altLang="en-US" sz="2400" dirty="0">
                <a:solidFill>
                  <a:srgbClr val="990099"/>
                </a:solidFill>
              </a:rPr>
              <a:t>类或者类的方法</a:t>
            </a:r>
            <a:r>
              <a:rPr lang="zh-CN" altLang="en-US" sz="2400" dirty="0"/>
              <a:t>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kumimoji="1"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B80C2A-A5ED-4A5F-870E-62F9FBB6E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7885113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ea typeface="黑体" panose="02010609060101010101" pitchFamily="49" charset="-122"/>
              </a:rPr>
              <a:t>举例：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C47DDBE7-FBD9-408E-ABD1-51A60CF10D0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916113"/>
            <a:ext cx="8051800" cy="4111625"/>
            <a:chOff x="249" y="1389"/>
            <a:chExt cx="5072" cy="2590"/>
          </a:xfrm>
        </p:grpSpPr>
        <p:sp>
          <p:nvSpPr>
            <p:cNvPr id="15364" name="Rectangle 4">
              <a:extLst>
                <a:ext uri="{FF2B5EF4-FFF2-40B4-BE49-F238E27FC236}">
                  <a16:creationId xmlns:a16="http://schemas.microsoft.com/office/drawing/2014/main" id="{6591947A-7259-4377-8E0B-EFB5F3A3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2509"/>
              <a:ext cx="1360" cy="496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b="0">
                <a:solidFill>
                  <a:srgbClr val="FC0128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65" name="Rectangle 5">
              <a:extLst>
                <a:ext uri="{FF2B5EF4-FFF2-40B4-BE49-F238E27FC236}">
                  <a16:creationId xmlns:a16="http://schemas.microsoft.com/office/drawing/2014/main" id="{DDCDB6BE-3F20-4F14-9B6B-3F3672E96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436"/>
              <a:ext cx="680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6000" dirty="0">
                  <a:solidFill>
                    <a:srgbClr val="FC012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5366" name="Rectangle 6">
              <a:extLst>
                <a:ext uri="{FF2B5EF4-FFF2-40B4-BE49-F238E27FC236}">
                  <a16:creationId xmlns:a16="http://schemas.microsoft.com/office/drawing/2014/main" id="{EC7AA61B-C98A-4B6B-9E9F-5125AD76D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389"/>
              <a:ext cx="537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5367" name="Rectangle 7">
              <a:extLst>
                <a:ext uri="{FF2B5EF4-FFF2-40B4-BE49-F238E27FC236}">
                  <a16:creationId xmlns:a16="http://schemas.microsoft.com/office/drawing/2014/main" id="{DD0CA992-CC3A-4BE7-92A0-756E231A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493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FF6D6304-53D1-4510-B233-105BD0E9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1969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829777FA-AD4C-4BBC-BBD2-B2BA93514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025"/>
              <a:ext cx="0" cy="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FE15F8F9-CB6D-4493-8449-BA6E71D7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15371" name="Rectangle 11">
              <a:extLst>
                <a:ext uri="{FF2B5EF4-FFF2-40B4-BE49-F238E27FC236}">
                  <a16:creationId xmlns:a16="http://schemas.microsoft.com/office/drawing/2014/main" id="{C6789709-239C-4C13-A576-2911BD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2" name="Rectangle 12">
              <a:extLst>
                <a:ext uri="{FF2B5EF4-FFF2-40B4-BE49-F238E27FC236}">
                  <a16:creationId xmlns:a16="http://schemas.microsoft.com/office/drawing/2014/main" id="{2024AD92-8B40-441D-9C9E-89185DB7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412"/>
              <a:ext cx="3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 dirty="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5373" name="Rectangle 13">
              <a:extLst>
                <a:ext uri="{FF2B5EF4-FFF2-40B4-BE49-F238E27FC236}">
                  <a16:creationId xmlns:a16="http://schemas.microsoft.com/office/drawing/2014/main" id="{4165F249-ED46-4962-886A-1BD5378D5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01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4" name="Rectangle 14">
              <a:extLst>
                <a:ext uri="{FF2B5EF4-FFF2-40B4-BE49-F238E27FC236}">
                  <a16:creationId xmlns:a16="http://schemas.microsoft.com/office/drawing/2014/main" id="{BFC59B3F-F78C-4AEE-AEBF-E8FEC887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3405"/>
              <a:ext cx="332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5400">
                  <a:solidFill>
                    <a:srgbClr val="7B00E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15375" name="Rectangle 15">
              <a:extLst>
                <a:ext uri="{FF2B5EF4-FFF2-40B4-BE49-F238E27FC236}">
                  <a16:creationId xmlns:a16="http://schemas.microsoft.com/office/drawing/2014/main" id="{3449DFA6-EB92-4B9B-9EFC-C3933A7E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509"/>
              <a:ext cx="1328" cy="464"/>
            </a:xfrm>
            <a:prstGeom prst="rect">
              <a:avLst/>
            </a:prstGeom>
            <a:noFill/>
            <a:ln w="25400">
              <a:solidFill>
                <a:srgbClr val="7B00E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336699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»"/>
              </a:pPr>
              <a:endParaRPr lang="zh-CN" altLang="en-US" sz="2000" b="0"/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D5445DAD-2B41-4BE4-B64D-A78E11191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2205"/>
              <a:ext cx="3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7">
              <a:extLst>
                <a:ext uri="{FF2B5EF4-FFF2-40B4-BE49-F238E27FC236}">
                  <a16:creationId xmlns:a16="http://schemas.microsoft.com/office/drawing/2014/main" id="{3B60FDAA-E063-4801-B7A1-68982670E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8">
              <a:extLst>
                <a:ext uri="{FF2B5EF4-FFF2-40B4-BE49-F238E27FC236}">
                  <a16:creationId xmlns:a16="http://schemas.microsoft.com/office/drawing/2014/main" id="{792B257D-5964-42E6-A782-B25BE561E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2209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26342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5C9EB46-0BE0-423C-9CB6-6C16F9A43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54888" cy="7270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 2</a:t>
            </a:r>
            <a:r>
              <a:rPr lang="zh-CN" altLang="en-US" dirty="0"/>
              <a:t>、单元测试</a:t>
            </a:r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4FFE0F-6553-41ED-B7CA-94BA947B4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" y="1665288"/>
            <a:ext cx="7632700" cy="45370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eaLnBrk="1" hangingPunct="1">
              <a:buFont typeface="黑体" panose="02010609060101010101" pitchFamily="49" charset="-122"/>
              <a:buAutoNum type="circleNumDbPlain"/>
            </a:pPr>
            <a:r>
              <a:rPr lang="zh-CN" altLang="en-US" dirty="0"/>
              <a:t>发现各模块内部可能存在的各种错误</a:t>
            </a:r>
          </a:p>
          <a:p>
            <a:pPr marL="971550" lvl="1" indent="-514350" eaLnBrk="1" hangingPunct="1">
              <a:buFontTx/>
              <a:buAutoNum type="alphaLcParenR"/>
            </a:pPr>
            <a:r>
              <a:rPr lang="zh-CN" altLang="en-US" dirty="0"/>
              <a:t>跟踪需求和设计的实现是否一致；</a:t>
            </a:r>
            <a:endParaRPr lang="en-US" altLang="zh-CN" dirty="0"/>
          </a:p>
          <a:p>
            <a:pPr marL="971550" lvl="1" indent="-514350" eaLnBrk="1" hangingPunct="1">
              <a:buFontTx/>
              <a:buAutoNum type="alphaLcParenR"/>
            </a:pPr>
            <a:endParaRPr lang="en-US" altLang="zh-CN" dirty="0"/>
          </a:p>
          <a:p>
            <a:pPr marL="971550" lvl="1" indent="-514350" eaLnBrk="1" hangingPunct="1">
              <a:buFontTx/>
              <a:buAutoNum type="alphaLcParenR"/>
            </a:pPr>
            <a:r>
              <a:rPr lang="zh-CN" altLang="en-US" dirty="0"/>
              <a:t>发现设计和需求中存在的错误；</a:t>
            </a:r>
            <a:endParaRPr lang="en-US" altLang="zh-CN" dirty="0"/>
          </a:p>
          <a:p>
            <a:pPr marL="971550" lvl="1" indent="-514350" eaLnBrk="1" hangingPunct="1">
              <a:buFontTx/>
              <a:buAutoNum type="alphaLcParenR"/>
            </a:pPr>
            <a:endParaRPr lang="en-US" altLang="zh-CN" dirty="0"/>
          </a:p>
          <a:p>
            <a:pPr marL="971550" lvl="1" indent="-514350" eaLnBrk="1" hangingPunct="1">
              <a:buFontTx/>
              <a:buAutoNum type="alphaLcParenR"/>
            </a:pPr>
            <a:r>
              <a:rPr lang="zh-CN" altLang="en-US" dirty="0"/>
              <a:t>在编码过程中引入的错误；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0D34AF5C-2524-48AE-8EA9-5B5B2D66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89363"/>
            <a:ext cx="2287588" cy="2287587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336699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»"/>
            </a:pPr>
            <a:endParaRPr lang="zh-CN" altLang="en-US" sz="2000" b="0"/>
          </a:p>
        </p:txBody>
      </p:sp>
      <p:pic>
        <p:nvPicPr>
          <p:cNvPr id="9221" name="Picture 5" descr="techie_on_laptop_hg_clr">
            <a:extLst>
              <a:ext uri="{FF2B5EF4-FFF2-40B4-BE49-F238E27FC236}">
                <a16:creationId xmlns:a16="http://schemas.microsoft.com/office/drawing/2014/main" id="{95F5C0AF-81FA-4A67-8CB1-1B6C473F9C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933825"/>
            <a:ext cx="1306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512831B-346E-481F-80EA-393A2B572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99350" cy="1143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、单元测试</a:t>
            </a:r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49215-1BEB-4DBA-BDC9-4836663D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22" y="1052810"/>
            <a:ext cx="7354888" cy="475238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黑体" panose="02010609060101010101" pitchFamily="49" charset="-122"/>
              <a:buAutoNum type="circleNumDbPlain" startAt="2"/>
            </a:pPr>
            <a:r>
              <a:rPr lang="zh-CN" altLang="en-US" dirty="0"/>
              <a:t>节约的是未来的时间</a:t>
            </a:r>
            <a:endParaRPr lang="en-US" altLang="zh-CN" dirty="0"/>
          </a:p>
          <a:p>
            <a:pPr>
              <a:buFontTx/>
              <a:buAutoNum type="alphaLcParenR"/>
            </a:pPr>
            <a:r>
              <a:rPr lang="zh-CN" altLang="en-US" dirty="0"/>
              <a:t>节约了未来的修改、维护低质量代码的时间。</a:t>
            </a:r>
            <a:endParaRPr lang="en-US" altLang="zh-CN" dirty="0"/>
          </a:p>
          <a:p>
            <a:pPr>
              <a:buFontTx/>
              <a:buAutoNum type="alphaLcParenR"/>
            </a:pPr>
            <a:r>
              <a:rPr lang="zh-CN" altLang="en-US" dirty="0"/>
              <a:t>单元测试也是设计的一部分，会促使程序员以使用者的角度重新审视自己的代码，使写出的代码易于使用。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33A0C4F-38D7-4DA2-BD3A-3D437B10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17245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、单元测试</a:t>
            </a:r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F889B3-F5F1-4372-A46D-23E3C771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60539"/>
            <a:ext cx="7354888" cy="1433460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  <a:p>
            <a:pPr marL="514350" indent="-514350">
              <a:buFont typeface="+mj-ea"/>
              <a:buAutoNum type="circleNumDbPlain" startAt="3"/>
              <a:defRPr/>
            </a:pPr>
            <a:r>
              <a:rPr lang="zh-CN" altLang="en-US" dirty="0"/>
              <a:t>是成本最低的测试活动</a:t>
            </a:r>
            <a:endParaRPr lang="en-US" altLang="zh-CN" dirty="0"/>
          </a:p>
          <a:p>
            <a:pPr marL="514350" indent="-514350">
              <a:buFont typeface="+mj-ea"/>
              <a:buAutoNum type="circleNumDbPlain" startAt="3"/>
              <a:defRPr/>
            </a:pPr>
            <a:endParaRPr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DD5F32A-842F-4124-B90C-325D4C81B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892670"/>
              </p:ext>
            </p:extLst>
          </p:nvPr>
        </p:nvGraphicFramePr>
        <p:xfrm>
          <a:off x="755576" y="21328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33A0C4F-38D7-4DA2-BD3A-3D437B10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1724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单元测试和集成测试对比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24A1278-A144-4DD7-82EC-3033320DF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46349"/>
              </p:ext>
            </p:extLst>
          </p:nvPr>
        </p:nvGraphicFramePr>
        <p:xfrm>
          <a:off x="539552" y="1556792"/>
          <a:ext cx="6408712" cy="3240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10424004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859972845"/>
                    </a:ext>
                  </a:extLst>
                </a:gridCol>
              </a:tblGrid>
              <a:tr h="54629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单元测试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集成测试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1680"/>
                  </a:ext>
                </a:extLst>
              </a:tr>
              <a:tr h="175114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单个单元或一组相关单元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</a:rPr>
                        <a:t>在单元测试的基础上，将所有模块集成为系统或子系统，并进行测试。</a:t>
                      </a: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2471"/>
                  </a:ext>
                </a:extLst>
              </a:tr>
              <a:tr h="94292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本机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起来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接近真实的环境，完成单系统或系统间测试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5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3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33A0C4F-38D7-4DA2-BD3A-3D437B10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454"/>
            <a:ext cx="817245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集成测试环境复杂举例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B4918-6192-4688-883F-6FAEC4B83A18}"/>
              </a:ext>
            </a:extLst>
          </p:cNvPr>
          <p:cNvSpPr txBox="1"/>
          <p:nvPr/>
        </p:nvSpPr>
        <p:spPr>
          <a:xfrm>
            <a:off x="683568" y="5999341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 …… S15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C7478-5D87-4231-AE6A-77C167FF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" y="1181093"/>
            <a:ext cx="2215880" cy="3941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79155-57EC-43E4-B2E8-60B8520DB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78009"/>
            <a:ext cx="2216989" cy="3941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F9979-3799-4CAE-A8A6-0035BC8BC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8009"/>
            <a:ext cx="2291982" cy="4074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99AB44-01AB-44E4-B87D-7E82D382B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78009"/>
            <a:ext cx="2291983" cy="40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3067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»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 Black" panose="020B0A04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»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 Black" panose="020B0A04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»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 Black" panose="020B0A04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»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336699"/>
            </a:solidFill>
            <a:effectLst/>
            <a:latin typeface="Arial Black" panose="020B0A04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647</Words>
  <Application>Microsoft Office PowerPoint</Application>
  <PresentationFormat>全屏显示(4:3)</PresentationFormat>
  <Paragraphs>114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Black</vt:lpstr>
      <vt:lpstr>宋体</vt:lpstr>
      <vt:lpstr>Arial</vt:lpstr>
      <vt:lpstr>黑体</vt:lpstr>
      <vt:lpstr>Times New Roman</vt:lpstr>
      <vt:lpstr>Wingdings</vt:lpstr>
      <vt:lpstr>自定义设计方案</vt:lpstr>
      <vt:lpstr>默认设计模板</vt:lpstr>
      <vt:lpstr>单元测试</vt:lpstr>
      <vt:lpstr>本章内容</vt:lpstr>
      <vt:lpstr>1、单元测试 what？</vt:lpstr>
      <vt:lpstr>PowerPoint 演示文稿</vt:lpstr>
      <vt:lpstr> 2、单元测试why</vt:lpstr>
      <vt:lpstr>2、单元测试why</vt:lpstr>
      <vt:lpstr>2、单元测试why</vt:lpstr>
      <vt:lpstr>单元测试和集成测试对比</vt:lpstr>
      <vt:lpstr>集成测试环境复杂举例</vt:lpstr>
      <vt:lpstr>单元测试HOW</vt:lpstr>
      <vt:lpstr>驱动&amp;桩模块</vt:lpstr>
      <vt:lpstr>PowerPoint 演示文稿</vt:lpstr>
      <vt:lpstr>PowerPoint 演示文稿</vt:lpstr>
      <vt:lpstr>单元测试策略 </vt:lpstr>
      <vt:lpstr>单元测试策略</vt:lpstr>
      <vt:lpstr>单元测试who</vt:lpstr>
      <vt:lpstr>单元测试when</vt:lpstr>
      <vt:lpstr>单元测试发展历程——早期</vt:lpstr>
      <vt:lpstr>单元测试发展历程——现在</vt:lpstr>
      <vt:lpstr>谢  谢！</vt:lpstr>
    </vt:vector>
  </TitlesOfParts>
  <Company>www.xunchi.com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李绘卓 </dc:creator>
  <cp:lastModifiedBy>Administrator</cp:lastModifiedBy>
  <cp:revision>133</cp:revision>
  <dcterms:created xsi:type="dcterms:W3CDTF">2006-06-26T06:56:16Z</dcterms:created>
  <dcterms:modified xsi:type="dcterms:W3CDTF">2018-11-21T02:56:58Z</dcterms:modified>
</cp:coreProperties>
</file>