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63" r:id="rId2"/>
  </p:sldMasterIdLst>
  <p:notesMasterIdLst>
    <p:notesMasterId r:id="rId35"/>
  </p:notesMasterIdLst>
  <p:sldIdLst>
    <p:sldId id="256" r:id="rId3"/>
    <p:sldId id="274" r:id="rId4"/>
    <p:sldId id="275" r:id="rId5"/>
    <p:sldId id="257" r:id="rId6"/>
    <p:sldId id="266" r:id="rId7"/>
    <p:sldId id="278" r:id="rId8"/>
    <p:sldId id="279" r:id="rId9"/>
    <p:sldId id="280" r:id="rId10"/>
    <p:sldId id="318" r:id="rId11"/>
    <p:sldId id="319" r:id="rId12"/>
    <p:sldId id="282" r:id="rId13"/>
    <p:sldId id="283" r:id="rId14"/>
    <p:sldId id="262" r:id="rId15"/>
    <p:sldId id="263" r:id="rId16"/>
    <p:sldId id="284" r:id="rId17"/>
    <p:sldId id="295" r:id="rId18"/>
    <p:sldId id="298" r:id="rId19"/>
    <p:sldId id="299" r:id="rId20"/>
    <p:sldId id="264" r:id="rId21"/>
    <p:sldId id="300" r:id="rId22"/>
    <p:sldId id="301" r:id="rId23"/>
    <p:sldId id="302" r:id="rId24"/>
    <p:sldId id="313" r:id="rId25"/>
    <p:sldId id="315" r:id="rId26"/>
    <p:sldId id="320" r:id="rId27"/>
    <p:sldId id="305" r:id="rId28"/>
    <p:sldId id="265" r:id="rId29"/>
    <p:sldId id="303" r:id="rId30"/>
    <p:sldId id="306" r:id="rId31"/>
    <p:sldId id="307" r:id="rId32"/>
    <p:sldId id="310" r:id="rId33"/>
    <p:sldId id="271" r:id="rId3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FF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110" autoAdjust="0"/>
  </p:normalViewPr>
  <p:slideViewPr>
    <p:cSldViewPr>
      <p:cViewPr varScale="1">
        <p:scale>
          <a:sx n="66" d="100"/>
          <a:sy n="66" d="100"/>
        </p:scale>
        <p:origin x="150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zh-CN"/>
          </a:p>
        </p:txBody>
      </p:sp>
      <p:sp>
        <p:nvSpPr>
          <p:cNvPr id="3891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890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891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891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p>
        </p:txBody>
      </p:sp>
      <p:sp>
        <p:nvSpPr>
          <p:cNvPr id="3891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DCAD3A7D-5720-47B4-BEBC-E6117F2BCFB7}"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baike.baidu.com/item/%E5%B1%B1%E4%B8%9C%E7%9C%81%E8%BD%AF%E4%BB%B6%E8%AF%84%E6%B5%8B%E4%B8%AD%E5%BF%83"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还有些其他定义。自己看看</a:t>
            </a:r>
            <a:endParaRPr lang="zh-CN" altLang="en-US" dirty="0"/>
          </a:p>
        </p:txBody>
      </p:sp>
      <p:sp>
        <p:nvSpPr>
          <p:cNvPr id="4" name="灯片编号占位符 3"/>
          <p:cNvSpPr>
            <a:spLocks noGrp="1"/>
          </p:cNvSpPr>
          <p:nvPr>
            <p:ph type="sldNum" sz="quarter" idx="10"/>
          </p:nvPr>
        </p:nvSpPr>
        <p:spPr/>
        <p:txBody>
          <a:bodyPr/>
          <a:lstStyle/>
          <a:p>
            <a:fld id="{DCAD3A7D-5720-47B4-BEBC-E6117F2BCFB7}" type="slidenum">
              <a:rPr lang="en-US" altLang="zh-CN" smtClean="0"/>
              <a:pPr/>
              <a:t>4</a:t>
            </a:fld>
            <a:endParaRPr lang="en-US" altLang="zh-CN"/>
          </a:p>
        </p:txBody>
      </p:sp>
    </p:spTree>
    <p:extLst>
      <p:ext uri="{BB962C8B-B14F-4D97-AF65-F5344CB8AC3E}">
        <p14:creationId xmlns:p14="http://schemas.microsoft.com/office/powerpoint/2010/main" val="888357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而不仅仅对程序测试</a:t>
            </a:r>
            <a:endParaRPr lang="zh-CN" altLang="en-US" dirty="0"/>
          </a:p>
        </p:txBody>
      </p:sp>
      <p:sp>
        <p:nvSpPr>
          <p:cNvPr id="4" name="灯片编号占位符 3"/>
          <p:cNvSpPr>
            <a:spLocks noGrp="1"/>
          </p:cNvSpPr>
          <p:nvPr>
            <p:ph type="sldNum" sz="quarter" idx="10"/>
          </p:nvPr>
        </p:nvSpPr>
        <p:spPr/>
        <p:txBody>
          <a:bodyPr/>
          <a:lstStyle/>
          <a:p>
            <a:fld id="{DCAD3A7D-5720-47B4-BEBC-E6117F2BCFB7}" type="slidenum">
              <a:rPr lang="en-US" altLang="zh-CN" smtClean="0"/>
              <a:pPr/>
              <a:t>5</a:t>
            </a:fld>
            <a:endParaRPr lang="en-US" altLang="zh-CN"/>
          </a:p>
        </p:txBody>
      </p:sp>
    </p:spTree>
    <p:extLst>
      <p:ext uri="{BB962C8B-B14F-4D97-AF65-F5344CB8AC3E}">
        <p14:creationId xmlns:p14="http://schemas.microsoft.com/office/powerpoint/2010/main" val="15336740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黑盒测试又叫：功能测试，数据驱动测试；</a:t>
            </a:r>
            <a:r>
              <a:rPr lang="zh-CN" altLang="en-US" kern="0" dirty="0" smtClean="0"/>
              <a:t>通过软件的外部表现来发现其缺陷，即测试人员完全不考虑程序内部的逻辑结构和内部特性，只依据程序的需求规格说明书和用户手册，检查程序的功能是否符合它的功能说明，以及性能是否满足用户的要求。因此黑盒测试又叫功能测试或数据驱动测试。</a:t>
            </a:r>
          </a:p>
        </p:txBody>
      </p:sp>
      <p:sp>
        <p:nvSpPr>
          <p:cNvPr id="4" name="灯片编号占位符 3"/>
          <p:cNvSpPr>
            <a:spLocks noGrp="1"/>
          </p:cNvSpPr>
          <p:nvPr>
            <p:ph type="sldNum" sz="quarter" idx="10"/>
          </p:nvPr>
        </p:nvSpPr>
        <p:spPr/>
        <p:txBody>
          <a:bodyPr/>
          <a:lstStyle/>
          <a:p>
            <a:fld id="{DCAD3A7D-5720-47B4-BEBC-E6117F2BCFB7}" type="slidenum">
              <a:rPr lang="en-US" altLang="zh-CN" smtClean="0"/>
              <a:pPr/>
              <a:t>9</a:t>
            </a:fld>
            <a:endParaRPr lang="en-US" altLang="zh-CN"/>
          </a:p>
        </p:txBody>
      </p:sp>
    </p:spTree>
    <p:extLst>
      <p:ext uri="{BB962C8B-B14F-4D97-AF65-F5344CB8AC3E}">
        <p14:creationId xmlns:p14="http://schemas.microsoft.com/office/powerpoint/2010/main" val="28062011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AD3A7D-5720-47B4-BEBC-E6117F2BCFB7}" type="slidenum">
              <a:rPr lang="en-US" altLang="zh-CN" smtClean="0"/>
              <a:pPr/>
              <a:t>10</a:t>
            </a:fld>
            <a:endParaRPr lang="en-US" altLang="zh-CN"/>
          </a:p>
        </p:txBody>
      </p:sp>
    </p:spTree>
    <p:extLst>
      <p:ext uri="{BB962C8B-B14F-4D97-AF65-F5344CB8AC3E}">
        <p14:creationId xmlns:p14="http://schemas.microsoft.com/office/powerpoint/2010/main" val="8068025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AD3A7D-5720-47B4-BEBC-E6117F2BCFB7}" type="slidenum">
              <a:rPr lang="en-US" altLang="zh-CN" smtClean="0"/>
              <a:pPr/>
              <a:t>11</a:t>
            </a:fld>
            <a:endParaRPr lang="en-US" altLang="zh-CN"/>
          </a:p>
        </p:txBody>
      </p:sp>
    </p:spTree>
    <p:extLst>
      <p:ext uri="{BB962C8B-B14F-4D97-AF65-F5344CB8AC3E}">
        <p14:creationId xmlns:p14="http://schemas.microsoft.com/office/powerpoint/2010/main" val="9155287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上线前要修复问题</a:t>
            </a:r>
            <a:endParaRPr lang="zh-CN" altLang="en-US" dirty="0"/>
          </a:p>
        </p:txBody>
      </p:sp>
      <p:sp>
        <p:nvSpPr>
          <p:cNvPr id="4" name="灯片编号占位符 3"/>
          <p:cNvSpPr>
            <a:spLocks noGrp="1"/>
          </p:cNvSpPr>
          <p:nvPr>
            <p:ph type="sldNum" sz="quarter" idx="10"/>
          </p:nvPr>
        </p:nvSpPr>
        <p:spPr/>
        <p:txBody>
          <a:bodyPr/>
          <a:lstStyle/>
          <a:p>
            <a:fld id="{DCAD3A7D-5720-47B4-BEBC-E6117F2BCFB7}" type="slidenum">
              <a:rPr lang="en-US" altLang="zh-CN" smtClean="0"/>
              <a:pPr/>
              <a:t>12</a:t>
            </a:fld>
            <a:endParaRPr lang="en-US" altLang="zh-CN"/>
          </a:p>
        </p:txBody>
      </p:sp>
    </p:spTree>
    <p:extLst>
      <p:ext uri="{BB962C8B-B14F-4D97-AF65-F5344CB8AC3E}">
        <p14:creationId xmlns:p14="http://schemas.microsoft.com/office/powerpoint/2010/main" val="17754984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dirty="0" smtClean="0">
                <a:solidFill>
                  <a:schemeClr val="tx1"/>
                </a:solidFill>
                <a:effectLst/>
                <a:latin typeface="Arial" charset="0"/>
                <a:ea typeface="宋体" pitchFamily="2" charset="-122"/>
                <a:cs typeface="+mn-cs"/>
              </a:rPr>
              <a:t>1</a:t>
            </a:r>
            <a:r>
              <a:rPr lang="zh-CN" altLang="en-US" sz="1200" b="0" i="0" u="none" strike="noStrike" kern="1200" dirty="0" smtClean="0">
                <a:solidFill>
                  <a:schemeClr val="tx1"/>
                </a:solidFill>
                <a:effectLst/>
                <a:latin typeface="Arial" charset="0"/>
                <a:ea typeface="宋体" pitchFamily="2" charset="-122"/>
                <a:cs typeface="+mn-cs"/>
              </a:rPr>
              <a:t>、目的是为了保证测试工作的客观性。从国外的经验来看，测试逐渐由专业的第三方承担</a:t>
            </a:r>
            <a:endParaRPr lang="en-US" altLang="zh-CN" sz="1200" b="0" i="0" u="none" strike="noStrike" kern="1200" dirty="0" smtClean="0">
              <a:solidFill>
                <a:schemeClr val="tx1"/>
              </a:solidFill>
              <a:effectLst/>
              <a:latin typeface="Arial" charset="0"/>
              <a:ea typeface="宋体" pitchFamily="2" charset="-122"/>
              <a:cs typeface="+mn-cs"/>
            </a:endParaRPr>
          </a:p>
          <a:p>
            <a:r>
              <a:rPr lang="en-US" altLang="zh-CN" sz="1200" b="0" i="0" u="none" strike="noStrike" kern="1200" dirty="0" smtClean="0">
                <a:solidFill>
                  <a:schemeClr val="tx1"/>
                </a:solidFill>
                <a:effectLst/>
                <a:latin typeface="Arial" charset="0"/>
                <a:ea typeface="宋体" pitchFamily="2" charset="-122"/>
                <a:cs typeface="+mn-cs"/>
              </a:rPr>
              <a:t>2</a:t>
            </a:r>
            <a:r>
              <a:rPr lang="zh-CN" altLang="en-US" sz="1200" b="0" i="0" u="none" strike="noStrike" kern="1200" dirty="0" smtClean="0">
                <a:solidFill>
                  <a:schemeClr val="tx1"/>
                </a:solidFill>
                <a:effectLst/>
                <a:latin typeface="Arial" charset="0"/>
                <a:ea typeface="宋体" pitchFamily="2" charset="-122"/>
                <a:cs typeface="+mn-cs"/>
              </a:rPr>
              <a:t>、</a:t>
            </a:r>
            <a:r>
              <a:rPr lang="zh-CN" altLang="en-US" sz="1200" b="0" i="0" u="none" strike="noStrike" kern="1200" dirty="0" smtClean="0">
                <a:solidFill>
                  <a:schemeClr val="tx1"/>
                </a:solidFill>
                <a:effectLst/>
                <a:latin typeface="Arial" charset="0"/>
                <a:ea typeface="宋体" pitchFamily="2" charset="-122"/>
                <a:cs typeface="+mn-cs"/>
                <a:hlinkClick r:id="rId3"/>
              </a:rPr>
              <a:t>软件评测中心</a:t>
            </a:r>
            <a:endParaRPr lang="zh-CN" altLang="en-US" dirty="0"/>
          </a:p>
        </p:txBody>
      </p:sp>
      <p:sp>
        <p:nvSpPr>
          <p:cNvPr id="4" name="灯片编号占位符 3"/>
          <p:cNvSpPr>
            <a:spLocks noGrp="1"/>
          </p:cNvSpPr>
          <p:nvPr>
            <p:ph type="sldNum" sz="quarter" idx="10"/>
          </p:nvPr>
        </p:nvSpPr>
        <p:spPr/>
        <p:txBody>
          <a:bodyPr/>
          <a:lstStyle/>
          <a:p>
            <a:fld id="{DCAD3A7D-5720-47B4-BEBC-E6117F2BCFB7}" type="slidenum">
              <a:rPr lang="en-US" altLang="zh-CN" smtClean="0"/>
              <a:pPr/>
              <a:t>22</a:t>
            </a:fld>
            <a:endParaRPr lang="en-US" altLang="zh-CN"/>
          </a:p>
        </p:txBody>
      </p:sp>
    </p:spTree>
    <p:extLst>
      <p:ext uri="{BB962C8B-B14F-4D97-AF65-F5344CB8AC3E}">
        <p14:creationId xmlns:p14="http://schemas.microsoft.com/office/powerpoint/2010/main" val="1017631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59778BF-3027-459D-8BC7-851F3B9B4669}" type="slidenum">
              <a:rPr lang="en-US" altLang="zh-CN">
                <a:solidFill>
                  <a:srgbClr val="000000"/>
                </a:solidFill>
              </a:rPr>
              <a:pPr eaLnBrk="1" hangingPunct="1"/>
              <a:t>24</a:t>
            </a:fld>
            <a:endParaRPr lang="en-US" altLang="zh-CN">
              <a:solidFill>
                <a:srgbClr val="000000"/>
              </a:solidFill>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p:spPr>
        <p:txBody>
          <a:bodyPr/>
          <a:lstStyle/>
          <a:p>
            <a:endParaRPr lang="zh-CN" altLang="zh-CN" smtClean="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mailto:Zhu.Kerry@gmail.com" TargetMode="External"/><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2367153846"/>
      </p:ext>
    </p:extLst>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841259046"/>
      </p:ext>
    </p:extLst>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29413" y="692150"/>
            <a:ext cx="2135187" cy="51101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23850" y="692150"/>
            <a:ext cx="6253163" cy="51101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311011891"/>
      </p:ext>
    </p:extLst>
  </p:cSld>
  <p:clrMapOvr>
    <a:masterClrMapping/>
  </p:clrMapOvr>
  <p:transition>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8763000" cy="5943600"/>
            <a:chOff x="0" y="0"/>
            <a:chExt cx="5520" cy="3744"/>
          </a:xfrm>
        </p:grpSpPr>
        <p:sp>
          <p:nvSpPr>
            <p:cNvPr id="5" name="Rectangle 3"/>
            <p:cNvSpPr>
              <a:spLocks noChangeArrowheads="1"/>
            </p:cNvSpPr>
            <p:nvPr/>
          </p:nvSpPr>
          <p:spPr bwMode="auto">
            <a:xfrm>
              <a:off x="0" y="0"/>
              <a:ext cx="1104" cy="3072"/>
            </a:xfrm>
            <a:prstGeom prst="rect">
              <a:avLst/>
            </a:prstGeom>
            <a:solidFill>
              <a:schemeClr val="accent1"/>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400">
                <a:solidFill>
                  <a:srgbClr val="000000"/>
                </a:solidFill>
                <a:latin typeface="Times New Roman" panose="02020603050405020304" pitchFamily="18" charset="0"/>
              </a:endParaRPr>
            </a:p>
          </p:txBody>
        </p:sp>
        <p:grpSp>
          <p:nvGrpSpPr>
            <p:cNvPr id="6" name="Group 4"/>
            <p:cNvGrpSpPr>
              <a:grpSpLocks/>
            </p:cNvGrpSpPr>
            <p:nvPr userDrawn="1"/>
          </p:nvGrpSpPr>
          <p:grpSpPr bwMode="auto">
            <a:xfrm>
              <a:off x="0" y="2208"/>
              <a:ext cx="5520" cy="1536"/>
              <a:chOff x="0" y="2208"/>
              <a:chExt cx="5520" cy="1536"/>
            </a:xfrm>
          </p:grpSpPr>
          <p:sp>
            <p:nvSpPr>
              <p:cNvPr id="10" name="Rectangle 5"/>
              <p:cNvSpPr>
                <a:spLocks noChangeArrowheads="1"/>
              </p:cNvSpPr>
              <p:nvPr/>
            </p:nvSpPr>
            <p:spPr bwMode="ltGray">
              <a:xfrm>
                <a:off x="624" y="2208"/>
                <a:ext cx="4896" cy="1536"/>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400">
                  <a:solidFill>
                    <a:srgbClr val="000000"/>
                  </a:solidFill>
                  <a:latin typeface="Times New Roman" panose="02020603050405020304" pitchFamily="18" charset="0"/>
                </a:endParaRPr>
              </a:p>
            </p:txBody>
          </p:sp>
          <p:sp>
            <p:nvSpPr>
              <p:cNvPr id="11" name="Rectangle 6"/>
              <p:cNvSpPr>
                <a:spLocks noChangeArrowheads="1"/>
              </p:cNvSpPr>
              <p:nvPr/>
            </p:nvSpPr>
            <p:spPr bwMode="white">
              <a:xfrm>
                <a:off x="654" y="2352"/>
                <a:ext cx="4818" cy="134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400">
                  <a:solidFill>
                    <a:srgbClr val="000000"/>
                  </a:solidFill>
                  <a:latin typeface="Times New Roman" panose="02020603050405020304" pitchFamily="18" charset="0"/>
                </a:endParaRPr>
              </a:p>
            </p:txBody>
          </p:sp>
          <p:sp>
            <p:nvSpPr>
              <p:cNvPr id="12" name="Line 7"/>
              <p:cNvSpPr>
                <a:spLocks noChangeShapeType="1"/>
              </p:cNvSpPr>
              <p:nvPr/>
            </p:nvSpPr>
            <p:spPr bwMode="auto">
              <a:xfrm>
                <a:off x="0" y="3072"/>
                <a:ext cx="624" cy="0"/>
              </a:xfrm>
              <a:prstGeom prst="line">
                <a:avLst/>
              </a:prstGeom>
              <a:noFill/>
              <a:ln w="508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 name="Group 8"/>
            <p:cNvGrpSpPr>
              <a:grpSpLocks/>
            </p:cNvGrpSpPr>
            <p:nvPr userDrawn="1"/>
          </p:nvGrpSpPr>
          <p:grpSpPr bwMode="auto">
            <a:xfrm>
              <a:off x="400" y="336"/>
              <a:ext cx="5088" cy="192"/>
              <a:chOff x="400" y="336"/>
              <a:chExt cx="5088" cy="192"/>
            </a:xfrm>
          </p:grpSpPr>
          <p:sp>
            <p:nvSpPr>
              <p:cNvPr id="8" name="Rectangle 9"/>
              <p:cNvSpPr>
                <a:spLocks noChangeArrowheads="1"/>
              </p:cNvSpPr>
              <p:nvPr/>
            </p:nvSpPr>
            <p:spPr bwMode="auto">
              <a:xfrm>
                <a:off x="3952" y="336"/>
                <a:ext cx="1536" cy="19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400">
                  <a:solidFill>
                    <a:srgbClr val="000000"/>
                  </a:solidFill>
                  <a:latin typeface="Times New Roman" panose="02020603050405020304" pitchFamily="18" charset="0"/>
                </a:endParaRPr>
              </a:p>
            </p:txBody>
          </p:sp>
          <p:sp>
            <p:nvSpPr>
              <p:cNvPr id="9" name="Line 10"/>
              <p:cNvSpPr>
                <a:spLocks noChangeShapeType="1"/>
              </p:cNvSpPr>
              <p:nvPr/>
            </p:nvSpPr>
            <p:spPr bwMode="auto">
              <a:xfrm>
                <a:off x="400" y="432"/>
                <a:ext cx="5088" cy="0"/>
              </a:xfrm>
              <a:prstGeom prst="line">
                <a:avLst/>
              </a:prstGeom>
              <a:noFill/>
              <a:ln w="444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pic>
        <p:nvPicPr>
          <p:cNvPr id="13" name="Picture 16" descr="book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3716338"/>
            <a:ext cx="1536700" cy="216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7"/>
          <p:cNvSpPr>
            <a:spLocks noChangeArrowheads="1"/>
          </p:cNvSpPr>
          <p:nvPr/>
        </p:nvSpPr>
        <p:spPr bwMode="auto">
          <a:xfrm>
            <a:off x="4751388" y="5157788"/>
            <a:ext cx="3421062" cy="365125"/>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rgbClr val="B2B2B2"/>
              </a:buClr>
              <a:buSzPct val="90000"/>
              <a:buFont typeface="Wingdings" panose="05000000000000000000" pitchFamily="2" charset="2"/>
              <a:buNone/>
            </a:pPr>
            <a:r>
              <a:rPr lang="en-US" altLang="zh-CN" sz="2400" b="1" i="1">
                <a:solidFill>
                  <a:srgbClr val="330033"/>
                </a:solidFill>
                <a:hlinkClick r:id="rId3"/>
              </a:rPr>
              <a:t>Zhu.Kerry@gmail</a:t>
            </a:r>
            <a:r>
              <a:rPr lang="en-US" altLang="en-US" sz="2400" b="1" i="1">
                <a:solidFill>
                  <a:srgbClr val="330033"/>
                </a:solidFill>
                <a:hlinkClick r:id="rId3"/>
              </a:rPr>
              <a:t>.com</a:t>
            </a:r>
            <a:endParaRPr lang="en-US" altLang="en-US" sz="2400" b="1" i="1">
              <a:solidFill>
                <a:srgbClr val="330033"/>
              </a:solidFill>
            </a:endParaRPr>
          </a:p>
        </p:txBody>
      </p:sp>
      <p:sp>
        <p:nvSpPr>
          <p:cNvPr id="15" name="Text Box 18"/>
          <p:cNvSpPr txBox="1">
            <a:spLocks noChangeArrowheads="1"/>
          </p:cNvSpPr>
          <p:nvPr/>
        </p:nvSpPr>
        <p:spPr bwMode="auto">
          <a:xfrm>
            <a:off x="4932363" y="4437063"/>
            <a:ext cx="2987675" cy="365125"/>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pPr>
            <a:r>
              <a:rPr lang="zh-CN" altLang="en-US" sz="2400" b="1">
                <a:solidFill>
                  <a:srgbClr val="000000"/>
                </a:solidFill>
              </a:rPr>
              <a:t>作者</a:t>
            </a:r>
          </a:p>
        </p:txBody>
      </p:sp>
      <p:sp>
        <p:nvSpPr>
          <p:cNvPr id="7179" name="Rectangle 11"/>
          <p:cNvSpPr>
            <a:spLocks noGrp="1" noChangeArrowheads="1"/>
          </p:cNvSpPr>
          <p:nvPr>
            <p:ph type="ctrTitle"/>
          </p:nvPr>
        </p:nvSpPr>
        <p:spPr>
          <a:xfrm>
            <a:off x="2057400" y="1143000"/>
            <a:ext cx="6629400" cy="1133475"/>
          </a:xfrm>
        </p:spPr>
        <p:txBody>
          <a:bodyPr/>
          <a:lstStyle>
            <a:lvl1pPr algn="r">
              <a:defRPr sz="4800">
                <a:solidFill>
                  <a:schemeClr val="tx2"/>
                </a:solidFill>
              </a:defRPr>
            </a:lvl1pPr>
          </a:lstStyle>
          <a:p>
            <a:pPr lvl="0"/>
            <a:r>
              <a:rPr lang="zh-CN" altLang="en-US" noProof="0" smtClean="0"/>
              <a:t>软件质量保证和管理</a:t>
            </a:r>
          </a:p>
        </p:txBody>
      </p:sp>
      <p:sp>
        <p:nvSpPr>
          <p:cNvPr id="7180" name="Rectangle 12"/>
          <p:cNvSpPr>
            <a:spLocks noGrp="1" noChangeArrowheads="1"/>
          </p:cNvSpPr>
          <p:nvPr>
            <p:ph type="subTitle" idx="1"/>
          </p:nvPr>
        </p:nvSpPr>
        <p:spPr>
          <a:xfrm>
            <a:off x="1835150" y="2097088"/>
            <a:ext cx="6858000" cy="835025"/>
          </a:xfrm>
        </p:spPr>
        <p:txBody>
          <a:bodyPr anchor="ctr"/>
          <a:lstStyle>
            <a:lvl1pPr marL="0" indent="0" algn="r">
              <a:defRPr sz="4000">
                <a:solidFill>
                  <a:srgbClr val="3366FF"/>
                </a:solidFill>
                <a:latin typeface="Times New Roman" pitchFamily="18" charset="0"/>
              </a:defRPr>
            </a:lvl1pPr>
          </a:lstStyle>
          <a:p>
            <a:pPr lvl="0"/>
            <a:r>
              <a:rPr lang="en-US" altLang="zh-CN" noProof="0" smtClean="0"/>
              <a:t>- Ch.2 </a:t>
            </a:r>
            <a:r>
              <a:rPr lang="zh-CN" altLang="en-US" noProof="0" smtClean="0"/>
              <a:t>软件质量</a:t>
            </a:r>
          </a:p>
        </p:txBody>
      </p:sp>
      <p:sp>
        <p:nvSpPr>
          <p:cNvPr id="16" name="Rectangle 13"/>
          <p:cNvSpPr>
            <a:spLocks noGrp="1" noChangeArrowheads="1"/>
          </p:cNvSpPr>
          <p:nvPr>
            <p:ph type="dt" sz="half" idx="10"/>
          </p:nvPr>
        </p:nvSpPr>
        <p:spPr>
          <a:xfrm>
            <a:off x="912813" y="6251575"/>
            <a:ext cx="1905000" cy="457200"/>
          </a:xfrm>
        </p:spPr>
        <p:txBody>
          <a:bodyPr/>
          <a:lstStyle>
            <a:lvl1pPr>
              <a:defRPr smtClean="0">
                <a:latin typeface="Arial" charset="0"/>
              </a:defRPr>
            </a:lvl1pPr>
          </a:lstStyle>
          <a:p>
            <a:pPr>
              <a:defRPr/>
            </a:pPr>
            <a:endParaRPr lang="en-US" altLang="zh-CN"/>
          </a:p>
        </p:txBody>
      </p:sp>
      <p:sp>
        <p:nvSpPr>
          <p:cNvPr id="17" name="Rectangle 14"/>
          <p:cNvSpPr>
            <a:spLocks noGrp="1" noChangeArrowheads="1"/>
          </p:cNvSpPr>
          <p:nvPr>
            <p:ph type="ftr" sz="quarter" idx="11"/>
          </p:nvPr>
        </p:nvSpPr>
        <p:spPr>
          <a:xfrm>
            <a:off x="3354388" y="6248400"/>
            <a:ext cx="2895600" cy="457200"/>
          </a:xfrm>
        </p:spPr>
        <p:txBody>
          <a:bodyPr/>
          <a:lstStyle>
            <a:lvl1pPr>
              <a:defRPr smtClean="0">
                <a:latin typeface="Arial" charset="0"/>
              </a:defRPr>
            </a:lvl1pPr>
          </a:lstStyle>
          <a:p>
            <a:pPr>
              <a:defRPr/>
            </a:pPr>
            <a:endParaRPr lang="en-US" altLang="zh-CN"/>
          </a:p>
        </p:txBody>
      </p:sp>
      <p:sp>
        <p:nvSpPr>
          <p:cNvPr id="18" name="Rectangle 15"/>
          <p:cNvSpPr>
            <a:spLocks noGrp="1" noChangeArrowheads="1"/>
          </p:cNvSpPr>
          <p:nvPr>
            <p:ph type="sldNum" sz="quarter" idx="12"/>
          </p:nvPr>
        </p:nvSpPr>
        <p:spPr/>
        <p:txBody>
          <a:bodyPr/>
          <a:lstStyle>
            <a:lvl1pPr algn="l">
              <a:defRPr/>
            </a:lvl1pPr>
          </a:lstStyle>
          <a:p>
            <a:fld id="{79D927BC-7A4D-4370-B69C-E5D726466F59}" type="slidenum">
              <a:rPr lang="en-US" altLang="zh-CN"/>
              <a:pPr/>
              <a:t>‹#›</a:t>
            </a:fld>
            <a:endParaRPr lang="en-US" altLang="zh-CN"/>
          </a:p>
        </p:txBody>
      </p:sp>
    </p:spTree>
    <p:extLst>
      <p:ext uri="{BB962C8B-B14F-4D97-AF65-F5344CB8AC3E}">
        <p14:creationId xmlns:p14="http://schemas.microsoft.com/office/powerpoint/2010/main" val="31679993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smtClean="0">
                <a:latin typeface="Arial" charset="0"/>
              </a:defRPr>
            </a:lvl1pPr>
          </a:lstStyle>
          <a:p>
            <a:pPr>
              <a:defRPr/>
            </a:pPr>
            <a:endParaRPr lang="en-US" altLang="zh-CN"/>
          </a:p>
        </p:txBody>
      </p:sp>
      <p:sp>
        <p:nvSpPr>
          <p:cNvPr id="5" name="页脚占位符 4"/>
          <p:cNvSpPr>
            <a:spLocks noGrp="1"/>
          </p:cNvSpPr>
          <p:nvPr>
            <p:ph type="ftr" sz="quarter" idx="11"/>
          </p:nvPr>
        </p:nvSpPr>
        <p:spPr/>
        <p:txBody>
          <a:bodyPr/>
          <a:lstStyle>
            <a:lvl1pPr>
              <a:defRPr smtClean="0">
                <a:latin typeface="Arial" charset="0"/>
              </a:defRPr>
            </a:lvl1pPr>
          </a:lstStyle>
          <a:p>
            <a:pPr>
              <a:defRPr/>
            </a:pPr>
            <a:endParaRPr lang="en-US" altLang="zh-CN"/>
          </a:p>
        </p:txBody>
      </p:sp>
      <p:sp>
        <p:nvSpPr>
          <p:cNvPr id="6" name="灯片编号占位符 5"/>
          <p:cNvSpPr>
            <a:spLocks noGrp="1"/>
          </p:cNvSpPr>
          <p:nvPr>
            <p:ph type="sldNum" sz="quarter" idx="12"/>
          </p:nvPr>
        </p:nvSpPr>
        <p:spPr/>
        <p:txBody>
          <a:bodyPr/>
          <a:lstStyle>
            <a:lvl1pPr algn="l">
              <a:defRPr/>
            </a:lvl1pPr>
          </a:lstStyle>
          <a:p>
            <a:fld id="{A1F79924-5B65-4D8B-B059-DBC0B7200709}" type="slidenum">
              <a:rPr lang="en-US" altLang="zh-CN"/>
              <a:pPr/>
              <a:t>‹#›</a:t>
            </a:fld>
            <a:endParaRPr lang="en-US" altLang="zh-CN"/>
          </a:p>
        </p:txBody>
      </p:sp>
    </p:spTree>
    <p:extLst>
      <p:ext uri="{BB962C8B-B14F-4D97-AF65-F5344CB8AC3E}">
        <p14:creationId xmlns:p14="http://schemas.microsoft.com/office/powerpoint/2010/main" val="10717662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smtClean="0">
                <a:latin typeface="Arial" charset="0"/>
              </a:defRPr>
            </a:lvl1pPr>
          </a:lstStyle>
          <a:p>
            <a:pPr>
              <a:defRPr/>
            </a:pPr>
            <a:endParaRPr lang="en-US" altLang="zh-CN"/>
          </a:p>
        </p:txBody>
      </p:sp>
      <p:sp>
        <p:nvSpPr>
          <p:cNvPr id="5" name="页脚占位符 4"/>
          <p:cNvSpPr>
            <a:spLocks noGrp="1"/>
          </p:cNvSpPr>
          <p:nvPr>
            <p:ph type="ftr" sz="quarter" idx="11"/>
          </p:nvPr>
        </p:nvSpPr>
        <p:spPr/>
        <p:txBody>
          <a:bodyPr/>
          <a:lstStyle>
            <a:lvl1pPr>
              <a:defRPr smtClean="0">
                <a:latin typeface="Arial" charset="0"/>
              </a:defRPr>
            </a:lvl1pPr>
          </a:lstStyle>
          <a:p>
            <a:pPr>
              <a:defRPr/>
            </a:pPr>
            <a:endParaRPr lang="en-US" altLang="zh-CN"/>
          </a:p>
        </p:txBody>
      </p:sp>
      <p:sp>
        <p:nvSpPr>
          <p:cNvPr id="6" name="灯片编号占位符 5"/>
          <p:cNvSpPr>
            <a:spLocks noGrp="1"/>
          </p:cNvSpPr>
          <p:nvPr>
            <p:ph type="sldNum" sz="quarter" idx="12"/>
          </p:nvPr>
        </p:nvSpPr>
        <p:spPr/>
        <p:txBody>
          <a:bodyPr/>
          <a:lstStyle>
            <a:lvl1pPr algn="l">
              <a:defRPr/>
            </a:lvl1pPr>
          </a:lstStyle>
          <a:p>
            <a:fld id="{CD0181B5-2D21-4D54-8E50-3AEC2BFC6FBF}" type="slidenum">
              <a:rPr lang="en-US" altLang="zh-CN"/>
              <a:pPr/>
              <a:t>‹#›</a:t>
            </a:fld>
            <a:endParaRPr lang="en-US" altLang="zh-CN"/>
          </a:p>
        </p:txBody>
      </p:sp>
    </p:spTree>
    <p:extLst>
      <p:ext uri="{BB962C8B-B14F-4D97-AF65-F5344CB8AC3E}">
        <p14:creationId xmlns:p14="http://schemas.microsoft.com/office/powerpoint/2010/main" val="41118144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14400" y="1600200"/>
            <a:ext cx="38100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76800" y="1600200"/>
            <a:ext cx="38100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smtClean="0">
                <a:latin typeface="Arial" charset="0"/>
              </a:defRPr>
            </a:lvl1pPr>
          </a:lstStyle>
          <a:p>
            <a:pPr>
              <a:defRPr/>
            </a:pPr>
            <a:endParaRPr lang="en-US" altLang="zh-CN"/>
          </a:p>
        </p:txBody>
      </p:sp>
      <p:sp>
        <p:nvSpPr>
          <p:cNvPr id="6" name="页脚占位符 5"/>
          <p:cNvSpPr>
            <a:spLocks noGrp="1"/>
          </p:cNvSpPr>
          <p:nvPr>
            <p:ph type="ftr" sz="quarter" idx="11"/>
          </p:nvPr>
        </p:nvSpPr>
        <p:spPr/>
        <p:txBody>
          <a:bodyPr/>
          <a:lstStyle>
            <a:lvl1pPr>
              <a:defRPr smtClean="0">
                <a:latin typeface="Arial" charset="0"/>
              </a:defRPr>
            </a:lvl1pPr>
          </a:lstStyle>
          <a:p>
            <a:pPr>
              <a:defRPr/>
            </a:pPr>
            <a:endParaRPr lang="en-US" altLang="zh-CN"/>
          </a:p>
        </p:txBody>
      </p:sp>
      <p:sp>
        <p:nvSpPr>
          <p:cNvPr id="7" name="灯片编号占位符 6"/>
          <p:cNvSpPr>
            <a:spLocks noGrp="1"/>
          </p:cNvSpPr>
          <p:nvPr>
            <p:ph type="sldNum" sz="quarter" idx="12"/>
          </p:nvPr>
        </p:nvSpPr>
        <p:spPr/>
        <p:txBody>
          <a:bodyPr/>
          <a:lstStyle>
            <a:lvl1pPr algn="l">
              <a:defRPr/>
            </a:lvl1pPr>
          </a:lstStyle>
          <a:p>
            <a:fld id="{4FB43444-5103-4F1A-8901-44CA7104DD5F}" type="slidenum">
              <a:rPr lang="en-US" altLang="zh-CN"/>
              <a:pPr/>
              <a:t>‹#›</a:t>
            </a:fld>
            <a:endParaRPr lang="en-US" altLang="zh-CN"/>
          </a:p>
        </p:txBody>
      </p:sp>
    </p:spTree>
    <p:extLst>
      <p:ext uri="{BB962C8B-B14F-4D97-AF65-F5344CB8AC3E}">
        <p14:creationId xmlns:p14="http://schemas.microsoft.com/office/powerpoint/2010/main" val="41474744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smtClean="0">
                <a:latin typeface="Arial" charset="0"/>
              </a:defRPr>
            </a:lvl1pPr>
          </a:lstStyle>
          <a:p>
            <a:pPr>
              <a:defRPr/>
            </a:pPr>
            <a:endParaRPr lang="en-US" altLang="zh-CN"/>
          </a:p>
        </p:txBody>
      </p:sp>
      <p:sp>
        <p:nvSpPr>
          <p:cNvPr id="8" name="页脚占位符 7"/>
          <p:cNvSpPr>
            <a:spLocks noGrp="1"/>
          </p:cNvSpPr>
          <p:nvPr>
            <p:ph type="ftr" sz="quarter" idx="11"/>
          </p:nvPr>
        </p:nvSpPr>
        <p:spPr/>
        <p:txBody>
          <a:bodyPr/>
          <a:lstStyle>
            <a:lvl1pPr>
              <a:defRPr smtClean="0">
                <a:latin typeface="Arial" charset="0"/>
              </a:defRPr>
            </a:lvl1pPr>
          </a:lstStyle>
          <a:p>
            <a:pPr>
              <a:defRPr/>
            </a:pPr>
            <a:endParaRPr lang="en-US" altLang="zh-CN"/>
          </a:p>
        </p:txBody>
      </p:sp>
      <p:sp>
        <p:nvSpPr>
          <p:cNvPr id="9" name="灯片编号占位符 8"/>
          <p:cNvSpPr>
            <a:spLocks noGrp="1"/>
          </p:cNvSpPr>
          <p:nvPr>
            <p:ph type="sldNum" sz="quarter" idx="12"/>
          </p:nvPr>
        </p:nvSpPr>
        <p:spPr/>
        <p:txBody>
          <a:bodyPr/>
          <a:lstStyle>
            <a:lvl1pPr algn="l">
              <a:defRPr/>
            </a:lvl1pPr>
          </a:lstStyle>
          <a:p>
            <a:fld id="{EF2FFE9D-590D-4F41-ABD4-044DB978606C}" type="slidenum">
              <a:rPr lang="en-US" altLang="zh-CN"/>
              <a:pPr/>
              <a:t>‹#›</a:t>
            </a:fld>
            <a:endParaRPr lang="en-US" altLang="zh-CN"/>
          </a:p>
        </p:txBody>
      </p:sp>
    </p:spTree>
    <p:extLst>
      <p:ext uri="{BB962C8B-B14F-4D97-AF65-F5344CB8AC3E}">
        <p14:creationId xmlns:p14="http://schemas.microsoft.com/office/powerpoint/2010/main" val="4487402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smtClean="0">
                <a:latin typeface="Arial" charset="0"/>
              </a:defRPr>
            </a:lvl1pPr>
          </a:lstStyle>
          <a:p>
            <a:pPr>
              <a:defRPr/>
            </a:pPr>
            <a:endParaRPr lang="en-US" altLang="zh-CN"/>
          </a:p>
        </p:txBody>
      </p:sp>
      <p:sp>
        <p:nvSpPr>
          <p:cNvPr id="4" name="页脚占位符 3"/>
          <p:cNvSpPr>
            <a:spLocks noGrp="1"/>
          </p:cNvSpPr>
          <p:nvPr>
            <p:ph type="ftr" sz="quarter" idx="11"/>
          </p:nvPr>
        </p:nvSpPr>
        <p:spPr/>
        <p:txBody>
          <a:bodyPr/>
          <a:lstStyle>
            <a:lvl1pPr>
              <a:defRPr smtClean="0">
                <a:latin typeface="Arial" charset="0"/>
              </a:defRPr>
            </a:lvl1pPr>
          </a:lstStyle>
          <a:p>
            <a:pPr>
              <a:defRPr/>
            </a:pPr>
            <a:endParaRPr lang="en-US" altLang="zh-CN"/>
          </a:p>
        </p:txBody>
      </p:sp>
      <p:sp>
        <p:nvSpPr>
          <p:cNvPr id="5" name="灯片编号占位符 4"/>
          <p:cNvSpPr>
            <a:spLocks noGrp="1"/>
          </p:cNvSpPr>
          <p:nvPr>
            <p:ph type="sldNum" sz="quarter" idx="12"/>
          </p:nvPr>
        </p:nvSpPr>
        <p:spPr/>
        <p:txBody>
          <a:bodyPr/>
          <a:lstStyle>
            <a:lvl1pPr algn="l">
              <a:defRPr/>
            </a:lvl1pPr>
          </a:lstStyle>
          <a:p>
            <a:fld id="{E5D39101-7411-4729-AD24-39920E16E866}" type="slidenum">
              <a:rPr lang="en-US" altLang="zh-CN"/>
              <a:pPr/>
              <a:t>‹#›</a:t>
            </a:fld>
            <a:endParaRPr lang="en-US" altLang="zh-CN"/>
          </a:p>
        </p:txBody>
      </p:sp>
    </p:spTree>
    <p:extLst>
      <p:ext uri="{BB962C8B-B14F-4D97-AF65-F5344CB8AC3E}">
        <p14:creationId xmlns:p14="http://schemas.microsoft.com/office/powerpoint/2010/main" val="1404696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smtClean="0">
                <a:latin typeface="Arial" charset="0"/>
              </a:defRPr>
            </a:lvl1pPr>
          </a:lstStyle>
          <a:p>
            <a:pPr>
              <a:defRPr/>
            </a:pPr>
            <a:endParaRPr lang="en-US" altLang="zh-CN"/>
          </a:p>
        </p:txBody>
      </p:sp>
      <p:sp>
        <p:nvSpPr>
          <p:cNvPr id="3" name="页脚占位符 2"/>
          <p:cNvSpPr>
            <a:spLocks noGrp="1"/>
          </p:cNvSpPr>
          <p:nvPr>
            <p:ph type="ftr" sz="quarter" idx="11"/>
          </p:nvPr>
        </p:nvSpPr>
        <p:spPr/>
        <p:txBody>
          <a:bodyPr/>
          <a:lstStyle>
            <a:lvl1pPr>
              <a:defRPr smtClean="0">
                <a:latin typeface="Arial" charset="0"/>
              </a:defRPr>
            </a:lvl1pPr>
          </a:lstStyle>
          <a:p>
            <a:pPr>
              <a:defRPr/>
            </a:pPr>
            <a:endParaRPr lang="en-US" altLang="zh-CN"/>
          </a:p>
        </p:txBody>
      </p:sp>
      <p:sp>
        <p:nvSpPr>
          <p:cNvPr id="4" name="灯片编号占位符 3"/>
          <p:cNvSpPr>
            <a:spLocks noGrp="1"/>
          </p:cNvSpPr>
          <p:nvPr>
            <p:ph type="sldNum" sz="quarter" idx="12"/>
          </p:nvPr>
        </p:nvSpPr>
        <p:spPr/>
        <p:txBody>
          <a:bodyPr/>
          <a:lstStyle>
            <a:lvl1pPr algn="l">
              <a:defRPr/>
            </a:lvl1pPr>
          </a:lstStyle>
          <a:p>
            <a:fld id="{9B1E92B9-3408-44B7-93B3-C2CE3BDA1749}" type="slidenum">
              <a:rPr lang="en-US" altLang="zh-CN"/>
              <a:pPr/>
              <a:t>‹#›</a:t>
            </a:fld>
            <a:endParaRPr lang="en-US" altLang="zh-CN"/>
          </a:p>
        </p:txBody>
      </p:sp>
    </p:spTree>
    <p:extLst>
      <p:ext uri="{BB962C8B-B14F-4D97-AF65-F5344CB8AC3E}">
        <p14:creationId xmlns:p14="http://schemas.microsoft.com/office/powerpoint/2010/main" val="6380549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smtClean="0">
                <a:latin typeface="Arial" charset="0"/>
              </a:defRPr>
            </a:lvl1pPr>
          </a:lstStyle>
          <a:p>
            <a:pPr>
              <a:defRPr/>
            </a:pPr>
            <a:endParaRPr lang="en-US" altLang="zh-CN"/>
          </a:p>
        </p:txBody>
      </p:sp>
      <p:sp>
        <p:nvSpPr>
          <p:cNvPr id="6" name="页脚占位符 5"/>
          <p:cNvSpPr>
            <a:spLocks noGrp="1"/>
          </p:cNvSpPr>
          <p:nvPr>
            <p:ph type="ftr" sz="quarter" idx="11"/>
          </p:nvPr>
        </p:nvSpPr>
        <p:spPr/>
        <p:txBody>
          <a:bodyPr/>
          <a:lstStyle>
            <a:lvl1pPr>
              <a:defRPr smtClean="0">
                <a:latin typeface="Arial" charset="0"/>
              </a:defRPr>
            </a:lvl1pPr>
          </a:lstStyle>
          <a:p>
            <a:pPr>
              <a:defRPr/>
            </a:pPr>
            <a:endParaRPr lang="en-US" altLang="zh-CN"/>
          </a:p>
        </p:txBody>
      </p:sp>
      <p:sp>
        <p:nvSpPr>
          <p:cNvPr id="7" name="灯片编号占位符 6"/>
          <p:cNvSpPr>
            <a:spLocks noGrp="1"/>
          </p:cNvSpPr>
          <p:nvPr>
            <p:ph type="sldNum" sz="quarter" idx="12"/>
          </p:nvPr>
        </p:nvSpPr>
        <p:spPr/>
        <p:txBody>
          <a:bodyPr/>
          <a:lstStyle>
            <a:lvl1pPr algn="l">
              <a:defRPr/>
            </a:lvl1pPr>
          </a:lstStyle>
          <a:p>
            <a:fld id="{278B2759-BFB8-42ED-9333-E40CADE20378}" type="slidenum">
              <a:rPr lang="en-US" altLang="zh-CN"/>
              <a:pPr/>
              <a:t>‹#›</a:t>
            </a:fld>
            <a:endParaRPr lang="en-US" altLang="zh-CN"/>
          </a:p>
        </p:txBody>
      </p:sp>
    </p:spTree>
    <p:extLst>
      <p:ext uri="{BB962C8B-B14F-4D97-AF65-F5344CB8AC3E}">
        <p14:creationId xmlns:p14="http://schemas.microsoft.com/office/powerpoint/2010/main" val="1226223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607644733"/>
      </p:ext>
    </p:extLst>
  </p:cSld>
  <p:clrMapOvr>
    <a:masterClrMapping/>
  </p:clrMapOvr>
  <p:transition>
    <p:zo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smtClean="0">
                <a:latin typeface="Arial" charset="0"/>
              </a:defRPr>
            </a:lvl1pPr>
          </a:lstStyle>
          <a:p>
            <a:pPr>
              <a:defRPr/>
            </a:pPr>
            <a:endParaRPr lang="en-US" altLang="zh-CN"/>
          </a:p>
        </p:txBody>
      </p:sp>
      <p:sp>
        <p:nvSpPr>
          <p:cNvPr id="6" name="页脚占位符 5"/>
          <p:cNvSpPr>
            <a:spLocks noGrp="1"/>
          </p:cNvSpPr>
          <p:nvPr>
            <p:ph type="ftr" sz="quarter" idx="11"/>
          </p:nvPr>
        </p:nvSpPr>
        <p:spPr/>
        <p:txBody>
          <a:bodyPr/>
          <a:lstStyle>
            <a:lvl1pPr>
              <a:defRPr smtClean="0">
                <a:latin typeface="Arial" charset="0"/>
              </a:defRPr>
            </a:lvl1pPr>
          </a:lstStyle>
          <a:p>
            <a:pPr>
              <a:defRPr/>
            </a:pPr>
            <a:endParaRPr lang="en-US" altLang="zh-CN"/>
          </a:p>
        </p:txBody>
      </p:sp>
      <p:sp>
        <p:nvSpPr>
          <p:cNvPr id="7" name="灯片编号占位符 6"/>
          <p:cNvSpPr>
            <a:spLocks noGrp="1"/>
          </p:cNvSpPr>
          <p:nvPr>
            <p:ph type="sldNum" sz="quarter" idx="12"/>
          </p:nvPr>
        </p:nvSpPr>
        <p:spPr/>
        <p:txBody>
          <a:bodyPr/>
          <a:lstStyle>
            <a:lvl1pPr algn="l">
              <a:defRPr/>
            </a:lvl1pPr>
          </a:lstStyle>
          <a:p>
            <a:fld id="{8205EE5E-CEB9-40B6-A4F2-2EF770B29876}" type="slidenum">
              <a:rPr lang="en-US" altLang="zh-CN"/>
              <a:pPr/>
              <a:t>‹#›</a:t>
            </a:fld>
            <a:endParaRPr lang="en-US" altLang="zh-CN"/>
          </a:p>
        </p:txBody>
      </p:sp>
    </p:spTree>
    <p:extLst>
      <p:ext uri="{BB962C8B-B14F-4D97-AF65-F5344CB8AC3E}">
        <p14:creationId xmlns:p14="http://schemas.microsoft.com/office/powerpoint/2010/main" val="39691441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smtClean="0">
                <a:latin typeface="Arial" charset="0"/>
              </a:defRPr>
            </a:lvl1pPr>
          </a:lstStyle>
          <a:p>
            <a:pPr>
              <a:defRPr/>
            </a:pPr>
            <a:endParaRPr lang="en-US" altLang="zh-CN"/>
          </a:p>
        </p:txBody>
      </p:sp>
      <p:sp>
        <p:nvSpPr>
          <p:cNvPr id="5" name="页脚占位符 4"/>
          <p:cNvSpPr>
            <a:spLocks noGrp="1"/>
          </p:cNvSpPr>
          <p:nvPr>
            <p:ph type="ftr" sz="quarter" idx="11"/>
          </p:nvPr>
        </p:nvSpPr>
        <p:spPr/>
        <p:txBody>
          <a:bodyPr/>
          <a:lstStyle>
            <a:lvl1pPr>
              <a:defRPr smtClean="0">
                <a:latin typeface="Arial" charset="0"/>
              </a:defRPr>
            </a:lvl1pPr>
          </a:lstStyle>
          <a:p>
            <a:pPr>
              <a:defRPr/>
            </a:pPr>
            <a:endParaRPr lang="en-US" altLang="zh-CN"/>
          </a:p>
        </p:txBody>
      </p:sp>
      <p:sp>
        <p:nvSpPr>
          <p:cNvPr id="6" name="灯片编号占位符 5"/>
          <p:cNvSpPr>
            <a:spLocks noGrp="1"/>
          </p:cNvSpPr>
          <p:nvPr>
            <p:ph type="sldNum" sz="quarter" idx="12"/>
          </p:nvPr>
        </p:nvSpPr>
        <p:spPr/>
        <p:txBody>
          <a:bodyPr/>
          <a:lstStyle>
            <a:lvl1pPr algn="l">
              <a:defRPr/>
            </a:lvl1pPr>
          </a:lstStyle>
          <a:p>
            <a:fld id="{F8973AF7-AFFF-468D-A756-028302FA696E}" type="slidenum">
              <a:rPr lang="en-US" altLang="zh-CN"/>
              <a:pPr/>
              <a:t>‹#›</a:t>
            </a:fld>
            <a:endParaRPr lang="en-US" altLang="zh-CN"/>
          </a:p>
        </p:txBody>
      </p:sp>
    </p:spTree>
    <p:extLst>
      <p:ext uri="{BB962C8B-B14F-4D97-AF65-F5344CB8AC3E}">
        <p14:creationId xmlns:p14="http://schemas.microsoft.com/office/powerpoint/2010/main" val="33542055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277813"/>
            <a:ext cx="19431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14400" y="277813"/>
            <a:ext cx="56769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smtClean="0">
                <a:latin typeface="Arial" charset="0"/>
              </a:defRPr>
            </a:lvl1pPr>
          </a:lstStyle>
          <a:p>
            <a:pPr>
              <a:defRPr/>
            </a:pPr>
            <a:endParaRPr lang="en-US" altLang="zh-CN"/>
          </a:p>
        </p:txBody>
      </p:sp>
      <p:sp>
        <p:nvSpPr>
          <p:cNvPr id="5" name="页脚占位符 4"/>
          <p:cNvSpPr>
            <a:spLocks noGrp="1"/>
          </p:cNvSpPr>
          <p:nvPr>
            <p:ph type="ftr" sz="quarter" idx="11"/>
          </p:nvPr>
        </p:nvSpPr>
        <p:spPr/>
        <p:txBody>
          <a:bodyPr/>
          <a:lstStyle>
            <a:lvl1pPr>
              <a:defRPr smtClean="0">
                <a:latin typeface="Arial" charset="0"/>
              </a:defRPr>
            </a:lvl1pPr>
          </a:lstStyle>
          <a:p>
            <a:pPr>
              <a:defRPr/>
            </a:pPr>
            <a:endParaRPr lang="en-US" altLang="zh-CN"/>
          </a:p>
        </p:txBody>
      </p:sp>
      <p:sp>
        <p:nvSpPr>
          <p:cNvPr id="6" name="灯片编号占位符 5"/>
          <p:cNvSpPr>
            <a:spLocks noGrp="1"/>
          </p:cNvSpPr>
          <p:nvPr>
            <p:ph type="sldNum" sz="quarter" idx="12"/>
          </p:nvPr>
        </p:nvSpPr>
        <p:spPr/>
        <p:txBody>
          <a:bodyPr/>
          <a:lstStyle>
            <a:lvl1pPr algn="l">
              <a:defRPr/>
            </a:lvl1pPr>
          </a:lstStyle>
          <a:p>
            <a:fld id="{1416C7CB-8E45-447D-A37F-C8184A5396AE}" type="slidenum">
              <a:rPr lang="en-US" altLang="zh-CN"/>
              <a:pPr/>
              <a:t>‹#›</a:t>
            </a:fld>
            <a:endParaRPr lang="en-US" altLang="zh-CN"/>
          </a:p>
        </p:txBody>
      </p:sp>
    </p:spTree>
    <p:extLst>
      <p:ext uri="{BB962C8B-B14F-4D97-AF65-F5344CB8AC3E}">
        <p14:creationId xmlns:p14="http://schemas.microsoft.com/office/powerpoint/2010/main" val="34808061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914400" y="277813"/>
            <a:ext cx="77724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914400" y="1600200"/>
            <a:ext cx="7772400" cy="4530725"/>
          </a:xfrm>
        </p:spPr>
        <p:txBody>
          <a:bodyPr/>
          <a:lstStyle/>
          <a:p>
            <a:pPr lvl="0"/>
            <a:endParaRPr lang="zh-CN" altLang="en-US" noProof="0" smtClean="0"/>
          </a:p>
        </p:txBody>
      </p:sp>
      <p:sp>
        <p:nvSpPr>
          <p:cNvPr id="4" name="日期占位符 3"/>
          <p:cNvSpPr>
            <a:spLocks noGrp="1"/>
          </p:cNvSpPr>
          <p:nvPr>
            <p:ph type="dt" sz="half" idx="10"/>
          </p:nvPr>
        </p:nvSpPr>
        <p:spPr/>
        <p:txBody>
          <a:bodyPr/>
          <a:lstStyle>
            <a:lvl1pPr>
              <a:defRPr smtClean="0">
                <a:latin typeface="Arial" charset="0"/>
              </a:defRPr>
            </a:lvl1pPr>
          </a:lstStyle>
          <a:p>
            <a:pPr>
              <a:defRPr/>
            </a:pPr>
            <a:endParaRPr lang="en-US" altLang="zh-CN"/>
          </a:p>
        </p:txBody>
      </p:sp>
      <p:sp>
        <p:nvSpPr>
          <p:cNvPr id="5" name="页脚占位符 4"/>
          <p:cNvSpPr>
            <a:spLocks noGrp="1"/>
          </p:cNvSpPr>
          <p:nvPr>
            <p:ph type="ftr" sz="quarter" idx="11"/>
          </p:nvPr>
        </p:nvSpPr>
        <p:spPr/>
        <p:txBody>
          <a:bodyPr/>
          <a:lstStyle>
            <a:lvl1pPr>
              <a:defRPr smtClean="0">
                <a:latin typeface="Arial" charset="0"/>
              </a:defRPr>
            </a:lvl1pPr>
          </a:lstStyle>
          <a:p>
            <a:pPr>
              <a:defRPr/>
            </a:pPr>
            <a:endParaRPr lang="en-US" altLang="zh-CN"/>
          </a:p>
        </p:txBody>
      </p:sp>
      <p:sp>
        <p:nvSpPr>
          <p:cNvPr id="6" name="灯片编号占位符 5"/>
          <p:cNvSpPr>
            <a:spLocks noGrp="1"/>
          </p:cNvSpPr>
          <p:nvPr>
            <p:ph type="sldNum" sz="quarter" idx="12"/>
          </p:nvPr>
        </p:nvSpPr>
        <p:spPr/>
        <p:txBody>
          <a:bodyPr/>
          <a:lstStyle>
            <a:lvl1pPr algn="l">
              <a:defRPr/>
            </a:lvl1pPr>
          </a:lstStyle>
          <a:p>
            <a:fld id="{68626306-4D8D-4B98-95C9-EBF50B53AE25}" type="slidenum">
              <a:rPr lang="en-US" altLang="zh-CN"/>
              <a:pPr/>
              <a:t>‹#›</a:t>
            </a:fld>
            <a:endParaRPr lang="en-US" altLang="zh-CN"/>
          </a:p>
        </p:txBody>
      </p:sp>
    </p:spTree>
    <p:extLst>
      <p:ext uri="{BB962C8B-B14F-4D97-AF65-F5344CB8AC3E}">
        <p14:creationId xmlns:p14="http://schemas.microsoft.com/office/powerpoint/2010/main" val="2999372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277813"/>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914400" y="1600200"/>
            <a:ext cx="38100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76800" y="1600200"/>
            <a:ext cx="38100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smtClean="0">
                <a:latin typeface="Arial" charset="0"/>
              </a:defRPr>
            </a:lvl1pPr>
          </a:lstStyle>
          <a:p>
            <a:pPr>
              <a:defRPr/>
            </a:pPr>
            <a:endParaRPr lang="en-US" altLang="zh-CN"/>
          </a:p>
        </p:txBody>
      </p:sp>
      <p:sp>
        <p:nvSpPr>
          <p:cNvPr id="6" name="页脚占位符 5"/>
          <p:cNvSpPr>
            <a:spLocks noGrp="1"/>
          </p:cNvSpPr>
          <p:nvPr>
            <p:ph type="ftr" sz="quarter" idx="11"/>
          </p:nvPr>
        </p:nvSpPr>
        <p:spPr/>
        <p:txBody>
          <a:bodyPr/>
          <a:lstStyle>
            <a:lvl1pPr>
              <a:defRPr smtClean="0">
                <a:latin typeface="Arial" charset="0"/>
              </a:defRPr>
            </a:lvl1pPr>
          </a:lstStyle>
          <a:p>
            <a:pPr>
              <a:defRPr/>
            </a:pPr>
            <a:endParaRPr lang="en-US" altLang="zh-CN"/>
          </a:p>
        </p:txBody>
      </p:sp>
      <p:sp>
        <p:nvSpPr>
          <p:cNvPr id="7" name="灯片编号占位符 6"/>
          <p:cNvSpPr>
            <a:spLocks noGrp="1"/>
          </p:cNvSpPr>
          <p:nvPr>
            <p:ph type="sldNum" sz="quarter" idx="12"/>
          </p:nvPr>
        </p:nvSpPr>
        <p:spPr/>
        <p:txBody>
          <a:bodyPr/>
          <a:lstStyle>
            <a:lvl1pPr algn="l">
              <a:defRPr/>
            </a:lvl1pPr>
          </a:lstStyle>
          <a:p>
            <a:fld id="{8BAE04B7-B5AF-4723-A905-10BA4E26F833}" type="slidenum">
              <a:rPr lang="en-US" altLang="zh-CN"/>
              <a:pPr/>
              <a:t>‹#›</a:t>
            </a:fld>
            <a:endParaRPr lang="en-US" altLang="zh-CN"/>
          </a:p>
        </p:txBody>
      </p:sp>
    </p:spTree>
    <p:extLst>
      <p:ext uri="{BB962C8B-B14F-4D97-AF65-F5344CB8AC3E}">
        <p14:creationId xmlns:p14="http://schemas.microsoft.com/office/powerpoint/2010/main" val="471947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465157393"/>
      </p:ext>
    </p:extLst>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23850" y="1916113"/>
            <a:ext cx="4194175"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70425" y="1916113"/>
            <a:ext cx="4194175"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685144170"/>
      </p:ext>
    </p:extLst>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83994468"/>
      </p:ext>
    </p:extLst>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11125138"/>
      </p:ext>
    </p:extLst>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6694118"/>
      </p:ext>
    </p:extLst>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548363801"/>
      </p:ext>
    </p:extLst>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332980887"/>
      </p:ext>
    </p:extLst>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00CC"/>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13">
            <a:lum bright="-12000" contrast="14000"/>
            <a:extLst>
              <a:ext uri="{28A0092B-C50C-407E-A947-70E740481C1C}">
                <a14:useLocalDpi xmlns:a14="http://schemas.microsoft.com/office/drawing/2010/main" val="0"/>
              </a:ext>
            </a:extLst>
          </a:blip>
          <a:srcRect l="15094" t="15881" r="19261" b="18506"/>
          <a:stretch>
            <a:fillRect/>
          </a:stretch>
        </p:blipFill>
        <p:spPr bwMode="auto">
          <a:xfrm>
            <a:off x="-1588" y="404813"/>
            <a:ext cx="9147176" cy="6119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7" name="Rectangle 3"/>
          <p:cNvSpPr>
            <a:spLocks noGrp="1" noRot="1" noChangeArrowheads="1"/>
          </p:cNvSpPr>
          <p:nvPr>
            <p:ph type="title"/>
          </p:nvPr>
        </p:nvSpPr>
        <p:spPr bwMode="auto">
          <a:xfrm>
            <a:off x="323850" y="69215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Rectangle 4"/>
          <p:cNvSpPr>
            <a:spLocks noGrp="1" noRot="1" noChangeArrowheads="1"/>
          </p:cNvSpPr>
          <p:nvPr>
            <p:ph type="body" idx="1"/>
          </p:nvPr>
        </p:nvSpPr>
        <p:spPr bwMode="auto">
          <a:xfrm>
            <a:off x="323850" y="1916113"/>
            <a:ext cx="854075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pic>
        <p:nvPicPr>
          <p:cNvPr id="1029" name="Picture 5"/>
          <p:cNvPicPr>
            <a:picLocks noChangeAspect="1" noChangeArrowheads="1"/>
          </p:cNvPicPr>
          <p:nvPr userDrawn="1"/>
        </p:nvPicPr>
        <p:blipFill>
          <a:blip r:embed="rId14">
            <a:lum bright="-48000" contrast="-70000"/>
            <a:extLst>
              <a:ext uri="{28A0092B-C50C-407E-A947-70E740481C1C}">
                <a14:useLocalDpi xmlns:a14="http://schemas.microsoft.com/office/drawing/2010/main" val="0"/>
              </a:ext>
            </a:extLst>
          </a:blip>
          <a:srcRect l="19196" t="96075" r="14360"/>
          <a:stretch>
            <a:fillRect/>
          </a:stretch>
        </p:blipFill>
        <p:spPr bwMode="auto">
          <a:xfrm>
            <a:off x="0" y="6569075"/>
            <a:ext cx="9144000"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30" name="Line 6"/>
          <p:cNvSpPr>
            <a:spLocks noChangeShapeType="1"/>
          </p:cNvSpPr>
          <p:nvPr userDrawn="1"/>
        </p:nvSpPr>
        <p:spPr bwMode="auto">
          <a:xfrm>
            <a:off x="0" y="6858000"/>
            <a:ext cx="9144000" cy="0"/>
          </a:xfrm>
          <a:prstGeom prst="line">
            <a:avLst/>
          </a:prstGeom>
          <a:noFill/>
          <a:ln w="31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1" name="Line 7"/>
          <p:cNvSpPr>
            <a:spLocks noChangeShapeType="1"/>
          </p:cNvSpPr>
          <p:nvPr userDrawn="1"/>
        </p:nvSpPr>
        <p:spPr bwMode="auto">
          <a:xfrm>
            <a:off x="0" y="0"/>
            <a:ext cx="9144000" cy="0"/>
          </a:xfrm>
          <a:prstGeom prst="line">
            <a:avLst/>
          </a:prstGeom>
          <a:noFill/>
          <a:ln w="57150" cmpd="thinThick">
            <a:solidFill>
              <a:srgbClr val="33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2" name="Line 8"/>
          <p:cNvSpPr>
            <a:spLocks noChangeShapeType="1"/>
          </p:cNvSpPr>
          <p:nvPr userDrawn="1"/>
        </p:nvSpPr>
        <p:spPr bwMode="auto">
          <a:xfrm>
            <a:off x="0" y="6851650"/>
            <a:ext cx="9144000" cy="6350"/>
          </a:xfrm>
          <a:prstGeom prst="line">
            <a:avLst/>
          </a:prstGeom>
          <a:noFill/>
          <a:ln w="57150" cmpd="thinThick">
            <a:solidFill>
              <a:srgbClr val="33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3" name="Line 9"/>
          <p:cNvSpPr>
            <a:spLocks noChangeShapeType="1"/>
          </p:cNvSpPr>
          <p:nvPr userDrawn="1"/>
        </p:nvSpPr>
        <p:spPr bwMode="auto">
          <a:xfrm>
            <a:off x="0" y="368300"/>
            <a:ext cx="9180513" cy="0"/>
          </a:xfrm>
          <a:prstGeom prst="line">
            <a:avLst/>
          </a:prstGeom>
          <a:noFill/>
          <a:ln w="38100">
            <a:solidFill>
              <a:srgbClr val="FFCC00">
                <a:alpha val="72156"/>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4" name="Line 10"/>
          <p:cNvSpPr>
            <a:spLocks noChangeShapeType="1"/>
          </p:cNvSpPr>
          <p:nvPr userDrawn="1"/>
        </p:nvSpPr>
        <p:spPr bwMode="auto">
          <a:xfrm>
            <a:off x="0" y="6550025"/>
            <a:ext cx="9144000" cy="0"/>
          </a:xfrm>
          <a:prstGeom prst="line">
            <a:avLst/>
          </a:prstGeom>
          <a:noFill/>
          <a:ln w="38100">
            <a:solidFill>
              <a:srgbClr val="FFCC00">
                <a:alpha val="72156"/>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1036" name="Picture 12" descr="北京邮电大学出版社标识1"/>
          <p:cNvPicPr>
            <a:picLocks noChangeAspect="1" noChangeArrowheads="1"/>
          </p:cNvPicPr>
          <p:nvPr userDrawn="1"/>
        </p:nvPicPr>
        <p:blipFill>
          <a:blip r:embed="rId15">
            <a:extLst>
              <a:ext uri="{28A0092B-C50C-407E-A947-70E740481C1C}">
                <a14:useLocalDpi xmlns:a14="http://schemas.microsoft.com/office/drawing/2010/main" val="0"/>
              </a:ext>
            </a:extLst>
          </a:blip>
          <a:srcRect r="91969"/>
          <a:stretch>
            <a:fillRect/>
          </a:stretch>
        </p:blipFill>
        <p:spPr bwMode="auto">
          <a:xfrm>
            <a:off x="0" y="0"/>
            <a:ext cx="9144000" cy="333375"/>
          </a:xfrm>
          <a:prstGeom prst="rect">
            <a:avLst/>
          </a:prstGeom>
          <a:noFill/>
          <a:ln>
            <a:noFill/>
          </a:ln>
          <a:effectLst/>
          <a:extLst>
            <a:ext uri="{909E8E84-426E-40DD-AFC4-6F175D3DCCD1}">
              <a14:hiddenFill xmlns:a14="http://schemas.microsoft.com/office/drawing/2010/main">
                <a:solidFill>
                  <a:srgbClr val="2847E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38" name="Text Box 14"/>
          <p:cNvSpPr txBox="1">
            <a:spLocks noChangeArrowheads="1"/>
          </p:cNvSpPr>
          <p:nvPr userDrawn="1"/>
        </p:nvSpPr>
        <p:spPr bwMode="auto">
          <a:xfrm>
            <a:off x="5410200" y="0"/>
            <a:ext cx="47117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defRPr/>
            </a:pPr>
            <a:r>
              <a:rPr lang="en-US" altLang="zh-CN" sz="2000" b="1" smtClean="0">
                <a:solidFill>
                  <a:srgbClr val="FFFF00"/>
                </a:solidFill>
                <a:ea typeface="隶书" pitchFamily="49" charset="-122"/>
              </a:rPr>
              <a:t>《</a:t>
            </a:r>
            <a:r>
              <a:rPr lang="zh-CN" altLang="en-US" sz="2000" b="1" smtClean="0">
                <a:solidFill>
                  <a:srgbClr val="FFFF00"/>
                </a:solidFill>
                <a:ea typeface="隶书" pitchFamily="49" charset="-122"/>
              </a:rPr>
              <a:t>软件测试与质量保证</a:t>
            </a:r>
            <a:r>
              <a:rPr lang="en-US" altLang="zh-CN" sz="2000" b="1" smtClean="0">
                <a:solidFill>
                  <a:srgbClr val="FFFF00"/>
                </a:solidFill>
                <a:ea typeface="隶书" pitchFamily="49" charset="-122"/>
              </a:rPr>
              <a:t>》</a:t>
            </a:r>
            <a:r>
              <a:rPr lang="zh-CN" altLang="en-US" sz="2000" b="1" smtClean="0">
                <a:solidFill>
                  <a:srgbClr val="FFFF00"/>
                </a:solidFill>
                <a:ea typeface="隶书" pitchFamily="49" charset="-122"/>
              </a:rPr>
              <a:t>课件</a:t>
            </a:r>
          </a:p>
        </p:txBody>
      </p:sp>
      <p:sp>
        <p:nvSpPr>
          <p:cNvPr id="1039" name="Rectangle 15"/>
          <p:cNvSpPr>
            <a:spLocks noChangeArrowheads="1"/>
          </p:cNvSpPr>
          <p:nvPr userDrawn="1"/>
        </p:nvSpPr>
        <p:spPr bwMode="auto">
          <a:xfrm>
            <a:off x="0" y="296863"/>
            <a:ext cx="1908175" cy="36512"/>
          </a:xfrm>
          <a:prstGeom prst="rect">
            <a:avLst/>
          </a:prstGeom>
          <a:gradFill rotWithShape="1">
            <a:gsLst>
              <a:gs pos="0">
                <a:srgbClr val="C3EBFF">
                  <a:alpha val="82001"/>
                </a:srgbClr>
              </a:gs>
              <a:gs pos="100000">
                <a:srgbClr val="66CCFF">
                  <a:alpha val="17998"/>
                </a:srgbClr>
              </a:gs>
            </a:gsLst>
            <a:path path="shape">
              <a:fillToRect l="50000" t="50000" r="50000" b="50000"/>
            </a:path>
          </a:gradFill>
          <a:ln>
            <a:noFill/>
          </a:ln>
          <a:effectLst/>
          <a:extLst>
            <a:ext uri="{91240B29-F687-4F45-9708-019B960494DF}">
              <a14:hiddenLine xmlns:a14="http://schemas.microsoft.com/office/drawing/2010/main" w="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 name="矩形 15"/>
          <p:cNvSpPr/>
          <p:nvPr userDrawn="1"/>
        </p:nvSpPr>
        <p:spPr>
          <a:xfrm>
            <a:off x="7164288" y="6525344"/>
            <a:ext cx="2160241" cy="307777"/>
          </a:xfrm>
          <a:prstGeom prst="rect">
            <a:avLst/>
          </a:prstGeom>
          <a:noFill/>
        </p:spPr>
        <p:txBody>
          <a:bodyPr wrap="square" lIns="91440" tIns="45720" rIns="91440" bIns="45720">
            <a:spAutoFit/>
          </a:bodyPr>
          <a:lstStyle/>
          <a:p>
            <a:pPr algn="ctr">
              <a:buNone/>
            </a:pPr>
            <a:r>
              <a:rPr lang="zh-CN" altLang="en-US" sz="1400" b="1" cap="none" spc="0" dirty="0" smtClean="0">
                <a:ln w="0"/>
                <a:solidFill>
                  <a:srgbClr val="FFFF00"/>
                </a:solidFill>
                <a:effectLst>
                  <a:outerShdw blurRad="38100" dist="19050" dir="2700000" algn="tl" rotWithShape="0">
                    <a:schemeClr val="dk1">
                      <a:alpha val="40000"/>
                    </a:schemeClr>
                  </a:outerShdw>
                </a:effectLst>
              </a:rPr>
              <a:t>哈尔滨信息工程学院</a:t>
            </a:r>
            <a:endParaRPr lang="zh-CN" altLang="en-US" sz="1400" b="1" cap="none" spc="0" dirty="0">
              <a:ln w="0"/>
              <a:solidFill>
                <a:srgbClr val="FFFF00"/>
              </a:solidFill>
              <a:effectLst>
                <a:outerShdw blurRad="38100" dist="19050" dir="2700000" algn="tl" rotWithShape="0">
                  <a:schemeClr val="dk1">
                    <a:alpha val="40000"/>
                  </a:schemeClr>
                </a:outerShdw>
              </a:effectLst>
            </a:endParaRPr>
          </a:p>
        </p:txBody>
      </p:sp>
    </p:spTree>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transition>
    <p:zoom/>
  </p:transition>
  <p:timing>
    <p:tnLst>
      <p:par>
        <p:cTn id="1" dur="indefinite" restart="never" nodeType="tmRoot"/>
      </p:par>
    </p:tnLst>
  </p:timing>
  <p:txStyles>
    <p:titleStyle>
      <a:lvl1pPr algn="ctr" rtl="0" eaLnBrk="0" fontAlgn="base" hangingPunct="0">
        <a:spcBef>
          <a:spcPct val="0"/>
        </a:spcBef>
        <a:spcAft>
          <a:spcPct val="0"/>
        </a:spcAft>
        <a:defRPr sz="3600" b="1">
          <a:solidFill>
            <a:srgbClr val="FFFF66"/>
          </a:solidFill>
          <a:latin typeface="+mj-lt"/>
          <a:ea typeface="+mj-ea"/>
          <a:cs typeface="+mj-cs"/>
        </a:defRPr>
      </a:lvl1pPr>
      <a:lvl2pPr algn="ctr" rtl="0" eaLnBrk="0" fontAlgn="base" hangingPunct="0">
        <a:spcBef>
          <a:spcPct val="0"/>
        </a:spcBef>
        <a:spcAft>
          <a:spcPct val="0"/>
        </a:spcAft>
        <a:defRPr sz="3600" b="1">
          <a:solidFill>
            <a:srgbClr val="FFFF66"/>
          </a:solidFill>
          <a:latin typeface="Arial" charset="0"/>
          <a:ea typeface="宋体" pitchFamily="2" charset="-122"/>
        </a:defRPr>
      </a:lvl2pPr>
      <a:lvl3pPr algn="ctr" rtl="0" eaLnBrk="0" fontAlgn="base" hangingPunct="0">
        <a:spcBef>
          <a:spcPct val="0"/>
        </a:spcBef>
        <a:spcAft>
          <a:spcPct val="0"/>
        </a:spcAft>
        <a:defRPr sz="3600" b="1">
          <a:solidFill>
            <a:srgbClr val="FFFF66"/>
          </a:solidFill>
          <a:latin typeface="Arial" charset="0"/>
          <a:ea typeface="宋体" pitchFamily="2" charset="-122"/>
        </a:defRPr>
      </a:lvl3pPr>
      <a:lvl4pPr algn="ctr" rtl="0" eaLnBrk="0" fontAlgn="base" hangingPunct="0">
        <a:spcBef>
          <a:spcPct val="0"/>
        </a:spcBef>
        <a:spcAft>
          <a:spcPct val="0"/>
        </a:spcAft>
        <a:defRPr sz="3600" b="1">
          <a:solidFill>
            <a:srgbClr val="FFFF66"/>
          </a:solidFill>
          <a:latin typeface="Arial" charset="0"/>
          <a:ea typeface="宋体" pitchFamily="2" charset="-122"/>
        </a:defRPr>
      </a:lvl4pPr>
      <a:lvl5pPr algn="ctr" rtl="0" eaLnBrk="0" fontAlgn="base" hangingPunct="0">
        <a:spcBef>
          <a:spcPct val="0"/>
        </a:spcBef>
        <a:spcAft>
          <a:spcPct val="0"/>
        </a:spcAft>
        <a:defRPr sz="3600" b="1">
          <a:solidFill>
            <a:srgbClr val="FFFF66"/>
          </a:solidFill>
          <a:latin typeface="Arial" charset="0"/>
          <a:ea typeface="宋体" pitchFamily="2" charset="-122"/>
        </a:defRPr>
      </a:lvl5pPr>
      <a:lvl6pPr marL="457200" algn="ctr" rtl="0" fontAlgn="base">
        <a:spcBef>
          <a:spcPct val="0"/>
        </a:spcBef>
        <a:spcAft>
          <a:spcPct val="0"/>
        </a:spcAft>
        <a:defRPr sz="3600" b="1">
          <a:solidFill>
            <a:srgbClr val="FFFF66"/>
          </a:solidFill>
          <a:latin typeface="Arial" charset="0"/>
          <a:ea typeface="宋体" pitchFamily="2" charset="-122"/>
        </a:defRPr>
      </a:lvl6pPr>
      <a:lvl7pPr marL="914400" algn="ctr" rtl="0" fontAlgn="base">
        <a:spcBef>
          <a:spcPct val="0"/>
        </a:spcBef>
        <a:spcAft>
          <a:spcPct val="0"/>
        </a:spcAft>
        <a:defRPr sz="3600" b="1">
          <a:solidFill>
            <a:srgbClr val="FFFF66"/>
          </a:solidFill>
          <a:latin typeface="Arial" charset="0"/>
          <a:ea typeface="宋体" pitchFamily="2" charset="-122"/>
        </a:defRPr>
      </a:lvl7pPr>
      <a:lvl8pPr marL="1371600" algn="ctr" rtl="0" fontAlgn="base">
        <a:spcBef>
          <a:spcPct val="0"/>
        </a:spcBef>
        <a:spcAft>
          <a:spcPct val="0"/>
        </a:spcAft>
        <a:defRPr sz="3600" b="1">
          <a:solidFill>
            <a:srgbClr val="FFFF66"/>
          </a:solidFill>
          <a:latin typeface="Arial" charset="0"/>
          <a:ea typeface="宋体" pitchFamily="2" charset="-122"/>
        </a:defRPr>
      </a:lvl8pPr>
      <a:lvl9pPr marL="1828800" algn="ctr" rtl="0" fontAlgn="base">
        <a:spcBef>
          <a:spcPct val="0"/>
        </a:spcBef>
        <a:spcAft>
          <a:spcPct val="0"/>
        </a:spcAft>
        <a:defRPr sz="3600" b="1">
          <a:solidFill>
            <a:srgbClr val="FFFF66"/>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70000"/>
        <a:buFont typeface="Wingdings" panose="05000000000000000000" pitchFamily="2" charset="2"/>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defRPr sz="2800" b="1">
          <a:solidFill>
            <a:srgbClr val="FFFF00"/>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defRPr sz="2400" b="1">
          <a:solidFill>
            <a:schemeClr val="bg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defRPr sz="2000" b="1">
          <a:solidFill>
            <a:schemeClr val="bg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defRPr b="1">
          <a:solidFill>
            <a:schemeClr val="bg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defRPr b="1">
          <a:solidFill>
            <a:schemeClr val="bg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defRPr b="1">
          <a:solidFill>
            <a:schemeClr val="bg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defRPr b="1">
          <a:solidFill>
            <a:schemeClr val="bg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defRPr b="1">
          <a:solidFill>
            <a:schemeClr val="bg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50" name="Group 2"/>
          <p:cNvGrpSpPr>
            <a:grpSpLocks/>
          </p:cNvGrpSpPr>
          <p:nvPr/>
        </p:nvGrpSpPr>
        <p:grpSpPr bwMode="auto">
          <a:xfrm>
            <a:off x="0" y="0"/>
            <a:ext cx="8686800" cy="4876800"/>
            <a:chOff x="0" y="0"/>
            <a:chExt cx="5472" cy="3072"/>
          </a:xfrm>
        </p:grpSpPr>
        <p:sp>
          <p:nvSpPr>
            <p:cNvPr id="2058" name="Rectangle 3"/>
            <p:cNvSpPr>
              <a:spLocks noChangeArrowheads="1"/>
            </p:cNvSpPr>
            <p:nvPr/>
          </p:nvSpPr>
          <p:spPr bwMode="auto">
            <a:xfrm>
              <a:off x="0" y="0"/>
              <a:ext cx="384" cy="3072"/>
            </a:xfrm>
            <a:prstGeom prst="rect">
              <a:avLst/>
            </a:prstGeom>
            <a:solidFill>
              <a:schemeClr val="accent1"/>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400">
                <a:solidFill>
                  <a:srgbClr val="000000"/>
                </a:solidFill>
                <a:latin typeface="Times New Roman" panose="02020603050405020304" pitchFamily="18" charset="0"/>
              </a:endParaRPr>
            </a:p>
          </p:txBody>
        </p:sp>
        <p:grpSp>
          <p:nvGrpSpPr>
            <p:cNvPr id="2059" name="Group 4"/>
            <p:cNvGrpSpPr>
              <a:grpSpLocks/>
            </p:cNvGrpSpPr>
            <p:nvPr/>
          </p:nvGrpSpPr>
          <p:grpSpPr bwMode="auto">
            <a:xfrm>
              <a:off x="240" y="893"/>
              <a:ext cx="5232" cy="115"/>
              <a:chOff x="240" y="893"/>
              <a:chExt cx="5232" cy="115"/>
            </a:xfrm>
          </p:grpSpPr>
          <p:sp>
            <p:nvSpPr>
              <p:cNvPr id="2060" name="Rectangle 5"/>
              <p:cNvSpPr>
                <a:spLocks noChangeArrowheads="1"/>
              </p:cNvSpPr>
              <p:nvPr/>
            </p:nvSpPr>
            <p:spPr bwMode="auto">
              <a:xfrm>
                <a:off x="4320" y="893"/>
                <a:ext cx="1152" cy="115"/>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400">
                  <a:solidFill>
                    <a:srgbClr val="000000"/>
                  </a:solidFill>
                  <a:latin typeface="Times New Roman" panose="02020603050405020304" pitchFamily="18" charset="0"/>
                </a:endParaRPr>
              </a:p>
            </p:txBody>
          </p:sp>
          <p:sp>
            <p:nvSpPr>
              <p:cNvPr id="2061" name="Line 6"/>
              <p:cNvSpPr>
                <a:spLocks noChangeShapeType="1"/>
              </p:cNvSpPr>
              <p:nvPr/>
            </p:nvSpPr>
            <p:spPr bwMode="auto">
              <a:xfrm>
                <a:off x="240" y="941"/>
                <a:ext cx="5232"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2051" name="Rectangle 7"/>
          <p:cNvSpPr>
            <a:spLocks noGrp="1" noChangeArrowheads="1"/>
          </p:cNvSpPr>
          <p:nvPr>
            <p:ph type="title"/>
          </p:nvPr>
        </p:nvSpPr>
        <p:spPr bwMode="auto">
          <a:xfrm>
            <a:off x="914400" y="277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2052" name="Rectangle 8"/>
          <p:cNvSpPr>
            <a:spLocks noGrp="1" noChangeArrowheads="1"/>
          </p:cNvSpPr>
          <p:nvPr>
            <p:ph type="body" idx="1"/>
          </p:nvPr>
        </p:nvSpPr>
        <p:spPr bwMode="auto">
          <a:xfrm>
            <a:off x="914400" y="1600200"/>
            <a:ext cx="77724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p:txBody>
      </p:sp>
      <p:sp>
        <p:nvSpPr>
          <p:cNvPr id="6153" name="Rectangle 9"/>
          <p:cNvSpPr>
            <a:spLocks noGrp="1" noChangeArrowheads="1"/>
          </p:cNvSpPr>
          <p:nvPr>
            <p:ph type="dt" sz="half" idx="2"/>
          </p:nvPr>
        </p:nvSpPr>
        <p:spPr bwMode="auto">
          <a:xfrm>
            <a:off x="914400" y="6251575"/>
            <a:ext cx="198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000" smtClean="0">
                <a:solidFill>
                  <a:srgbClr val="000000"/>
                </a:solidFill>
              </a:defRPr>
            </a:lvl1pPr>
          </a:lstStyle>
          <a:p>
            <a:pPr>
              <a:defRPr/>
            </a:pPr>
            <a:endParaRPr lang="en-US" altLang="zh-CN"/>
          </a:p>
        </p:txBody>
      </p:sp>
      <p:sp>
        <p:nvSpPr>
          <p:cNvPr id="6154" name="Rectangle 10"/>
          <p:cNvSpPr>
            <a:spLocks noGrp="1" noChangeArrowheads="1"/>
          </p:cNvSpPr>
          <p:nvPr>
            <p:ph type="ftr" sz="quarter" idx="3"/>
          </p:nvPr>
        </p:nvSpPr>
        <p:spPr bwMode="auto">
          <a:xfrm>
            <a:off x="3352800" y="62484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smtClean="0">
                <a:solidFill>
                  <a:srgbClr val="000000"/>
                </a:solidFill>
              </a:defRPr>
            </a:lvl1pPr>
          </a:lstStyle>
          <a:p>
            <a:pPr>
              <a:defRPr/>
            </a:pPr>
            <a:endParaRPr lang="en-US" altLang="zh-CN"/>
          </a:p>
        </p:txBody>
      </p:sp>
      <p:sp>
        <p:nvSpPr>
          <p:cNvPr id="6155" name="Rectangle 11"/>
          <p:cNvSpPr>
            <a:spLocks noGrp="1" noChangeArrowheads="1"/>
          </p:cNvSpPr>
          <p:nvPr>
            <p:ph type="sldNum" sz="quarter" idx="4"/>
          </p:nvPr>
        </p:nvSpPr>
        <p:spPr bwMode="auto">
          <a:xfrm>
            <a:off x="6781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solidFill>
                  <a:srgbClr val="000000"/>
                </a:solidFill>
              </a:defRPr>
            </a:lvl1pPr>
          </a:lstStyle>
          <a:p>
            <a:fld id="{918D7199-802F-4455-AF16-41C98FB0553E}" type="slidenum">
              <a:rPr lang="en-US" altLang="zh-CN"/>
              <a:pPr/>
              <a:t>‹#›</a:t>
            </a:fld>
            <a:endParaRPr lang="en-US" altLang="zh-CN"/>
          </a:p>
        </p:txBody>
      </p:sp>
      <p:sp>
        <p:nvSpPr>
          <p:cNvPr id="2056" name="Line 12"/>
          <p:cNvSpPr>
            <a:spLocks noChangeShapeType="1"/>
          </p:cNvSpPr>
          <p:nvPr/>
        </p:nvSpPr>
        <p:spPr bwMode="auto">
          <a:xfrm>
            <a:off x="0" y="4876800"/>
            <a:ext cx="609600" cy="0"/>
          </a:xfrm>
          <a:prstGeom prst="line">
            <a:avLst/>
          </a:prstGeom>
          <a:noFill/>
          <a:ln w="444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7" name="Text Box 13"/>
          <p:cNvSpPr txBox="1">
            <a:spLocks noChangeArrowheads="1"/>
          </p:cNvSpPr>
          <p:nvPr/>
        </p:nvSpPr>
        <p:spPr bwMode="auto">
          <a:xfrm>
            <a:off x="179388" y="1052513"/>
            <a:ext cx="274637" cy="2303462"/>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r>
              <a:rPr lang="en-US" altLang="zh-CN">
                <a:solidFill>
                  <a:srgbClr val="808080"/>
                </a:solidFill>
              </a:rPr>
              <a:t>Zhu.Kerry@gmail.com</a:t>
            </a:r>
            <a:endParaRPr lang="en-US" altLang="zh-CN">
              <a:solidFill>
                <a:srgbClr val="000000"/>
              </a:solidFill>
            </a:endParaRPr>
          </a:p>
        </p:txBody>
      </p:sp>
    </p:spTree>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7" r:id="rId13"/>
  </p:sldLayoutIdLst>
  <p:timing>
    <p:tnLst>
      <p:par>
        <p:cTn id="1" dur="indefinite" restart="never" nodeType="tmRoot"/>
      </p:par>
    </p:tnLst>
  </p:timing>
  <p:txStyles>
    <p:titleStyle>
      <a:lvl1pPr algn="l" rtl="0" eaLnBrk="0" fontAlgn="base" hangingPunct="0">
        <a:spcBef>
          <a:spcPct val="0"/>
        </a:spcBef>
        <a:spcAft>
          <a:spcPct val="0"/>
        </a:spcAft>
        <a:defRPr sz="3600" b="1" i="1">
          <a:solidFill>
            <a:schemeClr val="hlink"/>
          </a:solidFill>
          <a:latin typeface="+mj-lt"/>
          <a:ea typeface="+mj-ea"/>
          <a:cs typeface="+mj-cs"/>
        </a:defRPr>
      </a:lvl1pPr>
      <a:lvl2pPr algn="l" rtl="0" eaLnBrk="0" fontAlgn="base" hangingPunct="0">
        <a:spcBef>
          <a:spcPct val="0"/>
        </a:spcBef>
        <a:spcAft>
          <a:spcPct val="0"/>
        </a:spcAft>
        <a:defRPr sz="3600" b="1" i="1">
          <a:solidFill>
            <a:schemeClr val="hlink"/>
          </a:solidFill>
          <a:latin typeface="Times New Roman" pitchFamily="18" charset="0"/>
          <a:ea typeface="宋体" pitchFamily="2" charset="-122"/>
          <a:cs typeface="Times New Roman" pitchFamily="18" charset="0"/>
        </a:defRPr>
      </a:lvl2pPr>
      <a:lvl3pPr algn="l" rtl="0" eaLnBrk="0" fontAlgn="base" hangingPunct="0">
        <a:spcBef>
          <a:spcPct val="0"/>
        </a:spcBef>
        <a:spcAft>
          <a:spcPct val="0"/>
        </a:spcAft>
        <a:defRPr sz="3600" b="1" i="1">
          <a:solidFill>
            <a:schemeClr val="hlink"/>
          </a:solidFill>
          <a:latin typeface="Times New Roman" pitchFamily="18" charset="0"/>
          <a:ea typeface="宋体" pitchFamily="2" charset="-122"/>
          <a:cs typeface="Times New Roman" pitchFamily="18" charset="0"/>
        </a:defRPr>
      </a:lvl3pPr>
      <a:lvl4pPr algn="l" rtl="0" eaLnBrk="0" fontAlgn="base" hangingPunct="0">
        <a:spcBef>
          <a:spcPct val="0"/>
        </a:spcBef>
        <a:spcAft>
          <a:spcPct val="0"/>
        </a:spcAft>
        <a:defRPr sz="3600" b="1" i="1">
          <a:solidFill>
            <a:schemeClr val="hlink"/>
          </a:solidFill>
          <a:latin typeface="Times New Roman" pitchFamily="18" charset="0"/>
          <a:ea typeface="宋体" pitchFamily="2" charset="-122"/>
          <a:cs typeface="Times New Roman" pitchFamily="18" charset="0"/>
        </a:defRPr>
      </a:lvl4pPr>
      <a:lvl5pPr algn="l" rtl="0" eaLnBrk="0" fontAlgn="base" hangingPunct="0">
        <a:spcBef>
          <a:spcPct val="0"/>
        </a:spcBef>
        <a:spcAft>
          <a:spcPct val="0"/>
        </a:spcAft>
        <a:defRPr sz="3600" b="1" i="1">
          <a:solidFill>
            <a:schemeClr val="hlink"/>
          </a:solidFill>
          <a:latin typeface="Times New Roman" pitchFamily="18" charset="0"/>
          <a:ea typeface="宋体" pitchFamily="2" charset="-122"/>
          <a:cs typeface="Times New Roman" pitchFamily="18" charset="0"/>
        </a:defRPr>
      </a:lvl5pPr>
      <a:lvl6pPr marL="457200" algn="l" rtl="0" fontAlgn="base">
        <a:spcBef>
          <a:spcPct val="0"/>
        </a:spcBef>
        <a:spcAft>
          <a:spcPct val="0"/>
        </a:spcAft>
        <a:defRPr sz="3600" b="1" i="1">
          <a:solidFill>
            <a:schemeClr val="hlink"/>
          </a:solidFill>
          <a:latin typeface="Times New Roman" pitchFamily="18" charset="0"/>
          <a:ea typeface="宋体" pitchFamily="2" charset="-122"/>
          <a:cs typeface="Times New Roman" pitchFamily="18" charset="0"/>
        </a:defRPr>
      </a:lvl6pPr>
      <a:lvl7pPr marL="914400" algn="l" rtl="0" fontAlgn="base">
        <a:spcBef>
          <a:spcPct val="0"/>
        </a:spcBef>
        <a:spcAft>
          <a:spcPct val="0"/>
        </a:spcAft>
        <a:defRPr sz="3600" b="1" i="1">
          <a:solidFill>
            <a:schemeClr val="hlink"/>
          </a:solidFill>
          <a:latin typeface="Times New Roman" pitchFamily="18" charset="0"/>
          <a:ea typeface="宋体" pitchFamily="2" charset="-122"/>
          <a:cs typeface="Times New Roman" pitchFamily="18" charset="0"/>
        </a:defRPr>
      </a:lvl7pPr>
      <a:lvl8pPr marL="1371600" algn="l" rtl="0" fontAlgn="base">
        <a:spcBef>
          <a:spcPct val="0"/>
        </a:spcBef>
        <a:spcAft>
          <a:spcPct val="0"/>
        </a:spcAft>
        <a:defRPr sz="3600" b="1" i="1">
          <a:solidFill>
            <a:schemeClr val="hlink"/>
          </a:solidFill>
          <a:latin typeface="Times New Roman" pitchFamily="18" charset="0"/>
          <a:ea typeface="宋体" pitchFamily="2" charset="-122"/>
          <a:cs typeface="Times New Roman" pitchFamily="18" charset="0"/>
        </a:defRPr>
      </a:lvl8pPr>
      <a:lvl9pPr marL="1828800" algn="l" rtl="0" fontAlgn="base">
        <a:spcBef>
          <a:spcPct val="0"/>
        </a:spcBef>
        <a:spcAft>
          <a:spcPct val="0"/>
        </a:spcAft>
        <a:defRPr sz="3600" b="1" i="1">
          <a:solidFill>
            <a:schemeClr val="hlink"/>
          </a:solidFill>
          <a:latin typeface="Times New Roman" pitchFamily="18" charset="0"/>
          <a:ea typeface="宋体" pitchFamily="2" charset="-122"/>
          <a:cs typeface="Times New Roman" pitchFamily="18" charset="0"/>
        </a:defRPr>
      </a:lvl9pPr>
    </p:titleStyle>
    <p:bodyStyle>
      <a:lvl1pPr marL="342900" indent="-342900" algn="l" rtl="0" eaLnBrk="0" fontAlgn="base" hangingPunct="0">
        <a:spcBef>
          <a:spcPct val="20000"/>
        </a:spcBef>
        <a:spcAft>
          <a:spcPct val="0"/>
        </a:spcAft>
        <a:buClr>
          <a:schemeClr val="folHlink"/>
        </a:buClr>
        <a:buSzPct val="90000"/>
        <a:buFont typeface="Wingdings" panose="05000000000000000000" pitchFamily="2" charset="2"/>
        <a:defRPr sz="2800" b="1" i="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anose="05000000000000000000" pitchFamily="2" charset="2"/>
        <a:defRPr sz="2000" i="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5000"/>
        <a:buFont typeface="Wingdings" panose="05000000000000000000" pitchFamily="2" charset="2"/>
        <a:buChar char="n"/>
        <a:defRPr sz="2300">
          <a:solidFill>
            <a:schemeClr val="tx1"/>
          </a:solidFill>
          <a:latin typeface="+mn-lt"/>
          <a:ea typeface="+mn-ea"/>
        </a:defRPr>
      </a:lvl3pPr>
      <a:lvl4pPr marL="16002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slide" Target="slide7.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rrowheads="1"/>
          </p:cNvSpPr>
          <p:nvPr>
            <p:ph type="ctrTitle"/>
          </p:nvPr>
        </p:nvSpPr>
        <p:spPr/>
        <p:txBody>
          <a:bodyPr/>
          <a:lstStyle/>
          <a:p>
            <a:pPr eaLnBrk="1" hangingPunct="1"/>
            <a:r>
              <a:rPr lang="zh-CN" altLang="en-US" smtClean="0"/>
              <a:t>第</a:t>
            </a:r>
            <a:r>
              <a:rPr lang="en-US" altLang="zh-CN" smtClean="0"/>
              <a:t>2</a:t>
            </a:r>
            <a:r>
              <a:rPr lang="zh-CN" altLang="en-US" smtClean="0"/>
              <a:t>章   软件测试的基本概念 </a:t>
            </a:r>
          </a:p>
        </p:txBody>
      </p:sp>
    </p:spTree>
  </p:cSld>
  <p:clrMapOvr>
    <a:masterClrMapping/>
  </p:clrMapOvr>
  <p:transition>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rrowheads="1"/>
          </p:cNvSpPr>
          <p:nvPr>
            <p:ph type="title"/>
          </p:nvPr>
        </p:nvSpPr>
        <p:spPr>
          <a:xfrm>
            <a:off x="221924" y="358015"/>
            <a:ext cx="8540750" cy="1143000"/>
          </a:xfrm>
        </p:spPr>
        <p:txBody>
          <a:bodyPr/>
          <a:lstStyle/>
          <a:p>
            <a:pPr eaLnBrk="1" hangingPunct="1"/>
            <a:r>
              <a:rPr lang="en-US" altLang="zh-CN" dirty="0" smtClean="0"/>
              <a:t>2.2.1 </a:t>
            </a:r>
            <a:r>
              <a:rPr lang="zh-CN" altLang="en-US" dirty="0" smtClean="0"/>
              <a:t>按测试技术上分类</a:t>
            </a:r>
          </a:p>
        </p:txBody>
      </p:sp>
      <p:grpSp>
        <p:nvGrpSpPr>
          <p:cNvPr id="37" name="Group 34"/>
          <p:cNvGrpSpPr>
            <a:grpSpLocks/>
          </p:cNvGrpSpPr>
          <p:nvPr/>
        </p:nvGrpSpPr>
        <p:grpSpPr bwMode="auto">
          <a:xfrm>
            <a:off x="226134" y="1916832"/>
            <a:ext cx="3217863" cy="3205162"/>
            <a:chOff x="3216" y="2109"/>
            <a:chExt cx="2027" cy="2019"/>
          </a:xfrm>
        </p:grpSpPr>
        <p:grpSp>
          <p:nvGrpSpPr>
            <p:cNvPr id="38" name="Group 35"/>
            <p:cNvGrpSpPr>
              <a:grpSpLocks/>
            </p:cNvGrpSpPr>
            <p:nvPr/>
          </p:nvGrpSpPr>
          <p:grpSpPr bwMode="auto">
            <a:xfrm>
              <a:off x="4218" y="2445"/>
              <a:ext cx="1025" cy="1683"/>
              <a:chOff x="4218" y="2445"/>
              <a:chExt cx="1025" cy="1683"/>
            </a:xfrm>
          </p:grpSpPr>
          <p:sp>
            <p:nvSpPr>
              <p:cNvPr id="40" name="Oval 36"/>
              <p:cNvSpPr>
                <a:spLocks noChangeArrowheads="1"/>
              </p:cNvSpPr>
              <p:nvPr/>
            </p:nvSpPr>
            <p:spPr bwMode="auto">
              <a:xfrm>
                <a:off x="4666" y="2454"/>
                <a:ext cx="40" cy="72"/>
              </a:xfrm>
              <a:prstGeom prst="ellipse">
                <a:avLst/>
              </a:prstGeom>
              <a:solidFill>
                <a:srgbClr val="FFFFFF"/>
              </a:solidFill>
              <a:ln w="2540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endParaRPr lang="zh-CN" altLang="en-US">
                  <a:solidFill>
                    <a:srgbClr val="000000"/>
                  </a:solidFill>
                </a:endParaRPr>
              </a:p>
            </p:txBody>
          </p:sp>
          <p:sp>
            <p:nvSpPr>
              <p:cNvPr id="41" name="Oval 37"/>
              <p:cNvSpPr>
                <a:spLocks noChangeArrowheads="1"/>
              </p:cNvSpPr>
              <p:nvPr/>
            </p:nvSpPr>
            <p:spPr bwMode="auto">
              <a:xfrm>
                <a:off x="4658" y="2445"/>
                <a:ext cx="56" cy="9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endParaRPr lang="zh-CN" altLang="en-US">
                  <a:solidFill>
                    <a:srgbClr val="000000"/>
                  </a:solidFill>
                </a:endParaRPr>
              </a:p>
            </p:txBody>
          </p:sp>
          <p:sp>
            <p:nvSpPr>
              <p:cNvPr id="42" name="Line 38"/>
              <p:cNvSpPr>
                <a:spLocks noChangeShapeType="1"/>
              </p:cNvSpPr>
              <p:nvPr/>
            </p:nvSpPr>
            <p:spPr bwMode="auto">
              <a:xfrm>
                <a:off x="4690" y="2544"/>
                <a:ext cx="1" cy="5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43" name="Rectangle 39"/>
              <p:cNvSpPr>
                <a:spLocks noChangeArrowheads="1"/>
              </p:cNvSpPr>
              <p:nvPr/>
            </p:nvSpPr>
            <p:spPr bwMode="auto">
              <a:xfrm>
                <a:off x="4578" y="2634"/>
                <a:ext cx="224" cy="126"/>
              </a:xfrm>
              <a:prstGeom prst="rect">
                <a:avLst/>
              </a:prstGeom>
              <a:solidFill>
                <a:schemeClr val="folHlink"/>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endParaRPr lang="zh-CN" altLang="en-US">
                  <a:solidFill>
                    <a:srgbClr val="000000"/>
                  </a:solidFill>
                </a:endParaRPr>
              </a:p>
            </p:txBody>
          </p:sp>
          <p:sp>
            <p:nvSpPr>
              <p:cNvPr id="44" name="Rectangle 40"/>
              <p:cNvSpPr>
                <a:spLocks noChangeArrowheads="1"/>
              </p:cNvSpPr>
              <p:nvPr/>
            </p:nvSpPr>
            <p:spPr bwMode="auto">
              <a:xfrm>
                <a:off x="4570" y="2625"/>
                <a:ext cx="240" cy="144"/>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endParaRPr lang="zh-CN" altLang="en-US">
                  <a:solidFill>
                    <a:srgbClr val="000000"/>
                  </a:solidFill>
                </a:endParaRPr>
              </a:p>
            </p:txBody>
          </p:sp>
          <p:sp>
            <p:nvSpPr>
              <p:cNvPr id="45" name="Line 41"/>
              <p:cNvSpPr>
                <a:spLocks noChangeShapeType="1"/>
              </p:cNvSpPr>
              <p:nvPr/>
            </p:nvSpPr>
            <p:spPr bwMode="auto">
              <a:xfrm>
                <a:off x="4690" y="2778"/>
                <a:ext cx="1" cy="4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46" name="Line 42"/>
              <p:cNvSpPr>
                <a:spLocks noChangeShapeType="1"/>
              </p:cNvSpPr>
              <p:nvPr/>
            </p:nvSpPr>
            <p:spPr bwMode="auto">
              <a:xfrm flipH="1">
                <a:off x="4330" y="2895"/>
                <a:ext cx="224" cy="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47" name="Rectangle 43"/>
              <p:cNvSpPr>
                <a:spLocks noChangeArrowheads="1"/>
              </p:cNvSpPr>
              <p:nvPr/>
            </p:nvSpPr>
            <p:spPr bwMode="auto">
              <a:xfrm>
                <a:off x="4226" y="3021"/>
                <a:ext cx="224" cy="126"/>
              </a:xfrm>
              <a:prstGeom prst="rect">
                <a:avLst/>
              </a:prstGeom>
              <a:solidFill>
                <a:schemeClr val="accent2"/>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endParaRPr lang="zh-CN" altLang="en-US">
                  <a:solidFill>
                    <a:srgbClr val="000000"/>
                  </a:solidFill>
                </a:endParaRPr>
              </a:p>
            </p:txBody>
          </p:sp>
          <p:sp>
            <p:nvSpPr>
              <p:cNvPr id="48" name="Rectangle 44"/>
              <p:cNvSpPr>
                <a:spLocks noChangeArrowheads="1"/>
              </p:cNvSpPr>
              <p:nvPr/>
            </p:nvSpPr>
            <p:spPr bwMode="auto">
              <a:xfrm>
                <a:off x="4218" y="3012"/>
                <a:ext cx="240" cy="144"/>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endParaRPr lang="zh-CN" altLang="en-US">
                  <a:solidFill>
                    <a:srgbClr val="000000"/>
                  </a:solidFill>
                </a:endParaRPr>
              </a:p>
            </p:txBody>
          </p:sp>
          <p:sp>
            <p:nvSpPr>
              <p:cNvPr id="49" name="Rectangle 45"/>
              <p:cNvSpPr>
                <a:spLocks noChangeArrowheads="1"/>
              </p:cNvSpPr>
              <p:nvPr/>
            </p:nvSpPr>
            <p:spPr bwMode="auto">
              <a:xfrm>
                <a:off x="4930" y="3039"/>
                <a:ext cx="224" cy="126"/>
              </a:xfrm>
              <a:prstGeom prst="rect">
                <a:avLst/>
              </a:prstGeom>
              <a:solidFill>
                <a:schemeClr val="accent2"/>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endParaRPr lang="zh-CN" altLang="en-US">
                  <a:solidFill>
                    <a:srgbClr val="000000"/>
                  </a:solidFill>
                </a:endParaRPr>
              </a:p>
            </p:txBody>
          </p:sp>
          <p:sp>
            <p:nvSpPr>
              <p:cNvPr id="50" name="Rectangle 46"/>
              <p:cNvSpPr>
                <a:spLocks noChangeArrowheads="1"/>
              </p:cNvSpPr>
              <p:nvPr/>
            </p:nvSpPr>
            <p:spPr bwMode="auto">
              <a:xfrm>
                <a:off x="4922" y="3030"/>
                <a:ext cx="240" cy="144"/>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endParaRPr lang="zh-CN" altLang="en-US">
                  <a:solidFill>
                    <a:srgbClr val="000000"/>
                  </a:solidFill>
                </a:endParaRPr>
              </a:p>
            </p:txBody>
          </p:sp>
          <p:sp>
            <p:nvSpPr>
              <p:cNvPr id="51" name="Line 47"/>
              <p:cNvSpPr>
                <a:spLocks noChangeShapeType="1"/>
              </p:cNvSpPr>
              <p:nvPr/>
            </p:nvSpPr>
            <p:spPr bwMode="auto">
              <a:xfrm>
                <a:off x="4338" y="2895"/>
                <a:ext cx="1" cy="10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52" name="Line 48"/>
              <p:cNvSpPr>
                <a:spLocks noChangeShapeType="1"/>
              </p:cNvSpPr>
              <p:nvPr/>
            </p:nvSpPr>
            <p:spPr bwMode="auto">
              <a:xfrm flipH="1">
                <a:off x="4818" y="2895"/>
                <a:ext cx="224" cy="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53" name="Line 49"/>
              <p:cNvSpPr>
                <a:spLocks noChangeShapeType="1"/>
              </p:cNvSpPr>
              <p:nvPr/>
            </p:nvSpPr>
            <p:spPr bwMode="auto">
              <a:xfrm>
                <a:off x="5042" y="2895"/>
                <a:ext cx="1" cy="10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54" name="Line 50"/>
              <p:cNvSpPr>
                <a:spLocks noChangeShapeType="1"/>
              </p:cNvSpPr>
              <p:nvPr/>
            </p:nvSpPr>
            <p:spPr bwMode="auto">
              <a:xfrm>
                <a:off x="4338" y="3165"/>
                <a:ext cx="1" cy="7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55" name="Line 51"/>
              <p:cNvSpPr>
                <a:spLocks noChangeShapeType="1"/>
              </p:cNvSpPr>
              <p:nvPr/>
            </p:nvSpPr>
            <p:spPr bwMode="auto">
              <a:xfrm>
                <a:off x="5042" y="3183"/>
                <a:ext cx="1" cy="7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56" name="Line 52"/>
              <p:cNvSpPr>
                <a:spLocks noChangeShapeType="1"/>
              </p:cNvSpPr>
              <p:nvPr/>
            </p:nvSpPr>
            <p:spPr bwMode="auto">
              <a:xfrm>
                <a:off x="4338" y="3264"/>
                <a:ext cx="696" cy="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57" name="Line 53"/>
              <p:cNvSpPr>
                <a:spLocks noChangeShapeType="1"/>
              </p:cNvSpPr>
              <p:nvPr/>
            </p:nvSpPr>
            <p:spPr bwMode="auto">
              <a:xfrm>
                <a:off x="4690" y="3264"/>
                <a:ext cx="1" cy="10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58" name="Rectangle 54"/>
              <p:cNvSpPr>
                <a:spLocks noChangeArrowheads="1"/>
              </p:cNvSpPr>
              <p:nvPr/>
            </p:nvSpPr>
            <p:spPr bwMode="auto">
              <a:xfrm>
                <a:off x="4578" y="3408"/>
                <a:ext cx="224" cy="126"/>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endParaRPr lang="zh-CN" altLang="en-US">
                  <a:solidFill>
                    <a:srgbClr val="000000"/>
                  </a:solidFill>
                </a:endParaRPr>
              </a:p>
            </p:txBody>
          </p:sp>
          <p:sp>
            <p:nvSpPr>
              <p:cNvPr id="59" name="Rectangle 55"/>
              <p:cNvSpPr>
                <a:spLocks noChangeArrowheads="1"/>
              </p:cNvSpPr>
              <p:nvPr/>
            </p:nvSpPr>
            <p:spPr bwMode="auto">
              <a:xfrm>
                <a:off x="4570" y="3399"/>
                <a:ext cx="240" cy="14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endParaRPr lang="zh-CN" altLang="en-US">
                  <a:solidFill>
                    <a:srgbClr val="000000"/>
                  </a:solidFill>
                </a:endParaRPr>
              </a:p>
            </p:txBody>
          </p:sp>
          <p:sp>
            <p:nvSpPr>
              <p:cNvPr id="60" name="Line 56"/>
              <p:cNvSpPr>
                <a:spLocks noChangeShapeType="1"/>
              </p:cNvSpPr>
              <p:nvPr/>
            </p:nvSpPr>
            <p:spPr bwMode="auto">
              <a:xfrm>
                <a:off x="4690" y="3552"/>
                <a:ext cx="1" cy="13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61" name="Line 57"/>
              <p:cNvSpPr>
                <a:spLocks noChangeShapeType="1"/>
              </p:cNvSpPr>
              <p:nvPr/>
            </p:nvSpPr>
            <p:spPr bwMode="auto">
              <a:xfrm>
                <a:off x="4690" y="3768"/>
                <a:ext cx="1" cy="4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62" name="Line 58"/>
              <p:cNvSpPr>
                <a:spLocks noChangeShapeType="1"/>
              </p:cNvSpPr>
              <p:nvPr/>
            </p:nvSpPr>
            <p:spPr bwMode="auto">
              <a:xfrm>
                <a:off x="4690" y="2580"/>
                <a:ext cx="544" cy="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63" name="Line 59"/>
              <p:cNvSpPr>
                <a:spLocks noChangeShapeType="1"/>
              </p:cNvSpPr>
              <p:nvPr/>
            </p:nvSpPr>
            <p:spPr bwMode="auto">
              <a:xfrm>
                <a:off x="4690" y="3804"/>
                <a:ext cx="544" cy="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64" name="Line 60"/>
              <p:cNvSpPr>
                <a:spLocks noChangeShapeType="1"/>
              </p:cNvSpPr>
              <p:nvPr/>
            </p:nvSpPr>
            <p:spPr bwMode="auto">
              <a:xfrm>
                <a:off x="5242" y="2580"/>
                <a:ext cx="1" cy="121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65" name="AutoShape 61"/>
              <p:cNvSpPr>
                <a:spLocks noChangeArrowheads="1"/>
              </p:cNvSpPr>
              <p:nvPr/>
            </p:nvSpPr>
            <p:spPr bwMode="auto">
              <a:xfrm>
                <a:off x="4546" y="2814"/>
                <a:ext cx="280" cy="171"/>
              </a:xfrm>
              <a:prstGeom prst="diamond">
                <a:avLst/>
              </a:prstGeom>
              <a:solidFill>
                <a:srgbClr val="FFCC00"/>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endParaRPr lang="zh-CN" altLang="en-US">
                  <a:solidFill>
                    <a:srgbClr val="000000"/>
                  </a:solidFill>
                </a:endParaRPr>
              </a:p>
            </p:txBody>
          </p:sp>
          <p:sp>
            <p:nvSpPr>
              <p:cNvPr id="66" name="AutoShape 62"/>
              <p:cNvSpPr>
                <a:spLocks noChangeArrowheads="1"/>
              </p:cNvSpPr>
              <p:nvPr/>
            </p:nvSpPr>
            <p:spPr bwMode="auto">
              <a:xfrm>
                <a:off x="4546" y="3705"/>
                <a:ext cx="280" cy="171"/>
              </a:xfrm>
              <a:prstGeom prst="diamond">
                <a:avLst/>
              </a:prstGeom>
              <a:solidFill>
                <a:srgbClr val="FFCC00"/>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endParaRPr lang="zh-CN" altLang="en-US">
                  <a:solidFill>
                    <a:srgbClr val="000000"/>
                  </a:solidFill>
                </a:endParaRPr>
              </a:p>
            </p:txBody>
          </p:sp>
          <p:sp>
            <p:nvSpPr>
              <p:cNvPr id="67" name="Line 63"/>
              <p:cNvSpPr>
                <a:spLocks noChangeShapeType="1"/>
              </p:cNvSpPr>
              <p:nvPr/>
            </p:nvSpPr>
            <p:spPr bwMode="auto">
              <a:xfrm>
                <a:off x="4690" y="3903"/>
                <a:ext cx="1" cy="225"/>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grpSp>
        <p:pic>
          <p:nvPicPr>
            <p:cNvPr id="39" name="Picture 6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6" y="2109"/>
              <a:ext cx="1226" cy="1536"/>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pic>
      </p:grpSp>
      <p:sp>
        <p:nvSpPr>
          <p:cNvPr id="68" name="Text Box 66"/>
          <p:cNvSpPr txBox="1">
            <a:spLocks noChangeArrowheads="1"/>
          </p:cNvSpPr>
          <p:nvPr/>
        </p:nvSpPr>
        <p:spPr bwMode="auto">
          <a:xfrm>
            <a:off x="3823409" y="2180793"/>
            <a:ext cx="5384091"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14300" indent="-114300" algn="l">
              <a:defRPr>
                <a:solidFill>
                  <a:schemeClr val="tx1"/>
                </a:solidFill>
                <a:latin typeface="Arial" pitchFamily="34" charset="0"/>
                <a:ea typeface="宋体" pitchFamily="2" charset="-122"/>
              </a:defRPr>
            </a:lvl1pPr>
            <a:lvl2pPr algn="l">
              <a:defRPr>
                <a:solidFill>
                  <a:schemeClr val="tx1"/>
                </a:solidFill>
                <a:latin typeface="Arial" pitchFamily="34" charset="0"/>
                <a:ea typeface="宋体" pitchFamily="2" charset="-122"/>
              </a:defRPr>
            </a:lvl2pPr>
            <a:lvl3pPr algn="l">
              <a:defRPr>
                <a:solidFill>
                  <a:schemeClr val="tx1"/>
                </a:solidFill>
                <a:latin typeface="Arial" pitchFamily="34" charset="0"/>
                <a:ea typeface="宋体" pitchFamily="2" charset="-122"/>
              </a:defRPr>
            </a:lvl3pPr>
            <a:lvl4pPr algn="l">
              <a:defRPr>
                <a:solidFill>
                  <a:schemeClr val="tx1"/>
                </a:solidFill>
                <a:latin typeface="Arial" pitchFamily="34" charset="0"/>
                <a:ea typeface="宋体" pitchFamily="2" charset="-122"/>
              </a:defRPr>
            </a:lvl4pPr>
            <a:lvl5pPr algn="l">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pPr marL="457200" indent="-457200">
              <a:spcBef>
                <a:spcPct val="50000"/>
              </a:spcBef>
              <a:buClr>
                <a:srgbClr val="CCCC99"/>
              </a:buClr>
              <a:buSzPct val="75000"/>
              <a:buFont typeface="Wingdings" panose="05000000000000000000" pitchFamily="2" charset="2"/>
              <a:buChar char="Ø"/>
              <a:defRPr/>
            </a:pPr>
            <a:r>
              <a:rPr lang="zh-CN" altLang="en-US" sz="2800" b="1" dirty="0" smtClean="0">
                <a:solidFill>
                  <a:schemeClr val="bg1"/>
                </a:solidFill>
              </a:rPr>
              <a:t>白盒测试又</a:t>
            </a:r>
            <a:r>
              <a:rPr lang="zh-CN" altLang="en-US" sz="2800" b="1" dirty="0">
                <a:solidFill>
                  <a:schemeClr val="bg1"/>
                </a:solidFill>
              </a:rPr>
              <a:t>称为</a:t>
            </a:r>
            <a:r>
              <a:rPr lang="zh-CN" altLang="en-US" sz="2800" b="1" dirty="0">
                <a:solidFill>
                  <a:srgbClr val="FF0000"/>
                </a:solidFill>
              </a:rPr>
              <a:t>结构</a:t>
            </a:r>
            <a:r>
              <a:rPr lang="zh-CN" altLang="en-US" sz="2800" b="1" dirty="0">
                <a:solidFill>
                  <a:schemeClr val="bg1"/>
                </a:solidFill>
              </a:rPr>
              <a:t>测试或</a:t>
            </a:r>
            <a:r>
              <a:rPr lang="zh-CN" altLang="en-US" sz="2800" b="1" dirty="0" smtClean="0">
                <a:solidFill>
                  <a:srgbClr val="FF0000"/>
                </a:solidFill>
              </a:rPr>
              <a:t>逻</a:t>
            </a:r>
            <a:endParaRPr lang="en-US" altLang="zh-CN" sz="2800" b="1" dirty="0" smtClean="0">
              <a:solidFill>
                <a:srgbClr val="FF0000"/>
              </a:solidFill>
            </a:endParaRPr>
          </a:p>
          <a:p>
            <a:pPr marL="0" indent="0">
              <a:spcBef>
                <a:spcPct val="50000"/>
              </a:spcBef>
              <a:buClr>
                <a:srgbClr val="CCCC99"/>
              </a:buClr>
              <a:buSzPct val="75000"/>
              <a:defRPr/>
            </a:pPr>
            <a:r>
              <a:rPr lang="en-US" altLang="zh-CN" sz="2800" b="1" dirty="0">
                <a:solidFill>
                  <a:srgbClr val="FF0000"/>
                </a:solidFill>
              </a:rPr>
              <a:t> </a:t>
            </a:r>
            <a:r>
              <a:rPr lang="en-US" altLang="zh-CN" sz="2800" b="1" dirty="0" smtClean="0">
                <a:solidFill>
                  <a:srgbClr val="FF0000"/>
                </a:solidFill>
              </a:rPr>
              <a:t>   </a:t>
            </a:r>
            <a:r>
              <a:rPr lang="zh-CN" altLang="en-US" sz="2800" b="1" dirty="0" smtClean="0">
                <a:solidFill>
                  <a:srgbClr val="FF0000"/>
                </a:solidFill>
              </a:rPr>
              <a:t>辑</a:t>
            </a:r>
            <a:r>
              <a:rPr lang="zh-CN" altLang="en-US" sz="2800" b="1" dirty="0">
                <a:solidFill>
                  <a:srgbClr val="FF0000"/>
                </a:solidFill>
              </a:rPr>
              <a:t>驱动</a:t>
            </a:r>
            <a:r>
              <a:rPr lang="zh-CN" altLang="en-US" sz="2800" b="1" dirty="0">
                <a:solidFill>
                  <a:schemeClr val="bg1"/>
                </a:solidFill>
              </a:rPr>
              <a:t>测试</a:t>
            </a:r>
            <a:endParaRPr lang="zh-CN" altLang="en-US" sz="2800" b="1" dirty="0" smtClean="0">
              <a:solidFill>
                <a:schemeClr val="bg1"/>
              </a:solidFill>
              <a:effectLst>
                <a:outerShdw blurRad="38100" dist="38100" dir="2700000" algn="tl">
                  <a:srgbClr val="000000"/>
                </a:outerShdw>
              </a:effectLst>
              <a:latin typeface="Arial Black" pitchFamily="34" charset="0"/>
              <a:ea typeface="楷体_GB2312" pitchFamily="49" charset="-122"/>
            </a:endParaRPr>
          </a:p>
        </p:txBody>
      </p:sp>
    </p:spTree>
    <p:extLst>
      <p:ext uri="{BB962C8B-B14F-4D97-AF65-F5344CB8AC3E}">
        <p14:creationId xmlns:p14="http://schemas.microsoft.com/office/powerpoint/2010/main" val="2626001599"/>
      </p:ext>
    </p:extLst>
  </p:cSld>
  <p:clrMapOvr>
    <a:masterClrMapping/>
  </p:clrMapOvr>
  <p:transition>
    <p:zo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rrowheads="1"/>
          </p:cNvSpPr>
          <p:nvPr>
            <p:ph type="title"/>
          </p:nvPr>
        </p:nvSpPr>
        <p:spPr/>
        <p:txBody>
          <a:bodyPr/>
          <a:lstStyle/>
          <a:p>
            <a:pPr eaLnBrk="1" hangingPunct="1"/>
            <a:r>
              <a:rPr lang="en-US" altLang="zh-CN" smtClean="0"/>
              <a:t>2.2.2 </a:t>
            </a:r>
            <a:r>
              <a:rPr lang="zh-CN" altLang="en-US" smtClean="0"/>
              <a:t>按测试方式上分类</a:t>
            </a:r>
          </a:p>
        </p:txBody>
      </p:sp>
      <p:sp>
        <p:nvSpPr>
          <p:cNvPr id="34819" name="Rectangle 3"/>
          <p:cNvSpPr>
            <a:spLocks noGrp="1" noRot="1" noChangeArrowheads="1"/>
          </p:cNvSpPr>
          <p:nvPr>
            <p:ph type="body" idx="1"/>
          </p:nvPr>
        </p:nvSpPr>
        <p:spPr/>
        <p:txBody>
          <a:bodyPr/>
          <a:lstStyle/>
          <a:p>
            <a:pPr eaLnBrk="1" hangingPunct="1">
              <a:lnSpc>
                <a:spcPct val="260000"/>
              </a:lnSpc>
            </a:pPr>
            <a:r>
              <a:rPr lang="zh-CN" altLang="en-US" smtClean="0"/>
              <a:t>按测试方式上分类，软件测试分为：</a:t>
            </a:r>
          </a:p>
          <a:p>
            <a:pPr eaLnBrk="1" hangingPunct="1">
              <a:lnSpc>
                <a:spcPct val="260000"/>
              </a:lnSpc>
              <a:buFont typeface="Wingdings" panose="05000000000000000000" pitchFamily="2" charset="2"/>
              <a:buChar char="v"/>
            </a:pPr>
            <a:r>
              <a:rPr lang="zh-CN" altLang="en-US" smtClean="0"/>
              <a:t>静态测试</a:t>
            </a:r>
          </a:p>
          <a:p>
            <a:pPr eaLnBrk="1" hangingPunct="1">
              <a:lnSpc>
                <a:spcPct val="260000"/>
              </a:lnSpc>
              <a:buFont typeface="Wingdings" panose="05000000000000000000" pitchFamily="2" charset="2"/>
              <a:buChar char="v"/>
            </a:pPr>
            <a:r>
              <a:rPr lang="zh-CN" altLang="en-US" smtClean="0"/>
              <a:t>动态测试</a:t>
            </a:r>
          </a:p>
        </p:txBody>
      </p:sp>
      <p:pic>
        <p:nvPicPr>
          <p:cNvPr id="56324" name="Picture 2"/>
          <p:cNvPicPr>
            <a:picLocks noChangeAspect="1" noChangeArrowheads="1"/>
          </p:cNvPicPr>
          <p:nvPr/>
        </p:nvPicPr>
        <p:blipFill>
          <a:blip r:embed="rId3">
            <a:extLst>
              <a:ext uri="{28A0092B-C50C-407E-A947-70E740481C1C}">
                <a14:useLocalDpi xmlns:a14="http://schemas.microsoft.com/office/drawing/2010/main" val="0"/>
              </a:ext>
            </a:extLst>
          </a:blip>
          <a:srcRect b="14728"/>
          <a:stretch>
            <a:fillRect/>
          </a:stretch>
        </p:blipFill>
        <p:spPr bwMode="auto">
          <a:xfrm>
            <a:off x="2699791" y="3068638"/>
            <a:ext cx="6212433" cy="232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4819">
                                            <p:txEl>
                                              <p:pRg st="1" end="1"/>
                                            </p:txEl>
                                          </p:spTgt>
                                        </p:tgtEl>
                                        <p:attrNameLst>
                                          <p:attrName>style.visibility</p:attrName>
                                        </p:attrNameLst>
                                      </p:cBhvr>
                                      <p:to>
                                        <p:strVal val="visible"/>
                                      </p:to>
                                    </p:set>
                                    <p:animEffect transition="in" filter="blinds(horizontal)">
                                      <p:cBhvr>
                                        <p:cTn id="7" dur="500"/>
                                        <p:tgtEl>
                                          <p:spTgt spid="34819">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4819">
                                            <p:txEl>
                                              <p:pRg st="2" end="2"/>
                                            </p:txEl>
                                          </p:spTgt>
                                        </p:tgtEl>
                                        <p:attrNameLst>
                                          <p:attrName>style.visibility</p:attrName>
                                        </p:attrNameLst>
                                      </p:cBhvr>
                                      <p:to>
                                        <p:strVal val="visible"/>
                                      </p:to>
                                    </p:set>
                                    <p:animEffect transition="in" filter="blinds(horizontal)">
                                      <p:cBhvr>
                                        <p:cTn id="10" dur="500"/>
                                        <p:tgtEl>
                                          <p:spTgt spid="348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rrowheads="1"/>
          </p:cNvSpPr>
          <p:nvPr>
            <p:ph type="title"/>
          </p:nvPr>
        </p:nvSpPr>
        <p:spPr/>
        <p:txBody>
          <a:bodyPr/>
          <a:lstStyle/>
          <a:p>
            <a:pPr eaLnBrk="1" hangingPunct="1"/>
            <a:r>
              <a:rPr lang="en-US" altLang="zh-CN" smtClean="0"/>
              <a:t>2.2.2 </a:t>
            </a:r>
            <a:r>
              <a:rPr lang="zh-CN" altLang="en-US" smtClean="0"/>
              <a:t>按测试方式上分类</a:t>
            </a:r>
          </a:p>
        </p:txBody>
      </p:sp>
      <p:sp>
        <p:nvSpPr>
          <p:cNvPr id="35843" name="Rectangle 3"/>
          <p:cNvSpPr>
            <a:spLocks noGrp="1" noRot="1" noChangeArrowheads="1"/>
          </p:cNvSpPr>
          <p:nvPr>
            <p:ph type="body" idx="1"/>
          </p:nvPr>
        </p:nvSpPr>
        <p:spPr>
          <a:xfrm>
            <a:off x="323850" y="1700213"/>
            <a:ext cx="8540750" cy="4321175"/>
          </a:xfrm>
        </p:spPr>
        <p:txBody>
          <a:bodyPr/>
          <a:lstStyle/>
          <a:p>
            <a:pPr eaLnBrk="1" hangingPunct="1">
              <a:lnSpc>
                <a:spcPct val="170000"/>
              </a:lnSpc>
            </a:pPr>
            <a:r>
              <a:rPr lang="en-US" altLang="zh-CN" dirty="0" smtClean="0">
                <a:latin typeface="宋体" panose="02010600030101010101" pitchFamily="2" charset="-122"/>
              </a:rPr>
              <a:t>1</a:t>
            </a:r>
            <a:r>
              <a:rPr lang="zh-CN" altLang="en-US" dirty="0" smtClean="0">
                <a:latin typeface="宋体" panose="02010600030101010101" pitchFamily="2" charset="-122"/>
              </a:rPr>
              <a:t>、静态测试：又称静态分析技术，不执行被测程序。</a:t>
            </a:r>
            <a:endParaRPr lang="en-US" altLang="zh-CN" dirty="0" smtClean="0">
              <a:latin typeface="宋体" panose="02010600030101010101" pitchFamily="2" charset="-122"/>
            </a:endParaRPr>
          </a:p>
          <a:p>
            <a:pPr eaLnBrk="1" hangingPunct="1">
              <a:lnSpc>
                <a:spcPct val="170000"/>
              </a:lnSpc>
            </a:pPr>
            <a:endParaRPr lang="en-US" altLang="zh-CN" dirty="0" smtClean="0">
              <a:latin typeface="宋体" panose="02010600030101010101" pitchFamily="2" charset="-122"/>
            </a:endParaRPr>
          </a:p>
          <a:p>
            <a:pPr marL="457200" indent="-457200" eaLnBrk="1" hangingPunct="1">
              <a:lnSpc>
                <a:spcPct val="170000"/>
              </a:lnSpc>
              <a:buFont typeface="+mj-ea"/>
              <a:buAutoNum type="circleNumDbPlain"/>
            </a:pPr>
            <a:r>
              <a:rPr lang="zh-CN" altLang="en-US" dirty="0" smtClean="0">
                <a:latin typeface="宋体" panose="02010600030101010101" pitchFamily="2" charset="-122"/>
              </a:rPr>
              <a:t>静态分析工具：</a:t>
            </a:r>
            <a:r>
              <a:rPr lang="en-US" altLang="zh-CN" dirty="0" err="1" smtClean="0">
                <a:latin typeface="宋体" panose="02010600030101010101" pitchFamily="2" charset="-122"/>
              </a:rPr>
              <a:t>PMD,Findbugs</a:t>
            </a:r>
            <a:r>
              <a:rPr lang="en-US" altLang="zh-CN" dirty="0" smtClean="0">
                <a:latin typeface="宋体" panose="02010600030101010101" pitchFamily="2" charset="-122"/>
              </a:rPr>
              <a:t>,</a:t>
            </a:r>
            <a:r>
              <a:rPr lang="zh-CN" altLang="en-US" dirty="0" smtClean="0">
                <a:latin typeface="宋体" panose="02010600030101010101" pitchFamily="2" charset="-122"/>
              </a:rPr>
              <a:t>覆盖率统计工具，代码复杂度分析工具</a:t>
            </a:r>
            <a:endParaRPr lang="en-US" altLang="zh-CN" dirty="0" smtClean="0">
              <a:latin typeface="宋体" panose="02010600030101010101" pitchFamily="2" charset="-122"/>
            </a:endParaRPr>
          </a:p>
          <a:p>
            <a:pPr marL="457200" indent="-457200" eaLnBrk="1" hangingPunct="1">
              <a:lnSpc>
                <a:spcPct val="170000"/>
              </a:lnSpc>
              <a:buFont typeface="+mj-ea"/>
              <a:buAutoNum type="circleNumDbPlain"/>
            </a:pPr>
            <a:endParaRPr lang="en-US" altLang="zh-CN" dirty="0" smtClean="0">
              <a:latin typeface="宋体" panose="02010600030101010101" pitchFamily="2" charset="-122"/>
            </a:endParaRPr>
          </a:p>
          <a:p>
            <a:pPr marL="457200" indent="-457200" algn="just" eaLnBrk="1" hangingPunct="1">
              <a:lnSpc>
                <a:spcPct val="170000"/>
              </a:lnSpc>
              <a:buFont typeface="+mj-ea"/>
              <a:buAutoNum type="circleNumDbPlain"/>
            </a:pPr>
            <a:r>
              <a:rPr lang="zh-CN" altLang="en-US" dirty="0" smtClean="0">
                <a:latin typeface="宋体" panose="02010600030101010101" pitchFamily="2" charset="-122"/>
              </a:rPr>
              <a:t>人工分析：代码</a:t>
            </a:r>
            <a:r>
              <a:rPr lang="en-US" altLang="zh-CN" dirty="0" smtClean="0">
                <a:latin typeface="宋体" panose="02010600030101010101" pitchFamily="2" charset="-122"/>
              </a:rPr>
              <a:t>review(</a:t>
            </a:r>
            <a:r>
              <a:rPr lang="zh-CN" altLang="en-US" dirty="0" smtClean="0">
                <a:latin typeface="宋体" panose="02010600030101010101" pitchFamily="2" charset="-122"/>
              </a:rPr>
              <a:t>结构</a:t>
            </a:r>
            <a:r>
              <a:rPr lang="en-US" altLang="zh-CN" dirty="0" smtClean="0">
                <a:latin typeface="宋体" panose="02010600030101010101" pitchFamily="2" charset="-122"/>
              </a:rPr>
              <a:t>\</a:t>
            </a:r>
            <a:r>
              <a:rPr lang="zh-CN" altLang="en-US" dirty="0" smtClean="0">
                <a:latin typeface="宋体" panose="02010600030101010101" pitchFamily="2" charset="-122"/>
              </a:rPr>
              <a:t>逻辑</a:t>
            </a:r>
            <a:r>
              <a:rPr lang="en-US" altLang="zh-CN" dirty="0" smtClean="0">
                <a:latin typeface="宋体" panose="02010600030101010101" pitchFamily="2" charset="-122"/>
              </a:rPr>
              <a:t>\</a:t>
            </a:r>
            <a:r>
              <a:rPr lang="zh-CN" altLang="en-US" dirty="0" smtClean="0">
                <a:latin typeface="宋体" panose="02010600030101010101" pitchFamily="2" charset="-122"/>
              </a:rPr>
              <a:t>设计</a:t>
            </a:r>
            <a:r>
              <a:rPr lang="en-US" altLang="zh-CN" dirty="0" smtClean="0">
                <a:latin typeface="宋体" panose="02010600030101010101" pitchFamily="2" charset="-122"/>
              </a:rPr>
              <a:t>)</a:t>
            </a:r>
            <a:r>
              <a:rPr lang="zh-CN" altLang="en-US" dirty="0" smtClean="0">
                <a:latin typeface="宋体" panose="02010600030101010101" pitchFamily="2" charset="-122"/>
              </a:rPr>
              <a:t>；分析需求；分析设计</a:t>
            </a:r>
          </a:p>
          <a:p>
            <a:pPr eaLnBrk="1" hangingPunct="1">
              <a:lnSpc>
                <a:spcPct val="170000"/>
              </a:lnSpc>
            </a:pPr>
            <a:r>
              <a:rPr lang="zh-CN" altLang="en-US" dirty="0" smtClean="0">
                <a:latin typeface="宋体" panose="02010600030101010101" pitchFamily="2" charset="-122"/>
              </a:rPr>
              <a:t>		</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5843">
                                            <p:txEl>
                                              <p:pRg st="5" end="5"/>
                                            </p:txEl>
                                          </p:spTgt>
                                        </p:tgtEl>
                                        <p:attrNameLst>
                                          <p:attrName>style.visibility</p:attrName>
                                        </p:attrNameLst>
                                      </p:cBhvr>
                                      <p:to>
                                        <p:strVal val="visible"/>
                                      </p:to>
                                    </p:set>
                                    <p:animEffect transition="in" filter="blinds(horizontal)">
                                      <p:cBhvr>
                                        <p:cTn id="7" dur="500"/>
                                        <p:tgtEl>
                                          <p:spTgt spid="3584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rrowheads="1"/>
          </p:cNvSpPr>
          <p:nvPr>
            <p:ph type="title"/>
          </p:nvPr>
        </p:nvSpPr>
        <p:spPr/>
        <p:txBody>
          <a:bodyPr/>
          <a:lstStyle/>
          <a:p>
            <a:pPr eaLnBrk="1" hangingPunct="1"/>
            <a:r>
              <a:rPr lang="en-US" altLang="zh-CN" smtClean="0"/>
              <a:t>2.2.2 </a:t>
            </a:r>
            <a:r>
              <a:rPr lang="zh-CN" altLang="en-US" smtClean="0"/>
              <a:t>按测试方式上分类</a:t>
            </a:r>
          </a:p>
        </p:txBody>
      </p:sp>
      <p:sp>
        <p:nvSpPr>
          <p:cNvPr id="8195" name="Rectangle 3"/>
          <p:cNvSpPr>
            <a:spLocks noGrp="1" noRot="1" noChangeArrowheads="1"/>
          </p:cNvSpPr>
          <p:nvPr>
            <p:ph type="body" idx="1"/>
          </p:nvPr>
        </p:nvSpPr>
        <p:spPr>
          <a:xfrm>
            <a:off x="323850" y="1773238"/>
            <a:ext cx="8540750" cy="3886200"/>
          </a:xfrm>
        </p:spPr>
        <p:txBody>
          <a:bodyPr/>
          <a:lstStyle/>
          <a:p>
            <a:pPr eaLnBrk="1" hangingPunct="1">
              <a:lnSpc>
                <a:spcPct val="170000"/>
              </a:lnSpc>
            </a:pPr>
            <a:r>
              <a:rPr lang="en-US" altLang="zh-CN" dirty="0" smtClean="0">
                <a:latin typeface="宋体" panose="02010600030101010101" pitchFamily="2" charset="-122"/>
              </a:rPr>
              <a:t>2</a:t>
            </a:r>
            <a:r>
              <a:rPr lang="zh-CN" altLang="en-US" dirty="0" smtClean="0">
                <a:latin typeface="宋体" panose="02010600030101010101" pitchFamily="2" charset="-122"/>
              </a:rPr>
              <a:t>、动态测试</a:t>
            </a:r>
          </a:p>
          <a:p>
            <a:pPr marL="457200" indent="-457200" eaLnBrk="1" hangingPunct="1">
              <a:lnSpc>
                <a:spcPct val="170000"/>
              </a:lnSpc>
              <a:buFont typeface="+mj-ea"/>
              <a:buAutoNum type="circleNumDbPlain"/>
            </a:pPr>
            <a:r>
              <a:rPr lang="zh-CN" altLang="en-US" dirty="0" smtClean="0">
                <a:latin typeface="宋体" panose="02010600030101010101" pitchFamily="2" charset="-122"/>
              </a:rPr>
              <a:t>执行被测程序，通过执行结果分析软件可能出现的错误。</a:t>
            </a:r>
            <a:endParaRPr lang="en-US" altLang="zh-CN" dirty="0" smtClean="0">
              <a:latin typeface="宋体" panose="02010600030101010101" pitchFamily="2" charset="-122"/>
            </a:endParaRPr>
          </a:p>
          <a:p>
            <a:pPr marL="457200" indent="-457200" eaLnBrk="1" hangingPunct="1">
              <a:lnSpc>
                <a:spcPct val="170000"/>
              </a:lnSpc>
              <a:buFont typeface="+mj-ea"/>
              <a:buAutoNum type="circleNumDbPlain"/>
            </a:pPr>
            <a:r>
              <a:rPr lang="zh-CN" altLang="en-US" dirty="0" smtClean="0">
                <a:latin typeface="宋体" panose="02010600030101010101" pitchFamily="2" charset="-122"/>
              </a:rPr>
              <a:t>输入与输出关系是否正确</a:t>
            </a:r>
            <a:endParaRPr lang="en-US" altLang="zh-CN" dirty="0" smtClean="0">
              <a:latin typeface="宋体" panose="02010600030101010101" pitchFamily="2" charset="-122"/>
            </a:endParaRPr>
          </a:p>
          <a:p>
            <a:pPr marL="457200" indent="-457200" eaLnBrk="1" hangingPunct="1">
              <a:lnSpc>
                <a:spcPct val="170000"/>
              </a:lnSpc>
              <a:buFont typeface="+mj-ea"/>
              <a:buAutoNum type="circleNumDbPlain"/>
            </a:pPr>
            <a:r>
              <a:rPr kumimoji="1" lang="zh-CN" altLang="en-US" dirty="0" smtClean="0"/>
              <a:t>如 功能与接口测试</a:t>
            </a:r>
            <a:endParaRPr lang="en-US" altLang="zh-CN" dirty="0" smtClean="0">
              <a:latin typeface="宋体" panose="02010600030101010101" pitchFamily="2" charset="-122"/>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Effect transition="in" filter="blinds(horizontal)">
                                      <p:cBhvr>
                                        <p:cTn id="7" dur="500"/>
                                        <p:tgtEl>
                                          <p:spTgt spid="819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195">
                                            <p:txEl>
                                              <p:pRg st="2" end="2"/>
                                            </p:txEl>
                                          </p:spTgt>
                                        </p:tgtEl>
                                        <p:attrNameLst>
                                          <p:attrName>style.visibility</p:attrName>
                                        </p:attrNameLst>
                                      </p:cBhvr>
                                      <p:to>
                                        <p:strVal val="visible"/>
                                      </p:to>
                                    </p:set>
                                    <p:animEffect transition="in" filter="blinds(horizontal)">
                                      <p:cBhvr>
                                        <p:cTn id="12" dur="500"/>
                                        <p:tgtEl>
                                          <p:spTgt spid="819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195">
                                            <p:txEl>
                                              <p:pRg st="3" end="3"/>
                                            </p:txEl>
                                          </p:spTgt>
                                        </p:tgtEl>
                                        <p:attrNameLst>
                                          <p:attrName>style.visibility</p:attrName>
                                        </p:attrNameLst>
                                      </p:cBhvr>
                                      <p:to>
                                        <p:strVal val="visible"/>
                                      </p:to>
                                    </p:set>
                                    <p:animEffect transition="in" filter="blinds(horizontal)">
                                      <p:cBhvr>
                                        <p:cTn id="17" dur="500"/>
                                        <p:tgtEl>
                                          <p:spTgt spid="81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rrowheads="1"/>
          </p:cNvSpPr>
          <p:nvPr>
            <p:ph type="title"/>
          </p:nvPr>
        </p:nvSpPr>
        <p:spPr/>
        <p:txBody>
          <a:bodyPr/>
          <a:lstStyle/>
          <a:p>
            <a:pPr eaLnBrk="1" hangingPunct="1"/>
            <a:r>
              <a:rPr lang="en-US" altLang="zh-CN" smtClean="0"/>
              <a:t>2.2.3 </a:t>
            </a:r>
            <a:r>
              <a:rPr lang="zh-CN" altLang="en-US" smtClean="0"/>
              <a:t>按测试阶段分类 </a:t>
            </a:r>
          </a:p>
        </p:txBody>
      </p:sp>
      <p:sp>
        <p:nvSpPr>
          <p:cNvPr id="9219" name="Rectangle 3"/>
          <p:cNvSpPr>
            <a:spLocks noGrp="1" noRot="1" noChangeArrowheads="1"/>
          </p:cNvSpPr>
          <p:nvPr>
            <p:ph type="body" idx="1"/>
          </p:nvPr>
        </p:nvSpPr>
        <p:spPr>
          <a:xfrm>
            <a:off x="755650" y="1844675"/>
            <a:ext cx="5256213" cy="3886200"/>
          </a:xfrm>
        </p:spPr>
        <p:txBody>
          <a:bodyPr/>
          <a:lstStyle/>
          <a:p>
            <a:pPr eaLnBrk="1" hangingPunct="1">
              <a:lnSpc>
                <a:spcPct val="170000"/>
              </a:lnSpc>
            </a:pPr>
            <a:r>
              <a:rPr lang="zh-CN" altLang="en-US" smtClean="0"/>
              <a:t>按测试阶段分，软件测试分为：</a:t>
            </a:r>
          </a:p>
          <a:p>
            <a:pPr eaLnBrk="1" hangingPunct="1">
              <a:lnSpc>
                <a:spcPct val="170000"/>
              </a:lnSpc>
              <a:buFont typeface="Wingdings" panose="05000000000000000000" pitchFamily="2" charset="2"/>
              <a:buChar char="v"/>
            </a:pPr>
            <a:r>
              <a:rPr lang="zh-CN" altLang="en-US" smtClean="0"/>
              <a:t>单元测试</a:t>
            </a:r>
          </a:p>
          <a:p>
            <a:pPr eaLnBrk="1" hangingPunct="1">
              <a:lnSpc>
                <a:spcPct val="170000"/>
              </a:lnSpc>
              <a:buFont typeface="Wingdings" panose="05000000000000000000" pitchFamily="2" charset="2"/>
              <a:buChar char="v"/>
            </a:pPr>
            <a:r>
              <a:rPr lang="zh-CN" altLang="en-US" smtClean="0"/>
              <a:t>集成测试 </a:t>
            </a:r>
          </a:p>
          <a:p>
            <a:pPr eaLnBrk="1" hangingPunct="1">
              <a:lnSpc>
                <a:spcPct val="170000"/>
              </a:lnSpc>
              <a:buFont typeface="Wingdings" panose="05000000000000000000" pitchFamily="2" charset="2"/>
              <a:buChar char="v"/>
            </a:pPr>
            <a:r>
              <a:rPr lang="zh-CN" altLang="en-US" smtClean="0"/>
              <a:t>系统测试</a:t>
            </a:r>
          </a:p>
          <a:p>
            <a:pPr eaLnBrk="1" hangingPunct="1">
              <a:lnSpc>
                <a:spcPct val="170000"/>
              </a:lnSpc>
              <a:buFont typeface="Wingdings" panose="05000000000000000000" pitchFamily="2" charset="2"/>
              <a:buChar char="v"/>
            </a:pPr>
            <a:r>
              <a:rPr lang="zh-CN" altLang="en-US" smtClean="0"/>
              <a:t>验收测试</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219">
                                            <p:txEl>
                                              <p:pRg st="1" end="1"/>
                                            </p:txEl>
                                          </p:spTgt>
                                        </p:tgtEl>
                                        <p:attrNameLst>
                                          <p:attrName>style.visibility</p:attrName>
                                        </p:attrNameLst>
                                      </p:cBhvr>
                                      <p:to>
                                        <p:strVal val="visible"/>
                                      </p:to>
                                    </p:set>
                                    <p:animEffect transition="in" filter="blinds(horizontal)">
                                      <p:cBhvr>
                                        <p:cTn id="7" dur="500"/>
                                        <p:tgtEl>
                                          <p:spTgt spid="9219">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9219">
                                            <p:txEl>
                                              <p:pRg st="2" end="2"/>
                                            </p:txEl>
                                          </p:spTgt>
                                        </p:tgtEl>
                                        <p:attrNameLst>
                                          <p:attrName>style.visibility</p:attrName>
                                        </p:attrNameLst>
                                      </p:cBhvr>
                                      <p:to>
                                        <p:strVal val="visible"/>
                                      </p:to>
                                    </p:set>
                                    <p:animEffect transition="in" filter="blinds(horizontal)">
                                      <p:cBhvr>
                                        <p:cTn id="10" dur="500"/>
                                        <p:tgtEl>
                                          <p:spTgt spid="9219">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9219">
                                            <p:txEl>
                                              <p:pRg st="3" end="3"/>
                                            </p:txEl>
                                          </p:spTgt>
                                        </p:tgtEl>
                                        <p:attrNameLst>
                                          <p:attrName>style.visibility</p:attrName>
                                        </p:attrNameLst>
                                      </p:cBhvr>
                                      <p:to>
                                        <p:strVal val="visible"/>
                                      </p:to>
                                    </p:set>
                                    <p:animEffect transition="in" filter="blinds(horizontal)">
                                      <p:cBhvr>
                                        <p:cTn id="13" dur="500"/>
                                        <p:tgtEl>
                                          <p:spTgt spid="9219">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9219">
                                            <p:txEl>
                                              <p:pRg st="4" end="4"/>
                                            </p:txEl>
                                          </p:spTgt>
                                        </p:tgtEl>
                                        <p:attrNameLst>
                                          <p:attrName>style.visibility</p:attrName>
                                        </p:attrNameLst>
                                      </p:cBhvr>
                                      <p:to>
                                        <p:strVal val="visible"/>
                                      </p:to>
                                    </p:set>
                                    <p:animEffect transition="in" filter="blinds(horizontal)">
                                      <p:cBhvr>
                                        <p:cTn id="16" dur="500"/>
                                        <p:tgtEl>
                                          <p:spTgt spid="92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rrowheads="1"/>
          </p:cNvSpPr>
          <p:nvPr>
            <p:ph type="title"/>
          </p:nvPr>
        </p:nvSpPr>
        <p:spPr/>
        <p:txBody>
          <a:bodyPr/>
          <a:lstStyle/>
          <a:p>
            <a:pPr eaLnBrk="1" hangingPunct="1"/>
            <a:r>
              <a:rPr lang="en-US" altLang="zh-CN" smtClean="0"/>
              <a:t>2.2.3 </a:t>
            </a:r>
            <a:r>
              <a:rPr lang="zh-CN" altLang="en-US" smtClean="0"/>
              <a:t>按测试阶段分类 </a:t>
            </a:r>
          </a:p>
        </p:txBody>
      </p:sp>
      <p:sp>
        <p:nvSpPr>
          <p:cNvPr id="36867" name="Rectangle 3"/>
          <p:cNvSpPr>
            <a:spLocks noGrp="1" noRot="1" noChangeArrowheads="1"/>
          </p:cNvSpPr>
          <p:nvPr>
            <p:ph type="body" idx="1"/>
          </p:nvPr>
        </p:nvSpPr>
        <p:spPr>
          <a:xfrm>
            <a:off x="323850" y="1773238"/>
            <a:ext cx="8540750" cy="4392612"/>
          </a:xfrm>
        </p:spPr>
        <p:txBody>
          <a:bodyPr/>
          <a:lstStyle/>
          <a:p>
            <a:pPr eaLnBrk="1" hangingPunct="1">
              <a:lnSpc>
                <a:spcPct val="190000"/>
              </a:lnSpc>
            </a:pPr>
            <a:r>
              <a:rPr lang="en-US" altLang="zh-CN" smtClean="0"/>
              <a:t>1</a:t>
            </a:r>
            <a:r>
              <a:rPr lang="zh-CN" altLang="en-US" smtClean="0"/>
              <a:t>、单元测试</a:t>
            </a:r>
          </a:p>
          <a:p>
            <a:pPr eaLnBrk="1" hangingPunct="1">
              <a:lnSpc>
                <a:spcPct val="190000"/>
              </a:lnSpc>
            </a:pPr>
            <a:r>
              <a:rPr lang="zh-CN" altLang="en-US" smtClean="0"/>
              <a:t>		单元测试是对软件设计的最小单元</a:t>
            </a:r>
            <a:r>
              <a:rPr lang="en-US" altLang="zh-CN" smtClean="0"/>
              <a:t>——</a:t>
            </a:r>
            <a:r>
              <a:rPr lang="zh-CN" altLang="en-US" smtClean="0"/>
              <a:t>模块进行正确性检验的测试工作。</a:t>
            </a:r>
          </a:p>
          <a:p>
            <a:pPr eaLnBrk="1" hangingPunct="1">
              <a:lnSpc>
                <a:spcPct val="190000"/>
              </a:lnSpc>
            </a:pPr>
            <a:r>
              <a:rPr lang="zh-CN" altLang="en-US" smtClean="0"/>
              <a:t>单元测试的目的：</a:t>
            </a:r>
          </a:p>
          <a:p>
            <a:pPr eaLnBrk="1" hangingPunct="1">
              <a:lnSpc>
                <a:spcPct val="190000"/>
              </a:lnSpc>
            </a:pPr>
            <a:r>
              <a:rPr lang="zh-CN" altLang="en-US" smtClean="0"/>
              <a:t>	主要是测试模块在语法、格式和逻辑上的错误。</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6867">
                                            <p:txEl>
                                              <p:pRg st="1" end="1"/>
                                            </p:txEl>
                                          </p:spTgt>
                                        </p:tgtEl>
                                        <p:attrNameLst>
                                          <p:attrName>style.visibility</p:attrName>
                                        </p:attrNameLst>
                                      </p:cBhvr>
                                      <p:to>
                                        <p:strVal val="visible"/>
                                      </p:to>
                                    </p:set>
                                    <p:animEffect transition="in" filter="blinds(horizontal)">
                                      <p:cBhvr>
                                        <p:cTn id="7" dur="500"/>
                                        <p:tgtEl>
                                          <p:spTgt spid="3686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6867">
                                            <p:txEl>
                                              <p:pRg st="2" end="2"/>
                                            </p:txEl>
                                          </p:spTgt>
                                        </p:tgtEl>
                                        <p:attrNameLst>
                                          <p:attrName>style.visibility</p:attrName>
                                        </p:attrNameLst>
                                      </p:cBhvr>
                                      <p:to>
                                        <p:strVal val="visible"/>
                                      </p:to>
                                    </p:set>
                                    <p:animEffect transition="in" filter="blinds(horizontal)">
                                      <p:cBhvr>
                                        <p:cTn id="12" dur="500"/>
                                        <p:tgtEl>
                                          <p:spTgt spid="3686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6867">
                                            <p:txEl>
                                              <p:pRg st="3" end="3"/>
                                            </p:txEl>
                                          </p:spTgt>
                                        </p:tgtEl>
                                        <p:attrNameLst>
                                          <p:attrName>style.visibility</p:attrName>
                                        </p:attrNameLst>
                                      </p:cBhvr>
                                      <p:to>
                                        <p:strVal val="visible"/>
                                      </p:to>
                                    </p:set>
                                    <p:animEffect transition="in" filter="blinds(horizontal)">
                                      <p:cBhvr>
                                        <p:cTn id="17" dur="500"/>
                                        <p:tgtEl>
                                          <p:spTgt spid="368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rrowheads="1"/>
          </p:cNvSpPr>
          <p:nvPr>
            <p:ph type="title"/>
          </p:nvPr>
        </p:nvSpPr>
        <p:spPr/>
        <p:txBody>
          <a:bodyPr/>
          <a:lstStyle/>
          <a:p>
            <a:pPr eaLnBrk="1" hangingPunct="1"/>
            <a:r>
              <a:rPr lang="en-US" altLang="zh-CN" smtClean="0"/>
              <a:t>2.2.3 </a:t>
            </a:r>
            <a:r>
              <a:rPr lang="zh-CN" altLang="en-US" smtClean="0"/>
              <a:t>按测试阶段分类 </a:t>
            </a:r>
          </a:p>
        </p:txBody>
      </p:sp>
      <p:sp>
        <p:nvSpPr>
          <p:cNvPr id="59395" name="Rectangle 3"/>
          <p:cNvSpPr>
            <a:spLocks noGrp="1" noRot="1" noChangeArrowheads="1"/>
          </p:cNvSpPr>
          <p:nvPr>
            <p:ph type="body" idx="1"/>
          </p:nvPr>
        </p:nvSpPr>
        <p:spPr>
          <a:xfrm>
            <a:off x="395288" y="1484313"/>
            <a:ext cx="8569325" cy="4176712"/>
          </a:xfrm>
        </p:spPr>
        <p:txBody>
          <a:bodyPr/>
          <a:lstStyle/>
          <a:p>
            <a:pPr eaLnBrk="1" hangingPunct="1">
              <a:lnSpc>
                <a:spcPct val="190000"/>
              </a:lnSpc>
            </a:pPr>
            <a:r>
              <a:rPr lang="en-US" altLang="zh-CN" dirty="0" smtClean="0"/>
              <a:t>2</a:t>
            </a:r>
            <a:r>
              <a:rPr lang="zh-CN" altLang="en-US" dirty="0" smtClean="0"/>
              <a:t>、集成测试 </a:t>
            </a:r>
          </a:p>
          <a:p>
            <a:pPr eaLnBrk="1" hangingPunct="1">
              <a:lnSpc>
                <a:spcPct val="190000"/>
              </a:lnSpc>
            </a:pPr>
            <a:r>
              <a:rPr lang="zh-CN" altLang="en-US" dirty="0" smtClean="0"/>
              <a:t>		集成测试也称为联合测试，集成测试按设计要求把通过单元测试的各个模块组装在一起之后所进行的测试。</a:t>
            </a:r>
          </a:p>
          <a:p>
            <a:pPr eaLnBrk="1" hangingPunct="1">
              <a:lnSpc>
                <a:spcPct val="190000"/>
              </a:lnSpc>
            </a:pPr>
            <a:r>
              <a:rPr lang="zh-CN" altLang="en-US" dirty="0" smtClean="0"/>
              <a:t>集成测试的目的：</a:t>
            </a:r>
          </a:p>
          <a:p>
            <a:pPr eaLnBrk="1" hangingPunct="1">
              <a:lnSpc>
                <a:spcPct val="190000"/>
              </a:lnSpc>
            </a:pPr>
            <a:r>
              <a:rPr lang="zh-CN" altLang="en-US" dirty="0" smtClean="0"/>
              <a:t>	检查模块间的接口关系，以便发现与接口有关的各种错误。</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9395">
                                            <p:txEl>
                                              <p:pRg st="1" end="1"/>
                                            </p:txEl>
                                          </p:spTgt>
                                        </p:tgtEl>
                                        <p:attrNameLst>
                                          <p:attrName>style.visibility</p:attrName>
                                        </p:attrNameLst>
                                      </p:cBhvr>
                                      <p:to>
                                        <p:strVal val="visible"/>
                                      </p:to>
                                    </p:set>
                                    <p:animEffect transition="in" filter="blinds(horizontal)">
                                      <p:cBhvr>
                                        <p:cTn id="7" dur="500"/>
                                        <p:tgtEl>
                                          <p:spTgt spid="5939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9395">
                                            <p:txEl>
                                              <p:pRg st="2" end="2"/>
                                            </p:txEl>
                                          </p:spTgt>
                                        </p:tgtEl>
                                        <p:attrNameLst>
                                          <p:attrName>style.visibility</p:attrName>
                                        </p:attrNameLst>
                                      </p:cBhvr>
                                      <p:to>
                                        <p:strVal val="visible"/>
                                      </p:to>
                                    </p:set>
                                    <p:animEffect transition="in" filter="blinds(horizontal)">
                                      <p:cBhvr>
                                        <p:cTn id="12" dur="500"/>
                                        <p:tgtEl>
                                          <p:spTgt spid="5939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9395">
                                            <p:txEl>
                                              <p:pRg st="3" end="3"/>
                                            </p:txEl>
                                          </p:spTgt>
                                        </p:tgtEl>
                                        <p:attrNameLst>
                                          <p:attrName>style.visibility</p:attrName>
                                        </p:attrNameLst>
                                      </p:cBhvr>
                                      <p:to>
                                        <p:strVal val="visible"/>
                                      </p:to>
                                    </p:set>
                                    <p:animEffect transition="in" filter="blinds(horizontal)">
                                      <p:cBhvr>
                                        <p:cTn id="17" dur="500"/>
                                        <p:tgtEl>
                                          <p:spTgt spid="593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rrowheads="1"/>
          </p:cNvSpPr>
          <p:nvPr>
            <p:ph type="title"/>
          </p:nvPr>
        </p:nvSpPr>
        <p:spPr/>
        <p:txBody>
          <a:bodyPr/>
          <a:lstStyle/>
          <a:p>
            <a:pPr eaLnBrk="1" hangingPunct="1"/>
            <a:r>
              <a:rPr lang="en-US" altLang="zh-CN" smtClean="0"/>
              <a:t>2.2.3 </a:t>
            </a:r>
            <a:r>
              <a:rPr lang="zh-CN" altLang="en-US" smtClean="0"/>
              <a:t>按测试阶段分类 </a:t>
            </a:r>
          </a:p>
        </p:txBody>
      </p:sp>
      <p:sp>
        <p:nvSpPr>
          <p:cNvPr id="62467" name="Rectangle 3"/>
          <p:cNvSpPr>
            <a:spLocks noGrp="1" noRot="1" noChangeArrowheads="1"/>
          </p:cNvSpPr>
          <p:nvPr>
            <p:ph type="body" idx="1"/>
          </p:nvPr>
        </p:nvSpPr>
        <p:spPr>
          <a:xfrm>
            <a:off x="395288" y="1484313"/>
            <a:ext cx="8569325" cy="4681537"/>
          </a:xfrm>
        </p:spPr>
        <p:txBody>
          <a:bodyPr/>
          <a:lstStyle/>
          <a:p>
            <a:pPr eaLnBrk="1" hangingPunct="1">
              <a:lnSpc>
                <a:spcPct val="190000"/>
              </a:lnSpc>
            </a:pPr>
            <a:r>
              <a:rPr lang="en-US" altLang="zh-CN" dirty="0" smtClean="0"/>
              <a:t>3</a:t>
            </a:r>
            <a:r>
              <a:rPr lang="zh-CN" altLang="en-US" dirty="0" smtClean="0"/>
              <a:t>、系统测试 </a:t>
            </a:r>
          </a:p>
          <a:p>
            <a:pPr eaLnBrk="1" hangingPunct="1">
              <a:lnSpc>
                <a:spcPct val="190000"/>
              </a:lnSpc>
            </a:pPr>
            <a:r>
              <a:rPr lang="zh-CN" altLang="en-US" dirty="0" smtClean="0"/>
              <a:t>		系统测试是将已经集成好的软件系统置于实际运行环境中所进行的测试。</a:t>
            </a:r>
          </a:p>
          <a:p>
            <a:pPr eaLnBrk="1" hangingPunct="1">
              <a:lnSpc>
                <a:spcPct val="190000"/>
              </a:lnSpc>
            </a:pPr>
            <a:r>
              <a:rPr lang="zh-CN" altLang="en-US" dirty="0" smtClean="0"/>
              <a:t>系统测试的目的：</a:t>
            </a:r>
          </a:p>
          <a:p>
            <a:pPr eaLnBrk="1" hangingPunct="1">
              <a:lnSpc>
                <a:spcPct val="190000"/>
              </a:lnSpc>
            </a:pPr>
            <a:r>
              <a:rPr lang="zh-CN" altLang="en-US" dirty="0" smtClean="0"/>
              <a:t>		系统是否满足</a:t>
            </a:r>
            <a:r>
              <a:rPr lang="zh-CN" altLang="en-US" dirty="0" smtClean="0">
                <a:solidFill>
                  <a:srgbClr val="FF0000"/>
                </a:solidFill>
              </a:rPr>
              <a:t>性能、安全、数据</a:t>
            </a:r>
            <a:r>
              <a:rPr lang="zh-CN" altLang="en-US" dirty="0" smtClean="0"/>
              <a:t>等方面的要求。</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2467">
                                            <p:txEl>
                                              <p:pRg st="1" end="1"/>
                                            </p:txEl>
                                          </p:spTgt>
                                        </p:tgtEl>
                                        <p:attrNameLst>
                                          <p:attrName>style.visibility</p:attrName>
                                        </p:attrNameLst>
                                      </p:cBhvr>
                                      <p:to>
                                        <p:strVal val="visible"/>
                                      </p:to>
                                    </p:set>
                                    <p:animEffect transition="in" filter="blinds(horizontal)">
                                      <p:cBhvr>
                                        <p:cTn id="7" dur="500"/>
                                        <p:tgtEl>
                                          <p:spTgt spid="6246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2467">
                                            <p:txEl>
                                              <p:pRg st="2" end="2"/>
                                            </p:txEl>
                                          </p:spTgt>
                                        </p:tgtEl>
                                        <p:attrNameLst>
                                          <p:attrName>style.visibility</p:attrName>
                                        </p:attrNameLst>
                                      </p:cBhvr>
                                      <p:to>
                                        <p:strVal val="visible"/>
                                      </p:to>
                                    </p:set>
                                    <p:animEffect transition="in" filter="blinds(horizontal)">
                                      <p:cBhvr>
                                        <p:cTn id="12" dur="500"/>
                                        <p:tgtEl>
                                          <p:spTgt spid="6246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2467">
                                            <p:txEl>
                                              <p:pRg st="3" end="3"/>
                                            </p:txEl>
                                          </p:spTgt>
                                        </p:tgtEl>
                                        <p:attrNameLst>
                                          <p:attrName>style.visibility</p:attrName>
                                        </p:attrNameLst>
                                      </p:cBhvr>
                                      <p:to>
                                        <p:strVal val="visible"/>
                                      </p:to>
                                    </p:set>
                                    <p:animEffect transition="in" filter="blinds(horizontal)">
                                      <p:cBhvr>
                                        <p:cTn id="17" dur="500"/>
                                        <p:tgtEl>
                                          <p:spTgt spid="624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rrowheads="1"/>
          </p:cNvSpPr>
          <p:nvPr>
            <p:ph type="title"/>
          </p:nvPr>
        </p:nvSpPr>
        <p:spPr/>
        <p:txBody>
          <a:bodyPr/>
          <a:lstStyle/>
          <a:p>
            <a:pPr eaLnBrk="1" hangingPunct="1"/>
            <a:r>
              <a:rPr lang="en-US" altLang="zh-CN" smtClean="0"/>
              <a:t>2.2.3 </a:t>
            </a:r>
            <a:r>
              <a:rPr lang="zh-CN" altLang="en-US" smtClean="0"/>
              <a:t>按测试阶段分类 </a:t>
            </a:r>
          </a:p>
        </p:txBody>
      </p:sp>
      <p:sp>
        <p:nvSpPr>
          <p:cNvPr id="63491" name="Rectangle 3"/>
          <p:cNvSpPr>
            <a:spLocks noGrp="1" noRot="1" noChangeArrowheads="1"/>
          </p:cNvSpPr>
          <p:nvPr>
            <p:ph type="body" idx="1"/>
          </p:nvPr>
        </p:nvSpPr>
        <p:spPr>
          <a:xfrm>
            <a:off x="395288" y="1484313"/>
            <a:ext cx="8569325" cy="4897437"/>
          </a:xfrm>
        </p:spPr>
        <p:txBody>
          <a:bodyPr/>
          <a:lstStyle/>
          <a:p>
            <a:pPr eaLnBrk="1" hangingPunct="1">
              <a:lnSpc>
                <a:spcPct val="230000"/>
              </a:lnSpc>
            </a:pPr>
            <a:r>
              <a:rPr lang="en-US" altLang="zh-CN" dirty="0" smtClean="0"/>
              <a:t>4</a:t>
            </a:r>
            <a:r>
              <a:rPr lang="zh-CN" altLang="en-US" dirty="0" smtClean="0"/>
              <a:t>、确认测试 </a:t>
            </a:r>
          </a:p>
          <a:p>
            <a:pPr eaLnBrk="1" hangingPunct="1">
              <a:lnSpc>
                <a:spcPct val="230000"/>
              </a:lnSpc>
            </a:pPr>
            <a:r>
              <a:rPr lang="zh-CN" altLang="en-US" sz="2000" dirty="0" smtClean="0"/>
              <a:t>		确认测试又称</a:t>
            </a:r>
            <a:r>
              <a:rPr lang="zh-CN" altLang="en-US" sz="2000" dirty="0" smtClean="0">
                <a:solidFill>
                  <a:srgbClr val="FF0000"/>
                </a:solidFill>
              </a:rPr>
              <a:t>验收测试</a:t>
            </a:r>
            <a:r>
              <a:rPr lang="zh-CN" altLang="en-US" sz="2000" dirty="0" smtClean="0"/>
              <a:t>，是软件开发结束后，用户对软件产品投入实际应用前，进行的最后一次质量检验活动。它要回答开发的软件产品是否符合预期的各项要求，以及用户能否接受的问题。</a:t>
            </a:r>
          </a:p>
          <a:p>
            <a:pPr eaLnBrk="1" hangingPunct="1">
              <a:lnSpc>
                <a:spcPct val="230000"/>
              </a:lnSpc>
            </a:pPr>
            <a:r>
              <a:rPr lang="zh-CN" altLang="en-US" sz="2000" dirty="0" smtClean="0"/>
              <a:t>确认测试的目的：</a:t>
            </a:r>
          </a:p>
          <a:p>
            <a:pPr eaLnBrk="1" hangingPunct="1">
              <a:lnSpc>
                <a:spcPct val="230000"/>
              </a:lnSpc>
            </a:pPr>
            <a:r>
              <a:rPr lang="zh-CN" altLang="en-US" sz="2000" dirty="0" smtClean="0"/>
              <a:t>		验证软件功能的正确性和需求的符合性。</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3491">
                                            <p:txEl>
                                              <p:pRg st="1" end="1"/>
                                            </p:txEl>
                                          </p:spTgt>
                                        </p:tgtEl>
                                        <p:attrNameLst>
                                          <p:attrName>style.visibility</p:attrName>
                                        </p:attrNameLst>
                                      </p:cBhvr>
                                      <p:to>
                                        <p:strVal val="visible"/>
                                      </p:to>
                                    </p:set>
                                    <p:animEffect transition="in" filter="blinds(horizontal)">
                                      <p:cBhvr>
                                        <p:cTn id="7" dur="500"/>
                                        <p:tgtEl>
                                          <p:spTgt spid="6349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3491">
                                            <p:txEl>
                                              <p:pRg st="2" end="2"/>
                                            </p:txEl>
                                          </p:spTgt>
                                        </p:tgtEl>
                                        <p:attrNameLst>
                                          <p:attrName>style.visibility</p:attrName>
                                        </p:attrNameLst>
                                      </p:cBhvr>
                                      <p:to>
                                        <p:strVal val="visible"/>
                                      </p:to>
                                    </p:set>
                                    <p:animEffect transition="in" filter="blinds(horizontal)">
                                      <p:cBhvr>
                                        <p:cTn id="12" dur="500"/>
                                        <p:tgtEl>
                                          <p:spTgt spid="6349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3491">
                                            <p:txEl>
                                              <p:pRg st="3" end="3"/>
                                            </p:txEl>
                                          </p:spTgt>
                                        </p:tgtEl>
                                        <p:attrNameLst>
                                          <p:attrName>style.visibility</p:attrName>
                                        </p:attrNameLst>
                                      </p:cBhvr>
                                      <p:to>
                                        <p:strVal val="visible"/>
                                      </p:to>
                                    </p:set>
                                    <p:animEffect transition="in" filter="blinds(horizontal)">
                                      <p:cBhvr>
                                        <p:cTn id="17" dur="500"/>
                                        <p:tgtEl>
                                          <p:spTgt spid="6349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rrowheads="1"/>
          </p:cNvSpPr>
          <p:nvPr>
            <p:ph type="title"/>
          </p:nvPr>
        </p:nvSpPr>
        <p:spPr/>
        <p:txBody>
          <a:bodyPr/>
          <a:lstStyle/>
          <a:p>
            <a:pPr eaLnBrk="1" hangingPunct="1"/>
            <a:r>
              <a:rPr lang="en-US" altLang="zh-CN" smtClean="0"/>
              <a:t>2.2.4 </a:t>
            </a:r>
            <a:r>
              <a:rPr lang="zh-CN" altLang="en-US" smtClean="0"/>
              <a:t>按测试实施组织分类 </a:t>
            </a:r>
          </a:p>
        </p:txBody>
      </p:sp>
      <p:sp>
        <p:nvSpPr>
          <p:cNvPr id="10243" name="Rectangle 3"/>
          <p:cNvSpPr>
            <a:spLocks noGrp="1" noRot="1" noChangeArrowheads="1"/>
          </p:cNvSpPr>
          <p:nvPr>
            <p:ph type="body" idx="1"/>
          </p:nvPr>
        </p:nvSpPr>
        <p:spPr/>
        <p:txBody>
          <a:bodyPr/>
          <a:lstStyle/>
          <a:p>
            <a:pPr eaLnBrk="1" hangingPunct="1">
              <a:lnSpc>
                <a:spcPct val="120000"/>
              </a:lnSpc>
            </a:pPr>
            <a:r>
              <a:rPr lang="zh-CN" altLang="en-US" smtClean="0"/>
              <a:t>按测试实施组织，软件测试可分为：</a:t>
            </a:r>
          </a:p>
          <a:p>
            <a:pPr eaLnBrk="1" hangingPunct="1">
              <a:lnSpc>
                <a:spcPct val="250000"/>
              </a:lnSpc>
              <a:buFont typeface="Wingdings" panose="05000000000000000000" pitchFamily="2" charset="2"/>
              <a:buChar char="v"/>
            </a:pPr>
            <a:r>
              <a:rPr lang="zh-CN" altLang="en-US" smtClean="0"/>
              <a:t>开发方测试</a:t>
            </a:r>
          </a:p>
          <a:p>
            <a:pPr eaLnBrk="1" hangingPunct="1">
              <a:lnSpc>
                <a:spcPct val="250000"/>
              </a:lnSpc>
              <a:buFont typeface="Wingdings" panose="05000000000000000000" pitchFamily="2" charset="2"/>
              <a:buChar char="v"/>
            </a:pPr>
            <a:r>
              <a:rPr lang="zh-CN" altLang="en-US" smtClean="0"/>
              <a:t>用户方测试 </a:t>
            </a:r>
          </a:p>
          <a:p>
            <a:pPr eaLnBrk="1" hangingPunct="1">
              <a:lnSpc>
                <a:spcPct val="250000"/>
              </a:lnSpc>
              <a:buFont typeface="Wingdings" panose="05000000000000000000" pitchFamily="2" charset="2"/>
              <a:buChar char="v"/>
            </a:pPr>
            <a:r>
              <a:rPr lang="zh-CN" altLang="en-US" smtClean="0"/>
              <a:t>第三方测试</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243">
                                            <p:txEl>
                                              <p:pRg st="1" end="1"/>
                                            </p:txEl>
                                          </p:spTgt>
                                        </p:tgtEl>
                                        <p:attrNameLst>
                                          <p:attrName>style.visibility</p:attrName>
                                        </p:attrNameLst>
                                      </p:cBhvr>
                                      <p:to>
                                        <p:strVal val="visible"/>
                                      </p:to>
                                    </p:set>
                                    <p:animEffect transition="in" filter="blinds(horizontal)">
                                      <p:cBhvr>
                                        <p:cTn id="7" dur="500"/>
                                        <p:tgtEl>
                                          <p:spTgt spid="1024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0243">
                                            <p:txEl>
                                              <p:pRg st="2" end="2"/>
                                            </p:txEl>
                                          </p:spTgt>
                                        </p:tgtEl>
                                        <p:attrNameLst>
                                          <p:attrName>style.visibility</p:attrName>
                                        </p:attrNameLst>
                                      </p:cBhvr>
                                      <p:to>
                                        <p:strVal val="visible"/>
                                      </p:to>
                                    </p:set>
                                    <p:animEffect transition="in" filter="blinds(horizontal)">
                                      <p:cBhvr>
                                        <p:cTn id="10" dur="500"/>
                                        <p:tgtEl>
                                          <p:spTgt spid="1024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0243">
                                            <p:txEl>
                                              <p:pRg st="3" end="3"/>
                                            </p:txEl>
                                          </p:spTgt>
                                        </p:tgtEl>
                                        <p:attrNameLst>
                                          <p:attrName>style.visibility</p:attrName>
                                        </p:attrNameLst>
                                      </p:cBhvr>
                                      <p:to>
                                        <p:strVal val="visible"/>
                                      </p:to>
                                    </p:set>
                                    <p:animEffect transition="in" filter="blinds(horizontal)">
                                      <p:cBhvr>
                                        <p:cTn id="13" dur="500"/>
                                        <p:tgtEl>
                                          <p:spTgt spid="102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rrowheads="1"/>
          </p:cNvSpPr>
          <p:nvPr>
            <p:ph type="title"/>
          </p:nvPr>
        </p:nvSpPr>
        <p:spPr/>
        <p:txBody>
          <a:bodyPr/>
          <a:lstStyle/>
          <a:p>
            <a:pPr eaLnBrk="1" hangingPunct="1"/>
            <a:r>
              <a:rPr lang="zh-CN" altLang="en-US" smtClean="0"/>
              <a:t>内容提要</a:t>
            </a:r>
          </a:p>
        </p:txBody>
      </p:sp>
      <p:sp>
        <p:nvSpPr>
          <p:cNvPr id="46083" name="Rectangle 3"/>
          <p:cNvSpPr>
            <a:spLocks noGrp="1" noRot="1" noChangeArrowheads="1"/>
          </p:cNvSpPr>
          <p:nvPr>
            <p:ph type="body" idx="1"/>
          </p:nvPr>
        </p:nvSpPr>
        <p:spPr>
          <a:xfrm>
            <a:off x="539750" y="1844675"/>
            <a:ext cx="8108950" cy="3886200"/>
          </a:xfrm>
        </p:spPr>
        <p:txBody>
          <a:bodyPr/>
          <a:lstStyle/>
          <a:p>
            <a:pPr eaLnBrk="1" hangingPunct="1">
              <a:lnSpc>
                <a:spcPct val="170000"/>
              </a:lnSpc>
            </a:pPr>
            <a:r>
              <a:rPr lang="zh-CN" altLang="en-US" smtClean="0"/>
              <a:t>本章包含三个方面的内容：</a:t>
            </a:r>
          </a:p>
          <a:p>
            <a:pPr eaLnBrk="1" hangingPunct="1">
              <a:lnSpc>
                <a:spcPct val="170000"/>
              </a:lnSpc>
            </a:pPr>
            <a:r>
              <a:rPr lang="en-US" altLang="zh-CN" smtClean="0"/>
              <a:t>2.1 </a:t>
            </a:r>
            <a:r>
              <a:rPr lang="zh-CN" altLang="en-US" smtClean="0"/>
              <a:t>软件测试的概念 </a:t>
            </a:r>
          </a:p>
          <a:p>
            <a:pPr eaLnBrk="1" hangingPunct="1">
              <a:lnSpc>
                <a:spcPct val="170000"/>
              </a:lnSpc>
            </a:pPr>
            <a:r>
              <a:rPr lang="en-US" altLang="zh-CN" smtClean="0"/>
              <a:t>2.2 </a:t>
            </a:r>
            <a:r>
              <a:rPr lang="zh-CN" altLang="en-US" smtClean="0">
                <a:solidFill>
                  <a:srgbClr val="FFFFFF"/>
                </a:solidFill>
                <a:hlinkClick r:id="rId2" action="ppaction://hlinksldjump"/>
              </a:rPr>
              <a:t>软件测试的分类 </a:t>
            </a:r>
            <a:endParaRPr lang="zh-CN" altLang="en-US" smtClean="0">
              <a:solidFill>
                <a:srgbClr val="FFFFFF"/>
              </a:solidFill>
            </a:endParaRPr>
          </a:p>
          <a:p>
            <a:pPr eaLnBrk="1" hangingPunct="1">
              <a:lnSpc>
                <a:spcPct val="170000"/>
              </a:lnSpc>
            </a:pPr>
            <a:r>
              <a:rPr lang="en-US" altLang="zh-CN" smtClean="0">
                <a:solidFill>
                  <a:srgbClr val="FFFFFF"/>
                </a:solidFill>
              </a:rPr>
              <a:t>2.3 </a:t>
            </a:r>
            <a:r>
              <a:rPr lang="zh-CN" altLang="en-US" smtClean="0">
                <a:solidFill>
                  <a:srgbClr val="FFFFFF"/>
                </a:solidFill>
                <a:hlinkClick r:id="rId3" action="ppaction://hlinksldjump"/>
              </a:rPr>
              <a:t>软件测试的最佳实践</a:t>
            </a:r>
            <a:r>
              <a:rPr lang="zh-CN" altLang="en-US" smtClean="0">
                <a:hlinkClick r:id="rId3" action="ppaction://hlinksldjump"/>
              </a:rPr>
              <a:t> </a:t>
            </a:r>
            <a:endParaRPr lang="zh-CN" altLang="en-US" smtClean="0"/>
          </a:p>
        </p:txBody>
      </p:sp>
    </p:spTree>
  </p:cSld>
  <p:clrMapOvr>
    <a:masterClrMapping/>
  </p:clrMapOvr>
  <p:transition>
    <p:zo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rrowheads="1"/>
          </p:cNvSpPr>
          <p:nvPr>
            <p:ph type="title"/>
          </p:nvPr>
        </p:nvSpPr>
        <p:spPr>
          <a:xfrm>
            <a:off x="323850" y="692150"/>
            <a:ext cx="8540750" cy="936625"/>
          </a:xfrm>
        </p:spPr>
        <p:txBody>
          <a:bodyPr/>
          <a:lstStyle/>
          <a:p>
            <a:pPr eaLnBrk="1" hangingPunct="1"/>
            <a:r>
              <a:rPr lang="en-US" altLang="zh-CN" smtClean="0"/>
              <a:t>2.2.4 </a:t>
            </a:r>
            <a:r>
              <a:rPr lang="zh-CN" altLang="en-US" smtClean="0"/>
              <a:t>按测试实施组织分类</a:t>
            </a:r>
          </a:p>
        </p:txBody>
      </p:sp>
      <p:sp>
        <p:nvSpPr>
          <p:cNvPr id="65539" name="Rectangle 3"/>
          <p:cNvSpPr>
            <a:spLocks noGrp="1" noRot="1" noChangeArrowheads="1"/>
          </p:cNvSpPr>
          <p:nvPr>
            <p:ph type="body" idx="1"/>
          </p:nvPr>
        </p:nvSpPr>
        <p:spPr>
          <a:xfrm>
            <a:off x="395288" y="1484313"/>
            <a:ext cx="8569325" cy="4681537"/>
          </a:xfrm>
        </p:spPr>
        <p:txBody>
          <a:bodyPr/>
          <a:lstStyle/>
          <a:p>
            <a:pPr eaLnBrk="1" hangingPunct="1">
              <a:lnSpc>
                <a:spcPct val="190000"/>
              </a:lnSpc>
            </a:pPr>
            <a:r>
              <a:rPr lang="en-US" altLang="zh-CN" smtClean="0"/>
              <a:t>1</a:t>
            </a:r>
            <a:r>
              <a:rPr lang="zh-CN" altLang="en-US" smtClean="0"/>
              <a:t>、开发方测试 </a:t>
            </a:r>
          </a:p>
          <a:p>
            <a:pPr eaLnBrk="1" hangingPunct="1">
              <a:lnSpc>
                <a:spcPct val="190000"/>
              </a:lnSpc>
            </a:pPr>
            <a:r>
              <a:rPr lang="zh-CN" altLang="en-US" smtClean="0"/>
              <a:t>		开发方测试也称内部测试，主要指在软件开发完成后，开发方要对提交的软件进行全面的自我检查与验证，验证软件的实现是否满足软件需求说明的要求。</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5539">
                                            <p:txEl>
                                              <p:pRg st="1" end="1"/>
                                            </p:txEl>
                                          </p:spTgt>
                                        </p:tgtEl>
                                        <p:attrNameLst>
                                          <p:attrName>style.visibility</p:attrName>
                                        </p:attrNameLst>
                                      </p:cBhvr>
                                      <p:to>
                                        <p:strVal val="visible"/>
                                      </p:to>
                                    </p:set>
                                    <p:animEffect transition="in" filter="blinds(horizontal)">
                                      <p:cBhvr>
                                        <p:cTn id="7" dur="500"/>
                                        <p:tgtEl>
                                          <p:spTgt spid="6553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rrowheads="1"/>
          </p:cNvSpPr>
          <p:nvPr>
            <p:ph type="title"/>
          </p:nvPr>
        </p:nvSpPr>
        <p:spPr>
          <a:xfrm>
            <a:off x="323850" y="692150"/>
            <a:ext cx="8540750" cy="936625"/>
          </a:xfrm>
        </p:spPr>
        <p:txBody>
          <a:bodyPr/>
          <a:lstStyle/>
          <a:p>
            <a:pPr eaLnBrk="1" hangingPunct="1"/>
            <a:r>
              <a:rPr lang="en-US" altLang="zh-CN" smtClean="0"/>
              <a:t>2.2.4 </a:t>
            </a:r>
            <a:r>
              <a:rPr lang="zh-CN" altLang="en-US" smtClean="0"/>
              <a:t>按测试实施组织分类</a:t>
            </a:r>
          </a:p>
        </p:txBody>
      </p:sp>
      <p:sp>
        <p:nvSpPr>
          <p:cNvPr id="66563" name="Rectangle 3"/>
          <p:cNvSpPr>
            <a:spLocks noGrp="1" noRot="1" noChangeArrowheads="1"/>
          </p:cNvSpPr>
          <p:nvPr>
            <p:ph type="body" idx="1"/>
          </p:nvPr>
        </p:nvSpPr>
        <p:spPr>
          <a:xfrm>
            <a:off x="179388" y="1484313"/>
            <a:ext cx="8569325" cy="4681537"/>
          </a:xfrm>
        </p:spPr>
        <p:txBody>
          <a:bodyPr/>
          <a:lstStyle/>
          <a:p>
            <a:pPr eaLnBrk="1" hangingPunct="1">
              <a:lnSpc>
                <a:spcPct val="190000"/>
              </a:lnSpc>
            </a:pPr>
            <a:r>
              <a:rPr lang="en-US" altLang="zh-CN" dirty="0" smtClean="0"/>
              <a:t>2</a:t>
            </a:r>
            <a:r>
              <a:rPr lang="zh-CN" altLang="en-US" dirty="0" smtClean="0"/>
              <a:t>、用户方测试 </a:t>
            </a:r>
          </a:p>
          <a:p>
            <a:pPr marL="457200" indent="-457200" eaLnBrk="1" hangingPunct="1">
              <a:lnSpc>
                <a:spcPct val="190000"/>
              </a:lnSpc>
              <a:buFont typeface="+mj-ea"/>
              <a:buAutoNum type="circleNumDbPlain"/>
            </a:pPr>
            <a:r>
              <a:rPr lang="zh-CN" altLang="en-US" dirty="0" smtClean="0"/>
              <a:t>用户方测试是在用户的应用环境下，由用户通过运行和使用软件，验证软件实现是否符合自己期望的要求。</a:t>
            </a:r>
            <a:endParaRPr lang="en-US" altLang="zh-CN" dirty="0" smtClean="0"/>
          </a:p>
          <a:p>
            <a:pPr marL="457200" indent="-457200" eaLnBrk="1" hangingPunct="1">
              <a:lnSpc>
                <a:spcPct val="190000"/>
              </a:lnSpc>
              <a:buFont typeface="+mj-ea"/>
              <a:buAutoNum type="circleNumDbPlain"/>
            </a:pPr>
            <a:r>
              <a:rPr lang="zh-CN" altLang="en-US" dirty="0" smtClean="0"/>
              <a:t>包含：</a:t>
            </a:r>
            <a:r>
              <a:rPr lang="en-US" altLang="zh-CN" dirty="0" smtClean="0"/>
              <a:t>Alpha</a:t>
            </a:r>
            <a:r>
              <a:rPr lang="zh-CN" altLang="en-US" dirty="0" smtClean="0"/>
              <a:t>测试（内测），</a:t>
            </a:r>
            <a:r>
              <a:rPr lang="en-US" altLang="zh-CN" dirty="0" smtClean="0"/>
              <a:t>beta</a:t>
            </a:r>
            <a:r>
              <a:rPr lang="zh-CN" altLang="en-US" dirty="0" smtClean="0"/>
              <a:t>测试（公测）</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6563">
                                            <p:txEl>
                                              <p:pRg st="1" end="1"/>
                                            </p:txEl>
                                          </p:spTgt>
                                        </p:tgtEl>
                                        <p:attrNameLst>
                                          <p:attrName>style.visibility</p:attrName>
                                        </p:attrNameLst>
                                      </p:cBhvr>
                                      <p:to>
                                        <p:strVal val="visible"/>
                                      </p:to>
                                    </p:set>
                                    <p:animEffect transition="in" filter="blinds(horizontal)">
                                      <p:cBhvr>
                                        <p:cTn id="7" dur="500"/>
                                        <p:tgtEl>
                                          <p:spTgt spid="6656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6563">
                                            <p:txEl>
                                              <p:pRg st="2" end="2"/>
                                            </p:txEl>
                                          </p:spTgt>
                                        </p:tgtEl>
                                        <p:attrNameLst>
                                          <p:attrName>style.visibility</p:attrName>
                                        </p:attrNameLst>
                                      </p:cBhvr>
                                      <p:to>
                                        <p:strVal val="visible"/>
                                      </p:to>
                                    </p:set>
                                    <p:animEffect transition="in" filter="blinds(horizontal)">
                                      <p:cBhvr>
                                        <p:cTn id="12" dur="500"/>
                                        <p:tgtEl>
                                          <p:spTgt spid="665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rrowheads="1"/>
          </p:cNvSpPr>
          <p:nvPr>
            <p:ph type="title"/>
          </p:nvPr>
        </p:nvSpPr>
        <p:spPr>
          <a:xfrm>
            <a:off x="323850" y="692150"/>
            <a:ext cx="8540750" cy="936625"/>
          </a:xfrm>
        </p:spPr>
        <p:txBody>
          <a:bodyPr/>
          <a:lstStyle/>
          <a:p>
            <a:pPr eaLnBrk="1" hangingPunct="1"/>
            <a:r>
              <a:rPr lang="en-US" altLang="zh-CN" smtClean="0"/>
              <a:t>2.2.4 </a:t>
            </a:r>
            <a:r>
              <a:rPr lang="zh-CN" altLang="en-US" smtClean="0"/>
              <a:t>按测试实施组织分类</a:t>
            </a:r>
          </a:p>
        </p:txBody>
      </p:sp>
      <p:sp>
        <p:nvSpPr>
          <p:cNvPr id="67587" name="Rectangle 3"/>
          <p:cNvSpPr>
            <a:spLocks noGrp="1" noRot="1" noChangeArrowheads="1"/>
          </p:cNvSpPr>
          <p:nvPr>
            <p:ph type="body" idx="1"/>
          </p:nvPr>
        </p:nvSpPr>
        <p:spPr>
          <a:xfrm>
            <a:off x="179388" y="1484313"/>
            <a:ext cx="8569325" cy="3673475"/>
          </a:xfrm>
        </p:spPr>
        <p:txBody>
          <a:bodyPr/>
          <a:lstStyle/>
          <a:p>
            <a:pPr eaLnBrk="1" hangingPunct="1">
              <a:lnSpc>
                <a:spcPct val="190000"/>
              </a:lnSpc>
            </a:pPr>
            <a:r>
              <a:rPr lang="en-US" altLang="zh-CN" dirty="0" smtClean="0"/>
              <a:t>3</a:t>
            </a:r>
            <a:r>
              <a:rPr lang="zh-CN" altLang="en-US" dirty="0" smtClean="0"/>
              <a:t>、第三方测试 </a:t>
            </a:r>
          </a:p>
          <a:p>
            <a:pPr eaLnBrk="1" hangingPunct="1">
              <a:lnSpc>
                <a:spcPct val="190000"/>
              </a:lnSpc>
            </a:pPr>
            <a:r>
              <a:rPr lang="zh-CN" altLang="en-US" dirty="0" smtClean="0"/>
              <a:t>		又称为独立测试，由技术、管理和财务上和开发方和用户方相对独立的组织进行的测试。</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7587">
                                            <p:txEl>
                                              <p:pRg st="1" end="1"/>
                                            </p:txEl>
                                          </p:spTgt>
                                        </p:tgtEl>
                                        <p:attrNameLst>
                                          <p:attrName>style.visibility</p:attrName>
                                        </p:attrNameLst>
                                      </p:cBhvr>
                                      <p:to>
                                        <p:strVal val="visible"/>
                                      </p:to>
                                    </p:set>
                                    <p:animEffect transition="in" filter="blinds(horizontal)">
                                      <p:cBhvr>
                                        <p:cTn id="7" dur="500"/>
                                        <p:tgtEl>
                                          <p:spTgt spid="6758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rrowheads="1"/>
          </p:cNvSpPr>
          <p:nvPr>
            <p:ph type="title"/>
          </p:nvPr>
        </p:nvSpPr>
        <p:spPr/>
        <p:txBody>
          <a:bodyPr/>
          <a:lstStyle/>
          <a:p>
            <a:pPr eaLnBrk="1" hangingPunct="1"/>
            <a:r>
              <a:rPr lang="zh-CN" altLang="en-US" smtClean="0"/>
              <a:t>补充内容：按测试目的分类</a:t>
            </a:r>
          </a:p>
        </p:txBody>
      </p:sp>
      <p:sp>
        <p:nvSpPr>
          <p:cNvPr id="76803" name="Rectangle 4"/>
          <p:cNvSpPr>
            <a:spLocks noChangeArrowheads="1"/>
          </p:cNvSpPr>
          <p:nvPr/>
        </p:nvSpPr>
        <p:spPr bwMode="auto">
          <a:xfrm>
            <a:off x="1258888" y="1773238"/>
            <a:ext cx="28194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20000"/>
              </a:spcBef>
              <a:buClr>
                <a:schemeClr val="hlink"/>
              </a:buClr>
              <a:buSzPct val="70000"/>
              <a:buFont typeface="Wingdings" panose="05000000000000000000" pitchFamily="2" charset="2"/>
              <a:buChar char="v"/>
            </a:pPr>
            <a:r>
              <a:rPr lang="zh-CN" altLang="en-US" sz="2400" b="1" dirty="0">
                <a:solidFill>
                  <a:schemeClr val="bg1"/>
                </a:solidFill>
              </a:rPr>
              <a:t>功能测试</a:t>
            </a:r>
          </a:p>
          <a:p>
            <a:pPr eaLnBrk="1" hangingPunct="1">
              <a:lnSpc>
                <a:spcPct val="150000"/>
              </a:lnSpc>
              <a:spcBef>
                <a:spcPct val="20000"/>
              </a:spcBef>
              <a:buClr>
                <a:schemeClr val="hlink"/>
              </a:buClr>
              <a:buSzPct val="70000"/>
              <a:buFont typeface="Wingdings" panose="05000000000000000000" pitchFamily="2" charset="2"/>
              <a:buChar char="v"/>
            </a:pPr>
            <a:r>
              <a:rPr lang="zh-CN" altLang="en-US" sz="2400" b="1" dirty="0">
                <a:solidFill>
                  <a:schemeClr val="bg1"/>
                </a:solidFill>
              </a:rPr>
              <a:t>健壮性测试</a:t>
            </a:r>
          </a:p>
          <a:p>
            <a:pPr eaLnBrk="1" hangingPunct="1">
              <a:lnSpc>
                <a:spcPct val="150000"/>
              </a:lnSpc>
              <a:spcBef>
                <a:spcPct val="20000"/>
              </a:spcBef>
              <a:buClr>
                <a:schemeClr val="hlink"/>
              </a:buClr>
              <a:buSzPct val="70000"/>
              <a:buFont typeface="Wingdings" panose="05000000000000000000" pitchFamily="2" charset="2"/>
              <a:buChar char="v"/>
            </a:pPr>
            <a:r>
              <a:rPr lang="zh-CN" altLang="en-US" sz="2400" b="1" dirty="0">
                <a:solidFill>
                  <a:schemeClr val="bg1"/>
                </a:solidFill>
              </a:rPr>
              <a:t>接口测试</a:t>
            </a:r>
          </a:p>
          <a:p>
            <a:pPr eaLnBrk="1" hangingPunct="1">
              <a:lnSpc>
                <a:spcPct val="150000"/>
              </a:lnSpc>
              <a:spcBef>
                <a:spcPct val="20000"/>
              </a:spcBef>
              <a:buClr>
                <a:schemeClr val="hlink"/>
              </a:buClr>
              <a:buSzPct val="70000"/>
              <a:buFont typeface="Wingdings" panose="05000000000000000000" pitchFamily="2" charset="2"/>
              <a:buChar char="v"/>
            </a:pPr>
            <a:r>
              <a:rPr lang="zh-CN" altLang="en-US" sz="2400" b="1" dirty="0">
                <a:solidFill>
                  <a:schemeClr val="bg1"/>
                </a:solidFill>
              </a:rPr>
              <a:t>性能测试</a:t>
            </a:r>
          </a:p>
          <a:p>
            <a:pPr eaLnBrk="1" hangingPunct="1">
              <a:lnSpc>
                <a:spcPct val="150000"/>
              </a:lnSpc>
              <a:spcBef>
                <a:spcPct val="20000"/>
              </a:spcBef>
              <a:buClr>
                <a:schemeClr val="hlink"/>
              </a:buClr>
              <a:buSzPct val="70000"/>
              <a:buFont typeface="Wingdings" panose="05000000000000000000" pitchFamily="2" charset="2"/>
              <a:buChar char="v"/>
            </a:pPr>
            <a:r>
              <a:rPr lang="zh-CN" altLang="en-US" sz="2400" b="1" dirty="0" smtClean="0">
                <a:solidFill>
                  <a:schemeClr val="bg1"/>
                </a:solidFill>
              </a:rPr>
              <a:t>用户</a:t>
            </a:r>
            <a:r>
              <a:rPr lang="zh-CN" altLang="en-US" sz="2400" b="1" dirty="0">
                <a:solidFill>
                  <a:schemeClr val="bg1"/>
                </a:solidFill>
              </a:rPr>
              <a:t>界面</a:t>
            </a:r>
            <a:r>
              <a:rPr lang="zh-CN" altLang="en-US" sz="2400" b="1" dirty="0" smtClean="0">
                <a:solidFill>
                  <a:schemeClr val="bg1"/>
                </a:solidFill>
              </a:rPr>
              <a:t>测试</a:t>
            </a:r>
            <a:endParaRPr lang="en-US" altLang="zh-CN" sz="2400" b="1" dirty="0" smtClean="0">
              <a:solidFill>
                <a:schemeClr val="bg1"/>
              </a:solidFill>
            </a:endParaRPr>
          </a:p>
          <a:p>
            <a:pPr eaLnBrk="1" hangingPunct="1">
              <a:lnSpc>
                <a:spcPct val="150000"/>
              </a:lnSpc>
              <a:spcBef>
                <a:spcPct val="20000"/>
              </a:spcBef>
              <a:buClr>
                <a:schemeClr val="hlink"/>
              </a:buClr>
              <a:buSzPct val="70000"/>
              <a:buFont typeface="Wingdings" panose="05000000000000000000" pitchFamily="2" charset="2"/>
              <a:buChar char="v"/>
            </a:pPr>
            <a:r>
              <a:rPr lang="zh-CN" altLang="en-US" sz="2400" b="1" dirty="0" smtClean="0">
                <a:solidFill>
                  <a:schemeClr val="bg1"/>
                </a:solidFill>
              </a:rPr>
              <a:t>安全测试</a:t>
            </a:r>
          </a:p>
          <a:p>
            <a:pPr eaLnBrk="1" hangingPunct="1">
              <a:lnSpc>
                <a:spcPct val="150000"/>
              </a:lnSpc>
              <a:spcBef>
                <a:spcPct val="20000"/>
              </a:spcBef>
              <a:buClr>
                <a:schemeClr val="hlink"/>
              </a:buClr>
              <a:buSzPct val="70000"/>
              <a:buFont typeface="Wingdings" panose="05000000000000000000" pitchFamily="2" charset="2"/>
              <a:buChar char="v"/>
            </a:pPr>
            <a:r>
              <a:rPr lang="zh-CN" altLang="en-US" sz="2400" b="1" dirty="0" smtClean="0">
                <a:solidFill>
                  <a:schemeClr val="bg1"/>
                </a:solidFill>
              </a:rPr>
              <a:t>可靠性测试</a:t>
            </a:r>
          </a:p>
        </p:txBody>
      </p:sp>
      <p:sp>
        <p:nvSpPr>
          <p:cNvPr id="76804" name="Rectangle 5"/>
          <p:cNvSpPr>
            <a:spLocks noChangeArrowheads="1"/>
          </p:cNvSpPr>
          <p:nvPr/>
        </p:nvSpPr>
        <p:spPr bwMode="auto">
          <a:xfrm>
            <a:off x="4427538" y="1700213"/>
            <a:ext cx="32766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20000"/>
              </a:spcBef>
              <a:buClr>
                <a:schemeClr val="hlink"/>
              </a:buClr>
              <a:buSzPct val="70000"/>
              <a:buFont typeface="Wingdings" panose="05000000000000000000" pitchFamily="2" charset="2"/>
              <a:buChar char="v"/>
            </a:pPr>
            <a:r>
              <a:rPr lang="zh-CN" altLang="en-US" sz="2400" b="1" dirty="0" smtClean="0">
                <a:solidFill>
                  <a:schemeClr val="bg1"/>
                </a:solidFill>
              </a:rPr>
              <a:t>安装</a:t>
            </a:r>
            <a:r>
              <a:rPr lang="en-US" altLang="zh-CN" sz="2400" b="1" dirty="0">
                <a:solidFill>
                  <a:schemeClr val="bg1"/>
                </a:solidFill>
              </a:rPr>
              <a:t>/</a:t>
            </a:r>
            <a:r>
              <a:rPr lang="zh-CN" altLang="en-US" sz="2400" b="1" dirty="0">
                <a:solidFill>
                  <a:schemeClr val="bg1"/>
                </a:solidFill>
              </a:rPr>
              <a:t>反安装测试</a:t>
            </a:r>
          </a:p>
          <a:p>
            <a:pPr eaLnBrk="1" hangingPunct="1">
              <a:lnSpc>
                <a:spcPct val="150000"/>
              </a:lnSpc>
              <a:spcBef>
                <a:spcPct val="20000"/>
              </a:spcBef>
              <a:buClr>
                <a:schemeClr val="hlink"/>
              </a:buClr>
              <a:buSzPct val="70000"/>
              <a:buFont typeface="Wingdings" panose="05000000000000000000" pitchFamily="2" charset="2"/>
              <a:buChar char="v"/>
            </a:pPr>
            <a:r>
              <a:rPr lang="zh-CN" altLang="en-US" sz="2400" b="1" dirty="0">
                <a:solidFill>
                  <a:schemeClr val="bg1"/>
                </a:solidFill>
              </a:rPr>
              <a:t>文档测试</a:t>
            </a:r>
          </a:p>
          <a:p>
            <a:pPr eaLnBrk="1" hangingPunct="1">
              <a:lnSpc>
                <a:spcPct val="150000"/>
              </a:lnSpc>
              <a:spcBef>
                <a:spcPct val="20000"/>
              </a:spcBef>
              <a:buClr>
                <a:schemeClr val="hlink"/>
              </a:buClr>
              <a:buSzPct val="70000"/>
              <a:buFont typeface="Wingdings" panose="05000000000000000000" pitchFamily="2" charset="2"/>
              <a:buChar char="v"/>
            </a:pPr>
            <a:r>
              <a:rPr lang="zh-CN" altLang="en-US" sz="2400" b="1" dirty="0">
                <a:solidFill>
                  <a:schemeClr val="bg1"/>
                </a:solidFill>
              </a:rPr>
              <a:t>恢复测试</a:t>
            </a:r>
          </a:p>
          <a:p>
            <a:pPr eaLnBrk="1" hangingPunct="1">
              <a:lnSpc>
                <a:spcPct val="150000"/>
              </a:lnSpc>
              <a:spcBef>
                <a:spcPct val="20000"/>
              </a:spcBef>
              <a:buClr>
                <a:schemeClr val="hlink"/>
              </a:buClr>
              <a:buSzPct val="70000"/>
              <a:buFont typeface="Wingdings" panose="05000000000000000000" pitchFamily="2" charset="2"/>
              <a:buChar char="v"/>
            </a:pPr>
            <a:r>
              <a:rPr lang="zh-CN" altLang="en-US" sz="2400" b="1" dirty="0">
                <a:solidFill>
                  <a:schemeClr val="bg1"/>
                </a:solidFill>
              </a:rPr>
              <a:t>兼容性测试</a:t>
            </a:r>
          </a:p>
        </p:txBody>
      </p:sp>
      <p:sp>
        <p:nvSpPr>
          <p:cNvPr id="76805" name="矩形 1"/>
          <p:cNvSpPr>
            <a:spLocks noChangeArrowheads="1"/>
          </p:cNvSpPr>
          <p:nvPr/>
        </p:nvSpPr>
        <p:spPr bwMode="auto">
          <a:xfrm>
            <a:off x="57150" y="6116638"/>
            <a:ext cx="13382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hlinkClick r:id="rId2" action="ppaction://hlinksldjump"/>
              </a:rPr>
              <a:t>返回主目录</a:t>
            </a:r>
            <a:endParaRPr lang="zh-CN" altLang="en-US"/>
          </a:p>
        </p:txBody>
      </p:sp>
    </p:spTree>
  </p:cSld>
  <p:clrMapOvr>
    <a:masterClrMapping/>
  </p:clrMapOvr>
  <p:transition>
    <p:zo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56" name="AutoShape 44"/>
          <p:cNvSpPr>
            <a:spLocks noChangeArrowheads="1"/>
          </p:cNvSpPr>
          <p:nvPr/>
        </p:nvSpPr>
        <p:spPr bwMode="auto">
          <a:xfrm rot="618371">
            <a:off x="468313" y="3644900"/>
            <a:ext cx="4284662" cy="2987675"/>
          </a:xfrm>
          <a:prstGeom prst="parallelogram">
            <a:avLst>
              <a:gd name="adj" fmla="val 67264"/>
            </a:avLst>
          </a:prstGeom>
          <a:solidFill>
            <a:srgbClr val="CCFFFF">
              <a:alpha val="50195"/>
            </a:srgbClr>
          </a:solidFill>
          <a:ln w="9525">
            <a:solidFill>
              <a:schemeClr val="hlink"/>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endParaRPr lang="zh-CN" altLang="en-US">
              <a:solidFill>
                <a:srgbClr val="000000"/>
              </a:solidFill>
            </a:endParaRPr>
          </a:p>
        </p:txBody>
      </p:sp>
      <p:sp>
        <p:nvSpPr>
          <p:cNvPr id="192554" name="AutoShape 42"/>
          <p:cNvSpPr>
            <a:spLocks noChangeArrowheads="1"/>
          </p:cNvSpPr>
          <p:nvPr/>
        </p:nvSpPr>
        <p:spPr bwMode="auto">
          <a:xfrm>
            <a:off x="2981325" y="1628775"/>
            <a:ext cx="2886075" cy="2124075"/>
          </a:xfrm>
          <a:prstGeom prst="roundRect">
            <a:avLst>
              <a:gd name="adj" fmla="val 16667"/>
            </a:avLst>
          </a:prstGeom>
          <a:solidFill>
            <a:srgbClr val="CCFFFF">
              <a:alpha val="50195"/>
            </a:srgbClr>
          </a:solidFill>
          <a:ln w="9525">
            <a:solidFill>
              <a:srgbClr val="9933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endParaRPr lang="zh-CN" altLang="en-US">
              <a:solidFill>
                <a:srgbClr val="000000"/>
              </a:solidFill>
            </a:endParaRPr>
          </a:p>
        </p:txBody>
      </p:sp>
      <p:sp>
        <p:nvSpPr>
          <p:cNvPr id="192555" name="AutoShape 43"/>
          <p:cNvSpPr>
            <a:spLocks noChangeArrowheads="1"/>
          </p:cNvSpPr>
          <p:nvPr/>
        </p:nvSpPr>
        <p:spPr bwMode="auto">
          <a:xfrm>
            <a:off x="4284663" y="2997200"/>
            <a:ext cx="4429125" cy="1692275"/>
          </a:xfrm>
          <a:prstGeom prst="roundRect">
            <a:avLst>
              <a:gd name="adj" fmla="val 16667"/>
            </a:avLst>
          </a:prstGeom>
          <a:solidFill>
            <a:srgbClr val="CCFFFF">
              <a:alpha val="50195"/>
            </a:srgbClr>
          </a:solidFill>
          <a:ln w="9525">
            <a:solidFill>
              <a:srgbClr val="9933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endParaRPr lang="zh-CN" altLang="en-US">
              <a:solidFill>
                <a:srgbClr val="000000"/>
              </a:solidFill>
            </a:endParaRPr>
          </a:p>
        </p:txBody>
      </p:sp>
      <p:sp>
        <p:nvSpPr>
          <p:cNvPr id="77829" name="Rectangle 2"/>
          <p:cNvSpPr>
            <a:spLocks noGrp="1" noChangeArrowheads="1"/>
          </p:cNvSpPr>
          <p:nvPr>
            <p:ph type="title"/>
          </p:nvPr>
        </p:nvSpPr>
        <p:spPr/>
        <p:txBody>
          <a:bodyPr/>
          <a:lstStyle/>
          <a:p>
            <a:pPr eaLnBrk="1" hangingPunct="1"/>
            <a:r>
              <a:rPr lang="zh-CN" altLang="en-US" smtClean="0"/>
              <a:t>软件测试的三维空间</a:t>
            </a:r>
          </a:p>
        </p:txBody>
      </p:sp>
      <p:sp>
        <p:nvSpPr>
          <p:cNvPr id="77830" name="Rectangle 5"/>
          <p:cNvSpPr>
            <a:spLocks noChangeArrowheads="1"/>
          </p:cNvSpPr>
          <p:nvPr/>
        </p:nvSpPr>
        <p:spPr bwMode="auto">
          <a:xfrm>
            <a:off x="0" y="1776413"/>
            <a:ext cx="9144000" cy="0"/>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endParaRPr lang="zh-CN" altLang="en-US">
              <a:solidFill>
                <a:srgbClr val="000000"/>
              </a:solidFill>
            </a:endParaRPr>
          </a:p>
        </p:txBody>
      </p:sp>
      <p:sp>
        <p:nvSpPr>
          <p:cNvPr id="77831" name="Line 8"/>
          <p:cNvSpPr>
            <a:spLocks noChangeShapeType="1"/>
          </p:cNvSpPr>
          <p:nvPr/>
        </p:nvSpPr>
        <p:spPr bwMode="auto">
          <a:xfrm>
            <a:off x="4211638" y="1557338"/>
            <a:ext cx="1587" cy="2376487"/>
          </a:xfrm>
          <a:prstGeom prst="line">
            <a:avLst/>
          </a:prstGeom>
          <a:noFill/>
          <a:ln w="57150">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32" name="Line 9"/>
          <p:cNvSpPr>
            <a:spLocks noChangeShapeType="1"/>
          </p:cNvSpPr>
          <p:nvPr/>
        </p:nvSpPr>
        <p:spPr bwMode="auto">
          <a:xfrm flipH="1">
            <a:off x="1727200" y="3944938"/>
            <a:ext cx="2492375" cy="2579687"/>
          </a:xfrm>
          <a:prstGeom prst="line">
            <a:avLst/>
          </a:prstGeom>
          <a:noFill/>
          <a:ln w="571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33" name="Line 10"/>
          <p:cNvSpPr>
            <a:spLocks noChangeShapeType="1"/>
          </p:cNvSpPr>
          <p:nvPr/>
        </p:nvSpPr>
        <p:spPr bwMode="auto">
          <a:xfrm>
            <a:off x="4211638" y="3968750"/>
            <a:ext cx="3879850" cy="1588"/>
          </a:xfrm>
          <a:prstGeom prst="line">
            <a:avLst/>
          </a:prstGeom>
          <a:noFill/>
          <a:ln w="571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34" name="Text Box 11"/>
          <p:cNvSpPr txBox="1">
            <a:spLocks noChangeArrowheads="1"/>
          </p:cNvSpPr>
          <p:nvPr/>
        </p:nvSpPr>
        <p:spPr bwMode="auto">
          <a:xfrm>
            <a:off x="3038475" y="3248025"/>
            <a:ext cx="12112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GB" sz="1600">
                <a:solidFill>
                  <a:srgbClr val="000000"/>
                </a:solidFill>
                <a:latin typeface="Comic Sans MS" panose="030F0702030302020204" pitchFamily="66" charset="0"/>
              </a:rPr>
              <a:t>单元测试</a:t>
            </a:r>
          </a:p>
        </p:txBody>
      </p:sp>
      <p:sp>
        <p:nvSpPr>
          <p:cNvPr id="77835" name="Text Box 12"/>
          <p:cNvSpPr txBox="1">
            <a:spLocks noChangeArrowheads="1"/>
          </p:cNvSpPr>
          <p:nvPr/>
        </p:nvSpPr>
        <p:spPr bwMode="auto">
          <a:xfrm>
            <a:off x="3017838" y="2347913"/>
            <a:ext cx="14859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GB" sz="1600">
                <a:solidFill>
                  <a:srgbClr val="000000"/>
                </a:solidFill>
                <a:latin typeface="Comic Sans MS" panose="030F0702030302020204" pitchFamily="66" charset="0"/>
              </a:rPr>
              <a:t>系统测试</a:t>
            </a:r>
          </a:p>
        </p:txBody>
      </p:sp>
      <p:sp>
        <p:nvSpPr>
          <p:cNvPr id="77836" name="Text Box 13"/>
          <p:cNvSpPr txBox="1">
            <a:spLocks noChangeArrowheads="1"/>
          </p:cNvSpPr>
          <p:nvPr/>
        </p:nvSpPr>
        <p:spPr bwMode="auto">
          <a:xfrm>
            <a:off x="3063875" y="1879600"/>
            <a:ext cx="13350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GB" sz="1600">
                <a:solidFill>
                  <a:srgbClr val="000000"/>
                </a:solidFill>
                <a:latin typeface="Comic Sans MS" panose="030F0702030302020204" pitchFamily="66" charset="0"/>
              </a:rPr>
              <a:t>验收测试</a:t>
            </a:r>
          </a:p>
        </p:txBody>
      </p:sp>
      <p:sp>
        <p:nvSpPr>
          <p:cNvPr id="77837" name="Line 14"/>
          <p:cNvSpPr>
            <a:spLocks noChangeShapeType="1"/>
          </p:cNvSpPr>
          <p:nvPr/>
        </p:nvSpPr>
        <p:spPr bwMode="auto">
          <a:xfrm>
            <a:off x="4054475" y="2071688"/>
            <a:ext cx="304800" cy="15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38" name="Line 15"/>
          <p:cNvSpPr>
            <a:spLocks noChangeShapeType="1"/>
          </p:cNvSpPr>
          <p:nvPr/>
        </p:nvSpPr>
        <p:spPr bwMode="auto">
          <a:xfrm>
            <a:off x="3311525" y="4616450"/>
            <a:ext cx="457200" cy="1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39" name="Text Box 16"/>
          <p:cNvSpPr txBox="1">
            <a:spLocks noChangeArrowheads="1"/>
          </p:cNvSpPr>
          <p:nvPr/>
        </p:nvSpPr>
        <p:spPr bwMode="auto">
          <a:xfrm>
            <a:off x="2168525" y="4760913"/>
            <a:ext cx="12509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GB" sz="1600">
                <a:solidFill>
                  <a:srgbClr val="000000"/>
                </a:solidFill>
                <a:latin typeface="Comic Sans MS" panose="030F0702030302020204" pitchFamily="66" charset="0"/>
              </a:rPr>
              <a:t>性能测试</a:t>
            </a:r>
          </a:p>
        </p:txBody>
      </p:sp>
      <p:sp>
        <p:nvSpPr>
          <p:cNvPr id="77840" name="Text Box 17"/>
          <p:cNvSpPr txBox="1">
            <a:spLocks noChangeArrowheads="1"/>
          </p:cNvSpPr>
          <p:nvPr/>
        </p:nvSpPr>
        <p:spPr bwMode="auto">
          <a:xfrm>
            <a:off x="1584325" y="5121275"/>
            <a:ext cx="13652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GB" sz="1600">
                <a:solidFill>
                  <a:srgbClr val="000000"/>
                </a:solidFill>
                <a:latin typeface="Comic Sans MS" panose="030F0702030302020204" pitchFamily="66" charset="0"/>
              </a:rPr>
              <a:t>兼容性测试</a:t>
            </a:r>
          </a:p>
        </p:txBody>
      </p:sp>
      <p:sp>
        <p:nvSpPr>
          <p:cNvPr id="77841" name="Text Box 18"/>
          <p:cNvSpPr txBox="1">
            <a:spLocks noChangeArrowheads="1"/>
          </p:cNvSpPr>
          <p:nvPr/>
        </p:nvSpPr>
        <p:spPr bwMode="auto">
          <a:xfrm>
            <a:off x="2865438" y="4148138"/>
            <a:ext cx="1092200" cy="312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spcBef>
                <a:spcPct val="50000"/>
              </a:spcBef>
            </a:pPr>
            <a:r>
              <a:rPr lang="zh-CN" altLang="en-GB" sz="1600">
                <a:solidFill>
                  <a:srgbClr val="000000"/>
                </a:solidFill>
                <a:latin typeface="Comic Sans MS" panose="030F0702030302020204" pitchFamily="66" charset="0"/>
              </a:rPr>
              <a:t>功能测试</a:t>
            </a:r>
          </a:p>
        </p:txBody>
      </p:sp>
      <p:sp>
        <p:nvSpPr>
          <p:cNvPr id="77842" name="Line 19"/>
          <p:cNvSpPr>
            <a:spLocks noChangeShapeType="1"/>
          </p:cNvSpPr>
          <p:nvPr/>
        </p:nvSpPr>
        <p:spPr bwMode="auto">
          <a:xfrm>
            <a:off x="4054475" y="2528888"/>
            <a:ext cx="304800" cy="15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43" name="Line 20"/>
          <p:cNvSpPr>
            <a:spLocks noChangeShapeType="1"/>
          </p:cNvSpPr>
          <p:nvPr/>
        </p:nvSpPr>
        <p:spPr bwMode="auto">
          <a:xfrm>
            <a:off x="4016375" y="3732213"/>
            <a:ext cx="304800" cy="15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44" name="Line 21"/>
          <p:cNvSpPr>
            <a:spLocks noChangeShapeType="1"/>
          </p:cNvSpPr>
          <p:nvPr/>
        </p:nvSpPr>
        <p:spPr bwMode="auto">
          <a:xfrm>
            <a:off x="2735263" y="5300663"/>
            <a:ext cx="457200" cy="15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45" name="Line 22"/>
          <p:cNvSpPr>
            <a:spLocks noChangeShapeType="1"/>
          </p:cNvSpPr>
          <p:nvPr/>
        </p:nvSpPr>
        <p:spPr bwMode="auto">
          <a:xfrm>
            <a:off x="1978025" y="6056313"/>
            <a:ext cx="457200" cy="15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46" name="Line 23"/>
          <p:cNvSpPr>
            <a:spLocks noChangeShapeType="1"/>
          </p:cNvSpPr>
          <p:nvPr/>
        </p:nvSpPr>
        <p:spPr bwMode="auto">
          <a:xfrm>
            <a:off x="4992688" y="3792538"/>
            <a:ext cx="1587" cy="3921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47" name="Line 24"/>
          <p:cNvSpPr>
            <a:spLocks noChangeShapeType="1"/>
          </p:cNvSpPr>
          <p:nvPr/>
        </p:nvSpPr>
        <p:spPr bwMode="auto">
          <a:xfrm>
            <a:off x="6659563" y="3787775"/>
            <a:ext cx="1587" cy="3921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48" name="Text Box 25"/>
          <p:cNvSpPr txBox="1">
            <a:spLocks noChangeArrowheads="1"/>
          </p:cNvSpPr>
          <p:nvPr/>
        </p:nvSpPr>
        <p:spPr bwMode="auto">
          <a:xfrm>
            <a:off x="6234113" y="4040188"/>
            <a:ext cx="868362"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GB" sz="1600">
                <a:solidFill>
                  <a:srgbClr val="000000"/>
                </a:solidFill>
                <a:latin typeface="Comic Sans MS" panose="030F0702030302020204" pitchFamily="66" charset="0"/>
              </a:rPr>
              <a:t>白盒测试方法</a:t>
            </a:r>
          </a:p>
        </p:txBody>
      </p:sp>
      <p:sp>
        <p:nvSpPr>
          <p:cNvPr id="77849" name="Text Box 26"/>
          <p:cNvSpPr txBox="1">
            <a:spLocks noChangeArrowheads="1"/>
          </p:cNvSpPr>
          <p:nvPr/>
        </p:nvSpPr>
        <p:spPr bwMode="auto">
          <a:xfrm>
            <a:off x="4187825" y="1592263"/>
            <a:ext cx="17065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GB" sz="2000" b="1">
                <a:solidFill>
                  <a:srgbClr val="000000"/>
                </a:solidFill>
                <a:latin typeface="Comic Sans MS" panose="030F0702030302020204" pitchFamily="66" charset="0"/>
              </a:rPr>
              <a:t>层次或过程</a:t>
            </a:r>
          </a:p>
        </p:txBody>
      </p:sp>
      <p:sp>
        <p:nvSpPr>
          <p:cNvPr id="77850" name="Text Box 27"/>
          <p:cNvSpPr txBox="1">
            <a:spLocks noChangeArrowheads="1"/>
          </p:cNvSpPr>
          <p:nvPr/>
        </p:nvSpPr>
        <p:spPr bwMode="auto">
          <a:xfrm>
            <a:off x="6911975" y="3357563"/>
            <a:ext cx="19081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GB" b="1">
                <a:solidFill>
                  <a:srgbClr val="000000"/>
                </a:solidFill>
                <a:latin typeface="Comic Sans MS" panose="030F0702030302020204" pitchFamily="66" charset="0"/>
              </a:rPr>
              <a:t>方法（</a:t>
            </a:r>
            <a:r>
              <a:rPr lang="zh-CN" altLang="en-GB" sz="1600">
                <a:solidFill>
                  <a:srgbClr val="000000"/>
                </a:solidFill>
                <a:latin typeface="Comic Sans MS" panose="030F0702030302020204" pitchFamily="66" charset="0"/>
              </a:rPr>
              <a:t>哲学思想</a:t>
            </a:r>
            <a:r>
              <a:rPr lang="zh-CN" altLang="en-GB" sz="1600" b="1">
                <a:solidFill>
                  <a:srgbClr val="000000"/>
                </a:solidFill>
                <a:latin typeface="Comic Sans MS" panose="030F0702030302020204" pitchFamily="66" charset="0"/>
              </a:rPr>
              <a:t>）</a:t>
            </a:r>
          </a:p>
        </p:txBody>
      </p:sp>
      <p:sp>
        <p:nvSpPr>
          <p:cNvPr id="77851" name="Text Box 28"/>
          <p:cNvSpPr txBox="1">
            <a:spLocks noChangeArrowheads="1"/>
          </p:cNvSpPr>
          <p:nvPr/>
        </p:nvSpPr>
        <p:spPr bwMode="auto">
          <a:xfrm>
            <a:off x="2195513" y="6200775"/>
            <a:ext cx="19700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GB" sz="2000" b="1">
                <a:solidFill>
                  <a:srgbClr val="000000"/>
                </a:solidFill>
                <a:latin typeface="Comic Sans MS" panose="030F0702030302020204" pitchFamily="66" charset="0"/>
              </a:rPr>
              <a:t>特性</a:t>
            </a:r>
            <a:r>
              <a:rPr lang="en-GB" altLang="zh-CN" sz="2000" b="1">
                <a:solidFill>
                  <a:srgbClr val="000000"/>
                </a:solidFill>
                <a:latin typeface="Comic Sans MS" panose="030F0702030302020204" pitchFamily="66" charset="0"/>
              </a:rPr>
              <a:t>-</a:t>
            </a:r>
            <a:r>
              <a:rPr lang="zh-CN" altLang="en-GB" sz="2000">
                <a:solidFill>
                  <a:srgbClr val="000000"/>
                </a:solidFill>
                <a:latin typeface="Comic Sans MS" panose="030F0702030302020204" pitchFamily="66" charset="0"/>
              </a:rPr>
              <a:t>质量目标</a:t>
            </a:r>
          </a:p>
        </p:txBody>
      </p:sp>
      <p:sp>
        <p:nvSpPr>
          <p:cNvPr id="77852" name="Line 29"/>
          <p:cNvSpPr>
            <a:spLocks noChangeShapeType="1"/>
          </p:cNvSpPr>
          <p:nvPr/>
        </p:nvSpPr>
        <p:spPr bwMode="auto">
          <a:xfrm>
            <a:off x="3059113" y="4941888"/>
            <a:ext cx="457200" cy="15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53" name="Line 30"/>
          <p:cNvSpPr>
            <a:spLocks noChangeShapeType="1"/>
          </p:cNvSpPr>
          <p:nvPr/>
        </p:nvSpPr>
        <p:spPr bwMode="auto">
          <a:xfrm>
            <a:off x="2339975" y="5697538"/>
            <a:ext cx="457200" cy="15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54" name="Text Box 31"/>
          <p:cNvSpPr txBox="1">
            <a:spLocks noChangeArrowheads="1"/>
          </p:cNvSpPr>
          <p:nvPr/>
        </p:nvSpPr>
        <p:spPr bwMode="auto">
          <a:xfrm>
            <a:off x="2195513" y="4437063"/>
            <a:ext cx="14430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GB" sz="1600">
                <a:solidFill>
                  <a:srgbClr val="000000"/>
                </a:solidFill>
                <a:latin typeface="Comic Sans MS" panose="030F0702030302020204" pitchFamily="66" charset="0"/>
              </a:rPr>
              <a:t>适用性测试</a:t>
            </a:r>
          </a:p>
        </p:txBody>
      </p:sp>
      <p:sp>
        <p:nvSpPr>
          <p:cNvPr id="77855" name="Text Box 32"/>
          <p:cNvSpPr txBox="1">
            <a:spLocks noChangeArrowheads="1"/>
          </p:cNvSpPr>
          <p:nvPr/>
        </p:nvSpPr>
        <p:spPr bwMode="auto">
          <a:xfrm>
            <a:off x="863600" y="5876925"/>
            <a:ext cx="14033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GB" sz="1600">
                <a:solidFill>
                  <a:srgbClr val="000000"/>
                </a:solidFill>
                <a:latin typeface="Comic Sans MS" panose="030F0702030302020204" pitchFamily="66" charset="0"/>
              </a:rPr>
              <a:t>可靠性测试</a:t>
            </a:r>
          </a:p>
        </p:txBody>
      </p:sp>
      <p:sp>
        <p:nvSpPr>
          <p:cNvPr id="77856" name="Line 33"/>
          <p:cNvSpPr>
            <a:spLocks noChangeShapeType="1"/>
          </p:cNvSpPr>
          <p:nvPr/>
        </p:nvSpPr>
        <p:spPr bwMode="auto">
          <a:xfrm>
            <a:off x="4054475" y="2986088"/>
            <a:ext cx="304800" cy="15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57" name="Text Box 34"/>
          <p:cNvSpPr txBox="1">
            <a:spLocks noChangeArrowheads="1"/>
          </p:cNvSpPr>
          <p:nvPr/>
        </p:nvSpPr>
        <p:spPr bwMode="auto">
          <a:xfrm>
            <a:off x="2771775" y="2816225"/>
            <a:ext cx="12684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spcBef>
                <a:spcPct val="50000"/>
              </a:spcBef>
            </a:pPr>
            <a:r>
              <a:rPr lang="zh-CN" altLang="en-US" sz="1600">
                <a:solidFill>
                  <a:srgbClr val="000000"/>
                </a:solidFill>
                <a:latin typeface="Comic Sans MS" panose="030F0702030302020204" pitchFamily="66" charset="0"/>
              </a:rPr>
              <a:t>集成测试</a:t>
            </a:r>
            <a:endParaRPr lang="zh-CN" altLang="en-GB" sz="1600">
              <a:solidFill>
                <a:srgbClr val="000000"/>
              </a:solidFill>
              <a:latin typeface="Comic Sans MS" panose="030F0702030302020204" pitchFamily="66" charset="0"/>
            </a:endParaRPr>
          </a:p>
        </p:txBody>
      </p:sp>
      <p:sp>
        <p:nvSpPr>
          <p:cNvPr id="77858" name="Text Box 35"/>
          <p:cNvSpPr txBox="1">
            <a:spLocks noChangeArrowheads="1"/>
          </p:cNvSpPr>
          <p:nvPr/>
        </p:nvSpPr>
        <p:spPr bwMode="auto">
          <a:xfrm>
            <a:off x="1176338" y="5481638"/>
            <a:ext cx="15208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GB" sz="1600">
                <a:solidFill>
                  <a:srgbClr val="000000"/>
                </a:solidFill>
                <a:latin typeface="Comic Sans MS" panose="030F0702030302020204" pitchFamily="66" charset="0"/>
              </a:rPr>
              <a:t>安全性测试</a:t>
            </a:r>
          </a:p>
        </p:txBody>
      </p:sp>
      <p:sp>
        <p:nvSpPr>
          <p:cNvPr id="77859" name="Line 36"/>
          <p:cNvSpPr>
            <a:spLocks noChangeShapeType="1"/>
          </p:cNvSpPr>
          <p:nvPr/>
        </p:nvSpPr>
        <p:spPr bwMode="auto">
          <a:xfrm>
            <a:off x="3779838" y="4329113"/>
            <a:ext cx="457200" cy="15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49" name="Rectangle 37"/>
          <p:cNvSpPr>
            <a:spLocks noChangeArrowheads="1"/>
          </p:cNvSpPr>
          <p:nvPr/>
        </p:nvSpPr>
        <p:spPr bwMode="auto">
          <a:xfrm>
            <a:off x="4033838" y="3716338"/>
            <a:ext cx="430212" cy="466725"/>
          </a:xfrm>
          <a:prstGeom prst="rect">
            <a:avLst/>
          </a:prstGeom>
          <a:solidFill>
            <a:srgbClr val="C0C0C0">
              <a:alpha val="41176"/>
            </a:srgbClr>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C0C0C0"/>
            </a:extrusionClr>
            <a:contourClr>
              <a:srgbClr val="C0C0C0"/>
            </a:contourClr>
          </a:sp3d>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flatTx/>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endParaRPr lang="zh-CN" altLang="en-US">
              <a:solidFill>
                <a:srgbClr val="000000"/>
              </a:solidFill>
            </a:endParaRPr>
          </a:p>
        </p:txBody>
      </p:sp>
      <p:sp>
        <p:nvSpPr>
          <p:cNvPr id="192550" name="AutoShape 38"/>
          <p:cNvSpPr>
            <a:spLocks noChangeArrowheads="1"/>
          </p:cNvSpPr>
          <p:nvPr/>
        </p:nvSpPr>
        <p:spPr bwMode="auto">
          <a:xfrm>
            <a:off x="2159000" y="1989138"/>
            <a:ext cx="4573588" cy="4067175"/>
          </a:xfrm>
          <a:prstGeom prst="cube">
            <a:avLst>
              <a:gd name="adj" fmla="val 52032"/>
            </a:avLst>
          </a:prstGeom>
          <a:noFill/>
          <a:ln w="28575">
            <a:solidFill>
              <a:schemeClr val="accent2"/>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endParaRPr lang="zh-CN" altLang="en-US">
              <a:solidFill>
                <a:srgbClr val="000000"/>
              </a:solidFill>
            </a:endParaRPr>
          </a:p>
        </p:txBody>
      </p:sp>
      <p:sp>
        <p:nvSpPr>
          <p:cNvPr id="77862" name="Line 39"/>
          <p:cNvSpPr>
            <a:spLocks noChangeShapeType="1"/>
          </p:cNvSpPr>
          <p:nvPr/>
        </p:nvSpPr>
        <p:spPr bwMode="auto">
          <a:xfrm>
            <a:off x="5903913" y="3787775"/>
            <a:ext cx="1587" cy="3921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63" name="Text Box 40"/>
          <p:cNvSpPr txBox="1">
            <a:spLocks noChangeArrowheads="1"/>
          </p:cNvSpPr>
          <p:nvPr/>
        </p:nvSpPr>
        <p:spPr bwMode="auto">
          <a:xfrm>
            <a:off x="5368925" y="3248025"/>
            <a:ext cx="868363"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GB" sz="1600">
                <a:solidFill>
                  <a:srgbClr val="000000"/>
                </a:solidFill>
                <a:latin typeface="Comic Sans MS" panose="030F0702030302020204" pitchFamily="66" charset="0"/>
              </a:rPr>
              <a:t>灰盒测试方法</a:t>
            </a:r>
          </a:p>
        </p:txBody>
      </p:sp>
      <p:sp>
        <p:nvSpPr>
          <p:cNvPr id="77864" name="Text Box 41"/>
          <p:cNvSpPr txBox="1">
            <a:spLocks noChangeArrowheads="1"/>
          </p:cNvSpPr>
          <p:nvPr/>
        </p:nvSpPr>
        <p:spPr bwMode="auto">
          <a:xfrm>
            <a:off x="4468813" y="4040188"/>
            <a:ext cx="868362"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GB" sz="1600">
                <a:solidFill>
                  <a:srgbClr val="000000"/>
                </a:solidFill>
                <a:latin typeface="Comic Sans MS" panose="030F0702030302020204" pitchFamily="66" charset="0"/>
              </a:rPr>
              <a:t>黑盒测试方法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92554"/>
                                        </p:tgtEl>
                                        <p:attrNameLst>
                                          <p:attrName>style.visibility</p:attrName>
                                        </p:attrNameLst>
                                      </p:cBhvr>
                                      <p:to>
                                        <p:strVal val="visible"/>
                                      </p:to>
                                    </p:set>
                                    <p:animEffect transition="in" filter="wipe(up)">
                                      <p:cBhvr>
                                        <p:cTn id="7" dur="500"/>
                                        <p:tgtEl>
                                          <p:spTgt spid="1925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xit" presetSubtype="4" fill="hold" grpId="1" nodeType="clickEffect">
                                  <p:stCondLst>
                                    <p:cond delay="0"/>
                                  </p:stCondLst>
                                  <p:childTnLst>
                                    <p:anim calcmode="lin" valueType="num">
                                      <p:cBhvr additive="base">
                                        <p:cTn id="11" dur="500"/>
                                        <p:tgtEl>
                                          <p:spTgt spid="192554"/>
                                        </p:tgtEl>
                                        <p:attrNameLst>
                                          <p:attrName>ppt_x</p:attrName>
                                        </p:attrNameLst>
                                      </p:cBhvr>
                                      <p:tavLst>
                                        <p:tav tm="0">
                                          <p:val>
                                            <p:strVal val="ppt_x"/>
                                          </p:val>
                                        </p:tav>
                                        <p:tav tm="100000">
                                          <p:val>
                                            <p:strVal val="ppt_x"/>
                                          </p:val>
                                        </p:tav>
                                      </p:tavLst>
                                    </p:anim>
                                    <p:anim calcmode="lin" valueType="num">
                                      <p:cBhvr additive="base">
                                        <p:cTn id="12" dur="500"/>
                                        <p:tgtEl>
                                          <p:spTgt spid="192554"/>
                                        </p:tgtEl>
                                        <p:attrNameLst>
                                          <p:attrName>ppt_y</p:attrName>
                                        </p:attrNameLst>
                                      </p:cBhvr>
                                      <p:tavLst>
                                        <p:tav tm="0">
                                          <p:val>
                                            <p:strVal val="ppt_y"/>
                                          </p:val>
                                        </p:tav>
                                        <p:tav tm="100000">
                                          <p:val>
                                            <p:strVal val="1+ppt_h/2"/>
                                          </p:val>
                                        </p:tav>
                                      </p:tavLst>
                                    </p:anim>
                                    <p:set>
                                      <p:cBhvr>
                                        <p:cTn id="13" dur="1" fill="hold">
                                          <p:stCondLst>
                                            <p:cond delay="499"/>
                                          </p:stCondLst>
                                        </p:cTn>
                                        <p:tgtEl>
                                          <p:spTgt spid="192554"/>
                                        </p:tgtEl>
                                        <p:attrNameLst>
                                          <p:attrName>style.visibility</p:attrName>
                                        </p:attrNameLst>
                                      </p:cBhvr>
                                      <p:to>
                                        <p:strVal val="hidden"/>
                                      </p:to>
                                    </p:set>
                                  </p:childTnLst>
                                </p:cTn>
                              </p:par>
                              <p:par>
                                <p:cTn id="14" presetID="20" presetClass="entr" presetSubtype="0" fill="hold" grpId="0" nodeType="withEffect">
                                  <p:stCondLst>
                                    <p:cond delay="0"/>
                                  </p:stCondLst>
                                  <p:childTnLst>
                                    <p:set>
                                      <p:cBhvr>
                                        <p:cTn id="15" dur="1" fill="hold">
                                          <p:stCondLst>
                                            <p:cond delay="0"/>
                                          </p:stCondLst>
                                        </p:cTn>
                                        <p:tgtEl>
                                          <p:spTgt spid="192556"/>
                                        </p:tgtEl>
                                        <p:attrNameLst>
                                          <p:attrName>style.visibility</p:attrName>
                                        </p:attrNameLst>
                                      </p:cBhvr>
                                      <p:to>
                                        <p:strVal val="visible"/>
                                      </p:to>
                                    </p:set>
                                    <p:animEffect transition="in" filter="wedge">
                                      <p:cBhvr>
                                        <p:cTn id="16" dur="2000"/>
                                        <p:tgtEl>
                                          <p:spTgt spid="19255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xit" presetSubtype="4" fill="hold" grpId="1" nodeType="clickEffect">
                                  <p:stCondLst>
                                    <p:cond delay="0"/>
                                  </p:stCondLst>
                                  <p:childTnLst>
                                    <p:anim calcmode="lin" valueType="num">
                                      <p:cBhvr additive="base">
                                        <p:cTn id="20" dur="500"/>
                                        <p:tgtEl>
                                          <p:spTgt spid="192556"/>
                                        </p:tgtEl>
                                        <p:attrNameLst>
                                          <p:attrName>ppt_x</p:attrName>
                                        </p:attrNameLst>
                                      </p:cBhvr>
                                      <p:tavLst>
                                        <p:tav tm="0">
                                          <p:val>
                                            <p:strVal val="ppt_x"/>
                                          </p:val>
                                        </p:tav>
                                        <p:tav tm="100000">
                                          <p:val>
                                            <p:strVal val="ppt_x"/>
                                          </p:val>
                                        </p:tav>
                                      </p:tavLst>
                                    </p:anim>
                                    <p:anim calcmode="lin" valueType="num">
                                      <p:cBhvr additive="base">
                                        <p:cTn id="21" dur="500"/>
                                        <p:tgtEl>
                                          <p:spTgt spid="192556"/>
                                        </p:tgtEl>
                                        <p:attrNameLst>
                                          <p:attrName>ppt_y</p:attrName>
                                        </p:attrNameLst>
                                      </p:cBhvr>
                                      <p:tavLst>
                                        <p:tav tm="0">
                                          <p:val>
                                            <p:strVal val="ppt_y"/>
                                          </p:val>
                                        </p:tav>
                                        <p:tav tm="100000">
                                          <p:val>
                                            <p:strVal val="1+ppt_h/2"/>
                                          </p:val>
                                        </p:tav>
                                      </p:tavLst>
                                    </p:anim>
                                    <p:set>
                                      <p:cBhvr>
                                        <p:cTn id="22" dur="1" fill="hold">
                                          <p:stCondLst>
                                            <p:cond delay="499"/>
                                          </p:stCondLst>
                                        </p:cTn>
                                        <p:tgtEl>
                                          <p:spTgt spid="192556"/>
                                        </p:tgtEl>
                                        <p:attrNameLst>
                                          <p:attrName>style.visibility</p:attrName>
                                        </p:attrNameLst>
                                      </p:cBhvr>
                                      <p:to>
                                        <p:strVal val="hidden"/>
                                      </p:to>
                                    </p:set>
                                  </p:childTnLst>
                                </p:cTn>
                              </p:par>
                              <p:par>
                                <p:cTn id="23" presetID="22" presetClass="entr" presetSubtype="1" fill="hold" grpId="0" nodeType="withEffect">
                                  <p:stCondLst>
                                    <p:cond delay="0"/>
                                  </p:stCondLst>
                                  <p:childTnLst>
                                    <p:set>
                                      <p:cBhvr>
                                        <p:cTn id="24" dur="1" fill="hold">
                                          <p:stCondLst>
                                            <p:cond delay="0"/>
                                          </p:stCondLst>
                                        </p:cTn>
                                        <p:tgtEl>
                                          <p:spTgt spid="192555"/>
                                        </p:tgtEl>
                                        <p:attrNameLst>
                                          <p:attrName>style.visibility</p:attrName>
                                        </p:attrNameLst>
                                      </p:cBhvr>
                                      <p:to>
                                        <p:strVal val="visible"/>
                                      </p:to>
                                    </p:set>
                                    <p:animEffect transition="in" filter="wipe(up)">
                                      <p:cBhvr>
                                        <p:cTn id="25" dur="500"/>
                                        <p:tgtEl>
                                          <p:spTgt spid="19255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xit" presetSubtype="4" fill="hold" grpId="1" nodeType="clickEffect">
                                  <p:stCondLst>
                                    <p:cond delay="0"/>
                                  </p:stCondLst>
                                  <p:childTnLst>
                                    <p:anim calcmode="lin" valueType="num">
                                      <p:cBhvr additive="base">
                                        <p:cTn id="29" dur="500"/>
                                        <p:tgtEl>
                                          <p:spTgt spid="192555"/>
                                        </p:tgtEl>
                                        <p:attrNameLst>
                                          <p:attrName>ppt_x</p:attrName>
                                        </p:attrNameLst>
                                      </p:cBhvr>
                                      <p:tavLst>
                                        <p:tav tm="0">
                                          <p:val>
                                            <p:strVal val="ppt_x"/>
                                          </p:val>
                                        </p:tav>
                                        <p:tav tm="100000">
                                          <p:val>
                                            <p:strVal val="ppt_x"/>
                                          </p:val>
                                        </p:tav>
                                      </p:tavLst>
                                    </p:anim>
                                    <p:anim calcmode="lin" valueType="num">
                                      <p:cBhvr additive="base">
                                        <p:cTn id="30" dur="500"/>
                                        <p:tgtEl>
                                          <p:spTgt spid="192555"/>
                                        </p:tgtEl>
                                        <p:attrNameLst>
                                          <p:attrName>ppt_y</p:attrName>
                                        </p:attrNameLst>
                                      </p:cBhvr>
                                      <p:tavLst>
                                        <p:tav tm="0">
                                          <p:val>
                                            <p:strVal val="ppt_y"/>
                                          </p:val>
                                        </p:tav>
                                        <p:tav tm="100000">
                                          <p:val>
                                            <p:strVal val="1+ppt_h/2"/>
                                          </p:val>
                                        </p:tav>
                                      </p:tavLst>
                                    </p:anim>
                                    <p:set>
                                      <p:cBhvr>
                                        <p:cTn id="31" dur="1" fill="hold">
                                          <p:stCondLst>
                                            <p:cond delay="499"/>
                                          </p:stCondLst>
                                        </p:cTn>
                                        <p:tgtEl>
                                          <p:spTgt spid="192555"/>
                                        </p:tgtEl>
                                        <p:attrNameLst>
                                          <p:attrName>style.visibility</p:attrName>
                                        </p:attrNameLst>
                                      </p:cBhvr>
                                      <p:to>
                                        <p:strVal val="hidden"/>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23" presetClass="entr" presetSubtype="16" fill="hold" grpId="0" nodeType="clickEffect">
                                  <p:stCondLst>
                                    <p:cond delay="0"/>
                                  </p:stCondLst>
                                  <p:childTnLst>
                                    <p:set>
                                      <p:cBhvr>
                                        <p:cTn id="35" dur="1" fill="hold">
                                          <p:stCondLst>
                                            <p:cond delay="0"/>
                                          </p:stCondLst>
                                        </p:cTn>
                                        <p:tgtEl>
                                          <p:spTgt spid="192549"/>
                                        </p:tgtEl>
                                        <p:attrNameLst>
                                          <p:attrName>style.visibility</p:attrName>
                                        </p:attrNameLst>
                                      </p:cBhvr>
                                      <p:to>
                                        <p:strVal val="visible"/>
                                      </p:to>
                                    </p:set>
                                    <p:anim calcmode="lin" valueType="num">
                                      <p:cBhvr>
                                        <p:cTn id="36" dur="500" fill="hold"/>
                                        <p:tgtEl>
                                          <p:spTgt spid="192549"/>
                                        </p:tgtEl>
                                        <p:attrNameLst>
                                          <p:attrName>ppt_w</p:attrName>
                                        </p:attrNameLst>
                                      </p:cBhvr>
                                      <p:tavLst>
                                        <p:tav tm="0">
                                          <p:val>
                                            <p:fltVal val="0"/>
                                          </p:val>
                                        </p:tav>
                                        <p:tav tm="100000">
                                          <p:val>
                                            <p:strVal val="#ppt_w"/>
                                          </p:val>
                                        </p:tav>
                                      </p:tavLst>
                                    </p:anim>
                                    <p:anim calcmode="lin" valueType="num">
                                      <p:cBhvr>
                                        <p:cTn id="37" dur="500" fill="hold"/>
                                        <p:tgtEl>
                                          <p:spTgt spid="192549"/>
                                        </p:tgtEl>
                                        <p:attrNameLst>
                                          <p:attrName>ppt_h</p:attrName>
                                        </p:attrNameLst>
                                      </p:cBhvr>
                                      <p:tavLst>
                                        <p:tav tm="0">
                                          <p:val>
                                            <p:fltVal val="0"/>
                                          </p:val>
                                        </p:tav>
                                        <p:tav tm="100000">
                                          <p:val>
                                            <p:strVal val="#ppt_h"/>
                                          </p:val>
                                        </p:tav>
                                      </p:tavLst>
                                    </p:anim>
                                  </p:childTnLst>
                                </p:cTn>
                              </p:par>
                              <p:par>
                                <p:cTn id="38" presetID="23" presetClass="entr" presetSubtype="16" fill="hold" grpId="0" nodeType="withEffect">
                                  <p:stCondLst>
                                    <p:cond delay="0"/>
                                  </p:stCondLst>
                                  <p:childTnLst>
                                    <p:set>
                                      <p:cBhvr>
                                        <p:cTn id="39" dur="1" fill="hold">
                                          <p:stCondLst>
                                            <p:cond delay="0"/>
                                          </p:stCondLst>
                                        </p:cTn>
                                        <p:tgtEl>
                                          <p:spTgt spid="192550"/>
                                        </p:tgtEl>
                                        <p:attrNameLst>
                                          <p:attrName>style.visibility</p:attrName>
                                        </p:attrNameLst>
                                      </p:cBhvr>
                                      <p:to>
                                        <p:strVal val="visible"/>
                                      </p:to>
                                    </p:set>
                                    <p:anim calcmode="lin" valueType="num">
                                      <p:cBhvr>
                                        <p:cTn id="40" dur="500" fill="hold"/>
                                        <p:tgtEl>
                                          <p:spTgt spid="192550"/>
                                        </p:tgtEl>
                                        <p:attrNameLst>
                                          <p:attrName>ppt_w</p:attrName>
                                        </p:attrNameLst>
                                      </p:cBhvr>
                                      <p:tavLst>
                                        <p:tav tm="0">
                                          <p:val>
                                            <p:fltVal val="0"/>
                                          </p:val>
                                        </p:tav>
                                        <p:tav tm="100000">
                                          <p:val>
                                            <p:strVal val="#ppt_w"/>
                                          </p:val>
                                        </p:tav>
                                      </p:tavLst>
                                    </p:anim>
                                    <p:anim calcmode="lin" valueType="num">
                                      <p:cBhvr>
                                        <p:cTn id="41" dur="500" fill="hold"/>
                                        <p:tgtEl>
                                          <p:spTgt spid="19255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56" grpId="0" animBg="1"/>
      <p:bldP spid="192556" grpId="1" animBg="1"/>
      <p:bldP spid="192554" grpId="0" animBg="1"/>
      <p:bldP spid="192554" grpId="1" animBg="1"/>
      <p:bldP spid="192555" grpId="0" animBg="1"/>
      <p:bldP spid="192555" grpId="1" animBg="1"/>
      <p:bldP spid="192549" grpId="0" animBg="1"/>
      <p:bldP spid="19255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rrowheads="1"/>
          </p:cNvSpPr>
          <p:nvPr>
            <p:ph type="title"/>
          </p:nvPr>
        </p:nvSpPr>
        <p:spPr>
          <a:xfrm>
            <a:off x="323850" y="692150"/>
            <a:ext cx="8540750" cy="1080666"/>
          </a:xfrm>
        </p:spPr>
        <p:txBody>
          <a:bodyPr/>
          <a:lstStyle/>
          <a:p>
            <a:pPr algn="l" eaLnBrk="1" hangingPunct="1"/>
            <a:r>
              <a:rPr lang="zh-CN" altLang="en-US" dirty="0" smtClean="0"/>
              <a:t>某公司测试流程</a:t>
            </a:r>
            <a:endParaRPr lang="zh-CN" altLang="en-US" dirty="0" smtClean="0"/>
          </a:p>
        </p:txBody>
      </p:sp>
      <p:sp>
        <p:nvSpPr>
          <p:cNvPr id="76805" name="矩形 1"/>
          <p:cNvSpPr>
            <a:spLocks noChangeArrowheads="1"/>
          </p:cNvSpPr>
          <p:nvPr/>
        </p:nvSpPr>
        <p:spPr bwMode="auto">
          <a:xfrm>
            <a:off x="57150" y="6116638"/>
            <a:ext cx="13382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hlinkClick r:id="rId2" action="ppaction://hlinksldjump"/>
              </a:rPr>
              <a:t>返回主目录</a:t>
            </a:r>
            <a:endParaRPr lang="zh-CN" altLang="en-US"/>
          </a:p>
        </p:txBody>
      </p:sp>
    </p:spTree>
    <p:extLst>
      <p:ext uri="{BB962C8B-B14F-4D97-AF65-F5344CB8AC3E}">
        <p14:creationId xmlns:p14="http://schemas.microsoft.com/office/powerpoint/2010/main" val="181626464"/>
      </p:ext>
    </p:extLst>
  </p:cSld>
  <p:clrMapOvr>
    <a:masterClrMapping/>
  </p:clrMapOvr>
  <p:transition>
    <p:zo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rrowheads="1"/>
          </p:cNvSpPr>
          <p:nvPr>
            <p:ph type="title"/>
          </p:nvPr>
        </p:nvSpPr>
        <p:spPr/>
        <p:txBody>
          <a:bodyPr/>
          <a:lstStyle/>
          <a:p>
            <a:pPr eaLnBrk="1" hangingPunct="1"/>
            <a:r>
              <a:rPr lang="en-US" altLang="zh-CN" smtClean="0"/>
              <a:t>2.3 </a:t>
            </a:r>
            <a:r>
              <a:rPr lang="zh-CN" altLang="en-US" smtClean="0"/>
              <a:t>软件测试的最佳实践 （经验）</a:t>
            </a:r>
          </a:p>
        </p:txBody>
      </p:sp>
      <p:sp>
        <p:nvSpPr>
          <p:cNvPr id="70659" name="Rectangle 3"/>
          <p:cNvSpPr>
            <a:spLocks noGrp="1" noRot="1" noChangeArrowheads="1"/>
          </p:cNvSpPr>
          <p:nvPr>
            <p:ph type="body" idx="1"/>
          </p:nvPr>
        </p:nvSpPr>
        <p:spPr>
          <a:xfrm>
            <a:off x="395288" y="1700213"/>
            <a:ext cx="8540750" cy="4249737"/>
          </a:xfrm>
        </p:spPr>
        <p:txBody>
          <a:bodyPr/>
          <a:lstStyle/>
          <a:p>
            <a:pPr eaLnBrk="1" hangingPunct="1">
              <a:lnSpc>
                <a:spcPct val="150000"/>
              </a:lnSpc>
            </a:pPr>
            <a:r>
              <a:rPr lang="en-US" altLang="zh-CN" dirty="0" smtClean="0"/>
              <a:t>	</a:t>
            </a:r>
            <a:r>
              <a:rPr lang="zh-CN" altLang="en-US" dirty="0" smtClean="0"/>
              <a:t>经验</a:t>
            </a:r>
            <a:r>
              <a:rPr lang="en-US" altLang="zh-CN" dirty="0" smtClean="0"/>
              <a:t>1</a:t>
            </a:r>
            <a:r>
              <a:rPr lang="zh-CN" altLang="en-US" dirty="0" smtClean="0"/>
              <a:t>、尽量由独立的测试人员进行测试 </a:t>
            </a:r>
          </a:p>
          <a:p>
            <a:pPr eaLnBrk="1" hangingPunct="1">
              <a:lnSpc>
                <a:spcPct val="150000"/>
              </a:lnSpc>
            </a:pPr>
            <a:r>
              <a:rPr lang="zh-CN" altLang="en-US" dirty="0" smtClean="0"/>
              <a:t>		开发者总是喜欢欣赏程序的成功之处，而不愿看到失败之处，让开发者去做“蓄意破坏”的测试，就像杀了自己的孩子一样难以接受，即便开发者非常诚实，但“珍爱程序”的心理让他在测试时不知不觉地带入虚假成分。</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animEffect transition="in" filter="blinds(horizontal)">
                                      <p:cBhvr>
                                        <p:cTn id="7" dur="500"/>
                                        <p:tgtEl>
                                          <p:spTgt spid="706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0659">
                                            <p:txEl>
                                              <p:pRg st="1" end="1"/>
                                            </p:txEl>
                                          </p:spTgt>
                                        </p:tgtEl>
                                        <p:attrNameLst>
                                          <p:attrName>style.visibility</p:attrName>
                                        </p:attrNameLst>
                                      </p:cBhvr>
                                      <p:to>
                                        <p:strVal val="visible"/>
                                      </p:to>
                                    </p:set>
                                    <p:animEffect transition="in" filter="blinds(horizontal)">
                                      <p:cBhvr>
                                        <p:cTn id="12" dur="500"/>
                                        <p:tgtEl>
                                          <p:spTgt spid="7065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rrowheads="1"/>
          </p:cNvSpPr>
          <p:nvPr>
            <p:ph type="title"/>
          </p:nvPr>
        </p:nvSpPr>
        <p:spPr/>
        <p:txBody>
          <a:bodyPr/>
          <a:lstStyle/>
          <a:p>
            <a:pPr eaLnBrk="1" hangingPunct="1"/>
            <a:r>
              <a:rPr lang="en-US" altLang="zh-CN" smtClean="0"/>
              <a:t>2.3 </a:t>
            </a:r>
            <a:r>
              <a:rPr lang="zh-CN" altLang="en-US" smtClean="0"/>
              <a:t>软件测试的最佳实践 （经验）</a:t>
            </a:r>
          </a:p>
        </p:txBody>
      </p:sp>
      <p:sp>
        <p:nvSpPr>
          <p:cNvPr id="11267" name="Rectangle 3"/>
          <p:cNvSpPr>
            <a:spLocks noGrp="1" noRot="1" noChangeArrowheads="1"/>
          </p:cNvSpPr>
          <p:nvPr>
            <p:ph type="body" idx="1"/>
          </p:nvPr>
        </p:nvSpPr>
        <p:spPr/>
        <p:txBody>
          <a:bodyPr/>
          <a:lstStyle/>
          <a:p>
            <a:pPr eaLnBrk="1" hangingPunct="1">
              <a:lnSpc>
                <a:spcPct val="190000"/>
              </a:lnSpc>
            </a:pPr>
            <a:r>
              <a:rPr lang="en-US" altLang="zh-CN" dirty="0" smtClean="0"/>
              <a:t>	</a:t>
            </a:r>
            <a:r>
              <a:rPr lang="zh-CN" altLang="en-US" dirty="0" smtClean="0"/>
              <a:t>经验</a:t>
            </a:r>
            <a:r>
              <a:rPr lang="en-US" altLang="zh-CN" dirty="0" smtClean="0"/>
              <a:t>2  </a:t>
            </a:r>
            <a:r>
              <a:rPr lang="zh-CN" altLang="en-US" dirty="0" smtClean="0"/>
              <a:t>关键是注重测试用例的设计 </a:t>
            </a:r>
          </a:p>
          <a:p>
            <a:pPr eaLnBrk="1" hangingPunct="1">
              <a:lnSpc>
                <a:spcPct val="190000"/>
              </a:lnSpc>
            </a:pPr>
            <a:r>
              <a:rPr lang="zh-CN" altLang="en-US" dirty="0" smtClean="0"/>
              <a:t>		测试工作的核心应该是测试用例的设计工作，而不是测试用例的执行，正如软件开发过程一样，软件开发的关键是软件系统的设计，而不是编码。</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267">
                                            <p:txEl>
                                              <p:pRg st="1" end="1"/>
                                            </p:txEl>
                                          </p:spTgt>
                                        </p:tgtEl>
                                        <p:attrNameLst>
                                          <p:attrName>style.visibility</p:attrName>
                                        </p:attrNameLst>
                                      </p:cBhvr>
                                      <p:to>
                                        <p:strVal val="visible"/>
                                      </p:to>
                                    </p:set>
                                    <p:animEffect transition="in" filter="blinds(horizontal)">
                                      <p:cBhvr>
                                        <p:cTn id="7" dur="500"/>
                                        <p:tgtEl>
                                          <p:spTgt spid="1126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rrowheads="1"/>
          </p:cNvSpPr>
          <p:nvPr>
            <p:ph type="title"/>
          </p:nvPr>
        </p:nvSpPr>
        <p:spPr/>
        <p:txBody>
          <a:bodyPr/>
          <a:lstStyle/>
          <a:p>
            <a:pPr eaLnBrk="1" hangingPunct="1"/>
            <a:r>
              <a:rPr lang="en-US" altLang="zh-CN" smtClean="0"/>
              <a:t>2.3 </a:t>
            </a:r>
            <a:r>
              <a:rPr lang="zh-CN" altLang="en-US" smtClean="0"/>
              <a:t>软件测试的最佳实践 （经验）</a:t>
            </a:r>
          </a:p>
        </p:txBody>
      </p:sp>
      <p:sp>
        <p:nvSpPr>
          <p:cNvPr id="68611" name="Rectangle 3"/>
          <p:cNvSpPr>
            <a:spLocks noGrp="1" noRot="1" noChangeArrowheads="1"/>
          </p:cNvSpPr>
          <p:nvPr>
            <p:ph type="body" idx="1"/>
          </p:nvPr>
        </p:nvSpPr>
        <p:spPr/>
        <p:txBody>
          <a:bodyPr/>
          <a:lstStyle/>
          <a:p>
            <a:pPr eaLnBrk="1" hangingPunct="1">
              <a:lnSpc>
                <a:spcPct val="270000"/>
              </a:lnSpc>
            </a:pPr>
            <a:r>
              <a:rPr lang="en-US" altLang="zh-CN" dirty="0" smtClean="0"/>
              <a:t>	</a:t>
            </a:r>
            <a:r>
              <a:rPr lang="zh-CN" altLang="en-US" dirty="0" smtClean="0"/>
              <a:t>经验</a:t>
            </a:r>
            <a:r>
              <a:rPr lang="en-US" altLang="zh-CN" dirty="0" smtClean="0"/>
              <a:t>3  </a:t>
            </a:r>
            <a:r>
              <a:rPr lang="zh-CN" altLang="en-US" dirty="0" smtClean="0"/>
              <a:t>测试中的集群现象应当被充分的重视 </a:t>
            </a:r>
          </a:p>
          <a:p>
            <a:pPr eaLnBrk="1" hangingPunct="1">
              <a:lnSpc>
                <a:spcPct val="270000"/>
              </a:lnSpc>
            </a:pPr>
            <a:r>
              <a:rPr lang="zh-CN" altLang="en-US" dirty="0" smtClean="0"/>
              <a:t>		经验表明，一段程序中若发现错误的数量越多，则此段程序中残存的错误数量越多。</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8611">
                                            <p:txEl>
                                              <p:pRg st="1" end="1"/>
                                            </p:txEl>
                                          </p:spTgt>
                                        </p:tgtEl>
                                        <p:attrNameLst>
                                          <p:attrName>style.visibility</p:attrName>
                                        </p:attrNameLst>
                                      </p:cBhvr>
                                      <p:to>
                                        <p:strVal val="visible"/>
                                      </p:to>
                                    </p:set>
                                    <p:animEffect transition="in" filter="blinds(horizontal)">
                                      <p:cBhvr>
                                        <p:cTn id="7" dur="500"/>
                                        <p:tgtEl>
                                          <p:spTgt spid="686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rrowheads="1"/>
          </p:cNvSpPr>
          <p:nvPr>
            <p:ph type="title"/>
          </p:nvPr>
        </p:nvSpPr>
        <p:spPr/>
        <p:txBody>
          <a:bodyPr/>
          <a:lstStyle/>
          <a:p>
            <a:pPr eaLnBrk="1" hangingPunct="1"/>
            <a:r>
              <a:rPr lang="en-US" altLang="zh-CN" smtClean="0"/>
              <a:t>2.3 </a:t>
            </a:r>
            <a:r>
              <a:rPr lang="zh-CN" altLang="en-US" smtClean="0"/>
              <a:t>软件测试的最佳实践 （经验）</a:t>
            </a:r>
          </a:p>
        </p:txBody>
      </p:sp>
      <p:sp>
        <p:nvSpPr>
          <p:cNvPr id="71683" name="Rectangle 3"/>
          <p:cNvSpPr>
            <a:spLocks noGrp="1" noRot="1" noChangeArrowheads="1"/>
          </p:cNvSpPr>
          <p:nvPr>
            <p:ph type="body" idx="1"/>
          </p:nvPr>
        </p:nvSpPr>
        <p:spPr>
          <a:xfrm>
            <a:off x="323850" y="1916113"/>
            <a:ext cx="8540750" cy="4176712"/>
          </a:xfrm>
        </p:spPr>
        <p:txBody>
          <a:bodyPr/>
          <a:lstStyle/>
          <a:p>
            <a:pPr eaLnBrk="1" hangingPunct="1">
              <a:lnSpc>
                <a:spcPct val="190000"/>
              </a:lnSpc>
            </a:pPr>
            <a:r>
              <a:rPr lang="zh-CN" altLang="en-US" dirty="0" smtClean="0"/>
              <a:t>经验</a:t>
            </a:r>
            <a:r>
              <a:rPr lang="en-US" altLang="zh-CN" dirty="0" smtClean="0"/>
              <a:t>4</a:t>
            </a:r>
            <a:r>
              <a:rPr lang="zh-CN" altLang="en-US" dirty="0" smtClean="0"/>
              <a:t>、完全的测试是不可能的</a:t>
            </a:r>
          </a:p>
          <a:p>
            <a:pPr eaLnBrk="1" hangingPunct="1">
              <a:lnSpc>
                <a:spcPct val="190000"/>
              </a:lnSpc>
            </a:pPr>
            <a:r>
              <a:rPr lang="zh-CN" altLang="en-US" dirty="0" smtClean="0"/>
              <a:t>	 原因：软件太复杂，资源不允许等等。</a:t>
            </a:r>
          </a:p>
          <a:p>
            <a:pPr eaLnBrk="1" hangingPunct="1">
              <a:lnSpc>
                <a:spcPct val="190000"/>
              </a:lnSpc>
            </a:pPr>
            <a:r>
              <a:rPr lang="zh-CN" altLang="en-US" dirty="0" smtClean="0"/>
              <a:t>	 措施：根据实际情况来决定资源的分配，对测试程度和范围进行有效的控制，提高测试产出比</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1683">
                                            <p:txEl>
                                              <p:pRg st="1" end="1"/>
                                            </p:txEl>
                                          </p:spTgt>
                                        </p:tgtEl>
                                        <p:attrNameLst>
                                          <p:attrName>style.visibility</p:attrName>
                                        </p:attrNameLst>
                                      </p:cBhvr>
                                      <p:to>
                                        <p:strVal val="visible"/>
                                      </p:to>
                                    </p:set>
                                    <p:animEffect transition="in" filter="blinds(horizontal)">
                                      <p:cBhvr>
                                        <p:cTn id="7" dur="500"/>
                                        <p:tgtEl>
                                          <p:spTgt spid="7168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1683">
                                            <p:txEl>
                                              <p:pRg st="2" end="2"/>
                                            </p:txEl>
                                          </p:spTgt>
                                        </p:tgtEl>
                                        <p:attrNameLst>
                                          <p:attrName>style.visibility</p:attrName>
                                        </p:attrNameLst>
                                      </p:cBhvr>
                                      <p:to>
                                        <p:strVal val="visible"/>
                                      </p:to>
                                    </p:set>
                                    <p:animEffect transition="in" filter="blinds(horizontal)">
                                      <p:cBhvr>
                                        <p:cTn id="12" dur="500"/>
                                        <p:tgtEl>
                                          <p:spTgt spid="7168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rrowheads="1"/>
          </p:cNvSpPr>
          <p:nvPr>
            <p:ph type="title"/>
          </p:nvPr>
        </p:nvSpPr>
        <p:spPr/>
        <p:txBody>
          <a:bodyPr/>
          <a:lstStyle/>
          <a:p>
            <a:pPr eaLnBrk="1" hangingPunct="1"/>
            <a:r>
              <a:rPr lang="en-US" altLang="zh-CN" smtClean="0"/>
              <a:t>2.1 </a:t>
            </a:r>
            <a:r>
              <a:rPr lang="zh-CN" altLang="en-US" smtClean="0"/>
              <a:t>软件测试的概念</a:t>
            </a:r>
          </a:p>
        </p:txBody>
      </p:sp>
      <p:sp>
        <p:nvSpPr>
          <p:cNvPr id="26627" name="Rectangle 3"/>
          <p:cNvSpPr>
            <a:spLocks noGrp="1" noRot="1" noChangeArrowheads="1"/>
          </p:cNvSpPr>
          <p:nvPr>
            <p:ph type="body" idx="1"/>
          </p:nvPr>
        </p:nvSpPr>
        <p:spPr>
          <a:xfrm>
            <a:off x="755650" y="1700213"/>
            <a:ext cx="8108950" cy="3886200"/>
          </a:xfrm>
        </p:spPr>
        <p:txBody>
          <a:bodyPr/>
          <a:lstStyle/>
          <a:p>
            <a:pPr eaLnBrk="1" hangingPunct="1">
              <a:lnSpc>
                <a:spcPct val="250000"/>
              </a:lnSpc>
            </a:pPr>
            <a:r>
              <a:rPr lang="zh-CN" altLang="en-US" smtClean="0"/>
              <a:t>本小节包含两个方面的内容：</a:t>
            </a:r>
          </a:p>
          <a:p>
            <a:pPr eaLnBrk="1" hangingPunct="1">
              <a:lnSpc>
                <a:spcPct val="250000"/>
              </a:lnSpc>
            </a:pPr>
            <a:r>
              <a:rPr lang="en-US" altLang="zh-CN" smtClean="0"/>
              <a:t>2.1.1 </a:t>
            </a:r>
            <a:r>
              <a:rPr lang="zh-CN" altLang="en-US" smtClean="0"/>
              <a:t>软件测试的定义 </a:t>
            </a:r>
          </a:p>
          <a:p>
            <a:pPr eaLnBrk="1" hangingPunct="1">
              <a:lnSpc>
                <a:spcPct val="250000"/>
              </a:lnSpc>
            </a:pPr>
            <a:r>
              <a:rPr lang="en-US" altLang="zh-CN" smtClean="0"/>
              <a:t>2.1.2 </a:t>
            </a:r>
            <a:r>
              <a:rPr lang="zh-CN" altLang="en-US" smtClean="0"/>
              <a:t>软件测试的目的 </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6627">
                                            <p:txEl>
                                              <p:pRg st="1" end="1"/>
                                            </p:txEl>
                                          </p:spTgt>
                                        </p:tgtEl>
                                        <p:attrNameLst>
                                          <p:attrName>style.visibility</p:attrName>
                                        </p:attrNameLst>
                                      </p:cBhvr>
                                      <p:to>
                                        <p:strVal val="visible"/>
                                      </p:to>
                                    </p:set>
                                    <p:animEffect transition="in" filter="blinds(horizontal)">
                                      <p:cBhvr>
                                        <p:cTn id="7" dur="500"/>
                                        <p:tgtEl>
                                          <p:spTgt spid="26627">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6627">
                                            <p:txEl>
                                              <p:pRg st="2" end="2"/>
                                            </p:txEl>
                                          </p:spTgt>
                                        </p:tgtEl>
                                        <p:attrNameLst>
                                          <p:attrName>style.visibility</p:attrName>
                                        </p:attrNameLst>
                                      </p:cBhvr>
                                      <p:to>
                                        <p:strVal val="visible"/>
                                      </p:to>
                                    </p:set>
                                    <p:animEffect transition="in" filter="blinds(horizontal)">
                                      <p:cBhvr>
                                        <p:cTn id="10" dur="500"/>
                                        <p:tgtEl>
                                          <p:spTgt spid="266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rrowheads="1"/>
          </p:cNvSpPr>
          <p:nvPr>
            <p:ph type="title"/>
          </p:nvPr>
        </p:nvSpPr>
        <p:spPr/>
        <p:txBody>
          <a:bodyPr/>
          <a:lstStyle/>
          <a:p>
            <a:pPr eaLnBrk="1" hangingPunct="1"/>
            <a:r>
              <a:rPr lang="en-US" altLang="zh-CN" smtClean="0"/>
              <a:t>2.3 </a:t>
            </a:r>
            <a:r>
              <a:rPr lang="zh-CN" altLang="en-US" smtClean="0"/>
              <a:t>软件测试的最佳实践 （经验）</a:t>
            </a:r>
          </a:p>
        </p:txBody>
      </p:sp>
      <p:sp>
        <p:nvSpPr>
          <p:cNvPr id="72707" name="Rectangle 3"/>
          <p:cNvSpPr>
            <a:spLocks noGrp="1" noRot="1" noChangeArrowheads="1"/>
          </p:cNvSpPr>
          <p:nvPr>
            <p:ph type="body" idx="1"/>
          </p:nvPr>
        </p:nvSpPr>
        <p:spPr/>
        <p:txBody>
          <a:bodyPr/>
          <a:lstStyle/>
          <a:p>
            <a:pPr eaLnBrk="1" hangingPunct="1">
              <a:lnSpc>
                <a:spcPct val="120000"/>
              </a:lnSpc>
            </a:pPr>
            <a:r>
              <a:rPr lang="zh-CN" altLang="en-US" smtClean="0"/>
              <a:t>经验</a:t>
            </a:r>
            <a:r>
              <a:rPr lang="en-US" altLang="zh-CN" smtClean="0"/>
              <a:t>5</a:t>
            </a:r>
            <a:r>
              <a:rPr lang="zh-CN" altLang="en-US" smtClean="0"/>
              <a:t>、修复缺陷后，一定要进行回归测试。</a:t>
            </a:r>
          </a:p>
          <a:p>
            <a:pPr eaLnBrk="1" hangingPunct="1">
              <a:lnSpc>
                <a:spcPct val="250000"/>
              </a:lnSpc>
            </a:pPr>
            <a:r>
              <a:rPr lang="zh-CN" altLang="en-US" smtClean="0"/>
              <a:t>		缺陷关联是一种常见现象，某个缺陷会因为其他缺陷而出现或消失。</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2707">
                                            <p:txEl>
                                              <p:pRg st="1" end="1"/>
                                            </p:txEl>
                                          </p:spTgt>
                                        </p:tgtEl>
                                        <p:attrNameLst>
                                          <p:attrName>style.visibility</p:attrName>
                                        </p:attrNameLst>
                                      </p:cBhvr>
                                      <p:to>
                                        <p:strVal val="visible"/>
                                      </p:to>
                                    </p:set>
                                    <p:animEffect transition="in" filter="blinds(horizontal)">
                                      <p:cBhvr>
                                        <p:cTn id="7" dur="500"/>
                                        <p:tgtEl>
                                          <p:spTgt spid="7270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rrowheads="1"/>
          </p:cNvSpPr>
          <p:nvPr>
            <p:ph type="title"/>
          </p:nvPr>
        </p:nvSpPr>
        <p:spPr/>
        <p:txBody>
          <a:bodyPr/>
          <a:lstStyle/>
          <a:p>
            <a:pPr eaLnBrk="1" hangingPunct="1"/>
            <a:r>
              <a:rPr lang="en-US" altLang="zh-CN" smtClean="0"/>
              <a:t>2.3 </a:t>
            </a:r>
            <a:r>
              <a:rPr lang="zh-CN" altLang="en-US" smtClean="0"/>
              <a:t>软件测试的最佳实践 （经验）</a:t>
            </a:r>
          </a:p>
        </p:txBody>
      </p:sp>
      <p:sp>
        <p:nvSpPr>
          <p:cNvPr id="75779" name="Rectangle 3"/>
          <p:cNvSpPr>
            <a:spLocks noGrp="1" noRot="1" noChangeArrowheads="1"/>
          </p:cNvSpPr>
          <p:nvPr>
            <p:ph type="body" idx="1"/>
          </p:nvPr>
        </p:nvSpPr>
        <p:spPr>
          <a:xfrm>
            <a:off x="323850" y="1916113"/>
            <a:ext cx="8540750" cy="4608512"/>
          </a:xfrm>
        </p:spPr>
        <p:txBody>
          <a:bodyPr/>
          <a:lstStyle/>
          <a:p>
            <a:pPr marL="457200" indent="-457200" eaLnBrk="1" hangingPunct="1"/>
            <a:r>
              <a:rPr lang="zh-CN" altLang="en-US" dirty="0" smtClean="0"/>
              <a:t>其他经验：</a:t>
            </a:r>
          </a:p>
          <a:p>
            <a:pPr marL="457200" indent="-457200" eaLnBrk="1" hangingPunct="1">
              <a:lnSpc>
                <a:spcPct val="240000"/>
              </a:lnSpc>
              <a:buFont typeface="Wingdings" panose="05000000000000000000" pitchFamily="2" charset="2"/>
              <a:buChar char="v"/>
            </a:pPr>
            <a:r>
              <a:rPr lang="zh-CN" altLang="en-US" dirty="0" smtClean="0"/>
              <a:t>测试人员要始终站在用户的角度去看问题。</a:t>
            </a:r>
          </a:p>
          <a:p>
            <a:pPr marL="457200" indent="-457200" eaLnBrk="1" hangingPunct="1">
              <a:lnSpc>
                <a:spcPct val="240000"/>
              </a:lnSpc>
              <a:buFont typeface="Wingdings" panose="05000000000000000000" pitchFamily="2" charset="2"/>
              <a:buChar char="v"/>
            </a:pPr>
            <a:r>
              <a:rPr lang="zh-CN" altLang="en-US" dirty="0" smtClean="0"/>
              <a:t>软件测试必须基于“质量第一”的思想去开展各项工作。</a:t>
            </a:r>
            <a:endParaRPr lang="en-US" altLang="zh-CN" dirty="0" smtClean="0"/>
          </a:p>
          <a:p>
            <a:pPr marL="457200" indent="-457200" eaLnBrk="1" hangingPunct="1">
              <a:lnSpc>
                <a:spcPct val="240000"/>
              </a:lnSpc>
              <a:buFont typeface="Wingdings" panose="05000000000000000000" pitchFamily="2" charset="2"/>
              <a:buChar char="v"/>
            </a:pPr>
            <a:r>
              <a:rPr lang="zh-CN" altLang="en-US" dirty="0"/>
              <a:t>软件项目一启动，软件测试也就开始，而不是等程序写完，才开始进行测试。</a:t>
            </a:r>
          </a:p>
          <a:p>
            <a:pPr marL="457200" indent="-457200" eaLnBrk="1" hangingPunct="1">
              <a:lnSpc>
                <a:spcPct val="240000"/>
              </a:lnSpc>
              <a:buFont typeface="Wingdings" panose="05000000000000000000" pitchFamily="2" charset="2"/>
              <a:buChar char="v"/>
            </a:pPr>
            <a:endParaRPr lang="zh-CN" altLang="en-US" dirty="0" smtClean="0"/>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5779">
                                            <p:txEl>
                                              <p:pRg st="1" end="1"/>
                                            </p:txEl>
                                          </p:spTgt>
                                        </p:tgtEl>
                                        <p:attrNameLst>
                                          <p:attrName>style.visibility</p:attrName>
                                        </p:attrNameLst>
                                      </p:cBhvr>
                                      <p:to>
                                        <p:strVal val="visible"/>
                                      </p:to>
                                    </p:set>
                                    <p:animEffect transition="in" filter="blinds(horizontal)">
                                      <p:cBhvr>
                                        <p:cTn id="7" dur="500"/>
                                        <p:tgtEl>
                                          <p:spTgt spid="7577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5779">
                                            <p:txEl>
                                              <p:pRg st="2" end="2"/>
                                            </p:txEl>
                                          </p:spTgt>
                                        </p:tgtEl>
                                        <p:attrNameLst>
                                          <p:attrName>style.visibility</p:attrName>
                                        </p:attrNameLst>
                                      </p:cBhvr>
                                      <p:to>
                                        <p:strVal val="visible"/>
                                      </p:to>
                                    </p:set>
                                    <p:animEffect transition="in" filter="blinds(horizontal)">
                                      <p:cBhvr>
                                        <p:cTn id="12" dur="500"/>
                                        <p:tgtEl>
                                          <p:spTgt spid="7577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5779">
                                            <p:txEl>
                                              <p:pRg st="3" end="3"/>
                                            </p:txEl>
                                          </p:spTgt>
                                        </p:tgtEl>
                                        <p:attrNameLst>
                                          <p:attrName>style.visibility</p:attrName>
                                        </p:attrNameLst>
                                      </p:cBhvr>
                                      <p:to>
                                        <p:strVal val="visible"/>
                                      </p:to>
                                    </p:set>
                                    <p:animEffect transition="in" filter="blinds(horizontal)">
                                      <p:cBhvr>
                                        <p:cTn id="17" dur="500"/>
                                        <p:tgtEl>
                                          <p:spTgt spid="7577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rrowheads="1"/>
          </p:cNvSpPr>
          <p:nvPr>
            <p:ph type="title"/>
          </p:nvPr>
        </p:nvSpPr>
        <p:spPr/>
        <p:txBody>
          <a:bodyPr/>
          <a:lstStyle/>
          <a:p>
            <a:pPr eaLnBrk="1" hangingPunct="1"/>
            <a:r>
              <a:rPr lang="zh-CN" altLang="en-US" smtClean="0"/>
              <a:t>小结</a:t>
            </a:r>
          </a:p>
        </p:txBody>
      </p:sp>
      <p:sp>
        <p:nvSpPr>
          <p:cNvPr id="88067" name="Rectangle 3"/>
          <p:cNvSpPr>
            <a:spLocks noGrp="1" noRot="1" noChangeArrowheads="1"/>
          </p:cNvSpPr>
          <p:nvPr>
            <p:ph type="body" idx="1"/>
          </p:nvPr>
        </p:nvSpPr>
        <p:spPr/>
        <p:txBody>
          <a:bodyPr/>
          <a:lstStyle/>
          <a:p>
            <a:pPr eaLnBrk="1" hangingPunct="1">
              <a:lnSpc>
                <a:spcPct val="120000"/>
              </a:lnSpc>
              <a:buFont typeface="Wingdings" panose="05000000000000000000" pitchFamily="2" charset="2"/>
              <a:buChar char="v"/>
            </a:pPr>
            <a:r>
              <a:rPr lang="zh-CN" altLang="en-US" smtClean="0"/>
              <a:t>软件测试是为了发现缺陷与错误，而且也是对软件质量进行度量和评估，以提高软件的质量。</a:t>
            </a:r>
          </a:p>
          <a:p>
            <a:pPr eaLnBrk="1" hangingPunct="1">
              <a:lnSpc>
                <a:spcPct val="120000"/>
              </a:lnSpc>
              <a:buFont typeface="Wingdings" panose="05000000000000000000" pitchFamily="2" charset="2"/>
              <a:buChar char="v"/>
            </a:pPr>
            <a:r>
              <a:rPr lang="zh-CN" altLang="en-US" smtClean="0"/>
              <a:t>证明、检测和预防已经成为测试的重要目标。</a:t>
            </a:r>
          </a:p>
          <a:p>
            <a:pPr eaLnBrk="1" hangingPunct="1">
              <a:lnSpc>
                <a:spcPct val="120000"/>
              </a:lnSpc>
              <a:buFont typeface="Wingdings" panose="05000000000000000000" pitchFamily="2" charset="2"/>
              <a:buChar char="v"/>
            </a:pPr>
            <a:r>
              <a:rPr lang="zh-CN" altLang="en-US" smtClean="0"/>
              <a:t>测试的分类。</a:t>
            </a:r>
          </a:p>
          <a:p>
            <a:pPr eaLnBrk="1" hangingPunct="1">
              <a:lnSpc>
                <a:spcPct val="120000"/>
              </a:lnSpc>
              <a:buFont typeface="Wingdings" panose="05000000000000000000" pitchFamily="2" charset="2"/>
              <a:buChar char="v"/>
            </a:pPr>
            <a:r>
              <a:rPr lang="zh-CN" altLang="en-US" smtClean="0"/>
              <a:t>软件测试的最佳实践 。 </a:t>
            </a:r>
          </a:p>
        </p:txBody>
      </p:sp>
    </p:spTree>
  </p:cSld>
  <p:clrMapOvr>
    <a:masterClrMapping/>
  </p:clrMapOvr>
  <p:transition>
    <p:zo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rrowheads="1"/>
          </p:cNvSpPr>
          <p:nvPr>
            <p:ph type="title"/>
          </p:nvPr>
        </p:nvSpPr>
        <p:spPr>
          <a:xfrm>
            <a:off x="250825" y="260350"/>
            <a:ext cx="8540750" cy="1143000"/>
          </a:xfrm>
        </p:spPr>
        <p:txBody>
          <a:bodyPr/>
          <a:lstStyle/>
          <a:p>
            <a:pPr eaLnBrk="1" hangingPunct="1"/>
            <a:r>
              <a:rPr lang="en-US" altLang="zh-CN" smtClean="0"/>
              <a:t>2.1.1 </a:t>
            </a:r>
            <a:r>
              <a:rPr lang="zh-CN" altLang="en-US" smtClean="0"/>
              <a:t>软件测试的定义</a:t>
            </a:r>
          </a:p>
        </p:txBody>
      </p:sp>
      <p:sp>
        <p:nvSpPr>
          <p:cNvPr id="3075" name="Rectangle 3"/>
          <p:cNvSpPr>
            <a:spLocks noGrp="1" noRot="1" noChangeArrowheads="1"/>
          </p:cNvSpPr>
          <p:nvPr>
            <p:ph type="body" idx="1"/>
          </p:nvPr>
        </p:nvSpPr>
        <p:spPr>
          <a:xfrm>
            <a:off x="250825" y="1412875"/>
            <a:ext cx="8540750" cy="5040313"/>
          </a:xfrm>
        </p:spPr>
        <p:txBody>
          <a:bodyPr/>
          <a:lstStyle/>
          <a:p>
            <a:pPr eaLnBrk="1" hangingPunct="1">
              <a:lnSpc>
                <a:spcPct val="180000"/>
              </a:lnSpc>
            </a:pPr>
            <a:r>
              <a:rPr lang="en-US" altLang="zh-CN" dirty="0" smtClean="0"/>
              <a:t>		</a:t>
            </a:r>
            <a:r>
              <a:rPr lang="zh-CN" altLang="en-US" dirty="0" smtClean="0"/>
              <a:t>软件测试的研究至今已有</a:t>
            </a:r>
            <a:r>
              <a:rPr lang="en-US" altLang="zh-CN" dirty="0" smtClean="0"/>
              <a:t>50</a:t>
            </a:r>
            <a:r>
              <a:rPr lang="zh-CN" altLang="en-US" dirty="0" smtClean="0"/>
              <a:t>多年的历史，但是对于什么是软件测试，至今没有统一的定义，其中比较权威的是</a:t>
            </a:r>
            <a:r>
              <a:rPr lang="en-US" altLang="zh-CN" dirty="0" smtClean="0"/>
              <a:t>IEEE</a:t>
            </a:r>
            <a:r>
              <a:rPr lang="zh-CN" altLang="en-US" dirty="0" smtClean="0"/>
              <a:t>于</a:t>
            </a:r>
            <a:r>
              <a:rPr lang="en-US" altLang="zh-CN" dirty="0" smtClean="0"/>
              <a:t>1983</a:t>
            </a:r>
            <a:r>
              <a:rPr lang="zh-CN" altLang="en-US" dirty="0" smtClean="0"/>
              <a:t>年给出的定义：</a:t>
            </a:r>
          </a:p>
          <a:p>
            <a:pPr eaLnBrk="1" hangingPunct="1">
              <a:lnSpc>
                <a:spcPct val="180000"/>
              </a:lnSpc>
            </a:pPr>
            <a:r>
              <a:rPr lang="zh-CN" altLang="en-US" dirty="0" smtClean="0"/>
              <a:t>		</a:t>
            </a:r>
            <a:r>
              <a:rPr lang="zh-CN" altLang="en-US" dirty="0" smtClean="0">
                <a:solidFill>
                  <a:srgbClr val="FFFF00"/>
                </a:solidFill>
                <a:latin typeface="华文中宋" panose="02010600040101010101" pitchFamily="2" charset="-122"/>
                <a:ea typeface="华文中宋" panose="02010600040101010101" pitchFamily="2" charset="-122"/>
              </a:rPr>
              <a:t>软件测试</a:t>
            </a:r>
            <a:r>
              <a:rPr lang="zh-CN" altLang="en-US" dirty="0" smtClean="0"/>
              <a:t>是使用人工和自动手段来运行或测试某个系统的过程，其目的在于检验它</a:t>
            </a:r>
            <a:r>
              <a:rPr lang="zh-CN" altLang="en-US" dirty="0" smtClean="0">
                <a:solidFill>
                  <a:srgbClr val="FFFF00"/>
                </a:solidFill>
              </a:rPr>
              <a:t>是否满足规定的需求</a:t>
            </a:r>
            <a:r>
              <a:rPr lang="zh-CN" altLang="en-US" dirty="0" smtClean="0"/>
              <a:t>或弄清楚预期结果与实际结果之间的差别。</a:t>
            </a:r>
            <a:r>
              <a:rPr lang="en-US" altLang="zh-CN" dirty="0" smtClean="0"/>
              <a:t>——IEEE</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animEffect transition="in" filter="box(in)">
                                      <p:cBhvr>
                                        <p:cTn id="7" dur="500"/>
                                        <p:tgtEl>
                                          <p:spTgt spid="30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3075">
                                            <p:txEl>
                                              <p:pRg st="1" end="1"/>
                                            </p:txEl>
                                          </p:spTgt>
                                        </p:tgtEl>
                                        <p:attrNameLst>
                                          <p:attrName>style.visibility</p:attrName>
                                        </p:attrNameLst>
                                      </p:cBhvr>
                                      <p:to>
                                        <p:strVal val="visible"/>
                                      </p:to>
                                    </p:set>
                                    <p:anim calcmode="lin" valueType="num">
                                      <p:cBhvr additive="base">
                                        <p:cTn id="12" dur="500" fill="hold"/>
                                        <p:tgtEl>
                                          <p:spTgt spid="3075">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07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rrowheads="1"/>
          </p:cNvSpPr>
          <p:nvPr>
            <p:ph type="title"/>
          </p:nvPr>
        </p:nvSpPr>
        <p:spPr/>
        <p:txBody>
          <a:bodyPr/>
          <a:lstStyle/>
          <a:p>
            <a:pPr eaLnBrk="1" hangingPunct="1"/>
            <a:r>
              <a:rPr lang="en-US" altLang="zh-CN" smtClean="0"/>
              <a:t>2.1.1 </a:t>
            </a:r>
            <a:r>
              <a:rPr lang="zh-CN" altLang="en-US" smtClean="0"/>
              <a:t>软件测试的定义</a:t>
            </a:r>
          </a:p>
        </p:txBody>
      </p:sp>
      <p:sp>
        <p:nvSpPr>
          <p:cNvPr id="2" name="内容占位符 1"/>
          <p:cNvSpPr>
            <a:spLocks noGrp="1"/>
          </p:cNvSpPr>
          <p:nvPr>
            <p:ph idx="1"/>
          </p:nvPr>
        </p:nvSpPr>
        <p:spPr>
          <a:xfrm>
            <a:off x="603250" y="2060848"/>
            <a:ext cx="8540750" cy="3886200"/>
          </a:xfrm>
        </p:spPr>
        <p:txBody>
          <a:bodyPr/>
          <a:lstStyle/>
          <a:p>
            <a:pPr algn="just">
              <a:buFont typeface="Wingdings" panose="05000000000000000000" pitchFamily="2" charset="2"/>
              <a:buChar char="Ø"/>
            </a:pPr>
            <a:r>
              <a:rPr lang="zh-CN" altLang="en-US" dirty="0" smtClean="0"/>
              <a:t>软件组成：</a:t>
            </a:r>
            <a:r>
              <a:rPr lang="en-US" altLang="zh-CN" dirty="0" smtClean="0"/>
              <a:t> </a:t>
            </a:r>
            <a:r>
              <a:rPr lang="zh-CN" altLang="en-US" dirty="0"/>
              <a:t>程序 </a:t>
            </a:r>
            <a:r>
              <a:rPr lang="en-US" altLang="zh-CN" dirty="0"/>
              <a:t>+ </a:t>
            </a:r>
            <a:r>
              <a:rPr lang="zh-CN" altLang="en-US" dirty="0" smtClean="0"/>
              <a:t>数据 </a:t>
            </a:r>
            <a:r>
              <a:rPr lang="en-US" altLang="zh-CN" dirty="0"/>
              <a:t>+ </a:t>
            </a:r>
            <a:r>
              <a:rPr lang="zh-CN" altLang="en-US" dirty="0"/>
              <a:t>文档 </a:t>
            </a:r>
            <a:endParaRPr lang="en-US" altLang="zh-CN" dirty="0" smtClean="0"/>
          </a:p>
          <a:p>
            <a:pPr algn="just">
              <a:buFont typeface="Wingdings" panose="05000000000000000000" pitchFamily="2" charset="2"/>
              <a:buChar char="Ø"/>
            </a:pPr>
            <a:endParaRPr lang="en-US" altLang="zh-CN" dirty="0" smtClean="0"/>
          </a:p>
          <a:p>
            <a:pPr algn="just">
              <a:buFont typeface="Wingdings" panose="05000000000000000000" pitchFamily="2" charset="2"/>
              <a:buChar char="Ø"/>
            </a:pPr>
            <a:r>
              <a:rPr lang="zh-CN" altLang="en-US" dirty="0" smtClean="0"/>
              <a:t>软件测试的组成</a:t>
            </a:r>
            <a:endParaRPr lang="zh-CN" altLang="en-US" dirty="0"/>
          </a:p>
          <a:p>
            <a:endParaRPr lang="zh-CN" altLang="en-US" dirty="0"/>
          </a:p>
        </p:txBody>
      </p:sp>
    </p:spTree>
  </p:cSld>
  <p:clrMapOvr>
    <a:masterClrMapping/>
  </p:clrMapOvr>
  <p:transition>
    <p:zo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rrowheads="1"/>
          </p:cNvSpPr>
          <p:nvPr>
            <p:ph type="title"/>
          </p:nvPr>
        </p:nvSpPr>
        <p:spPr>
          <a:xfrm>
            <a:off x="323850" y="476250"/>
            <a:ext cx="8540750" cy="792163"/>
          </a:xfrm>
        </p:spPr>
        <p:txBody>
          <a:bodyPr/>
          <a:lstStyle/>
          <a:p>
            <a:pPr eaLnBrk="1" hangingPunct="1"/>
            <a:r>
              <a:rPr lang="en-US" altLang="zh-CN" smtClean="0"/>
              <a:t>2.1.2 </a:t>
            </a:r>
            <a:r>
              <a:rPr lang="zh-CN" altLang="en-US" smtClean="0"/>
              <a:t>软件测试的目的</a:t>
            </a:r>
          </a:p>
        </p:txBody>
      </p:sp>
      <p:sp>
        <p:nvSpPr>
          <p:cNvPr id="30724" name="Rectangle 4"/>
          <p:cNvSpPr>
            <a:spLocks noGrp="1" noChangeArrowheads="1"/>
          </p:cNvSpPr>
          <p:nvPr>
            <p:ph type="body" idx="1"/>
          </p:nvPr>
        </p:nvSpPr>
        <p:spPr>
          <a:xfrm>
            <a:off x="323850" y="1268413"/>
            <a:ext cx="8532813" cy="4572000"/>
          </a:xfrm>
          <a:noFill/>
        </p:spPr>
        <p:txBody>
          <a:bodyPr/>
          <a:lstStyle/>
          <a:p>
            <a:pPr eaLnBrk="1" hangingPunct="1">
              <a:lnSpc>
                <a:spcPct val="250000"/>
              </a:lnSpc>
            </a:pPr>
            <a:r>
              <a:rPr lang="en-US" altLang="zh-CN" smtClean="0">
                <a:solidFill>
                  <a:srgbClr val="FFFF00"/>
                </a:solidFill>
                <a:latin typeface="华文中宋" panose="02010600040101010101" pitchFamily="2" charset="-122"/>
                <a:ea typeface="华文中宋" panose="02010600040101010101" pitchFamily="2" charset="-122"/>
              </a:rPr>
              <a:t>        </a:t>
            </a:r>
            <a:r>
              <a:rPr lang="zh-CN" altLang="en-US" sz="2800" smtClean="0">
                <a:solidFill>
                  <a:srgbClr val="FFFF00"/>
                </a:solidFill>
                <a:latin typeface="华文中宋" panose="02010600040101010101" pitchFamily="2" charset="-122"/>
                <a:ea typeface="华文中宋" panose="02010600040101010101" pitchFamily="2" charset="-122"/>
              </a:rPr>
              <a:t>软件测试的目的</a:t>
            </a:r>
            <a:r>
              <a:rPr lang="zh-CN" altLang="en-US" sz="2800" smtClean="0"/>
              <a:t>是以最少的人力、物力和时间</a:t>
            </a:r>
            <a:r>
              <a:rPr lang="zh-CN" altLang="en-US" sz="2800" smtClean="0">
                <a:solidFill>
                  <a:srgbClr val="FFFF00"/>
                </a:solidFill>
              </a:rPr>
              <a:t>找出</a:t>
            </a:r>
            <a:r>
              <a:rPr lang="zh-CN" altLang="en-US" sz="2800" smtClean="0"/>
              <a:t>软件中潜在的各种错误和缺陷，通过</a:t>
            </a:r>
            <a:r>
              <a:rPr lang="zh-CN" altLang="en-US" sz="2800" smtClean="0">
                <a:solidFill>
                  <a:srgbClr val="FFFF00"/>
                </a:solidFill>
              </a:rPr>
              <a:t>修正</a:t>
            </a:r>
            <a:r>
              <a:rPr lang="zh-CN" altLang="en-US" sz="2800" smtClean="0"/>
              <a:t>各种错误和缺陷提高软件质量，回避软件发布后由于潜在的软件缺陷和错误造成的隐患所带来的商业风险。 </a:t>
            </a:r>
          </a:p>
        </p:txBody>
      </p:sp>
      <p:sp>
        <p:nvSpPr>
          <p:cNvPr id="50180" name="矩形 1"/>
          <p:cNvSpPr>
            <a:spLocks noChangeArrowheads="1"/>
          </p:cNvSpPr>
          <p:nvPr/>
        </p:nvSpPr>
        <p:spPr bwMode="auto">
          <a:xfrm>
            <a:off x="395288" y="6021388"/>
            <a:ext cx="13398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hlinkClick r:id="rId2" action="ppaction://hlinksldjump"/>
              </a:rPr>
              <a:t>返回主目录</a:t>
            </a:r>
            <a:endParaRPr lang="zh-CN" alt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0724">
                                            <p:txEl>
                                              <p:pRg st="0" end="0"/>
                                            </p:txEl>
                                          </p:spTgt>
                                        </p:tgtEl>
                                        <p:attrNameLst>
                                          <p:attrName>style.visibility</p:attrName>
                                        </p:attrNameLst>
                                      </p:cBhvr>
                                      <p:to>
                                        <p:strVal val="visible"/>
                                      </p:to>
                                    </p:set>
                                    <p:animEffect transition="in" filter="blinds(horizontal)">
                                      <p:cBhvr>
                                        <p:cTn id="7" dur="500"/>
                                        <p:tgtEl>
                                          <p:spTgt spid="307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rrowheads="1"/>
          </p:cNvSpPr>
          <p:nvPr>
            <p:ph type="title"/>
          </p:nvPr>
        </p:nvSpPr>
        <p:spPr/>
        <p:txBody>
          <a:bodyPr/>
          <a:lstStyle/>
          <a:p>
            <a:pPr eaLnBrk="1" hangingPunct="1"/>
            <a:r>
              <a:rPr lang="en-US" altLang="zh-CN" smtClean="0"/>
              <a:t>2.2  </a:t>
            </a:r>
            <a:r>
              <a:rPr lang="zh-CN" altLang="en-US" smtClean="0"/>
              <a:t>软件测试的分类 </a:t>
            </a:r>
          </a:p>
        </p:txBody>
      </p:sp>
      <p:sp>
        <p:nvSpPr>
          <p:cNvPr id="31747" name="Rectangle 3"/>
          <p:cNvSpPr>
            <a:spLocks noGrp="1" noRot="1" noChangeArrowheads="1"/>
          </p:cNvSpPr>
          <p:nvPr>
            <p:ph type="body" idx="1"/>
          </p:nvPr>
        </p:nvSpPr>
        <p:spPr>
          <a:xfrm>
            <a:off x="755650" y="1916113"/>
            <a:ext cx="8108950" cy="3886200"/>
          </a:xfrm>
        </p:spPr>
        <p:txBody>
          <a:bodyPr/>
          <a:lstStyle/>
          <a:p>
            <a:pPr eaLnBrk="1" hangingPunct="1">
              <a:lnSpc>
                <a:spcPct val="160000"/>
              </a:lnSpc>
            </a:pPr>
            <a:r>
              <a:rPr lang="zh-CN" altLang="en-US" smtClean="0"/>
              <a:t>本小节包含四个方面的内容：</a:t>
            </a:r>
          </a:p>
          <a:p>
            <a:pPr eaLnBrk="1" hangingPunct="1">
              <a:lnSpc>
                <a:spcPct val="160000"/>
              </a:lnSpc>
            </a:pPr>
            <a:r>
              <a:rPr lang="en-US" altLang="zh-CN" smtClean="0"/>
              <a:t>2.2.1 </a:t>
            </a:r>
            <a:r>
              <a:rPr lang="zh-CN" altLang="en-US" smtClean="0"/>
              <a:t>按测试技术上分类</a:t>
            </a:r>
          </a:p>
          <a:p>
            <a:pPr eaLnBrk="1" hangingPunct="1">
              <a:lnSpc>
                <a:spcPct val="160000"/>
              </a:lnSpc>
            </a:pPr>
            <a:r>
              <a:rPr lang="en-US" altLang="zh-CN" smtClean="0"/>
              <a:t>2.2.2 </a:t>
            </a:r>
            <a:r>
              <a:rPr lang="zh-CN" altLang="en-US" smtClean="0"/>
              <a:t>按测试方式上分类</a:t>
            </a:r>
          </a:p>
          <a:p>
            <a:pPr eaLnBrk="1" hangingPunct="1">
              <a:lnSpc>
                <a:spcPct val="160000"/>
              </a:lnSpc>
            </a:pPr>
            <a:r>
              <a:rPr lang="en-US" altLang="zh-CN" smtClean="0"/>
              <a:t>2.2.3 </a:t>
            </a:r>
            <a:r>
              <a:rPr lang="zh-CN" altLang="en-US" smtClean="0"/>
              <a:t>按测试阶段分类</a:t>
            </a:r>
          </a:p>
          <a:p>
            <a:pPr eaLnBrk="1" hangingPunct="1">
              <a:lnSpc>
                <a:spcPct val="180000"/>
              </a:lnSpc>
            </a:pPr>
            <a:r>
              <a:rPr lang="en-US" altLang="zh-CN" smtClean="0"/>
              <a:t>2.2.4 </a:t>
            </a:r>
            <a:r>
              <a:rPr lang="zh-CN" altLang="en-US" smtClean="0"/>
              <a:t>按测试实施组织分类</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1747">
                                            <p:txEl>
                                              <p:pRg st="1" end="1"/>
                                            </p:txEl>
                                          </p:spTgt>
                                        </p:tgtEl>
                                        <p:attrNameLst>
                                          <p:attrName>style.visibility</p:attrName>
                                        </p:attrNameLst>
                                      </p:cBhvr>
                                      <p:to>
                                        <p:strVal val="visible"/>
                                      </p:to>
                                    </p:set>
                                    <p:animEffect transition="in" filter="blinds(horizontal)">
                                      <p:cBhvr>
                                        <p:cTn id="7" dur="500"/>
                                        <p:tgtEl>
                                          <p:spTgt spid="31747">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1747">
                                            <p:txEl>
                                              <p:pRg st="2" end="2"/>
                                            </p:txEl>
                                          </p:spTgt>
                                        </p:tgtEl>
                                        <p:attrNameLst>
                                          <p:attrName>style.visibility</p:attrName>
                                        </p:attrNameLst>
                                      </p:cBhvr>
                                      <p:to>
                                        <p:strVal val="visible"/>
                                      </p:to>
                                    </p:set>
                                    <p:animEffect transition="in" filter="blinds(horizontal)">
                                      <p:cBhvr>
                                        <p:cTn id="10" dur="500"/>
                                        <p:tgtEl>
                                          <p:spTgt spid="31747">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1747">
                                            <p:txEl>
                                              <p:pRg st="3" end="3"/>
                                            </p:txEl>
                                          </p:spTgt>
                                        </p:tgtEl>
                                        <p:attrNameLst>
                                          <p:attrName>style.visibility</p:attrName>
                                        </p:attrNameLst>
                                      </p:cBhvr>
                                      <p:to>
                                        <p:strVal val="visible"/>
                                      </p:to>
                                    </p:set>
                                    <p:animEffect transition="in" filter="blinds(horizontal)">
                                      <p:cBhvr>
                                        <p:cTn id="13" dur="500"/>
                                        <p:tgtEl>
                                          <p:spTgt spid="31747">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1747">
                                            <p:txEl>
                                              <p:pRg st="4" end="4"/>
                                            </p:txEl>
                                          </p:spTgt>
                                        </p:tgtEl>
                                        <p:attrNameLst>
                                          <p:attrName>style.visibility</p:attrName>
                                        </p:attrNameLst>
                                      </p:cBhvr>
                                      <p:to>
                                        <p:strVal val="visible"/>
                                      </p:to>
                                    </p:set>
                                    <p:animEffect transition="in" filter="blinds(horizontal)">
                                      <p:cBhvr>
                                        <p:cTn id="16" dur="500"/>
                                        <p:tgtEl>
                                          <p:spTgt spid="317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rrowheads="1"/>
          </p:cNvSpPr>
          <p:nvPr>
            <p:ph type="title"/>
          </p:nvPr>
        </p:nvSpPr>
        <p:spPr/>
        <p:txBody>
          <a:bodyPr/>
          <a:lstStyle/>
          <a:p>
            <a:pPr eaLnBrk="1" hangingPunct="1"/>
            <a:r>
              <a:rPr lang="en-US" altLang="zh-CN" smtClean="0"/>
              <a:t>2.2.1 </a:t>
            </a:r>
            <a:r>
              <a:rPr lang="zh-CN" altLang="en-US" smtClean="0"/>
              <a:t>按测试技术上分类</a:t>
            </a:r>
          </a:p>
        </p:txBody>
      </p:sp>
      <p:sp>
        <p:nvSpPr>
          <p:cNvPr id="32771" name="Rectangle 3"/>
          <p:cNvSpPr>
            <a:spLocks noGrp="1" noRot="1" noChangeArrowheads="1"/>
          </p:cNvSpPr>
          <p:nvPr>
            <p:ph type="body" idx="1"/>
          </p:nvPr>
        </p:nvSpPr>
        <p:spPr>
          <a:xfrm>
            <a:off x="1116013" y="1844675"/>
            <a:ext cx="5616575" cy="3886200"/>
          </a:xfrm>
        </p:spPr>
        <p:txBody>
          <a:bodyPr/>
          <a:lstStyle/>
          <a:p>
            <a:pPr eaLnBrk="1" hangingPunct="1">
              <a:lnSpc>
                <a:spcPct val="240000"/>
              </a:lnSpc>
            </a:pPr>
            <a:r>
              <a:rPr lang="zh-CN" altLang="en-US" smtClean="0"/>
              <a:t>按测试技术，软件测试可以分为：</a:t>
            </a:r>
          </a:p>
          <a:p>
            <a:pPr eaLnBrk="1" hangingPunct="1">
              <a:lnSpc>
                <a:spcPct val="240000"/>
              </a:lnSpc>
              <a:buFont typeface="Wingdings" panose="05000000000000000000" pitchFamily="2" charset="2"/>
              <a:buChar char="v"/>
            </a:pPr>
            <a:r>
              <a:rPr lang="zh-CN" altLang="en-US" smtClean="0"/>
              <a:t>白盒测试技术 	</a:t>
            </a:r>
          </a:p>
          <a:p>
            <a:pPr eaLnBrk="1" hangingPunct="1">
              <a:lnSpc>
                <a:spcPct val="240000"/>
              </a:lnSpc>
              <a:buFont typeface="Wingdings" panose="05000000000000000000" pitchFamily="2" charset="2"/>
              <a:buChar char="v"/>
            </a:pPr>
            <a:r>
              <a:rPr lang="zh-CN" altLang="en-US" smtClean="0"/>
              <a:t>黑盒测试技术		</a:t>
            </a:r>
          </a:p>
        </p:txBody>
      </p:sp>
      <p:pic>
        <p:nvPicPr>
          <p:cNvPr id="52228" name="Picture 2" descr="c:\DOCUME~1\ADMINI~1\APPLIC~1\360se6\USERDA~1\Temp\04FIG0~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0200" y="2852738"/>
            <a:ext cx="4762500" cy="310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2771">
                                            <p:txEl>
                                              <p:pRg st="1" end="1"/>
                                            </p:txEl>
                                          </p:spTgt>
                                        </p:tgtEl>
                                        <p:attrNameLst>
                                          <p:attrName>style.visibility</p:attrName>
                                        </p:attrNameLst>
                                      </p:cBhvr>
                                      <p:to>
                                        <p:strVal val="visible"/>
                                      </p:to>
                                    </p:set>
                                    <p:animEffect transition="in" filter="blinds(horizontal)">
                                      <p:cBhvr>
                                        <p:cTn id="7" dur="500"/>
                                        <p:tgtEl>
                                          <p:spTgt spid="32771">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2771">
                                            <p:txEl>
                                              <p:pRg st="2" end="2"/>
                                            </p:txEl>
                                          </p:spTgt>
                                        </p:tgtEl>
                                        <p:attrNameLst>
                                          <p:attrName>style.visibility</p:attrName>
                                        </p:attrNameLst>
                                      </p:cBhvr>
                                      <p:to>
                                        <p:strVal val="visible"/>
                                      </p:to>
                                    </p:set>
                                    <p:animEffect transition="in" filter="blinds(horizontal)">
                                      <p:cBhvr>
                                        <p:cTn id="10" dur="500"/>
                                        <p:tgtEl>
                                          <p:spTgt spid="3277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rrowheads="1"/>
          </p:cNvSpPr>
          <p:nvPr>
            <p:ph type="title"/>
          </p:nvPr>
        </p:nvSpPr>
        <p:spPr>
          <a:xfrm>
            <a:off x="221924" y="358015"/>
            <a:ext cx="8540750" cy="1143000"/>
          </a:xfrm>
        </p:spPr>
        <p:txBody>
          <a:bodyPr/>
          <a:lstStyle/>
          <a:p>
            <a:pPr eaLnBrk="1" hangingPunct="1"/>
            <a:r>
              <a:rPr lang="en-US" altLang="zh-CN" dirty="0" smtClean="0"/>
              <a:t>2.2.1 </a:t>
            </a:r>
            <a:r>
              <a:rPr lang="zh-CN" altLang="en-US" dirty="0" smtClean="0"/>
              <a:t>按测试技术上分类</a:t>
            </a:r>
          </a:p>
        </p:txBody>
      </p:sp>
      <p:sp>
        <p:nvSpPr>
          <p:cNvPr id="6" name="Rectangle 2"/>
          <p:cNvSpPr>
            <a:spLocks noChangeArrowheads="1"/>
          </p:cNvSpPr>
          <p:nvPr/>
        </p:nvSpPr>
        <p:spPr bwMode="auto">
          <a:xfrm>
            <a:off x="611189" y="1520825"/>
            <a:ext cx="3384748" cy="4068415"/>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endParaRPr lang="zh-CN" altLang="en-US">
              <a:solidFill>
                <a:srgbClr val="000000"/>
              </a:solidFill>
            </a:endParaRPr>
          </a:p>
        </p:txBody>
      </p:sp>
      <p:grpSp>
        <p:nvGrpSpPr>
          <p:cNvPr id="7" name="Group 5"/>
          <p:cNvGrpSpPr>
            <a:grpSpLocks/>
          </p:cNvGrpSpPr>
          <p:nvPr/>
        </p:nvGrpSpPr>
        <p:grpSpPr bwMode="auto">
          <a:xfrm>
            <a:off x="3174910" y="2323110"/>
            <a:ext cx="744749" cy="787638"/>
            <a:chOff x="3808" y="1163"/>
            <a:chExt cx="760" cy="730"/>
          </a:xfrm>
        </p:grpSpPr>
        <p:sp>
          <p:nvSpPr>
            <p:cNvPr id="8" name="Freeform 6"/>
            <p:cNvSpPr>
              <a:spLocks/>
            </p:cNvSpPr>
            <p:nvPr/>
          </p:nvSpPr>
          <p:spPr bwMode="auto">
            <a:xfrm>
              <a:off x="4340" y="1598"/>
              <a:ext cx="94" cy="228"/>
            </a:xfrm>
            <a:custGeom>
              <a:avLst/>
              <a:gdLst>
                <a:gd name="T0" fmla="*/ 93 w 94"/>
                <a:gd name="T1" fmla="*/ 227 h 228"/>
                <a:gd name="T2" fmla="*/ 93 w 94"/>
                <a:gd name="T3" fmla="*/ 65 h 228"/>
                <a:gd name="T4" fmla="*/ 0 w 94"/>
                <a:gd name="T5" fmla="*/ 0 h 228"/>
                <a:gd name="T6" fmla="*/ 0 w 94"/>
                <a:gd name="T7" fmla="*/ 162 h 228"/>
                <a:gd name="T8" fmla="*/ 93 w 94"/>
                <a:gd name="T9" fmla="*/ 227 h 2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4" h="228">
                  <a:moveTo>
                    <a:pt x="93" y="227"/>
                  </a:moveTo>
                  <a:lnTo>
                    <a:pt x="93" y="65"/>
                  </a:lnTo>
                  <a:lnTo>
                    <a:pt x="0" y="0"/>
                  </a:lnTo>
                  <a:lnTo>
                    <a:pt x="0" y="162"/>
                  </a:lnTo>
                  <a:lnTo>
                    <a:pt x="93" y="227"/>
                  </a:lnTo>
                </a:path>
              </a:pathLst>
            </a:custGeom>
            <a:solidFill>
              <a:srgbClr val="009F9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Freeform 7"/>
            <p:cNvSpPr>
              <a:spLocks/>
            </p:cNvSpPr>
            <p:nvPr/>
          </p:nvSpPr>
          <p:spPr bwMode="auto">
            <a:xfrm>
              <a:off x="3907" y="1230"/>
              <a:ext cx="661" cy="663"/>
            </a:xfrm>
            <a:custGeom>
              <a:avLst/>
              <a:gdLst>
                <a:gd name="T0" fmla="*/ 528 w 661"/>
                <a:gd name="T1" fmla="*/ 165 h 663"/>
                <a:gd name="T2" fmla="*/ 0 w 661"/>
                <a:gd name="T3" fmla="*/ 364 h 663"/>
                <a:gd name="T4" fmla="*/ 0 w 661"/>
                <a:gd name="T5" fmla="*/ 662 h 663"/>
                <a:gd name="T6" fmla="*/ 528 w 661"/>
                <a:gd name="T7" fmla="*/ 430 h 663"/>
                <a:gd name="T8" fmla="*/ 528 w 661"/>
                <a:gd name="T9" fmla="*/ 596 h 663"/>
                <a:gd name="T10" fmla="*/ 660 w 661"/>
                <a:gd name="T11" fmla="*/ 265 h 663"/>
                <a:gd name="T12" fmla="*/ 528 w 661"/>
                <a:gd name="T13" fmla="*/ 0 h 663"/>
                <a:gd name="T14" fmla="*/ 528 w 661"/>
                <a:gd name="T15" fmla="*/ 165 h 66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61" h="663">
                  <a:moveTo>
                    <a:pt x="528" y="165"/>
                  </a:moveTo>
                  <a:lnTo>
                    <a:pt x="0" y="364"/>
                  </a:lnTo>
                  <a:lnTo>
                    <a:pt x="0" y="662"/>
                  </a:lnTo>
                  <a:lnTo>
                    <a:pt x="528" y="430"/>
                  </a:lnTo>
                  <a:lnTo>
                    <a:pt x="528" y="596"/>
                  </a:lnTo>
                  <a:lnTo>
                    <a:pt x="660" y="265"/>
                  </a:lnTo>
                  <a:lnTo>
                    <a:pt x="528" y="0"/>
                  </a:lnTo>
                  <a:lnTo>
                    <a:pt x="528" y="165"/>
                  </a:lnTo>
                </a:path>
              </a:pathLst>
            </a:custGeom>
            <a:solidFill>
              <a:srgbClr val="00FFF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Freeform 8"/>
            <p:cNvSpPr>
              <a:spLocks/>
            </p:cNvSpPr>
            <p:nvPr/>
          </p:nvSpPr>
          <p:spPr bwMode="auto">
            <a:xfrm>
              <a:off x="3808" y="1531"/>
              <a:ext cx="92" cy="362"/>
            </a:xfrm>
            <a:custGeom>
              <a:avLst/>
              <a:gdLst>
                <a:gd name="T0" fmla="*/ 91 w 92"/>
                <a:gd name="T1" fmla="*/ 66 h 362"/>
                <a:gd name="T2" fmla="*/ 91 w 92"/>
                <a:gd name="T3" fmla="*/ 361 h 362"/>
                <a:gd name="T4" fmla="*/ 0 w 92"/>
                <a:gd name="T5" fmla="*/ 295 h 362"/>
                <a:gd name="T6" fmla="*/ 0 w 92"/>
                <a:gd name="T7" fmla="*/ 0 h 362"/>
                <a:gd name="T8" fmla="*/ 91 w 92"/>
                <a:gd name="T9" fmla="*/ 66 h 3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 h="362">
                  <a:moveTo>
                    <a:pt x="91" y="66"/>
                  </a:moveTo>
                  <a:lnTo>
                    <a:pt x="91" y="361"/>
                  </a:lnTo>
                  <a:lnTo>
                    <a:pt x="0" y="295"/>
                  </a:lnTo>
                  <a:lnTo>
                    <a:pt x="0" y="0"/>
                  </a:lnTo>
                  <a:lnTo>
                    <a:pt x="91" y="66"/>
                  </a:lnTo>
                </a:path>
              </a:pathLst>
            </a:custGeom>
            <a:solidFill>
              <a:srgbClr val="00DFB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Freeform 9"/>
            <p:cNvSpPr>
              <a:spLocks/>
            </p:cNvSpPr>
            <p:nvPr/>
          </p:nvSpPr>
          <p:spPr bwMode="auto">
            <a:xfrm>
              <a:off x="3808" y="1330"/>
              <a:ext cx="626" cy="261"/>
            </a:xfrm>
            <a:custGeom>
              <a:avLst/>
              <a:gdLst>
                <a:gd name="T0" fmla="*/ 0 w 626"/>
                <a:gd name="T1" fmla="*/ 195 h 261"/>
                <a:gd name="T2" fmla="*/ 98 w 626"/>
                <a:gd name="T3" fmla="*/ 260 h 261"/>
                <a:gd name="T4" fmla="*/ 625 w 626"/>
                <a:gd name="T5" fmla="*/ 65 h 261"/>
                <a:gd name="T6" fmla="*/ 525 w 626"/>
                <a:gd name="T7" fmla="*/ 0 h 261"/>
                <a:gd name="T8" fmla="*/ 0 w 626"/>
                <a:gd name="T9" fmla="*/ 195 h 2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6" h="261">
                  <a:moveTo>
                    <a:pt x="0" y="195"/>
                  </a:moveTo>
                  <a:lnTo>
                    <a:pt x="98" y="260"/>
                  </a:lnTo>
                  <a:lnTo>
                    <a:pt x="625" y="65"/>
                  </a:lnTo>
                  <a:lnTo>
                    <a:pt x="525" y="0"/>
                  </a:lnTo>
                  <a:lnTo>
                    <a:pt x="0" y="195"/>
                  </a:lnTo>
                </a:path>
              </a:pathLst>
            </a:custGeom>
            <a:solidFill>
              <a:srgbClr val="7FFFD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Freeform 10"/>
            <p:cNvSpPr>
              <a:spLocks/>
            </p:cNvSpPr>
            <p:nvPr/>
          </p:nvSpPr>
          <p:spPr bwMode="auto">
            <a:xfrm>
              <a:off x="4340" y="1163"/>
              <a:ext cx="94" cy="227"/>
            </a:xfrm>
            <a:custGeom>
              <a:avLst/>
              <a:gdLst>
                <a:gd name="T0" fmla="*/ 93 w 94"/>
                <a:gd name="T1" fmla="*/ 65 h 227"/>
                <a:gd name="T2" fmla="*/ 0 w 94"/>
                <a:gd name="T3" fmla="*/ 0 h 227"/>
                <a:gd name="T4" fmla="*/ 0 w 94"/>
                <a:gd name="T5" fmla="*/ 161 h 227"/>
                <a:gd name="T6" fmla="*/ 93 w 94"/>
                <a:gd name="T7" fmla="*/ 226 h 227"/>
                <a:gd name="T8" fmla="*/ 93 w 94"/>
                <a:gd name="T9" fmla="*/ 65 h 2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4" h="227">
                  <a:moveTo>
                    <a:pt x="93" y="65"/>
                  </a:moveTo>
                  <a:lnTo>
                    <a:pt x="0" y="0"/>
                  </a:lnTo>
                  <a:lnTo>
                    <a:pt x="0" y="161"/>
                  </a:lnTo>
                  <a:lnTo>
                    <a:pt x="93" y="226"/>
                  </a:lnTo>
                  <a:lnTo>
                    <a:pt x="93" y="65"/>
                  </a:lnTo>
                </a:path>
              </a:pathLst>
            </a:custGeom>
            <a:solidFill>
              <a:srgbClr val="00DFB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3" name="Group 11"/>
          <p:cNvGrpSpPr>
            <a:grpSpLocks/>
          </p:cNvGrpSpPr>
          <p:nvPr/>
        </p:nvGrpSpPr>
        <p:grpSpPr bwMode="auto">
          <a:xfrm>
            <a:off x="2341563" y="3975100"/>
            <a:ext cx="547109" cy="860277"/>
            <a:chOff x="2876" y="2432"/>
            <a:chExt cx="560" cy="798"/>
          </a:xfrm>
        </p:grpSpPr>
        <p:sp>
          <p:nvSpPr>
            <p:cNvPr id="14" name="Freeform 12"/>
            <p:cNvSpPr>
              <a:spLocks/>
            </p:cNvSpPr>
            <p:nvPr/>
          </p:nvSpPr>
          <p:spPr bwMode="auto">
            <a:xfrm>
              <a:off x="3010" y="2734"/>
              <a:ext cx="60" cy="496"/>
            </a:xfrm>
            <a:custGeom>
              <a:avLst/>
              <a:gdLst>
                <a:gd name="T0" fmla="*/ 59 w 60"/>
                <a:gd name="T1" fmla="*/ 495 h 496"/>
                <a:gd name="T2" fmla="*/ 59 w 60"/>
                <a:gd name="T3" fmla="*/ 33 h 496"/>
                <a:gd name="T4" fmla="*/ 0 w 60"/>
                <a:gd name="T5" fmla="*/ 0 h 496"/>
                <a:gd name="T6" fmla="*/ 0 w 60"/>
                <a:gd name="T7" fmla="*/ 429 h 496"/>
                <a:gd name="T8" fmla="*/ 59 w 60"/>
                <a:gd name="T9" fmla="*/ 495 h 4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 h="496">
                  <a:moveTo>
                    <a:pt x="59" y="495"/>
                  </a:moveTo>
                  <a:lnTo>
                    <a:pt x="59" y="33"/>
                  </a:lnTo>
                  <a:lnTo>
                    <a:pt x="0" y="0"/>
                  </a:lnTo>
                  <a:lnTo>
                    <a:pt x="0" y="429"/>
                  </a:lnTo>
                  <a:lnTo>
                    <a:pt x="59" y="495"/>
                  </a:lnTo>
                </a:path>
              </a:pathLst>
            </a:custGeom>
            <a:solidFill>
              <a:srgbClr val="00808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Freeform 13"/>
            <p:cNvSpPr>
              <a:spLocks/>
            </p:cNvSpPr>
            <p:nvPr/>
          </p:nvSpPr>
          <p:spPr bwMode="auto">
            <a:xfrm>
              <a:off x="2943" y="2466"/>
              <a:ext cx="493" cy="764"/>
            </a:xfrm>
            <a:custGeom>
              <a:avLst/>
              <a:gdLst>
                <a:gd name="T0" fmla="*/ 230 w 493"/>
                <a:gd name="T1" fmla="*/ 0 h 764"/>
                <a:gd name="T2" fmla="*/ 492 w 493"/>
                <a:gd name="T3" fmla="*/ 133 h 764"/>
                <a:gd name="T4" fmla="*/ 362 w 493"/>
                <a:gd name="T5" fmla="*/ 198 h 764"/>
                <a:gd name="T6" fmla="*/ 362 w 493"/>
                <a:gd name="T7" fmla="*/ 663 h 764"/>
                <a:gd name="T8" fmla="*/ 132 w 493"/>
                <a:gd name="T9" fmla="*/ 763 h 764"/>
                <a:gd name="T10" fmla="*/ 132 w 493"/>
                <a:gd name="T11" fmla="*/ 299 h 764"/>
                <a:gd name="T12" fmla="*/ 0 w 493"/>
                <a:gd name="T13" fmla="*/ 365 h 764"/>
                <a:gd name="T14" fmla="*/ 230 w 493"/>
                <a:gd name="T15" fmla="*/ 0 h 76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93" h="764">
                  <a:moveTo>
                    <a:pt x="230" y="0"/>
                  </a:moveTo>
                  <a:lnTo>
                    <a:pt x="492" y="133"/>
                  </a:lnTo>
                  <a:lnTo>
                    <a:pt x="362" y="198"/>
                  </a:lnTo>
                  <a:lnTo>
                    <a:pt x="362" y="663"/>
                  </a:lnTo>
                  <a:lnTo>
                    <a:pt x="132" y="763"/>
                  </a:lnTo>
                  <a:lnTo>
                    <a:pt x="132" y="299"/>
                  </a:lnTo>
                  <a:lnTo>
                    <a:pt x="0" y="365"/>
                  </a:lnTo>
                  <a:lnTo>
                    <a:pt x="230" y="0"/>
                  </a:lnTo>
                </a:path>
              </a:pathLst>
            </a:custGeom>
            <a:solidFill>
              <a:srgbClr val="00FFF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Freeform 14"/>
            <p:cNvSpPr>
              <a:spLocks/>
            </p:cNvSpPr>
            <p:nvPr/>
          </p:nvSpPr>
          <p:spPr bwMode="auto">
            <a:xfrm>
              <a:off x="2876" y="2432"/>
              <a:ext cx="294" cy="396"/>
            </a:xfrm>
            <a:custGeom>
              <a:avLst/>
              <a:gdLst>
                <a:gd name="T0" fmla="*/ 65 w 294"/>
                <a:gd name="T1" fmla="*/ 395 h 396"/>
                <a:gd name="T2" fmla="*/ 0 w 294"/>
                <a:gd name="T3" fmla="*/ 362 h 396"/>
                <a:gd name="T4" fmla="*/ 228 w 294"/>
                <a:gd name="T5" fmla="*/ 0 h 396"/>
                <a:gd name="T6" fmla="*/ 293 w 294"/>
                <a:gd name="T7" fmla="*/ 33 h 396"/>
                <a:gd name="T8" fmla="*/ 65 w 294"/>
                <a:gd name="T9" fmla="*/ 395 h 3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4" h="396">
                  <a:moveTo>
                    <a:pt x="65" y="395"/>
                  </a:moveTo>
                  <a:lnTo>
                    <a:pt x="0" y="362"/>
                  </a:lnTo>
                  <a:lnTo>
                    <a:pt x="228" y="0"/>
                  </a:lnTo>
                  <a:lnTo>
                    <a:pt x="293" y="33"/>
                  </a:lnTo>
                  <a:lnTo>
                    <a:pt x="65" y="395"/>
                  </a:lnTo>
                </a:path>
              </a:pathLst>
            </a:custGeom>
            <a:solidFill>
              <a:srgbClr val="00BF9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7" name="Group 15"/>
          <p:cNvGrpSpPr>
            <a:grpSpLocks/>
          </p:cNvGrpSpPr>
          <p:nvPr/>
        </p:nvGrpSpPr>
        <p:grpSpPr bwMode="auto">
          <a:xfrm>
            <a:off x="1295401" y="2600325"/>
            <a:ext cx="1887396" cy="1582397"/>
            <a:chOff x="1994" y="1288"/>
            <a:chExt cx="1929" cy="1468"/>
          </a:xfrm>
          <a:solidFill>
            <a:srgbClr val="000000"/>
          </a:solidFill>
        </p:grpSpPr>
        <p:sp>
          <p:nvSpPr>
            <p:cNvPr id="18" name="Freeform 16"/>
            <p:cNvSpPr>
              <a:spLocks/>
            </p:cNvSpPr>
            <p:nvPr/>
          </p:nvSpPr>
          <p:spPr bwMode="auto">
            <a:xfrm>
              <a:off x="1994" y="1858"/>
              <a:ext cx="394" cy="898"/>
            </a:xfrm>
            <a:custGeom>
              <a:avLst/>
              <a:gdLst>
                <a:gd name="T0" fmla="*/ 0 w 394"/>
                <a:gd name="T1" fmla="*/ 0 h 898"/>
                <a:gd name="T2" fmla="*/ 393 w 394"/>
                <a:gd name="T3" fmla="*/ 232 h 898"/>
                <a:gd name="T4" fmla="*/ 393 w 394"/>
                <a:gd name="T5" fmla="*/ 897 h 898"/>
                <a:gd name="T6" fmla="*/ 0 w 394"/>
                <a:gd name="T7" fmla="*/ 664 h 898"/>
                <a:gd name="T8" fmla="*/ 0 w 394"/>
                <a:gd name="T9" fmla="*/ 0 h 8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4" h="898">
                  <a:moveTo>
                    <a:pt x="0" y="0"/>
                  </a:moveTo>
                  <a:lnTo>
                    <a:pt x="393" y="232"/>
                  </a:lnTo>
                  <a:lnTo>
                    <a:pt x="393" y="897"/>
                  </a:lnTo>
                  <a:lnTo>
                    <a:pt x="0" y="664"/>
                  </a:lnTo>
                  <a:lnTo>
                    <a:pt x="0" y="0"/>
                  </a:lnTo>
                </a:path>
              </a:pathLst>
            </a:custGeom>
            <a:grp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Freeform 17"/>
            <p:cNvSpPr>
              <a:spLocks/>
            </p:cNvSpPr>
            <p:nvPr/>
          </p:nvSpPr>
          <p:spPr bwMode="auto">
            <a:xfrm>
              <a:off x="1994" y="1288"/>
              <a:ext cx="1929" cy="797"/>
            </a:xfrm>
            <a:custGeom>
              <a:avLst/>
              <a:gdLst>
                <a:gd name="T0" fmla="*/ 0 w 1929"/>
                <a:gd name="T1" fmla="*/ 564 h 797"/>
                <a:gd name="T2" fmla="*/ 399 w 1929"/>
                <a:gd name="T3" fmla="*/ 796 h 797"/>
                <a:gd name="T4" fmla="*/ 1928 w 1929"/>
                <a:gd name="T5" fmla="*/ 200 h 797"/>
                <a:gd name="T6" fmla="*/ 1594 w 1929"/>
                <a:gd name="T7" fmla="*/ 0 h 797"/>
                <a:gd name="T8" fmla="*/ 0 w 1929"/>
                <a:gd name="T9" fmla="*/ 564 h 79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29" h="797">
                  <a:moveTo>
                    <a:pt x="0" y="564"/>
                  </a:moveTo>
                  <a:lnTo>
                    <a:pt x="399" y="796"/>
                  </a:lnTo>
                  <a:lnTo>
                    <a:pt x="1928" y="200"/>
                  </a:lnTo>
                  <a:lnTo>
                    <a:pt x="1594" y="0"/>
                  </a:lnTo>
                  <a:lnTo>
                    <a:pt x="0" y="564"/>
                  </a:lnTo>
                </a:path>
              </a:pathLst>
            </a:custGeom>
            <a:grp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Freeform 18"/>
            <p:cNvSpPr>
              <a:spLocks/>
            </p:cNvSpPr>
            <p:nvPr/>
          </p:nvSpPr>
          <p:spPr bwMode="auto">
            <a:xfrm>
              <a:off x="2395" y="1490"/>
              <a:ext cx="1528" cy="1266"/>
            </a:xfrm>
            <a:custGeom>
              <a:avLst/>
              <a:gdLst>
                <a:gd name="T0" fmla="*/ 0 w 1528"/>
                <a:gd name="T1" fmla="*/ 598 h 1266"/>
                <a:gd name="T2" fmla="*/ 0 w 1528"/>
                <a:gd name="T3" fmla="*/ 1265 h 1266"/>
                <a:gd name="T4" fmla="*/ 1527 w 1528"/>
                <a:gd name="T5" fmla="*/ 565 h 1266"/>
                <a:gd name="T6" fmla="*/ 1527 w 1528"/>
                <a:gd name="T7" fmla="*/ 0 h 1266"/>
                <a:gd name="T8" fmla="*/ 0 w 1528"/>
                <a:gd name="T9" fmla="*/ 598 h 1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28" h="1266">
                  <a:moveTo>
                    <a:pt x="0" y="598"/>
                  </a:moveTo>
                  <a:lnTo>
                    <a:pt x="0" y="1265"/>
                  </a:lnTo>
                  <a:lnTo>
                    <a:pt x="1527" y="565"/>
                  </a:lnTo>
                  <a:lnTo>
                    <a:pt x="1527" y="0"/>
                  </a:lnTo>
                  <a:lnTo>
                    <a:pt x="0" y="598"/>
                  </a:lnTo>
                </a:path>
              </a:pathLst>
            </a:custGeom>
            <a:grp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1" name="Group 19"/>
          <p:cNvGrpSpPr>
            <a:grpSpLocks/>
          </p:cNvGrpSpPr>
          <p:nvPr/>
        </p:nvGrpSpPr>
        <p:grpSpPr bwMode="auto">
          <a:xfrm>
            <a:off x="1826394" y="2145797"/>
            <a:ext cx="633495" cy="714998"/>
            <a:chOff x="2645" y="920"/>
            <a:chExt cx="649" cy="663"/>
          </a:xfrm>
        </p:grpSpPr>
        <p:sp>
          <p:nvSpPr>
            <p:cNvPr id="22" name="Freeform 20"/>
            <p:cNvSpPr>
              <a:spLocks/>
            </p:cNvSpPr>
            <p:nvPr/>
          </p:nvSpPr>
          <p:spPr bwMode="auto">
            <a:xfrm>
              <a:off x="3066" y="1246"/>
              <a:ext cx="228" cy="86"/>
            </a:xfrm>
            <a:custGeom>
              <a:avLst/>
              <a:gdLst>
                <a:gd name="T0" fmla="*/ 64 w 228"/>
                <a:gd name="T1" fmla="*/ 85 h 86"/>
                <a:gd name="T2" fmla="*/ 227 w 228"/>
                <a:gd name="T3" fmla="*/ 27 h 86"/>
                <a:gd name="T4" fmla="*/ 156 w 228"/>
                <a:gd name="T5" fmla="*/ 0 h 86"/>
                <a:gd name="T6" fmla="*/ 0 w 228"/>
                <a:gd name="T7" fmla="*/ 58 h 86"/>
                <a:gd name="T8" fmla="*/ 64 w 228"/>
                <a:gd name="T9" fmla="*/ 85 h 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8" h="86">
                  <a:moveTo>
                    <a:pt x="64" y="85"/>
                  </a:moveTo>
                  <a:lnTo>
                    <a:pt x="227" y="27"/>
                  </a:lnTo>
                  <a:lnTo>
                    <a:pt x="156" y="0"/>
                  </a:lnTo>
                  <a:lnTo>
                    <a:pt x="0" y="58"/>
                  </a:lnTo>
                  <a:lnTo>
                    <a:pt x="64" y="85"/>
                  </a:lnTo>
                </a:path>
              </a:pathLst>
            </a:custGeom>
            <a:solidFill>
              <a:srgbClr val="00DFB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Freeform 21"/>
            <p:cNvSpPr>
              <a:spLocks/>
            </p:cNvSpPr>
            <p:nvPr/>
          </p:nvSpPr>
          <p:spPr bwMode="auto">
            <a:xfrm>
              <a:off x="2717" y="920"/>
              <a:ext cx="577" cy="663"/>
            </a:xfrm>
            <a:custGeom>
              <a:avLst/>
              <a:gdLst>
                <a:gd name="T0" fmla="*/ 183 w 577"/>
                <a:gd name="T1" fmla="*/ 66 h 663"/>
                <a:gd name="T2" fmla="*/ 414 w 577"/>
                <a:gd name="T3" fmla="*/ 0 h 663"/>
                <a:gd name="T4" fmla="*/ 414 w 577"/>
                <a:gd name="T5" fmla="*/ 411 h 663"/>
                <a:gd name="T6" fmla="*/ 576 w 577"/>
                <a:gd name="T7" fmla="*/ 351 h 663"/>
                <a:gd name="T8" fmla="*/ 316 w 577"/>
                <a:gd name="T9" fmla="*/ 662 h 663"/>
                <a:gd name="T10" fmla="*/ 0 w 577"/>
                <a:gd name="T11" fmla="*/ 562 h 663"/>
                <a:gd name="T12" fmla="*/ 183 w 577"/>
                <a:gd name="T13" fmla="*/ 496 h 663"/>
                <a:gd name="T14" fmla="*/ 183 w 577"/>
                <a:gd name="T15" fmla="*/ 66 h 66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77" h="663">
                  <a:moveTo>
                    <a:pt x="183" y="66"/>
                  </a:moveTo>
                  <a:lnTo>
                    <a:pt x="414" y="0"/>
                  </a:lnTo>
                  <a:lnTo>
                    <a:pt x="414" y="411"/>
                  </a:lnTo>
                  <a:lnTo>
                    <a:pt x="576" y="351"/>
                  </a:lnTo>
                  <a:lnTo>
                    <a:pt x="316" y="662"/>
                  </a:lnTo>
                  <a:lnTo>
                    <a:pt x="0" y="562"/>
                  </a:lnTo>
                  <a:lnTo>
                    <a:pt x="183" y="496"/>
                  </a:lnTo>
                  <a:lnTo>
                    <a:pt x="183" y="66"/>
                  </a:lnTo>
                </a:path>
              </a:pathLst>
            </a:custGeom>
            <a:solidFill>
              <a:srgbClr val="00FFF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Freeform 22"/>
            <p:cNvSpPr>
              <a:spLocks/>
            </p:cNvSpPr>
            <p:nvPr/>
          </p:nvSpPr>
          <p:spPr bwMode="auto">
            <a:xfrm>
              <a:off x="2645" y="1389"/>
              <a:ext cx="251" cy="93"/>
            </a:xfrm>
            <a:custGeom>
              <a:avLst/>
              <a:gdLst>
                <a:gd name="T0" fmla="*/ 70 w 251"/>
                <a:gd name="T1" fmla="*/ 92 h 93"/>
                <a:gd name="T2" fmla="*/ 0 w 251"/>
                <a:gd name="T3" fmla="*/ 59 h 93"/>
                <a:gd name="T4" fmla="*/ 185 w 251"/>
                <a:gd name="T5" fmla="*/ 0 h 93"/>
                <a:gd name="T6" fmla="*/ 250 w 251"/>
                <a:gd name="T7" fmla="*/ 30 h 93"/>
                <a:gd name="T8" fmla="*/ 70 w 251"/>
                <a:gd name="T9" fmla="*/ 92 h 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1" h="93">
                  <a:moveTo>
                    <a:pt x="70" y="92"/>
                  </a:moveTo>
                  <a:lnTo>
                    <a:pt x="0" y="59"/>
                  </a:lnTo>
                  <a:lnTo>
                    <a:pt x="185" y="0"/>
                  </a:lnTo>
                  <a:lnTo>
                    <a:pt x="250" y="30"/>
                  </a:lnTo>
                  <a:lnTo>
                    <a:pt x="70" y="92"/>
                  </a:lnTo>
                </a:path>
              </a:pathLst>
            </a:custGeom>
            <a:solidFill>
              <a:srgbClr val="00DFB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Freeform 23"/>
            <p:cNvSpPr>
              <a:spLocks/>
            </p:cNvSpPr>
            <p:nvPr/>
          </p:nvSpPr>
          <p:spPr bwMode="auto">
            <a:xfrm>
              <a:off x="2836" y="953"/>
              <a:ext cx="60" cy="462"/>
            </a:xfrm>
            <a:custGeom>
              <a:avLst/>
              <a:gdLst>
                <a:gd name="T0" fmla="*/ 0 w 60"/>
                <a:gd name="T1" fmla="*/ 429 h 462"/>
                <a:gd name="T2" fmla="*/ 59 w 60"/>
                <a:gd name="T3" fmla="*/ 461 h 462"/>
                <a:gd name="T4" fmla="*/ 59 w 60"/>
                <a:gd name="T5" fmla="*/ 33 h 462"/>
                <a:gd name="T6" fmla="*/ 0 w 60"/>
                <a:gd name="T7" fmla="*/ 0 h 462"/>
                <a:gd name="T8" fmla="*/ 0 w 60"/>
                <a:gd name="T9" fmla="*/ 429 h 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 h="462">
                  <a:moveTo>
                    <a:pt x="0" y="429"/>
                  </a:moveTo>
                  <a:lnTo>
                    <a:pt x="59" y="461"/>
                  </a:lnTo>
                  <a:lnTo>
                    <a:pt x="59" y="33"/>
                  </a:lnTo>
                  <a:lnTo>
                    <a:pt x="0" y="0"/>
                  </a:lnTo>
                  <a:lnTo>
                    <a:pt x="0" y="429"/>
                  </a:lnTo>
                </a:path>
              </a:pathLst>
            </a:custGeom>
            <a:solidFill>
              <a:srgbClr val="00BF9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6" name="Group 24"/>
          <p:cNvGrpSpPr>
            <a:grpSpLocks/>
          </p:cNvGrpSpPr>
          <p:nvPr/>
        </p:nvGrpSpPr>
        <p:grpSpPr bwMode="auto">
          <a:xfrm>
            <a:off x="741363" y="3527425"/>
            <a:ext cx="744749" cy="787638"/>
            <a:chOff x="1528" y="2059"/>
            <a:chExt cx="760" cy="730"/>
          </a:xfrm>
        </p:grpSpPr>
        <p:sp>
          <p:nvSpPr>
            <p:cNvPr id="27" name="Freeform 25"/>
            <p:cNvSpPr>
              <a:spLocks/>
            </p:cNvSpPr>
            <p:nvPr/>
          </p:nvSpPr>
          <p:spPr bwMode="auto">
            <a:xfrm>
              <a:off x="2060" y="2494"/>
              <a:ext cx="94" cy="228"/>
            </a:xfrm>
            <a:custGeom>
              <a:avLst/>
              <a:gdLst>
                <a:gd name="T0" fmla="*/ 93 w 94"/>
                <a:gd name="T1" fmla="*/ 227 h 228"/>
                <a:gd name="T2" fmla="*/ 93 w 94"/>
                <a:gd name="T3" fmla="*/ 65 h 228"/>
                <a:gd name="T4" fmla="*/ 0 w 94"/>
                <a:gd name="T5" fmla="*/ 0 h 228"/>
                <a:gd name="T6" fmla="*/ 0 w 94"/>
                <a:gd name="T7" fmla="*/ 162 h 228"/>
                <a:gd name="T8" fmla="*/ 93 w 94"/>
                <a:gd name="T9" fmla="*/ 227 h 2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4" h="228">
                  <a:moveTo>
                    <a:pt x="93" y="227"/>
                  </a:moveTo>
                  <a:lnTo>
                    <a:pt x="93" y="65"/>
                  </a:lnTo>
                  <a:lnTo>
                    <a:pt x="0" y="0"/>
                  </a:lnTo>
                  <a:lnTo>
                    <a:pt x="0" y="162"/>
                  </a:lnTo>
                  <a:lnTo>
                    <a:pt x="93" y="227"/>
                  </a:lnTo>
                </a:path>
              </a:pathLst>
            </a:custGeom>
            <a:solidFill>
              <a:srgbClr val="009F9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Freeform 26"/>
            <p:cNvSpPr>
              <a:spLocks/>
            </p:cNvSpPr>
            <p:nvPr/>
          </p:nvSpPr>
          <p:spPr bwMode="auto">
            <a:xfrm>
              <a:off x="1627" y="2126"/>
              <a:ext cx="661" cy="663"/>
            </a:xfrm>
            <a:custGeom>
              <a:avLst/>
              <a:gdLst>
                <a:gd name="T0" fmla="*/ 528 w 661"/>
                <a:gd name="T1" fmla="*/ 165 h 663"/>
                <a:gd name="T2" fmla="*/ 0 w 661"/>
                <a:gd name="T3" fmla="*/ 364 h 663"/>
                <a:gd name="T4" fmla="*/ 0 w 661"/>
                <a:gd name="T5" fmla="*/ 662 h 663"/>
                <a:gd name="T6" fmla="*/ 528 w 661"/>
                <a:gd name="T7" fmla="*/ 430 h 663"/>
                <a:gd name="T8" fmla="*/ 528 w 661"/>
                <a:gd name="T9" fmla="*/ 596 h 663"/>
                <a:gd name="T10" fmla="*/ 660 w 661"/>
                <a:gd name="T11" fmla="*/ 265 h 663"/>
                <a:gd name="T12" fmla="*/ 528 w 661"/>
                <a:gd name="T13" fmla="*/ 0 h 663"/>
                <a:gd name="T14" fmla="*/ 528 w 661"/>
                <a:gd name="T15" fmla="*/ 165 h 66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61" h="663">
                  <a:moveTo>
                    <a:pt x="528" y="165"/>
                  </a:moveTo>
                  <a:lnTo>
                    <a:pt x="0" y="364"/>
                  </a:lnTo>
                  <a:lnTo>
                    <a:pt x="0" y="662"/>
                  </a:lnTo>
                  <a:lnTo>
                    <a:pt x="528" y="430"/>
                  </a:lnTo>
                  <a:lnTo>
                    <a:pt x="528" y="596"/>
                  </a:lnTo>
                  <a:lnTo>
                    <a:pt x="660" y="265"/>
                  </a:lnTo>
                  <a:lnTo>
                    <a:pt x="528" y="0"/>
                  </a:lnTo>
                  <a:lnTo>
                    <a:pt x="528" y="165"/>
                  </a:lnTo>
                </a:path>
              </a:pathLst>
            </a:custGeom>
            <a:solidFill>
              <a:srgbClr val="00FFF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 name="Freeform 27"/>
            <p:cNvSpPr>
              <a:spLocks/>
            </p:cNvSpPr>
            <p:nvPr/>
          </p:nvSpPr>
          <p:spPr bwMode="auto">
            <a:xfrm>
              <a:off x="1528" y="2427"/>
              <a:ext cx="92" cy="362"/>
            </a:xfrm>
            <a:custGeom>
              <a:avLst/>
              <a:gdLst>
                <a:gd name="T0" fmla="*/ 91 w 92"/>
                <a:gd name="T1" fmla="*/ 66 h 362"/>
                <a:gd name="T2" fmla="*/ 91 w 92"/>
                <a:gd name="T3" fmla="*/ 361 h 362"/>
                <a:gd name="T4" fmla="*/ 0 w 92"/>
                <a:gd name="T5" fmla="*/ 295 h 362"/>
                <a:gd name="T6" fmla="*/ 0 w 92"/>
                <a:gd name="T7" fmla="*/ 0 h 362"/>
                <a:gd name="T8" fmla="*/ 91 w 92"/>
                <a:gd name="T9" fmla="*/ 66 h 3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 h="362">
                  <a:moveTo>
                    <a:pt x="91" y="66"/>
                  </a:moveTo>
                  <a:lnTo>
                    <a:pt x="91" y="361"/>
                  </a:lnTo>
                  <a:lnTo>
                    <a:pt x="0" y="295"/>
                  </a:lnTo>
                  <a:lnTo>
                    <a:pt x="0" y="0"/>
                  </a:lnTo>
                  <a:lnTo>
                    <a:pt x="91" y="66"/>
                  </a:lnTo>
                </a:path>
              </a:pathLst>
            </a:custGeom>
            <a:solidFill>
              <a:srgbClr val="00DFB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Freeform 28"/>
            <p:cNvSpPr>
              <a:spLocks/>
            </p:cNvSpPr>
            <p:nvPr/>
          </p:nvSpPr>
          <p:spPr bwMode="auto">
            <a:xfrm>
              <a:off x="1528" y="2226"/>
              <a:ext cx="626" cy="261"/>
            </a:xfrm>
            <a:custGeom>
              <a:avLst/>
              <a:gdLst>
                <a:gd name="T0" fmla="*/ 0 w 626"/>
                <a:gd name="T1" fmla="*/ 195 h 261"/>
                <a:gd name="T2" fmla="*/ 98 w 626"/>
                <a:gd name="T3" fmla="*/ 260 h 261"/>
                <a:gd name="T4" fmla="*/ 625 w 626"/>
                <a:gd name="T5" fmla="*/ 65 h 261"/>
                <a:gd name="T6" fmla="*/ 525 w 626"/>
                <a:gd name="T7" fmla="*/ 0 h 261"/>
                <a:gd name="T8" fmla="*/ 0 w 626"/>
                <a:gd name="T9" fmla="*/ 195 h 2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6" h="261">
                  <a:moveTo>
                    <a:pt x="0" y="195"/>
                  </a:moveTo>
                  <a:lnTo>
                    <a:pt x="98" y="260"/>
                  </a:lnTo>
                  <a:lnTo>
                    <a:pt x="625" y="65"/>
                  </a:lnTo>
                  <a:lnTo>
                    <a:pt x="525" y="0"/>
                  </a:lnTo>
                  <a:lnTo>
                    <a:pt x="0" y="195"/>
                  </a:lnTo>
                </a:path>
              </a:pathLst>
            </a:custGeom>
            <a:solidFill>
              <a:srgbClr val="7FFFD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 name="Freeform 29"/>
            <p:cNvSpPr>
              <a:spLocks/>
            </p:cNvSpPr>
            <p:nvPr/>
          </p:nvSpPr>
          <p:spPr bwMode="auto">
            <a:xfrm>
              <a:off x="2060" y="2059"/>
              <a:ext cx="94" cy="227"/>
            </a:xfrm>
            <a:custGeom>
              <a:avLst/>
              <a:gdLst>
                <a:gd name="T0" fmla="*/ 93 w 94"/>
                <a:gd name="T1" fmla="*/ 65 h 227"/>
                <a:gd name="T2" fmla="*/ 0 w 94"/>
                <a:gd name="T3" fmla="*/ 0 h 227"/>
                <a:gd name="T4" fmla="*/ 0 w 94"/>
                <a:gd name="T5" fmla="*/ 161 h 227"/>
                <a:gd name="T6" fmla="*/ 93 w 94"/>
                <a:gd name="T7" fmla="*/ 226 h 227"/>
                <a:gd name="T8" fmla="*/ 93 w 94"/>
                <a:gd name="T9" fmla="*/ 65 h 2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4" h="227">
                  <a:moveTo>
                    <a:pt x="93" y="65"/>
                  </a:moveTo>
                  <a:lnTo>
                    <a:pt x="0" y="0"/>
                  </a:lnTo>
                  <a:lnTo>
                    <a:pt x="0" y="161"/>
                  </a:lnTo>
                  <a:lnTo>
                    <a:pt x="93" y="226"/>
                  </a:lnTo>
                  <a:lnTo>
                    <a:pt x="93" y="65"/>
                  </a:lnTo>
                </a:path>
              </a:pathLst>
            </a:custGeom>
            <a:solidFill>
              <a:srgbClr val="00DFB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2" name="Rectangle 30"/>
          <p:cNvSpPr>
            <a:spLocks noChangeArrowheads="1"/>
          </p:cNvSpPr>
          <p:nvPr/>
        </p:nvSpPr>
        <p:spPr bwMode="auto">
          <a:xfrm>
            <a:off x="1466850" y="2192339"/>
            <a:ext cx="654437" cy="82843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7" tIns="44450" rIns="90487"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dirty="0">
                <a:solidFill>
                  <a:srgbClr val="000000"/>
                </a:solidFill>
              </a:rPr>
              <a:t>需求</a:t>
            </a:r>
          </a:p>
        </p:txBody>
      </p:sp>
      <p:sp>
        <p:nvSpPr>
          <p:cNvPr id="33" name="Rectangle 31"/>
          <p:cNvSpPr>
            <a:spLocks noChangeArrowheads="1"/>
          </p:cNvSpPr>
          <p:nvPr/>
        </p:nvSpPr>
        <p:spPr bwMode="auto">
          <a:xfrm>
            <a:off x="2847975" y="4437064"/>
            <a:ext cx="654437" cy="82843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7" tIns="44450" rIns="90487"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a:solidFill>
                  <a:srgbClr val="000000"/>
                </a:solidFill>
              </a:rPr>
              <a:t>事件</a:t>
            </a:r>
          </a:p>
        </p:txBody>
      </p:sp>
      <p:sp>
        <p:nvSpPr>
          <p:cNvPr id="34" name="Rectangle 32"/>
          <p:cNvSpPr>
            <a:spLocks noChangeArrowheads="1"/>
          </p:cNvSpPr>
          <p:nvPr/>
        </p:nvSpPr>
        <p:spPr bwMode="auto">
          <a:xfrm>
            <a:off x="825500" y="4387851"/>
            <a:ext cx="654437" cy="82843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7" tIns="44450" rIns="90487"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a:solidFill>
                  <a:srgbClr val="000000"/>
                </a:solidFill>
              </a:rPr>
              <a:t>输入</a:t>
            </a:r>
          </a:p>
        </p:txBody>
      </p:sp>
      <p:sp>
        <p:nvSpPr>
          <p:cNvPr id="35" name="Rectangle 33"/>
          <p:cNvSpPr>
            <a:spLocks noChangeArrowheads="1"/>
          </p:cNvSpPr>
          <p:nvPr/>
        </p:nvSpPr>
        <p:spPr bwMode="auto">
          <a:xfrm>
            <a:off x="3430626" y="3020771"/>
            <a:ext cx="654437" cy="82843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7" tIns="44450" rIns="90487"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dirty="0">
                <a:solidFill>
                  <a:srgbClr val="000000"/>
                </a:solidFill>
              </a:rPr>
              <a:t>输出</a:t>
            </a:r>
          </a:p>
        </p:txBody>
      </p:sp>
      <p:sp>
        <p:nvSpPr>
          <p:cNvPr id="69" name="Rectangle 3"/>
          <p:cNvSpPr txBox="1">
            <a:spLocks noRot="1" noChangeArrowheads="1"/>
          </p:cNvSpPr>
          <p:nvPr/>
        </p:nvSpPr>
        <p:spPr bwMode="auto">
          <a:xfrm>
            <a:off x="4278971" y="1561529"/>
            <a:ext cx="4483703" cy="1965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defRPr sz="2800" b="1">
                <a:solidFill>
                  <a:srgbClr val="FFFF00"/>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defRPr sz="2400" b="1">
                <a:solidFill>
                  <a:schemeClr val="bg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defRPr sz="2000" b="1">
                <a:solidFill>
                  <a:schemeClr val="bg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defRPr b="1">
                <a:solidFill>
                  <a:schemeClr val="bg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defRPr b="1">
                <a:solidFill>
                  <a:schemeClr val="bg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defRPr b="1">
                <a:solidFill>
                  <a:schemeClr val="bg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defRPr b="1">
                <a:solidFill>
                  <a:schemeClr val="bg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defRPr b="1">
                <a:solidFill>
                  <a:schemeClr val="bg1"/>
                </a:solidFill>
                <a:latin typeface="+mn-lt"/>
                <a:ea typeface="+mn-ea"/>
              </a:defRPr>
            </a:lvl9pPr>
          </a:lstStyle>
          <a:p>
            <a:pPr eaLnBrk="1" hangingPunct="1">
              <a:lnSpc>
                <a:spcPct val="170000"/>
              </a:lnSpc>
            </a:pPr>
            <a:r>
              <a:rPr lang="zh-CN" altLang="en-US" kern="0" dirty="0" smtClean="0"/>
              <a:t>黑盒测试技术又称</a:t>
            </a:r>
            <a:r>
              <a:rPr lang="zh-CN" altLang="en-US" dirty="0" smtClean="0">
                <a:solidFill>
                  <a:srgbClr val="FF0000"/>
                </a:solidFill>
              </a:rPr>
              <a:t>功能</a:t>
            </a:r>
            <a:r>
              <a:rPr lang="zh-CN" altLang="en-US" dirty="0" smtClean="0"/>
              <a:t>测试，</a:t>
            </a:r>
            <a:endParaRPr lang="en-US" altLang="zh-CN" dirty="0" smtClean="0"/>
          </a:p>
          <a:p>
            <a:pPr eaLnBrk="1" hangingPunct="1">
              <a:lnSpc>
                <a:spcPct val="170000"/>
              </a:lnSpc>
            </a:pPr>
            <a:r>
              <a:rPr lang="zh-CN" altLang="en-US" dirty="0" smtClean="0">
                <a:solidFill>
                  <a:srgbClr val="FF0000"/>
                </a:solidFill>
              </a:rPr>
              <a:t>数据驱动</a:t>
            </a:r>
            <a:r>
              <a:rPr lang="zh-CN" altLang="en-US" dirty="0" smtClean="0"/>
              <a:t>测试</a:t>
            </a:r>
            <a:endParaRPr lang="zh-CN" altLang="en-US" kern="0" dirty="0" smtClean="0"/>
          </a:p>
          <a:p>
            <a:pPr eaLnBrk="1" hangingPunct="1">
              <a:lnSpc>
                <a:spcPct val="170000"/>
              </a:lnSpc>
            </a:pPr>
            <a:r>
              <a:rPr lang="zh-CN" altLang="en-US" kern="0" dirty="0" smtClean="0"/>
              <a:t>		</a:t>
            </a:r>
          </a:p>
        </p:txBody>
      </p:sp>
    </p:spTree>
    <p:extLst>
      <p:ext uri="{BB962C8B-B14F-4D97-AF65-F5344CB8AC3E}">
        <p14:creationId xmlns:p14="http://schemas.microsoft.com/office/powerpoint/2010/main" val="448455738"/>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9">
                                            <p:txEl>
                                              <p:pRg st="2" end="2"/>
                                            </p:txEl>
                                          </p:spTgt>
                                        </p:tgtEl>
                                        <p:attrNameLst>
                                          <p:attrName>style.visibility</p:attrName>
                                        </p:attrNameLst>
                                      </p:cBhvr>
                                      <p:to>
                                        <p:strVal val="visible"/>
                                      </p:to>
                                    </p:set>
                                    <p:animEffect transition="in" filter="blinds(horizontal)">
                                      <p:cBhvr>
                                        <p:cTn id="7" dur="500"/>
                                        <p:tgtEl>
                                          <p:spTgt spid="6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_古瓶荷花">
  <a:themeElements>
    <a:clrScheme name="2_古瓶荷花 1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FFFFFF"/>
      </a:hlink>
      <a:folHlink>
        <a:srgbClr val="FFFFFF"/>
      </a:folHlink>
    </a:clrScheme>
    <a:fontScheme name="2_古瓶荷花">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clrMap bg1="lt1" tx1="dk1" bg2="lt2" tx2="dk2" accent1="accent1" accent2="accent2" accent3="accent3" accent4="accent4" accent5="accent5" accent6="accent6" hlink="hlink" folHlink="folHlink"/>
    </a:extraClrScheme>
    <a:extraClrScheme>
      <a:clrScheme name="2_古瓶荷花 2">
        <a:dk1>
          <a:srgbClr val="007A77"/>
        </a:dk1>
        <a:lt1>
          <a:srgbClr val="EFF6EE"/>
        </a:lt1>
        <a:dk2>
          <a:srgbClr val="0066CC"/>
        </a:dk2>
        <a:lt2>
          <a:srgbClr val="C0C0C0"/>
        </a:lt2>
        <a:accent1>
          <a:srgbClr val="E7EEE6"/>
        </a:accent1>
        <a:accent2>
          <a:srgbClr val="FF9933"/>
        </a:accent2>
        <a:accent3>
          <a:srgbClr val="F6FAF5"/>
        </a:accent3>
        <a:accent4>
          <a:srgbClr val="006765"/>
        </a:accent4>
        <a:accent5>
          <a:srgbClr val="F1F5F0"/>
        </a:accent5>
        <a:accent6>
          <a:srgbClr val="E78A2D"/>
        </a:accent6>
        <a:hlink>
          <a:srgbClr val="636395"/>
        </a:hlink>
        <a:folHlink>
          <a:srgbClr val="CC3300"/>
        </a:folHlink>
      </a:clrScheme>
      <a:clrMap bg1="lt1" tx1="dk1" bg2="lt2" tx2="dk2" accent1="accent1" accent2="accent2" accent3="accent3" accent4="accent4" accent5="accent5" accent6="accent6" hlink="hlink" folHlink="folHlink"/>
    </a:extraClrScheme>
    <a:extraClrScheme>
      <a:clrScheme name="2_古瓶荷花 3">
        <a:dk1>
          <a:srgbClr val="000000"/>
        </a:dk1>
        <a:lt1>
          <a:srgbClr val="CCFFCC"/>
        </a:lt1>
        <a:dk2>
          <a:srgbClr val="E88A00"/>
        </a:dk2>
        <a:lt2>
          <a:srgbClr val="C0C0C0"/>
        </a:lt2>
        <a:accent1>
          <a:srgbClr val="CCECFF"/>
        </a:accent1>
        <a:accent2>
          <a:srgbClr val="336600"/>
        </a:accent2>
        <a:accent3>
          <a:srgbClr val="E2FFE2"/>
        </a:accent3>
        <a:accent4>
          <a:srgbClr val="000000"/>
        </a:accent4>
        <a:accent5>
          <a:srgbClr val="E2F4FF"/>
        </a:accent5>
        <a:accent6>
          <a:srgbClr val="2D5C00"/>
        </a:accent6>
        <a:hlink>
          <a:srgbClr val="3333CC"/>
        </a:hlink>
        <a:folHlink>
          <a:srgbClr val="3399FF"/>
        </a:folHlink>
      </a:clrScheme>
      <a:clrMap bg1="lt1" tx1="dk1" bg2="lt2" tx2="dk2" accent1="accent1" accent2="accent2" accent3="accent3" accent4="accent4" accent5="accent5" accent6="accent6" hlink="hlink" folHlink="folHlink"/>
    </a:extraClrScheme>
    <a:extraClrScheme>
      <a:clrScheme name="2_古瓶荷花 4">
        <a:dk1>
          <a:srgbClr val="000000"/>
        </a:dk1>
        <a:lt1>
          <a:srgbClr val="FFFFCC"/>
        </a:lt1>
        <a:dk2>
          <a:srgbClr val="CC3300"/>
        </a:dk2>
        <a:lt2>
          <a:srgbClr val="C0C0C0"/>
        </a:lt2>
        <a:accent1>
          <a:srgbClr val="FFFFCC"/>
        </a:accent1>
        <a:accent2>
          <a:srgbClr val="339933"/>
        </a:accent2>
        <a:accent3>
          <a:srgbClr val="FFFFE2"/>
        </a:accent3>
        <a:accent4>
          <a:srgbClr val="000000"/>
        </a:accent4>
        <a:accent5>
          <a:srgbClr val="FFFFE2"/>
        </a:accent5>
        <a:accent6>
          <a:srgbClr val="2D8A2D"/>
        </a:accent6>
        <a:hlink>
          <a:srgbClr val="0066FF"/>
        </a:hlink>
        <a:folHlink>
          <a:srgbClr val="6F6F9F"/>
        </a:folHlink>
      </a:clrScheme>
      <a:clrMap bg1="lt1" tx1="dk1" bg2="lt2" tx2="dk2" accent1="accent1" accent2="accent2" accent3="accent3" accent4="accent4" accent5="accent5" accent6="accent6" hlink="hlink" folHlink="folHlink"/>
    </a:extraClrScheme>
    <a:extraClrScheme>
      <a:clrScheme name="2_古瓶荷花 5">
        <a:dk1>
          <a:srgbClr val="636395"/>
        </a:dk1>
        <a:lt1>
          <a:srgbClr val="FFE2C5"/>
        </a:lt1>
        <a:dk2>
          <a:srgbClr val="000000"/>
        </a:dk2>
        <a:lt2>
          <a:srgbClr val="C0C0C0"/>
        </a:lt2>
        <a:accent1>
          <a:srgbClr val="FFE1E1"/>
        </a:accent1>
        <a:accent2>
          <a:srgbClr val="FF9933"/>
        </a:accent2>
        <a:accent3>
          <a:srgbClr val="FFEEDF"/>
        </a:accent3>
        <a:accent4>
          <a:srgbClr val="53537E"/>
        </a:accent4>
        <a:accent5>
          <a:srgbClr val="FFEEEE"/>
        </a:accent5>
        <a:accent6>
          <a:srgbClr val="E78A2D"/>
        </a:accent6>
        <a:hlink>
          <a:srgbClr val="008080"/>
        </a:hlink>
        <a:folHlink>
          <a:srgbClr val="3399FF"/>
        </a:folHlink>
      </a:clrScheme>
      <a:clrMap bg1="lt1" tx1="dk1" bg2="lt2" tx2="dk2" accent1="accent1" accent2="accent2" accent3="accent3" accent4="accent4" accent5="accent5" accent6="accent6" hlink="hlink" folHlink="folHlink"/>
    </a:extraClrScheme>
    <a:extraClrScheme>
      <a:clrScheme name="2_古瓶荷花 6">
        <a:dk1>
          <a:srgbClr val="626292"/>
        </a:dk1>
        <a:lt1>
          <a:srgbClr val="CCECFF"/>
        </a:lt1>
        <a:dk2>
          <a:srgbClr val="3333CC"/>
        </a:dk2>
        <a:lt2>
          <a:srgbClr val="C0C0C0"/>
        </a:lt2>
        <a:accent1>
          <a:srgbClr val="D9F1FF"/>
        </a:accent1>
        <a:accent2>
          <a:srgbClr val="FF9900"/>
        </a:accent2>
        <a:accent3>
          <a:srgbClr val="E2F4FF"/>
        </a:accent3>
        <a:accent4>
          <a:srgbClr val="53537C"/>
        </a:accent4>
        <a:accent5>
          <a:srgbClr val="E9F7FF"/>
        </a:accent5>
        <a:accent6>
          <a:srgbClr val="E78A00"/>
        </a:accent6>
        <a:hlink>
          <a:srgbClr val="CC0066"/>
        </a:hlink>
        <a:folHlink>
          <a:srgbClr val="009999"/>
        </a:folHlink>
      </a:clrScheme>
      <a:clrMap bg1="lt1" tx1="dk1" bg2="lt2" tx2="dk2" accent1="accent1" accent2="accent2" accent3="accent3" accent4="accent4" accent5="accent5" accent6="accent6" hlink="hlink" folHlink="folHlink"/>
    </a:extraClrScheme>
    <a:extraClrScheme>
      <a:clrScheme name="2_古瓶荷花 7">
        <a:dk1>
          <a:srgbClr val="0066CC"/>
        </a:dk1>
        <a:lt1>
          <a:srgbClr val="FFE1E1"/>
        </a:lt1>
        <a:dk2>
          <a:srgbClr val="006600"/>
        </a:dk2>
        <a:lt2>
          <a:srgbClr val="C0C0C0"/>
        </a:lt2>
        <a:accent1>
          <a:srgbClr val="FFFFCC"/>
        </a:accent1>
        <a:accent2>
          <a:srgbClr val="009999"/>
        </a:accent2>
        <a:accent3>
          <a:srgbClr val="FFEEEE"/>
        </a:accent3>
        <a:accent4>
          <a:srgbClr val="0056AE"/>
        </a:accent4>
        <a:accent5>
          <a:srgbClr val="FFFFE2"/>
        </a:accent5>
        <a:accent6>
          <a:srgbClr val="008A8A"/>
        </a:accent6>
        <a:hlink>
          <a:srgbClr val="EC0000"/>
        </a:hlink>
        <a:folHlink>
          <a:srgbClr val="0099FF"/>
        </a:folHlink>
      </a:clrScheme>
      <a:clrMap bg1="lt1" tx1="dk1" bg2="lt2" tx2="dk2" accent1="accent1" accent2="accent2" accent3="accent3" accent4="accent4" accent5="accent5" accent6="accent6" hlink="hlink" folHlink="folHlink"/>
    </a:extraClrScheme>
    <a:extraClrScheme>
      <a:clrScheme name="2_古瓶荷花 8">
        <a:dk1>
          <a:srgbClr val="292929"/>
        </a:dk1>
        <a:lt1>
          <a:srgbClr val="DDDDDD"/>
        </a:lt1>
        <a:dk2>
          <a:srgbClr val="0066CC"/>
        </a:dk2>
        <a:lt2>
          <a:srgbClr val="B2B2B2"/>
        </a:lt2>
        <a:accent1>
          <a:srgbClr val="CACADC"/>
        </a:accent1>
        <a:accent2>
          <a:srgbClr val="FFCC00"/>
        </a:accent2>
        <a:accent3>
          <a:srgbClr val="EBEBEB"/>
        </a:accent3>
        <a:accent4>
          <a:srgbClr val="212121"/>
        </a:accent4>
        <a:accent5>
          <a:srgbClr val="E1E1EB"/>
        </a:accent5>
        <a:accent6>
          <a:srgbClr val="E7B900"/>
        </a:accent6>
        <a:hlink>
          <a:srgbClr val="008080"/>
        </a:hlink>
        <a:folHlink>
          <a:srgbClr val="7D7DA9"/>
        </a:folHlink>
      </a:clrScheme>
      <a:clrMap bg1="lt1" tx1="dk1" bg2="lt2" tx2="dk2" accent1="accent1" accent2="accent2" accent3="accent3" accent4="accent4" accent5="accent5" accent6="accent6" hlink="hlink" folHlink="folHlink"/>
    </a:extraClrScheme>
    <a:extraClrScheme>
      <a:clrScheme name="2_古瓶荷花 9">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FA2C31"/>
        </a:folHlink>
      </a:clrScheme>
      <a:clrMap bg1="lt1" tx1="dk1" bg2="lt2" tx2="dk2" accent1="accent1" accent2="accent2" accent3="accent3" accent4="accent4" accent5="accent5" accent6="accent6" hlink="hlink" folHlink="folHlink"/>
    </a:extraClrScheme>
    <a:extraClrScheme>
      <a:clrScheme name="2_古瓶荷花 10">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EC060B"/>
        </a:folHlink>
      </a:clrScheme>
      <a:clrMap bg1="lt1" tx1="dk1" bg2="lt2" tx2="dk2" accent1="accent1" accent2="accent2" accent3="accent3" accent4="accent4" accent5="accent5" accent6="accent6" hlink="hlink" folHlink="folHlink"/>
    </a:extraClrScheme>
    <a:extraClrScheme>
      <a:clrScheme name="2_古瓶荷花 1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FFFFFF"/>
        </a:hlink>
        <a:folHlink>
          <a:srgbClr val="FFFF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yers">
  <a:themeElements>
    <a:clrScheme name="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fontScheme name="Layers">
      <a:majorFont>
        <a:latin typeface="Times New Roman"/>
        <a:ea typeface="宋体"/>
        <a:cs typeface="Times New Roman"/>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alpha val="5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0" tIns="0" rIns="0" bIns="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alpha val="5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0" tIns="0" rIns="0" bIns="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Layers 1">
        <a:dk1>
          <a:srgbClr val="993300"/>
        </a:dk1>
        <a:lt1>
          <a:srgbClr val="CCCCCC"/>
        </a:lt1>
        <a:dk2>
          <a:srgbClr val="000000"/>
        </a:dk2>
        <a:lt2>
          <a:srgbClr val="FFFFFF"/>
        </a:lt2>
        <a:accent1>
          <a:srgbClr val="576F2B"/>
        </a:accent1>
        <a:accent2>
          <a:srgbClr val="666699"/>
        </a:accent2>
        <a:accent3>
          <a:srgbClr val="AAAAAA"/>
        </a:accent3>
        <a:accent4>
          <a:srgbClr val="AEAEAE"/>
        </a:accent4>
        <a:accent5>
          <a:srgbClr val="B4BBAC"/>
        </a:accent5>
        <a:accent6>
          <a:srgbClr val="5C5C8A"/>
        </a:accent6>
        <a:hlink>
          <a:srgbClr val="993300"/>
        </a:hlink>
        <a:folHlink>
          <a:srgbClr val="CC9900"/>
        </a:folHlink>
      </a:clrScheme>
      <a:clrMap bg1="dk2" tx1="lt1" bg2="dk1" tx2="lt2" accent1="accent1" accent2="accent2" accent3="accent3" accent4="accent4" accent5="accent5" accent6="accent6" hlink="hlink" folHlink="folHlink"/>
    </a:extraClrScheme>
    <a:extraClrScheme>
      <a:clrScheme name="Layers 2">
        <a:dk1>
          <a:srgbClr val="993300"/>
        </a:dk1>
        <a:lt1>
          <a:srgbClr val="CCCCCC"/>
        </a:lt1>
        <a:dk2>
          <a:srgbClr val="330000"/>
        </a:dk2>
        <a:lt2>
          <a:srgbClr val="FFFFFF"/>
        </a:lt2>
        <a:accent1>
          <a:srgbClr val="996633"/>
        </a:accent1>
        <a:accent2>
          <a:srgbClr val="FF0000"/>
        </a:accent2>
        <a:accent3>
          <a:srgbClr val="ADAAAA"/>
        </a:accent3>
        <a:accent4>
          <a:srgbClr val="AEAEAE"/>
        </a:accent4>
        <a:accent5>
          <a:srgbClr val="CAB8AD"/>
        </a:accent5>
        <a:accent6>
          <a:srgbClr val="E70000"/>
        </a:accent6>
        <a:hlink>
          <a:srgbClr val="FF3300"/>
        </a:hlink>
        <a:folHlink>
          <a:srgbClr val="CC9933"/>
        </a:folHlink>
      </a:clrScheme>
      <a:clrMap bg1="dk2" tx1="lt1" bg2="dk1" tx2="lt2" accent1="accent1" accent2="accent2" accent3="accent3" accent4="accent4" accent5="accent5" accent6="accent6" hlink="hlink" folHlink="folHlink"/>
    </a:extraClrScheme>
    <a:extraClrScheme>
      <a:clrScheme name="Layers 3">
        <a:dk1>
          <a:srgbClr val="79788A"/>
        </a:dk1>
        <a:lt1>
          <a:srgbClr val="FFFFFF"/>
        </a:lt1>
        <a:dk2>
          <a:srgbClr val="21203C"/>
        </a:dk2>
        <a:lt2>
          <a:srgbClr val="FFFFCC"/>
        </a:lt2>
        <a:accent1>
          <a:srgbClr val="476077"/>
        </a:accent1>
        <a:accent2>
          <a:srgbClr val="676C5A"/>
        </a:accent2>
        <a:accent3>
          <a:srgbClr val="ABABAF"/>
        </a:accent3>
        <a:accent4>
          <a:srgbClr val="DADADA"/>
        </a:accent4>
        <a:accent5>
          <a:srgbClr val="B1B6BD"/>
        </a:accent5>
        <a:accent6>
          <a:srgbClr val="5D6151"/>
        </a:accent6>
        <a:hlink>
          <a:srgbClr val="666699"/>
        </a:hlink>
        <a:folHlink>
          <a:srgbClr val="8CB0A2"/>
        </a:folHlink>
      </a:clrScheme>
      <a:clrMap bg1="dk2" tx1="lt1" bg2="dk1" tx2="lt2" accent1="accent1" accent2="accent2" accent3="accent3" accent4="accent4" accent5="accent5" accent6="accent6" hlink="hlink" folHlink="folHlink"/>
    </a:extraClrScheme>
    <a:extraClrScheme>
      <a:clrScheme name="Layers 4">
        <a:dk1>
          <a:srgbClr val="455B41"/>
        </a:dk1>
        <a:lt1>
          <a:srgbClr val="FFFFCC"/>
        </a:lt1>
        <a:dk2>
          <a:srgbClr val="79A994"/>
        </a:dk2>
        <a:lt2>
          <a:srgbClr val="FFFFCC"/>
        </a:lt2>
        <a:accent1>
          <a:srgbClr val="517087"/>
        </a:accent1>
        <a:accent2>
          <a:srgbClr val="666699"/>
        </a:accent2>
        <a:accent3>
          <a:srgbClr val="BED1C8"/>
        </a:accent3>
        <a:accent4>
          <a:srgbClr val="DADAAE"/>
        </a:accent4>
        <a:accent5>
          <a:srgbClr val="B3BBC3"/>
        </a:accent5>
        <a:accent6>
          <a:srgbClr val="5C5C8A"/>
        </a:accent6>
        <a:hlink>
          <a:srgbClr val="993300"/>
        </a:hlink>
        <a:folHlink>
          <a:srgbClr val="A4AF6B"/>
        </a:folHlink>
      </a:clrScheme>
      <a:clrMap bg1="dk2" tx1="lt1" bg2="dk1" tx2="lt2" accent1="accent1" accent2="accent2" accent3="accent3" accent4="accent4" accent5="accent5" accent6="accent6" hlink="hlink" folHlink="folHlink"/>
    </a:extraClrScheme>
    <a:extraClrScheme>
      <a:clrScheme name="Layers 5">
        <a:dk1>
          <a:srgbClr val="330000"/>
        </a:dk1>
        <a:lt1>
          <a:srgbClr val="FF9900"/>
        </a:lt1>
        <a:dk2>
          <a:srgbClr val="FFFFFF"/>
        </a:dk2>
        <a:lt2>
          <a:srgbClr val="8B3111"/>
        </a:lt2>
        <a:accent1>
          <a:srgbClr val="DD6D07"/>
        </a:accent1>
        <a:accent2>
          <a:srgbClr val="CC9900"/>
        </a:accent2>
        <a:accent3>
          <a:srgbClr val="FFCAAA"/>
        </a:accent3>
        <a:accent4>
          <a:srgbClr val="2A0000"/>
        </a:accent4>
        <a:accent5>
          <a:srgbClr val="EBBAAA"/>
        </a:accent5>
        <a:accent6>
          <a:srgbClr val="B98A00"/>
        </a:accent6>
        <a:hlink>
          <a:srgbClr val="CC3300"/>
        </a:hlink>
        <a:folHlink>
          <a:srgbClr val="CCCC66"/>
        </a:folHlink>
      </a:clrScheme>
      <a:clrMap bg1="lt1" tx1="dk1" bg2="lt2" tx2="dk2" accent1="accent1" accent2="accent2" accent3="accent3" accent4="accent4" accent5="accent5" accent6="accent6" hlink="hlink" folHlink="folHlink"/>
    </a:extraClrScheme>
    <a:extraClrScheme>
      <a:clrScheme name="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clrMap bg1="lt1" tx1="dk1" bg2="lt2" tx2="dk2" accent1="accent1" accent2="accent2" accent3="accent3" accent4="accent4" accent5="accent5" accent6="accent6" hlink="hlink" folHlink="folHlink"/>
    </a:extraClrScheme>
    <a:extraClrScheme>
      <a:clrScheme name="Layers 7">
        <a:dk1>
          <a:srgbClr val="000000"/>
        </a:dk1>
        <a:lt1>
          <a:srgbClr val="FFFFFF"/>
        </a:lt1>
        <a:dk2>
          <a:srgbClr val="000000"/>
        </a:dk2>
        <a:lt2>
          <a:srgbClr val="891411"/>
        </a:lt2>
        <a:accent1>
          <a:srgbClr val="4F917E"/>
        </a:accent1>
        <a:accent2>
          <a:srgbClr val="CC9900"/>
        </a:accent2>
        <a:accent3>
          <a:srgbClr val="FFFFFF"/>
        </a:accent3>
        <a:accent4>
          <a:srgbClr val="000000"/>
        </a:accent4>
        <a:accent5>
          <a:srgbClr val="B2C7C0"/>
        </a:accent5>
        <a:accent6>
          <a:srgbClr val="B98A00"/>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8">
        <a:dk1>
          <a:srgbClr val="000000"/>
        </a:dk1>
        <a:lt1>
          <a:srgbClr val="FFFFFF"/>
        </a:lt1>
        <a:dk2>
          <a:srgbClr val="CC0000"/>
        </a:dk2>
        <a:lt2>
          <a:srgbClr val="999966"/>
        </a:lt2>
        <a:accent1>
          <a:srgbClr val="CCCCCC"/>
        </a:accent1>
        <a:accent2>
          <a:srgbClr val="CCCC66"/>
        </a:accent2>
        <a:accent3>
          <a:srgbClr val="FFFFFF"/>
        </a:accent3>
        <a:accent4>
          <a:srgbClr val="000000"/>
        </a:accent4>
        <a:accent5>
          <a:srgbClr val="E2E2E2"/>
        </a:accent5>
        <a:accent6>
          <a:srgbClr val="B9B95C"/>
        </a:accent6>
        <a:hlink>
          <a:srgbClr val="666699"/>
        </a:hlink>
        <a:folHlink>
          <a:srgbClr val="CCCC99"/>
        </a:folHlink>
      </a:clrScheme>
      <a:clrMap bg1="lt1" tx1="dk1" bg2="lt2" tx2="dk2" accent1="accent1" accent2="accent2" accent3="accent3" accent4="accent4" accent5="accent5" accent6="accent6" hlink="hlink" folHlink="folHlink"/>
    </a:extraClrScheme>
    <a:extraClrScheme>
      <a:clrScheme name="Layers 9">
        <a:dk1>
          <a:srgbClr val="000000"/>
        </a:dk1>
        <a:lt1>
          <a:srgbClr val="FFFFFF"/>
        </a:lt1>
        <a:dk2>
          <a:srgbClr val="FF0000"/>
        </a:dk2>
        <a:lt2>
          <a:srgbClr val="009999"/>
        </a:lt2>
        <a:accent1>
          <a:srgbClr val="C7B505"/>
        </a:accent1>
        <a:accent2>
          <a:srgbClr val="FFFF66"/>
        </a:accent2>
        <a:accent3>
          <a:srgbClr val="FFFFFF"/>
        </a:accent3>
        <a:accent4>
          <a:srgbClr val="000000"/>
        </a:accent4>
        <a:accent5>
          <a:srgbClr val="E0D7AA"/>
        </a:accent5>
        <a:accent6>
          <a:srgbClr val="E7E75C"/>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10">
        <a:dk1>
          <a:srgbClr val="000000"/>
        </a:dk1>
        <a:lt1>
          <a:srgbClr val="FFFFFF"/>
        </a:lt1>
        <a:dk2>
          <a:srgbClr val="660033"/>
        </a:dk2>
        <a:lt2>
          <a:srgbClr val="666699"/>
        </a:lt2>
        <a:accent1>
          <a:srgbClr val="95A3D1"/>
        </a:accent1>
        <a:accent2>
          <a:srgbClr val="FFFF66"/>
        </a:accent2>
        <a:accent3>
          <a:srgbClr val="FFFFFF"/>
        </a:accent3>
        <a:accent4>
          <a:srgbClr val="000000"/>
        </a:accent4>
        <a:accent5>
          <a:srgbClr val="C8CEE5"/>
        </a:accent5>
        <a:accent6>
          <a:srgbClr val="E7E75C"/>
        </a:accent6>
        <a:hlink>
          <a:srgbClr val="5A84D8"/>
        </a:hlink>
        <a:folHlink>
          <a:srgbClr val="CCCC99"/>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1020</TotalTime>
  <Words>847</Words>
  <Application>Microsoft Office PowerPoint</Application>
  <PresentationFormat>全屏显示(4:3)</PresentationFormat>
  <Paragraphs>170</Paragraphs>
  <Slides>32</Slides>
  <Notes>8</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32</vt:i4>
      </vt:variant>
    </vt:vector>
  </HeadingPairs>
  <TitlesOfParts>
    <vt:vector size="43" baseType="lpstr">
      <vt:lpstr>华文中宋</vt:lpstr>
      <vt:lpstr>楷体_GB2312</vt:lpstr>
      <vt:lpstr>隶书</vt:lpstr>
      <vt:lpstr>宋体</vt:lpstr>
      <vt:lpstr>Arial</vt:lpstr>
      <vt:lpstr>Arial Black</vt:lpstr>
      <vt:lpstr>Comic Sans MS</vt:lpstr>
      <vt:lpstr>Times New Roman</vt:lpstr>
      <vt:lpstr>Wingdings</vt:lpstr>
      <vt:lpstr>2_古瓶荷花</vt:lpstr>
      <vt:lpstr>Layers</vt:lpstr>
      <vt:lpstr>第2章   软件测试的基本概念 </vt:lpstr>
      <vt:lpstr>内容提要</vt:lpstr>
      <vt:lpstr>2.1 软件测试的概念</vt:lpstr>
      <vt:lpstr>2.1.1 软件测试的定义</vt:lpstr>
      <vt:lpstr>2.1.1 软件测试的定义</vt:lpstr>
      <vt:lpstr>2.1.2 软件测试的目的</vt:lpstr>
      <vt:lpstr>2.2  软件测试的分类 </vt:lpstr>
      <vt:lpstr>2.2.1 按测试技术上分类</vt:lpstr>
      <vt:lpstr>2.2.1 按测试技术上分类</vt:lpstr>
      <vt:lpstr>2.2.1 按测试技术上分类</vt:lpstr>
      <vt:lpstr>2.2.2 按测试方式上分类</vt:lpstr>
      <vt:lpstr>2.2.2 按测试方式上分类</vt:lpstr>
      <vt:lpstr>2.2.2 按测试方式上分类</vt:lpstr>
      <vt:lpstr>2.2.3 按测试阶段分类 </vt:lpstr>
      <vt:lpstr>2.2.3 按测试阶段分类 </vt:lpstr>
      <vt:lpstr>2.2.3 按测试阶段分类 </vt:lpstr>
      <vt:lpstr>2.2.3 按测试阶段分类 </vt:lpstr>
      <vt:lpstr>2.2.3 按测试阶段分类 </vt:lpstr>
      <vt:lpstr>2.2.4 按测试实施组织分类 </vt:lpstr>
      <vt:lpstr>2.2.4 按测试实施组织分类</vt:lpstr>
      <vt:lpstr>2.2.4 按测试实施组织分类</vt:lpstr>
      <vt:lpstr>2.2.4 按测试实施组织分类</vt:lpstr>
      <vt:lpstr>补充内容：按测试目的分类</vt:lpstr>
      <vt:lpstr>软件测试的三维空间</vt:lpstr>
      <vt:lpstr>某公司测试流程</vt:lpstr>
      <vt:lpstr>2.3 软件测试的最佳实践 （经验）</vt:lpstr>
      <vt:lpstr>2.3 软件测试的最佳实践 （经验）</vt:lpstr>
      <vt:lpstr>2.3 软件测试的最佳实践 （经验）</vt:lpstr>
      <vt:lpstr>2.3 软件测试的最佳实践 （经验）</vt:lpstr>
      <vt:lpstr>2.3 软件测试的最佳实践 （经验）</vt:lpstr>
      <vt:lpstr>2.3 软件测试的最佳实践 （经验）</vt:lpstr>
      <vt:lpstr>小结</vt:lpstr>
    </vt:vector>
  </TitlesOfParts>
  <Company>malphiSoft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软件测试的基本概念 </dc:title>
  <dc:creator>Administrator</dc:creator>
  <cp:lastModifiedBy>Administrator</cp:lastModifiedBy>
  <cp:revision>232</cp:revision>
  <dcterms:created xsi:type="dcterms:W3CDTF">2007-12-11T12:07:23Z</dcterms:created>
  <dcterms:modified xsi:type="dcterms:W3CDTF">2018-10-19T08:03:36Z</dcterms:modified>
</cp:coreProperties>
</file>