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</p:sldMasterIdLst>
  <p:notesMasterIdLst>
    <p:notesMasterId r:id="rId17"/>
  </p:notesMasterIdLst>
  <p:sldIdLst>
    <p:sldId id="364" r:id="rId3"/>
    <p:sldId id="280" r:id="rId4"/>
    <p:sldId id="365" r:id="rId5"/>
    <p:sldId id="336" r:id="rId6"/>
    <p:sldId id="399" r:id="rId7"/>
    <p:sldId id="337" r:id="rId8"/>
    <p:sldId id="400" r:id="rId9"/>
    <p:sldId id="366" r:id="rId10"/>
    <p:sldId id="344" r:id="rId11"/>
    <p:sldId id="373" r:id="rId12"/>
    <p:sldId id="374" r:id="rId13"/>
    <p:sldId id="377" r:id="rId14"/>
    <p:sldId id="375" r:id="rId15"/>
    <p:sldId id="34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4660"/>
  </p:normalViewPr>
  <p:slideViewPr>
    <p:cSldViewPr>
      <p:cViewPr varScale="1">
        <p:scale>
          <a:sx n="68" d="100"/>
          <a:sy n="68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F2737B-7CEE-46C3-9BF9-61180B320D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7176625-C0DE-4D84-BD4F-4ADD2E772D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861A407-3A17-4506-8AF3-71E11A16FC3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AA066AF-ADEF-42DF-8023-2EE27E83B9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6026F72-A42A-485D-A1C6-181754BED2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9C933B66-5C10-4CEC-A016-499902727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4F1810A-A847-48FE-A7B7-4399918EC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4D6B44CB-651D-4421-9DBB-7896703AF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CBD4BEC5-00BC-45D4-9F2B-1B1A067A0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在实际问题中，输入和输出间还可能存在某些依赖关系，称之为约束。为表达这些特殊情况，在因果图上用一些记号表示约束条件。</a:t>
            </a:r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50B16A0A-A230-48F5-82D2-A0AF7B94B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882B31-C82F-4807-882E-76F309F99002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40A1EC2-7DED-4EE0-A654-77A66EA22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88001FEE-4106-4A31-BD15-2F7DE6C4E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BC85E08-EFDE-4521-B32F-284EF1B4C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45E1CE-9015-43DE-AABA-3D8F8E1A1F46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63C22E7-D6F3-41D0-B948-747DAE30E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C9692-B9C5-4735-9552-576AE2AA52AB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9800218-6726-4C50-90DE-2C8E53F86E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1862635-83A0-4377-9648-5322FD2F9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35671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334775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692150"/>
            <a:ext cx="2135187" cy="5110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2150"/>
            <a:ext cx="6253163" cy="51101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231177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916113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916113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933123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916113"/>
            <a:ext cx="854075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5993222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2185B541-E81F-4726-A1F2-8DBC3C3A2D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0" y="1676400"/>
            <a:ext cx="72390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36C26A33-E53D-46D2-AA5A-FDE0058AC2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E607F717-49B6-4202-9F16-5F09E4F97B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43200" y="2514600"/>
            <a:ext cx="4313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软件质量保证与测试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7800" y="3505200"/>
            <a:ext cx="7239000" cy="1444625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FFE58D-ED33-44BA-A375-324840DC9E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76185CC-F453-49A6-84CD-389022CEDA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41E7FC0-7907-48C1-A3E3-31CE2A7E8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87141-23E9-4EFA-B392-59C829690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099200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17F0810-2020-4535-808A-5FCBAE815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6C5377-B430-4755-B5CD-44347523A4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C1BA9D1-E632-47E9-B169-16AD59CE6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39AAA-152C-4AF0-813A-86572CEAD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793837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0D0D6A8-FF80-4A55-8687-DF867DD14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B940A74-B816-4FBD-9C92-F80310130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8E83031-EAC9-4E46-913D-0CF5DF8B1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73286-82F4-41F2-A6A3-A535C87F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766469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BF7E650-A711-4F84-BA29-FB4CF5D21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766DC5B-78DF-4DC2-83C7-8CB06D655F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66A4F96-BA12-4CB0-85CE-EF7A058F9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C7339-9B0E-40A7-890C-DDDA6F2D2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96285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F53EFEE-B707-436C-8126-D7128F3E25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E7FFE1-40D5-486E-9DB0-A65DA69353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1E1AC23-7498-4077-B351-9EF30D7EB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D2814-390C-48B7-A367-7A63CC729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53624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2169FD3-EB1D-43B3-B66A-3C3717ADE0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974C148-E732-49F5-9DAA-DA182C9AF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15FFE6D-DEC7-4D1F-9520-4BFFD0CAC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05241-A031-43A0-B40D-FD6D9A65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68781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5102645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89DEEFB-4C52-4821-B429-8FB9D4B737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AD2A6F4-27B0-470A-BD89-BF7379C4F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9983ACE-116C-4F7A-B65E-9B7143FD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48F1B-55A2-48A6-8289-B3CFA80C4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477046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ECF1D02-086D-4AC4-B46B-6553152C0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D41F0F7-C12D-43F4-B265-D57F3B3E90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590EF4-B18F-4E86-83AE-8B100AA35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2665B-FA5B-4D49-9D9A-396912D41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51621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73791DC-E4F0-4AEC-A8AD-AA9085816C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666CC2-08E2-4E0F-8E80-DA26DEF010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AFF8A9-3E95-449A-9562-4A982D546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CF35D-4C49-484A-ADD7-2863B65EA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17447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03869C4-B5F2-4837-B739-B9CE5F4BD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EEC2E37-5D90-49FE-8939-C5994CF64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4A5BE1A-9781-4D99-8665-0308E45EC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CABA-A933-41B8-B411-28D011368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389869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14300"/>
            <a:ext cx="1943100" cy="582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114300"/>
            <a:ext cx="5678487" cy="58277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601FE5-579B-4935-A08B-8D8429378D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FB1B69A-2EA3-4D3C-A38E-246937200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0B6E51F-3844-416E-AB28-AE344F53C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BD866-77D6-4F7F-B3CC-583EF2E76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935942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114300"/>
            <a:ext cx="777398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4BF1C3-6727-46E3-83CF-52F80EE34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5EAC5CF-69C6-4C71-9BF5-AC86FAE83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48E163C-E6AA-4F8F-9E96-458BB837E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C2A15-C5ED-414D-8AFB-82121F030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789240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114300"/>
            <a:ext cx="777398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D5BC82-257D-409B-9E2A-C1CC3B6AB8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0D1A565-B119-4288-B722-0B120E282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323DE0E-8DFC-4F35-9C4B-0FF650557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C626D-4BDC-4558-88DE-7CD98BD9C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41729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635102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916113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463254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827194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338130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4119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94985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962303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2E0EB0-1F9C-4929-ADF7-8722E193E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lum bright="-12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4" t="15881" r="19261" b="18506"/>
          <a:stretch>
            <a:fillRect/>
          </a:stretch>
        </p:blipFill>
        <p:spPr bwMode="auto">
          <a:xfrm>
            <a:off x="-1588" y="404813"/>
            <a:ext cx="9147176" cy="61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9582CEA4-0A41-404E-AA80-4B5F0C56EC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69215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A09979A-3A30-4419-BC7B-15706B7B11B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16113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25F03F2-23A0-421C-A802-345DF429A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lum bright="-48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96075" r="14360"/>
          <a:stretch>
            <a:fillRect/>
          </a:stretch>
        </p:blipFill>
        <p:spPr bwMode="auto">
          <a:xfrm>
            <a:off x="0" y="6569075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Line 6">
            <a:extLst>
              <a:ext uri="{FF2B5EF4-FFF2-40B4-BE49-F238E27FC236}">
                <a16:creationId xmlns:a16="http://schemas.microsoft.com/office/drawing/2014/main" id="{0EC6233E-522D-4F63-A3A5-17A0527E44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F91F292-F214-4D0A-9854-B122622D1B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0E06B2E1-E65F-41D7-BC36-584B117E52B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635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6BB13372-5AE4-4129-87B5-1565F6423E8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68300"/>
            <a:ext cx="9180513" cy="0"/>
          </a:xfrm>
          <a:prstGeom prst="line">
            <a:avLst/>
          </a:prstGeom>
          <a:noFill/>
          <a:ln w="38100">
            <a:solidFill>
              <a:srgbClr val="FFCC00">
                <a:alpha val="72156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>
            <a:extLst>
              <a:ext uri="{FF2B5EF4-FFF2-40B4-BE49-F238E27FC236}">
                <a16:creationId xmlns:a16="http://schemas.microsoft.com/office/drawing/2014/main" id="{A29B354F-49A9-4631-960C-3D46325E347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0025"/>
            <a:ext cx="9144000" cy="0"/>
          </a:xfrm>
          <a:prstGeom prst="line">
            <a:avLst/>
          </a:prstGeom>
          <a:noFill/>
          <a:ln w="38100">
            <a:solidFill>
              <a:srgbClr val="FFCC00">
                <a:alpha val="72156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5" name="Picture 12" descr="北京邮电大学出版社标识1">
            <a:extLst>
              <a:ext uri="{FF2B5EF4-FFF2-40B4-BE49-F238E27FC236}">
                <a16:creationId xmlns:a16="http://schemas.microsoft.com/office/drawing/2014/main" id="{70941685-456A-4A1D-A7B4-88C2A0D70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69"/>
          <a:stretch>
            <a:fillRect/>
          </a:stretch>
        </p:blipFill>
        <p:spPr bwMode="auto">
          <a:xfrm>
            <a:off x="0" y="0"/>
            <a:ext cx="9144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847E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8" name="Rectangle 15">
            <a:extLst>
              <a:ext uri="{FF2B5EF4-FFF2-40B4-BE49-F238E27FC236}">
                <a16:creationId xmlns:a16="http://schemas.microsoft.com/office/drawing/2014/main" id="{313FD15A-6BD6-43BA-8C3D-D22B47769A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96863"/>
            <a:ext cx="1908175" cy="36512"/>
          </a:xfrm>
          <a:prstGeom prst="rect">
            <a:avLst/>
          </a:prstGeom>
          <a:gradFill rotWithShape="1">
            <a:gsLst>
              <a:gs pos="0">
                <a:srgbClr val="C3EBFF">
                  <a:alpha val="82001"/>
                </a:srgbClr>
              </a:gs>
              <a:gs pos="100000">
                <a:srgbClr val="66CCFF">
                  <a:alpha val="17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9" name="Text Box 16">
            <a:extLst>
              <a:ext uri="{FF2B5EF4-FFF2-40B4-BE49-F238E27FC236}">
                <a16:creationId xmlns:a16="http://schemas.microsoft.com/office/drawing/2014/main" id="{331C4C40-959A-404F-98C8-8311636885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0"/>
            <a:ext cx="471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FF00"/>
                </a:solidFill>
                <a:ea typeface="隶书" panose="02010509060101010101" pitchFamily="49" charset="-122"/>
              </a:rPr>
              <a:t>《</a:t>
            </a:r>
            <a:r>
              <a:rPr lang="zh-CN" altLang="en-US" sz="2000" b="1">
                <a:solidFill>
                  <a:srgbClr val="FFFF00"/>
                </a:solidFill>
                <a:ea typeface="隶书" panose="02010509060101010101" pitchFamily="49" charset="-122"/>
              </a:rPr>
              <a:t>软件测试与质量保证</a:t>
            </a:r>
            <a:r>
              <a:rPr lang="en-US" altLang="zh-CN" sz="2000" b="1">
                <a:solidFill>
                  <a:srgbClr val="FFFF00"/>
                </a:solidFill>
                <a:ea typeface="隶书" panose="02010509060101010101" pitchFamily="49" charset="-122"/>
              </a:rPr>
              <a:t>》</a:t>
            </a:r>
            <a:r>
              <a:rPr lang="zh-CN" altLang="en-US" sz="2000" b="1">
                <a:solidFill>
                  <a:srgbClr val="FFFF00"/>
                </a:solidFill>
                <a:ea typeface="隶书" panose="02010509060101010101" pitchFamily="49" charset="-122"/>
              </a:rPr>
              <a:t>课件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A0AD17-D99F-4548-80B3-E138A0AB02AE}"/>
              </a:ext>
            </a:extLst>
          </p:cNvPr>
          <p:cNvSpPr/>
          <p:nvPr userDrawn="1"/>
        </p:nvSpPr>
        <p:spPr>
          <a:xfrm>
            <a:off x="7164388" y="6559550"/>
            <a:ext cx="2160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1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哈尔滨信息工程学院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defRPr sz="2800" b="1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defRPr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9DD8BCEE-DA4C-4460-915A-524890257D1C}"/>
              </a:ext>
            </a:extLst>
          </p:cNvPr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056" name="AutoShape 3">
              <a:extLst>
                <a:ext uri="{FF2B5EF4-FFF2-40B4-BE49-F238E27FC236}">
                  <a16:creationId xmlns:a16="http://schemas.microsoft.com/office/drawing/2014/main" id="{FA60BDCA-3902-418A-8A77-9ABBEA44F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AutoShape 4">
              <a:extLst>
                <a:ext uri="{FF2B5EF4-FFF2-40B4-BE49-F238E27FC236}">
                  <a16:creationId xmlns:a16="http://schemas.microsoft.com/office/drawing/2014/main" id="{3C65B13C-BFB6-463C-8064-326A5139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5">
              <a:extLst>
                <a:ext uri="{FF2B5EF4-FFF2-40B4-BE49-F238E27FC236}">
                  <a16:creationId xmlns:a16="http://schemas.microsoft.com/office/drawing/2014/main" id="{302A1AA7-329D-4AEF-8E5E-E79A18904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762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>
            <a:extLst>
              <a:ext uri="{FF2B5EF4-FFF2-40B4-BE49-F238E27FC236}">
                <a16:creationId xmlns:a16="http://schemas.microsoft.com/office/drawing/2014/main" id="{33DDDA9C-E65E-44F0-8FC6-00CDA2DB2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4300"/>
            <a:ext cx="77739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7">
            <a:extLst>
              <a:ext uri="{FF2B5EF4-FFF2-40B4-BE49-F238E27FC236}">
                <a16:creationId xmlns:a16="http://schemas.microsoft.com/office/drawing/2014/main" id="{968D85B7-C81C-4885-BA71-6FC06D025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8C0ED403-7F9B-434F-AE97-775F3544B7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9F405AF3-A085-4F57-B220-AFB0D0CB42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E482445B-4033-4F11-9B05-37CF3BC695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1FAD2832-945D-46BD-BFA1-224732302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ransition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p"/>
        <a:defRPr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1B1A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2"/>
          </a:solidFill>
          <a:latin typeface="+mn-lt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1" kern="1200">
          <a:solidFill>
            <a:schemeClr val="bg2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>
            <a:extLst>
              <a:ext uri="{FF2B5EF4-FFF2-40B4-BE49-F238E27FC236}">
                <a16:creationId xmlns:a16="http://schemas.microsoft.com/office/drawing/2014/main" id="{C4B34292-300F-4EA3-95D5-05A1A1932AC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71550" y="2133600"/>
            <a:ext cx="6840538" cy="3959225"/>
          </a:xfrm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我们知道，当被测对象的输入变量或输入条件</a:t>
            </a:r>
            <a:r>
              <a:rPr lang="zh-CN" altLang="en-US" i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相互依赖、相互制约</a:t>
            </a:r>
            <a:r>
              <a:rPr lang="zh-CN" altLang="en-US">
                <a:solidFill>
                  <a:schemeClr val="bg1"/>
                </a:solidFill>
              </a:rPr>
              <a:t>的时候，适合用决策表法进行测试，那还有没有其他适合的方法呢？</a:t>
            </a:r>
          </a:p>
        </p:txBody>
      </p:sp>
      <p:pic>
        <p:nvPicPr>
          <p:cNvPr id="5123" name="Picture 5" descr="MCj03710760000[1]">
            <a:extLst>
              <a:ext uri="{FF2B5EF4-FFF2-40B4-BE49-F238E27FC236}">
                <a16:creationId xmlns:a16="http://schemas.microsoft.com/office/drawing/2014/main" id="{805992A4-956E-4107-8E1C-A0B405A3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765175"/>
            <a:ext cx="111918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3D41DE9-0FC8-4A2B-8548-56049898AB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865188"/>
          </a:xfrm>
        </p:spPr>
        <p:txBody>
          <a:bodyPr/>
          <a:lstStyle/>
          <a:p>
            <a:pPr eaLnBrk="1" hangingPunct="1"/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：分析原因和结果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C4CE2C5-C9A6-4E05-8B26-6D19C1A4DFFD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9388" y="1341438"/>
            <a:ext cx="6624637" cy="5762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/>
              <a:t>根据题意，原因和结果如下：</a:t>
            </a:r>
            <a:r>
              <a:rPr lang="zh-CN" altLang="en-US" sz="1800"/>
              <a:t>       </a:t>
            </a:r>
          </a:p>
        </p:txBody>
      </p:sp>
      <p:graphicFrame>
        <p:nvGraphicFramePr>
          <p:cNvPr id="199713" name="Group 33">
            <a:extLst>
              <a:ext uri="{FF2B5EF4-FFF2-40B4-BE49-F238E27FC236}">
                <a16:creationId xmlns:a16="http://schemas.microsoft.com/office/drawing/2014/main" id="{6796CA40-8D94-4A85-8958-72EEDD24536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9388" y="1916113"/>
          <a:ext cx="4608512" cy="3816351"/>
        </p:xfrm>
        <a:graphic>
          <a:graphicData uri="http://schemas.openxmlformats.org/drawingml/2006/table">
            <a:tbl>
              <a:tblPr/>
              <a:tblGrid>
                <a:gridCol w="2303462">
                  <a:extLst>
                    <a:ext uri="{9D8B030D-6E8A-4147-A177-3AD203B41FA5}">
                      <a16:colId xmlns:a16="http://schemas.microsoft.com/office/drawing/2014/main" val="1945627125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3786804315"/>
                    </a:ext>
                  </a:extLst>
                </a:gridCol>
              </a:tblGrid>
              <a:tr h="6017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原因</a:t>
                      </a:r>
                    </a:p>
                  </a:txBody>
                  <a:tcPr marL="46800" marR="46800" marT="36006" marB="360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46800" marR="46800" marT="36006" marB="360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99492"/>
                  </a:ext>
                </a:extLst>
              </a:tr>
              <a:tr h="8036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投入1元硬币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6800" marR="46800" marT="36006" marB="36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21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退还5角硬币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6800" marR="46800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426873"/>
                  </a:ext>
                </a:extLst>
              </a:tr>
              <a:tr h="8036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投入5角硬币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6800" marR="46800" marT="36006" marB="36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22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送出“橙汁”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6800" marR="46800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60751"/>
                  </a:ext>
                </a:extLst>
              </a:tr>
              <a:tr h="8036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按下“橙汁”按钮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6800" marR="46800" marT="36006" marB="36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23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送出“啤酒”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6800" marR="46800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82756"/>
                  </a:ext>
                </a:extLst>
              </a:tr>
              <a:tr h="8036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按下“啤酒”按钮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46800" marR="46800" marT="36006" marB="360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</a:p>
                  </a:txBody>
                  <a:tcPr marL="46800" marR="46800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65035"/>
                  </a:ext>
                </a:extLst>
              </a:tr>
            </a:tbl>
          </a:graphicData>
        </a:graphic>
      </p:graphicFrame>
      <p:sp>
        <p:nvSpPr>
          <p:cNvPr id="28696" name="Rectangle 34">
            <a:extLst>
              <a:ext uri="{FF2B5EF4-FFF2-40B4-BE49-F238E27FC236}">
                <a16:creationId xmlns:a16="http://schemas.microsoft.com/office/drawing/2014/main" id="{C9DD80C6-76E9-4296-AB1C-3FB9CE359BE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572000" y="1773238"/>
            <a:ext cx="4292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/>
              <a:t>		</a:t>
            </a:r>
            <a:r>
              <a:rPr lang="zh-CN" altLang="en-US"/>
              <a:t>若投入</a:t>
            </a:r>
            <a:r>
              <a:rPr lang="en-US" altLang="zh-CN"/>
              <a:t>5</a:t>
            </a:r>
            <a:r>
              <a:rPr lang="zh-CN" altLang="en-US"/>
              <a:t>角钱的硬币，按下“橙汁”或“啤酒”的按钮，则相应的饮料就送出来。若投入</a:t>
            </a:r>
            <a:r>
              <a:rPr lang="en-US" altLang="zh-CN"/>
              <a:t>1</a:t>
            </a:r>
            <a:r>
              <a:rPr lang="zh-CN" altLang="en-US"/>
              <a:t>元钱的硬币，同样也是按“橙汁”或“啤酒”的按钮，则自动售货机在送出相应饮料的同时退回</a:t>
            </a:r>
            <a:r>
              <a:rPr lang="en-US" altLang="zh-CN"/>
              <a:t>5</a:t>
            </a:r>
            <a:r>
              <a:rPr lang="zh-CN" altLang="en-US"/>
              <a:t>角钱的硬币。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D3B3493-BCB3-437F-A1F8-2982E57E50F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0825" y="549275"/>
            <a:ext cx="8540750" cy="792163"/>
          </a:xfrm>
        </p:spPr>
        <p:txBody>
          <a:bodyPr/>
          <a:lstStyle/>
          <a:p>
            <a:pPr eaLnBrk="1" hangingPunct="1"/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：画出因果图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A0BC70D0-4911-458D-B554-D4DE71F4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9700" name="Rectangle 29">
            <a:extLst>
              <a:ext uri="{FF2B5EF4-FFF2-40B4-BE49-F238E27FC236}">
                <a16:creationId xmlns:a16="http://schemas.microsoft.com/office/drawing/2014/main" id="{7C8F9D59-F255-469B-A99D-D8129753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</a:endParaRPr>
          </a:p>
        </p:txBody>
      </p:sp>
      <p:grpSp>
        <p:nvGrpSpPr>
          <p:cNvPr id="29701" name="Group 31">
            <a:extLst>
              <a:ext uri="{FF2B5EF4-FFF2-40B4-BE49-F238E27FC236}">
                <a16:creationId xmlns:a16="http://schemas.microsoft.com/office/drawing/2014/main" id="{EFCB4166-84BC-4C8E-8430-82A368CB641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84313"/>
            <a:ext cx="7632700" cy="3960812"/>
            <a:chOff x="839" y="1117"/>
            <a:chExt cx="4309" cy="2177"/>
          </a:xfrm>
        </p:grpSpPr>
        <p:sp>
          <p:nvSpPr>
            <p:cNvPr id="29703" name="Rectangle 30">
              <a:extLst>
                <a:ext uri="{FF2B5EF4-FFF2-40B4-BE49-F238E27FC236}">
                  <a16:creationId xmlns:a16="http://schemas.microsoft.com/office/drawing/2014/main" id="{815396E6-00FC-4D84-8B78-5E36D8B3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117"/>
              <a:ext cx="4309" cy="2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  <p:graphicFrame>
          <p:nvGraphicFramePr>
            <p:cNvPr id="29704" name="Object 28">
              <a:extLst>
                <a:ext uri="{FF2B5EF4-FFF2-40B4-BE49-F238E27FC236}">
                  <a16:creationId xmlns:a16="http://schemas.microsoft.com/office/drawing/2014/main" id="{051BAB7D-1E79-42D8-B53F-8A0A3238B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207"/>
            <a:ext cx="4127" cy="1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8" r:id="rId3" imgW="4240987" imgH="1948891" progId="Visio.Drawing.11">
                    <p:embed/>
                  </p:oleObj>
                </mc:Choice>
                <mc:Fallback>
                  <p:oleObj r:id="rId3" imgW="4240987" imgH="1948891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207"/>
                          <a:ext cx="4127" cy="19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2" name="Rectangle 33">
            <a:extLst>
              <a:ext uri="{FF2B5EF4-FFF2-40B4-BE49-F238E27FC236}">
                <a16:creationId xmlns:a16="http://schemas.microsoft.com/office/drawing/2014/main" id="{9D3C6385-DB7D-43AC-B6AD-4A4256655EF6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27088" y="5589588"/>
            <a:ext cx="5976937" cy="819150"/>
          </a:xfrm>
          <a:noFill/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为中间节点。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25757F9-A57D-42F0-80C6-A72FD949E8F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0825" y="620713"/>
            <a:ext cx="8540750" cy="863600"/>
          </a:xfrm>
        </p:spPr>
        <p:txBody>
          <a:bodyPr/>
          <a:lstStyle/>
          <a:p>
            <a:pPr eaLnBrk="1" hangingPunct="1"/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：施加相应的约束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0EB35F9F-C824-44FD-8F5C-B192D3EE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30724" name="Rectangle 27">
            <a:extLst>
              <a:ext uri="{FF2B5EF4-FFF2-40B4-BE49-F238E27FC236}">
                <a16:creationId xmlns:a16="http://schemas.microsoft.com/office/drawing/2014/main" id="{11A085B8-A503-4D23-9D8C-7CCDF833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</a:endParaRPr>
          </a:p>
        </p:txBody>
      </p:sp>
      <p:grpSp>
        <p:nvGrpSpPr>
          <p:cNvPr id="30725" name="Group 28">
            <a:extLst>
              <a:ext uri="{FF2B5EF4-FFF2-40B4-BE49-F238E27FC236}">
                <a16:creationId xmlns:a16="http://schemas.microsoft.com/office/drawing/2014/main" id="{04122BDE-0FC3-4663-AE39-14C380A5D27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73238"/>
            <a:ext cx="7345362" cy="3600450"/>
            <a:chOff x="657" y="1071"/>
            <a:chExt cx="4037" cy="1996"/>
          </a:xfrm>
        </p:grpSpPr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2A93A29E-A461-4FF9-B22F-3EF1CEB18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71"/>
              <a:ext cx="4037" cy="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defRPr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defRPr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0">
                <a:solidFill>
                  <a:schemeClr val="tx1"/>
                </a:solidFill>
              </a:endParaRPr>
            </a:p>
          </p:txBody>
        </p:sp>
        <p:graphicFrame>
          <p:nvGraphicFramePr>
            <p:cNvPr id="30727" name="Object 26">
              <a:extLst>
                <a:ext uri="{FF2B5EF4-FFF2-40B4-BE49-F238E27FC236}">
                  <a16:creationId xmlns:a16="http://schemas.microsoft.com/office/drawing/2014/main" id="{2F814759-7F00-4D39-9856-97B4BD789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162"/>
            <a:ext cx="3946" cy="1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1" r:id="rId3" imgW="4564990" imgH="2146706" progId="Visio.Drawing.11">
                    <p:embed/>
                  </p:oleObj>
                </mc:Choice>
                <mc:Fallback>
                  <p:oleObj r:id="rId3" imgW="4564990" imgH="2146706" progId="Visio.Drawing.11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162"/>
                          <a:ext cx="3946" cy="18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5D2A2B5-6342-4262-B2BA-2122685A3107}"/>
              </a:ext>
            </a:extLst>
          </p:cNvPr>
          <p:cNvSpPr txBox="1"/>
          <p:nvPr/>
        </p:nvSpPr>
        <p:spPr>
          <a:xfrm>
            <a:off x="864341" y="5674999"/>
            <a:ext cx="69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accent3"/>
                </a:solidFill>
              </a:rPr>
              <a:t>投入</a:t>
            </a:r>
            <a:r>
              <a:rPr lang="en-US" altLang="zh-CN" sz="1800" b="1" dirty="0">
                <a:solidFill>
                  <a:schemeClr val="accent3"/>
                </a:solidFill>
              </a:rPr>
              <a:t>1</a:t>
            </a:r>
            <a:r>
              <a:rPr lang="zh-CN" altLang="en-US" sz="1800" b="1" dirty="0">
                <a:solidFill>
                  <a:schemeClr val="accent3"/>
                </a:solidFill>
              </a:rPr>
              <a:t>元硬币和</a:t>
            </a:r>
            <a:r>
              <a:rPr lang="en-US" altLang="zh-CN" sz="1800" b="1" dirty="0">
                <a:solidFill>
                  <a:schemeClr val="accent3"/>
                </a:solidFill>
              </a:rPr>
              <a:t>5</a:t>
            </a:r>
            <a:r>
              <a:rPr lang="zh-CN" altLang="en-US" sz="1800" b="1" dirty="0">
                <a:solidFill>
                  <a:schemeClr val="accent3"/>
                </a:solidFill>
              </a:rPr>
              <a:t>角硬币不会同时投入；且</a:t>
            </a:r>
            <a:r>
              <a:rPr lang="en-US" altLang="zh-CN" sz="1800" b="1" dirty="0">
                <a:solidFill>
                  <a:schemeClr val="accent3"/>
                </a:solidFill>
              </a:rPr>
              <a:t>2</a:t>
            </a:r>
            <a:r>
              <a:rPr lang="zh-CN" altLang="en-US" sz="1800" b="1" dirty="0">
                <a:solidFill>
                  <a:schemeClr val="accent3"/>
                </a:solidFill>
              </a:rPr>
              <a:t>个按钮不可能同时按下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BA053E-9E54-44E5-A352-C67F313A2EE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zh-CN" altLang="en-US"/>
              <a:t>步骤</a:t>
            </a:r>
            <a:r>
              <a:rPr lang="en-US" altLang="zh-CN"/>
              <a:t>4 </a:t>
            </a:r>
            <a:r>
              <a:rPr lang="zh-CN" altLang="en-US"/>
              <a:t>将因果图转换为决策表 </a:t>
            </a:r>
          </a:p>
        </p:txBody>
      </p:sp>
      <p:pic>
        <p:nvPicPr>
          <p:cNvPr id="31747" name="Picture 128">
            <a:extLst>
              <a:ext uri="{FF2B5EF4-FFF2-40B4-BE49-F238E27FC236}">
                <a16:creationId xmlns:a16="http://schemas.microsoft.com/office/drawing/2014/main" id="{9F64F814-CE3C-4B3E-ABCB-A9B879B7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8064500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E35A871-AF49-4755-B532-0698DB082218}"/>
                  </a:ext>
                </a:extLst>
              </p:cNvPr>
              <p:cNvSpPr txBox="1"/>
              <p:nvPr/>
            </p:nvSpPr>
            <p:spPr>
              <a:xfrm>
                <a:off x="539750" y="5883893"/>
                <a:ext cx="5832326" cy="37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solidFill>
                      <a:schemeClr val="accent3"/>
                    </a:solidFill>
                  </a:rPr>
                  <a:t>输入条件共有</a:t>
                </a:r>
                <a:r>
                  <a:rPr lang="en-US" altLang="zh-CN" sz="1800" b="1" dirty="0">
                    <a:solidFill>
                      <a:schemeClr val="accent3"/>
                    </a:solidFill>
                  </a:rPr>
                  <a:t>4</a:t>
                </a:r>
                <a:r>
                  <a:rPr lang="zh-CN" altLang="en-US" sz="1800" b="1" dirty="0">
                    <a:solidFill>
                      <a:schemeClr val="accent3"/>
                    </a:solidFill>
                  </a:rPr>
                  <a:t>行，列则为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chemeClr val="accent3"/>
                    </a:solidFill>
                  </a:rPr>
                  <a:t>,</a:t>
                </a:r>
                <a:r>
                  <a:rPr lang="zh-CN" altLang="en-US" sz="1800" b="1" dirty="0">
                    <a:solidFill>
                      <a:schemeClr val="accent3"/>
                    </a:solidFill>
                  </a:rPr>
                  <a:t>存在约束，很多组合无效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E35A871-AF49-4755-B532-0698DB08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5883893"/>
                <a:ext cx="5832326" cy="374846"/>
              </a:xfrm>
              <a:prstGeom prst="rect">
                <a:avLst/>
              </a:prstGeom>
              <a:blipFill>
                <a:blip r:embed="rId3"/>
                <a:stretch>
                  <a:fillRect l="-941" t="-9677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60D4BE6-C5F2-4C8D-AB36-3D51DFC5F1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/>
              <a:t>因果图</a:t>
            </a:r>
            <a:r>
              <a:rPr lang="en-US" altLang="zh-CN"/>
              <a:t>——</a:t>
            </a:r>
            <a:r>
              <a:rPr lang="zh-CN" altLang="en-US"/>
              <a:t>小结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9EB188-4834-4FDB-829C-37880CDC753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540750" cy="38862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zh-CN" altLang="en-US"/>
              <a:t>因果图法提供了一种把需求规格说明书转化为决策表的系统化方法。</a:t>
            </a:r>
          </a:p>
          <a:p>
            <a:pPr eaLnBrk="1" hangingPunct="1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zh-CN" altLang="en-US"/>
              <a:t>额外的好处，就是可以指出规格说明的不完整性和不明确之处。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C8A74F8-9EDE-472F-A1AE-E93F5A681354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11188" y="2205038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solidFill>
                  <a:srgbClr val="FFFF00"/>
                </a:solidFill>
              </a:rPr>
              <a:t>5.4  </a:t>
            </a:r>
            <a:r>
              <a:rPr lang="zh-CN" altLang="en-US" sz="3600">
                <a:solidFill>
                  <a:srgbClr val="FFFF00"/>
                </a:solidFill>
              </a:rPr>
              <a:t>因果图法</a:t>
            </a:r>
            <a:endParaRPr lang="zh-CN" altLang="en-US" sz="360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FFB0C81-65C3-4AE0-9981-D241AB98F77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03350" y="765175"/>
            <a:ext cx="6408738" cy="935038"/>
          </a:xfrm>
          <a:noFill/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/>
              <a:t>什么是因果图法？</a:t>
            </a:r>
            <a:r>
              <a:rPr lang="zh-CN" altLang="en-US"/>
              <a:t> 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1A44E383-0C03-4C33-96E8-877AB18E669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2205038"/>
            <a:ext cx="8569325" cy="266382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zh-CN" altLang="en-US" sz="3200">
                <a:latin typeface="隶书" panose="02010509060101010101" pitchFamily="49" charset="-122"/>
              </a:rPr>
              <a:t>因果图法是一种利用图解法分析输入的各种组合情况，从而设计测试用例的方法，它适合于检查程序输入条件的各种组合情况。</a:t>
            </a:r>
          </a:p>
        </p:txBody>
      </p:sp>
      <p:pic>
        <p:nvPicPr>
          <p:cNvPr id="7172" name="Picture 4" descr="MCj03710760000[1]">
            <a:extLst>
              <a:ext uri="{FF2B5EF4-FFF2-40B4-BE49-F238E27FC236}">
                <a16:creationId xmlns:a16="http://schemas.microsoft.com/office/drawing/2014/main" id="{77A41DC9-5344-4158-B227-03B53B78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9275"/>
            <a:ext cx="111918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DA1150-3A8C-4070-ADC7-0F5459BB8F4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620713"/>
            <a:ext cx="8540750" cy="720725"/>
          </a:xfrm>
        </p:spPr>
        <p:txBody>
          <a:bodyPr/>
          <a:lstStyle/>
          <a:p>
            <a:pPr eaLnBrk="1" hangingPunct="1"/>
            <a:r>
              <a:rPr lang="zh-CN" altLang="en-US"/>
              <a:t>因果图的关系符号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06B7D910-5588-4418-BDC7-09F9D98E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7188"/>
            <a:ext cx="50895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AutoShape 5">
            <a:extLst>
              <a:ext uri="{FF2B5EF4-FFF2-40B4-BE49-F238E27FC236}">
                <a16:creationId xmlns:a16="http://schemas.microsoft.com/office/drawing/2014/main" id="{6A3C4A20-C03D-4256-AE16-698E856F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84763"/>
            <a:ext cx="3889375" cy="503237"/>
          </a:xfrm>
          <a:prstGeom prst="wedgeRoundRectCallout">
            <a:avLst>
              <a:gd name="adj1" fmla="val -1185"/>
              <a:gd name="adj2" fmla="val -341796"/>
              <a:gd name="adj3" fmla="val 16667"/>
            </a:avLst>
          </a:prstGeom>
          <a:solidFill>
            <a:schemeClr val="accent1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</a:rPr>
              <a:t>左边的节点表示原因</a:t>
            </a:r>
          </a:p>
        </p:txBody>
      </p:sp>
      <p:sp>
        <p:nvSpPr>
          <p:cNvPr id="8197" name="AutoShape 6">
            <a:extLst>
              <a:ext uri="{FF2B5EF4-FFF2-40B4-BE49-F238E27FC236}">
                <a16:creationId xmlns:a16="http://schemas.microsoft.com/office/drawing/2014/main" id="{5C6C53F3-A84D-4742-B54D-E5159056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084763"/>
            <a:ext cx="3889375" cy="503237"/>
          </a:xfrm>
          <a:prstGeom prst="wedgeRoundRectCallout">
            <a:avLst>
              <a:gd name="adj1" fmla="val -57389"/>
              <a:gd name="adj2" fmla="val -345583"/>
              <a:gd name="adj3" fmla="val 16667"/>
            </a:avLst>
          </a:prstGeom>
          <a:solidFill>
            <a:schemeClr val="accent1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defRPr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</a:rPr>
              <a:t>右边的节点表示结果</a:t>
            </a: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8A8C26D0-811F-485D-9962-8E43DAFE2CC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5734050"/>
            <a:ext cx="8569325" cy="719138"/>
          </a:xfrm>
          <a:noFill/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zh-CN" altLang="en-US"/>
              <a:t>恒等、非、或、与的含义见</a:t>
            </a:r>
            <a:r>
              <a:rPr lang="en-US" altLang="zh-CN"/>
              <a:t>P74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22C3A561-E248-4631-8B7C-DAFF4AF9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p"/>
              <a:defRPr sz="2900" b="1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1B1A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2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 b="1">
                <a:solidFill>
                  <a:schemeClr val="bg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3104E9-9C2D-496A-85BD-971E87049970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170D7BD-7EF6-477C-9624-67E378E24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因果图的基本图形符号 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B85C153-FE5C-4607-85A1-566F6E514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500"/>
              <a:t>① </a:t>
            </a:r>
            <a:r>
              <a:rPr lang="zh-CN" altLang="en-US" sz="2500"/>
              <a:t>恒等：若原因出现，则结果出现；若原因不出现，则结果也不出现。</a:t>
            </a:r>
          </a:p>
          <a:p>
            <a:pPr eaLnBrk="1" hangingPunct="1"/>
            <a:r>
              <a:rPr lang="zh-CN" altLang="en-US" sz="2500"/>
              <a:t>② 非（～）：若原因出现，则结果不出现；若原因不出现，则结果出现。</a:t>
            </a:r>
          </a:p>
          <a:p>
            <a:pPr eaLnBrk="1" hangingPunct="1"/>
            <a:r>
              <a:rPr lang="zh-CN" altLang="en-US" sz="2500"/>
              <a:t>③ 或（∨）：若几个原因中有</a:t>
            </a:r>
            <a:r>
              <a:rPr lang="en-US" altLang="zh-CN" sz="2500"/>
              <a:t>1</a:t>
            </a:r>
            <a:r>
              <a:rPr lang="zh-CN" altLang="en-US" sz="2500"/>
              <a:t>个出现，则结果出现；若几个原因都不出现，则结果不出现。</a:t>
            </a:r>
          </a:p>
          <a:p>
            <a:pPr eaLnBrk="1" hangingPunct="1"/>
            <a:r>
              <a:rPr lang="zh-CN" altLang="en-US" sz="2500"/>
              <a:t>④ 与（∧）：若几个原因都出现，结果才出现。若其中有</a:t>
            </a:r>
            <a:r>
              <a:rPr lang="en-US" altLang="zh-CN" sz="2500"/>
              <a:t>1</a:t>
            </a:r>
            <a:r>
              <a:rPr lang="zh-CN" altLang="en-US" sz="2500"/>
              <a:t>个原因不出现，则结果不出现。</a:t>
            </a:r>
          </a:p>
        </p:txBody>
      </p:sp>
      <p:pic>
        <p:nvPicPr>
          <p:cNvPr id="9221" name="对象 5">
            <a:extLst>
              <a:ext uri="{FF2B5EF4-FFF2-40B4-BE49-F238E27FC236}">
                <a16:creationId xmlns:a16="http://schemas.microsoft.com/office/drawing/2014/main" id="{39ACDD47-9569-48E0-A3F3-926768E3238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" r="-374" b="-3210"/>
          <a:stretch>
            <a:fillRect/>
          </a:stretch>
        </p:blipFill>
        <p:spPr bwMode="auto">
          <a:xfrm>
            <a:off x="1828800" y="5334000"/>
            <a:ext cx="42687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64D2EA8-22B8-4E01-AA22-4F506FD87AE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288" y="620713"/>
            <a:ext cx="8540750" cy="720725"/>
          </a:xfrm>
        </p:spPr>
        <p:txBody>
          <a:bodyPr/>
          <a:lstStyle/>
          <a:p>
            <a:pPr eaLnBrk="1" hangingPunct="1"/>
            <a:r>
              <a:rPr lang="zh-CN" altLang="en-US"/>
              <a:t>因果图的约束符号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9ED48FE5-65C9-4637-8780-99B4E483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84313"/>
            <a:ext cx="6480175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5" name="Rectangle 5">
            <a:extLst>
              <a:ext uri="{FF2B5EF4-FFF2-40B4-BE49-F238E27FC236}">
                <a16:creationId xmlns:a16="http://schemas.microsoft.com/office/drawing/2014/main" id="{CE648344-F3C9-4CFF-A136-560732E4CCF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5445125"/>
            <a:ext cx="8713787" cy="720725"/>
          </a:xfrm>
          <a:noFill/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zh-CN" altLang="en-US" sz="2000"/>
              <a:t>互斥（异）、包含（或）、唯一、要求、屏蔽（强制）的含义见</a:t>
            </a:r>
            <a:r>
              <a:rPr lang="en-US" altLang="zh-CN" sz="2000"/>
              <a:t>P75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DE153445-DA8E-4226-B027-AF7BE1D6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p"/>
              <a:defRPr sz="2900" b="1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1B1A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2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 b="1">
                <a:solidFill>
                  <a:schemeClr val="bg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5516A-F6FB-454C-B33F-0F26BA345A40}" type="slidenum">
              <a:rPr lang="en-US"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622CA3C-3862-44B1-8560-03CF872C7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因果图的约束符号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C3C9AD7-CD2A-42C4-BF9B-31D01EAB2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900"/>
              <a:t>E</a:t>
            </a:r>
            <a:r>
              <a:rPr lang="zh-CN" altLang="en-US" sz="1900"/>
              <a:t>（互斥）：表示</a:t>
            </a:r>
            <a:r>
              <a:rPr lang="en-US" altLang="zh-CN" sz="1900"/>
              <a:t>a</a:t>
            </a:r>
            <a:r>
              <a:rPr lang="zh-CN" altLang="en-US" sz="1900"/>
              <a:t>、</a:t>
            </a:r>
            <a:r>
              <a:rPr lang="en-US" altLang="zh-CN" sz="1900"/>
              <a:t>b</a:t>
            </a:r>
            <a:r>
              <a:rPr lang="zh-CN" altLang="en-US" sz="1900"/>
              <a:t>两个原因不会同时成立，两个中最多有一个可能成立。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/>
              <a:t>I</a:t>
            </a:r>
            <a:r>
              <a:rPr lang="zh-CN" altLang="en-US" sz="1900"/>
              <a:t>（包含）：表示</a:t>
            </a:r>
            <a:r>
              <a:rPr lang="en-US" altLang="zh-CN" sz="1900"/>
              <a:t>a</a:t>
            </a:r>
            <a:r>
              <a:rPr lang="zh-CN" altLang="en-US" sz="1900"/>
              <a:t>、</a:t>
            </a:r>
            <a:r>
              <a:rPr lang="en-US" altLang="zh-CN" sz="1900"/>
              <a:t>b</a:t>
            </a:r>
            <a:r>
              <a:rPr lang="zh-CN" altLang="en-US" sz="1900"/>
              <a:t>、</a:t>
            </a:r>
            <a:r>
              <a:rPr lang="en-US" altLang="zh-CN" sz="1900"/>
              <a:t>c</a:t>
            </a:r>
            <a:r>
              <a:rPr lang="zh-CN" altLang="en-US" sz="1900"/>
              <a:t>这</a:t>
            </a:r>
            <a:r>
              <a:rPr lang="en-US" altLang="zh-CN" sz="1900"/>
              <a:t>3</a:t>
            </a:r>
            <a:r>
              <a:rPr lang="zh-CN" altLang="en-US" sz="1900"/>
              <a:t>个原因中至少有一个必须成立。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/>
              <a:t>O</a:t>
            </a:r>
            <a:r>
              <a:rPr lang="zh-CN" altLang="en-US" sz="1900"/>
              <a:t>（惟一）：表示</a:t>
            </a:r>
            <a:r>
              <a:rPr lang="en-US" altLang="zh-CN" sz="1900"/>
              <a:t>a</a:t>
            </a:r>
            <a:r>
              <a:rPr lang="zh-CN" altLang="en-US" sz="1900"/>
              <a:t>和</a:t>
            </a:r>
            <a:r>
              <a:rPr lang="en-US" altLang="zh-CN" sz="1900"/>
              <a:t>b</a:t>
            </a:r>
            <a:r>
              <a:rPr lang="zh-CN" altLang="en-US" sz="1900"/>
              <a:t>当中必须有一个，且仅有一个成立。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/>
              <a:t>R</a:t>
            </a:r>
            <a:r>
              <a:rPr lang="zh-CN" altLang="en-US" sz="1900"/>
              <a:t>（要求）：表示当</a:t>
            </a:r>
            <a:r>
              <a:rPr lang="en-US" altLang="zh-CN" sz="1900"/>
              <a:t>a</a:t>
            </a:r>
            <a:r>
              <a:rPr lang="zh-CN" altLang="en-US" sz="1900"/>
              <a:t>出现时，</a:t>
            </a:r>
            <a:r>
              <a:rPr lang="en-US" altLang="zh-CN" sz="1900"/>
              <a:t>b</a:t>
            </a:r>
            <a:r>
              <a:rPr lang="zh-CN" altLang="en-US" sz="1900"/>
              <a:t>必须也出现。</a:t>
            </a:r>
            <a:r>
              <a:rPr lang="en-US" altLang="zh-CN" sz="1900"/>
              <a:t>a</a:t>
            </a:r>
            <a:r>
              <a:rPr lang="zh-CN" altLang="en-US" sz="1900"/>
              <a:t>出现时不可能</a:t>
            </a:r>
            <a:r>
              <a:rPr lang="en-US" altLang="zh-CN" sz="1900"/>
              <a:t>b</a:t>
            </a:r>
            <a:r>
              <a:rPr lang="zh-CN" altLang="en-US" sz="1900"/>
              <a:t>不出现。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/>
              <a:t>M</a:t>
            </a:r>
            <a:r>
              <a:rPr lang="zh-CN" altLang="en-US" sz="1900"/>
              <a:t>（屏蔽）：表示当</a:t>
            </a:r>
            <a:r>
              <a:rPr lang="en-US" altLang="zh-CN" sz="1900"/>
              <a:t>a</a:t>
            </a:r>
            <a:r>
              <a:rPr lang="zh-CN" altLang="en-US" sz="1900"/>
              <a:t>是</a:t>
            </a:r>
            <a:r>
              <a:rPr lang="en-US" altLang="zh-CN" sz="1900"/>
              <a:t>1</a:t>
            </a:r>
            <a:r>
              <a:rPr lang="zh-CN" altLang="en-US" sz="1900"/>
              <a:t>时，</a:t>
            </a:r>
            <a:r>
              <a:rPr lang="en-US" altLang="zh-CN" sz="1900"/>
              <a:t>b</a:t>
            </a:r>
            <a:r>
              <a:rPr lang="zh-CN" altLang="en-US" sz="1900"/>
              <a:t>必须是</a:t>
            </a:r>
            <a:r>
              <a:rPr lang="en-US" altLang="zh-CN" sz="1900"/>
              <a:t>0</a:t>
            </a:r>
            <a:r>
              <a:rPr lang="zh-CN" altLang="en-US" sz="1900"/>
              <a:t>。而当</a:t>
            </a:r>
            <a:r>
              <a:rPr lang="en-US" altLang="zh-CN" sz="1900"/>
              <a:t>a</a:t>
            </a:r>
            <a:r>
              <a:rPr lang="zh-CN" altLang="en-US" sz="1900"/>
              <a:t>为</a:t>
            </a:r>
            <a:r>
              <a:rPr lang="en-US" altLang="zh-CN" sz="1900"/>
              <a:t>0</a:t>
            </a:r>
            <a:r>
              <a:rPr lang="zh-CN" altLang="en-US" sz="1900"/>
              <a:t>时，</a:t>
            </a:r>
            <a:r>
              <a:rPr lang="en-US" altLang="zh-CN" sz="1900"/>
              <a:t>b</a:t>
            </a:r>
            <a:r>
              <a:rPr lang="zh-CN" altLang="en-US" sz="1900"/>
              <a:t>的值不定。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9861336-B15E-455D-98CA-C52A027DE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17" y="4401403"/>
            <a:ext cx="7954515" cy="245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24EA26C1-C7A1-4267-82E8-FB9B7DC82E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zh-CN" altLang="en-US" sz="3200"/>
              <a:t>因果图法设计测试用例的步骤</a:t>
            </a:r>
            <a:endParaRPr lang="zh-CN" altLang="en-US" sz="2400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BCCFE03-069C-4446-97AA-B75BFF80390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371600"/>
            <a:ext cx="8382000" cy="4937125"/>
          </a:xfrm>
        </p:spPr>
        <p:txBody>
          <a:bodyPr/>
          <a:lstStyle/>
          <a:p>
            <a:pPr eaLnBrk="1" hangingPunct="1"/>
            <a:r>
              <a:rPr lang="zh-CN" altLang="en-US" dirty="0"/>
              <a:t>利用因果图生成测试用例的基本步骤如下：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）分析软件规格说明中哪些是原因（即输入条件或输入条件的等价类），哪些是结果（即输出条件），并给每个原因和结果赋予一个标识符。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）分析软件规格说明中的语义，找出原因与结果之间、原因与原因之间对应的关系， 根据这些关系画出因果图。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）由于语法或环境的限制，有些原因与原因之间、原因与结果之间的组合情况不可能出现。为表明这些特殊情况，在因果图上用一些记号表明约束或限制条件。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）把因果图转换为决策表。</a:t>
            </a:r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）根据决策表中的每一列设计测试用例。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BD4A27D-9116-498B-864C-EAB2A40A650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692150"/>
            <a:ext cx="8540750" cy="865188"/>
          </a:xfrm>
        </p:spPr>
        <p:txBody>
          <a:bodyPr/>
          <a:lstStyle/>
          <a:p>
            <a:pPr eaLnBrk="1" hangingPunct="1"/>
            <a:r>
              <a:rPr lang="zh-CN" altLang="en-US" dirty="0"/>
              <a:t>案例</a:t>
            </a:r>
            <a:endParaRPr lang="en-US" altLang="zh-CN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4E1FF5-BC10-4424-A5B1-EBE28F01DFB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3886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/>
              <a:t>		</a:t>
            </a:r>
            <a:r>
              <a:rPr lang="zh-CN" altLang="en-US"/>
              <a:t>例如，有一个饮料自动售货机（处理单价为</a:t>
            </a:r>
            <a:r>
              <a:rPr lang="en-US" altLang="zh-CN"/>
              <a:t>5</a:t>
            </a:r>
            <a:r>
              <a:rPr lang="zh-CN" altLang="en-US"/>
              <a:t>角钱）的控制处理软件，它的软件规格说明如下：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		若投入</a:t>
            </a:r>
            <a:r>
              <a:rPr lang="en-US" altLang="zh-CN"/>
              <a:t>5</a:t>
            </a:r>
            <a:r>
              <a:rPr lang="zh-CN" altLang="en-US"/>
              <a:t>角钱的硬币，按下“橙汁”或“啤酒”的按钮，则相应的饮料就送出来。若投入</a:t>
            </a:r>
            <a:r>
              <a:rPr lang="en-US" altLang="zh-CN"/>
              <a:t>1</a:t>
            </a:r>
            <a:r>
              <a:rPr lang="zh-CN" altLang="en-US"/>
              <a:t>元钱的硬币，同样也是按“橙汁”或“啤酒”的按钮，则自动售货机在送出相应饮料的同时退回</a:t>
            </a:r>
            <a:r>
              <a:rPr lang="en-US" altLang="zh-CN"/>
              <a:t>5</a:t>
            </a:r>
            <a:r>
              <a:rPr lang="zh-CN" altLang="en-US"/>
              <a:t>角钱的硬币。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		试绘制上述程序的因果图并转化为相应的决策表。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2_古瓶荷花">
  <a:themeElements>
    <a:clrScheme name="2_古瓶荷花 10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EC060B"/>
      </a:folHlink>
    </a:clrScheme>
    <a:fontScheme name="2_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9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FA2C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1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EC060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694</Words>
  <Application>Microsoft Office PowerPoint</Application>
  <PresentationFormat>全屏显示(4:3)</PresentationFormat>
  <Paragraphs>60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楷体_GB2312</vt:lpstr>
      <vt:lpstr>Verdana</vt:lpstr>
      <vt:lpstr>黑体</vt:lpstr>
      <vt:lpstr>隶书</vt:lpstr>
      <vt:lpstr>Times New Roman</vt:lpstr>
      <vt:lpstr>2_古瓶荷花</vt:lpstr>
      <vt:lpstr>Eclipse</vt:lpstr>
      <vt:lpstr>Visio.Drawing.11</vt:lpstr>
      <vt:lpstr> 我们知道，当被测对象的输入变量或输入条件相互依赖、相互制约的时候，适合用决策表法进行测试，那还有没有其他适合的方法呢？</vt:lpstr>
      <vt:lpstr>5.4  因果图法</vt:lpstr>
      <vt:lpstr>什么是因果图法？ </vt:lpstr>
      <vt:lpstr>因果图的关系符号</vt:lpstr>
      <vt:lpstr>因果图的基本图形符号 </vt:lpstr>
      <vt:lpstr>因果图的约束符号</vt:lpstr>
      <vt:lpstr>因果图的约束符号 </vt:lpstr>
      <vt:lpstr>因果图法设计测试用例的步骤</vt:lpstr>
      <vt:lpstr>案例</vt:lpstr>
      <vt:lpstr>步骤1：分析原因和结果</vt:lpstr>
      <vt:lpstr>步骤2：画出因果图</vt:lpstr>
      <vt:lpstr>步骤3：施加相应的约束</vt:lpstr>
      <vt:lpstr>步骤4 将因果图转换为决策表 </vt:lpstr>
      <vt:lpstr>因果图——小结</vt:lpstr>
    </vt:vector>
  </TitlesOfParts>
  <Company>dns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黑盒测试用例设计技术</dc:title>
  <dc:creator>猪猪猫.CN</dc:creator>
  <cp:lastModifiedBy>Administrator</cp:lastModifiedBy>
  <cp:revision>193</cp:revision>
  <dcterms:created xsi:type="dcterms:W3CDTF">2007-12-12T06:03:54Z</dcterms:created>
  <dcterms:modified xsi:type="dcterms:W3CDTF">2018-11-07T02:42:50Z</dcterms:modified>
</cp:coreProperties>
</file>