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0" r:id="rId3"/>
  </p:sldMasterIdLst>
  <p:notesMasterIdLst>
    <p:notesMasterId r:id="rId26"/>
  </p:notesMasterIdLst>
  <p:sldIdLst>
    <p:sldId id="257" r:id="rId4"/>
    <p:sldId id="269" r:id="rId5"/>
    <p:sldId id="283" r:id="rId6"/>
    <p:sldId id="282" r:id="rId7"/>
    <p:sldId id="266" r:id="rId8"/>
    <p:sldId id="268" r:id="rId9"/>
    <p:sldId id="276" r:id="rId10"/>
    <p:sldId id="279" r:id="rId11"/>
    <p:sldId id="280" r:id="rId12"/>
    <p:sldId id="277" r:id="rId13"/>
    <p:sldId id="303" r:id="rId14"/>
    <p:sldId id="310" r:id="rId15"/>
    <p:sldId id="311" r:id="rId16"/>
    <p:sldId id="304" r:id="rId17"/>
    <p:sldId id="305" r:id="rId18"/>
    <p:sldId id="306" r:id="rId19"/>
    <p:sldId id="307" r:id="rId20"/>
    <p:sldId id="308" r:id="rId21"/>
    <p:sldId id="309" r:id="rId22"/>
    <p:sldId id="293" r:id="rId23"/>
    <p:sldId id="312" r:id="rId24"/>
    <p:sldId id="31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810" autoAdjust="0"/>
  </p:normalViewPr>
  <p:slideViewPr>
    <p:cSldViewPr>
      <p:cViewPr varScale="1">
        <p:scale>
          <a:sx n="60" d="100"/>
          <a:sy n="60" d="100"/>
        </p:scale>
        <p:origin x="17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AF57B-7AA1-49A0-831F-E67BD953EC8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031-58B6-47C0-BB18-A6CE35FD0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4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00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35892" indent="-283035" defTabSz="91200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2142" indent="-226428" defTabSz="91200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84998" indent="-226428" defTabSz="91200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37855" indent="-226428" defTabSz="91200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90711" indent="-226428" defTabSz="91200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43568" indent="-226428" defTabSz="91200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96425" indent="-226428" defTabSz="91200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49281" indent="-226428" defTabSz="91200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B7BCCE9-76B7-4A2A-8234-E7B713915CA5}" type="slidenum">
              <a:rPr kumimoji="0" lang="zh-CN" altLang="en-US" sz="1200">
                <a:solidFill>
                  <a:prstClr val="black"/>
                </a:solidFill>
                <a:latin typeface="Arial" pitchFamily="34" charset="0"/>
              </a:rPr>
              <a:pPr eaLnBrk="1" hangingPunct="1"/>
              <a:t>1</a:t>
            </a:fld>
            <a:endParaRPr kumimoji="0" lang="en-US" altLang="zh-CN" sz="12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67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没有把一些特殊符号作为参数的值，</a:t>
            </a:r>
            <a:r>
              <a:rPr lang="en-US" altLang="zh-CN" sz="1200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1200" dirty="0" err="1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中的注释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24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没有把一些特殊符号作为参数的值，</a:t>
            </a:r>
            <a:r>
              <a:rPr lang="en-US" altLang="zh-CN" sz="1200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1200" dirty="0" err="1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中的注释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21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没有把一些特殊符号作为参数的值，</a:t>
            </a:r>
            <a:r>
              <a:rPr lang="en-US" altLang="zh-CN" sz="1200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1200" dirty="0" err="1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中的注释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8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没有把一些特殊符号作为参数的值，</a:t>
            </a:r>
            <a:r>
              <a:rPr lang="en-US" altLang="zh-CN" sz="1200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1200" dirty="0" err="1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中的注释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5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49288" y="406400"/>
            <a:ext cx="5557837" cy="4167188"/>
          </a:xfrm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6922" y="4343985"/>
            <a:ext cx="5485759" cy="4113046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系统功能测试，非功能测试 会更好些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1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1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D1: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E/R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中每个关系的基数。在图书馆例子中，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书和撰写关系是多对多关系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一个作者可以撰写多本书，并且一本书可以有多位作者；一本书可以借给很多借阅者，一位借阅者可以借阅多本书。这些信息可以产生多个测试用例，如果考虑到边界值、等价类等方法，会有更多系统测试用例产生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：测试每个关系的参与。在撰写关系上，书和作者实体都要求全参与，不能没有作者的图书，也不能没有图书的作者。通过这些信息可以产生很多边界条件的系统测试用例。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测试关系之间的逻辑关系的正确性。有些事务处理确定关系之间的明显逻辑关系。例如，不能借出不属于图书馆的图书，也不能删除已经外借的图书，不能删除手头还有图书的借阅者。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如果数据库被规范化，则这类逻辑依赖关系会减少，但是仍旧存在一些，这里也可以产生很多有意义的系统测试用例。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8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另附</a:t>
            </a:r>
            <a:r>
              <a:rPr lang="en-US" altLang="zh-CN" dirty="0"/>
              <a:t>20</a:t>
            </a:r>
            <a:r>
              <a:rPr lang="zh-CN" altLang="en-US" dirty="0"/>
              <a:t>页公司数据核对分享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0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安全测试范围是 应用程序级别的。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23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安全测试范围是 应用程序级别的。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1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安全测试范围是 应用程序级别的。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E031-58B6-47C0-BB18-A6CE35FD08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5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3366"/>
                </a:solidFill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3366"/>
              </a:solidFill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3366"/>
              </a:solidFill>
            </a:endParaRPr>
          </a:p>
        </p:txBody>
      </p:sp>
      <p:sp>
        <p:nvSpPr>
          <p:cNvPr id="457834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7835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7F7F-6306-4FE5-9B56-6157B6DB3BE7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5B079-13BA-4B39-A93F-DA883F9D23E7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8253C-C2B8-4EE0-A097-EF7519D0E1AB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5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B3345-0DA1-48CA-832C-5646D9DF40C6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E225E-CA13-456A-9A6A-1F278980DF9E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3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809625" y="2214563"/>
            <a:ext cx="7958138" cy="388143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76F7B-AAE5-4D6F-B17D-CE90963DD485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65E94-53AD-4D3B-B8BD-8961507EF3EB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4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9625" y="2214563"/>
            <a:ext cx="7958138" cy="388143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1EF94-6A3E-464C-ADCC-F0D439FB257A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833A4-5F69-4E55-9143-CF4F437FBFCC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7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cs typeface="Arial" pitchFamily="34" charset="0"/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ltGray">
          <a:xfrm>
            <a:off x="5643563" y="0"/>
            <a:ext cx="3500437" cy="2500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cs typeface="Arial" pitchFamily="34" charset="0"/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8575" y="2500313"/>
            <a:ext cx="9115425" cy="358775"/>
            <a:chOff x="3827" y="1468"/>
            <a:chExt cx="1927" cy="226"/>
          </a:xfrm>
        </p:grpSpPr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Line 56"/>
            <p:cNvSpPr>
              <a:spLocks noChangeShapeType="1"/>
            </p:cNvSpPr>
            <p:nvPr/>
          </p:nvSpPr>
          <p:spPr bwMode="auto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Line 57"/>
            <p:cNvSpPr>
              <a:spLocks noChangeShapeType="1"/>
            </p:cNvSpPr>
            <p:nvPr/>
          </p:nvSpPr>
          <p:spPr bwMode="auto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pic>
        <p:nvPicPr>
          <p:cNvPr id="11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0"/>
          <p:cNvSpPr>
            <a:spLocks noChangeArrowheads="1"/>
          </p:cNvSpPr>
          <p:nvPr/>
        </p:nvSpPr>
        <p:spPr bwMode="black">
          <a:xfrm>
            <a:off x="0" y="2500313"/>
            <a:ext cx="9144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cs typeface="Arial" pitchFamily="34" charset="0"/>
            </a:endParaRP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gray">
          <a:xfrm>
            <a:off x="2786063" y="2571750"/>
            <a:ext cx="6357937" cy="9334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cs typeface="Arial" pitchFamily="34" charset="0"/>
            </a:endParaRPr>
          </a:p>
        </p:txBody>
      </p:sp>
      <p:pic>
        <p:nvPicPr>
          <p:cNvPr id="1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0"/>
            <a:ext cx="29289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747722"/>
          </a:xfrm>
          <a:solidFill>
            <a:schemeClr val="tx1"/>
          </a:solidFill>
        </p:spPr>
        <p:txBody>
          <a:bodyPr/>
          <a:lstStyle>
            <a:lvl1pPr marL="0" indent="0" algn="ctr">
              <a:buFont typeface="Wingdings" pitchFamily="2" charset="2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endParaRPr lang="zh-CN" altLang="en-US" noProof="1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2857488" y="2714620"/>
            <a:ext cx="5791200" cy="642942"/>
          </a:xfrm>
        </p:spPr>
        <p:txBody>
          <a:bodyPr/>
          <a:lstStyle>
            <a:lvl1pPr algn="ctr">
              <a:defRPr sz="4800" baseline="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5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A3F0D0-1BC6-4095-9660-2A78AFD21894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9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Tx/>
              <a:buFont typeface="Wingdings" pitchFamily="2" charset="2"/>
              <a:buChar char="¦"/>
              <a:defRPr/>
            </a:lvl1pPr>
            <a:lvl2pPr>
              <a:buClrTx/>
              <a:buSzPct val="80000"/>
              <a:buFont typeface="Wingdings" pitchFamily="2" charset="2"/>
              <a:buChar char="Ø"/>
              <a:defRPr/>
            </a:lvl2pPr>
            <a:lvl3pPr>
              <a:buClrTx/>
              <a:buSzPct val="60000"/>
              <a:buFont typeface="Wingdings" pitchFamily="2" charset="2"/>
              <a:buChar char="Ø"/>
              <a:defRPr/>
            </a:lvl3pPr>
            <a:lvl4pPr>
              <a:buClrTx/>
              <a:buFont typeface="Wingdings" pitchFamily="2" charset="2"/>
              <a:buChar char="Ø"/>
              <a:defRPr/>
            </a:lvl4pPr>
            <a:lvl5pPr>
              <a:buFont typeface="Wingdings" pitchFamily="2" charset="2"/>
              <a:buChar char="Ø"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C22964-19E3-48CB-A775-A681873B92E6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54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6E552-1B01-47D7-8AE8-EEA7F20EEEEE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4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304AF97B-0DCD-4E46-A6B9-A5141AC76423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76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0"/>
            <a:ext cx="665796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ADFED243-C532-487B-8816-13BE9714B330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13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3138" y="6459538"/>
            <a:ext cx="2133600" cy="24447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5587E9-56E6-4268-BB24-4D75FD541EE5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7CF0153A-7B8D-4496-8055-A9A845F19ABF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4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75-B95A-4329-8F8C-8131176BD4A6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0B253-D28F-4ADC-925E-319A5D640E75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93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6D58B-D52C-42C8-AC0E-F3C0DDBE1F89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5C83DBB-9313-488C-8A7E-9ABFCE9B7EA1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45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CC5795-959F-43B9-8520-CECD36A5579F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2CB0491-1BD9-45E1-89B9-7CF0550A20C3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16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EA52EB-42E0-4D2C-B3E7-97AB2CCBE61A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30A1E075-49D2-492B-8DDA-BE704B648E71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10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988023-F294-49CA-AC2C-1203EB48C488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32EA8A3-70D8-4F5A-9854-096D8B624E35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44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096991-1AA8-4FDE-9A7A-94A37AB5D949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87FF800-928E-4858-9B89-6781F91D20E1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28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295400"/>
            <a:ext cx="8229600" cy="5026025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FE7DB7-E0E9-467F-8E15-86FD056936FB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D742888-8935-4DB4-9C10-B69007427104}" type="slidenum">
              <a:rPr lang="zh-CN" altLang="en-US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99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6D1972-CEE7-413C-8E7E-2E56E4538631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fld id="{6C2BD131-09B7-4735-A213-86902BB335A9}" type="slidenum">
              <a:rPr lang="zh-CN" altLang="en-US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44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DB6352-6BF5-4293-B2FA-C40054C6B873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C5BC20-0B6F-464B-B6FC-FAF69DAF5DB1}" type="slidenum">
              <a:rPr lang="zh-CN" altLang="en-US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05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C3F41-29DA-41D5-970A-3EF1DC6E7013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144409-8482-4BDE-A7E6-2DA6C1E68ECA}" type="slidenum">
              <a:rPr lang="zh-CN" altLang="en-US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68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cs typeface="Arial" pitchFamily="34" charset="0"/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ltGray">
          <a:xfrm>
            <a:off x="5643563" y="0"/>
            <a:ext cx="3500437" cy="2500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cs typeface="Arial" pitchFamily="34" charset="0"/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8575" y="2500313"/>
            <a:ext cx="9115425" cy="358775"/>
            <a:chOff x="3827" y="1468"/>
            <a:chExt cx="1927" cy="226"/>
          </a:xfrm>
        </p:grpSpPr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Line 56"/>
            <p:cNvSpPr>
              <a:spLocks noChangeShapeType="1"/>
            </p:cNvSpPr>
            <p:nvPr/>
          </p:nvSpPr>
          <p:spPr bwMode="auto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Line 57"/>
            <p:cNvSpPr>
              <a:spLocks noChangeShapeType="1"/>
            </p:cNvSpPr>
            <p:nvPr/>
          </p:nvSpPr>
          <p:spPr bwMode="auto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pic>
        <p:nvPicPr>
          <p:cNvPr id="11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0"/>
          <p:cNvSpPr>
            <a:spLocks noChangeArrowheads="1"/>
          </p:cNvSpPr>
          <p:nvPr/>
        </p:nvSpPr>
        <p:spPr bwMode="black">
          <a:xfrm>
            <a:off x="0" y="2500313"/>
            <a:ext cx="9144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cs typeface="Arial" pitchFamily="34" charset="0"/>
            </a:endParaRP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gray">
          <a:xfrm>
            <a:off x="2786063" y="2571750"/>
            <a:ext cx="6357937" cy="9334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cs typeface="Arial" pitchFamily="34" charset="0"/>
            </a:endParaRPr>
          </a:p>
        </p:txBody>
      </p:sp>
      <p:pic>
        <p:nvPicPr>
          <p:cNvPr id="1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0"/>
            <a:ext cx="29289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747722"/>
          </a:xfrm>
          <a:solidFill>
            <a:schemeClr val="tx1"/>
          </a:solidFill>
        </p:spPr>
        <p:txBody>
          <a:bodyPr/>
          <a:lstStyle>
            <a:lvl1pPr marL="0" indent="0" algn="ctr">
              <a:buFont typeface="Wingdings" pitchFamily="2" charset="2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endParaRPr lang="zh-CN" altLang="en-US" noProof="1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2857488" y="2714620"/>
            <a:ext cx="5791200" cy="642942"/>
          </a:xfrm>
        </p:spPr>
        <p:txBody>
          <a:bodyPr/>
          <a:lstStyle>
            <a:lvl1pPr algn="ctr">
              <a:defRPr sz="4800" baseline="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5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A3F0D0-1BC6-4095-9660-2A78AFD21894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770E3-31DB-4BFE-AC48-BEFAE51EBD9D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AB287-7525-44C8-AD64-38BCDAD44C55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26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Tx/>
              <a:buFont typeface="Wingdings" pitchFamily="2" charset="2"/>
              <a:buChar char="¦"/>
              <a:defRPr/>
            </a:lvl1pPr>
            <a:lvl2pPr>
              <a:buClrTx/>
              <a:buSzPct val="80000"/>
              <a:buFont typeface="Wingdings" pitchFamily="2" charset="2"/>
              <a:buChar char="Ø"/>
              <a:defRPr/>
            </a:lvl2pPr>
            <a:lvl3pPr>
              <a:buClrTx/>
              <a:buSzPct val="60000"/>
              <a:buFont typeface="Wingdings" pitchFamily="2" charset="2"/>
              <a:buChar char="Ø"/>
              <a:defRPr/>
            </a:lvl3pPr>
            <a:lvl4pPr>
              <a:buClrTx/>
              <a:buFont typeface="Wingdings" pitchFamily="2" charset="2"/>
              <a:buChar char="Ø"/>
              <a:defRPr/>
            </a:lvl4pPr>
            <a:lvl5pPr>
              <a:buFont typeface="Wingdings" pitchFamily="2" charset="2"/>
              <a:buChar char="Ø"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C22964-19E3-48CB-A775-A681873B92E6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57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6E552-1B01-47D7-8AE8-EEA7F20EEEEE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67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304AF97B-0DCD-4E46-A6B9-A5141AC76423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35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0"/>
            <a:ext cx="665796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ADFED243-C532-487B-8816-13BE9714B330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40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3138" y="6459538"/>
            <a:ext cx="2133600" cy="24447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5587E9-56E6-4268-BB24-4D75FD541EE5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7CF0153A-7B8D-4496-8055-A9A845F19ABF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909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6D58B-D52C-42C8-AC0E-F3C0DDBE1F89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5C83DBB-9313-488C-8A7E-9ABFCE9B7EA1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437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CC5795-959F-43B9-8520-CECD36A5579F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2CB0491-1BD9-45E1-89B9-7CF0550A20C3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79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EA52EB-42E0-4D2C-B3E7-97AB2CCBE61A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30A1E075-49D2-492B-8DDA-BE704B648E71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988023-F294-49CA-AC2C-1203EB48C488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32EA8A3-70D8-4F5A-9854-096D8B624E35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8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096991-1AA8-4FDE-9A7A-94A37AB5D949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87FF800-928E-4858-9B89-6781F91D20E1}" type="slidenum">
              <a:rPr lang="en-US" altLang="zh-CN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0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A69E2-E569-4851-8080-CFCC39D29A37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CACF6-A4B0-4626-860F-98854DAB0028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727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295400"/>
            <a:ext cx="8229600" cy="5026025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FE7DB7-E0E9-467F-8E15-86FD056936FB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D742888-8935-4DB4-9C10-B69007427104}" type="slidenum">
              <a:rPr lang="zh-CN" altLang="en-US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76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6D1972-CEE7-413C-8E7E-2E56E4538631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fld id="{6C2BD131-09B7-4735-A213-86902BB335A9}" type="slidenum">
              <a:rPr lang="zh-CN" altLang="en-US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78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DB6352-6BF5-4293-B2FA-C40054C6B873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C5BC20-0B6F-464B-B6FC-FAF69DAF5DB1}" type="slidenum">
              <a:rPr lang="zh-CN" altLang="en-US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029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C3F41-29DA-41D5-970A-3EF1DC6E7013}" type="datetime1">
              <a:rPr lang="zh-CN" altLang="en-US">
                <a:solidFill>
                  <a:srgbClr val="1D528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2018/11/30</a:t>
            </a:fld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D528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144409-8482-4BDE-A7E6-2DA6C1E68ECA}" type="slidenum">
              <a:rPr lang="zh-CN" altLang="en-US">
                <a:solidFill>
                  <a:srgbClr val="2D6BC7"/>
                </a:solidFill>
              </a:rPr>
              <a:pPr/>
              <a:t>‹#›</a:t>
            </a:fld>
            <a:endParaRPr lang="en-US" altLang="zh-CN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397B-C153-4C6C-B827-8BF005873C5B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5B6B6-6C40-43AC-A1D0-BA129719077E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4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35D41-DFD6-4D1E-A493-E598CFCF8C70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8F3EF-74A6-448D-9681-47FF93EC05E9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8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4FD6C-97D6-442B-9268-074BA1FA402B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5C247-BE57-4DAC-8537-9E271AEB7E69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0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DA59A-C116-401C-A5A3-1B9D011D5E92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108D8-72B5-4960-A15F-C397A97D3F89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F58E5-A904-4B3E-9543-11285F569E3E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31FE0-D96E-4F64-8029-DC15421D4992}" type="slidenum">
              <a:rPr lang="zh-CN" altLang="en-US">
                <a:solidFill>
                  <a:srgbClr val="8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21" Type="http://schemas.openxmlformats.org/officeDocument/2006/relationships/oleObject" Target="../embeddings/oleObject2.bin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21" Type="http://schemas.openxmlformats.org/officeDocument/2006/relationships/oleObject" Target="../embeddings/oleObject4.bin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vmlDrawing" Target="../drawings/vmlDrawing2.v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oleObject" Target="../embeddings/oleObject3.bin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6392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456708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09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10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11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12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13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14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15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16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17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18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19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20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21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22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23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24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25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26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27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28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29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30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31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32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33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34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35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36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37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38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39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40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41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42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43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44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45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46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47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48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49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50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51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52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53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54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55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56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57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58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59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60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61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62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63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64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65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66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67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68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69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70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71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72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73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74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75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76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77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78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79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80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81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82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83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84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85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86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87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88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89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90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91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92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93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94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95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96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97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98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799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800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801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802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803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804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805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</p:grpSp>
        <p:grpSp>
          <p:nvGrpSpPr>
            <p:cNvPr id="16393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456807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808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809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  <p:sp>
            <p:nvSpPr>
              <p:cNvPr id="456810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3366"/>
                  </a:solidFill>
                </a:endParaRPr>
              </a:p>
            </p:txBody>
          </p:sp>
        </p:grpSp>
      </p:grpSp>
      <p:sp>
        <p:nvSpPr>
          <p:cNvPr id="16387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56812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folHlin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456813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folHlin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E8079-0A23-4026-A503-5BB4444F7175}" type="slidenum">
              <a:rPr lang="zh-CN" altLang="en-US">
                <a:solidFill>
                  <a:srgbClr val="8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456814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folHlin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3831EC-1001-4476-B522-A00688633D03}" type="slidenum">
              <a:rPr lang="zh-CN" altLang="en-US">
                <a:solidFill>
                  <a:srgbClr val="8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16391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595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cs typeface="Arial" pitchFamily="34" charset="0"/>
            </a:endParaRPr>
          </a:p>
        </p:txBody>
      </p:sp>
      <p:grpSp>
        <p:nvGrpSpPr>
          <p:cNvPr id="1027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34"/>
            <p:cNvSpPr>
              <a:spLocks noChangeShapeType="1"/>
            </p:cNvSpPr>
            <p:nvPr/>
          </p:nvSpPr>
          <p:spPr bwMode="auto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29" name="Line 35"/>
            <p:cNvSpPr>
              <a:spLocks noChangeShapeType="1"/>
            </p:cNvSpPr>
            <p:nvPr/>
          </p:nvSpPr>
          <p:spPr bwMode="auto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30" name="Line 36"/>
            <p:cNvSpPr>
              <a:spLocks noChangeShapeType="1"/>
            </p:cNvSpPr>
            <p:nvPr/>
          </p:nvSpPr>
          <p:spPr bwMode="auto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031" name="Group 37"/>
          <p:cNvGrpSpPr>
            <a:grpSpLocks/>
          </p:cNvGrpSpPr>
          <p:nvPr/>
        </p:nvGrpSpPr>
        <p:grpSpPr bwMode="auto">
          <a:xfrm>
            <a:off x="0" y="0"/>
            <a:ext cx="2341563" cy="1123950"/>
            <a:chOff x="0" y="0"/>
            <a:chExt cx="1475" cy="694"/>
          </a:xfrm>
        </p:grpSpPr>
        <p:graphicFrame>
          <p:nvGraphicFramePr>
            <p:cNvPr id="1032" name="Object 3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r:id="rId19" imgW="3646321" imgH="3931376" progId="Photoshop.Image.6">
                    <p:embed/>
                  </p:oleObj>
                </mc:Choice>
                <mc:Fallback>
                  <p:oleObj r:id="rId19" imgW="3646321" imgH="3931376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3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" r:id="rId21" imgW="2575783" imgH="2545301" progId="Photoshop.Image.6">
                    <p:embed/>
                  </p:oleObj>
                </mc:Choice>
                <mc:Fallback>
                  <p:oleObj r:id="rId21" imgW="2575783" imgH="2545301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803BDE7D-2493-4AD0-A4FE-4266F5EF6F08}" type="slidenum">
              <a:rPr lang="en-US" altLang="zh-CN" smtClean="0">
                <a:solidFill>
                  <a:srgbClr val="2D6BC7"/>
                </a:solidFill>
                <a:ea typeface="宋体" pitchFamily="2" charset="-122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 sz="1600">
              <a:solidFill>
                <a:srgbClr val="000000"/>
              </a:solidFill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1037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3" name="Rectangle 40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cs typeface="Arial" pitchFamily="34" charset="0"/>
              </a:endParaRPr>
            </a:p>
          </p:txBody>
        </p:sp>
        <p:sp>
          <p:nvSpPr>
            <p:cNvPr id="4" name="Rectangle 42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8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cs typeface="Arial" pitchFamily="34" charset="0"/>
            </a:endParaRPr>
          </a:p>
        </p:txBody>
      </p:sp>
      <p:grpSp>
        <p:nvGrpSpPr>
          <p:cNvPr id="1027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34"/>
            <p:cNvSpPr>
              <a:spLocks noChangeShapeType="1"/>
            </p:cNvSpPr>
            <p:nvPr/>
          </p:nvSpPr>
          <p:spPr bwMode="auto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29" name="Line 35"/>
            <p:cNvSpPr>
              <a:spLocks noChangeShapeType="1"/>
            </p:cNvSpPr>
            <p:nvPr/>
          </p:nvSpPr>
          <p:spPr bwMode="auto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30" name="Line 36"/>
            <p:cNvSpPr>
              <a:spLocks noChangeShapeType="1"/>
            </p:cNvSpPr>
            <p:nvPr/>
          </p:nvSpPr>
          <p:spPr bwMode="auto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1D528D"/>
                </a:solidFill>
                <a:latin typeface="Verdana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031" name="Group 37"/>
          <p:cNvGrpSpPr>
            <a:grpSpLocks/>
          </p:cNvGrpSpPr>
          <p:nvPr/>
        </p:nvGrpSpPr>
        <p:grpSpPr bwMode="auto">
          <a:xfrm>
            <a:off x="0" y="0"/>
            <a:ext cx="2341563" cy="1123950"/>
            <a:chOff x="0" y="0"/>
            <a:chExt cx="1475" cy="694"/>
          </a:xfrm>
        </p:grpSpPr>
        <p:graphicFrame>
          <p:nvGraphicFramePr>
            <p:cNvPr id="1032" name="Object 3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r:id="rId19" imgW="3646321" imgH="3931376" progId="Photoshop.Image.6">
                    <p:embed/>
                  </p:oleObj>
                </mc:Choice>
                <mc:Fallback>
                  <p:oleObj r:id="rId19" imgW="3646321" imgH="3931376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3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" r:id="rId21" imgW="2575783" imgH="2545301" progId="Photoshop.Image.6">
                    <p:embed/>
                  </p:oleObj>
                </mc:Choice>
                <mc:Fallback>
                  <p:oleObj r:id="rId21" imgW="2575783" imgH="2545301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803BDE7D-2493-4AD0-A4FE-4266F5EF6F08}" type="slidenum">
              <a:rPr lang="en-US" altLang="zh-CN" smtClean="0">
                <a:solidFill>
                  <a:srgbClr val="2D6BC7"/>
                </a:solidFill>
                <a:ea typeface="宋体" pitchFamily="2" charset="-122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 sz="1600">
              <a:solidFill>
                <a:srgbClr val="000000"/>
              </a:solidFill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1037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3" name="Rectangle 40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cs typeface="Arial" pitchFamily="34" charset="0"/>
              </a:endParaRPr>
            </a:p>
          </p:txBody>
        </p:sp>
        <p:sp>
          <p:nvSpPr>
            <p:cNvPr id="4" name="Rectangle 42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16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988" y="1282700"/>
            <a:ext cx="7380287" cy="53975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系统测试</a:t>
            </a:r>
            <a:endParaRPr lang="zh-CN" alt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algn="l" eaLnBrk="1" hangingPunct="1"/>
            <a:endParaRPr lang="zh-CN" altLang="en-US" b="1" i="1" dirty="0">
              <a:solidFill>
                <a:srgbClr val="FF0000"/>
              </a:solidFill>
            </a:endParaRPr>
          </a:p>
        </p:txBody>
      </p:sp>
      <p:pic>
        <p:nvPicPr>
          <p:cNvPr id="276484" name="Picture 4" descr="BD0501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31829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32985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系统数据主要测试的指标 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2214563"/>
            <a:ext cx="8352928" cy="38814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D1: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测试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E/R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中每个关系的基数。一对一、一对多、多对一和多对多的关系是否正确。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D2: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测试每个关系的参与。全参与、部分参与等是否正确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不能没有作者图书，也不能没有图书作者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D3: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测试关系之间的逻辑关系的正确性（不能借出不属于图书馆的书；也不能删除已经借出的书，不能删除手头还有图书的借阅者）。 </a:t>
            </a:r>
          </a:p>
        </p:txBody>
      </p:sp>
    </p:spTree>
    <p:extLst>
      <p:ext uri="{BB962C8B-B14F-4D97-AF65-F5344CB8AC3E}">
        <p14:creationId xmlns:p14="http://schemas.microsoft.com/office/powerpoint/2010/main" val="154428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安全测试概念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14563"/>
            <a:ext cx="8300219" cy="38814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系统级别：系统的硬件、网络等安全性，如非系统管理员是否有机会进入机房，是否能建立非法网络连接，是否能操作系统服务器、卸载硬盘，属于管理问题，非安全测试问题。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应用程序级别：校验操作人员只能访问其所属的、特定的功能和数据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安全测试策略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14563"/>
            <a:ext cx="8300219" cy="38814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工具扫描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手工测试探索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专业安全工程师把关</a:t>
            </a:r>
          </a:p>
        </p:txBody>
      </p:sp>
    </p:spTree>
    <p:extLst>
      <p:ext uri="{BB962C8B-B14F-4D97-AF65-F5344CB8AC3E}">
        <p14:creationId xmlns:p14="http://schemas.microsoft.com/office/powerpoint/2010/main" val="48673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安全测试工具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1"/>
            <a:ext cx="8300219" cy="4107160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工具扫描：对有页面的应用程序扫描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971550" lvl="1" indent="-514350" eaLnBrk="1" hangingPunct="1">
              <a:buFont typeface="+mj-ea"/>
              <a:buAutoNum type="circleNumDbPlain"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Tripwire: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开源完整性检查工具，生成目标文件的校验并周期性的检查文件是否被更改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71550" lvl="1" indent="-514350" eaLnBrk="1" hangingPunct="1">
              <a:buFont typeface="+mj-ea"/>
              <a:buAutoNum type="circleNumDbPlain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71550" lvl="1" indent="-514350" eaLnBrk="1" hangingPunct="1">
              <a:buFont typeface="+mj-ea"/>
              <a:buAutoNum type="circleNumDbPlain"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Webscarab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71550" lvl="1" indent="-514350" eaLnBrk="1" hangingPunct="1">
              <a:buFont typeface="+mj-ea"/>
              <a:buAutoNum type="circleNumDbPlain"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Tamperie:xss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漏洞辅助工具，作为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IE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的插件，监视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IE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和服务器之间的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HTTP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通信，截获提交到服务器的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http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语句，修改其中数据，在发送修改后的数据到服务器。</a:t>
            </a:r>
            <a:endParaRPr lang="en-US" altLang="zh-CN" sz="2400" i="1" dirty="0">
              <a:latin typeface="黑体" pitchFamily="2" charset="-122"/>
              <a:ea typeface="黑体" pitchFamily="2" charset="-122"/>
            </a:endParaRPr>
          </a:p>
          <a:p>
            <a:pPr marL="971550" lvl="1" indent="-514350" eaLnBrk="1" hangingPunct="1">
              <a:buFont typeface="+mj-ea"/>
              <a:buAutoNum type="circleNumDbPlain"/>
            </a:pPr>
            <a:endParaRPr lang="en-US" altLang="zh-CN" sz="2400" i="1" dirty="0">
              <a:latin typeface="黑体" pitchFamily="2" charset="-122"/>
              <a:ea typeface="黑体" pitchFamily="2" charset="-122"/>
            </a:endParaRPr>
          </a:p>
          <a:p>
            <a:pPr marL="971550" lvl="1" indent="-514350" eaLnBrk="1" hangingPunct="1">
              <a:buFont typeface="+mj-ea"/>
              <a:buAutoNum type="circleNumDbPlain"/>
            </a:pP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网络监控工具</a:t>
            </a:r>
            <a:r>
              <a:rPr lang="en-US" altLang="zh-CN" sz="2400" i="1" dirty="0" err="1">
                <a:latin typeface="黑体" pitchFamily="2" charset="-122"/>
                <a:ea typeface="黑体" pitchFamily="2" charset="-122"/>
              </a:rPr>
              <a:t>Netcat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87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手工安全测试举例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14563"/>
            <a:ext cx="8300219" cy="3881437"/>
          </a:xfrm>
        </p:spPr>
        <p:txBody>
          <a:bodyPr/>
          <a:lstStyle/>
          <a:p>
            <a:pPr lvl="1"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XSS(cross-site script)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跨站脚本攻击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971550" lvl="1" indent="-514350" eaLnBrk="1" hangingPunct="1">
              <a:buFont typeface="+mj-ea"/>
              <a:buAutoNum type="circleNumDbPlain"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攻击者在页面输入域使用跨站脚本来发送恶意代码用户，窃取信息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971550" lvl="1" indent="-514350" eaLnBrk="1" hangingPunct="1">
              <a:buFont typeface="+mj-ea"/>
              <a:buAutoNum type="circleNumDbPlain"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一般利用漏洞执行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document.write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写入一段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javascript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让浏览器执行。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87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手工安全测试举例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81" y="2068513"/>
            <a:ext cx="8300219" cy="38814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验证是否有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XSS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攻击：验证下列内容不能被输入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971550" lvl="1" indent="-514350" eaLnBrk="1" hangingPunct="1">
              <a:buFont typeface="+mj-ea"/>
              <a:buAutoNum type="circleNumDbPlain"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Html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标签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: &lt;&gt;&lt;/&gt;</a:t>
            </a:r>
          </a:p>
          <a:p>
            <a:pPr marL="971550" lvl="1" indent="-514350" algn="just" eaLnBrk="1" hangingPunct="1">
              <a:buFont typeface="+mj-ea"/>
              <a:buAutoNum type="circleNumDbPlain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脚本语言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&lt;Script&gt; alert(“hello word”)&lt;/Script&gt;</a:t>
            </a: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71550" lvl="1" indent="-514350" algn="just" eaLnBrk="1" hangingPunct="1">
              <a:buFont typeface="+mj-ea"/>
              <a:buAutoNum type="circleNumDbPlain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特殊字符： ‘ ’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&lt;&gt;   /</a:t>
            </a:r>
          </a:p>
          <a:p>
            <a:pPr marL="457200" lvl="1" indent="0" algn="just" eaLnBrk="1" hangingPunct="1"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69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手工安全测试举例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2068513"/>
            <a:ext cx="9468544" cy="3881437"/>
          </a:xfrm>
        </p:spPr>
        <p:txBody>
          <a:bodyPr/>
          <a:lstStyle/>
          <a:p>
            <a:pPr lvl="1"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注入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“update </a:t>
            </a:r>
            <a:r>
              <a:rPr lang="en-US" altLang="zh-CN" sz="24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studentScore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set score=”+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intscore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+ 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“where 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student_id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=‘”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+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strStudentId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+ </a:t>
            </a:r>
            <a:r>
              <a:rPr lang="en-US" altLang="zh-CN" sz="2400" dirty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“’;”</a:t>
            </a: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输入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intscore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100 --</a:t>
            </a:r>
          </a:p>
          <a:p>
            <a:pPr marL="457200" lvl="1" indent="0" algn="just" eaLnBrk="1" hangingPunct="1">
              <a:buNone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strStudentId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20130002</a:t>
            </a:r>
          </a:p>
          <a:p>
            <a:pPr marL="457200" lvl="1" indent="0" algn="just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update </a:t>
            </a:r>
            <a:r>
              <a:rPr lang="en-US" altLang="zh-CN" sz="24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studentScore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set score=100 -- 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where 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student_id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=‘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20130002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’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01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手工安全测试举例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2068513"/>
            <a:ext cx="9468544" cy="3881437"/>
          </a:xfrm>
        </p:spPr>
        <p:txBody>
          <a:bodyPr/>
          <a:lstStyle/>
          <a:p>
            <a:pPr lvl="1"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注入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“update </a:t>
            </a:r>
            <a:r>
              <a:rPr lang="en-US" altLang="zh-CN" sz="24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studentScore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set score=”+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intscore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+ 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“where 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student_id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=‘”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+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strStudentId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+ </a:t>
            </a:r>
            <a:r>
              <a:rPr lang="en-US" altLang="zh-CN" sz="2400" dirty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“’;”</a:t>
            </a: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输入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intscore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100</a:t>
            </a:r>
          </a:p>
          <a:p>
            <a:pPr marL="457200" lvl="1" indent="0" algn="just" eaLnBrk="1" hangingPunct="1">
              <a:buNone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strStudentId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20130002’;drop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table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studentScore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–</a:t>
            </a: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update </a:t>
            </a:r>
            <a:r>
              <a:rPr lang="en-US" altLang="zh-CN" sz="24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studentScore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set score=100 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where 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student_id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=‘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20130002’; drop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table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studentScore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--’</a:t>
            </a: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69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手工安全测试举例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2068513"/>
            <a:ext cx="9468544" cy="3881437"/>
          </a:xfrm>
        </p:spPr>
        <p:txBody>
          <a:bodyPr/>
          <a:lstStyle/>
          <a:p>
            <a:pPr lvl="1"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URL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的身份验证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914400" lvl="1" indent="-457200" algn="just" eaLnBrk="1" hangingPunct="1">
              <a:buFont typeface="+mj-ea"/>
              <a:buAutoNum type="circleNumDbPlain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直接将地址输入到新打开的浏览器，是否可以绕过登陆。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algn="just" eaLnBrk="1" hangingPunct="1">
              <a:buFont typeface="+mj-ea"/>
              <a:buAutoNum type="circleNumDbPlain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algn="just" eaLnBrk="1" hangingPunct="1">
              <a:buFont typeface="+mj-ea"/>
              <a:buAutoNum type="circleNumDbPlain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如本账户的消费记录，另外账户是否能访问。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algn="just" eaLnBrk="1" hangingPunct="1">
              <a:buFont typeface="+mj-ea"/>
              <a:buAutoNum type="circleNumDbPlain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algn="just" eaLnBrk="1" hangingPunct="1">
              <a:buFont typeface="+mj-ea"/>
              <a:buAutoNum type="circleNumDbPlain"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URL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不能直接传递重要参数，如用户名、密码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50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手工安全测试举例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2068513"/>
            <a:ext cx="9468544" cy="38814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其他安全测试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密码是否有长度限制、失效周期、是否被欺骗或绕过。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应用系统是否有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session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过期，当用户长时间不做操作，需重新登陆。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程序在抛出异常和错误时是否给出比较详细的内部错误信息，从而暴露不应该的显示执行细节。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lvl="1" indent="0" algn="just" eaLnBrk="1" hangingPunct="1"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9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750" y="2049463"/>
            <a:ext cx="7497763" cy="4464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  <a:cs typeface="+mn-cs"/>
              </a:rPr>
              <a:t>单元测试</a:t>
            </a:r>
            <a:endParaRPr lang="en-US" altLang="zh-CN" sz="3600" b="1" dirty="0">
              <a:solidFill>
                <a:schemeClr val="accent4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>
              <a:defRPr/>
            </a:pPr>
            <a:r>
              <a:rPr lang="zh-CN" altLang="en-US" sz="3600" b="1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  <a:cs typeface="+mn-cs"/>
              </a:rPr>
              <a:t>集成测试</a:t>
            </a:r>
            <a:endParaRPr lang="en-US" altLang="zh-CN" sz="3600" b="1" dirty="0">
              <a:solidFill>
                <a:schemeClr val="accent4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系统测试</a:t>
            </a:r>
            <a:endParaRPr lang="en-US" altLang="zh-CN" sz="3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>
              <a:defRPr/>
            </a:pPr>
            <a:r>
              <a:rPr lang="zh-CN" altLang="en-US" sz="3600" b="1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  <a:cs typeface="+mn-cs"/>
              </a:rPr>
              <a:t>验收测试</a:t>
            </a:r>
            <a:endParaRPr lang="en-US" altLang="zh-CN" sz="3600" b="1" dirty="0">
              <a:solidFill>
                <a:schemeClr val="accent4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31640" y="764704"/>
            <a:ext cx="53340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kumimoji="1" lang="zh-CN" alt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学习内容回顾</a:t>
            </a:r>
          </a:p>
        </p:txBody>
      </p:sp>
      <p:pic>
        <p:nvPicPr>
          <p:cNvPr id="1945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624263"/>
            <a:ext cx="41243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49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故障恢复测试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7524" y="2476501"/>
            <a:ext cx="8568951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目标是验证系统从软件或硬件失败中恢复的能力，在应用处理过程中处理重点和回到特殊点的偶然特性。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如：光纤被挖断、系统崩溃、硬件损坏、网络出错、掉电等。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某公司的断网演练测试</a:t>
            </a:r>
          </a:p>
        </p:txBody>
      </p:sp>
    </p:spTree>
    <p:extLst>
      <p:ext uri="{BB962C8B-B14F-4D97-AF65-F5344CB8AC3E}">
        <p14:creationId xmlns:p14="http://schemas.microsoft.com/office/powerpoint/2010/main" val="74049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41784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故障恢复测试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AA86FC-4377-4F43-8306-A7F74B5C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80763"/>
            <a:ext cx="5040560" cy="54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4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41784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故障恢复测试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716289-B5D5-49F3-8351-AE024C23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1268760"/>
            <a:ext cx="5258151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C1CB3975-B95A-4329-8F8C-8131176BD4A6}" type="slidenum">
              <a:rPr lang="zh-CN" altLang="en-US" smtClean="0">
                <a:solidFill>
                  <a:srgbClr val="8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800000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420" t="25953" r="49801" b="47176"/>
          <a:stretch/>
        </p:blipFill>
        <p:spPr bwMode="auto">
          <a:xfrm>
            <a:off x="827584" y="620688"/>
            <a:ext cx="7848871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704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C1CB3975-B95A-4329-8F8C-8131176BD4A6}" type="slidenum">
              <a:rPr lang="zh-CN" altLang="en-US" smtClean="0">
                <a:solidFill>
                  <a:srgbClr val="8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800000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3"/>
          <a:srcRect l="14419" t="41232" r="39147" b="20695"/>
          <a:stretch/>
        </p:blipFill>
        <p:spPr bwMode="auto">
          <a:xfrm>
            <a:off x="251520" y="476672"/>
            <a:ext cx="8568952" cy="58326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063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0F8F6D3-496A-4B4D-9105-72E7EFAD8CC0}" type="slidenum">
              <a:rPr kumimoji="0" lang="zh-CN" altLang="en-US" sz="1400" smtClean="0">
                <a:solidFill>
                  <a:srgbClr val="800000"/>
                </a:solidFill>
              </a:rPr>
              <a:pPr eaLnBrk="1" hangingPunct="1"/>
              <a:t>5</a:t>
            </a:fld>
            <a:endParaRPr kumimoji="0" lang="en-US" altLang="zh-CN" sz="1400">
              <a:solidFill>
                <a:srgbClr val="800000"/>
              </a:solidFill>
            </a:endParaRPr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/>
              <a:t>集成，单元和系统测试的关联(2)</a:t>
            </a:r>
          </a:p>
        </p:txBody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33600"/>
            <a:ext cx="89154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集成测试，单元测试，系统测试的差别如下表:</a:t>
            </a:r>
          </a:p>
        </p:txBody>
      </p:sp>
      <p:graphicFrame>
        <p:nvGraphicFramePr>
          <p:cNvPr id="576548" name="Group 36"/>
          <p:cNvGraphicFramePr>
            <a:graphicFrameLocks noGrp="1"/>
          </p:cNvGraphicFramePr>
          <p:nvPr/>
        </p:nvGraphicFramePr>
        <p:xfrm>
          <a:off x="152400" y="2895600"/>
          <a:ext cx="8839200" cy="3505201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测试类型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测试依据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测试方法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单元测试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模块内部的程序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消除局部模块的逻辑和功能上的错误/缺陷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模块逻辑设计,模块外部说明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白盒测试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黑盒测试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集成测试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模块间的集成和调用关系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找出和软件设计相关的程序结构,模块调用关系,模块间接口方面的问题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程序结构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结合使用白盒测试和黑盒测试.较多采用黑盒测试构造用例.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系统测试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整个系统,包括硬件,人员等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对整个系统进行一系列的整体、有效性测试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系统结构设计，目标说明书，需求说明书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黑盒测试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534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6227763" y="4076700"/>
            <a:ext cx="2160587" cy="2160588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836712"/>
            <a:ext cx="7018337" cy="71755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本章内容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8"/>
            <a:ext cx="7137400" cy="446405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系统测试的概念</a:t>
            </a:r>
            <a:r>
              <a:rPr lang="en-US" altLang="zh-CN" b="1" dirty="0"/>
              <a:t>(</a:t>
            </a:r>
            <a:r>
              <a:rPr lang="zh-CN" altLang="en-US" b="1" dirty="0"/>
              <a:t>了解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系统数据测试</a:t>
            </a:r>
            <a:r>
              <a:rPr lang="en-US" altLang="zh-CN" b="1" dirty="0"/>
              <a:t>(</a:t>
            </a:r>
            <a:r>
              <a:rPr lang="zh-CN" altLang="en-US" b="1" dirty="0"/>
              <a:t>掌握</a:t>
            </a:r>
            <a:r>
              <a:rPr lang="en-US" altLang="zh-CN" b="1" dirty="0"/>
              <a:t>)</a:t>
            </a:r>
          </a:p>
          <a:p>
            <a:pPr marL="514350" indent="-514350" eaLnBrk="1" hangingPunct="1">
              <a:buFont typeface="+mj-lt"/>
              <a:buAutoNum type="alphaLcPeriod"/>
            </a:pPr>
            <a:r>
              <a:rPr lang="zh-CN" altLang="en-US" b="1" dirty="0"/>
              <a:t>分享数据核对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系统端口事件测试</a:t>
            </a:r>
            <a:r>
              <a:rPr lang="en-US" altLang="zh-CN" b="1" dirty="0"/>
              <a:t>(</a:t>
            </a:r>
            <a:r>
              <a:rPr lang="zh-CN" altLang="en-US" b="1" dirty="0"/>
              <a:t>自学</a:t>
            </a:r>
            <a:r>
              <a:rPr lang="en-US" altLang="zh-CN" b="1" dirty="0"/>
              <a:t>)</a:t>
            </a:r>
          </a:p>
          <a:p>
            <a:pPr eaLnBrk="1" hangingPunct="1"/>
            <a:r>
              <a:rPr lang="zh-CN" altLang="en-US" b="1" dirty="0"/>
              <a:t>系统测试类型</a:t>
            </a:r>
            <a:r>
              <a:rPr lang="en-US" altLang="zh-CN" b="1" dirty="0"/>
              <a:t>(</a:t>
            </a:r>
            <a:r>
              <a:rPr lang="zh-CN" altLang="en-US" b="1" dirty="0"/>
              <a:t>掌握</a:t>
            </a:r>
            <a:r>
              <a:rPr lang="en-US" altLang="zh-CN" b="1" dirty="0"/>
              <a:t>)</a:t>
            </a:r>
          </a:p>
          <a:p>
            <a:pPr marL="514350" indent="-514350" eaLnBrk="1" hangingPunct="1">
              <a:buFont typeface="+mj-lt"/>
              <a:buAutoNum type="alphaLcPeriod"/>
            </a:pPr>
            <a:r>
              <a:rPr lang="zh-CN" altLang="en-US" b="1" dirty="0"/>
              <a:t>安全测试（扩展）</a:t>
            </a:r>
            <a:r>
              <a:rPr lang="en-US" altLang="zh-CN" b="1" dirty="0"/>
              <a:t> </a:t>
            </a:r>
          </a:p>
          <a:p>
            <a:pPr marL="514350" indent="-514350" eaLnBrk="1" hangingPunct="1">
              <a:buFont typeface="+mj-lt"/>
              <a:buAutoNum type="alphaLcPeriod"/>
            </a:pPr>
            <a:r>
              <a:rPr lang="zh-CN" altLang="en-US" b="1" dirty="0"/>
              <a:t>故障恢复测试（扩展）</a:t>
            </a:r>
            <a:endParaRPr lang="en-US" altLang="zh-CN" b="1" dirty="0"/>
          </a:p>
          <a:p>
            <a:pPr marL="514350" indent="-514350" eaLnBrk="1" hangingPunct="1">
              <a:buFont typeface="+mj-lt"/>
              <a:buAutoNum type="alphaLcPeriod"/>
            </a:pPr>
            <a:r>
              <a:rPr lang="zh-CN" altLang="en-US" b="1" dirty="0"/>
              <a:t>性能（</a:t>
            </a:r>
            <a:r>
              <a:rPr lang="en-US" altLang="zh-CN" b="1" dirty="0" err="1"/>
              <a:t>todo</a:t>
            </a:r>
            <a:r>
              <a:rPr lang="zh-CN" altLang="en-US" b="1" dirty="0"/>
              <a:t>）</a:t>
            </a:r>
          </a:p>
        </p:txBody>
      </p:sp>
      <p:pic>
        <p:nvPicPr>
          <p:cNvPr id="6149" name="Picture 4" descr="techie_on_laptop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221163"/>
            <a:ext cx="1306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43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9.2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系统数据测试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2214563"/>
            <a:ext cx="8568952" cy="38814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当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系统需求以其数据进行描述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时，主要描述系统所使用和创建的信息。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是指可以经过初始化、存储、更新和删除的信息。通常采用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变量、数据结构、字段、记录、数据存储和文件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来描述数据。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高层数据用实体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关系模型来描述，底层数据使用一些常规的描述方法，数据结构图等。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系统测试用例可以直接通过数据模型来标识。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数据实体之间的关系可以是一对一、一对多、多对一和多对多，这些差别在设计系统测试用例中都要考虑的因素。</a:t>
            </a:r>
          </a:p>
        </p:txBody>
      </p:sp>
    </p:spTree>
    <p:extLst>
      <p:ext uri="{BB962C8B-B14F-4D97-AF65-F5344CB8AC3E}">
        <p14:creationId xmlns:p14="http://schemas.microsoft.com/office/powerpoint/2010/main" val="41501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7236296" y="2414216"/>
            <a:ext cx="1262062" cy="3313113"/>
          </a:xfrm>
          <a:noFill/>
        </p:spPr>
        <p:txBody>
          <a:bodyPr anchor="t"/>
          <a:lstStyle/>
          <a:p>
            <a:pPr marL="342900" indent="-342900" eaLnBrk="1" hangingPunct="1">
              <a:spcBef>
                <a:spcPct val="20000"/>
              </a:spcBef>
            </a:pPr>
            <a:b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</a:br>
            <a: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  <a:t>图</a:t>
            </a:r>
            <a:b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</a:br>
            <a: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  <a:t>书</a:t>
            </a:r>
            <a:b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</a:br>
            <a: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  <a:t>馆</a:t>
            </a:r>
            <a:b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</a:br>
            <a: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  <a:t>的</a:t>
            </a:r>
            <a:b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</a:br>
            <a:r>
              <a:rPr lang="en-US" altLang="zh-CN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  <a:t>E/R</a:t>
            </a:r>
            <a:br>
              <a:rPr lang="en-US" altLang="zh-CN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</a:br>
            <a: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  <a:t>模</a:t>
            </a:r>
            <a:b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</a:br>
            <a:r>
              <a:rPr lang="zh-CN" altLang="en-US" sz="2400" b="1" dirty="0">
                <a:solidFill>
                  <a:srgbClr val="990099"/>
                </a:solidFill>
                <a:latin typeface="Arial Black" pitchFamily="34" charset="0"/>
                <a:ea typeface="宋体" pitchFamily="2" charset="-122"/>
              </a:rPr>
              <a:t>型</a:t>
            </a:r>
          </a:p>
        </p:txBody>
      </p:sp>
      <p:grpSp>
        <p:nvGrpSpPr>
          <p:cNvPr id="36867" name="Group 4"/>
          <p:cNvGrpSpPr>
            <a:grpSpLocks/>
          </p:cNvGrpSpPr>
          <p:nvPr/>
        </p:nvGrpSpPr>
        <p:grpSpPr bwMode="auto">
          <a:xfrm>
            <a:off x="539750" y="188913"/>
            <a:ext cx="6480175" cy="6119812"/>
            <a:chOff x="340" y="119"/>
            <a:chExt cx="3855" cy="3719"/>
          </a:xfrm>
        </p:grpSpPr>
        <p:grpSp>
          <p:nvGrpSpPr>
            <p:cNvPr id="36868" name="Group 5"/>
            <p:cNvGrpSpPr>
              <a:grpSpLocks/>
            </p:cNvGrpSpPr>
            <p:nvPr/>
          </p:nvGrpSpPr>
          <p:grpSpPr bwMode="auto">
            <a:xfrm>
              <a:off x="340" y="119"/>
              <a:ext cx="1497" cy="1496"/>
              <a:chOff x="431" y="709"/>
              <a:chExt cx="1134" cy="1496"/>
            </a:xfrm>
          </p:grpSpPr>
          <p:sp>
            <p:nvSpPr>
              <p:cNvPr id="36894" name="Rectangle 6"/>
              <p:cNvSpPr>
                <a:spLocks noChangeArrowheads="1"/>
              </p:cNvSpPr>
              <p:nvPr/>
            </p:nvSpPr>
            <p:spPr bwMode="auto">
              <a:xfrm>
                <a:off x="431" y="709"/>
                <a:ext cx="1134" cy="27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>
                    <a:solidFill>
                      <a:schemeClr val="accent2"/>
                    </a:solidFill>
                    <a:latin typeface="Times New Roman" pitchFamily="18" charset="0"/>
                  </a:rPr>
                  <a:t>书</a:t>
                </a:r>
              </a:p>
            </p:txBody>
          </p:sp>
          <p:sp>
            <p:nvSpPr>
              <p:cNvPr id="36895" name="Rectangle 7"/>
              <p:cNvSpPr>
                <a:spLocks noChangeArrowheads="1"/>
              </p:cNvSpPr>
              <p:nvPr/>
            </p:nvSpPr>
            <p:spPr bwMode="auto">
              <a:xfrm>
                <a:off x="431" y="981"/>
                <a:ext cx="1134" cy="27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chemeClr val="accent2"/>
                    </a:solidFill>
                    <a:latin typeface="Times New Roman" pitchFamily="18" charset="0"/>
                    <a:sym typeface="Webdings" pitchFamily="18" charset="2"/>
                  </a:rPr>
                  <a:t></a:t>
                </a: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ISBN</a:t>
                </a:r>
              </a:p>
            </p:txBody>
          </p:sp>
          <p:sp>
            <p:nvSpPr>
              <p:cNvPr id="36896" name="Rectangle 8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1134" cy="95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ISBN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Title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Shelf_Location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Status</a:t>
                </a:r>
              </a:p>
            </p:txBody>
          </p:sp>
        </p:grpSp>
        <p:grpSp>
          <p:nvGrpSpPr>
            <p:cNvPr id="36869" name="Group 9"/>
            <p:cNvGrpSpPr>
              <a:grpSpLocks/>
            </p:cNvGrpSpPr>
            <p:nvPr/>
          </p:nvGrpSpPr>
          <p:grpSpPr bwMode="auto">
            <a:xfrm>
              <a:off x="431" y="2342"/>
              <a:ext cx="1496" cy="1496"/>
              <a:chOff x="431" y="709"/>
              <a:chExt cx="1134" cy="1496"/>
            </a:xfrm>
          </p:grpSpPr>
          <p:sp>
            <p:nvSpPr>
              <p:cNvPr id="36891" name="Rectangle 10"/>
              <p:cNvSpPr>
                <a:spLocks noChangeArrowheads="1"/>
              </p:cNvSpPr>
              <p:nvPr/>
            </p:nvSpPr>
            <p:spPr bwMode="auto">
              <a:xfrm>
                <a:off x="431" y="709"/>
                <a:ext cx="1134" cy="27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>
                    <a:solidFill>
                      <a:schemeClr val="accent2"/>
                    </a:solidFill>
                    <a:latin typeface="Times New Roman" pitchFamily="18" charset="0"/>
                  </a:rPr>
                  <a:t>借阅者</a:t>
                </a:r>
              </a:p>
            </p:txBody>
          </p:sp>
          <p:sp>
            <p:nvSpPr>
              <p:cNvPr id="36892" name="Rectangle 11"/>
              <p:cNvSpPr>
                <a:spLocks noChangeArrowheads="1"/>
              </p:cNvSpPr>
              <p:nvPr/>
            </p:nvSpPr>
            <p:spPr bwMode="auto">
              <a:xfrm>
                <a:off x="431" y="981"/>
                <a:ext cx="1134" cy="27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chemeClr val="accent2"/>
                    </a:solidFill>
                    <a:latin typeface="Times New Roman" pitchFamily="18" charset="0"/>
                    <a:sym typeface="Webdings" pitchFamily="18" charset="2"/>
                  </a:rPr>
                  <a:t></a:t>
                </a: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User_Number</a:t>
                </a:r>
              </a:p>
            </p:txBody>
          </p:sp>
          <p:sp>
            <p:nvSpPr>
              <p:cNvPr id="36893" name="Rectangle 12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1134" cy="95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User_Number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User_name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User_Books_Out</a:t>
                </a:r>
              </a:p>
            </p:txBody>
          </p:sp>
        </p:grpSp>
        <p:grpSp>
          <p:nvGrpSpPr>
            <p:cNvPr id="36870" name="Group 13"/>
            <p:cNvGrpSpPr>
              <a:grpSpLocks/>
            </p:cNvGrpSpPr>
            <p:nvPr/>
          </p:nvGrpSpPr>
          <p:grpSpPr bwMode="auto">
            <a:xfrm>
              <a:off x="2562" y="119"/>
              <a:ext cx="1633" cy="1542"/>
              <a:chOff x="431" y="709"/>
              <a:chExt cx="1134" cy="1496"/>
            </a:xfrm>
          </p:grpSpPr>
          <p:sp>
            <p:nvSpPr>
              <p:cNvPr id="36888" name="Rectangle 14"/>
              <p:cNvSpPr>
                <a:spLocks noChangeArrowheads="1"/>
              </p:cNvSpPr>
              <p:nvPr/>
            </p:nvSpPr>
            <p:spPr bwMode="auto">
              <a:xfrm>
                <a:off x="431" y="709"/>
                <a:ext cx="1134" cy="27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>
                    <a:solidFill>
                      <a:schemeClr val="accent2"/>
                    </a:solidFill>
                    <a:latin typeface="Times New Roman" pitchFamily="18" charset="0"/>
                  </a:rPr>
                  <a:t>作者</a:t>
                </a:r>
              </a:p>
            </p:txBody>
          </p:sp>
          <p:sp>
            <p:nvSpPr>
              <p:cNvPr id="36889" name="Rectangle 15"/>
              <p:cNvSpPr>
                <a:spLocks noChangeArrowheads="1"/>
              </p:cNvSpPr>
              <p:nvPr/>
            </p:nvSpPr>
            <p:spPr bwMode="auto">
              <a:xfrm>
                <a:off x="431" y="981"/>
                <a:ext cx="1134" cy="27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chemeClr val="accent2"/>
                    </a:solidFill>
                    <a:latin typeface="Times New Roman" pitchFamily="18" charset="0"/>
                    <a:sym typeface="Webdings" pitchFamily="18" charset="2"/>
                  </a:rPr>
                  <a:t></a:t>
                </a: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Author_Name</a:t>
                </a:r>
              </a:p>
            </p:txBody>
          </p:sp>
          <p:sp>
            <p:nvSpPr>
              <p:cNvPr id="36890" name="Rectangle 16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1134" cy="95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Author_Name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</a:rPr>
                  <a:t>Black_List_Status</a:t>
                </a:r>
              </a:p>
            </p:txBody>
          </p:sp>
        </p:grpSp>
        <p:sp>
          <p:nvSpPr>
            <p:cNvPr id="36871" name="Rectangle 17"/>
            <p:cNvSpPr>
              <a:spLocks noChangeArrowheads="1"/>
            </p:cNvSpPr>
            <p:nvPr/>
          </p:nvSpPr>
          <p:spPr bwMode="auto">
            <a:xfrm>
              <a:off x="2562" y="2115"/>
              <a:ext cx="1271" cy="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Times New Roman" pitchFamily="18" charset="0"/>
                </a:rPr>
                <a:t>出借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</a:rPr>
                <a:t>ISBN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</a:rPr>
                <a:t>User_Number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</a:rPr>
                <a:t>Due_Date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zh-CN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Times New Roman" pitchFamily="18" charset="0"/>
                </a:rPr>
                <a:t>撰写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</a:rPr>
                <a:t>Author_Name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</a:rPr>
                <a:t>ISBN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</a:rPr>
                <a:t>year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zh-CN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36872" name="Group 18"/>
            <p:cNvGrpSpPr>
              <a:grpSpLocks/>
            </p:cNvGrpSpPr>
            <p:nvPr/>
          </p:nvGrpSpPr>
          <p:grpSpPr bwMode="auto">
            <a:xfrm>
              <a:off x="930" y="1616"/>
              <a:ext cx="318" cy="726"/>
              <a:chOff x="884" y="1933"/>
              <a:chExt cx="318" cy="726"/>
            </a:xfrm>
          </p:grpSpPr>
          <p:grpSp>
            <p:nvGrpSpPr>
              <p:cNvPr id="36881" name="Group 19"/>
              <p:cNvGrpSpPr>
                <a:grpSpLocks/>
              </p:cNvGrpSpPr>
              <p:nvPr/>
            </p:nvGrpSpPr>
            <p:grpSpPr bwMode="auto">
              <a:xfrm flipH="1">
                <a:off x="1020" y="2432"/>
                <a:ext cx="45" cy="227"/>
                <a:chOff x="1882" y="2704"/>
                <a:chExt cx="0" cy="363"/>
              </a:xfrm>
            </p:grpSpPr>
            <p:sp>
              <p:nvSpPr>
                <p:cNvPr id="36886" name="Line 20"/>
                <p:cNvSpPr>
                  <a:spLocks noChangeShapeType="1"/>
                </p:cNvSpPr>
                <p:nvPr/>
              </p:nvSpPr>
              <p:spPr bwMode="auto">
                <a:xfrm>
                  <a:off x="1882" y="2704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87" name="Line 21"/>
                <p:cNvSpPr>
                  <a:spLocks noChangeShapeType="1"/>
                </p:cNvSpPr>
                <p:nvPr/>
              </p:nvSpPr>
              <p:spPr bwMode="auto">
                <a:xfrm>
                  <a:off x="1882" y="2704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82" name="Group 22"/>
              <p:cNvGrpSpPr>
                <a:grpSpLocks/>
              </p:cNvGrpSpPr>
              <p:nvPr/>
            </p:nvGrpSpPr>
            <p:grpSpPr bwMode="auto">
              <a:xfrm flipH="1" flipV="1">
                <a:off x="1020" y="1933"/>
                <a:ext cx="44" cy="182"/>
                <a:chOff x="1882" y="2704"/>
                <a:chExt cx="0" cy="363"/>
              </a:xfrm>
            </p:grpSpPr>
            <p:sp>
              <p:nvSpPr>
                <p:cNvPr id="36884" name="Line 23"/>
                <p:cNvSpPr>
                  <a:spLocks noChangeShapeType="1"/>
                </p:cNvSpPr>
                <p:nvPr/>
              </p:nvSpPr>
              <p:spPr bwMode="auto">
                <a:xfrm>
                  <a:off x="1882" y="2704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85" name="Line 24"/>
                <p:cNvSpPr>
                  <a:spLocks noChangeShapeType="1"/>
                </p:cNvSpPr>
                <p:nvPr/>
              </p:nvSpPr>
              <p:spPr bwMode="auto">
                <a:xfrm>
                  <a:off x="1882" y="2704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83" name="Rectangle 25"/>
              <p:cNvSpPr>
                <a:spLocks noChangeArrowheads="1"/>
              </p:cNvSpPr>
              <p:nvPr/>
            </p:nvSpPr>
            <p:spPr bwMode="auto">
              <a:xfrm>
                <a:off x="884" y="2115"/>
                <a:ext cx="318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Arial" pitchFamily="34" charset="0"/>
                  </a:rPr>
                  <a:t>N </a:t>
                </a:r>
                <a:r>
                  <a:rPr lang="zh-CN" altLang="en-US" dirty="0">
                    <a:solidFill>
                      <a:schemeClr val="accent2"/>
                    </a:solidFill>
                    <a:latin typeface="Arial" pitchFamily="34" charset="0"/>
                  </a:rPr>
                  <a:t>出借</a:t>
                </a:r>
                <a:r>
                  <a:rPr lang="en-US" altLang="zh-CN" dirty="0">
                    <a:solidFill>
                      <a:schemeClr val="accent2"/>
                    </a:solidFill>
                    <a:latin typeface="Arial" pitchFamily="34" charset="0"/>
                  </a:rPr>
                  <a:t>N</a:t>
                </a:r>
                <a:endParaRPr lang="zh-CN" altLang="en-US" dirty="0">
                  <a:solidFill>
                    <a:schemeClr val="accent2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6873" name="Group 26"/>
            <p:cNvGrpSpPr>
              <a:grpSpLocks/>
            </p:cNvGrpSpPr>
            <p:nvPr/>
          </p:nvGrpSpPr>
          <p:grpSpPr bwMode="auto">
            <a:xfrm>
              <a:off x="1836" y="463"/>
              <a:ext cx="726" cy="337"/>
              <a:chOff x="1587" y="2072"/>
              <a:chExt cx="726" cy="337"/>
            </a:xfrm>
          </p:grpSpPr>
          <p:grpSp>
            <p:nvGrpSpPr>
              <p:cNvPr id="36874" name="Group 27"/>
              <p:cNvGrpSpPr>
                <a:grpSpLocks/>
              </p:cNvGrpSpPr>
              <p:nvPr/>
            </p:nvGrpSpPr>
            <p:grpSpPr bwMode="auto">
              <a:xfrm rot="16200000" flipH="1">
                <a:off x="2177" y="2272"/>
                <a:ext cx="45" cy="227"/>
                <a:chOff x="1882" y="2704"/>
                <a:chExt cx="0" cy="363"/>
              </a:xfrm>
            </p:grpSpPr>
            <p:sp>
              <p:nvSpPr>
                <p:cNvPr id="36879" name="Line 28"/>
                <p:cNvSpPr>
                  <a:spLocks noChangeShapeType="1"/>
                </p:cNvSpPr>
                <p:nvPr/>
              </p:nvSpPr>
              <p:spPr bwMode="auto">
                <a:xfrm>
                  <a:off x="1882" y="2704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80" name="Line 29"/>
                <p:cNvSpPr>
                  <a:spLocks noChangeShapeType="1"/>
                </p:cNvSpPr>
                <p:nvPr/>
              </p:nvSpPr>
              <p:spPr bwMode="auto">
                <a:xfrm>
                  <a:off x="1882" y="2704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75" name="Group 30"/>
              <p:cNvGrpSpPr>
                <a:grpSpLocks/>
              </p:cNvGrpSpPr>
              <p:nvPr/>
            </p:nvGrpSpPr>
            <p:grpSpPr bwMode="auto">
              <a:xfrm rot="-5400000" flipH="1" flipV="1">
                <a:off x="1656" y="2296"/>
                <a:ext cx="44" cy="182"/>
                <a:chOff x="1882" y="2704"/>
                <a:chExt cx="0" cy="363"/>
              </a:xfrm>
            </p:grpSpPr>
            <p:sp>
              <p:nvSpPr>
                <p:cNvPr id="36877" name="Line 31"/>
                <p:cNvSpPr>
                  <a:spLocks noChangeShapeType="1"/>
                </p:cNvSpPr>
                <p:nvPr/>
              </p:nvSpPr>
              <p:spPr bwMode="auto">
                <a:xfrm>
                  <a:off x="1882" y="2704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78" name="Line 32"/>
                <p:cNvSpPr>
                  <a:spLocks noChangeShapeType="1"/>
                </p:cNvSpPr>
                <p:nvPr/>
              </p:nvSpPr>
              <p:spPr bwMode="auto">
                <a:xfrm>
                  <a:off x="1882" y="2704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76" name="Rectangle 33"/>
              <p:cNvSpPr>
                <a:spLocks noChangeArrowheads="1"/>
              </p:cNvSpPr>
              <p:nvPr/>
            </p:nvSpPr>
            <p:spPr bwMode="auto">
              <a:xfrm>
                <a:off x="1788" y="2072"/>
                <a:ext cx="318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Arial" pitchFamily="34" charset="0"/>
                  </a:rPr>
                  <a:t>N </a:t>
                </a:r>
                <a:r>
                  <a:rPr lang="zh-CN" altLang="en-US" dirty="0">
                    <a:solidFill>
                      <a:schemeClr val="accent2"/>
                    </a:solidFill>
                    <a:latin typeface="Arial" pitchFamily="34" charset="0"/>
                  </a:rPr>
                  <a:t>撰写 </a:t>
                </a:r>
                <a:r>
                  <a:rPr lang="en-US" altLang="zh-CN" dirty="0">
                    <a:solidFill>
                      <a:schemeClr val="accent2"/>
                    </a:solidFill>
                    <a:latin typeface="Arial" pitchFamily="34" charset="0"/>
                  </a:rPr>
                  <a:t>N</a:t>
                </a:r>
                <a:endParaRPr lang="zh-CN" altLang="en-US" dirty="0">
                  <a:solidFill>
                    <a:schemeClr val="accent2"/>
                  </a:solidFill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866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itchFamily="2" charset="-122"/>
                <a:ea typeface="黑体" pitchFamily="2" charset="-122"/>
              </a:rPr>
              <a:t>图书馆系统的一些典型测试用例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黑体" pitchFamily="2" charset="-122"/>
                <a:ea typeface="黑体" pitchFamily="2" charset="-122"/>
              </a:rPr>
              <a:t>向图书馆添加图书。</a:t>
            </a:r>
          </a:p>
          <a:p>
            <a:r>
              <a:rPr lang="zh-CN" altLang="zh-CN" dirty="0">
                <a:latin typeface="黑体" pitchFamily="2" charset="-122"/>
                <a:ea typeface="黑体" pitchFamily="2" charset="-122"/>
              </a:rPr>
              <a:t>向图书馆删除图书。</a:t>
            </a:r>
          </a:p>
          <a:p>
            <a:r>
              <a:rPr lang="zh-CN" altLang="zh-CN" dirty="0">
                <a:latin typeface="黑体" pitchFamily="2" charset="-122"/>
                <a:ea typeface="黑体" pitchFamily="2" charset="-122"/>
              </a:rPr>
              <a:t>向图书馆增加阅读者。</a:t>
            </a:r>
          </a:p>
          <a:p>
            <a:r>
              <a:rPr lang="zh-CN" altLang="zh-CN" dirty="0">
                <a:latin typeface="黑体" pitchFamily="2" charset="-122"/>
                <a:ea typeface="黑体" pitchFamily="2" charset="-122"/>
              </a:rPr>
              <a:t>向图书馆删除阅读者。</a:t>
            </a:r>
          </a:p>
          <a:p>
            <a:r>
              <a:rPr lang="zh-CN" altLang="zh-CN" dirty="0">
                <a:latin typeface="黑体" pitchFamily="2" charset="-122"/>
                <a:ea typeface="黑体" pitchFamily="2" charset="-122"/>
              </a:rPr>
              <a:t>向借阅者出借图书。</a:t>
            </a:r>
          </a:p>
          <a:p>
            <a:r>
              <a:rPr lang="zh-CN" altLang="zh-CN" dirty="0">
                <a:latin typeface="黑体" pitchFamily="2" charset="-122"/>
                <a:ea typeface="黑体" pitchFamily="2" charset="-122"/>
              </a:rPr>
              <a:t>向借阅者返还图书。</a:t>
            </a:r>
          </a:p>
          <a:p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C1CB3975-B95A-4329-8F8C-8131176BD4A6}" type="slidenum">
              <a:rPr lang="zh-CN" altLang="en-US" smtClean="0">
                <a:solidFill>
                  <a:srgbClr val="8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82776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1360</Words>
  <Application>Microsoft Office PowerPoint</Application>
  <PresentationFormat>全屏显示(4:3)</PresentationFormat>
  <Paragraphs>179</Paragraphs>
  <Slides>22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黑体</vt:lpstr>
      <vt:lpstr>宋体</vt:lpstr>
      <vt:lpstr>Arial</vt:lpstr>
      <vt:lpstr>Arial Black</vt:lpstr>
      <vt:lpstr>Calibri</vt:lpstr>
      <vt:lpstr>Times New Roman</vt:lpstr>
      <vt:lpstr>Verdana</vt:lpstr>
      <vt:lpstr>Webdings</vt:lpstr>
      <vt:lpstr>Wingdings</vt:lpstr>
      <vt:lpstr>Wingdings 2</vt:lpstr>
      <vt:lpstr>Straight Edge</vt:lpstr>
      <vt:lpstr>ms01_1</vt:lpstr>
      <vt:lpstr>1_ms01_1</vt:lpstr>
      <vt:lpstr>Photoshop.Image.6</vt:lpstr>
      <vt:lpstr>第9章 系统测试</vt:lpstr>
      <vt:lpstr>PowerPoint 演示文稿</vt:lpstr>
      <vt:lpstr>PowerPoint 演示文稿</vt:lpstr>
      <vt:lpstr>PowerPoint 演示文稿</vt:lpstr>
      <vt:lpstr>集成，单元和系统测试的关联(2)</vt:lpstr>
      <vt:lpstr>本章内容</vt:lpstr>
      <vt:lpstr>9.2 系统数据测试</vt:lpstr>
      <vt:lpstr> 图 书 馆 的 E/R 模 型</vt:lpstr>
      <vt:lpstr>图书馆系统的一些典型测试用例</vt:lpstr>
      <vt:lpstr>系统数据主要测试的指标 </vt:lpstr>
      <vt:lpstr>安全测试概念</vt:lpstr>
      <vt:lpstr>安全测试策略</vt:lpstr>
      <vt:lpstr>安全测试工具</vt:lpstr>
      <vt:lpstr>手工安全测试举例</vt:lpstr>
      <vt:lpstr>手工安全测试举例</vt:lpstr>
      <vt:lpstr>手工安全测试举例</vt:lpstr>
      <vt:lpstr>手工安全测试举例</vt:lpstr>
      <vt:lpstr>手工安全测试举例</vt:lpstr>
      <vt:lpstr>手工安全测试举例</vt:lpstr>
      <vt:lpstr>故障恢复测试</vt:lpstr>
      <vt:lpstr>故障恢复测试</vt:lpstr>
      <vt:lpstr>故障恢复测试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系统测试</dc:title>
  <dc:creator>Lenovo</dc:creator>
  <cp:lastModifiedBy>Administrator</cp:lastModifiedBy>
  <cp:revision>128</cp:revision>
  <dcterms:created xsi:type="dcterms:W3CDTF">2017-04-24T14:28:20Z</dcterms:created>
  <dcterms:modified xsi:type="dcterms:W3CDTF">2018-11-30T01:55:48Z</dcterms:modified>
</cp:coreProperties>
</file>