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 id="2147483676" r:id="rId3"/>
  </p:sldMasterIdLst>
  <p:notesMasterIdLst>
    <p:notesMasterId r:id="rId38"/>
  </p:notesMasterIdLst>
  <p:sldIdLst>
    <p:sldId id="328" r:id="rId4"/>
    <p:sldId id="256" r:id="rId5"/>
    <p:sldId id="331" r:id="rId6"/>
    <p:sldId id="330" r:id="rId7"/>
    <p:sldId id="335" r:id="rId8"/>
    <p:sldId id="274" r:id="rId9"/>
    <p:sldId id="336" r:id="rId10"/>
    <p:sldId id="333" r:id="rId11"/>
    <p:sldId id="279" r:id="rId12"/>
    <p:sldId id="337" r:id="rId13"/>
    <p:sldId id="354" r:id="rId14"/>
    <p:sldId id="346" r:id="rId15"/>
    <p:sldId id="340" r:id="rId16"/>
    <p:sldId id="355" r:id="rId17"/>
    <p:sldId id="341" r:id="rId18"/>
    <p:sldId id="342" r:id="rId19"/>
    <p:sldId id="356" r:id="rId20"/>
    <p:sldId id="343" r:id="rId21"/>
    <p:sldId id="344" r:id="rId22"/>
    <p:sldId id="357" r:id="rId23"/>
    <p:sldId id="350" r:id="rId24"/>
    <p:sldId id="345" r:id="rId25"/>
    <p:sldId id="351" r:id="rId26"/>
    <p:sldId id="361" r:id="rId27"/>
    <p:sldId id="352" r:id="rId28"/>
    <p:sldId id="353" r:id="rId29"/>
    <p:sldId id="359" r:id="rId30"/>
    <p:sldId id="360" r:id="rId31"/>
    <p:sldId id="358" r:id="rId32"/>
    <p:sldId id="348" r:id="rId33"/>
    <p:sldId id="363" r:id="rId34"/>
    <p:sldId id="362" r:id="rId35"/>
    <p:sldId id="349" r:id="rId36"/>
    <p:sldId id="364"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8170" autoAdjust="0"/>
  </p:normalViewPr>
  <p:slideViewPr>
    <p:cSldViewPr>
      <p:cViewPr varScale="1">
        <p:scale>
          <a:sx n="64" d="100"/>
          <a:sy n="64" d="100"/>
        </p:scale>
        <p:origin x="153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D695F-7A75-429C-8DF0-8EA68CF73F2F}" type="datetimeFigureOut">
              <a:rPr lang="zh-CN" altLang="en-US" smtClean="0"/>
              <a:t>2018/11/13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8D004-67E6-4FA5-B01C-01DF857C678A}" type="slidenum">
              <a:rPr lang="zh-CN" altLang="en-US" smtClean="0"/>
              <a:t>‹#›</a:t>
            </a:fld>
            <a:endParaRPr lang="zh-CN" altLang="en-US"/>
          </a:p>
        </p:txBody>
      </p:sp>
    </p:spTree>
    <p:extLst>
      <p:ext uri="{BB962C8B-B14F-4D97-AF65-F5344CB8AC3E}">
        <p14:creationId xmlns:p14="http://schemas.microsoft.com/office/powerpoint/2010/main" val="842222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8D004-67E6-4FA5-B01C-01DF857C678A}" type="slidenum">
              <a:rPr lang="zh-CN" altLang="en-US" smtClean="0"/>
              <a:t>3</a:t>
            </a:fld>
            <a:endParaRPr lang="zh-CN" altLang="en-US"/>
          </a:p>
        </p:txBody>
      </p:sp>
    </p:spTree>
    <p:extLst>
      <p:ext uri="{BB962C8B-B14F-4D97-AF65-F5344CB8AC3E}">
        <p14:creationId xmlns:p14="http://schemas.microsoft.com/office/powerpoint/2010/main" val="1113398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idx="4294967295"/>
          </p:nvPr>
        </p:nvSpPr>
        <p:spPr>
          <a:xfrm>
            <a:off x="2716213" y="304800"/>
            <a:ext cx="4162425" cy="3122613"/>
          </a:xfrm>
          <a:ln/>
        </p:spPr>
      </p:sp>
      <p:sp>
        <p:nvSpPr>
          <p:cNvPr id="102402"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mn-lt"/>
                <a:ea typeface="+mn-ea"/>
                <a:cs typeface="+mn-cs"/>
              </a:rPr>
              <a:t>一般来说，条件路径覆盖通常比判定路径覆盖强，但这并不能代表或保证，满足条件路径覆盖度量标准的测试用例就一定能满足判定路径覆盖度量标准。也就是说，有的测试用例虽然满足了条件路径覆盖度量标准，但不一定会满足判定路径覆盖度量标准。</a:t>
            </a:r>
            <a:endParaRPr lang="zh-CN" altLang="en-US" dirty="0"/>
          </a:p>
        </p:txBody>
      </p:sp>
    </p:spTree>
    <p:extLst>
      <p:ext uri="{BB962C8B-B14F-4D97-AF65-F5344CB8AC3E}">
        <p14:creationId xmlns:p14="http://schemas.microsoft.com/office/powerpoint/2010/main" val="2465149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idx="4294967295"/>
          </p:nvPr>
        </p:nvSpPr>
        <p:spPr>
          <a:xfrm>
            <a:off x="2716213" y="304800"/>
            <a:ext cx="4162425" cy="3122613"/>
          </a:xfrm>
          <a:ln/>
        </p:spPr>
      </p:sp>
      <p:sp>
        <p:nvSpPr>
          <p:cNvPr id="102402"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书上些错了</a:t>
            </a:r>
          </a:p>
        </p:txBody>
      </p:sp>
    </p:spTree>
    <p:extLst>
      <p:ext uri="{BB962C8B-B14F-4D97-AF65-F5344CB8AC3E}">
        <p14:creationId xmlns:p14="http://schemas.microsoft.com/office/powerpoint/2010/main" val="2070709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idx="4294967295"/>
          </p:nvPr>
        </p:nvSpPr>
        <p:spPr>
          <a:xfrm>
            <a:off x="2716213" y="304800"/>
            <a:ext cx="4162425" cy="3122613"/>
          </a:xfrm>
          <a:ln/>
        </p:spPr>
      </p:sp>
      <p:sp>
        <p:nvSpPr>
          <p:cNvPr id="104450"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mn-lt"/>
                <a:ea typeface="+mn-ea"/>
                <a:cs typeface="+mn-cs"/>
              </a:rPr>
              <a:t>显然，满足判定</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条件路径覆盖度量标准的测试用例一定也满足判定路径覆盖、条件路径覆盖和语句路径覆盖度量标准。</a:t>
            </a:r>
            <a:endParaRPr lang="zh-CN" altLang="en-US" dirty="0"/>
          </a:p>
        </p:txBody>
      </p:sp>
    </p:spTree>
    <p:extLst>
      <p:ext uri="{BB962C8B-B14F-4D97-AF65-F5344CB8AC3E}">
        <p14:creationId xmlns:p14="http://schemas.microsoft.com/office/powerpoint/2010/main" val="3582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idx="4294967295"/>
          </p:nvPr>
        </p:nvSpPr>
        <p:spPr>
          <a:xfrm>
            <a:off x="2716213" y="304800"/>
            <a:ext cx="4162425" cy="3122613"/>
          </a:xfrm>
          <a:ln/>
        </p:spPr>
      </p:sp>
      <p:sp>
        <p:nvSpPr>
          <p:cNvPr id="106498"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8414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idx="4294967295"/>
          </p:nvPr>
        </p:nvSpPr>
        <p:spPr>
          <a:xfrm>
            <a:off x="2716213" y="304800"/>
            <a:ext cx="4162425" cy="3122613"/>
          </a:xfrm>
          <a:ln/>
        </p:spPr>
      </p:sp>
      <p:sp>
        <p:nvSpPr>
          <p:cNvPr id="106498"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814189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idx="4294967295"/>
          </p:nvPr>
        </p:nvSpPr>
        <p:spPr>
          <a:xfrm>
            <a:off x="2716213" y="304800"/>
            <a:ext cx="4162425" cy="3122613"/>
          </a:xfrm>
          <a:ln/>
        </p:spPr>
      </p:sp>
      <p:sp>
        <p:nvSpPr>
          <p:cNvPr id="108546"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38672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ChangeArrowheads="1" noTextEdit="1"/>
          </p:cNvSpPr>
          <p:nvPr>
            <p:ph type="sldImg" idx="4294967295"/>
          </p:nvPr>
        </p:nvSpPr>
        <p:spPr>
          <a:xfrm>
            <a:off x="2716213" y="304800"/>
            <a:ext cx="4162425" cy="3122613"/>
          </a:xfrm>
          <a:ln/>
        </p:spPr>
      </p:sp>
      <p:sp>
        <p:nvSpPr>
          <p:cNvPr id="110594" name="Notes Placeholder 2"/>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192506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ChangeArrowheads="1" noTextEdit="1"/>
          </p:cNvSpPr>
          <p:nvPr>
            <p:ph type="sldImg" idx="4294967295"/>
          </p:nvPr>
        </p:nvSpPr>
        <p:spPr>
          <a:xfrm>
            <a:off x="2716213" y="304800"/>
            <a:ext cx="4162425" cy="3122613"/>
          </a:xfrm>
          <a:ln/>
        </p:spPr>
      </p:sp>
      <p:sp>
        <p:nvSpPr>
          <p:cNvPr id="110594" name="Notes Placeholder 2"/>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094921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idx="4294967295"/>
          </p:nvPr>
        </p:nvSpPr>
        <p:spPr>
          <a:xfrm>
            <a:off x="2716213" y="304800"/>
            <a:ext cx="4162425" cy="3122613"/>
          </a:xfrm>
          <a:ln/>
        </p:spPr>
      </p:sp>
      <p:sp>
        <p:nvSpPr>
          <p:cNvPr id="112642"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条件覆盖并不能包含</a:t>
            </a:r>
            <a:r>
              <a:rPr kumimoji="0" lang="en-US" altLang="en-US" sz="12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判定</a:t>
            </a:r>
            <a:r>
              <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覆盖；判定覆盖也不包含条件覆盖；</a:t>
            </a:r>
          </a:p>
          <a:p>
            <a:endParaRPr lang="zh-CN" altLang="en-US" dirty="0"/>
          </a:p>
        </p:txBody>
      </p:sp>
    </p:spTree>
    <p:extLst>
      <p:ext uri="{BB962C8B-B14F-4D97-AF65-F5344CB8AC3E}">
        <p14:creationId xmlns:p14="http://schemas.microsoft.com/office/powerpoint/2010/main" val="2874096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8D004-67E6-4FA5-B01C-01DF857C678A}" type="slidenum">
              <a:rPr lang="zh-CN" altLang="en-US" smtClean="0"/>
              <a:t>23</a:t>
            </a:fld>
            <a:endParaRPr lang="zh-CN" altLang="en-US"/>
          </a:p>
        </p:txBody>
      </p:sp>
    </p:spTree>
    <p:extLst>
      <p:ext uri="{BB962C8B-B14F-4D97-AF65-F5344CB8AC3E}">
        <p14:creationId xmlns:p14="http://schemas.microsoft.com/office/powerpoint/2010/main" val="264587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idx="4294967295"/>
          </p:nvPr>
        </p:nvSpPr>
        <p:spPr>
          <a:xfrm>
            <a:off x="2716213" y="304800"/>
            <a:ext cx="4162425" cy="3122613"/>
          </a:xfrm>
          <a:ln/>
        </p:spPr>
      </p:sp>
      <p:sp>
        <p:nvSpPr>
          <p:cNvPr id="86018"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200143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8D004-67E6-4FA5-B01C-01DF857C678A}" type="slidenum">
              <a:rPr lang="zh-CN" altLang="en-US" smtClean="0"/>
              <a:t>24</a:t>
            </a:fld>
            <a:endParaRPr lang="zh-CN" altLang="en-US"/>
          </a:p>
        </p:txBody>
      </p:sp>
    </p:spTree>
    <p:extLst>
      <p:ext uri="{BB962C8B-B14F-4D97-AF65-F5344CB8AC3E}">
        <p14:creationId xmlns:p14="http://schemas.microsoft.com/office/powerpoint/2010/main" val="1870858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idx="4294967295"/>
          </p:nvPr>
        </p:nvSpPr>
        <p:spPr>
          <a:xfrm>
            <a:off x="2716213" y="304800"/>
            <a:ext cx="4162425" cy="3122613"/>
          </a:xfrm>
          <a:ln/>
        </p:spPr>
      </p:sp>
      <p:sp>
        <p:nvSpPr>
          <p:cNvPr id="90114"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325227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idx="4294967295"/>
          </p:nvPr>
        </p:nvSpPr>
        <p:spPr>
          <a:xfrm>
            <a:off x="2716213" y="304800"/>
            <a:ext cx="4162425" cy="3122613"/>
          </a:xfrm>
          <a:ln/>
        </p:spPr>
      </p:sp>
      <p:sp>
        <p:nvSpPr>
          <p:cNvPr id="92162"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51664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语句覆盖是最弱的一个度量标准。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即便是通过了语句覆盖度量标准的程序模块，仍然会有存在许多缺陷的可能性。例如，上面被测试的程序中，如果第一个判断语句的“逻辑与”运算符被程序员错写为“逻辑或”运算符后，测试用例</a:t>
            </a:r>
            <a:r>
              <a:rPr lang="en-US" altLang="zh-CN" sz="1200" kern="1200" dirty="0">
                <a:solidFill>
                  <a:schemeClr val="tx1"/>
                </a:solidFill>
                <a:effectLst/>
                <a:latin typeface="+mn-lt"/>
                <a:ea typeface="+mn-ea"/>
                <a:cs typeface="+mn-cs"/>
              </a:rPr>
              <a:t>CASE1</a:t>
            </a:r>
            <a:r>
              <a:rPr lang="zh-CN" altLang="zh-CN" sz="1200" kern="1200" dirty="0">
                <a:solidFill>
                  <a:schemeClr val="tx1"/>
                </a:solidFill>
                <a:effectLst/>
                <a:latin typeface="+mn-lt"/>
                <a:ea typeface="+mn-ea"/>
                <a:cs typeface="+mn-cs"/>
              </a:rPr>
              <a:t>仍然会继续按照</a:t>
            </a:r>
            <a:r>
              <a:rPr lang="en-US" altLang="zh-CN" sz="1200" kern="1200" dirty="0" err="1">
                <a:solidFill>
                  <a:schemeClr val="tx1"/>
                </a:solidFill>
                <a:effectLst/>
                <a:latin typeface="+mn-lt"/>
                <a:ea typeface="+mn-ea"/>
                <a:cs typeface="+mn-cs"/>
              </a:rPr>
              <a:t>sacbed</a:t>
            </a:r>
            <a:r>
              <a:rPr lang="zh-CN" altLang="zh-CN" sz="1200" kern="1200" dirty="0">
                <a:solidFill>
                  <a:schemeClr val="tx1"/>
                </a:solidFill>
                <a:effectLst/>
                <a:latin typeface="+mn-lt"/>
                <a:ea typeface="+mn-ea"/>
                <a:cs typeface="+mn-cs"/>
              </a:rPr>
              <a:t>路径被执行，并且测试结果与预期结果也完全一致。因此，语句覆盖度量标准通常也是实际测试过程中所要求达到的最基本的逻辑路径覆盖度量标准。</a:t>
            </a:r>
          </a:p>
          <a:p>
            <a:endParaRPr lang="zh-CN" altLang="en-US" dirty="0"/>
          </a:p>
        </p:txBody>
      </p:sp>
      <p:sp>
        <p:nvSpPr>
          <p:cNvPr id="4" name="灯片编号占位符 3"/>
          <p:cNvSpPr>
            <a:spLocks noGrp="1"/>
          </p:cNvSpPr>
          <p:nvPr>
            <p:ph type="sldNum" sz="quarter" idx="10"/>
          </p:nvPr>
        </p:nvSpPr>
        <p:spPr/>
        <p:txBody>
          <a:bodyPr/>
          <a:lstStyle/>
          <a:p>
            <a:fld id="{A4A8D004-67E6-4FA5-B01C-01DF857C678A}" type="slidenum">
              <a:rPr lang="zh-CN" altLang="en-US" smtClean="0"/>
              <a:t>8</a:t>
            </a:fld>
            <a:endParaRPr lang="zh-CN" altLang="en-US"/>
          </a:p>
        </p:txBody>
      </p:sp>
    </p:spTree>
    <p:extLst>
      <p:ext uri="{BB962C8B-B14F-4D97-AF65-F5344CB8AC3E}">
        <p14:creationId xmlns:p14="http://schemas.microsoft.com/office/powerpoint/2010/main" val="2526358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8D004-67E6-4FA5-B01C-01DF857C678A}" type="slidenum">
              <a:rPr lang="zh-CN" altLang="en-US" smtClean="0"/>
              <a:t>9</a:t>
            </a:fld>
            <a:endParaRPr lang="zh-CN" altLang="en-US"/>
          </a:p>
        </p:txBody>
      </p:sp>
    </p:spTree>
    <p:extLst>
      <p:ext uri="{BB962C8B-B14F-4D97-AF65-F5344CB8AC3E}">
        <p14:creationId xmlns:p14="http://schemas.microsoft.com/office/powerpoint/2010/main" val="2402794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idx="4294967295"/>
          </p:nvPr>
        </p:nvSpPr>
        <p:spPr>
          <a:xfrm>
            <a:off x="2716213" y="304800"/>
            <a:ext cx="4162425" cy="3122613"/>
          </a:xfrm>
          <a:ln/>
        </p:spPr>
      </p:sp>
      <p:sp>
        <p:nvSpPr>
          <p:cNvPr id="96258"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mn-lt"/>
                <a:ea typeface="+mn-ea"/>
                <a:cs typeface="+mn-cs"/>
              </a:rPr>
              <a:t>满足判定路径覆盖度量标准的测试用例，一定也满足语句路径覆盖的度量标准。</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x&gt;1</a:t>
            </a:r>
            <a:r>
              <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写成</a:t>
            </a: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x&lt;1 case3</a:t>
            </a:r>
            <a:r>
              <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是按照原来的；</a:t>
            </a:r>
            <a:r>
              <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case2</a:t>
            </a:r>
            <a:r>
              <a:rPr kumimoji="0"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会走</a:t>
            </a:r>
            <a:r>
              <a:rPr kumimoji="0" lang="en-US" altLang="zh-CN" sz="1200" b="1" i="0" u="none" strike="noStrike" cap="none" normalizeH="0" baseline="0" dirty="0">
                <a:ln>
                  <a:noFill/>
                </a:ln>
                <a:solidFill>
                  <a:srgbClr val="FF0000"/>
                </a:solidFill>
                <a:effectLst/>
                <a:latin typeface="隶书" pitchFamily="49" charset="-122"/>
                <a:ea typeface="宋体" pitchFamily="2" charset="-122"/>
              </a:rPr>
              <a:t>sacbe</a:t>
            </a:r>
            <a:endParaRPr lang="zh-CN" altLang="en-US" dirty="0"/>
          </a:p>
        </p:txBody>
      </p:sp>
    </p:spTree>
    <p:extLst>
      <p:ext uri="{BB962C8B-B14F-4D97-AF65-F5344CB8AC3E}">
        <p14:creationId xmlns:p14="http://schemas.microsoft.com/office/powerpoint/2010/main" val="4162616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idx="4294967295"/>
          </p:nvPr>
        </p:nvSpPr>
        <p:spPr>
          <a:xfrm>
            <a:off x="2716213" y="304800"/>
            <a:ext cx="4162425" cy="3122613"/>
          </a:xfrm>
          <a:ln/>
        </p:spPr>
      </p:sp>
      <p:sp>
        <p:nvSpPr>
          <p:cNvPr id="96258" name="Rectangle 3"/>
          <p:cNvSpPr>
            <a:spLocks noGrp="1" noChangeArrowheads="1"/>
          </p:cNvSpPr>
          <p:nvPr>
            <p:ph type="body" idx="4294967295"/>
          </p:nvPr>
        </p:nvSpPr>
        <p:spPr bwMode="auto">
          <a:xfrm>
            <a:off x="960438" y="3255963"/>
            <a:ext cx="7677150" cy="3082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349043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8D004-67E6-4FA5-B01C-01DF857C678A}" type="slidenum">
              <a:rPr lang="zh-CN" altLang="en-US" smtClean="0"/>
              <a:t>12</a:t>
            </a:fld>
            <a:endParaRPr lang="zh-CN" altLang="en-US"/>
          </a:p>
        </p:txBody>
      </p:sp>
    </p:spTree>
    <p:extLst>
      <p:ext uri="{BB962C8B-B14F-4D97-AF65-F5344CB8AC3E}">
        <p14:creationId xmlns:p14="http://schemas.microsoft.com/office/powerpoint/2010/main" val="112603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a:t>单击此处编辑母版标题样式</a:t>
            </a:r>
          </a:p>
        </p:txBody>
      </p:sp>
      <p:sp>
        <p:nvSpPr>
          <p:cNvPr id="8704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a:t>单击此处编辑母版副标题样式</a:t>
            </a:r>
          </a:p>
        </p:txBody>
      </p:sp>
      <p:sp>
        <p:nvSpPr>
          <p:cNvPr id="87044" name="Rectangle 4"/>
          <p:cNvSpPr>
            <a:spLocks noGrp="1" noChangeArrowheads="1"/>
          </p:cNvSpPr>
          <p:nvPr>
            <p:ph type="dt" sz="half" idx="2"/>
          </p:nvPr>
        </p:nvSpPr>
        <p:spPr>
          <a:xfrm>
            <a:off x="685800" y="6248400"/>
            <a:ext cx="1905000" cy="457200"/>
          </a:xfrm>
        </p:spPr>
        <p:txBody>
          <a:bodyPr/>
          <a:lstStyle>
            <a:lvl1pPr>
              <a:defRPr/>
            </a:lvl1pPr>
          </a:lstStyle>
          <a:p>
            <a:endParaRPr lang="en-US" altLang="zh-CN"/>
          </a:p>
        </p:txBody>
      </p:sp>
      <p:sp>
        <p:nvSpPr>
          <p:cNvPr id="87045"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87046" name="Rectangle 6"/>
          <p:cNvSpPr>
            <a:spLocks noGrp="1" noChangeArrowheads="1"/>
          </p:cNvSpPr>
          <p:nvPr>
            <p:ph type="sldNum" sz="quarter" idx="4"/>
          </p:nvPr>
        </p:nvSpPr>
        <p:spPr>
          <a:xfrm>
            <a:off x="6553200" y="6248400"/>
            <a:ext cx="1905000" cy="457200"/>
          </a:xfrm>
        </p:spPr>
        <p:txBody>
          <a:bodyPr/>
          <a:lstStyle>
            <a:lvl1pPr>
              <a:defRPr/>
            </a:lvl1pPr>
          </a:lstStyle>
          <a:p>
            <a:fld id="{77700950-581D-4419-8E11-DBDEE3687778}" type="slidenum">
              <a:rPr lang="en-US" altLang="zh-CN"/>
              <a:pPr/>
              <a:t>‹#›</a:t>
            </a:fld>
            <a:endParaRPr lang="en-US" altLang="zh-CN"/>
          </a:p>
        </p:txBody>
      </p:sp>
      <p:sp>
        <p:nvSpPr>
          <p:cNvPr id="87047" name="AutoShape 7"/>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D9EB909-B9BF-4AC7-8BE4-E4127877C4E4}" type="slidenum">
              <a:rPr lang="en-US" altLang="zh-CN"/>
              <a:pPr/>
              <a:t>‹#›</a:t>
            </a:fld>
            <a:endParaRPr lang="en-US" altLang="zh-CN"/>
          </a:p>
        </p:txBody>
      </p:sp>
    </p:spTree>
    <p:extLst>
      <p:ext uri="{BB962C8B-B14F-4D97-AF65-F5344CB8AC3E}">
        <p14:creationId xmlns:p14="http://schemas.microsoft.com/office/powerpoint/2010/main" val="55577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4293340-4AD4-4FCB-B9C2-EDDF6C86FAB9}" type="slidenum">
              <a:rPr lang="en-US" altLang="zh-CN"/>
              <a:pPr/>
              <a:t>‹#›</a:t>
            </a:fld>
            <a:endParaRPr lang="en-US" altLang="zh-CN"/>
          </a:p>
        </p:txBody>
      </p:sp>
    </p:spTree>
    <p:extLst>
      <p:ext uri="{BB962C8B-B14F-4D97-AF65-F5344CB8AC3E}">
        <p14:creationId xmlns:p14="http://schemas.microsoft.com/office/powerpoint/2010/main" val="2016222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fld id="{3691F15C-037B-4E48-9B94-AA214B3CADC4}" type="slidenum">
              <a:rPr lang="en-US" altLang="zh-CN"/>
              <a:pPr/>
              <a:t>‹#›</a:t>
            </a:fld>
            <a:endParaRPr lang="en-US" altLang="zh-CN"/>
          </a:p>
        </p:txBody>
      </p:sp>
    </p:spTree>
    <p:extLst>
      <p:ext uri="{BB962C8B-B14F-4D97-AF65-F5344CB8AC3E}">
        <p14:creationId xmlns:p14="http://schemas.microsoft.com/office/powerpoint/2010/main" val="2320950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69215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23850" y="1916113"/>
            <a:ext cx="8540750" cy="3886200"/>
          </a:xfrm>
        </p:spPr>
        <p:txBody>
          <a:bodyPr/>
          <a:lstStyle/>
          <a:p>
            <a:endParaRPr lang="zh-CN" altLang="en-US"/>
          </a:p>
        </p:txBody>
      </p:sp>
    </p:spTree>
    <p:extLst>
      <p:ext uri="{BB962C8B-B14F-4D97-AF65-F5344CB8AC3E}">
        <p14:creationId xmlns:p14="http://schemas.microsoft.com/office/powerpoint/2010/main" val="2707222831"/>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Tx/>
                <a:buNone/>
                <a:defRPr/>
              </a:pPr>
              <a:endParaRPr lang="zh-CN" alt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Tx/>
                  <a:buNone/>
                  <a:defRPr/>
                </a:pPr>
                <a:endParaRPr lang="zh-CN" alt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Tx/>
                  <a:buNone/>
                  <a:defRPr/>
                </a:pPr>
                <a:endParaRPr lang="zh-CN" alt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Tx/>
                  <a:buNone/>
                  <a:defRPr/>
                </a:pPr>
                <a:endParaRPr lang="zh-CN" alt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333259" name="Rectangle 11"/>
          <p:cNvSpPr>
            <a:spLocks noGrp="1" noChangeArrowheads="1"/>
          </p:cNvSpPr>
          <p:nvPr>
            <p:ph type="ctrTitle" hasCustomPrompt="1"/>
          </p:nvPr>
        </p:nvSpPr>
        <p:spPr>
          <a:xfrm>
            <a:off x="2057400" y="1143000"/>
            <a:ext cx="6629400" cy="2209800"/>
          </a:xfrm>
        </p:spPr>
        <p:txBody>
          <a:bodyPr/>
          <a:lstStyle>
            <a:lvl1pPr>
              <a:defRPr sz="4800"/>
            </a:lvl1pPr>
          </a:lstStyle>
          <a:p>
            <a:r>
              <a:rPr lang="en-US" altLang="zh-CN" noProof="1"/>
              <a:t>Click to edit Master title style</a:t>
            </a:r>
          </a:p>
        </p:txBody>
      </p:sp>
      <p:sp>
        <p:nvSpPr>
          <p:cNvPr id="1333260" name="Rectangle 12"/>
          <p:cNvSpPr>
            <a:spLocks noGrp="1" noChangeArrowheads="1"/>
          </p:cNvSpPr>
          <p:nvPr>
            <p:ph type="subTitle" idx="1" hasCustomPrompt="1"/>
          </p:nvPr>
        </p:nvSpPr>
        <p:spPr>
          <a:xfrm>
            <a:off x="1371600" y="3962400"/>
            <a:ext cx="6858000" cy="1600200"/>
          </a:xfrm>
        </p:spPr>
        <p:txBody>
          <a:bodyPr anchor="ctr"/>
          <a:lstStyle>
            <a:lvl1pPr marL="0" indent="0" algn="ctr">
              <a:buFont typeface="Wingdings" pitchFamily="2" charset="2"/>
              <a:buNone/>
              <a:defRPr/>
            </a:lvl1pPr>
          </a:lstStyle>
          <a:p>
            <a:r>
              <a:rPr lang="en-US" altLang="zh-CN" noProof="1"/>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ltLang="zh-CN"/>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p:txBody>
          <a:bodyPr/>
          <a:lstStyle>
            <a:lvl1pPr>
              <a:defRPr/>
            </a:lvl1pPr>
          </a:lstStyle>
          <a:p>
            <a:fld id="{0A662C77-2D3F-4E2B-98FF-2EA2379BF0B6}" type="slidenum">
              <a:rPr lang="zh-CN" altLang="en-US"/>
              <a:pPr/>
              <a:t>‹#›</a:t>
            </a:fld>
            <a:endParaRPr lang="en-US" altLang="zh-CN"/>
          </a:p>
        </p:txBody>
      </p:sp>
    </p:spTree>
    <p:extLst>
      <p:ext uri="{BB962C8B-B14F-4D97-AF65-F5344CB8AC3E}">
        <p14:creationId xmlns:p14="http://schemas.microsoft.com/office/powerpoint/2010/main" val="465332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ltLang="zh-CN" noProof="1"/>
              <a:t>Click to edit Master title style</a:t>
            </a:r>
            <a:endParaRPr lang="zh-CN" altLang="en-US" noProof="1"/>
          </a:p>
        </p:txBody>
      </p:sp>
      <p:sp>
        <p:nvSpPr>
          <p:cNvPr id="3" name="Content Placeholder 2"/>
          <p:cNvSpPr>
            <a:spLocks noGrp="1"/>
          </p:cNvSpPr>
          <p:nvPr>
            <p:ph idx="1" hasCustomPrompt="1"/>
          </p:nvPr>
        </p:nvSpPr>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BF2145BE-79E8-4D37-B342-63200C83E1BC}" type="slidenum">
              <a:rPr lang="zh-CN" altLang="en-US"/>
              <a:pPr/>
              <a:t>‹#›</a:t>
            </a:fld>
            <a:endParaRPr lang="en-US" altLang="zh-CN"/>
          </a:p>
        </p:txBody>
      </p:sp>
    </p:spTree>
    <p:extLst>
      <p:ext uri="{BB962C8B-B14F-4D97-AF65-F5344CB8AC3E}">
        <p14:creationId xmlns:p14="http://schemas.microsoft.com/office/powerpoint/2010/main" val="45034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1" cap="all"/>
            </a:lvl1pPr>
          </a:lstStyle>
          <a:p>
            <a:r>
              <a:rPr lang="en-US" altLang="zh-CN" noProof="1"/>
              <a:t>Click to edit Master title style</a:t>
            </a:r>
            <a:endParaRPr lang="zh-CN" altLang="en-US" noProof="1"/>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noProof="1"/>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07D2FFAC-C0F0-4F07-BBBA-A25BD2F44030}" type="slidenum">
              <a:rPr lang="zh-CN" altLang="en-US"/>
              <a:pPr/>
              <a:t>‹#›</a:t>
            </a:fld>
            <a:endParaRPr lang="en-US" altLang="zh-CN"/>
          </a:p>
        </p:txBody>
      </p:sp>
    </p:spTree>
    <p:extLst>
      <p:ext uri="{BB962C8B-B14F-4D97-AF65-F5344CB8AC3E}">
        <p14:creationId xmlns:p14="http://schemas.microsoft.com/office/powerpoint/2010/main" val="21718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ltLang="zh-CN" noProof="1"/>
              <a:t>Click to edit Master title style</a:t>
            </a:r>
            <a:endParaRPr lang="zh-CN" altLang="en-US" noProof="1"/>
          </a:p>
        </p:txBody>
      </p:sp>
      <p:sp>
        <p:nvSpPr>
          <p:cNvPr id="3" name="Content Placeholder 2"/>
          <p:cNvSpPr>
            <a:spLocks noGrp="1"/>
          </p:cNvSpPr>
          <p:nvPr>
            <p:ph sz="half" idx="1" hasCustomPrompt="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half" idx="2" hasCustomPrompt="1"/>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fld id="{C4B4C4A3-D1DD-4611-B94A-C05D2DF2AB30}" type="slidenum">
              <a:rPr lang="zh-CN" altLang="en-US"/>
              <a:pPr/>
              <a:t>‹#›</a:t>
            </a:fld>
            <a:endParaRPr lang="en-US" altLang="zh-CN"/>
          </a:p>
        </p:txBody>
      </p:sp>
    </p:spTree>
    <p:extLst>
      <p:ext uri="{BB962C8B-B14F-4D97-AF65-F5344CB8AC3E}">
        <p14:creationId xmlns:p14="http://schemas.microsoft.com/office/powerpoint/2010/main" val="1957737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p:spPr>
        <p:txBody>
          <a:bodyPr/>
          <a:lstStyle>
            <a:lvl1pPr>
              <a:defRPr/>
            </a:lvl1pPr>
          </a:lstStyle>
          <a:p>
            <a:r>
              <a:rPr lang="en-US" altLang="zh-CN" noProof="1"/>
              <a:t>Click to edit Master title style</a:t>
            </a:r>
            <a:endParaRPr lang="zh-CN" altLang="en-US" noProof="1"/>
          </a:p>
        </p:txBody>
      </p:sp>
      <p:sp>
        <p:nvSpPr>
          <p:cNvPr id="3" name="Text Placeholder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4" name="Content Placeholder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Text Placeholder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noProof="1"/>
              <a:t>Click to edit Master text styles</a:t>
            </a:r>
          </a:p>
        </p:txBody>
      </p:sp>
      <p:sp>
        <p:nvSpPr>
          <p:cNvPr id="6" name="Content Placeholder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fld id="{7323DF9F-567B-4CC0-AC14-033959EC2720}" type="slidenum">
              <a:rPr lang="zh-CN" altLang="en-US"/>
              <a:pPr/>
              <a:t>‹#›</a:t>
            </a:fld>
            <a:endParaRPr lang="en-US" altLang="zh-CN"/>
          </a:p>
        </p:txBody>
      </p:sp>
    </p:spTree>
    <p:extLst>
      <p:ext uri="{BB962C8B-B14F-4D97-AF65-F5344CB8AC3E}">
        <p14:creationId xmlns:p14="http://schemas.microsoft.com/office/powerpoint/2010/main" val="1977621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ltLang="zh-CN" noProof="1"/>
              <a:t>Click to edit Master title style</a:t>
            </a:r>
            <a:endParaRPr lang="zh-CN" altLang="en-US" noProof="1"/>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fld id="{D3F7C53F-6EC0-4378-8BB6-7802C1DC9BA1}" type="slidenum">
              <a:rPr lang="zh-CN" altLang="en-US"/>
              <a:pPr/>
              <a:t>‹#›</a:t>
            </a:fld>
            <a:endParaRPr lang="en-US" altLang="zh-CN"/>
          </a:p>
        </p:txBody>
      </p:sp>
    </p:spTree>
    <p:extLst>
      <p:ext uri="{BB962C8B-B14F-4D97-AF65-F5344CB8AC3E}">
        <p14:creationId xmlns:p14="http://schemas.microsoft.com/office/powerpoint/2010/main" val="191702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76200"/>
            <a:ext cx="8001000" cy="1216025"/>
          </a:xfrm>
        </p:spPr>
        <p:txBody>
          <a:bodyPr/>
          <a:lstStyle/>
          <a:p>
            <a:r>
              <a:rPr lang="zh-CN" altLang="en-US"/>
              <a:t>单击此处编辑母版标题样式</a:t>
            </a:r>
          </a:p>
        </p:txBody>
      </p:sp>
      <p:sp>
        <p:nvSpPr>
          <p:cNvPr id="3" name="内容占位符 2"/>
          <p:cNvSpPr>
            <a:spLocks noGrp="1"/>
          </p:cNvSpPr>
          <p:nvPr>
            <p:ph idx="1"/>
          </p:nvPr>
        </p:nvSpPr>
        <p:spPr>
          <a:xfrm>
            <a:off x="571500" y="1978025"/>
            <a:ext cx="8001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1399152-1235-4F2F-AB78-9337590BCB9A}" type="slidenum">
              <a:rPr lang="en-US" altLang="zh-CN"/>
              <a:pPr/>
              <a:t>‹#›</a:t>
            </a:fld>
            <a:endParaRPr lang="en-US" altLang="zh-CN"/>
          </a:p>
        </p:txBody>
      </p:sp>
    </p:spTree>
    <p:extLst>
      <p:ext uri="{BB962C8B-B14F-4D97-AF65-F5344CB8AC3E}">
        <p14:creationId xmlns:p14="http://schemas.microsoft.com/office/powerpoint/2010/main" val="3278566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fld id="{10FED0AE-6EAC-4960-8FF0-94D62622D1C9}" type="slidenum">
              <a:rPr lang="zh-CN" altLang="en-US"/>
              <a:pPr/>
              <a:t>‹#›</a:t>
            </a:fld>
            <a:endParaRPr lang="en-US" altLang="zh-CN"/>
          </a:p>
        </p:txBody>
      </p:sp>
    </p:spTree>
    <p:extLst>
      <p:ext uri="{BB962C8B-B14F-4D97-AF65-F5344CB8AC3E}">
        <p14:creationId xmlns:p14="http://schemas.microsoft.com/office/powerpoint/2010/main" val="847070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p:spPr>
        <p:txBody>
          <a:bodyPr anchor="b"/>
          <a:lstStyle>
            <a:lvl1pPr algn="l">
              <a:defRPr sz="2000" b="1"/>
            </a:lvl1pPr>
          </a:lstStyle>
          <a:p>
            <a:r>
              <a:rPr lang="en-US" altLang="zh-CN" noProof="1"/>
              <a:t>Click to edit Master title style</a:t>
            </a:r>
            <a:endParaRPr lang="zh-CN" altLang="en-US" noProof="1"/>
          </a:p>
        </p:txBody>
      </p:sp>
      <p:sp>
        <p:nvSpPr>
          <p:cNvPr id="3" name="Content Placeholder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Text Placeholder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fld id="{EA51DDDA-AE4E-4C91-9A75-A2ECFC3D6755}" type="slidenum">
              <a:rPr lang="zh-CN" altLang="en-US"/>
              <a:pPr/>
              <a:t>‹#›</a:t>
            </a:fld>
            <a:endParaRPr lang="en-US" altLang="zh-CN"/>
          </a:p>
        </p:txBody>
      </p:sp>
    </p:spTree>
    <p:extLst>
      <p:ext uri="{BB962C8B-B14F-4D97-AF65-F5344CB8AC3E}">
        <p14:creationId xmlns:p14="http://schemas.microsoft.com/office/powerpoint/2010/main" val="39190657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lstStyle>
            <a:lvl1pPr algn="l">
              <a:defRPr sz="2000" b="1"/>
            </a:lvl1pPr>
          </a:lstStyle>
          <a:p>
            <a:r>
              <a:rPr lang="en-US" altLang="zh-CN" noProof="1"/>
              <a:t>Click to edit Master title style</a:t>
            </a:r>
            <a:endParaRPr lang="zh-CN" altLang="en-US"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noProof="1"/>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fld id="{DD3927A0-A837-4718-B63A-68CA3BF3BBC4}" type="slidenum">
              <a:rPr lang="zh-CN" altLang="en-US"/>
              <a:pPr/>
              <a:t>‹#›</a:t>
            </a:fld>
            <a:endParaRPr lang="en-US" altLang="zh-CN"/>
          </a:p>
        </p:txBody>
      </p:sp>
    </p:spTree>
    <p:extLst>
      <p:ext uri="{BB962C8B-B14F-4D97-AF65-F5344CB8AC3E}">
        <p14:creationId xmlns:p14="http://schemas.microsoft.com/office/powerpoint/2010/main" val="277333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ltLang="zh-CN" noProof="1"/>
              <a:t>Click to edit Master title style</a:t>
            </a:r>
            <a:endParaRPr lang="zh-CN" altLang="en-US" noProof="1"/>
          </a:p>
        </p:txBody>
      </p:sp>
      <p:sp>
        <p:nvSpPr>
          <p:cNvPr id="3" name="Vertical Text Placeholder 2"/>
          <p:cNvSpPr>
            <a:spLocks noGrp="1"/>
          </p:cNvSpPr>
          <p:nvPr>
            <p:ph type="body" orient="vert" idx="1" hasCustomPrompt="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CB4C120E-DEF9-460B-AF32-CBF714D009A6}" type="slidenum">
              <a:rPr lang="zh-CN" altLang="en-US"/>
              <a:pPr/>
              <a:t>‹#›</a:t>
            </a:fld>
            <a:endParaRPr lang="en-US" altLang="zh-CN"/>
          </a:p>
        </p:txBody>
      </p:sp>
    </p:spTree>
    <p:extLst>
      <p:ext uri="{BB962C8B-B14F-4D97-AF65-F5344CB8AC3E}">
        <p14:creationId xmlns:p14="http://schemas.microsoft.com/office/powerpoint/2010/main" val="11826370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743700" y="277813"/>
            <a:ext cx="1943100" cy="5853112"/>
          </a:xfrm>
        </p:spPr>
        <p:txBody>
          <a:bodyPr vert="eaVert"/>
          <a:lstStyle/>
          <a:p>
            <a:r>
              <a:rPr lang="en-US" altLang="zh-CN" noProof="1"/>
              <a:t>Click to edit Master title style</a:t>
            </a:r>
            <a:endParaRPr lang="zh-CN" altLang="en-US" noProof="1"/>
          </a:p>
        </p:txBody>
      </p:sp>
      <p:sp>
        <p:nvSpPr>
          <p:cNvPr id="3" name="Vertical Text Placeholder 2"/>
          <p:cNvSpPr>
            <a:spLocks noGrp="1"/>
          </p:cNvSpPr>
          <p:nvPr>
            <p:ph type="body" orient="vert" idx="1" hasCustomPrompt="1"/>
          </p:nvPr>
        </p:nvSpPr>
        <p:spPr>
          <a:xfrm>
            <a:off x="914400" y="277813"/>
            <a:ext cx="5676900" cy="5853112"/>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6A457E8A-FFF5-4654-9CF1-340482B87F1D}" type="slidenum">
              <a:rPr lang="zh-CN" altLang="en-US"/>
              <a:pPr/>
              <a:t>‹#›</a:t>
            </a:fld>
            <a:endParaRPr lang="en-US" altLang="zh-CN"/>
          </a:p>
        </p:txBody>
      </p:sp>
    </p:spTree>
    <p:extLst>
      <p:ext uri="{BB962C8B-B14F-4D97-AF65-F5344CB8AC3E}">
        <p14:creationId xmlns:p14="http://schemas.microsoft.com/office/powerpoint/2010/main" val="551842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77813"/>
            <a:ext cx="7772400" cy="1143000"/>
          </a:xfrm>
        </p:spPr>
        <p:txBody>
          <a:bodyPr/>
          <a:lstStyle/>
          <a:p>
            <a:r>
              <a:rPr lang="en-US" altLang="zh-CN" noProof="1"/>
              <a:t>Click to edit Master title style</a:t>
            </a:r>
            <a:endParaRPr lang="zh-CN" altLang="en-US" noProof="1"/>
          </a:p>
        </p:txBody>
      </p:sp>
      <p:sp>
        <p:nvSpPr>
          <p:cNvPr id="3" name="Text Placeholder 2"/>
          <p:cNvSpPr>
            <a:spLocks noGrp="1"/>
          </p:cNvSpPr>
          <p:nvPr>
            <p:ph type="body" sz="half" idx="1" hasCustomPrompt="1"/>
          </p:nvPr>
        </p:nvSpPr>
        <p:spPr>
          <a:xfrm>
            <a:off x="914400" y="1600200"/>
            <a:ext cx="3810000" cy="4530725"/>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half" idx="2" hasCustomPrompt="1"/>
          </p:nvPr>
        </p:nvSpPr>
        <p:spPr>
          <a:xfrm>
            <a:off x="4876800" y="1600200"/>
            <a:ext cx="3810000" cy="4530725"/>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fld id="{1785750E-7581-48F1-BEBA-E6C860AC01C8}" type="slidenum">
              <a:rPr lang="zh-CN" altLang="en-US"/>
              <a:pPr/>
              <a:t>‹#›</a:t>
            </a:fld>
            <a:endParaRPr lang="en-US" altLang="zh-CN"/>
          </a:p>
        </p:txBody>
      </p:sp>
    </p:spTree>
    <p:extLst>
      <p:ext uri="{BB962C8B-B14F-4D97-AF65-F5344CB8AC3E}">
        <p14:creationId xmlns:p14="http://schemas.microsoft.com/office/powerpoint/2010/main" val="22991059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77813"/>
            <a:ext cx="7772400" cy="1143000"/>
          </a:xfrm>
        </p:spPr>
        <p:txBody>
          <a:bodyPr/>
          <a:lstStyle/>
          <a:p>
            <a:r>
              <a:rPr lang="en-US" altLang="zh-CN" noProof="1"/>
              <a:t>Click to edit Master title style</a:t>
            </a:r>
            <a:endParaRPr lang="zh-CN" altLang="en-US" noProof="1"/>
          </a:p>
        </p:txBody>
      </p:sp>
      <p:sp>
        <p:nvSpPr>
          <p:cNvPr id="3" name="Table Placeholder 2"/>
          <p:cNvSpPr>
            <a:spLocks noGrp="1"/>
          </p:cNvSpPr>
          <p:nvPr>
            <p:ph type="tbl" idx="1"/>
          </p:nvPr>
        </p:nvSpPr>
        <p:spPr>
          <a:xfrm>
            <a:off x="914400" y="1600200"/>
            <a:ext cx="7772400" cy="4530725"/>
          </a:xfrm>
        </p:spPr>
        <p:txBody>
          <a:bodyPr/>
          <a:lstStyle/>
          <a:p>
            <a:pPr lvl="0"/>
            <a:endParaRPr lang="zh-CN" altLang="en-US" noProof="0"/>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fld id="{F987D448-02A7-47BC-AC7C-B31BC48F17E0}" type="slidenum">
              <a:rPr lang="zh-CN" altLang="en-US"/>
              <a:pPr/>
              <a:t>‹#›</a:t>
            </a:fld>
            <a:endParaRPr lang="en-US" altLang="zh-CN"/>
          </a:p>
        </p:txBody>
      </p:sp>
    </p:spTree>
    <p:extLst>
      <p:ext uri="{BB962C8B-B14F-4D97-AF65-F5344CB8AC3E}">
        <p14:creationId xmlns:p14="http://schemas.microsoft.com/office/powerpoint/2010/main" val="29512725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a:t>单击此处编辑母版标题样式</a:t>
            </a:r>
          </a:p>
        </p:txBody>
      </p:sp>
      <p:sp>
        <p:nvSpPr>
          <p:cNvPr id="87043"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a:t>单击此处编辑母版副标题样式</a:t>
            </a:r>
          </a:p>
        </p:txBody>
      </p:sp>
      <p:sp>
        <p:nvSpPr>
          <p:cNvPr id="87044" name="Rectangle 4"/>
          <p:cNvSpPr>
            <a:spLocks noGrp="1" noChangeArrowheads="1"/>
          </p:cNvSpPr>
          <p:nvPr>
            <p:ph type="dt" sz="half" idx="2"/>
          </p:nvPr>
        </p:nvSpPr>
        <p:spPr>
          <a:xfrm>
            <a:off x="685800" y="6248400"/>
            <a:ext cx="1905000" cy="457200"/>
          </a:xfrm>
        </p:spPr>
        <p:txBody>
          <a:bodyPr/>
          <a:lstStyle>
            <a:lvl1pPr>
              <a:defRPr/>
            </a:lvl1pPr>
          </a:lstStyle>
          <a:p>
            <a:endParaRPr lang="en-US" altLang="zh-CN"/>
          </a:p>
        </p:txBody>
      </p:sp>
      <p:sp>
        <p:nvSpPr>
          <p:cNvPr id="87045"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87046" name="Rectangle 6"/>
          <p:cNvSpPr>
            <a:spLocks noGrp="1" noChangeArrowheads="1"/>
          </p:cNvSpPr>
          <p:nvPr>
            <p:ph type="sldNum" sz="quarter" idx="4"/>
          </p:nvPr>
        </p:nvSpPr>
        <p:spPr>
          <a:xfrm>
            <a:off x="6553200" y="6248400"/>
            <a:ext cx="1905000" cy="457200"/>
          </a:xfrm>
        </p:spPr>
        <p:txBody>
          <a:bodyPr/>
          <a:lstStyle>
            <a:lvl1pPr>
              <a:defRPr/>
            </a:lvl1pPr>
          </a:lstStyle>
          <a:p>
            <a:fld id="{9032CDB0-3A20-4A69-96FA-19C7F5165213}" type="slidenum">
              <a:rPr lang="en-US" altLang="zh-CN"/>
              <a:pPr/>
              <a:t>‹#›</a:t>
            </a:fld>
            <a:endParaRPr lang="en-US" altLang="zh-CN"/>
          </a:p>
        </p:txBody>
      </p:sp>
      <p:sp>
        <p:nvSpPr>
          <p:cNvPr id="87047" name="AutoShape 7"/>
          <p:cNvSpPr>
            <a:spLocks noChangeArrowheads="1"/>
          </p:cNvSpPr>
          <p:nvPr/>
        </p:nvSpPr>
        <p:spPr bwMode="auto">
          <a:xfrm>
            <a:off x="685800" y="2393950"/>
            <a:ext cx="7772400" cy="109538"/>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anose="02020603050405020304" pitchFamily="18" charset="0"/>
            </a:endParaRPr>
          </a:p>
        </p:txBody>
      </p:sp>
    </p:spTree>
    <p:extLst>
      <p:ext uri="{BB962C8B-B14F-4D97-AF65-F5344CB8AC3E}">
        <p14:creationId xmlns:p14="http://schemas.microsoft.com/office/powerpoint/2010/main" val="541410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A518A13-2502-4A2B-9A6E-2D0B1260144B}" type="slidenum">
              <a:rPr lang="en-US" altLang="zh-CN"/>
              <a:pPr/>
              <a:t>‹#›</a:t>
            </a:fld>
            <a:endParaRPr lang="en-US" altLang="zh-CN"/>
          </a:p>
        </p:txBody>
      </p:sp>
    </p:spTree>
    <p:extLst>
      <p:ext uri="{BB962C8B-B14F-4D97-AF65-F5344CB8AC3E}">
        <p14:creationId xmlns:p14="http://schemas.microsoft.com/office/powerpoint/2010/main" val="1588530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AF04707-850A-4CC9-A6D6-D6956EC4EF75}" type="slidenum">
              <a:rPr lang="en-US" altLang="zh-CN"/>
              <a:pPr/>
              <a:t>‹#›</a:t>
            </a:fld>
            <a:endParaRPr lang="en-US" altLang="zh-CN"/>
          </a:p>
        </p:txBody>
      </p:sp>
    </p:spTree>
    <p:extLst>
      <p:ext uri="{BB962C8B-B14F-4D97-AF65-F5344CB8AC3E}">
        <p14:creationId xmlns:p14="http://schemas.microsoft.com/office/powerpoint/2010/main" val="61506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3874DB64-7FD9-4F15-A87F-7AC06105A038}" type="slidenum">
              <a:rPr lang="en-US" altLang="zh-CN" smtClean="0"/>
              <a:pPr/>
              <a:t>‹#›</a:t>
            </a:fld>
            <a:endParaRPr lang="en-US" altLang="zh-CN"/>
          </a:p>
        </p:txBody>
      </p:sp>
      <p:sp>
        <p:nvSpPr>
          <p:cNvPr id="11" name="标题 10"/>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78817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8F72F37-DD9C-4BD9-81EB-A6534782DFFE}" type="slidenum">
              <a:rPr lang="en-US" altLang="zh-CN"/>
              <a:pPr/>
              <a:t>‹#›</a:t>
            </a:fld>
            <a:endParaRPr lang="en-US" altLang="zh-CN"/>
          </a:p>
        </p:txBody>
      </p:sp>
    </p:spTree>
    <p:extLst>
      <p:ext uri="{BB962C8B-B14F-4D97-AF65-F5344CB8AC3E}">
        <p14:creationId xmlns:p14="http://schemas.microsoft.com/office/powerpoint/2010/main" val="4167361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D97DBBC-6C38-4396-9AB5-47C9F00B00F5}" type="slidenum">
              <a:rPr lang="en-US" altLang="zh-CN"/>
              <a:pPr/>
              <a:t>‹#›</a:t>
            </a:fld>
            <a:endParaRPr lang="en-US" altLang="zh-CN"/>
          </a:p>
        </p:txBody>
      </p:sp>
    </p:spTree>
    <p:extLst>
      <p:ext uri="{BB962C8B-B14F-4D97-AF65-F5344CB8AC3E}">
        <p14:creationId xmlns:p14="http://schemas.microsoft.com/office/powerpoint/2010/main" val="40949970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FB9099A-BFD2-44D9-9411-EB4C8B73A35E}" type="slidenum">
              <a:rPr lang="en-US" altLang="zh-CN"/>
              <a:pPr/>
              <a:t>‹#›</a:t>
            </a:fld>
            <a:endParaRPr lang="en-US" altLang="zh-CN"/>
          </a:p>
        </p:txBody>
      </p:sp>
    </p:spTree>
    <p:extLst>
      <p:ext uri="{BB962C8B-B14F-4D97-AF65-F5344CB8AC3E}">
        <p14:creationId xmlns:p14="http://schemas.microsoft.com/office/powerpoint/2010/main" val="16151127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0309518-D93A-4921-BD19-6AD818EF1DBD}" type="slidenum">
              <a:rPr lang="en-US" altLang="zh-CN"/>
              <a:pPr/>
              <a:t>‹#›</a:t>
            </a:fld>
            <a:endParaRPr lang="en-US" altLang="zh-CN"/>
          </a:p>
        </p:txBody>
      </p:sp>
    </p:spTree>
    <p:extLst>
      <p:ext uri="{BB962C8B-B14F-4D97-AF65-F5344CB8AC3E}">
        <p14:creationId xmlns:p14="http://schemas.microsoft.com/office/powerpoint/2010/main" val="12370888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43A9023-53A0-483B-905B-1BBB4424E4B2}" type="slidenum">
              <a:rPr lang="en-US" altLang="zh-CN"/>
              <a:pPr/>
              <a:t>‹#›</a:t>
            </a:fld>
            <a:endParaRPr lang="en-US" altLang="zh-CN"/>
          </a:p>
        </p:txBody>
      </p:sp>
    </p:spTree>
    <p:extLst>
      <p:ext uri="{BB962C8B-B14F-4D97-AF65-F5344CB8AC3E}">
        <p14:creationId xmlns:p14="http://schemas.microsoft.com/office/powerpoint/2010/main" val="33913246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4AF2B39-7742-4C6D-8545-06FDB0C09D69}" type="slidenum">
              <a:rPr lang="en-US" altLang="zh-CN"/>
              <a:pPr/>
              <a:t>‹#›</a:t>
            </a:fld>
            <a:endParaRPr lang="en-US" altLang="zh-CN"/>
          </a:p>
        </p:txBody>
      </p:sp>
    </p:spTree>
    <p:extLst>
      <p:ext uri="{BB962C8B-B14F-4D97-AF65-F5344CB8AC3E}">
        <p14:creationId xmlns:p14="http://schemas.microsoft.com/office/powerpoint/2010/main" val="42335347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179407-415B-4009-93D1-21724EFFCA09}" type="slidenum">
              <a:rPr lang="en-US" altLang="zh-CN"/>
              <a:pPr/>
              <a:t>‹#›</a:t>
            </a:fld>
            <a:endParaRPr lang="en-US" altLang="zh-CN"/>
          </a:p>
        </p:txBody>
      </p:sp>
    </p:spTree>
    <p:extLst>
      <p:ext uri="{BB962C8B-B14F-4D97-AF65-F5344CB8AC3E}">
        <p14:creationId xmlns:p14="http://schemas.microsoft.com/office/powerpoint/2010/main" val="176775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FB98FD5-D057-458D-AC28-07E47D620FB5}" type="slidenum">
              <a:rPr lang="en-US" altLang="zh-CN"/>
              <a:pPr/>
              <a:t>‹#›</a:t>
            </a:fld>
            <a:endParaRPr lang="en-US" altLang="zh-CN"/>
          </a:p>
        </p:txBody>
      </p:sp>
    </p:spTree>
    <p:extLst>
      <p:ext uri="{BB962C8B-B14F-4D97-AF65-F5344CB8AC3E}">
        <p14:creationId xmlns:p14="http://schemas.microsoft.com/office/powerpoint/2010/main" val="23073109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1981200" cy="476250"/>
          </a:xfrm>
        </p:spPr>
        <p:txBody>
          <a:bodyPr/>
          <a:lstStyle>
            <a:lvl1pPr>
              <a:defRPr/>
            </a:lvl1pPr>
          </a:lstStyle>
          <a:p>
            <a:fld id="{0699E08A-4DAC-4EA5-AD6A-DB588CD19DA9}" type="slidenum">
              <a:rPr lang="en-US" altLang="zh-CN"/>
              <a:pPr/>
              <a:t>‹#›</a:t>
            </a:fld>
            <a:endParaRPr lang="en-US" altLang="zh-CN"/>
          </a:p>
        </p:txBody>
      </p:sp>
    </p:spTree>
    <p:extLst>
      <p:ext uri="{BB962C8B-B14F-4D97-AF65-F5344CB8AC3E}">
        <p14:creationId xmlns:p14="http://schemas.microsoft.com/office/powerpoint/2010/main" val="175575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6F184B3-F1C4-4365-A454-F78667D4F443}" type="slidenum">
              <a:rPr lang="en-US" altLang="zh-CN"/>
              <a:pPr/>
              <a:t>‹#›</a:t>
            </a:fld>
            <a:endParaRPr lang="en-US" altLang="zh-CN"/>
          </a:p>
        </p:txBody>
      </p:sp>
    </p:spTree>
    <p:extLst>
      <p:ext uri="{BB962C8B-B14F-4D97-AF65-F5344CB8AC3E}">
        <p14:creationId xmlns:p14="http://schemas.microsoft.com/office/powerpoint/2010/main" val="183144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8B0EE3F-ED01-4FBD-BC38-8DA7ABCF52E6}" type="slidenum">
              <a:rPr lang="en-US" altLang="zh-CN"/>
              <a:pPr/>
              <a:t>‹#›</a:t>
            </a:fld>
            <a:endParaRPr lang="en-US" altLang="zh-CN"/>
          </a:p>
        </p:txBody>
      </p:sp>
    </p:spTree>
    <p:extLst>
      <p:ext uri="{BB962C8B-B14F-4D97-AF65-F5344CB8AC3E}">
        <p14:creationId xmlns:p14="http://schemas.microsoft.com/office/powerpoint/2010/main" val="413077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74675" y="76200"/>
            <a:ext cx="8001000" cy="1216025"/>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8E1507A-3D8D-4CE7-A57B-17F159A55904}" type="slidenum">
              <a:rPr lang="en-US" altLang="zh-CN"/>
              <a:pPr/>
              <a:t>‹#›</a:t>
            </a:fld>
            <a:endParaRPr lang="en-US" altLang="zh-CN"/>
          </a:p>
        </p:txBody>
      </p:sp>
    </p:spTree>
    <p:extLst>
      <p:ext uri="{BB962C8B-B14F-4D97-AF65-F5344CB8AC3E}">
        <p14:creationId xmlns:p14="http://schemas.microsoft.com/office/powerpoint/2010/main" val="101994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66381742-EE4D-44CE-8B0A-E08A8554AB10}" type="slidenum">
              <a:rPr lang="en-US" altLang="zh-CN"/>
              <a:pPr/>
              <a:t>‹#›</a:t>
            </a:fld>
            <a:endParaRPr lang="en-US" altLang="zh-CN"/>
          </a:p>
        </p:txBody>
      </p:sp>
    </p:spTree>
    <p:extLst>
      <p:ext uri="{BB962C8B-B14F-4D97-AF65-F5344CB8AC3E}">
        <p14:creationId xmlns:p14="http://schemas.microsoft.com/office/powerpoint/2010/main" val="48910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D57C1B8-9BC6-46AF-A654-07478B553CD6}" type="slidenum">
              <a:rPr lang="en-US" altLang="zh-CN"/>
              <a:pPr/>
              <a:t>‹#›</a:t>
            </a:fld>
            <a:endParaRPr lang="en-US" altLang="zh-CN"/>
          </a:p>
        </p:txBody>
      </p:sp>
    </p:spTree>
    <p:extLst>
      <p:ext uri="{BB962C8B-B14F-4D97-AF65-F5344CB8AC3E}">
        <p14:creationId xmlns:p14="http://schemas.microsoft.com/office/powerpoint/2010/main" val="266264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A0E0347-5C97-4718-8BE7-FA2D99F5C8C5}" type="slidenum">
              <a:rPr lang="en-US" altLang="zh-CN"/>
              <a:pPr/>
              <a:t>‹#›</a:t>
            </a:fld>
            <a:endParaRPr lang="en-US" altLang="zh-CN"/>
          </a:p>
        </p:txBody>
      </p:sp>
    </p:spTree>
    <p:extLst>
      <p:ext uri="{BB962C8B-B14F-4D97-AF65-F5344CB8AC3E}">
        <p14:creationId xmlns:p14="http://schemas.microsoft.com/office/powerpoint/2010/main" val="413451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6019"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6020" name="AutoShape 4"/>
          <p:cNvSpPr>
            <a:spLocks noChangeArrowheads="1"/>
          </p:cNvSpPr>
          <p:nvPr/>
        </p:nvSpPr>
        <p:spPr bwMode="auto">
          <a:xfrm>
            <a:off x="609600" y="15668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anose="02020603050405020304" pitchFamily="18" charset="0"/>
            </a:endParaRPr>
          </a:p>
        </p:txBody>
      </p:sp>
      <p:sp>
        <p:nvSpPr>
          <p:cNvPr id="8602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2"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6023"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endParaRPr lang="en-US" altLang="zh-CN"/>
          </a:p>
        </p:txBody>
      </p:sp>
      <p:sp>
        <p:nvSpPr>
          <p:cNvPr id="86024"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3874DB64-7FD9-4F15-A87F-7AC06105A03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89" r:id="rId13"/>
  </p:sldLayoutIdLst>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Tx/>
                <a:buNone/>
                <a:defRPr/>
              </a:pPr>
              <a:endParaRPr lang="zh-CN" altLang="en-US" sz="2400">
                <a:latin typeface="Times New Roman" pitchFamily="18" charset="0"/>
              </a:endParaRPr>
            </a:p>
          </p:txBody>
        </p:sp>
        <p:grpSp>
          <p:nvGrpSpPr>
            <p:cNvPr id="1028"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Tx/>
                  <a:buNone/>
                  <a:defRPr/>
                </a:pPr>
                <a:endParaRPr lang="zh-CN" altLang="en-US" sz="2400">
                  <a:latin typeface="Times New Roman" pitchFamily="18" charset="0"/>
                </a:endParaRPr>
              </a:p>
            </p:txBody>
          </p:sp>
          <p:sp>
            <p:nvSpPr>
              <p:cNvPr id="1030"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031" name="Rectangle 7"/>
          <p:cNvSpPr>
            <a:spLocks noGrp="1" noChangeArrowheads="1"/>
          </p:cNvSpPr>
          <p:nvPr>
            <p:ph type="title" idx="4294967295"/>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2" name="Rectangle 8"/>
          <p:cNvSpPr>
            <a:spLocks noGrp="1" noChangeArrowheads="1"/>
          </p:cNvSpPr>
          <p:nvPr>
            <p:ph type="body" idx="4294967295"/>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32233" name="Rectangle 9"/>
          <p:cNvSpPr>
            <a:spLocks noGrp="1" noChangeArrowheads="1"/>
          </p:cNvSpPr>
          <p:nvPr>
            <p:ph type="dt" sz="half" idx="2"/>
          </p:nvPr>
        </p:nvSpPr>
        <p:spPr bwMode="auto">
          <a:xfrm>
            <a:off x="914400" y="6251575"/>
            <a:ext cx="19812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a:latin typeface="Arial" pitchFamily="34" charset="0"/>
                <a:ea typeface="宋体" pitchFamily="2" charset="-122"/>
              </a:defRPr>
            </a:lvl1pPr>
          </a:lstStyle>
          <a:p>
            <a:pPr>
              <a:defRPr/>
            </a:pPr>
            <a:endParaRPr lang="en-US" altLang="zh-CN"/>
          </a:p>
        </p:txBody>
      </p:sp>
      <p:sp>
        <p:nvSpPr>
          <p:cNvPr id="1332234" name="Rectangle 10"/>
          <p:cNvSpPr>
            <a:spLocks noGrp="1" noChangeArrowheads="1"/>
          </p:cNvSpPr>
          <p:nvPr>
            <p:ph type="ftr" sz="quarter" idx="3"/>
          </p:nvPr>
        </p:nvSpPr>
        <p:spPr bwMode="auto">
          <a:xfrm>
            <a:off x="3352800" y="6248400"/>
            <a:ext cx="29718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a:latin typeface="Arial" pitchFamily="34" charset="0"/>
                <a:ea typeface="宋体" pitchFamily="2" charset="-122"/>
              </a:defRPr>
            </a:lvl1pPr>
          </a:lstStyle>
          <a:p>
            <a:pPr>
              <a:defRPr/>
            </a:pPr>
            <a:endParaRPr lang="en-US" altLang="zh-CN"/>
          </a:p>
        </p:txBody>
      </p:sp>
      <p:sp>
        <p:nvSpPr>
          <p:cNvPr id="1332235" name="Rectangle 11"/>
          <p:cNvSpPr>
            <a:spLocks noGrp="1" noChangeArrowheads="1"/>
          </p:cNvSpPr>
          <p:nvPr>
            <p:ph type="sldNum" sz="quarter" idx="4"/>
          </p:nvPr>
        </p:nvSpPr>
        <p:spPr bwMode="auto">
          <a:xfrm>
            <a:off x="6781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000" noProof="1" dirty="0">
                <a:latin typeface="Arial" charset="0"/>
                <a:cs typeface="+mn-ea"/>
              </a:defRPr>
            </a:lvl1pPr>
          </a:lstStyle>
          <a:p>
            <a:fld id="{8AB36330-02BB-4355-B2A0-FFC42AB3AAB7}" type="slidenum">
              <a:rPr lang="zh-CN" altLang="en-US"/>
              <a:pPr/>
              <a:t>‹#›</a:t>
            </a:fld>
            <a:endParaRPr lang="en-US" altLang="zh-CN">
              <a:latin typeface="Arial" panose="020B0604020202020204" pitchFamily="34" charset="0"/>
              <a:cs typeface="+mn-cs"/>
            </a:endParaRPr>
          </a:p>
        </p:txBody>
      </p:sp>
      <p:sp>
        <p:nvSpPr>
          <p:cNvPr id="1036"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37588217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宋体" pitchFamily="2" charset="-122"/>
        </a:defRPr>
      </a:lvl5pPr>
      <a:lvl6pPr marL="457200" algn="l" rtl="0" fontAlgn="base">
        <a:spcBef>
          <a:spcPct val="0"/>
        </a:spcBef>
        <a:spcAft>
          <a:spcPct val="0"/>
        </a:spcAft>
        <a:defRPr sz="4200">
          <a:solidFill>
            <a:schemeClr val="tx2"/>
          </a:solidFill>
          <a:latin typeface="Times New Roman" pitchFamily="18" charset="0"/>
          <a:ea typeface="宋体" pitchFamily="2" charset="-122"/>
        </a:defRPr>
      </a:lvl6pPr>
      <a:lvl7pPr marL="914400" algn="l" rtl="0" fontAlgn="base">
        <a:spcBef>
          <a:spcPct val="0"/>
        </a:spcBef>
        <a:spcAft>
          <a:spcPct val="0"/>
        </a:spcAft>
        <a:defRPr sz="4200">
          <a:solidFill>
            <a:schemeClr val="tx2"/>
          </a:solidFill>
          <a:latin typeface="Times New Roman" pitchFamily="18" charset="0"/>
          <a:ea typeface="宋体" pitchFamily="2" charset="-122"/>
        </a:defRPr>
      </a:lvl7pPr>
      <a:lvl8pPr marL="1371600" algn="l" rtl="0" fontAlgn="base">
        <a:spcBef>
          <a:spcPct val="0"/>
        </a:spcBef>
        <a:spcAft>
          <a:spcPct val="0"/>
        </a:spcAft>
        <a:defRPr sz="4200">
          <a:solidFill>
            <a:schemeClr val="tx2"/>
          </a:solidFill>
          <a:latin typeface="Times New Roman" pitchFamily="18" charset="0"/>
          <a:ea typeface="宋体" pitchFamily="2" charset="-122"/>
        </a:defRPr>
      </a:lvl8pPr>
      <a:lvl9pPr marL="1828800" algn="l" rtl="0" fontAlgn="base">
        <a:spcBef>
          <a:spcPct val="0"/>
        </a:spcBef>
        <a:spcAft>
          <a:spcPct val="0"/>
        </a:spcAft>
        <a:defRPr sz="42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6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6019"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6020" name="AutoShape 4"/>
          <p:cNvSpPr>
            <a:spLocks noChangeArrowheads="1"/>
          </p:cNvSpPr>
          <p:nvPr/>
        </p:nvSpPr>
        <p:spPr bwMode="auto">
          <a:xfrm>
            <a:off x="609600" y="1566863"/>
            <a:ext cx="7958138" cy="109537"/>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anose="02020603050405020304" pitchFamily="18" charset="0"/>
            </a:endParaRPr>
          </a:p>
        </p:txBody>
      </p:sp>
      <p:sp>
        <p:nvSpPr>
          <p:cNvPr id="86021"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2"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6023"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endParaRPr lang="en-US" altLang="zh-CN"/>
          </a:p>
        </p:txBody>
      </p:sp>
      <p:sp>
        <p:nvSpPr>
          <p:cNvPr id="86024"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9BC5E1D0-778C-4B54-B34F-1CB8143E4C65}" type="slidenum">
              <a:rPr lang="en-US" altLang="zh-CN"/>
              <a:pPr/>
              <a:t>‹#›</a:t>
            </a:fld>
            <a:endParaRPr lang="en-US" altLang="zh-CN"/>
          </a:p>
        </p:txBody>
      </p:sp>
    </p:spTree>
    <p:extLst>
      <p:ext uri="{BB962C8B-B14F-4D97-AF65-F5344CB8AC3E}">
        <p14:creationId xmlns:p14="http://schemas.microsoft.com/office/powerpoint/2010/main" val="25152826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4"/>
          <p:cNvSpPr>
            <a:spLocks noGrp="1" noChangeArrowheads="1"/>
          </p:cNvSpPr>
          <p:nvPr>
            <p:ph type="ctrTitle"/>
          </p:nvPr>
        </p:nvSpPr>
        <p:spPr/>
        <p:txBody>
          <a:bodyPr/>
          <a:lstStyle/>
          <a:p>
            <a:r>
              <a:rPr lang="zh-CN" altLang="en-US" dirty="0">
                <a:ea typeface="黑体" panose="02010609060101010101" pitchFamily="49" charset="-122"/>
              </a:rPr>
              <a:t>软件测试与质量保证</a:t>
            </a:r>
          </a:p>
        </p:txBody>
      </p:sp>
      <p:sp>
        <p:nvSpPr>
          <p:cNvPr id="91141" name="Rectangle 5"/>
          <p:cNvSpPr>
            <a:spLocks noGrp="1" noChangeArrowheads="1"/>
          </p:cNvSpPr>
          <p:nvPr>
            <p:ph type="subTitle" idx="1"/>
          </p:nvPr>
        </p:nvSpPr>
        <p:spPr/>
        <p:txBody>
          <a:bodyPr/>
          <a:lstStyle/>
          <a:p>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第六章 白盒测试用例设计技术（二）</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hasCustomPrompt="1"/>
          </p:nvPr>
        </p:nvSpPr>
        <p:spPr>
          <a:xfrm>
            <a:off x="1008063" y="508000"/>
            <a:ext cx="7170737" cy="533400"/>
          </a:xfrm>
          <a:ln>
            <a:miter/>
          </a:ln>
        </p:spPr>
        <p:txBody>
          <a:bodyPr lIns="0" tIns="0" rIns="0" bIns="0"/>
          <a:lstStyle/>
          <a:p>
            <a:pPr>
              <a:defRPr/>
            </a:pPr>
            <a:r>
              <a:rPr lang="en-US" altLang="zh-CN" sz="3600" b="1" i="1" dirty="0">
                <a:solidFill>
                  <a:schemeClr val="hlink"/>
                </a:solidFill>
              </a:rPr>
              <a:t>2</a:t>
            </a:r>
            <a:r>
              <a:rPr lang="en-US" altLang="zh-CN" sz="3600" i="1" dirty="0">
                <a:effectLst>
                  <a:outerShdw blurRad="38100" dist="38100" dir="2700000" algn="tl">
                    <a:srgbClr val="FFFFFF"/>
                  </a:outerShdw>
                </a:effectLst>
                <a:latin typeface="Arial" pitchFamily="34" charset="0"/>
                <a:ea typeface="楷体_GB2312" pitchFamily="49" charset="-122"/>
              </a:rPr>
              <a:t> </a:t>
            </a:r>
            <a:r>
              <a:rPr lang="zh-CN" altLang="en-US" sz="3600" b="1" i="1" dirty="0">
                <a:solidFill>
                  <a:schemeClr val="hlink"/>
                </a:solidFill>
              </a:rPr>
              <a:t>判定覆盖</a:t>
            </a:r>
            <a:endParaRPr lang="en-US" altLang="zh-CN" sz="3600" b="1" i="1" dirty="0">
              <a:solidFill>
                <a:schemeClr val="hlink"/>
              </a:solidFill>
            </a:endParaRPr>
          </a:p>
        </p:txBody>
      </p:sp>
      <p:graphicFrame>
        <p:nvGraphicFramePr>
          <p:cNvPr id="8" name="Group 37"/>
          <p:cNvGraphicFramePr>
            <a:graphicFrameLocks noGrp="1"/>
          </p:cNvGraphicFramePr>
          <p:nvPr>
            <p:ph idx="1"/>
            <p:extLst>
              <p:ext uri="{D42A27DB-BD31-4B8C-83A1-F6EECF244321}">
                <p14:modId xmlns:p14="http://schemas.microsoft.com/office/powerpoint/2010/main" val="4177139013"/>
              </p:ext>
            </p:extLst>
          </p:nvPr>
        </p:nvGraphicFramePr>
        <p:xfrm>
          <a:off x="128480" y="1568570"/>
          <a:ext cx="4500562" cy="2790826"/>
        </p:xfrm>
        <a:graphic>
          <a:graphicData uri="http://schemas.openxmlformats.org/drawingml/2006/table">
            <a:tbl>
              <a:tblPr/>
              <a:tblGrid>
                <a:gridCol w="864108">
                  <a:extLst>
                    <a:ext uri="{9D8B030D-6E8A-4147-A177-3AD203B41FA5}">
                      <a16:colId xmlns:a16="http://schemas.microsoft.com/office/drawing/2014/main" val="20000"/>
                    </a:ext>
                  </a:extLst>
                </a:gridCol>
                <a:gridCol w="900112">
                  <a:extLst>
                    <a:ext uri="{9D8B030D-6E8A-4147-A177-3AD203B41FA5}">
                      <a16:colId xmlns:a16="http://schemas.microsoft.com/office/drawing/2014/main" val="20001"/>
                    </a:ext>
                  </a:extLst>
                </a:gridCol>
                <a:gridCol w="8505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71442">
                  <a:extLst>
                    <a:ext uri="{9D8B030D-6E8A-4147-A177-3AD203B41FA5}">
                      <a16:colId xmlns:a16="http://schemas.microsoft.com/office/drawing/2014/main" val="20004"/>
                    </a:ext>
                  </a:extLst>
                </a:gridCol>
              </a:tblGrid>
              <a:tr h="748104">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dirty="0">
                          <a:ln>
                            <a:noFill/>
                          </a:ln>
                          <a:solidFill>
                            <a:schemeClr val="tx1"/>
                          </a:solidFill>
                          <a:effectLst/>
                          <a:latin typeface="隶书" pitchFamily="49" charset="-122"/>
                          <a:ea typeface="宋体" pitchFamily="2" charset="-122"/>
                        </a:rPr>
                        <a:t>测试用例</a:t>
                      </a:r>
                    </a:p>
                  </a:txBody>
                  <a:tcPr marL="91441" marR="91441" marT="46406" marB="464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dirty="0">
                          <a:ln>
                            <a:noFill/>
                          </a:ln>
                          <a:solidFill>
                            <a:schemeClr val="tx1"/>
                          </a:solidFill>
                          <a:effectLst/>
                          <a:latin typeface="隶书" pitchFamily="49" charset="-122"/>
                          <a:ea typeface="宋体" pitchFamily="2" charset="-122"/>
                        </a:rPr>
                        <a:t>输入</a:t>
                      </a:r>
                    </a:p>
                  </a:txBody>
                  <a:tcPr marL="91441" marR="91441" marT="46406" marB="464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a:ln>
                            <a:noFill/>
                          </a:ln>
                          <a:solidFill>
                            <a:schemeClr val="tx1"/>
                          </a:solidFill>
                          <a:effectLst/>
                          <a:latin typeface="隶书" pitchFamily="49" charset="-122"/>
                          <a:ea typeface="宋体" pitchFamily="2" charset="-122"/>
                        </a:rPr>
                        <a:t>预期输出</a:t>
                      </a:r>
                    </a:p>
                  </a:txBody>
                  <a:tcPr marL="91441" marR="91441" marT="46406" marB="464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dirty="0">
                          <a:ln>
                            <a:noFill/>
                          </a:ln>
                          <a:solidFill>
                            <a:schemeClr val="tx1"/>
                          </a:solidFill>
                          <a:effectLst/>
                          <a:latin typeface="隶书" pitchFamily="49" charset="-122"/>
                          <a:ea typeface="宋体" pitchFamily="2" charset="-122"/>
                        </a:rPr>
                        <a:t>覆盖分支</a:t>
                      </a:r>
                    </a:p>
                  </a:txBody>
                  <a:tcPr marL="91441" marR="91441" marT="46406" marB="46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dirty="0">
                          <a:ln>
                            <a:noFill/>
                          </a:ln>
                          <a:solidFill>
                            <a:schemeClr val="tx1"/>
                          </a:solidFill>
                          <a:effectLst/>
                          <a:latin typeface="隶书" pitchFamily="49" charset="-122"/>
                          <a:ea typeface="宋体" pitchFamily="2" charset="-122"/>
                        </a:rPr>
                        <a:t>被测路径</a:t>
                      </a:r>
                    </a:p>
                  </a:txBody>
                  <a:tcPr marL="91441" marR="91441" marT="46406" marB="464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21361">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隶书" pitchFamily="49" charset="-122"/>
                          <a:ea typeface="宋体" pitchFamily="2" charset="-122"/>
                        </a:rPr>
                        <a:t>CASE2</a:t>
                      </a:r>
                    </a:p>
                  </a:txBody>
                  <a:tcPr marL="91441" marR="91441" marT="46406" marB="464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rgbClr val="FF0000"/>
                          </a:solidFill>
                          <a:effectLst/>
                          <a:latin typeface="隶书" pitchFamily="49" charset="-122"/>
                          <a:ea typeface="宋体" pitchFamily="2" charset="-122"/>
                        </a:rPr>
                        <a:t>x=1</a:t>
                      </a:r>
                      <a:r>
                        <a:rPr kumimoji="0" lang="zh-CN" altLang="en-US" sz="2000" b="1" i="0" u="none" strike="noStrike" cap="none" normalizeH="0" baseline="0">
                          <a:ln>
                            <a:noFill/>
                          </a:ln>
                          <a:solidFill>
                            <a:srgbClr val="FF0000"/>
                          </a:solidFill>
                          <a:effectLst/>
                          <a:latin typeface="隶书" pitchFamily="49" charset="-122"/>
                          <a:ea typeface="宋体" pitchFamily="2" charset="-122"/>
                        </a:rPr>
                        <a:t>，</a:t>
                      </a:r>
                      <a:r>
                        <a:rPr kumimoji="0" lang="en-US" altLang="zh-CN" sz="2000" b="1" i="0" u="none" strike="noStrike" cap="none" normalizeH="0" baseline="0">
                          <a:ln>
                            <a:noFill/>
                          </a:ln>
                          <a:solidFill>
                            <a:srgbClr val="FF0000"/>
                          </a:solidFill>
                          <a:effectLst/>
                          <a:latin typeface="隶书" pitchFamily="49" charset="-122"/>
                          <a:ea typeface="宋体" pitchFamily="2" charset="-122"/>
                        </a:rPr>
                        <a:t>y=3</a:t>
                      </a:r>
                      <a:r>
                        <a:rPr kumimoji="0" lang="zh-CN" altLang="en-US" sz="2000" b="1" i="0" u="none" strike="noStrike" cap="none" normalizeH="0" baseline="0">
                          <a:ln>
                            <a:noFill/>
                          </a:ln>
                          <a:solidFill>
                            <a:srgbClr val="FF0000"/>
                          </a:solidFill>
                          <a:effectLst/>
                          <a:latin typeface="隶书" pitchFamily="49" charset="-122"/>
                          <a:ea typeface="宋体" pitchFamily="2" charset="-122"/>
                        </a:rPr>
                        <a:t>，</a:t>
                      </a:r>
                      <a:r>
                        <a:rPr kumimoji="0" lang="en-US" altLang="zh-CN" sz="2000" b="1" i="0" u="none" strike="noStrike" cap="none" normalizeH="0" baseline="0">
                          <a:ln>
                            <a:noFill/>
                          </a:ln>
                          <a:solidFill>
                            <a:srgbClr val="FF0000"/>
                          </a:solidFill>
                          <a:effectLst/>
                          <a:latin typeface="隶书" pitchFamily="49" charset="-122"/>
                          <a:ea typeface="宋体" pitchFamily="2" charset="-122"/>
                        </a:rPr>
                        <a:t>z=0 </a:t>
                      </a:r>
                    </a:p>
                  </a:txBody>
                  <a:tcPr marL="91441" marR="91441" marT="46406" marB="464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rgbClr val="FF0000"/>
                          </a:solidFill>
                          <a:effectLst/>
                          <a:latin typeface="隶书" pitchFamily="49" charset="-122"/>
                          <a:ea typeface="宋体" pitchFamily="2" charset="-122"/>
                        </a:rPr>
                        <a:t>x=1/3</a:t>
                      </a:r>
                    </a:p>
                  </a:txBody>
                  <a:tcPr marL="91441" marR="91441" marT="46406" marB="464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rgbClr val="FF0000"/>
                          </a:solidFill>
                          <a:effectLst/>
                          <a:latin typeface="隶书" pitchFamily="49" charset="-122"/>
                          <a:ea typeface="宋体" pitchFamily="2" charset="-122"/>
                        </a:rPr>
                        <a:t>ac</a:t>
                      </a:r>
                      <a:r>
                        <a:rPr kumimoji="0" lang="zh-CN" altLang="en-US" sz="2000" b="1" i="0" u="none" strike="noStrike" cap="none" normalizeH="0" baseline="0">
                          <a:ln>
                            <a:noFill/>
                          </a:ln>
                          <a:solidFill>
                            <a:srgbClr val="FF0000"/>
                          </a:solidFill>
                          <a:effectLst/>
                          <a:latin typeface="隶书" pitchFamily="49" charset="-122"/>
                          <a:ea typeface="宋体" pitchFamily="2" charset="-122"/>
                        </a:rPr>
                        <a:t>，</a:t>
                      </a:r>
                      <a:r>
                        <a:rPr kumimoji="0" lang="en-US" altLang="zh-CN" sz="2000" b="1" i="0" u="none" strike="noStrike" cap="none" normalizeH="0" baseline="0">
                          <a:ln>
                            <a:noFill/>
                          </a:ln>
                          <a:solidFill>
                            <a:srgbClr val="FF0000"/>
                          </a:solidFill>
                          <a:effectLst/>
                          <a:latin typeface="隶书" pitchFamily="49" charset="-122"/>
                          <a:ea typeface="宋体" pitchFamily="2" charset="-122"/>
                        </a:rPr>
                        <a:t>bd</a:t>
                      </a:r>
                    </a:p>
                  </a:txBody>
                  <a:tcPr marL="91441" marR="91441" marT="46406" marB="46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dirty="0" err="1">
                          <a:ln>
                            <a:noFill/>
                          </a:ln>
                          <a:solidFill>
                            <a:srgbClr val="FF0000"/>
                          </a:solidFill>
                          <a:effectLst/>
                          <a:latin typeface="隶书" pitchFamily="49" charset="-122"/>
                          <a:ea typeface="宋体" pitchFamily="2" charset="-122"/>
                        </a:rPr>
                        <a:t>sacbd</a:t>
                      </a:r>
                      <a:r>
                        <a:rPr kumimoji="0" lang="en-US" altLang="zh-CN" sz="2000" b="1" i="0" u="none" strike="noStrike" cap="none" normalizeH="0" baseline="0" dirty="0">
                          <a:ln>
                            <a:noFill/>
                          </a:ln>
                          <a:solidFill>
                            <a:srgbClr val="FF0000"/>
                          </a:solidFill>
                          <a:effectLst/>
                          <a:latin typeface="隶书" pitchFamily="49" charset="-122"/>
                          <a:ea typeface="宋体" pitchFamily="2" charset="-122"/>
                        </a:rPr>
                        <a:t> </a:t>
                      </a:r>
                    </a:p>
                  </a:txBody>
                  <a:tcPr marL="91441" marR="91441" marT="46406" marB="464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021361">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隶书" pitchFamily="49" charset="-122"/>
                          <a:ea typeface="宋体" pitchFamily="2" charset="-122"/>
                        </a:rPr>
                        <a:t>CASE3</a:t>
                      </a:r>
                    </a:p>
                  </a:txBody>
                  <a:tcPr marL="91441" marR="91441" marT="46406" marB="464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rgbClr val="00B050"/>
                          </a:solidFill>
                          <a:effectLst/>
                          <a:latin typeface="隶书" pitchFamily="49" charset="-122"/>
                          <a:ea typeface="宋体" pitchFamily="2" charset="-122"/>
                        </a:rPr>
                        <a:t>x=3</a:t>
                      </a:r>
                      <a:r>
                        <a:rPr kumimoji="0" lang="zh-CN" altLang="en-US" sz="2000" b="1" i="0" u="none" strike="noStrike" cap="none" normalizeH="0" baseline="0">
                          <a:ln>
                            <a:noFill/>
                          </a:ln>
                          <a:solidFill>
                            <a:srgbClr val="00B050"/>
                          </a:solidFill>
                          <a:effectLst/>
                          <a:latin typeface="隶书" pitchFamily="49" charset="-122"/>
                          <a:ea typeface="宋体" pitchFamily="2" charset="-122"/>
                        </a:rPr>
                        <a:t>，</a:t>
                      </a:r>
                      <a:r>
                        <a:rPr kumimoji="0" lang="en-US" altLang="zh-CN" sz="2000" b="1" i="0" u="none" strike="noStrike" cap="none" normalizeH="0" baseline="0">
                          <a:ln>
                            <a:noFill/>
                          </a:ln>
                          <a:solidFill>
                            <a:srgbClr val="00B050"/>
                          </a:solidFill>
                          <a:effectLst/>
                          <a:latin typeface="隶书" pitchFamily="49" charset="-122"/>
                          <a:ea typeface="宋体" pitchFamily="2" charset="-122"/>
                        </a:rPr>
                        <a:t>y=2</a:t>
                      </a:r>
                      <a:r>
                        <a:rPr kumimoji="0" lang="zh-CN" altLang="en-US" sz="2000" b="1" i="0" u="none" strike="noStrike" cap="none" normalizeH="0" baseline="0">
                          <a:ln>
                            <a:noFill/>
                          </a:ln>
                          <a:solidFill>
                            <a:srgbClr val="00B050"/>
                          </a:solidFill>
                          <a:effectLst/>
                          <a:latin typeface="隶书" pitchFamily="49" charset="-122"/>
                          <a:ea typeface="宋体" pitchFamily="2" charset="-122"/>
                        </a:rPr>
                        <a:t>，</a:t>
                      </a:r>
                      <a:r>
                        <a:rPr kumimoji="0" lang="en-US" altLang="zh-CN" sz="2000" b="1" i="0" u="none" strike="noStrike" cap="none" normalizeH="0" baseline="0">
                          <a:ln>
                            <a:noFill/>
                          </a:ln>
                          <a:solidFill>
                            <a:srgbClr val="00B050"/>
                          </a:solidFill>
                          <a:effectLst/>
                          <a:latin typeface="隶书" pitchFamily="49" charset="-122"/>
                          <a:ea typeface="宋体" pitchFamily="2" charset="-122"/>
                        </a:rPr>
                        <a:t>z=1 </a:t>
                      </a:r>
                    </a:p>
                  </a:txBody>
                  <a:tcPr marL="91441" marR="91441" marT="46406" marB="464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rgbClr val="00B050"/>
                          </a:solidFill>
                          <a:effectLst/>
                          <a:latin typeface="隶书" pitchFamily="49" charset="-122"/>
                          <a:ea typeface="宋体" pitchFamily="2" charset="-122"/>
                        </a:rPr>
                        <a:t>X=4 </a:t>
                      </a:r>
                    </a:p>
                  </a:txBody>
                  <a:tcPr marL="91441" marR="91441" marT="46406" marB="464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dirty="0">
                          <a:ln>
                            <a:noFill/>
                          </a:ln>
                          <a:solidFill>
                            <a:srgbClr val="00B050"/>
                          </a:solidFill>
                          <a:effectLst/>
                          <a:latin typeface="隶书" pitchFamily="49" charset="-122"/>
                          <a:ea typeface="宋体" pitchFamily="2" charset="-122"/>
                        </a:rPr>
                        <a:t>ab</a:t>
                      </a:r>
                      <a:r>
                        <a:rPr kumimoji="0" lang="zh-CN" altLang="en-US" sz="2000" b="1" i="0" u="none" strike="noStrike" cap="none" normalizeH="0" baseline="0" dirty="0">
                          <a:ln>
                            <a:noFill/>
                          </a:ln>
                          <a:solidFill>
                            <a:srgbClr val="00B050"/>
                          </a:solidFill>
                          <a:effectLst/>
                          <a:latin typeface="隶书" pitchFamily="49" charset="-122"/>
                          <a:ea typeface="宋体" pitchFamily="2" charset="-122"/>
                        </a:rPr>
                        <a:t>，</a:t>
                      </a:r>
                      <a:r>
                        <a:rPr kumimoji="0" lang="en-US" altLang="zh-CN" sz="2000" b="1" i="0" u="none" strike="noStrike" cap="none" normalizeH="0" baseline="0" dirty="0">
                          <a:ln>
                            <a:noFill/>
                          </a:ln>
                          <a:solidFill>
                            <a:srgbClr val="00B050"/>
                          </a:solidFill>
                          <a:effectLst/>
                          <a:latin typeface="隶书" pitchFamily="49" charset="-122"/>
                          <a:ea typeface="宋体" pitchFamily="2" charset="-122"/>
                        </a:rPr>
                        <a:t>be</a:t>
                      </a:r>
                    </a:p>
                  </a:txBody>
                  <a:tcPr marL="91441" marR="91441" marT="46406" marB="464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dirty="0" err="1">
                          <a:ln>
                            <a:noFill/>
                          </a:ln>
                          <a:solidFill>
                            <a:srgbClr val="00B050"/>
                          </a:solidFill>
                          <a:effectLst/>
                          <a:latin typeface="隶书" pitchFamily="49" charset="-122"/>
                          <a:ea typeface="宋体" pitchFamily="2" charset="-122"/>
                        </a:rPr>
                        <a:t>sabed</a:t>
                      </a:r>
                      <a:r>
                        <a:rPr kumimoji="0" lang="en-US" altLang="zh-CN" sz="2000" b="1" i="0" u="none" strike="noStrike" cap="none" normalizeH="0" baseline="0" dirty="0">
                          <a:ln>
                            <a:noFill/>
                          </a:ln>
                          <a:solidFill>
                            <a:srgbClr val="00B050"/>
                          </a:solidFill>
                          <a:effectLst/>
                          <a:latin typeface="隶书" pitchFamily="49" charset="-122"/>
                          <a:ea typeface="宋体" pitchFamily="2" charset="-122"/>
                        </a:rPr>
                        <a:t> </a:t>
                      </a:r>
                    </a:p>
                  </a:txBody>
                  <a:tcPr marL="91441" marR="91441" marT="46406" marB="464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9" name="Rectangle 38"/>
          <p:cNvSpPr>
            <a:spLocks noRot="1" noChangeArrowheads="1"/>
          </p:cNvSpPr>
          <p:nvPr/>
        </p:nvSpPr>
        <p:spPr bwMode="auto">
          <a:xfrm>
            <a:off x="576263" y="4946650"/>
            <a:ext cx="3671887" cy="1849438"/>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en-US" sz="24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判定</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覆盖包含语句覆盖，判定覆盖也不充分： 当第</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个判定中的</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x&gt;1</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写成</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x&lt;1</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时，对于上述测试用例，程序仍按原路径执行。</a:t>
            </a:r>
          </a:p>
        </p:txBody>
      </p:sp>
      <p:grpSp>
        <p:nvGrpSpPr>
          <p:cNvPr id="95262" name="Group 6"/>
          <p:cNvGrpSpPr>
            <a:grpSpLocks/>
          </p:cNvGrpSpPr>
          <p:nvPr/>
        </p:nvGrpSpPr>
        <p:grpSpPr bwMode="auto">
          <a:xfrm>
            <a:off x="4440238" y="1219200"/>
            <a:ext cx="4703762" cy="5453063"/>
            <a:chOff x="3066" y="11585"/>
            <a:chExt cx="4859" cy="4482"/>
          </a:xfrm>
        </p:grpSpPr>
        <p:sp>
          <p:nvSpPr>
            <p:cNvPr id="95263" name="Text Box 8"/>
            <p:cNvSpPr txBox="1">
              <a:spLocks noChangeArrowheads="1"/>
            </p:cNvSpPr>
            <p:nvPr/>
          </p:nvSpPr>
          <p:spPr bwMode="auto">
            <a:xfrm>
              <a:off x="3692" y="1552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p>
          </p:txBody>
        </p:sp>
        <p:sp>
          <p:nvSpPr>
            <p:cNvPr id="95264" name="Text Box 9"/>
            <p:cNvSpPr txBox="1">
              <a:spLocks noChangeArrowheads="1"/>
            </p:cNvSpPr>
            <p:nvPr/>
          </p:nvSpPr>
          <p:spPr bwMode="auto">
            <a:xfrm>
              <a:off x="3066" y="14302"/>
              <a:ext cx="46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p>
          </p:txBody>
        </p:sp>
        <p:sp>
          <p:nvSpPr>
            <p:cNvPr id="95265" name="Text Box 10"/>
            <p:cNvSpPr txBox="1">
              <a:spLocks noChangeArrowheads="1"/>
            </p:cNvSpPr>
            <p:nvPr/>
          </p:nvSpPr>
          <p:spPr bwMode="auto">
            <a:xfrm>
              <a:off x="3128" y="13130"/>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95266" name="Text Box 11"/>
            <p:cNvSpPr txBox="1">
              <a:spLocks noChangeArrowheads="1"/>
            </p:cNvSpPr>
            <p:nvPr/>
          </p:nvSpPr>
          <p:spPr bwMode="auto">
            <a:xfrm>
              <a:off x="3692" y="1158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a:t>
              </a:r>
            </a:p>
          </p:txBody>
        </p:sp>
        <p:sp>
          <p:nvSpPr>
            <p:cNvPr id="95267" name="AutoShape 14"/>
            <p:cNvSpPr>
              <a:spLocks noChangeArrowheads="1"/>
            </p:cNvSpPr>
            <p:nvPr/>
          </p:nvSpPr>
          <p:spPr bwMode="auto">
            <a:xfrm>
              <a:off x="4161" y="11585"/>
              <a:ext cx="940" cy="543"/>
            </a:xfrm>
            <a:prstGeom prst="flowChartTerminator">
              <a:avLst/>
            </a:prstGeom>
            <a:solidFill>
              <a:srgbClr val="FFFFFF"/>
            </a:solid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入口</a:t>
              </a:r>
            </a:p>
          </p:txBody>
        </p:sp>
        <p:sp>
          <p:nvSpPr>
            <p:cNvPr id="95268" name="AutoShape 15"/>
            <p:cNvSpPr>
              <a:spLocks noChangeArrowheads="1"/>
            </p:cNvSpPr>
            <p:nvPr/>
          </p:nvSpPr>
          <p:spPr bwMode="auto">
            <a:xfrm>
              <a:off x="4161" y="15525"/>
              <a:ext cx="940" cy="542"/>
            </a:xfrm>
            <a:prstGeom prst="flowChartTerminator">
              <a:avLst/>
            </a:prstGeom>
            <a:solidFill>
              <a:srgbClr val="FFFFFF"/>
            </a:solid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返回</a:t>
              </a:r>
            </a:p>
          </p:txBody>
        </p:sp>
        <p:sp>
          <p:nvSpPr>
            <p:cNvPr id="95269" name="AutoShape 16"/>
            <p:cNvSpPr>
              <a:spLocks noChangeArrowheads="1"/>
            </p:cNvSpPr>
            <p:nvPr/>
          </p:nvSpPr>
          <p:spPr bwMode="auto">
            <a:xfrm>
              <a:off x="3535" y="12576"/>
              <a:ext cx="2192" cy="1087"/>
            </a:xfrm>
            <a:prstGeom prst="flowChartDecision">
              <a:avLst/>
            </a:prstGeom>
            <a:solidFill>
              <a:srgbClr val="FFFFFF"/>
            </a:solid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y&gt;1</a:t>
              </a: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&amp;&amp;</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z==0</a:t>
              </a: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95270" name="AutoShape 17"/>
            <p:cNvSpPr>
              <a:spLocks noChangeArrowheads="1"/>
            </p:cNvSpPr>
            <p:nvPr/>
          </p:nvSpPr>
          <p:spPr bwMode="auto">
            <a:xfrm>
              <a:off x="3535" y="14030"/>
              <a:ext cx="2364" cy="1087"/>
            </a:xfrm>
            <a:prstGeom prst="flowChartDecision">
              <a:avLst/>
            </a:prstGeom>
            <a:solidFill>
              <a:srgbClr val="FFFFFF"/>
            </a:solid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y==2</a:t>
              </a: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x&gt;1</a:t>
              </a: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95271" name="Rectangle 18"/>
            <p:cNvSpPr>
              <a:spLocks noChangeArrowheads="1"/>
            </p:cNvSpPr>
            <p:nvPr/>
          </p:nvSpPr>
          <p:spPr bwMode="auto">
            <a:xfrm>
              <a:off x="6353" y="12808"/>
              <a:ext cx="1095" cy="406"/>
            </a:xfrm>
            <a:prstGeom prst="rect">
              <a:avLst/>
            </a:prstGeom>
            <a:solidFill>
              <a:srgbClr val="FFFFFF"/>
            </a:solid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 = x / y</a:t>
              </a:r>
            </a:p>
          </p:txBody>
        </p:sp>
        <p:sp>
          <p:nvSpPr>
            <p:cNvPr id="95272" name="Rectangle 19"/>
            <p:cNvSpPr>
              <a:spLocks noChangeArrowheads="1"/>
            </p:cNvSpPr>
            <p:nvPr/>
          </p:nvSpPr>
          <p:spPr bwMode="auto">
            <a:xfrm>
              <a:off x="6353" y="14302"/>
              <a:ext cx="1095" cy="407"/>
            </a:xfrm>
            <a:prstGeom prst="rect">
              <a:avLst/>
            </a:prstGeom>
            <a:solidFill>
              <a:srgbClr val="FFFFFF"/>
            </a:solidFill>
            <a:ln w="9525">
              <a:solidFill>
                <a:srgbClr val="000000"/>
              </a:solidFill>
              <a:miter lim="800000"/>
              <a:headEnd/>
              <a:tailEnd/>
            </a:ln>
          </p:spPr>
          <p:txBody>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x = x +1</a:t>
              </a:r>
            </a:p>
          </p:txBody>
        </p:sp>
        <p:sp>
          <p:nvSpPr>
            <p:cNvPr id="95273" name="Line 20"/>
            <p:cNvSpPr>
              <a:spLocks noChangeShapeType="1"/>
            </p:cNvSpPr>
            <p:nvPr/>
          </p:nvSpPr>
          <p:spPr bwMode="auto">
            <a:xfrm>
              <a:off x="4631" y="12128"/>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274" name="Line 21"/>
            <p:cNvSpPr>
              <a:spLocks noChangeShapeType="1"/>
            </p:cNvSpPr>
            <p:nvPr/>
          </p:nvSpPr>
          <p:spPr bwMode="auto">
            <a:xfrm>
              <a:off x="5727" y="13079"/>
              <a:ext cx="62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275" name="Line 22"/>
            <p:cNvSpPr>
              <a:spLocks noChangeShapeType="1"/>
            </p:cNvSpPr>
            <p:nvPr/>
          </p:nvSpPr>
          <p:spPr bwMode="auto">
            <a:xfrm>
              <a:off x="4631" y="13623"/>
              <a:ext cx="0"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276" name="Line 23"/>
            <p:cNvSpPr>
              <a:spLocks noChangeShapeType="1"/>
            </p:cNvSpPr>
            <p:nvPr/>
          </p:nvSpPr>
          <p:spPr bwMode="auto">
            <a:xfrm>
              <a:off x="4631" y="15117"/>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277" name="Line 24"/>
            <p:cNvSpPr>
              <a:spLocks noChangeShapeType="1"/>
            </p:cNvSpPr>
            <p:nvPr/>
          </p:nvSpPr>
          <p:spPr bwMode="auto">
            <a:xfrm flipH="1">
              <a:off x="4631" y="13759"/>
              <a:ext cx="2191"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278" name="Line 25"/>
            <p:cNvSpPr>
              <a:spLocks noChangeShapeType="1"/>
            </p:cNvSpPr>
            <p:nvPr/>
          </p:nvSpPr>
          <p:spPr bwMode="auto">
            <a:xfrm>
              <a:off x="6822" y="13215"/>
              <a:ext cx="0"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279" name="Line 26"/>
            <p:cNvSpPr>
              <a:spLocks noChangeShapeType="1"/>
            </p:cNvSpPr>
            <p:nvPr/>
          </p:nvSpPr>
          <p:spPr bwMode="auto">
            <a:xfrm flipH="1">
              <a:off x="4631" y="15253"/>
              <a:ext cx="21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280" name="Line 27"/>
            <p:cNvSpPr>
              <a:spLocks noChangeShapeType="1"/>
            </p:cNvSpPr>
            <p:nvPr/>
          </p:nvSpPr>
          <p:spPr bwMode="auto">
            <a:xfrm>
              <a:off x="6822" y="14710"/>
              <a:ext cx="0" cy="5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281" name="Line 29"/>
            <p:cNvSpPr>
              <a:spLocks noChangeShapeType="1"/>
            </p:cNvSpPr>
            <p:nvPr/>
          </p:nvSpPr>
          <p:spPr bwMode="auto">
            <a:xfrm>
              <a:off x="5727" y="14574"/>
              <a:ext cx="6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282" name="Text Box 30"/>
            <p:cNvSpPr txBox="1">
              <a:spLocks noChangeArrowheads="1"/>
            </p:cNvSpPr>
            <p:nvPr/>
          </p:nvSpPr>
          <p:spPr bwMode="auto">
            <a:xfrm>
              <a:off x="7448" y="13220"/>
              <a:ext cx="470"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sp>
          <p:nvSpPr>
            <p:cNvPr id="95283" name="Text Box 31"/>
            <p:cNvSpPr txBox="1">
              <a:spLocks noChangeArrowheads="1"/>
            </p:cNvSpPr>
            <p:nvPr/>
          </p:nvSpPr>
          <p:spPr bwMode="auto">
            <a:xfrm>
              <a:off x="7455" y="14709"/>
              <a:ext cx="470"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a:t>
              </a:r>
            </a:p>
          </p:txBody>
        </p:sp>
      </p:grpSp>
      <p:cxnSp>
        <p:nvCxnSpPr>
          <p:cNvPr id="95284" name="直接连接符 31"/>
          <p:cNvCxnSpPr>
            <a:cxnSpLocks noChangeShapeType="1"/>
          </p:cNvCxnSpPr>
          <p:nvPr/>
        </p:nvCxnSpPr>
        <p:spPr bwMode="auto">
          <a:xfrm>
            <a:off x="6096000" y="1981200"/>
            <a:ext cx="0" cy="39041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cxnSp>
        <p:nvCxnSpPr>
          <p:cNvPr id="95285" name="直接连接符 32"/>
          <p:cNvCxnSpPr>
            <a:cxnSpLocks noChangeShapeType="1"/>
          </p:cNvCxnSpPr>
          <p:nvPr/>
        </p:nvCxnSpPr>
        <p:spPr bwMode="auto">
          <a:xfrm>
            <a:off x="6915150" y="2819400"/>
            <a:ext cx="592138"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cxnSp>
        <p:nvCxnSpPr>
          <p:cNvPr id="95286" name="直接连接符 33"/>
          <p:cNvCxnSpPr>
            <a:cxnSpLocks noChangeShapeType="1"/>
          </p:cNvCxnSpPr>
          <p:nvPr/>
        </p:nvCxnSpPr>
        <p:spPr bwMode="auto">
          <a:xfrm>
            <a:off x="8151813" y="3047445"/>
            <a:ext cx="0" cy="63555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cxnSp>
        <p:nvCxnSpPr>
          <p:cNvPr id="95287" name="直接连接符 34"/>
          <p:cNvCxnSpPr>
            <a:cxnSpLocks noChangeShapeType="1"/>
          </p:cNvCxnSpPr>
          <p:nvPr/>
        </p:nvCxnSpPr>
        <p:spPr bwMode="auto">
          <a:xfrm>
            <a:off x="6227763" y="3749675"/>
            <a:ext cx="184785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cxnSp>
        <p:nvCxnSpPr>
          <p:cNvPr id="95288" name="直接连接符 38"/>
          <p:cNvCxnSpPr>
            <a:cxnSpLocks noChangeShapeType="1"/>
          </p:cNvCxnSpPr>
          <p:nvPr/>
        </p:nvCxnSpPr>
        <p:spPr bwMode="auto">
          <a:xfrm>
            <a:off x="5724525" y="5444169"/>
            <a:ext cx="0" cy="575631"/>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cxnSp>
        <p:nvCxnSpPr>
          <p:cNvPr id="95289" name="直接连接符 39"/>
          <p:cNvCxnSpPr>
            <a:cxnSpLocks noChangeShapeType="1"/>
          </p:cNvCxnSpPr>
          <p:nvPr/>
        </p:nvCxnSpPr>
        <p:spPr bwMode="auto">
          <a:xfrm>
            <a:off x="5724525" y="3707845"/>
            <a:ext cx="0" cy="635555"/>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cxnSp>
      <p:cxnSp>
        <p:nvCxnSpPr>
          <p:cNvPr id="95290" name="直接连接符 40"/>
          <p:cNvCxnSpPr>
            <a:cxnSpLocks noChangeShapeType="1"/>
          </p:cNvCxnSpPr>
          <p:nvPr/>
        </p:nvCxnSpPr>
        <p:spPr bwMode="auto">
          <a:xfrm>
            <a:off x="5853113" y="1981200"/>
            <a:ext cx="0" cy="390413"/>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cxnSp>
      <p:cxnSp>
        <p:nvCxnSpPr>
          <p:cNvPr id="95291" name="直接连接符 41"/>
          <p:cNvCxnSpPr>
            <a:cxnSpLocks noChangeShapeType="1"/>
          </p:cNvCxnSpPr>
          <p:nvPr/>
        </p:nvCxnSpPr>
        <p:spPr bwMode="auto">
          <a:xfrm>
            <a:off x="7956550" y="5190280"/>
            <a:ext cx="0" cy="448520"/>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cxnSp>
      <p:cxnSp>
        <p:nvCxnSpPr>
          <p:cNvPr id="95292" name="直接连接符 42"/>
          <p:cNvCxnSpPr>
            <a:cxnSpLocks noChangeShapeType="1"/>
          </p:cNvCxnSpPr>
          <p:nvPr/>
        </p:nvCxnSpPr>
        <p:spPr bwMode="auto">
          <a:xfrm>
            <a:off x="6167438" y="5867400"/>
            <a:ext cx="1765300" cy="0"/>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cxnSp>
      <p:cxnSp>
        <p:nvCxnSpPr>
          <p:cNvPr id="95293" name="直接连接符 43"/>
          <p:cNvCxnSpPr>
            <a:cxnSpLocks noChangeShapeType="1"/>
          </p:cNvCxnSpPr>
          <p:nvPr/>
        </p:nvCxnSpPr>
        <p:spPr bwMode="auto">
          <a:xfrm>
            <a:off x="7031038" y="4649788"/>
            <a:ext cx="590550" cy="0"/>
          </a:xfrm>
          <a:prstGeom prst="line">
            <a:avLst/>
          </a:prstGeom>
          <a:noFill/>
          <a:ln w="25400">
            <a:solidFill>
              <a:srgbClr val="00B050"/>
            </a:solidFill>
            <a:round/>
            <a:headEnd/>
            <a:tailEnd/>
          </a:ln>
          <a:extLst>
            <a:ext uri="{909E8E84-426E-40DD-AFC4-6F175D3DCCD1}">
              <a14:hiddenFill xmlns:a14="http://schemas.microsoft.com/office/drawing/2010/main">
                <a:noFill/>
              </a14:hiddenFill>
            </a:ext>
          </a:extLst>
        </p:spPr>
      </p:cxnSp>
      <p:sp>
        <p:nvSpPr>
          <p:cNvPr id="37" name="矩形 26">
            <a:extLst>
              <a:ext uri="{FF2B5EF4-FFF2-40B4-BE49-F238E27FC236}">
                <a16:creationId xmlns:a16="http://schemas.microsoft.com/office/drawing/2014/main" id="{833BBD77-D9E7-4B4C-9230-410D96C95387}"/>
              </a:ext>
            </a:extLst>
          </p:cNvPr>
          <p:cNvSpPr>
            <a:spLocks noChangeArrowheads="1"/>
          </p:cNvSpPr>
          <p:nvPr/>
        </p:nvSpPr>
        <p:spPr bwMode="auto">
          <a:xfrm>
            <a:off x="7057550" y="2421975"/>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38" name="矩形 26">
            <a:extLst>
              <a:ext uri="{FF2B5EF4-FFF2-40B4-BE49-F238E27FC236}">
                <a16:creationId xmlns:a16="http://schemas.microsoft.com/office/drawing/2014/main" id="{2F42F082-544D-4560-AAA7-F96375F1AEF4}"/>
              </a:ext>
            </a:extLst>
          </p:cNvPr>
          <p:cNvSpPr>
            <a:spLocks noChangeArrowheads="1"/>
          </p:cNvSpPr>
          <p:nvPr/>
        </p:nvSpPr>
        <p:spPr bwMode="auto">
          <a:xfrm>
            <a:off x="7129016" y="4212838"/>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39" name="矩形 26">
            <a:extLst>
              <a:ext uri="{FF2B5EF4-FFF2-40B4-BE49-F238E27FC236}">
                <a16:creationId xmlns:a16="http://schemas.microsoft.com/office/drawing/2014/main" id="{D2E7FEEC-3286-4638-B977-69728F1B31CC}"/>
              </a:ext>
            </a:extLst>
          </p:cNvPr>
          <p:cNvSpPr>
            <a:spLocks noChangeArrowheads="1"/>
          </p:cNvSpPr>
          <p:nvPr/>
        </p:nvSpPr>
        <p:spPr bwMode="auto">
          <a:xfrm>
            <a:off x="5349239" y="3649440"/>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40" name="矩形 26">
            <a:extLst>
              <a:ext uri="{FF2B5EF4-FFF2-40B4-BE49-F238E27FC236}">
                <a16:creationId xmlns:a16="http://schemas.microsoft.com/office/drawing/2014/main" id="{3FECEF91-1825-4915-837A-E8D8253A454D}"/>
              </a:ext>
            </a:extLst>
          </p:cNvPr>
          <p:cNvSpPr>
            <a:spLocks noChangeArrowheads="1"/>
          </p:cNvSpPr>
          <p:nvPr/>
        </p:nvSpPr>
        <p:spPr bwMode="auto">
          <a:xfrm>
            <a:off x="5410200" y="5499100"/>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Tree>
    <p:extLst>
      <p:ext uri="{BB962C8B-B14F-4D97-AF65-F5344CB8AC3E}">
        <p14:creationId xmlns:p14="http://schemas.microsoft.com/office/powerpoint/2010/main" val="11263384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hasCustomPrompt="1"/>
          </p:nvPr>
        </p:nvSpPr>
        <p:spPr>
          <a:xfrm>
            <a:off x="1008063" y="508000"/>
            <a:ext cx="7170737" cy="533400"/>
          </a:xfrm>
          <a:ln>
            <a:miter/>
          </a:ln>
        </p:spPr>
        <p:txBody>
          <a:bodyPr lIns="0" tIns="0" rIns="0" bIns="0"/>
          <a:lstStyle/>
          <a:p>
            <a:pPr>
              <a:defRPr/>
            </a:pPr>
            <a:r>
              <a:rPr lang="en-US" altLang="zh-CN" sz="3600" b="1" i="1" dirty="0">
                <a:solidFill>
                  <a:schemeClr val="hlink"/>
                </a:solidFill>
              </a:rPr>
              <a:t>2</a:t>
            </a:r>
            <a:r>
              <a:rPr lang="en-US" altLang="zh-CN" sz="3600" i="1" dirty="0">
                <a:effectLst>
                  <a:outerShdw blurRad="38100" dist="38100" dir="2700000" algn="tl">
                    <a:srgbClr val="FFFFFF"/>
                  </a:outerShdw>
                </a:effectLst>
                <a:latin typeface="Arial" pitchFamily="34" charset="0"/>
                <a:ea typeface="楷体_GB2312" pitchFamily="49" charset="-122"/>
              </a:rPr>
              <a:t> </a:t>
            </a:r>
            <a:r>
              <a:rPr lang="zh-CN" altLang="en-US" sz="3600" b="1" i="1" dirty="0">
                <a:solidFill>
                  <a:schemeClr val="hlink"/>
                </a:solidFill>
              </a:rPr>
              <a:t>判定覆盖</a:t>
            </a:r>
            <a:endParaRPr lang="en-US" altLang="zh-CN" sz="3600" b="1" i="1" dirty="0">
              <a:solidFill>
                <a:schemeClr val="hlink"/>
              </a:solidFill>
            </a:endParaRPr>
          </a:p>
        </p:txBody>
      </p:sp>
      <p:sp>
        <p:nvSpPr>
          <p:cNvPr id="4" name="文本框 3">
            <a:extLst>
              <a:ext uri="{FF2B5EF4-FFF2-40B4-BE49-F238E27FC236}">
                <a16:creationId xmlns:a16="http://schemas.microsoft.com/office/drawing/2014/main" id="{3B3490EF-ED8A-4C83-8627-A49E3A65D896}"/>
              </a:ext>
            </a:extLst>
          </p:cNvPr>
          <p:cNvSpPr txBox="1"/>
          <p:nvPr/>
        </p:nvSpPr>
        <p:spPr>
          <a:xfrm>
            <a:off x="1008063" y="1828800"/>
            <a:ext cx="7010400" cy="1938992"/>
          </a:xfrm>
          <a:prstGeom prst="rect">
            <a:avLst/>
          </a:prstGeom>
          <a:noFill/>
        </p:spPr>
        <p:txBody>
          <a:bodyPr wrap="square" rtlCol="0">
            <a:spAutoFit/>
          </a:bodyPr>
          <a:lstStyle/>
          <a:p>
            <a:pPr marL="342900" lvl="0" indent="-342900">
              <a:buFont typeface="Wingdings" panose="05000000000000000000" pitchFamily="2" charset="2"/>
              <a:buChar char="ü"/>
              <a:defRPr/>
            </a:pPr>
            <a:r>
              <a:rPr lang="zh-CN" altLang="en-US" sz="2400" b="1" dirty="0">
                <a:solidFill>
                  <a:srgbClr val="000000"/>
                </a:solidFill>
                <a:latin typeface="Arial" panose="020B0604020202020204" pitchFamily="34" charset="0"/>
              </a:rPr>
              <a:t>缺点：一个判定可能有多个条件组合，判定路径</a:t>
            </a:r>
            <a:endParaRPr lang="en-US" altLang="zh-CN" sz="2400" b="1" dirty="0">
              <a:solidFill>
                <a:srgbClr val="000000"/>
              </a:solidFill>
              <a:latin typeface="Arial" panose="020B0604020202020204" pitchFamily="34" charset="0"/>
            </a:endParaRPr>
          </a:p>
          <a:p>
            <a:pPr marL="342900" lvl="0" indent="-342900">
              <a:buFont typeface="Wingdings" panose="05000000000000000000" pitchFamily="2" charset="2"/>
              <a:buChar char="ü"/>
              <a:defRPr/>
            </a:pPr>
            <a:endParaRPr lang="en-US" altLang="zh-CN" sz="2400" b="1" dirty="0">
              <a:solidFill>
                <a:srgbClr val="000000"/>
              </a:solidFill>
              <a:latin typeface="Arial" panose="020B0604020202020204" pitchFamily="34" charset="0"/>
            </a:endParaRPr>
          </a:p>
          <a:p>
            <a:pPr lvl="0">
              <a:defRPr/>
            </a:pPr>
            <a:r>
              <a:rPr lang="zh-CN" altLang="en-US" sz="2400" b="1" dirty="0">
                <a:solidFill>
                  <a:srgbClr val="000000"/>
                </a:solidFill>
                <a:latin typeface="Arial" panose="020B0604020202020204" pitchFamily="34" charset="0"/>
              </a:rPr>
              <a:t>覆盖仅考虑了判定的结果，没有考虑每个条件可能</a:t>
            </a:r>
            <a:endParaRPr lang="en-US" altLang="zh-CN" sz="2400" b="1" dirty="0">
              <a:solidFill>
                <a:srgbClr val="000000"/>
              </a:solidFill>
              <a:latin typeface="Arial" panose="020B0604020202020204" pitchFamily="34" charset="0"/>
            </a:endParaRPr>
          </a:p>
          <a:p>
            <a:pPr lvl="0">
              <a:defRPr/>
            </a:pPr>
            <a:endParaRPr lang="en-US" altLang="zh-CN" sz="2400" b="1" dirty="0">
              <a:solidFill>
                <a:srgbClr val="000000"/>
              </a:solidFill>
              <a:latin typeface="Arial" panose="020B0604020202020204" pitchFamily="34" charset="0"/>
            </a:endParaRPr>
          </a:p>
          <a:p>
            <a:pPr lvl="0">
              <a:defRPr/>
            </a:pPr>
            <a:r>
              <a:rPr lang="zh-CN" altLang="en-US" sz="2400" b="1" dirty="0">
                <a:solidFill>
                  <a:srgbClr val="000000"/>
                </a:solidFill>
                <a:latin typeface="Arial" panose="020B0604020202020204" pitchFamily="34" charset="0"/>
              </a:rPr>
              <a:t>的组合。</a:t>
            </a:r>
          </a:p>
        </p:txBody>
      </p:sp>
    </p:spTree>
    <p:extLst>
      <p:ext uri="{BB962C8B-B14F-4D97-AF65-F5344CB8AC3E}">
        <p14:creationId xmlns:p14="http://schemas.microsoft.com/office/powerpoint/2010/main" val="32430352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b="1" dirty="0"/>
              <a:t>3 </a:t>
            </a:r>
            <a:r>
              <a:rPr lang="zh-CN" altLang="en-US" b="1" dirty="0"/>
              <a:t>条件覆盖</a:t>
            </a:r>
          </a:p>
        </p:txBody>
      </p:sp>
      <p:sp>
        <p:nvSpPr>
          <p:cNvPr id="37891" name="Rectangle 3"/>
          <p:cNvSpPr>
            <a:spLocks noGrp="1" noChangeArrowheads="1"/>
          </p:cNvSpPr>
          <p:nvPr>
            <p:ph type="body" idx="1"/>
          </p:nvPr>
        </p:nvSpPr>
        <p:spPr>
          <a:xfrm>
            <a:off x="228600" y="1752600"/>
            <a:ext cx="8610600" cy="4953000"/>
          </a:xfrm>
        </p:spPr>
        <p:txBody>
          <a:bodyPr/>
          <a:lstStyle/>
          <a:p>
            <a:pPr algn="just">
              <a:lnSpc>
                <a:spcPct val="85000"/>
              </a:lnSpc>
              <a:buFont typeface="Wingdings" panose="05000000000000000000" pitchFamily="2" charset="2"/>
              <a:buChar char="ü"/>
            </a:pPr>
            <a:r>
              <a:rPr lang="zh-CN" altLang="en-US" sz="2400" b="1" dirty="0">
                <a:solidFill>
                  <a:srgbClr val="FF0000"/>
                </a:solidFill>
                <a:latin typeface="楷体_GB2312" pitchFamily="49" charset="-122"/>
                <a:ea typeface="楷体_GB2312" pitchFamily="49" charset="-122"/>
              </a:rPr>
              <a:t>条件覆盖</a:t>
            </a:r>
            <a:r>
              <a:rPr lang="en-US" altLang="zh-CN" sz="2400" b="1" dirty="0">
                <a:solidFill>
                  <a:srgbClr val="FF0000"/>
                </a:solidFill>
                <a:latin typeface="楷体_GB2312" pitchFamily="49" charset="-122"/>
                <a:ea typeface="楷体_GB2312" pitchFamily="49" charset="-122"/>
              </a:rPr>
              <a:t>: </a:t>
            </a:r>
            <a:r>
              <a:rPr lang="zh-CN" altLang="en-US" sz="2400" dirty="0">
                <a:latin typeface="楷体_GB2312" pitchFamily="49" charset="-122"/>
                <a:ea typeface="楷体_GB2312" pitchFamily="49" charset="-122"/>
              </a:rPr>
              <a:t>设计足够多的测试用例，使得判定中的</a:t>
            </a:r>
            <a:r>
              <a:rPr lang="zh-CN" altLang="en-US" sz="2400" b="1" u="sng" dirty="0">
                <a:solidFill>
                  <a:srgbClr val="FF0000"/>
                </a:solidFill>
                <a:latin typeface="楷体_GB2312" pitchFamily="49" charset="-122"/>
                <a:ea typeface="楷体_GB2312" pitchFamily="49" charset="-122"/>
              </a:rPr>
              <a:t>每个条件</a:t>
            </a:r>
            <a:endParaRPr lang="en-US" altLang="zh-CN" sz="2400" b="1" u="sng" dirty="0">
              <a:solidFill>
                <a:srgbClr val="FF0000"/>
              </a:solidFill>
              <a:latin typeface="楷体_GB2312" pitchFamily="49" charset="-122"/>
              <a:ea typeface="楷体_GB2312" pitchFamily="49" charset="-122"/>
            </a:endParaRPr>
          </a:p>
          <a:p>
            <a:pPr algn="just">
              <a:lnSpc>
                <a:spcPct val="85000"/>
              </a:lnSpc>
              <a:buFont typeface="Wingdings" panose="05000000000000000000" pitchFamily="2" charset="2"/>
              <a:buChar char="ü"/>
            </a:pPr>
            <a:endParaRPr lang="en-US" altLang="zh-CN" sz="2400" b="1" u="sng" dirty="0">
              <a:solidFill>
                <a:srgbClr val="FF0000"/>
              </a:solidFill>
              <a:latin typeface="楷体_GB2312" pitchFamily="49" charset="-122"/>
              <a:ea typeface="楷体_GB2312" pitchFamily="49" charset="-122"/>
            </a:endParaRPr>
          </a:p>
          <a:p>
            <a:pPr marL="0" indent="0" algn="just">
              <a:lnSpc>
                <a:spcPct val="85000"/>
              </a:lnSpc>
              <a:buNone/>
            </a:pPr>
            <a:r>
              <a:rPr lang="en-US" altLang="zh-CN" sz="2400" b="1" dirty="0">
                <a:solidFill>
                  <a:srgbClr val="FF0000"/>
                </a:solidFill>
                <a:latin typeface="楷体_GB2312" pitchFamily="49" charset="-122"/>
                <a:ea typeface="楷体_GB2312" pitchFamily="49" charset="-122"/>
              </a:rPr>
              <a:t>                     </a:t>
            </a:r>
            <a:r>
              <a:rPr lang="zh-CN" altLang="en-US" sz="2400" dirty="0">
                <a:latin typeface="楷体_GB2312" pitchFamily="49" charset="-122"/>
                <a:ea typeface="楷体_GB2312" pitchFamily="49" charset="-122"/>
              </a:rPr>
              <a:t>至少有一次为真值，有一次为假值。</a:t>
            </a: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1713845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2"/>
          <p:cNvSpPr txBox="1">
            <a:spLocks noRot="1" noChangeArrowheads="1"/>
          </p:cNvSpPr>
          <p:nvPr/>
        </p:nvSpPr>
        <p:spPr bwMode="auto">
          <a:xfrm>
            <a:off x="733425" y="187325"/>
            <a:ext cx="751046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3600" b="0" i="1" u="none" strike="noStrike" kern="1200" cap="none" spc="0" normalizeH="0" baseline="0" noProof="0">
                <a:ln>
                  <a:noFill/>
                </a:ln>
                <a:solidFill>
                  <a:srgbClr val="330033"/>
                </a:solidFill>
                <a:effectLst>
                  <a:outerShdw blurRad="38100" dist="38100" dir="2700000" algn="tl">
                    <a:srgbClr val="000000"/>
                  </a:outerShdw>
                </a:effectLst>
                <a:uLnTx/>
                <a:uFillTx/>
                <a:latin typeface="Arial" panose="020B0604020202020204" pitchFamily="34" charset="0"/>
                <a:ea typeface="楷体_GB2312" pitchFamily="49" charset="-122"/>
                <a:cs typeface="+mn-cs"/>
              </a:rPr>
              <a:t>条件覆盖的测试用例</a:t>
            </a:r>
          </a:p>
        </p:txBody>
      </p:sp>
      <p:sp>
        <p:nvSpPr>
          <p:cNvPr id="101379" name="Rectangle 5"/>
          <p:cNvSpPr txBox="1">
            <a:spLocks noChangeArrowheads="1"/>
          </p:cNvSpPr>
          <p:nvPr/>
        </p:nvSpPr>
        <p:spPr bwMode="auto">
          <a:xfrm>
            <a:off x="1066800" y="1752600"/>
            <a:ext cx="504031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52" tIns="45227" rIns="90452" bIns="45227"/>
          <a:lstStyle/>
          <a:p>
            <a:pPr marL="0" marR="0" lvl="0" indent="0" algn="l" defTabSz="914400" rtl="0" eaLnBrk="1" fontAlgn="base" latinLnBrk="0" hangingPunct="1">
              <a:lnSpc>
                <a:spcPct val="90000"/>
              </a:lnSpc>
              <a:spcBef>
                <a:spcPct val="0"/>
              </a:spcBef>
              <a:spcAft>
                <a:spcPct val="0"/>
              </a:spcAft>
              <a:buClrTx/>
              <a:buSzTx/>
              <a:tabLst/>
              <a:defRPr/>
            </a:pP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对判定</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y&gt;1</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&amp;&amp;</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z==0</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条件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y&gt;1 </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取真、假分别记为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T1 </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-T1</a:t>
            </a: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条件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z==0 </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取真、假分别记为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T2 </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-T2</a:t>
            </a: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Char char="•"/>
              <a:tabLst/>
              <a:defRPr/>
            </a:pPr>
            <a:endParaRPr lang="en-US" altLang="zh-CN" sz="2000" dirty="0">
              <a:solidFill>
                <a:srgbClr val="000000"/>
              </a:solidFill>
              <a:latin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ct val="0"/>
              </a:spcBef>
              <a:spcAft>
                <a:spcPct val="0"/>
              </a:spcAft>
              <a:buClrTx/>
              <a:buSzTx/>
              <a:tabLst/>
              <a:defRPr/>
            </a:pP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判定</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y==2</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x&gt;1</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条件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y==2</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取真、假分别记为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T3 </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-T3</a:t>
            </a:r>
          </a:p>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条件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x&gt;1 </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取真、假分别记为  </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T4 </a:t>
            </a:r>
            <a:r>
              <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-T4</a:t>
            </a:r>
          </a:p>
        </p:txBody>
      </p:sp>
    </p:spTree>
    <p:extLst>
      <p:ext uri="{BB962C8B-B14F-4D97-AF65-F5344CB8AC3E}">
        <p14:creationId xmlns:p14="http://schemas.microsoft.com/office/powerpoint/2010/main" val="33094482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 name="Group 60"/>
          <p:cNvGraphicFramePr>
            <a:graphicFrameLocks noGrp="1"/>
          </p:cNvGraphicFramePr>
          <p:nvPr>
            <p:ph sz="half" idx="1"/>
            <p:extLst>
              <p:ext uri="{D42A27DB-BD31-4B8C-83A1-F6EECF244321}">
                <p14:modId xmlns:p14="http://schemas.microsoft.com/office/powerpoint/2010/main" val="2899097319"/>
              </p:ext>
            </p:extLst>
          </p:nvPr>
        </p:nvGraphicFramePr>
        <p:xfrm>
          <a:off x="1725772" y="4149651"/>
          <a:ext cx="7392397" cy="2560835"/>
        </p:xfrm>
        <a:graphic>
          <a:graphicData uri="http://schemas.openxmlformats.org/drawingml/2006/table">
            <a:tbl>
              <a:tblPr/>
              <a:tblGrid>
                <a:gridCol w="1166612">
                  <a:extLst>
                    <a:ext uri="{9D8B030D-6E8A-4147-A177-3AD203B41FA5}">
                      <a16:colId xmlns:a16="http://schemas.microsoft.com/office/drawing/2014/main" val="20000"/>
                    </a:ext>
                  </a:extLst>
                </a:gridCol>
                <a:gridCol w="917616">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193369">
                  <a:extLst>
                    <a:ext uri="{9D8B030D-6E8A-4147-A177-3AD203B41FA5}">
                      <a16:colId xmlns:a16="http://schemas.microsoft.com/office/drawing/2014/main" val="20005"/>
                    </a:ext>
                  </a:extLst>
                </a:gridCol>
              </a:tblGrid>
              <a:tr h="570060">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测试用例</a:t>
                      </a:r>
                    </a:p>
                  </a:txBody>
                  <a:tcPr marL="91445" marR="91445" marT="45721" marB="457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输入</a:t>
                      </a:r>
                    </a:p>
                  </a:txBody>
                  <a:tcPr marL="91445" marR="91445"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预期输出</a:t>
                      </a:r>
                    </a:p>
                  </a:txBody>
                  <a:tcPr marL="91445" marR="91445"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覆盖条件</a:t>
                      </a:r>
                    </a:p>
                  </a:txBody>
                  <a:tcPr marL="91445" marR="91445"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覆盖分支</a:t>
                      </a:r>
                    </a:p>
                  </a:txBody>
                  <a:tcPr marL="91445" marR="91445"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被测路径</a:t>
                      </a:r>
                    </a:p>
                  </a:txBody>
                  <a:tcPr marL="91445" marR="91445" marT="45721" marB="457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69042">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CASE4</a:t>
                      </a:r>
                    </a:p>
                  </a:txBody>
                  <a:tcPr marL="91445" marR="91445" marT="45721" marB="457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x=0</a:t>
                      </a:r>
                      <a:r>
                        <a:rPr kumimoji="0" lang="zh-CN" altLang="en-US" sz="1800" b="1" i="0" u="none" strike="noStrike" cap="none" normalizeH="0" baseline="0" dirty="0">
                          <a:ln>
                            <a:noFill/>
                          </a:ln>
                          <a:solidFill>
                            <a:schemeClr val="tx1"/>
                          </a:solidFill>
                          <a:effectLst/>
                          <a:latin typeface="隶书" pitchFamily="49" charset="-122"/>
                          <a:ea typeface="宋体" pitchFamily="2" charset="-122"/>
                        </a:rPr>
                        <a:t>，</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y=2</a:t>
                      </a:r>
                      <a:r>
                        <a:rPr kumimoji="0" lang="zh-CN" altLang="en-US" sz="1800" b="1" i="0" u="none" strike="noStrike" cap="none" normalizeH="0" baseline="0" dirty="0">
                          <a:ln>
                            <a:noFill/>
                          </a:ln>
                          <a:solidFill>
                            <a:schemeClr val="tx1"/>
                          </a:solidFill>
                          <a:effectLst/>
                          <a:latin typeface="隶书" pitchFamily="49" charset="-122"/>
                          <a:ea typeface="宋体" pitchFamily="2" charset="-122"/>
                        </a:rPr>
                        <a:t>，</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z=0 </a:t>
                      </a:r>
                    </a:p>
                  </a:txBody>
                  <a:tcPr marL="91445" marR="91445"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x=1</a:t>
                      </a:r>
                    </a:p>
                  </a:txBody>
                  <a:tcPr marL="91445" marR="91445"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T1</a:t>
                      </a:r>
                      <a:r>
                        <a:rPr kumimoji="0" lang="zh-CN" altLang="en-US" sz="1800" b="1" i="0" u="none" strike="noStrike" cap="none" normalizeH="0" baseline="0" dirty="0">
                          <a:ln>
                            <a:noFill/>
                          </a:ln>
                          <a:solidFill>
                            <a:schemeClr val="tx1"/>
                          </a:solidFill>
                          <a:effectLst/>
                          <a:latin typeface="隶书" pitchFamily="49" charset="-122"/>
                          <a:ea typeface="宋体" pitchFamily="2" charset="-122"/>
                        </a:rPr>
                        <a:t>， </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T2</a:t>
                      </a:r>
                    </a:p>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T3</a:t>
                      </a:r>
                      <a:r>
                        <a:rPr kumimoji="0" lang="zh-CN" altLang="en-US" sz="1800" b="1" i="0" u="none" strike="noStrike" cap="none" normalizeH="0" baseline="0" dirty="0">
                          <a:ln>
                            <a:noFill/>
                          </a:ln>
                          <a:solidFill>
                            <a:schemeClr val="tx1"/>
                          </a:solidFill>
                          <a:effectLst/>
                          <a:latin typeface="隶书" pitchFamily="49" charset="-122"/>
                          <a:ea typeface="宋体" pitchFamily="2" charset="-122"/>
                        </a:rPr>
                        <a:t>，</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-T4</a:t>
                      </a:r>
                    </a:p>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endParaRPr kumimoji="0" lang="en-US" altLang="zh-CN" sz="1800" b="1" i="0" u="none" strike="noStrike" cap="none" normalizeH="0" baseline="0" dirty="0">
                        <a:ln>
                          <a:noFill/>
                        </a:ln>
                        <a:solidFill>
                          <a:schemeClr val="tx1"/>
                        </a:solidFill>
                        <a:effectLst/>
                        <a:latin typeface="隶书" pitchFamily="49" charset="-122"/>
                        <a:ea typeface="宋体" pitchFamily="2" charset="-122"/>
                      </a:endParaRPr>
                    </a:p>
                  </a:txBody>
                  <a:tcPr marL="91445" marR="91445"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ac</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be</a:t>
                      </a:r>
                    </a:p>
                  </a:txBody>
                  <a:tcPr marL="91445" marR="91445"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sacbed </a:t>
                      </a:r>
                    </a:p>
                  </a:txBody>
                  <a:tcPr marL="91445" marR="91445" marT="45721" marB="457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966645">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CASE5</a:t>
                      </a:r>
                    </a:p>
                  </a:txBody>
                  <a:tcPr marL="91445" marR="91445" marT="45721" marB="4572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x=2</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y=1</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z=1 </a:t>
                      </a:r>
                    </a:p>
                  </a:txBody>
                  <a:tcPr marL="91445" marR="91445"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x=3  </a:t>
                      </a:r>
                    </a:p>
                  </a:txBody>
                  <a:tcPr marL="91445" marR="91445" marT="45721" marB="4572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-T1</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-T2</a:t>
                      </a:r>
                    </a:p>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-T3,T4</a:t>
                      </a:r>
                    </a:p>
                  </a:txBody>
                  <a:tcPr marL="91445" marR="91445"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ab</a:t>
                      </a:r>
                      <a:r>
                        <a:rPr kumimoji="0" lang="zh-CN" altLang="en-US" sz="1800" b="1" i="0" u="none" strike="noStrike" cap="none" normalizeH="0" baseline="0" dirty="0">
                          <a:ln>
                            <a:noFill/>
                          </a:ln>
                          <a:solidFill>
                            <a:schemeClr val="tx1"/>
                          </a:solidFill>
                          <a:effectLst/>
                          <a:latin typeface="隶书" pitchFamily="49" charset="-122"/>
                          <a:ea typeface="宋体" pitchFamily="2" charset="-122"/>
                        </a:rPr>
                        <a:t>，</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be</a:t>
                      </a:r>
                    </a:p>
                  </a:txBody>
                  <a:tcPr marL="91445" marR="91445"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err="1">
                          <a:ln>
                            <a:noFill/>
                          </a:ln>
                          <a:solidFill>
                            <a:schemeClr val="tx1"/>
                          </a:solidFill>
                          <a:effectLst/>
                          <a:latin typeface="隶书" pitchFamily="49" charset="-122"/>
                          <a:ea typeface="宋体" pitchFamily="2" charset="-122"/>
                        </a:rPr>
                        <a:t>sabed</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 </a:t>
                      </a:r>
                    </a:p>
                  </a:txBody>
                  <a:tcPr marL="91445" marR="91445" marT="45721" marB="4572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11" name="Rectangle 61"/>
          <p:cNvSpPr>
            <a:spLocks noRot="1" noChangeArrowheads="1"/>
          </p:cNvSpPr>
          <p:nvPr/>
        </p:nvSpPr>
        <p:spPr bwMode="auto">
          <a:xfrm>
            <a:off x="6642125" y="1673701"/>
            <a:ext cx="2476044" cy="2016125"/>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条件覆盖并不能包含</a:t>
            </a:r>
            <a:r>
              <a:rPr kumimoji="0" lang="en-US" altLang="en-US" sz="24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判定</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覆盖</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对于下述测试用例，分支</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bd</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并未出现。</a:t>
            </a:r>
          </a:p>
        </p:txBody>
      </p:sp>
      <p:grpSp>
        <p:nvGrpSpPr>
          <p:cNvPr id="30" name="组合 29">
            <a:extLst>
              <a:ext uri="{FF2B5EF4-FFF2-40B4-BE49-F238E27FC236}">
                <a16:creationId xmlns:a16="http://schemas.microsoft.com/office/drawing/2014/main" id="{A542335F-4CCA-489B-A17F-35837471DF1F}"/>
              </a:ext>
            </a:extLst>
          </p:cNvPr>
          <p:cNvGrpSpPr/>
          <p:nvPr/>
        </p:nvGrpSpPr>
        <p:grpSpPr>
          <a:xfrm>
            <a:off x="381001" y="223714"/>
            <a:ext cx="6172200" cy="3814886"/>
            <a:chOff x="263699" y="1995922"/>
            <a:chExt cx="6768751" cy="4691781"/>
          </a:xfrm>
        </p:grpSpPr>
        <p:grpSp>
          <p:nvGrpSpPr>
            <p:cNvPr id="31" name="Group 6">
              <a:extLst>
                <a:ext uri="{FF2B5EF4-FFF2-40B4-BE49-F238E27FC236}">
                  <a16:creationId xmlns:a16="http://schemas.microsoft.com/office/drawing/2014/main" id="{24239ACF-AA69-430B-AF1F-E075672FB138}"/>
                </a:ext>
              </a:extLst>
            </p:cNvPr>
            <p:cNvGrpSpPr>
              <a:grpSpLocks/>
            </p:cNvGrpSpPr>
            <p:nvPr/>
          </p:nvGrpSpPr>
          <p:grpSpPr bwMode="auto">
            <a:xfrm>
              <a:off x="263699" y="1995922"/>
              <a:ext cx="6768751" cy="4691781"/>
              <a:chOff x="3066" y="11585"/>
              <a:chExt cx="4859" cy="4482"/>
            </a:xfrm>
          </p:grpSpPr>
          <p:sp>
            <p:nvSpPr>
              <p:cNvPr id="37" name="Text Box 8">
                <a:extLst>
                  <a:ext uri="{FF2B5EF4-FFF2-40B4-BE49-F238E27FC236}">
                    <a16:creationId xmlns:a16="http://schemas.microsoft.com/office/drawing/2014/main" id="{FF83A954-5865-477C-950F-145A62E130D8}"/>
                  </a:ext>
                </a:extLst>
              </p:cNvPr>
              <p:cNvSpPr txBox="1">
                <a:spLocks noChangeArrowheads="1"/>
              </p:cNvSpPr>
              <p:nvPr/>
            </p:nvSpPr>
            <p:spPr bwMode="auto">
              <a:xfrm>
                <a:off x="3692" y="1552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d</a:t>
                </a:r>
              </a:p>
            </p:txBody>
          </p:sp>
          <p:sp>
            <p:nvSpPr>
              <p:cNvPr id="38" name="Text Box 9">
                <a:extLst>
                  <a:ext uri="{FF2B5EF4-FFF2-40B4-BE49-F238E27FC236}">
                    <a16:creationId xmlns:a16="http://schemas.microsoft.com/office/drawing/2014/main" id="{8A3D9EFF-22FD-4BC0-8758-0F12AAFD8F20}"/>
                  </a:ext>
                </a:extLst>
              </p:cNvPr>
              <p:cNvSpPr txBox="1">
                <a:spLocks noChangeArrowheads="1"/>
              </p:cNvSpPr>
              <p:nvPr/>
            </p:nvSpPr>
            <p:spPr bwMode="auto">
              <a:xfrm>
                <a:off x="3066" y="14302"/>
                <a:ext cx="46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b</a:t>
                </a:r>
              </a:p>
            </p:txBody>
          </p:sp>
          <p:sp>
            <p:nvSpPr>
              <p:cNvPr id="39" name="Text Box 10">
                <a:extLst>
                  <a:ext uri="{FF2B5EF4-FFF2-40B4-BE49-F238E27FC236}">
                    <a16:creationId xmlns:a16="http://schemas.microsoft.com/office/drawing/2014/main" id="{90617913-DB7D-4577-90C2-87B57E12D92D}"/>
                  </a:ext>
                </a:extLst>
              </p:cNvPr>
              <p:cNvSpPr txBox="1">
                <a:spLocks noChangeArrowheads="1"/>
              </p:cNvSpPr>
              <p:nvPr/>
            </p:nvSpPr>
            <p:spPr bwMode="auto">
              <a:xfrm>
                <a:off x="3066" y="12808"/>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a</a:t>
                </a:r>
              </a:p>
            </p:txBody>
          </p:sp>
          <p:sp>
            <p:nvSpPr>
              <p:cNvPr id="40" name="Text Box 11">
                <a:extLst>
                  <a:ext uri="{FF2B5EF4-FFF2-40B4-BE49-F238E27FC236}">
                    <a16:creationId xmlns:a16="http://schemas.microsoft.com/office/drawing/2014/main" id="{8858E1C6-9E67-4759-9D37-CB3420D72A37}"/>
                  </a:ext>
                </a:extLst>
              </p:cNvPr>
              <p:cNvSpPr txBox="1">
                <a:spLocks noChangeArrowheads="1"/>
              </p:cNvSpPr>
              <p:nvPr/>
            </p:nvSpPr>
            <p:spPr bwMode="auto">
              <a:xfrm>
                <a:off x="3692" y="1158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s</a:t>
                </a:r>
              </a:p>
            </p:txBody>
          </p:sp>
          <p:sp>
            <p:nvSpPr>
              <p:cNvPr id="41" name="AutoShape 14">
                <a:extLst>
                  <a:ext uri="{FF2B5EF4-FFF2-40B4-BE49-F238E27FC236}">
                    <a16:creationId xmlns:a16="http://schemas.microsoft.com/office/drawing/2014/main" id="{546751EC-526F-46C7-8BEA-4D5E2F793403}"/>
                  </a:ext>
                </a:extLst>
              </p:cNvPr>
              <p:cNvSpPr>
                <a:spLocks noChangeArrowheads="1"/>
              </p:cNvSpPr>
              <p:nvPr/>
            </p:nvSpPr>
            <p:spPr bwMode="auto">
              <a:xfrm>
                <a:off x="4161" y="11585"/>
                <a:ext cx="940" cy="543"/>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dirty="0">
                    <a:latin typeface="Times New Roman" panose="02020603050405020304" pitchFamily="18" charset="0"/>
                  </a:rPr>
                  <a:t>入口</a:t>
                </a:r>
              </a:p>
            </p:txBody>
          </p:sp>
          <p:sp>
            <p:nvSpPr>
              <p:cNvPr id="42" name="AutoShape 15">
                <a:extLst>
                  <a:ext uri="{FF2B5EF4-FFF2-40B4-BE49-F238E27FC236}">
                    <a16:creationId xmlns:a16="http://schemas.microsoft.com/office/drawing/2014/main" id="{F5B007BB-8D8D-41D5-9B9F-20767F12145B}"/>
                  </a:ext>
                </a:extLst>
              </p:cNvPr>
              <p:cNvSpPr>
                <a:spLocks noChangeArrowheads="1"/>
              </p:cNvSpPr>
              <p:nvPr/>
            </p:nvSpPr>
            <p:spPr bwMode="auto">
              <a:xfrm>
                <a:off x="4161" y="15525"/>
                <a:ext cx="940" cy="542"/>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a:latin typeface="Times New Roman" panose="02020603050405020304" pitchFamily="18" charset="0"/>
                  </a:rPr>
                  <a:t>返回</a:t>
                </a:r>
              </a:p>
            </p:txBody>
          </p:sp>
          <p:sp>
            <p:nvSpPr>
              <p:cNvPr id="43" name="AutoShape 16">
                <a:extLst>
                  <a:ext uri="{FF2B5EF4-FFF2-40B4-BE49-F238E27FC236}">
                    <a16:creationId xmlns:a16="http://schemas.microsoft.com/office/drawing/2014/main" id="{0979A7CE-1231-494D-BC15-5DC8B48A8BA8}"/>
                  </a:ext>
                </a:extLst>
              </p:cNvPr>
              <p:cNvSpPr>
                <a:spLocks noChangeArrowheads="1"/>
              </p:cNvSpPr>
              <p:nvPr/>
            </p:nvSpPr>
            <p:spPr bwMode="auto">
              <a:xfrm>
                <a:off x="3535" y="12536"/>
                <a:ext cx="2192"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y&gt;1</a:t>
                </a:r>
                <a:r>
                  <a:rPr lang="zh-CN" altLang="en-US" b="1" dirty="0">
                    <a:latin typeface="Times New Roman" panose="02020603050405020304" pitchFamily="18" charset="0"/>
                  </a:rPr>
                  <a:t>）</a:t>
                </a:r>
                <a:r>
                  <a:rPr lang="en-US" altLang="zh-CN" b="1" dirty="0">
                    <a:latin typeface="Times New Roman" panose="02020603050405020304" pitchFamily="18" charset="0"/>
                  </a:rPr>
                  <a:t>&amp;&amp;</a:t>
                </a:r>
              </a:p>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z==0</a:t>
                </a:r>
                <a:r>
                  <a:rPr lang="zh-CN" altLang="en-US" b="1" dirty="0">
                    <a:latin typeface="Times New Roman" panose="02020603050405020304" pitchFamily="18" charset="0"/>
                  </a:rPr>
                  <a:t>）</a:t>
                </a:r>
              </a:p>
            </p:txBody>
          </p:sp>
          <p:sp>
            <p:nvSpPr>
              <p:cNvPr id="44" name="AutoShape 17">
                <a:extLst>
                  <a:ext uri="{FF2B5EF4-FFF2-40B4-BE49-F238E27FC236}">
                    <a16:creationId xmlns:a16="http://schemas.microsoft.com/office/drawing/2014/main" id="{A185E875-F65E-4CF2-9FD0-0E26A7E33420}"/>
                  </a:ext>
                </a:extLst>
              </p:cNvPr>
              <p:cNvSpPr>
                <a:spLocks noChangeArrowheads="1"/>
              </p:cNvSpPr>
              <p:nvPr/>
            </p:nvSpPr>
            <p:spPr bwMode="auto">
              <a:xfrm>
                <a:off x="3535" y="14030"/>
                <a:ext cx="2364"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y==2</a:t>
                </a:r>
                <a:r>
                  <a:rPr lang="zh-CN" altLang="en-US" b="1">
                    <a:latin typeface="Times New Roman" panose="02020603050405020304" pitchFamily="18" charset="0"/>
                  </a:rPr>
                  <a:t>）</a:t>
                </a:r>
                <a:r>
                  <a:rPr lang="en-US" altLang="zh-CN" b="1">
                    <a:latin typeface="Times New Roman" panose="02020603050405020304" pitchFamily="18" charset="0"/>
                  </a:rPr>
                  <a:t>||</a:t>
                </a:r>
              </a:p>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x&gt;1</a:t>
                </a:r>
                <a:r>
                  <a:rPr lang="zh-CN" altLang="en-US" b="1">
                    <a:latin typeface="Times New Roman" panose="02020603050405020304" pitchFamily="18" charset="0"/>
                  </a:rPr>
                  <a:t>）</a:t>
                </a:r>
              </a:p>
            </p:txBody>
          </p:sp>
          <p:sp>
            <p:nvSpPr>
              <p:cNvPr id="45" name="Rectangle 18">
                <a:extLst>
                  <a:ext uri="{FF2B5EF4-FFF2-40B4-BE49-F238E27FC236}">
                    <a16:creationId xmlns:a16="http://schemas.microsoft.com/office/drawing/2014/main" id="{D9349313-7850-4379-A9F3-F3FFD82AD117}"/>
                  </a:ext>
                </a:extLst>
              </p:cNvPr>
              <p:cNvSpPr>
                <a:spLocks noChangeArrowheads="1"/>
              </p:cNvSpPr>
              <p:nvPr/>
            </p:nvSpPr>
            <p:spPr bwMode="auto">
              <a:xfrm>
                <a:off x="6353" y="12808"/>
                <a:ext cx="1095" cy="406"/>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sz="2000" b="1">
                    <a:latin typeface="Times New Roman" panose="02020603050405020304" pitchFamily="18" charset="0"/>
                  </a:rPr>
                  <a:t>x = x / y</a:t>
                </a:r>
              </a:p>
            </p:txBody>
          </p:sp>
          <p:sp>
            <p:nvSpPr>
              <p:cNvPr id="46" name="Rectangle 19">
                <a:extLst>
                  <a:ext uri="{FF2B5EF4-FFF2-40B4-BE49-F238E27FC236}">
                    <a16:creationId xmlns:a16="http://schemas.microsoft.com/office/drawing/2014/main" id="{9FE8AD6D-6159-42D0-9F03-8F4D124B40C6}"/>
                  </a:ext>
                </a:extLst>
              </p:cNvPr>
              <p:cNvSpPr>
                <a:spLocks noChangeArrowheads="1"/>
              </p:cNvSpPr>
              <p:nvPr/>
            </p:nvSpPr>
            <p:spPr bwMode="auto">
              <a:xfrm>
                <a:off x="6353" y="14302"/>
                <a:ext cx="1095" cy="407"/>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b="1">
                    <a:latin typeface="Times New Roman" panose="02020603050405020304" pitchFamily="18" charset="0"/>
                  </a:rPr>
                  <a:t>x = x +1</a:t>
                </a:r>
              </a:p>
            </p:txBody>
          </p:sp>
          <p:sp>
            <p:nvSpPr>
              <p:cNvPr id="47" name="Line 20">
                <a:extLst>
                  <a:ext uri="{FF2B5EF4-FFF2-40B4-BE49-F238E27FC236}">
                    <a16:creationId xmlns:a16="http://schemas.microsoft.com/office/drawing/2014/main" id="{2C186E06-9D13-4E38-9A08-69DEC5081B64}"/>
                  </a:ext>
                </a:extLst>
              </p:cNvPr>
              <p:cNvSpPr>
                <a:spLocks noChangeShapeType="1"/>
              </p:cNvSpPr>
              <p:nvPr/>
            </p:nvSpPr>
            <p:spPr bwMode="auto">
              <a:xfrm>
                <a:off x="4631" y="12128"/>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21">
                <a:extLst>
                  <a:ext uri="{FF2B5EF4-FFF2-40B4-BE49-F238E27FC236}">
                    <a16:creationId xmlns:a16="http://schemas.microsoft.com/office/drawing/2014/main" id="{3C75A2D5-C09E-4931-9CAF-9CDF2B520983}"/>
                  </a:ext>
                </a:extLst>
              </p:cNvPr>
              <p:cNvSpPr>
                <a:spLocks noChangeShapeType="1"/>
              </p:cNvSpPr>
              <p:nvPr/>
            </p:nvSpPr>
            <p:spPr bwMode="auto">
              <a:xfrm>
                <a:off x="5727" y="13079"/>
                <a:ext cx="62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22">
                <a:extLst>
                  <a:ext uri="{FF2B5EF4-FFF2-40B4-BE49-F238E27FC236}">
                    <a16:creationId xmlns:a16="http://schemas.microsoft.com/office/drawing/2014/main" id="{A7EB68FB-D0F0-476F-817E-03FC3E002905}"/>
                  </a:ext>
                </a:extLst>
              </p:cNvPr>
              <p:cNvSpPr>
                <a:spLocks noChangeShapeType="1"/>
              </p:cNvSpPr>
              <p:nvPr/>
            </p:nvSpPr>
            <p:spPr bwMode="auto">
              <a:xfrm>
                <a:off x="4631" y="13623"/>
                <a:ext cx="0"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23">
                <a:extLst>
                  <a:ext uri="{FF2B5EF4-FFF2-40B4-BE49-F238E27FC236}">
                    <a16:creationId xmlns:a16="http://schemas.microsoft.com/office/drawing/2014/main" id="{934FF5F8-9778-4999-9CA6-D016D6A75205}"/>
                  </a:ext>
                </a:extLst>
              </p:cNvPr>
              <p:cNvSpPr>
                <a:spLocks noChangeShapeType="1"/>
              </p:cNvSpPr>
              <p:nvPr/>
            </p:nvSpPr>
            <p:spPr bwMode="auto">
              <a:xfrm>
                <a:off x="4631" y="15117"/>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24">
                <a:extLst>
                  <a:ext uri="{FF2B5EF4-FFF2-40B4-BE49-F238E27FC236}">
                    <a16:creationId xmlns:a16="http://schemas.microsoft.com/office/drawing/2014/main" id="{831F68FA-0BFC-48D3-B3BF-6FDCD44F0EB4}"/>
                  </a:ext>
                </a:extLst>
              </p:cNvPr>
              <p:cNvSpPr>
                <a:spLocks noChangeShapeType="1"/>
              </p:cNvSpPr>
              <p:nvPr/>
            </p:nvSpPr>
            <p:spPr bwMode="auto">
              <a:xfrm flipH="1">
                <a:off x="4631" y="13755"/>
                <a:ext cx="2269" cy="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26">
                <a:extLst>
                  <a:ext uri="{FF2B5EF4-FFF2-40B4-BE49-F238E27FC236}">
                    <a16:creationId xmlns:a16="http://schemas.microsoft.com/office/drawing/2014/main" id="{A4BE6D4B-CBAA-452B-9744-F5361AD04D3A}"/>
                  </a:ext>
                </a:extLst>
              </p:cNvPr>
              <p:cNvSpPr>
                <a:spLocks noChangeShapeType="1"/>
              </p:cNvSpPr>
              <p:nvPr/>
            </p:nvSpPr>
            <p:spPr bwMode="auto">
              <a:xfrm flipH="1">
                <a:off x="4631" y="15253"/>
                <a:ext cx="21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27">
                <a:extLst>
                  <a:ext uri="{FF2B5EF4-FFF2-40B4-BE49-F238E27FC236}">
                    <a16:creationId xmlns:a16="http://schemas.microsoft.com/office/drawing/2014/main" id="{50D47D60-655C-468A-985C-100C29689FE7}"/>
                  </a:ext>
                </a:extLst>
              </p:cNvPr>
              <p:cNvSpPr>
                <a:spLocks noChangeShapeType="1"/>
              </p:cNvSpPr>
              <p:nvPr/>
            </p:nvSpPr>
            <p:spPr bwMode="auto">
              <a:xfrm>
                <a:off x="6822" y="14710"/>
                <a:ext cx="0" cy="5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29">
                <a:extLst>
                  <a:ext uri="{FF2B5EF4-FFF2-40B4-BE49-F238E27FC236}">
                    <a16:creationId xmlns:a16="http://schemas.microsoft.com/office/drawing/2014/main" id="{A9EC57C6-F3B1-4532-8D11-9918FB08304A}"/>
                  </a:ext>
                </a:extLst>
              </p:cNvPr>
              <p:cNvSpPr>
                <a:spLocks noChangeShapeType="1"/>
              </p:cNvSpPr>
              <p:nvPr/>
            </p:nvSpPr>
            <p:spPr bwMode="auto">
              <a:xfrm>
                <a:off x="5727" y="14574"/>
                <a:ext cx="6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Text Box 30">
                <a:extLst>
                  <a:ext uri="{FF2B5EF4-FFF2-40B4-BE49-F238E27FC236}">
                    <a16:creationId xmlns:a16="http://schemas.microsoft.com/office/drawing/2014/main" id="{136EC02F-5D60-4856-9B8B-C97FFFB51A39}"/>
                  </a:ext>
                </a:extLst>
              </p:cNvPr>
              <p:cNvSpPr txBox="1">
                <a:spLocks noChangeArrowheads="1"/>
              </p:cNvSpPr>
              <p:nvPr/>
            </p:nvSpPr>
            <p:spPr bwMode="auto">
              <a:xfrm>
                <a:off x="7448" y="13220"/>
                <a:ext cx="470"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c</a:t>
                </a:r>
              </a:p>
            </p:txBody>
          </p:sp>
          <p:sp>
            <p:nvSpPr>
              <p:cNvPr id="56" name="Text Box 31">
                <a:extLst>
                  <a:ext uri="{FF2B5EF4-FFF2-40B4-BE49-F238E27FC236}">
                    <a16:creationId xmlns:a16="http://schemas.microsoft.com/office/drawing/2014/main" id="{6A833AE1-5DEB-4FAC-BA43-95863E90AC5A}"/>
                  </a:ext>
                </a:extLst>
              </p:cNvPr>
              <p:cNvSpPr txBox="1">
                <a:spLocks noChangeArrowheads="1"/>
              </p:cNvSpPr>
              <p:nvPr/>
            </p:nvSpPr>
            <p:spPr bwMode="auto">
              <a:xfrm>
                <a:off x="7455" y="14709"/>
                <a:ext cx="470"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e</a:t>
                </a:r>
              </a:p>
            </p:txBody>
          </p:sp>
        </p:grpSp>
        <p:sp>
          <p:nvSpPr>
            <p:cNvPr id="32" name="矩形 26">
              <a:extLst>
                <a:ext uri="{FF2B5EF4-FFF2-40B4-BE49-F238E27FC236}">
                  <a16:creationId xmlns:a16="http://schemas.microsoft.com/office/drawing/2014/main" id="{226355D6-ACE3-440C-8AFA-878FDB712B9E}"/>
                </a:ext>
              </a:extLst>
            </p:cNvPr>
            <p:cNvSpPr>
              <a:spLocks noChangeArrowheads="1"/>
            </p:cNvSpPr>
            <p:nvPr/>
          </p:nvSpPr>
          <p:spPr bwMode="auto">
            <a:xfrm>
              <a:off x="4181317" y="3219075"/>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33" name="矩形 27">
              <a:extLst>
                <a:ext uri="{FF2B5EF4-FFF2-40B4-BE49-F238E27FC236}">
                  <a16:creationId xmlns:a16="http://schemas.microsoft.com/office/drawing/2014/main" id="{86D08B34-654E-4ED4-8858-A9D15A9701CB}"/>
                </a:ext>
              </a:extLst>
            </p:cNvPr>
            <p:cNvSpPr>
              <a:spLocks noChangeArrowheads="1"/>
            </p:cNvSpPr>
            <p:nvPr/>
          </p:nvSpPr>
          <p:spPr bwMode="auto">
            <a:xfrm>
              <a:off x="4340270" y="4746952"/>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34" name="矩形 28">
              <a:extLst>
                <a:ext uri="{FF2B5EF4-FFF2-40B4-BE49-F238E27FC236}">
                  <a16:creationId xmlns:a16="http://schemas.microsoft.com/office/drawing/2014/main" id="{317158AB-5254-4734-8438-F5C7AE4BE344}"/>
                </a:ext>
              </a:extLst>
            </p:cNvPr>
            <p:cNvSpPr>
              <a:spLocks noChangeArrowheads="1"/>
            </p:cNvSpPr>
            <p:nvPr/>
          </p:nvSpPr>
          <p:spPr bwMode="auto">
            <a:xfrm>
              <a:off x="1906017" y="4128264"/>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35" name="矩形 29">
              <a:extLst>
                <a:ext uri="{FF2B5EF4-FFF2-40B4-BE49-F238E27FC236}">
                  <a16:creationId xmlns:a16="http://schemas.microsoft.com/office/drawing/2014/main" id="{5DA9AC4D-194D-4D21-9AA1-2FEEB2961778}"/>
                </a:ext>
              </a:extLst>
            </p:cNvPr>
            <p:cNvSpPr>
              <a:spLocks noChangeArrowheads="1"/>
            </p:cNvSpPr>
            <p:nvPr/>
          </p:nvSpPr>
          <p:spPr bwMode="auto">
            <a:xfrm>
              <a:off x="1991314" y="5650937"/>
              <a:ext cx="2502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36" name="Line 27">
              <a:extLst>
                <a:ext uri="{FF2B5EF4-FFF2-40B4-BE49-F238E27FC236}">
                  <a16:creationId xmlns:a16="http://schemas.microsoft.com/office/drawing/2014/main" id="{ECB67A35-A298-49BF-B853-83C2A0CCFBFF}"/>
                </a:ext>
              </a:extLst>
            </p:cNvPr>
            <p:cNvSpPr>
              <a:spLocks noChangeShapeType="1"/>
            </p:cNvSpPr>
            <p:nvPr/>
          </p:nvSpPr>
          <p:spPr bwMode="auto">
            <a:xfrm>
              <a:off x="5604591" y="3687717"/>
              <a:ext cx="0" cy="5684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0040757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hasCustomPrompt="1"/>
          </p:nvPr>
        </p:nvSpPr>
        <p:spPr>
          <a:xfrm>
            <a:off x="920750" y="581025"/>
            <a:ext cx="7170738" cy="533400"/>
          </a:xfrm>
          <a:ln>
            <a:miter/>
          </a:ln>
        </p:spPr>
        <p:txBody>
          <a:bodyPr lIns="0" tIns="0" rIns="0" bIns="0"/>
          <a:lstStyle/>
          <a:p>
            <a:pPr>
              <a:defRPr/>
            </a:pPr>
            <a:r>
              <a:rPr lang="en-US" altLang="zh-CN" sz="3600" b="1" i="1" dirty="0">
                <a:solidFill>
                  <a:schemeClr val="hlink"/>
                </a:solidFill>
              </a:rPr>
              <a:t>4</a:t>
            </a:r>
            <a:r>
              <a:rPr lang="en-US" altLang="zh-CN" sz="3600" i="1" dirty="0">
                <a:effectLst>
                  <a:outerShdw blurRad="38100" dist="38100" dir="2700000" algn="tl">
                    <a:srgbClr val="FFFFFF"/>
                  </a:outerShdw>
                </a:effectLst>
                <a:latin typeface="Arial" pitchFamily="34" charset="0"/>
                <a:ea typeface="楷体_GB2312" pitchFamily="49" charset="-122"/>
              </a:rPr>
              <a:t> </a:t>
            </a:r>
            <a:r>
              <a:rPr lang="zh-CN" altLang="en-US" sz="3600" b="1" i="1" dirty="0">
                <a:solidFill>
                  <a:schemeClr val="hlink"/>
                </a:solidFill>
              </a:rPr>
              <a:t>判定</a:t>
            </a:r>
            <a:r>
              <a:rPr lang="en-US" altLang="zh-CN" sz="3600" b="1" i="1" dirty="0">
                <a:solidFill>
                  <a:schemeClr val="hlink"/>
                </a:solidFill>
              </a:rPr>
              <a:t>/</a:t>
            </a:r>
            <a:r>
              <a:rPr lang="zh-CN" altLang="en-US" sz="3600" b="1" i="1" dirty="0">
                <a:solidFill>
                  <a:schemeClr val="hlink"/>
                </a:solidFill>
              </a:rPr>
              <a:t>条件覆盖</a:t>
            </a:r>
            <a:endParaRPr lang="en-US" altLang="zh-CN" sz="3600" b="1" i="1" dirty="0">
              <a:solidFill>
                <a:schemeClr val="hlink"/>
              </a:solidFill>
            </a:endParaRPr>
          </a:p>
        </p:txBody>
      </p:sp>
      <p:sp>
        <p:nvSpPr>
          <p:cNvPr id="103426" name="Rectangle 3"/>
          <p:cNvSpPr>
            <a:spLocks noChangeArrowheads="1"/>
          </p:cNvSpPr>
          <p:nvPr/>
        </p:nvSpPr>
        <p:spPr bwMode="auto">
          <a:xfrm>
            <a:off x="696119" y="1752600"/>
            <a:ext cx="7620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55600" marR="0" lvl="0" indent="-355600" algn="l" defTabSz="914400" rtl="0" eaLnBrk="0" fontAlgn="base" latinLnBrk="0" hangingPunct="0">
              <a:lnSpc>
                <a:spcPct val="100000"/>
              </a:lnSpc>
              <a:spcBef>
                <a:spcPct val="0"/>
              </a:spcBef>
              <a:spcAft>
                <a:spcPct val="0"/>
              </a:spcAft>
              <a:buClr>
                <a:srgbClr val="91AC4E"/>
              </a:buClr>
              <a:buSzPct val="80000"/>
              <a:buFont typeface="Wingdings" panose="05000000000000000000" pitchFamily="2" charset="2"/>
              <a:buChar char="p"/>
              <a:tabLst/>
              <a:defRPr/>
            </a:pPr>
            <a:r>
              <a:rPr kumimoji="0" lang="zh-CN" altLang="en-US" sz="2400" b="0" i="0"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判定</a:t>
            </a:r>
            <a:r>
              <a:rPr kumimoji="0" lang="en-US" altLang="zh-CN" sz="2400" b="0" i="0"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400" b="0" i="0"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条件覆盖：设计足够的测试用例，使得判断</a:t>
            </a:r>
            <a:endParaRPr kumimoji="0" lang="en-US" altLang="zh-CN" sz="2400" b="0" i="0"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355600" marR="0" lvl="0" indent="-355600" algn="l" defTabSz="914400" rtl="0" eaLnBrk="0" fontAlgn="base" latinLnBrk="0" hangingPunct="0">
              <a:lnSpc>
                <a:spcPct val="100000"/>
              </a:lnSpc>
              <a:spcBef>
                <a:spcPct val="0"/>
              </a:spcBef>
              <a:spcAft>
                <a:spcPct val="0"/>
              </a:spcAft>
              <a:buClr>
                <a:srgbClr val="91AC4E"/>
              </a:buClr>
              <a:buSzPct val="80000"/>
              <a:buFont typeface="Wingdings" panose="05000000000000000000" pitchFamily="2" charset="2"/>
              <a:buChar char="p"/>
              <a:tabLst/>
              <a:defRPr/>
            </a:pPr>
            <a:endParaRPr lang="en-US" altLang="zh-CN" sz="2400" dirty="0">
              <a:solidFill>
                <a:srgbClr val="000000"/>
              </a:solidFill>
            </a:endParaRPr>
          </a:p>
          <a:p>
            <a:pPr marL="0" marR="0" lvl="0" indent="0" algn="l" defTabSz="914400" rtl="0" eaLnBrk="0" fontAlgn="base" latinLnBrk="0" hangingPunct="0">
              <a:lnSpc>
                <a:spcPct val="100000"/>
              </a:lnSpc>
              <a:spcBef>
                <a:spcPct val="0"/>
              </a:spcBef>
              <a:spcAft>
                <a:spcPct val="0"/>
              </a:spcAft>
              <a:buClr>
                <a:srgbClr val="91AC4E"/>
              </a:buClr>
              <a:buSzPct val="80000"/>
              <a:tabLst/>
              <a:defRPr/>
            </a:pPr>
            <a:r>
              <a:rPr kumimoji="0" lang="zh-CN" altLang="en-US" sz="2400" b="0" i="0"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条件中的</a:t>
            </a:r>
            <a:r>
              <a:rPr kumimoji="0" lang="zh-CN" altLang="en-US" sz="2400" b="0" i="0"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所有条件可能取值至少</a:t>
            </a:r>
            <a:r>
              <a:rPr kumimoji="0" lang="zh-CN" altLang="en-US" sz="2400" b="0" i="0"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执行一次，同时，所有</a:t>
            </a:r>
            <a:endParaRPr kumimoji="0" lang="en-US" altLang="zh-CN" sz="2400" b="0" i="0"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
                <a:srgbClr val="91AC4E"/>
              </a:buClr>
              <a:buSzPct val="80000"/>
              <a:tabLst/>
              <a:defRPr/>
            </a:pPr>
            <a:endParaRPr lang="en-US" altLang="zh-CN" sz="2400" dirty="0">
              <a:solidFill>
                <a:srgbClr val="000000"/>
              </a:solidFill>
            </a:endParaRPr>
          </a:p>
          <a:p>
            <a:pPr marL="0" marR="0" lvl="0" indent="0" algn="l" defTabSz="914400" rtl="0" eaLnBrk="0" fontAlgn="base" latinLnBrk="0" hangingPunct="0">
              <a:lnSpc>
                <a:spcPct val="100000"/>
              </a:lnSpc>
              <a:spcBef>
                <a:spcPct val="0"/>
              </a:spcBef>
              <a:spcAft>
                <a:spcPct val="0"/>
              </a:spcAft>
              <a:buClr>
                <a:srgbClr val="91AC4E"/>
              </a:buClr>
              <a:buSzPct val="80000"/>
              <a:tabLst/>
              <a:defRPr/>
            </a:pPr>
            <a:r>
              <a:rPr kumimoji="0" lang="zh-CN" altLang="en-US" sz="2400" b="0" i="0"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判断的可能结果至少</a:t>
            </a:r>
            <a:r>
              <a:rPr kumimoji="0" lang="zh-CN" altLang="en-US" sz="2400" b="0" i="0"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执行一次</a:t>
            </a:r>
            <a:endParaRPr kumimoji="0" lang="en-US" altLang="zh-CN" sz="2400" b="0" i="0"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1461966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txBox="1">
            <a:spLocks noRot="1" noChangeArrowheads="1"/>
          </p:cNvSpPr>
          <p:nvPr/>
        </p:nvSpPr>
        <p:spPr bwMode="auto">
          <a:xfrm>
            <a:off x="606425" y="188913"/>
            <a:ext cx="59737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3600" b="1" i="1"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判定</a:t>
            </a:r>
            <a:r>
              <a:rPr kumimoji="0" lang="en-US" altLang="zh-CN" sz="3600" b="1" i="1"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a:t>
            </a:r>
            <a:r>
              <a:rPr kumimoji="0" lang="zh-CN" altLang="en-US" sz="3600" b="1" i="1"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条件覆盖的测试用例</a:t>
            </a:r>
          </a:p>
        </p:txBody>
      </p:sp>
      <p:graphicFrame>
        <p:nvGraphicFramePr>
          <p:cNvPr id="9" name="Group 53"/>
          <p:cNvGraphicFramePr>
            <a:graphicFrameLocks noGrp="1"/>
          </p:cNvGraphicFramePr>
          <p:nvPr>
            <p:ph idx="1"/>
            <p:extLst>
              <p:ext uri="{D42A27DB-BD31-4B8C-83A1-F6EECF244321}">
                <p14:modId xmlns:p14="http://schemas.microsoft.com/office/powerpoint/2010/main" val="476711931"/>
              </p:ext>
            </p:extLst>
          </p:nvPr>
        </p:nvGraphicFramePr>
        <p:xfrm>
          <a:off x="755650" y="4149725"/>
          <a:ext cx="8310563" cy="2403475"/>
        </p:xfrm>
        <a:graphic>
          <a:graphicData uri="http://schemas.openxmlformats.org/drawingml/2006/table">
            <a:tbl>
              <a:tblPr/>
              <a:tblGrid>
                <a:gridCol w="1301750">
                  <a:extLst>
                    <a:ext uri="{9D8B030D-6E8A-4147-A177-3AD203B41FA5}">
                      <a16:colId xmlns:a16="http://schemas.microsoft.com/office/drawing/2014/main" val="20000"/>
                    </a:ext>
                  </a:extLst>
                </a:gridCol>
                <a:gridCol w="1433257">
                  <a:extLst>
                    <a:ext uri="{9D8B030D-6E8A-4147-A177-3AD203B41FA5}">
                      <a16:colId xmlns:a16="http://schemas.microsoft.com/office/drawing/2014/main" val="20001"/>
                    </a:ext>
                  </a:extLst>
                </a:gridCol>
                <a:gridCol w="1296866">
                  <a:extLst>
                    <a:ext uri="{9D8B030D-6E8A-4147-A177-3AD203B41FA5}">
                      <a16:colId xmlns:a16="http://schemas.microsoft.com/office/drawing/2014/main" val="20002"/>
                    </a:ext>
                  </a:extLst>
                </a:gridCol>
                <a:gridCol w="1295279">
                  <a:extLst>
                    <a:ext uri="{9D8B030D-6E8A-4147-A177-3AD203B41FA5}">
                      <a16:colId xmlns:a16="http://schemas.microsoft.com/office/drawing/2014/main" val="20003"/>
                    </a:ext>
                  </a:extLst>
                </a:gridCol>
                <a:gridCol w="1512746">
                  <a:extLst>
                    <a:ext uri="{9D8B030D-6E8A-4147-A177-3AD203B41FA5}">
                      <a16:colId xmlns:a16="http://schemas.microsoft.com/office/drawing/2014/main" val="20004"/>
                    </a:ext>
                  </a:extLst>
                </a:gridCol>
                <a:gridCol w="1470665">
                  <a:extLst>
                    <a:ext uri="{9D8B030D-6E8A-4147-A177-3AD203B41FA5}">
                      <a16:colId xmlns:a16="http://schemas.microsoft.com/office/drawing/2014/main" val="20005"/>
                    </a:ext>
                  </a:extLst>
                </a:gridCol>
              </a:tblGrid>
              <a:tr h="535187">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dirty="0">
                          <a:ln>
                            <a:noFill/>
                          </a:ln>
                          <a:solidFill>
                            <a:schemeClr val="tx1"/>
                          </a:solidFill>
                          <a:effectLst/>
                          <a:latin typeface="隶书" pitchFamily="49" charset="-122"/>
                          <a:ea typeface="宋体" pitchFamily="2" charset="-122"/>
                        </a:rPr>
                        <a:t>测试用例</a:t>
                      </a:r>
                    </a:p>
                  </a:txBody>
                  <a:tcPr marL="91431" marR="91431"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a:ln>
                            <a:noFill/>
                          </a:ln>
                          <a:solidFill>
                            <a:schemeClr val="tx1"/>
                          </a:solidFill>
                          <a:effectLst/>
                          <a:latin typeface="隶书" pitchFamily="49" charset="-122"/>
                          <a:ea typeface="宋体" pitchFamily="2" charset="-122"/>
                        </a:rPr>
                        <a:t>输入</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a:ln>
                            <a:noFill/>
                          </a:ln>
                          <a:solidFill>
                            <a:schemeClr val="tx1"/>
                          </a:solidFill>
                          <a:effectLst/>
                          <a:latin typeface="隶书" pitchFamily="49" charset="-122"/>
                          <a:ea typeface="宋体" pitchFamily="2" charset="-122"/>
                        </a:rPr>
                        <a:t>预期输出</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a:ln>
                            <a:noFill/>
                          </a:ln>
                          <a:solidFill>
                            <a:schemeClr val="tx1"/>
                          </a:solidFill>
                          <a:effectLst/>
                          <a:latin typeface="隶书" pitchFamily="49" charset="-122"/>
                          <a:ea typeface="宋体" pitchFamily="2" charset="-122"/>
                        </a:rPr>
                        <a:t>覆盖条件</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a:ln>
                            <a:noFill/>
                          </a:ln>
                          <a:solidFill>
                            <a:schemeClr val="tx1"/>
                          </a:solidFill>
                          <a:effectLst/>
                          <a:latin typeface="隶书" pitchFamily="49" charset="-122"/>
                          <a:ea typeface="宋体" pitchFamily="2" charset="-122"/>
                        </a:rPr>
                        <a:t>覆盖分支</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a:ln>
                            <a:noFill/>
                          </a:ln>
                          <a:solidFill>
                            <a:schemeClr val="tx1"/>
                          </a:solidFill>
                          <a:effectLst/>
                          <a:latin typeface="隶书" pitchFamily="49" charset="-122"/>
                          <a:ea typeface="宋体" pitchFamily="2" charset="-122"/>
                        </a:rPr>
                        <a:t>被测路径</a:t>
                      </a:r>
                    </a:p>
                  </a:txBody>
                  <a:tcPr marL="91431" marR="91431"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34144">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dirty="0">
                          <a:ln>
                            <a:noFill/>
                          </a:ln>
                          <a:solidFill>
                            <a:schemeClr val="tx1"/>
                          </a:solidFill>
                          <a:effectLst/>
                          <a:latin typeface="隶书" pitchFamily="49" charset="-122"/>
                          <a:ea typeface="宋体" pitchFamily="2" charset="-122"/>
                        </a:rPr>
                        <a:t>CASE6</a:t>
                      </a:r>
                    </a:p>
                  </a:txBody>
                  <a:tcPr marL="91431" marR="91431"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Arial" charset="0"/>
                          <a:ea typeface="宋体" pitchFamily="2" charset="-122"/>
                        </a:rPr>
                        <a:t>x=4</a:t>
                      </a:r>
                      <a:r>
                        <a:rPr kumimoji="0" lang="zh-CN" altLang="en-US" sz="2000" b="1" i="0" u="none" strike="noStrike" cap="none" normalizeH="0" baseline="0">
                          <a:ln>
                            <a:noFill/>
                          </a:ln>
                          <a:solidFill>
                            <a:schemeClr val="tx1"/>
                          </a:solidFill>
                          <a:effectLst/>
                          <a:latin typeface="Arial" charset="0"/>
                          <a:ea typeface="宋体" pitchFamily="2" charset="-122"/>
                        </a:rPr>
                        <a:t>，</a:t>
                      </a:r>
                      <a:r>
                        <a:rPr kumimoji="0" lang="en-US" altLang="zh-CN" sz="2000" b="1" i="0" u="none" strike="noStrike" cap="none" normalizeH="0" baseline="0">
                          <a:ln>
                            <a:noFill/>
                          </a:ln>
                          <a:solidFill>
                            <a:schemeClr val="tx1"/>
                          </a:solidFill>
                          <a:effectLst/>
                          <a:latin typeface="Arial" charset="0"/>
                          <a:ea typeface="宋体" pitchFamily="2" charset="-122"/>
                        </a:rPr>
                        <a:t>y=2</a:t>
                      </a:r>
                      <a:r>
                        <a:rPr kumimoji="0" lang="zh-CN" altLang="en-US" sz="2000" b="1" i="0" u="none" strike="noStrike" cap="none" normalizeH="0" baseline="0">
                          <a:ln>
                            <a:noFill/>
                          </a:ln>
                          <a:solidFill>
                            <a:schemeClr val="tx1"/>
                          </a:solidFill>
                          <a:effectLst/>
                          <a:latin typeface="Arial" charset="0"/>
                          <a:ea typeface="宋体" pitchFamily="2" charset="-122"/>
                        </a:rPr>
                        <a:t>，</a:t>
                      </a:r>
                      <a:r>
                        <a:rPr kumimoji="0" lang="en-US" altLang="zh-CN" sz="2000" b="1" i="0" u="none" strike="noStrike" cap="none" normalizeH="0" baseline="0">
                          <a:ln>
                            <a:noFill/>
                          </a:ln>
                          <a:solidFill>
                            <a:schemeClr val="tx1"/>
                          </a:solidFill>
                          <a:effectLst/>
                          <a:latin typeface="Arial" charset="0"/>
                          <a:ea typeface="宋体" pitchFamily="2" charset="-122"/>
                        </a:rPr>
                        <a:t>z=0 </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Arial" charset="0"/>
                          <a:ea typeface="宋体" pitchFamily="2" charset="-122"/>
                        </a:rPr>
                        <a:t>x=3 </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Arial" charset="0"/>
                          <a:ea typeface="宋体" pitchFamily="2" charset="-122"/>
                        </a:rPr>
                        <a:t>T4</a:t>
                      </a:r>
                      <a:r>
                        <a:rPr kumimoji="0" lang="zh-CN" altLang="en-US" sz="2000" b="1" i="0" u="none" strike="noStrike" cap="none" normalizeH="0" baseline="0">
                          <a:ln>
                            <a:noFill/>
                          </a:ln>
                          <a:solidFill>
                            <a:schemeClr val="tx1"/>
                          </a:solidFill>
                          <a:effectLst/>
                          <a:latin typeface="Arial" charset="0"/>
                          <a:ea typeface="宋体" pitchFamily="2" charset="-122"/>
                        </a:rPr>
                        <a:t>，</a:t>
                      </a:r>
                      <a:r>
                        <a:rPr kumimoji="0" lang="en-US" altLang="zh-CN" sz="2000" b="1" i="0" u="none" strike="noStrike" cap="none" normalizeH="0" baseline="0">
                          <a:ln>
                            <a:noFill/>
                          </a:ln>
                          <a:solidFill>
                            <a:schemeClr val="tx1"/>
                          </a:solidFill>
                          <a:effectLst/>
                          <a:latin typeface="Arial" charset="0"/>
                          <a:ea typeface="宋体" pitchFamily="2" charset="-122"/>
                        </a:rPr>
                        <a:t>T1</a:t>
                      </a:r>
                    </a:p>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Arial" charset="0"/>
                          <a:ea typeface="宋体" pitchFamily="2" charset="-122"/>
                        </a:rPr>
                        <a:t>T3</a:t>
                      </a:r>
                      <a:r>
                        <a:rPr kumimoji="0" lang="zh-CN" altLang="en-US" sz="2000" b="1" i="0" u="none" strike="noStrike" cap="none" normalizeH="0" baseline="0">
                          <a:ln>
                            <a:noFill/>
                          </a:ln>
                          <a:solidFill>
                            <a:schemeClr val="tx1"/>
                          </a:solidFill>
                          <a:effectLst/>
                          <a:latin typeface="Arial" charset="0"/>
                          <a:ea typeface="宋体" pitchFamily="2" charset="-122"/>
                        </a:rPr>
                        <a:t>，</a:t>
                      </a:r>
                      <a:r>
                        <a:rPr kumimoji="0" lang="en-US" altLang="zh-CN" sz="2000" b="1" i="0" u="none" strike="noStrike" cap="none" normalizeH="0" baseline="0">
                          <a:ln>
                            <a:noFill/>
                          </a:ln>
                          <a:solidFill>
                            <a:schemeClr val="tx1"/>
                          </a:solidFill>
                          <a:effectLst/>
                          <a:latin typeface="Arial" charset="0"/>
                          <a:ea typeface="宋体" pitchFamily="2" charset="-122"/>
                        </a:rPr>
                        <a:t>T2</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Arial" charset="0"/>
                          <a:ea typeface="宋体" pitchFamily="2" charset="-122"/>
                        </a:rPr>
                        <a:t>ac</a:t>
                      </a:r>
                      <a:r>
                        <a:rPr kumimoji="0" lang="zh-CN" altLang="en-US" sz="2000" b="1" i="0" u="none" strike="noStrike" cap="none" normalizeH="0" baseline="0">
                          <a:ln>
                            <a:noFill/>
                          </a:ln>
                          <a:solidFill>
                            <a:schemeClr val="tx1"/>
                          </a:solidFill>
                          <a:effectLst/>
                          <a:latin typeface="Arial" charset="0"/>
                          <a:ea typeface="宋体" pitchFamily="2" charset="-122"/>
                        </a:rPr>
                        <a:t>，</a:t>
                      </a:r>
                      <a:r>
                        <a:rPr kumimoji="0" lang="en-US" altLang="zh-CN" sz="2000" b="1" i="0" u="none" strike="noStrike" cap="none" normalizeH="0" baseline="0">
                          <a:ln>
                            <a:noFill/>
                          </a:ln>
                          <a:solidFill>
                            <a:schemeClr val="tx1"/>
                          </a:solidFill>
                          <a:effectLst/>
                          <a:latin typeface="Arial" charset="0"/>
                          <a:ea typeface="宋体" pitchFamily="2" charset="-122"/>
                        </a:rPr>
                        <a:t>be</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Arial" charset="0"/>
                          <a:ea typeface="宋体" pitchFamily="2" charset="-122"/>
                        </a:rPr>
                        <a:t>sacbed </a:t>
                      </a:r>
                    </a:p>
                  </a:txBody>
                  <a:tcPr marL="91431" marR="91431"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934144">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隶书" pitchFamily="49" charset="-122"/>
                          <a:ea typeface="宋体" pitchFamily="2" charset="-122"/>
                        </a:rPr>
                        <a:t>CASE7</a:t>
                      </a:r>
                    </a:p>
                  </a:txBody>
                  <a:tcPr marL="91431" marR="91431"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Arial" charset="0"/>
                          <a:ea typeface="宋体" pitchFamily="2" charset="-122"/>
                        </a:rPr>
                        <a:t>x=1</a:t>
                      </a:r>
                      <a:r>
                        <a:rPr kumimoji="0" lang="zh-CN" altLang="en-US" sz="2000" b="1" i="0" u="none" strike="noStrike" cap="none" normalizeH="0" baseline="0">
                          <a:ln>
                            <a:noFill/>
                          </a:ln>
                          <a:solidFill>
                            <a:schemeClr val="tx1"/>
                          </a:solidFill>
                          <a:effectLst/>
                          <a:latin typeface="Arial" charset="0"/>
                          <a:ea typeface="宋体" pitchFamily="2" charset="-122"/>
                        </a:rPr>
                        <a:t>，</a:t>
                      </a:r>
                      <a:r>
                        <a:rPr kumimoji="0" lang="en-US" altLang="zh-CN" sz="2000" b="1" i="0" u="none" strike="noStrike" cap="none" normalizeH="0" baseline="0">
                          <a:ln>
                            <a:noFill/>
                          </a:ln>
                          <a:solidFill>
                            <a:schemeClr val="tx1"/>
                          </a:solidFill>
                          <a:effectLst/>
                          <a:latin typeface="Arial" charset="0"/>
                          <a:ea typeface="宋体" pitchFamily="2" charset="-122"/>
                        </a:rPr>
                        <a:t>y=1</a:t>
                      </a:r>
                      <a:r>
                        <a:rPr kumimoji="0" lang="zh-CN" altLang="en-US" sz="2000" b="1" i="0" u="none" strike="noStrike" cap="none" normalizeH="0" baseline="0">
                          <a:ln>
                            <a:noFill/>
                          </a:ln>
                          <a:solidFill>
                            <a:schemeClr val="tx1"/>
                          </a:solidFill>
                          <a:effectLst/>
                          <a:latin typeface="Arial" charset="0"/>
                          <a:ea typeface="宋体" pitchFamily="2" charset="-122"/>
                        </a:rPr>
                        <a:t>，</a:t>
                      </a:r>
                      <a:r>
                        <a:rPr kumimoji="0" lang="en-US" altLang="zh-CN" sz="2000" b="1" i="0" u="none" strike="noStrike" cap="none" normalizeH="0" baseline="0">
                          <a:ln>
                            <a:noFill/>
                          </a:ln>
                          <a:solidFill>
                            <a:schemeClr val="tx1"/>
                          </a:solidFill>
                          <a:effectLst/>
                          <a:latin typeface="Arial" charset="0"/>
                          <a:ea typeface="宋体" pitchFamily="2" charset="-122"/>
                        </a:rPr>
                        <a:t>z=1 </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dirty="0">
                          <a:ln>
                            <a:noFill/>
                          </a:ln>
                          <a:solidFill>
                            <a:schemeClr val="tx1"/>
                          </a:solidFill>
                          <a:effectLst/>
                          <a:latin typeface="Arial" charset="0"/>
                          <a:ea typeface="宋体" pitchFamily="2" charset="-122"/>
                        </a:rPr>
                        <a:t>x=1 </a:t>
                      </a:r>
                      <a:r>
                        <a:rPr kumimoji="0" lang="en-US" altLang="zh-CN" sz="2000" b="1" i="0" u="none" strike="noStrike" cap="none" normalizeH="0" baseline="0" dirty="0">
                          <a:ln>
                            <a:noFill/>
                          </a:ln>
                          <a:solidFill>
                            <a:schemeClr val="tx1"/>
                          </a:solidFill>
                          <a:effectLst/>
                          <a:latin typeface="隶书" pitchFamily="49" charset="-122"/>
                          <a:ea typeface="宋体" pitchFamily="2" charset="-122"/>
                        </a:rPr>
                        <a:t> </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隶书" pitchFamily="49" charset="-122"/>
                          <a:ea typeface="宋体" pitchFamily="2" charset="-122"/>
                        </a:rPr>
                        <a:t>-T4</a:t>
                      </a:r>
                      <a:r>
                        <a:rPr kumimoji="0" lang="zh-CN" altLang="en-US" sz="2000" b="1" i="0" u="none" strike="noStrike" cap="none" normalizeH="0" baseline="0">
                          <a:ln>
                            <a:noFill/>
                          </a:ln>
                          <a:solidFill>
                            <a:schemeClr val="tx1"/>
                          </a:solidFill>
                          <a:effectLst/>
                          <a:latin typeface="隶书" pitchFamily="49" charset="-122"/>
                          <a:ea typeface="宋体" pitchFamily="2" charset="-122"/>
                        </a:rPr>
                        <a:t>，</a:t>
                      </a:r>
                      <a:r>
                        <a:rPr kumimoji="0" lang="en-US" altLang="zh-CN" sz="2000" b="1" i="0" u="none" strike="noStrike" cap="none" normalizeH="0" baseline="0">
                          <a:ln>
                            <a:noFill/>
                          </a:ln>
                          <a:solidFill>
                            <a:schemeClr val="tx1"/>
                          </a:solidFill>
                          <a:effectLst/>
                          <a:latin typeface="隶书" pitchFamily="49" charset="-122"/>
                          <a:ea typeface="宋体" pitchFamily="2" charset="-122"/>
                        </a:rPr>
                        <a:t>-T1</a:t>
                      </a:r>
                    </a:p>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隶书" pitchFamily="49" charset="-122"/>
                          <a:ea typeface="宋体" pitchFamily="2" charset="-122"/>
                        </a:rPr>
                        <a:t>-T3</a:t>
                      </a:r>
                      <a:r>
                        <a:rPr kumimoji="0" lang="zh-CN" altLang="en-US" sz="2000" b="1" i="0" u="none" strike="noStrike" cap="none" normalizeH="0" baseline="0">
                          <a:ln>
                            <a:noFill/>
                          </a:ln>
                          <a:solidFill>
                            <a:schemeClr val="tx1"/>
                          </a:solidFill>
                          <a:effectLst/>
                          <a:latin typeface="隶书" pitchFamily="49" charset="-122"/>
                          <a:ea typeface="宋体" pitchFamily="2" charset="-122"/>
                        </a:rPr>
                        <a:t>，</a:t>
                      </a:r>
                      <a:r>
                        <a:rPr kumimoji="0" lang="en-US" altLang="zh-CN" sz="2000" b="1" i="0" u="none" strike="noStrike" cap="none" normalizeH="0" baseline="0">
                          <a:ln>
                            <a:noFill/>
                          </a:ln>
                          <a:solidFill>
                            <a:schemeClr val="tx1"/>
                          </a:solidFill>
                          <a:effectLst/>
                          <a:latin typeface="隶书" pitchFamily="49" charset="-122"/>
                          <a:ea typeface="宋体" pitchFamily="2" charset="-122"/>
                        </a:rPr>
                        <a:t>-T2</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隶书" pitchFamily="49" charset="-122"/>
                          <a:ea typeface="宋体" pitchFamily="2" charset="-122"/>
                        </a:rPr>
                        <a:t>Ab</a:t>
                      </a:r>
                      <a:r>
                        <a:rPr kumimoji="0" lang="zh-CN" altLang="en-US" sz="2000" b="1" i="0" u="none" strike="noStrike" cap="none" normalizeH="0" baseline="0">
                          <a:ln>
                            <a:noFill/>
                          </a:ln>
                          <a:solidFill>
                            <a:schemeClr val="tx1"/>
                          </a:solidFill>
                          <a:effectLst/>
                          <a:latin typeface="隶书" pitchFamily="49" charset="-122"/>
                          <a:ea typeface="宋体" pitchFamily="2" charset="-122"/>
                        </a:rPr>
                        <a:t>，</a:t>
                      </a:r>
                      <a:r>
                        <a:rPr kumimoji="0" lang="en-US" altLang="zh-CN" sz="2000" b="1" i="0" u="none" strike="noStrike" cap="none" normalizeH="0" baseline="0">
                          <a:ln>
                            <a:noFill/>
                          </a:ln>
                          <a:solidFill>
                            <a:schemeClr val="tx1"/>
                          </a:solidFill>
                          <a:effectLst/>
                          <a:latin typeface="隶书" pitchFamily="49" charset="-122"/>
                          <a:ea typeface="宋体" pitchFamily="2" charset="-122"/>
                        </a:rPr>
                        <a:t>bd</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dirty="0" err="1">
                          <a:ln>
                            <a:noFill/>
                          </a:ln>
                          <a:solidFill>
                            <a:schemeClr val="tx1"/>
                          </a:solidFill>
                          <a:effectLst/>
                          <a:latin typeface="Arial" charset="0"/>
                          <a:ea typeface="宋体" pitchFamily="2" charset="-122"/>
                        </a:rPr>
                        <a:t>sabd</a:t>
                      </a:r>
                      <a:r>
                        <a:rPr kumimoji="0" lang="en-US" altLang="zh-CN" sz="2000" b="1" i="0" u="none" strike="noStrike" cap="none" normalizeH="0" baseline="0" dirty="0">
                          <a:ln>
                            <a:noFill/>
                          </a:ln>
                          <a:solidFill>
                            <a:schemeClr val="tx1"/>
                          </a:solidFill>
                          <a:effectLst/>
                          <a:latin typeface="Arial" charset="0"/>
                          <a:ea typeface="宋体" pitchFamily="2" charset="-122"/>
                        </a:rPr>
                        <a:t> </a:t>
                      </a:r>
                    </a:p>
                  </a:txBody>
                  <a:tcPr marL="91431" marR="91431"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105505" name="Rectangle 27"/>
          <p:cNvSpPr>
            <a:spLocks noChangeArrowheads="1"/>
          </p:cNvSpPr>
          <p:nvPr/>
        </p:nvSpPr>
        <p:spPr bwMode="auto">
          <a:xfrm>
            <a:off x="606425" y="1592263"/>
            <a:ext cx="48244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52" tIns="45227" rIns="90452" bIns="45227"/>
          <a:lstStyle/>
          <a:p>
            <a:pPr marL="0" marR="0" lvl="0" indent="0" algn="l" defTabSz="914400" rtl="0" eaLnBrk="1" fontAlgn="base" latinLnBrk="0" hangingPunct="1">
              <a:lnSpc>
                <a:spcPct val="90000"/>
              </a:lnSpc>
              <a:spcBef>
                <a:spcPct val="20000"/>
              </a:spcBef>
              <a:spcAft>
                <a:spcPct val="0"/>
              </a:spcAft>
              <a:buClr>
                <a:srgbClr val="990033"/>
              </a:buClr>
              <a:buSzPct val="70000"/>
              <a:buFont typeface="Wingdings" panose="05000000000000000000" pitchFamily="2" charset="2"/>
              <a:buChar char="v"/>
              <a:tabLst/>
              <a:defRPr/>
            </a:pP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对判定</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y&gt;1</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&amp;&amp;</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z==0</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90000"/>
              </a:lnSpc>
              <a:spcBef>
                <a:spcPct val="20000"/>
              </a:spcBef>
              <a:spcAft>
                <a:spcPct val="0"/>
              </a:spcAft>
              <a:buClr>
                <a:srgbClr val="990033"/>
              </a:buClr>
              <a:buSzPct val="70000"/>
              <a:buFont typeface="Wingdings" panose="05000000000000000000" pitchFamily="2" charset="2"/>
              <a:buNone/>
              <a:tabLst/>
              <a:defRPr/>
            </a:pP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条件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y&gt;1 </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取真、假分别记为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T1 </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-T1</a:t>
            </a:r>
          </a:p>
          <a:p>
            <a:pPr marL="0" marR="0" lvl="0" indent="0" algn="l" defTabSz="914400" rtl="0" eaLnBrk="1" fontAlgn="base" latinLnBrk="0" hangingPunct="1">
              <a:lnSpc>
                <a:spcPct val="90000"/>
              </a:lnSpc>
              <a:spcBef>
                <a:spcPct val="20000"/>
              </a:spcBef>
              <a:spcAft>
                <a:spcPct val="0"/>
              </a:spcAft>
              <a:buClr>
                <a:srgbClr val="990033"/>
              </a:buClr>
              <a:buSzPct val="70000"/>
              <a:buFont typeface="Wingdings" panose="05000000000000000000" pitchFamily="2" charset="2"/>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条件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z==0 </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取真、假分别记为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T2 </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-T2</a:t>
            </a:r>
          </a:p>
          <a:p>
            <a:pPr marL="0" marR="0" lvl="0" indent="0" algn="l" defTabSz="914400" rtl="0" eaLnBrk="1" fontAlgn="base" latinLnBrk="0" hangingPunct="1">
              <a:lnSpc>
                <a:spcPct val="90000"/>
              </a:lnSpc>
              <a:spcBef>
                <a:spcPct val="20000"/>
              </a:spcBef>
              <a:spcAft>
                <a:spcPct val="0"/>
              </a:spcAft>
              <a:buClr>
                <a:srgbClr val="990033"/>
              </a:buClr>
              <a:buSzPct val="70000"/>
              <a:buFont typeface="Wingdings" panose="05000000000000000000" pitchFamily="2" charset="2"/>
              <a:buChar char="v"/>
              <a:tabLst/>
              <a:defRPr/>
            </a:pP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判定</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y==2</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x&gt;1</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90000"/>
              </a:lnSpc>
              <a:spcBef>
                <a:spcPct val="20000"/>
              </a:spcBef>
              <a:spcAft>
                <a:spcPct val="0"/>
              </a:spcAft>
              <a:buClr>
                <a:srgbClr val="990033"/>
              </a:buClr>
              <a:buSzPct val="70000"/>
              <a:buFont typeface="Wingdings" panose="05000000000000000000" pitchFamily="2" charset="2"/>
              <a:buNone/>
              <a:tabLst/>
              <a:defRPr/>
            </a:pP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条件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y==2</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取真、假分别记为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T3 </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-T3</a:t>
            </a:r>
          </a:p>
          <a:p>
            <a:pPr marL="0" marR="0" lvl="0" indent="0" algn="l" defTabSz="914400" rtl="0" eaLnBrk="1" fontAlgn="base" latinLnBrk="0" hangingPunct="1">
              <a:lnSpc>
                <a:spcPct val="90000"/>
              </a:lnSpc>
              <a:spcBef>
                <a:spcPct val="20000"/>
              </a:spcBef>
              <a:spcAft>
                <a:spcPct val="0"/>
              </a:spcAft>
              <a:buClr>
                <a:srgbClr val="990033"/>
              </a:buClr>
              <a:buSzPct val="70000"/>
              <a:buFont typeface="Wingdings" panose="05000000000000000000" pitchFamily="2" charset="2"/>
              <a:buNone/>
              <a:tabLst/>
              <a:defRPr/>
            </a:pP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条件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x&gt;1 </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取真、假分别记为  </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T4 </a:t>
            </a:r>
            <a:r>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-T4</a:t>
            </a:r>
          </a:p>
        </p:txBody>
      </p:sp>
      <p:sp>
        <p:nvSpPr>
          <p:cNvPr id="11" name="Rectangle 28"/>
          <p:cNvSpPr>
            <a:spLocks noRot="1" noChangeArrowheads="1"/>
          </p:cNvSpPr>
          <p:nvPr/>
        </p:nvSpPr>
        <p:spPr bwMode="auto">
          <a:xfrm>
            <a:off x="5616575" y="1665288"/>
            <a:ext cx="3527425" cy="2016125"/>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判定/条件</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覆盖同时包含</a:t>
            </a:r>
            <a:r>
              <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判定</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覆盖</a:t>
            </a: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和条件覆盖。</a:t>
            </a:r>
          </a:p>
        </p:txBody>
      </p:sp>
    </p:spTree>
    <p:extLst>
      <p:ext uri="{BB962C8B-B14F-4D97-AF65-F5344CB8AC3E}">
        <p14:creationId xmlns:p14="http://schemas.microsoft.com/office/powerpoint/2010/main" val="40111511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txBox="1">
            <a:spLocks noRot="1" noChangeArrowheads="1"/>
          </p:cNvSpPr>
          <p:nvPr/>
        </p:nvSpPr>
        <p:spPr bwMode="auto">
          <a:xfrm>
            <a:off x="-26477" y="56705"/>
            <a:ext cx="334883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3600" b="1" i="1" u="none" strike="noStrike" kern="120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cs typeface="+mn-cs"/>
              </a:rPr>
              <a:t>判定</a:t>
            </a:r>
            <a:r>
              <a:rPr kumimoji="0" lang="en-US" altLang="zh-CN" sz="3600" b="1" i="1" u="none" strike="noStrike" kern="120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cs typeface="+mn-cs"/>
              </a:rPr>
              <a:t>/</a:t>
            </a:r>
            <a:r>
              <a:rPr kumimoji="0" lang="zh-CN" altLang="en-US" sz="3600" b="1" i="1" u="none" strike="noStrike" kern="120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cs typeface="+mn-cs"/>
              </a:rPr>
              <a:t>条件覆盖</a:t>
            </a:r>
            <a:endParaRPr kumimoji="0" lang="en-US" altLang="zh-CN" sz="3600" b="1" i="1" u="none" strike="noStrike" kern="120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3600" b="1" i="1" u="none" strike="noStrike" kern="120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cs typeface="+mn-cs"/>
              </a:rPr>
              <a:t>测试用例</a:t>
            </a:r>
          </a:p>
        </p:txBody>
      </p:sp>
      <p:graphicFrame>
        <p:nvGraphicFramePr>
          <p:cNvPr id="9" name="Group 53"/>
          <p:cNvGraphicFramePr>
            <a:graphicFrameLocks noGrp="1"/>
          </p:cNvGraphicFramePr>
          <p:nvPr>
            <p:ph idx="1"/>
            <p:extLst>
              <p:ext uri="{D42A27DB-BD31-4B8C-83A1-F6EECF244321}">
                <p14:modId xmlns:p14="http://schemas.microsoft.com/office/powerpoint/2010/main" val="766331992"/>
              </p:ext>
            </p:extLst>
          </p:nvPr>
        </p:nvGraphicFramePr>
        <p:xfrm>
          <a:off x="2411412" y="4428010"/>
          <a:ext cx="6732588" cy="2493503"/>
        </p:xfrm>
        <a:graphic>
          <a:graphicData uri="http://schemas.openxmlformats.org/drawingml/2006/table">
            <a:tbl>
              <a:tblPr/>
              <a:tblGrid>
                <a:gridCol w="11429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46189">
                  <a:extLst>
                    <a:ext uri="{9D8B030D-6E8A-4147-A177-3AD203B41FA5}">
                      <a16:colId xmlns:a16="http://schemas.microsoft.com/office/drawing/2014/main" val="20005"/>
                    </a:ext>
                  </a:extLst>
                </a:gridCol>
              </a:tblGrid>
              <a:tr h="535187">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测试用例</a:t>
                      </a:r>
                    </a:p>
                  </a:txBody>
                  <a:tcPr marL="91431" marR="91431"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输入</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预期输出</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覆盖条件</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覆盖分支</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被测路径</a:t>
                      </a:r>
                    </a:p>
                  </a:txBody>
                  <a:tcPr marL="91431" marR="91431"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34144">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CASE6</a:t>
                      </a:r>
                    </a:p>
                  </a:txBody>
                  <a:tcPr marL="91431" marR="91431"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Arial" charset="0"/>
                          <a:ea typeface="宋体" pitchFamily="2" charset="-122"/>
                        </a:rPr>
                        <a:t>x=4</a:t>
                      </a:r>
                      <a:r>
                        <a:rPr kumimoji="0" lang="zh-CN" altLang="en-US" sz="1800" b="1" i="0" u="none" strike="noStrike" cap="none" normalizeH="0" baseline="0" dirty="0">
                          <a:ln>
                            <a:noFill/>
                          </a:ln>
                          <a:solidFill>
                            <a:schemeClr val="tx1"/>
                          </a:solidFill>
                          <a:effectLst/>
                          <a:latin typeface="Arial" charset="0"/>
                          <a:ea typeface="宋体" pitchFamily="2" charset="-122"/>
                        </a:rPr>
                        <a:t>，</a:t>
                      </a:r>
                      <a:endParaRPr kumimoji="0" lang="en-US" altLang="zh-CN" sz="1800" b="1" i="0" u="none" strike="noStrike" cap="none" normalizeH="0" baseline="0" dirty="0">
                        <a:ln>
                          <a:noFill/>
                        </a:ln>
                        <a:solidFill>
                          <a:schemeClr val="tx1"/>
                        </a:solidFill>
                        <a:effectLst/>
                        <a:latin typeface="Arial" charset="0"/>
                        <a:ea typeface="宋体" pitchFamily="2" charset="-122"/>
                      </a:endParaRPr>
                    </a:p>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Arial" charset="0"/>
                          <a:ea typeface="宋体" pitchFamily="2" charset="-122"/>
                        </a:rPr>
                        <a:t>y=2</a:t>
                      </a:r>
                      <a:r>
                        <a:rPr kumimoji="0" lang="zh-CN" altLang="en-US" sz="1800" b="1" i="0" u="none" strike="noStrike" cap="none" normalizeH="0" baseline="0" dirty="0">
                          <a:ln>
                            <a:noFill/>
                          </a:ln>
                          <a:solidFill>
                            <a:schemeClr val="tx1"/>
                          </a:solidFill>
                          <a:effectLst/>
                          <a:latin typeface="Arial" charset="0"/>
                          <a:ea typeface="宋体" pitchFamily="2" charset="-122"/>
                        </a:rPr>
                        <a:t>，</a:t>
                      </a:r>
                      <a:endParaRPr kumimoji="0" lang="en-US" altLang="zh-CN" sz="1800" b="1" i="0" u="none" strike="noStrike" cap="none" normalizeH="0" baseline="0" dirty="0">
                        <a:ln>
                          <a:noFill/>
                        </a:ln>
                        <a:solidFill>
                          <a:schemeClr val="tx1"/>
                        </a:solidFill>
                        <a:effectLst/>
                        <a:latin typeface="Arial" charset="0"/>
                        <a:ea typeface="宋体" pitchFamily="2" charset="-122"/>
                      </a:endParaRPr>
                    </a:p>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Arial" charset="0"/>
                          <a:ea typeface="宋体" pitchFamily="2" charset="-122"/>
                        </a:rPr>
                        <a:t>z=0 </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Arial" charset="0"/>
                          <a:ea typeface="宋体" pitchFamily="2" charset="-122"/>
                        </a:rPr>
                        <a:t>x=3 </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Arial" charset="0"/>
                          <a:ea typeface="宋体" pitchFamily="2" charset="-122"/>
                        </a:rPr>
                        <a:t>T4</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tx1"/>
                          </a:solidFill>
                          <a:effectLst/>
                          <a:latin typeface="Arial" charset="0"/>
                          <a:ea typeface="宋体" pitchFamily="2" charset="-122"/>
                        </a:rPr>
                        <a:t>T1</a:t>
                      </a:r>
                    </a:p>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Arial" charset="0"/>
                          <a:ea typeface="宋体" pitchFamily="2" charset="-122"/>
                        </a:rPr>
                        <a:t>T3</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tx1"/>
                          </a:solidFill>
                          <a:effectLst/>
                          <a:latin typeface="Arial" charset="0"/>
                          <a:ea typeface="宋体" pitchFamily="2" charset="-122"/>
                        </a:rPr>
                        <a:t>T2</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Arial" charset="0"/>
                          <a:ea typeface="宋体" pitchFamily="2" charset="-122"/>
                        </a:rPr>
                        <a:t>ac</a:t>
                      </a:r>
                      <a:r>
                        <a:rPr kumimoji="0" lang="zh-CN" altLang="en-US" sz="1800" b="1" i="0" u="none" strike="noStrike" cap="none" normalizeH="0" baseline="0" dirty="0">
                          <a:ln>
                            <a:noFill/>
                          </a:ln>
                          <a:solidFill>
                            <a:schemeClr val="tx1"/>
                          </a:solidFill>
                          <a:effectLst/>
                          <a:latin typeface="Arial" charset="0"/>
                          <a:ea typeface="宋体" pitchFamily="2" charset="-122"/>
                        </a:rPr>
                        <a:t>，</a:t>
                      </a:r>
                      <a:r>
                        <a:rPr kumimoji="0" lang="en-US" altLang="zh-CN" sz="1800" b="1" i="0" u="none" strike="noStrike" cap="none" normalizeH="0" baseline="0" dirty="0">
                          <a:ln>
                            <a:noFill/>
                          </a:ln>
                          <a:solidFill>
                            <a:schemeClr val="tx1"/>
                          </a:solidFill>
                          <a:effectLst/>
                          <a:latin typeface="Arial" charset="0"/>
                          <a:ea typeface="宋体" pitchFamily="2" charset="-122"/>
                        </a:rPr>
                        <a:t>be</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err="1">
                          <a:ln>
                            <a:noFill/>
                          </a:ln>
                          <a:solidFill>
                            <a:schemeClr val="tx1"/>
                          </a:solidFill>
                          <a:effectLst/>
                          <a:latin typeface="Arial" charset="0"/>
                          <a:ea typeface="宋体" pitchFamily="2" charset="-122"/>
                        </a:rPr>
                        <a:t>sacbed</a:t>
                      </a:r>
                      <a:r>
                        <a:rPr kumimoji="0" lang="en-US" altLang="zh-CN" sz="1800" b="1" i="0" u="none" strike="noStrike" cap="none" normalizeH="0" baseline="0" dirty="0">
                          <a:ln>
                            <a:noFill/>
                          </a:ln>
                          <a:solidFill>
                            <a:schemeClr val="tx1"/>
                          </a:solidFill>
                          <a:effectLst/>
                          <a:latin typeface="Arial" charset="0"/>
                          <a:ea typeface="宋体" pitchFamily="2" charset="-122"/>
                        </a:rPr>
                        <a:t> </a:t>
                      </a:r>
                    </a:p>
                  </a:txBody>
                  <a:tcPr marL="91431" marR="91431"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934144">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CASE7</a:t>
                      </a:r>
                    </a:p>
                  </a:txBody>
                  <a:tcPr marL="91431" marR="91431"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Arial" charset="0"/>
                          <a:ea typeface="宋体" pitchFamily="2" charset="-122"/>
                        </a:rPr>
                        <a:t>x=1</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tx1"/>
                          </a:solidFill>
                          <a:effectLst/>
                          <a:latin typeface="Arial" charset="0"/>
                          <a:ea typeface="宋体" pitchFamily="2" charset="-122"/>
                        </a:rPr>
                        <a:t>y=1</a:t>
                      </a:r>
                      <a:r>
                        <a:rPr kumimoji="0" lang="zh-CN" altLang="en-US" sz="1800" b="1" i="0" u="none" strike="noStrike" cap="none" normalizeH="0" baseline="0">
                          <a:ln>
                            <a:noFill/>
                          </a:ln>
                          <a:solidFill>
                            <a:schemeClr val="tx1"/>
                          </a:solidFill>
                          <a:effectLst/>
                          <a:latin typeface="Arial" charset="0"/>
                          <a:ea typeface="宋体" pitchFamily="2" charset="-122"/>
                        </a:rPr>
                        <a:t>，</a:t>
                      </a:r>
                      <a:r>
                        <a:rPr kumimoji="0" lang="en-US" altLang="zh-CN" sz="1800" b="1" i="0" u="none" strike="noStrike" cap="none" normalizeH="0" baseline="0">
                          <a:ln>
                            <a:noFill/>
                          </a:ln>
                          <a:solidFill>
                            <a:schemeClr val="tx1"/>
                          </a:solidFill>
                          <a:effectLst/>
                          <a:latin typeface="Arial" charset="0"/>
                          <a:ea typeface="宋体" pitchFamily="2" charset="-122"/>
                        </a:rPr>
                        <a:t>z=1 </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Arial" charset="0"/>
                          <a:ea typeface="宋体" pitchFamily="2" charset="-122"/>
                        </a:rPr>
                        <a:t>x=1 </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 </a:t>
                      </a:r>
                    </a:p>
                  </a:txBody>
                  <a:tcPr marL="91431" marR="91431"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-T4</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-T1</a:t>
                      </a:r>
                    </a:p>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-T3</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-T2</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Ab</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bd</a:t>
                      </a:r>
                    </a:p>
                  </a:txBody>
                  <a:tcPr marL="91431" marR="91431"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err="1">
                          <a:ln>
                            <a:noFill/>
                          </a:ln>
                          <a:solidFill>
                            <a:schemeClr val="tx1"/>
                          </a:solidFill>
                          <a:effectLst/>
                          <a:latin typeface="Arial" charset="0"/>
                          <a:ea typeface="宋体" pitchFamily="2" charset="-122"/>
                        </a:rPr>
                        <a:t>sabd</a:t>
                      </a:r>
                      <a:r>
                        <a:rPr kumimoji="0" lang="en-US" altLang="zh-CN" sz="1800" b="1" i="0" u="none" strike="noStrike" cap="none" normalizeH="0" baseline="0" dirty="0">
                          <a:ln>
                            <a:noFill/>
                          </a:ln>
                          <a:solidFill>
                            <a:schemeClr val="tx1"/>
                          </a:solidFill>
                          <a:effectLst/>
                          <a:latin typeface="Arial" charset="0"/>
                          <a:ea typeface="宋体" pitchFamily="2" charset="-122"/>
                        </a:rPr>
                        <a:t> </a:t>
                      </a:r>
                    </a:p>
                  </a:txBody>
                  <a:tcPr marL="91431" marR="91431"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11" name="Rectangle 28"/>
          <p:cNvSpPr>
            <a:spLocks noRot="1" noChangeArrowheads="1"/>
          </p:cNvSpPr>
          <p:nvPr/>
        </p:nvSpPr>
        <p:spPr bwMode="auto">
          <a:xfrm>
            <a:off x="453515" y="1521072"/>
            <a:ext cx="2398676" cy="2016125"/>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判定/条件</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覆盖同时包含</a:t>
            </a:r>
            <a:r>
              <a:rPr kumimoji="0" lang="en-US" altLang="en-US" sz="2400"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判定</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覆盖</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和条件覆盖。</a:t>
            </a:r>
          </a:p>
        </p:txBody>
      </p:sp>
      <p:grpSp>
        <p:nvGrpSpPr>
          <p:cNvPr id="6" name="组合 5">
            <a:extLst>
              <a:ext uri="{FF2B5EF4-FFF2-40B4-BE49-F238E27FC236}">
                <a16:creationId xmlns:a16="http://schemas.microsoft.com/office/drawing/2014/main" id="{BB02154B-5117-4E48-B0F0-5B182CBF5E47}"/>
              </a:ext>
            </a:extLst>
          </p:cNvPr>
          <p:cNvGrpSpPr/>
          <p:nvPr/>
        </p:nvGrpSpPr>
        <p:grpSpPr>
          <a:xfrm>
            <a:off x="3124200" y="223714"/>
            <a:ext cx="6172200" cy="3814886"/>
            <a:chOff x="263699" y="1995922"/>
            <a:chExt cx="6768751" cy="4691781"/>
          </a:xfrm>
        </p:grpSpPr>
        <p:grpSp>
          <p:nvGrpSpPr>
            <p:cNvPr id="7" name="Group 6">
              <a:extLst>
                <a:ext uri="{FF2B5EF4-FFF2-40B4-BE49-F238E27FC236}">
                  <a16:creationId xmlns:a16="http://schemas.microsoft.com/office/drawing/2014/main" id="{09EBAE5F-775E-4471-BD0A-8A854559EE93}"/>
                </a:ext>
              </a:extLst>
            </p:cNvPr>
            <p:cNvGrpSpPr>
              <a:grpSpLocks/>
            </p:cNvGrpSpPr>
            <p:nvPr/>
          </p:nvGrpSpPr>
          <p:grpSpPr bwMode="auto">
            <a:xfrm>
              <a:off x="263699" y="1995922"/>
              <a:ext cx="6768751" cy="4691781"/>
              <a:chOff x="3066" y="11585"/>
              <a:chExt cx="4859" cy="4482"/>
            </a:xfrm>
          </p:grpSpPr>
          <p:sp>
            <p:nvSpPr>
              <p:cNvPr id="15" name="Text Box 8">
                <a:extLst>
                  <a:ext uri="{FF2B5EF4-FFF2-40B4-BE49-F238E27FC236}">
                    <a16:creationId xmlns:a16="http://schemas.microsoft.com/office/drawing/2014/main" id="{BD1FB4D7-F6CF-4074-A0DC-EC18439CB2FD}"/>
                  </a:ext>
                </a:extLst>
              </p:cNvPr>
              <p:cNvSpPr txBox="1">
                <a:spLocks noChangeArrowheads="1"/>
              </p:cNvSpPr>
              <p:nvPr/>
            </p:nvSpPr>
            <p:spPr bwMode="auto">
              <a:xfrm>
                <a:off x="3692" y="1552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d</a:t>
                </a:r>
              </a:p>
            </p:txBody>
          </p:sp>
          <p:sp>
            <p:nvSpPr>
              <p:cNvPr id="16" name="Text Box 9">
                <a:extLst>
                  <a:ext uri="{FF2B5EF4-FFF2-40B4-BE49-F238E27FC236}">
                    <a16:creationId xmlns:a16="http://schemas.microsoft.com/office/drawing/2014/main" id="{DCA6EF50-716B-4BF4-B111-ECCF9D3E79EC}"/>
                  </a:ext>
                </a:extLst>
              </p:cNvPr>
              <p:cNvSpPr txBox="1">
                <a:spLocks noChangeArrowheads="1"/>
              </p:cNvSpPr>
              <p:nvPr/>
            </p:nvSpPr>
            <p:spPr bwMode="auto">
              <a:xfrm>
                <a:off x="3066" y="14302"/>
                <a:ext cx="46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b</a:t>
                </a:r>
              </a:p>
            </p:txBody>
          </p:sp>
          <p:sp>
            <p:nvSpPr>
              <p:cNvPr id="17" name="Text Box 10">
                <a:extLst>
                  <a:ext uri="{FF2B5EF4-FFF2-40B4-BE49-F238E27FC236}">
                    <a16:creationId xmlns:a16="http://schemas.microsoft.com/office/drawing/2014/main" id="{9BE75530-FC47-4EBF-9A78-E7F6A94A078F}"/>
                  </a:ext>
                </a:extLst>
              </p:cNvPr>
              <p:cNvSpPr txBox="1">
                <a:spLocks noChangeArrowheads="1"/>
              </p:cNvSpPr>
              <p:nvPr/>
            </p:nvSpPr>
            <p:spPr bwMode="auto">
              <a:xfrm>
                <a:off x="3066" y="12808"/>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a</a:t>
                </a:r>
              </a:p>
            </p:txBody>
          </p:sp>
          <p:sp>
            <p:nvSpPr>
              <p:cNvPr id="18" name="Text Box 11">
                <a:extLst>
                  <a:ext uri="{FF2B5EF4-FFF2-40B4-BE49-F238E27FC236}">
                    <a16:creationId xmlns:a16="http://schemas.microsoft.com/office/drawing/2014/main" id="{5FEAE7EF-E100-4126-823F-483C17EDD80A}"/>
                  </a:ext>
                </a:extLst>
              </p:cNvPr>
              <p:cNvSpPr txBox="1">
                <a:spLocks noChangeArrowheads="1"/>
              </p:cNvSpPr>
              <p:nvPr/>
            </p:nvSpPr>
            <p:spPr bwMode="auto">
              <a:xfrm>
                <a:off x="3692" y="1158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s</a:t>
                </a:r>
              </a:p>
            </p:txBody>
          </p:sp>
          <p:sp>
            <p:nvSpPr>
              <p:cNvPr id="19" name="AutoShape 14">
                <a:extLst>
                  <a:ext uri="{FF2B5EF4-FFF2-40B4-BE49-F238E27FC236}">
                    <a16:creationId xmlns:a16="http://schemas.microsoft.com/office/drawing/2014/main" id="{0E307F7E-139B-4B21-95C3-B61978C606F3}"/>
                  </a:ext>
                </a:extLst>
              </p:cNvPr>
              <p:cNvSpPr>
                <a:spLocks noChangeArrowheads="1"/>
              </p:cNvSpPr>
              <p:nvPr/>
            </p:nvSpPr>
            <p:spPr bwMode="auto">
              <a:xfrm>
                <a:off x="4161" y="11585"/>
                <a:ext cx="940" cy="543"/>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dirty="0">
                    <a:latin typeface="Times New Roman" panose="02020603050405020304" pitchFamily="18" charset="0"/>
                  </a:rPr>
                  <a:t>入口</a:t>
                </a:r>
              </a:p>
            </p:txBody>
          </p:sp>
          <p:sp>
            <p:nvSpPr>
              <p:cNvPr id="20" name="AutoShape 15">
                <a:extLst>
                  <a:ext uri="{FF2B5EF4-FFF2-40B4-BE49-F238E27FC236}">
                    <a16:creationId xmlns:a16="http://schemas.microsoft.com/office/drawing/2014/main" id="{32F74EEF-89E4-46DF-A739-6FAE04715472}"/>
                  </a:ext>
                </a:extLst>
              </p:cNvPr>
              <p:cNvSpPr>
                <a:spLocks noChangeArrowheads="1"/>
              </p:cNvSpPr>
              <p:nvPr/>
            </p:nvSpPr>
            <p:spPr bwMode="auto">
              <a:xfrm>
                <a:off x="4161" y="15525"/>
                <a:ext cx="940" cy="542"/>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a:latin typeface="Times New Roman" panose="02020603050405020304" pitchFamily="18" charset="0"/>
                  </a:rPr>
                  <a:t>返回</a:t>
                </a:r>
              </a:p>
            </p:txBody>
          </p:sp>
          <p:sp>
            <p:nvSpPr>
              <p:cNvPr id="21" name="AutoShape 16">
                <a:extLst>
                  <a:ext uri="{FF2B5EF4-FFF2-40B4-BE49-F238E27FC236}">
                    <a16:creationId xmlns:a16="http://schemas.microsoft.com/office/drawing/2014/main" id="{6462E951-22F6-4D75-9583-9BE855699323}"/>
                  </a:ext>
                </a:extLst>
              </p:cNvPr>
              <p:cNvSpPr>
                <a:spLocks noChangeArrowheads="1"/>
              </p:cNvSpPr>
              <p:nvPr/>
            </p:nvSpPr>
            <p:spPr bwMode="auto">
              <a:xfrm>
                <a:off x="3535" y="12536"/>
                <a:ext cx="2192"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y&gt;1</a:t>
                </a:r>
                <a:r>
                  <a:rPr lang="zh-CN" altLang="en-US" b="1" dirty="0">
                    <a:latin typeface="Times New Roman" panose="02020603050405020304" pitchFamily="18" charset="0"/>
                  </a:rPr>
                  <a:t>）</a:t>
                </a:r>
                <a:r>
                  <a:rPr lang="en-US" altLang="zh-CN" b="1" dirty="0">
                    <a:latin typeface="Times New Roman" panose="02020603050405020304" pitchFamily="18" charset="0"/>
                  </a:rPr>
                  <a:t>&amp;&amp;</a:t>
                </a:r>
              </a:p>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z==0</a:t>
                </a:r>
                <a:r>
                  <a:rPr lang="zh-CN" altLang="en-US" b="1" dirty="0">
                    <a:latin typeface="Times New Roman" panose="02020603050405020304" pitchFamily="18" charset="0"/>
                  </a:rPr>
                  <a:t>）</a:t>
                </a:r>
              </a:p>
            </p:txBody>
          </p:sp>
          <p:sp>
            <p:nvSpPr>
              <p:cNvPr id="22" name="AutoShape 17">
                <a:extLst>
                  <a:ext uri="{FF2B5EF4-FFF2-40B4-BE49-F238E27FC236}">
                    <a16:creationId xmlns:a16="http://schemas.microsoft.com/office/drawing/2014/main" id="{4E56850A-A65B-4FD8-90FB-9F9015DD65D6}"/>
                  </a:ext>
                </a:extLst>
              </p:cNvPr>
              <p:cNvSpPr>
                <a:spLocks noChangeArrowheads="1"/>
              </p:cNvSpPr>
              <p:nvPr/>
            </p:nvSpPr>
            <p:spPr bwMode="auto">
              <a:xfrm>
                <a:off x="3535" y="14030"/>
                <a:ext cx="2364"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y==2</a:t>
                </a:r>
                <a:r>
                  <a:rPr lang="zh-CN" altLang="en-US" b="1">
                    <a:latin typeface="Times New Roman" panose="02020603050405020304" pitchFamily="18" charset="0"/>
                  </a:rPr>
                  <a:t>）</a:t>
                </a:r>
                <a:r>
                  <a:rPr lang="en-US" altLang="zh-CN" b="1">
                    <a:latin typeface="Times New Roman" panose="02020603050405020304" pitchFamily="18" charset="0"/>
                  </a:rPr>
                  <a:t>||</a:t>
                </a:r>
              </a:p>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x&gt;1</a:t>
                </a:r>
                <a:r>
                  <a:rPr lang="zh-CN" altLang="en-US" b="1">
                    <a:latin typeface="Times New Roman" panose="02020603050405020304" pitchFamily="18" charset="0"/>
                  </a:rPr>
                  <a:t>）</a:t>
                </a:r>
              </a:p>
            </p:txBody>
          </p:sp>
          <p:sp>
            <p:nvSpPr>
              <p:cNvPr id="23" name="Rectangle 18">
                <a:extLst>
                  <a:ext uri="{FF2B5EF4-FFF2-40B4-BE49-F238E27FC236}">
                    <a16:creationId xmlns:a16="http://schemas.microsoft.com/office/drawing/2014/main" id="{672F908B-2D7A-4811-92B9-63FE5D8403AE}"/>
                  </a:ext>
                </a:extLst>
              </p:cNvPr>
              <p:cNvSpPr>
                <a:spLocks noChangeArrowheads="1"/>
              </p:cNvSpPr>
              <p:nvPr/>
            </p:nvSpPr>
            <p:spPr bwMode="auto">
              <a:xfrm>
                <a:off x="6353" y="12808"/>
                <a:ext cx="1095" cy="406"/>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sz="2000" b="1">
                    <a:latin typeface="Times New Roman" panose="02020603050405020304" pitchFamily="18" charset="0"/>
                  </a:rPr>
                  <a:t>x = x / y</a:t>
                </a:r>
              </a:p>
            </p:txBody>
          </p:sp>
          <p:sp>
            <p:nvSpPr>
              <p:cNvPr id="24" name="Rectangle 19">
                <a:extLst>
                  <a:ext uri="{FF2B5EF4-FFF2-40B4-BE49-F238E27FC236}">
                    <a16:creationId xmlns:a16="http://schemas.microsoft.com/office/drawing/2014/main" id="{BD4723C1-8D93-4574-8255-FE4C1D0AD80C}"/>
                  </a:ext>
                </a:extLst>
              </p:cNvPr>
              <p:cNvSpPr>
                <a:spLocks noChangeArrowheads="1"/>
              </p:cNvSpPr>
              <p:nvPr/>
            </p:nvSpPr>
            <p:spPr bwMode="auto">
              <a:xfrm>
                <a:off x="6353" y="14302"/>
                <a:ext cx="1095" cy="407"/>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b="1">
                    <a:latin typeface="Times New Roman" panose="02020603050405020304" pitchFamily="18" charset="0"/>
                  </a:rPr>
                  <a:t>x = x +1</a:t>
                </a:r>
              </a:p>
            </p:txBody>
          </p:sp>
          <p:sp>
            <p:nvSpPr>
              <p:cNvPr id="25" name="Line 20">
                <a:extLst>
                  <a:ext uri="{FF2B5EF4-FFF2-40B4-BE49-F238E27FC236}">
                    <a16:creationId xmlns:a16="http://schemas.microsoft.com/office/drawing/2014/main" id="{422F8893-92F9-4054-AEDC-D2AF58917029}"/>
                  </a:ext>
                </a:extLst>
              </p:cNvPr>
              <p:cNvSpPr>
                <a:spLocks noChangeShapeType="1"/>
              </p:cNvSpPr>
              <p:nvPr/>
            </p:nvSpPr>
            <p:spPr bwMode="auto">
              <a:xfrm>
                <a:off x="4631" y="12128"/>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1">
                <a:extLst>
                  <a:ext uri="{FF2B5EF4-FFF2-40B4-BE49-F238E27FC236}">
                    <a16:creationId xmlns:a16="http://schemas.microsoft.com/office/drawing/2014/main" id="{6E85414E-62EF-45C1-AF07-DBE993A8DA2B}"/>
                  </a:ext>
                </a:extLst>
              </p:cNvPr>
              <p:cNvSpPr>
                <a:spLocks noChangeShapeType="1"/>
              </p:cNvSpPr>
              <p:nvPr/>
            </p:nvSpPr>
            <p:spPr bwMode="auto">
              <a:xfrm>
                <a:off x="5727" y="13079"/>
                <a:ext cx="62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2">
                <a:extLst>
                  <a:ext uri="{FF2B5EF4-FFF2-40B4-BE49-F238E27FC236}">
                    <a16:creationId xmlns:a16="http://schemas.microsoft.com/office/drawing/2014/main" id="{6B30A90C-0D1A-4D01-88B0-654F750C7843}"/>
                  </a:ext>
                </a:extLst>
              </p:cNvPr>
              <p:cNvSpPr>
                <a:spLocks noChangeShapeType="1"/>
              </p:cNvSpPr>
              <p:nvPr/>
            </p:nvSpPr>
            <p:spPr bwMode="auto">
              <a:xfrm>
                <a:off x="4631" y="13623"/>
                <a:ext cx="0"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3">
                <a:extLst>
                  <a:ext uri="{FF2B5EF4-FFF2-40B4-BE49-F238E27FC236}">
                    <a16:creationId xmlns:a16="http://schemas.microsoft.com/office/drawing/2014/main" id="{33905AC8-8992-4CC8-B517-6480FAE243D5}"/>
                  </a:ext>
                </a:extLst>
              </p:cNvPr>
              <p:cNvSpPr>
                <a:spLocks noChangeShapeType="1"/>
              </p:cNvSpPr>
              <p:nvPr/>
            </p:nvSpPr>
            <p:spPr bwMode="auto">
              <a:xfrm>
                <a:off x="4631" y="15117"/>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4">
                <a:extLst>
                  <a:ext uri="{FF2B5EF4-FFF2-40B4-BE49-F238E27FC236}">
                    <a16:creationId xmlns:a16="http://schemas.microsoft.com/office/drawing/2014/main" id="{FDD07BF6-9DF1-420E-B358-EEABC0FF7071}"/>
                  </a:ext>
                </a:extLst>
              </p:cNvPr>
              <p:cNvSpPr>
                <a:spLocks noChangeShapeType="1"/>
              </p:cNvSpPr>
              <p:nvPr/>
            </p:nvSpPr>
            <p:spPr bwMode="auto">
              <a:xfrm flipH="1">
                <a:off x="4631" y="13755"/>
                <a:ext cx="2269" cy="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26">
                <a:extLst>
                  <a:ext uri="{FF2B5EF4-FFF2-40B4-BE49-F238E27FC236}">
                    <a16:creationId xmlns:a16="http://schemas.microsoft.com/office/drawing/2014/main" id="{722FBD93-602F-4952-B76B-F10DE07CB156}"/>
                  </a:ext>
                </a:extLst>
              </p:cNvPr>
              <p:cNvSpPr>
                <a:spLocks noChangeShapeType="1"/>
              </p:cNvSpPr>
              <p:nvPr/>
            </p:nvSpPr>
            <p:spPr bwMode="auto">
              <a:xfrm flipH="1">
                <a:off x="4631" y="15253"/>
                <a:ext cx="21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27">
                <a:extLst>
                  <a:ext uri="{FF2B5EF4-FFF2-40B4-BE49-F238E27FC236}">
                    <a16:creationId xmlns:a16="http://schemas.microsoft.com/office/drawing/2014/main" id="{3E077D0C-332C-4A3A-A07D-2F8511D92C38}"/>
                  </a:ext>
                </a:extLst>
              </p:cNvPr>
              <p:cNvSpPr>
                <a:spLocks noChangeShapeType="1"/>
              </p:cNvSpPr>
              <p:nvPr/>
            </p:nvSpPr>
            <p:spPr bwMode="auto">
              <a:xfrm>
                <a:off x="6822" y="14710"/>
                <a:ext cx="0" cy="5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9">
                <a:extLst>
                  <a:ext uri="{FF2B5EF4-FFF2-40B4-BE49-F238E27FC236}">
                    <a16:creationId xmlns:a16="http://schemas.microsoft.com/office/drawing/2014/main" id="{362B219A-FD8F-4A4E-9A7B-DC0F9E893980}"/>
                  </a:ext>
                </a:extLst>
              </p:cNvPr>
              <p:cNvSpPr>
                <a:spLocks noChangeShapeType="1"/>
              </p:cNvSpPr>
              <p:nvPr/>
            </p:nvSpPr>
            <p:spPr bwMode="auto">
              <a:xfrm>
                <a:off x="5727" y="14574"/>
                <a:ext cx="6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30">
                <a:extLst>
                  <a:ext uri="{FF2B5EF4-FFF2-40B4-BE49-F238E27FC236}">
                    <a16:creationId xmlns:a16="http://schemas.microsoft.com/office/drawing/2014/main" id="{1F8E97F6-131A-4AF7-93C5-85349B63C2B3}"/>
                  </a:ext>
                </a:extLst>
              </p:cNvPr>
              <p:cNvSpPr txBox="1">
                <a:spLocks noChangeArrowheads="1"/>
              </p:cNvSpPr>
              <p:nvPr/>
            </p:nvSpPr>
            <p:spPr bwMode="auto">
              <a:xfrm>
                <a:off x="7448" y="13220"/>
                <a:ext cx="470"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c</a:t>
                </a:r>
              </a:p>
            </p:txBody>
          </p:sp>
          <p:sp>
            <p:nvSpPr>
              <p:cNvPr id="34" name="Text Box 31">
                <a:extLst>
                  <a:ext uri="{FF2B5EF4-FFF2-40B4-BE49-F238E27FC236}">
                    <a16:creationId xmlns:a16="http://schemas.microsoft.com/office/drawing/2014/main" id="{9DE07246-88F8-402D-9E4D-7FCC0C03FF21}"/>
                  </a:ext>
                </a:extLst>
              </p:cNvPr>
              <p:cNvSpPr txBox="1">
                <a:spLocks noChangeArrowheads="1"/>
              </p:cNvSpPr>
              <p:nvPr/>
            </p:nvSpPr>
            <p:spPr bwMode="auto">
              <a:xfrm>
                <a:off x="7455" y="14709"/>
                <a:ext cx="470"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e</a:t>
                </a:r>
              </a:p>
            </p:txBody>
          </p:sp>
        </p:grpSp>
        <p:sp>
          <p:nvSpPr>
            <p:cNvPr id="8" name="矩形 26">
              <a:extLst>
                <a:ext uri="{FF2B5EF4-FFF2-40B4-BE49-F238E27FC236}">
                  <a16:creationId xmlns:a16="http://schemas.microsoft.com/office/drawing/2014/main" id="{ED56CA84-E030-4E49-BC5C-B8DAD500091B}"/>
                </a:ext>
              </a:extLst>
            </p:cNvPr>
            <p:cNvSpPr>
              <a:spLocks noChangeArrowheads="1"/>
            </p:cNvSpPr>
            <p:nvPr/>
          </p:nvSpPr>
          <p:spPr bwMode="auto">
            <a:xfrm>
              <a:off x="4181317" y="3219075"/>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10" name="矩形 27">
              <a:extLst>
                <a:ext uri="{FF2B5EF4-FFF2-40B4-BE49-F238E27FC236}">
                  <a16:creationId xmlns:a16="http://schemas.microsoft.com/office/drawing/2014/main" id="{3C4BC335-9AD1-4DF7-ACE7-AAD50A6B24A2}"/>
                </a:ext>
              </a:extLst>
            </p:cNvPr>
            <p:cNvSpPr>
              <a:spLocks noChangeArrowheads="1"/>
            </p:cNvSpPr>
            <p:nvPr/>
          </p:nvSpPr>
          <p:spPr bwMode="auto">
            <a:xfrm>
              <a:off x="4340270" y="4746952"/>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12" name="矩形 28">
              <a:extLst>
                <a:ext uri="{FF2B5EF4-FFF2-40B4-BE49-F238E27FC236}">
                  <a16:creationId xmlns:a16="http://schemas.microsoft.com/office/drawing/2014/main" id="{DB31B775-354D-405A-A241-70708FEB73EF}"/>
                </a:ext>
              </a:extLst>
            </p:cNvPr>
            <p:cNvSpPr>
              <a:spLocks noChangeArrowheads="1"/>
            </p:cNvSpPr>
            <p:nvPr/>
          </p:nvSpPr>
          <p:spPr bwMode="auto">
            <a:xfrm>
              <a:off x="1906017" y="4128264"/>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13" name="矩形 29">
              <a:extLst>
                <a:ext uri="{FF2B5EF4-FFF2-40B4-BE49-F238E27FC236}">
                  <a16:creationId xmlns:a16="http://schemas.microsoft.com/office/drawing/2014/main" id="{4F2AF3B0-37B3-402F-AC4F-A60B743D3BD2}"/>
                </a:ext>
              </a:extLst>
            </p:cNvPr>
            <p:cNvSpPr>
              <a:spLocks noChangeArrowheads="1"/>
            </p:cNvSpPr>
            <p:nvPr/>
          </p:nvSpPr>
          <p:spPr bwMode="auto">
            <a:xfrm>
              <a:off x="1991314" y="5650937"/>
              <a:ext cx="2502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14" name="Line 27">
              <a:extLst>
                <a:ext uri="{FF2B5EF4-FFF2-40B4-BE49-F238E27FC236}">
                  <a16:creationId xmlns:a16="http://schemas.microsoft.com/office/drawing/2014/main" id="{087ED86B-8F6C-4B2F-949F-9671315035A2}"/>
                </a:ext>
              </a:extLst>
            </p:cNvPr>
            <p:cNvSpPr>
              <a:spLocks noChangeShapeType="1"/>
            </p:cNvSpPr>
            <p:nvPr/>
          </p:nvSpPr>
          <p:spPr bwMode="auto">
            <a:xfrm>
              <a:off x="5604591" y="3687717"/>
              <a:ext cx="0" cy="5684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81878962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hasCustomPrompt="1"/>
          </p:nvPr>
        </p:nvSpPr>
        <p:spPr>
          <a:xfrm>
            <a:off x="920750" y="581025"/>
            <a:ext cx="7170738" cy="533400"/>
          </a:xfrm>
          <a:ln>
            <a:miter/>
          </a:ln>
        </p:spPr>
        <p:txBody>
          <a:bodyPr lIns="0" tIns="0" rIns="0" bIns="0"/>
          <a:lstStyle/>
          <a:p>
            <a:pPr>
              <a:defRPr/>
            </a:pPr>
            <a:r>
              <a:rPr lang="en-US" altLang="zh-CN" sz="3600" b="1" i="1" dirty="0">
                <a:solidFill>
                  <a:schemeClr val="hlink"/>
                </a:solidFill>
              </a:rPr>
              <a:t>5</a:t>
            </a:r>
            <a:r>
              <a:rPr lang="en-US" altLang="zh-CN" sz="3600" i="1" dirty="0">
                <a:effectLst>
                  <a:outerShdw blurRad="38100" dist="38100" dir="2700000" algn="tl">
                    <a:srgbClr val="FFFFFF"/>
                  </a:outerShdw>
                </a:effectLst>
                <a:latin typeface="Arial" pitchFamily="34" charset="0"/>
                <a:ea typeface="楷体_GB2312" pitchFamily="49" charset="-122"/>
              </a:rPr>
              <a:t> </a:t>
            </a:r>
            <a:r>
              <a:rPr lang="zh-CN" altLang="en-US" sz="3600" b="1" i="1" dirty="0">
                <a:solidFill>
                  <a:schemeClr val="hlink"/>
                </a:solidFill>
              </a:rPr>
              <a:t>条件组合测试</a:t>
            </a:r>
            <a:endParaRPr lang="en-US" altLang="zh-CN" sz="3600" b="1" i="1" dirty="0">
              <a:solidFill>
                <a:schemeClr val="hlink"/>
              </a:solidFill>
            </a:endParaRPr>
          </a:p>
        </p:txBody>
      </p:sp>
      <p:sp>
        <p:nvSpPr>
          <p:cNvPr id="107522" name="Rectangle 3"/>
          <p:cNvSpPr>
            <a:spLocks noChangeArrowheads="1"/>
          </p:cNvSpPr>
          <p:nvPr/>
        </p:nvSpPr>
        <p:spPr bwMode="auto">
          <a:xfrm>
            <a:off x="774700" y="1931988"/>
            <a:ext cx="7620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55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55600" marR="0" lvl="0" indent="-355600" algn="l" defTabSz="914400" rtl="0" eaLnBrk="0" fontAlgn="base" latinLnBrk="0" hangingPunct="0">
              <a:lnSpc>
                <a:spcPct val="100000"/>
              </a:lnSpc>
              <a:spcBef>
                <a:spcPct val="0"/>
              </a:spcBef>
              <a:spcAft>
                <a:spcPct val="0"/>
              </a:spcAft>
              <a:buClr>
                <a:srgbClr val="91AC4E"/>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每个判定中条件结果</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的所有可能</a:t>
            </a:r>
            <a:r>
              <a:rPr kumimoji="0" lang="zh-CN" altLang="en-US" sz="24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组合</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至少出现一次。</a:t>
            </a: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355600" marR="0" lvl="0" indent="-355600" algn="l" defTabSz="914400" rtl="0" eaLnBrk="0" fontAlgn="base" latinLnBrk="0" hangingPunct="0">
              <a:lnSpc>
                <a:spcPct val="100000"/>
              </a:lnSpc>
              <a:spcBef>
                <a:spcPct val="0"/>
              </a:spcBef>
              <a:spcAft>
                <a:spcPct val="0"/>
              </a:spcAft>
              <a:buClr>
                <a:srgbClr val="91AC4E"/>
              </a:buClr>
              <a:buSzPct val="80000"/>
              <a:buFont typeface="Wingdings" panose="05000000000000000000" pitchFamily="2" charset="2"/>
              <a:buChar char="p"/>
              <a:tabLst/>
              <a:defRPr/>
            </a:pPr>
            <a:endPar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0274798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txBox="1">
            <a:spLocks noRot="1" noChangeArrowheads="1"/>
          </p:cNvSpPr>
          <p:nvPr/>
        </p:nvSpPr>
        <p:spPr bwMode="auto">
          <a:xfrm>
            <a:off x="122115" y="-11157"/>
            <a:ext cx="80660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800" b="1" i="1" u="none" strike="noStrike" kern="1200" cap="none" spc="0" normalizeH="0" baseline="0" noProof="0" dirty="0">
                <a:ln>
                  <a:noFill/>
                </a:ln>
                <a:solidFill>
                  <a:srgbClr val="990033"/>
                </a:solidFill>
                <a:effectLst/>
                <a:uLnTx/>
                <a:uFillTx/>
                <a:latin typeface="Times New Roman" panose="02020603050405020304" pitchFamily="18" charset="0"/>
                <a:ea typeface="宋体" panose="02010600030101010101" pitchFamily="2" charset="-122"/>
                <a:cs typeface="+mn-cs"/>
              </a:rPr>
              <a:t>条件组合覆盖的测试用例</a:t>
            </a:r>
          </a:p>
        </p:txBody>
      </p:sp>
      <p:graphicFrame>
        <p:nvGraphicFramePr>
          <p:cNvPr id="9" name="Group 129"/>
          <p:cNvGraphicFramePr>
            <a:graphicFrameLocks noGrp="1"/>
          </p:cNvGraphicFramePr>
          <p:nvPr>
            <p:extLst>
              <p:ext uri="{D42A27DB-BD31-4B8C-83A1-F6EECF244321}">
                <p14:modId xmlns:p14="http://schemas.microsoft.com/office/powerpoint/2010/main" val="4031572403"/>
              </p:ext>
            </p:extLst>
          </p:nvPr>
        </p:nvGraphicFramePr>
        <p:xfrm>
          <a:off x="3328835" y="815890"/>
          <a:ext cx="5559817" cy="2542538"/>
        </p:xfrm>
        <a:graphic>
          <a:graphicData uri="http://schemas.openxmlformats.org/drawingml/2006/table">
            <a:tbl>
              <a:tblPr/>
              <a:tblGrid>
                <a:gridCol w="739674">
                  <a:extLst>
                    <a:ext uri="{9D8B030D-6E8A-4147-A177-3AD203B41FA5}">
                      <a16:colId xmlns:a16="http://schemas.microsoft.com/office/drawing/2014/main" val="20000"/>
                    </a:ext>
                  </a:extLst>
                </a:gridCol>
                <a:gridCol w="1947263">
                  <a:extLst>
                    <a:ext uri="{9D8B030D-6E8A-4147-A177-3AD203B41FA5}">
                      <a16:colId xmlns:a16="http://schemas.microsoft.com/office/drawing/2014/main" val="20001"/>
                    </a:ext>
                  </a:extLst>
                </a:gridCol>
                <a:gridCol w="741718">
                  <a:extLst>
                    <a:ext uri="{9D8B030D-6E8A-4147-A177-3AD203B41FA5}">
                      <a16:colId xmlns:a16="http://schemas.microsoft.com/office/drawing/2014/main" val="20002"/>
                    </a:ext>
                  </a:extLst>
                </a:gridCol>
                <a:gridCol w="2131162">
                  <a:extLst>
                    <a:ext uri="{9D8B030D-6E8A-4147-A177-3AD203B41FA5}">
                      <a16:colId xmlns:a16="http://schemas.microsoft.com/office/drawing/2014/main" val="20003"/>
                    </a:ext>
                  </a:extLst>
                </a:gridCol>
              </a:tblGrid>
              <a:tr h="634076">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编号</a:t>
                      </a:r>
                    </a:p>
                  </a:txBody>
                  <a:tcPr marT="46456" marB="46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判定</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1</a:t>
                      </a:r>
                      <a:r>
                        <a:rPr kumimoji="0" lang="zh-CN" altLang="en-US" sz="1800" b="1" i="0" u="none" strike="noStrike" cap="none" normalizeH="0" baseline="0" dirty="0">
                          <a:ln>
                            <a:noFill/>
                          </a:ln>
                          <a:solidFill>
                            <a:schemeClr val="tx1"/>
                          </a:solidFill>
                          <a:effectLst/>
                          <a:latin typeface="隶书" pitchFamily="49" charset="-122"/>
                          <a:ea typeface="宋体" pitchFamily="2" charset="-122"/>
                        </a:rPr>
                        <a:t>各条件组合</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编号</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判定</a:t>
                      </a:r>
                      <a:r>
                        <a:rPr kumimoji="0" lang="en-US" altLang="zh-CN" sz="1800" b="1" i="0" u="none" strike="noStrike" cap="none" normalizeH="0" baseline="0">
                          <a:ln>
                            <a:noFill/>
                          </a:ln>
                          <a:solidFill>
                            <a:schemeClr val="tx1"/>
                          </a:solidFill>
                          <a:effectLst/>
                          <a:latin typeface="隶书" pitchFamily="49" charset="-122"/>
                          <a:ea typeface="宋体" pitchFamily="2" charset="-122"/>
                        </a:rPr>
                        <a:t>2</a:t>
                      </a:r>
                      <a:r>
                        <a:rPr kumimoji="0" lang="zh-CN" altLang="en-US" sz="1800" b="1" i="0" u="none" strike="noStrike" cap="none" normalizeH="0" baseline="0">
                          <a:ln>
                            <a:noFill/>
                          </a:ln>
                          <a:solidFill>
                            <a:schemeClr val="tx1"/>
                          </a:solidFill>
                          <a:effectLst/>
                          <a:latin typeface="隶书" pitchFamily="49" charset="-122"/>
                          <a:ea typeface="宋体" pitchFamily="2" charset="-122"/>
                        </a:rPr>
                        <a:t>各条件组合</a:t>
                      </a:r>
                    </a:p>
                  </a:txBody>
                  <a:tcPr marT="46456" marB="46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5124">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1</a:t>
                      </a:r>
                    </a:p>
                  </a:txBody>
                  <a:tcPr marT="46456" marB="46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y&gt;1,z==0</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5</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y==2, x&gt;1</a:t>
                      </a:r>
                    </a:p>
                  </a:txBody>
                  <a:tcPr marT="46456" marB="46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11334">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2</a:t>
                      </a:r>
                    </a:p>
                  </a:txBody>
                  <a:tcPr marT="46456" marB="46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y&gt;1,z!=0</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6</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y==2, x&lt;=1 </a:t>
                      </a:r>
                    </a:p>
                  </a:txBody>
                  <a:tcPr marT="46456" marB="46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40360">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3</a:t>
                      </a:r>
                    </a:p>
                  </a:txBody>
                  <a:tcPr marT="46456" marB="46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y&lt;=1</a:t>
                      </a:r>
                      <a:r>
                        <a:rPr kumimoji="0" lang="zh-CN" altLang="en-US" sz="1800" b="1" i="0" u="none" strike="noStrike" cap="none" normalizeH="0" baseline="0" dirty="0">
                          <a:ln>
                            <a:noFill/>
                          </a:ln>
                          <a:solidFill>
                            <a:schemeClr val="tx1"/>
                          </a:solidFill>
                          <a:effectLst/>
                          <a:latin typeface="隶书" pitchFamily="49" charset="-122"/>
                          <a:ea typeface="宋体" pitchFamily="2" charset="-122"/>
                        </a:rPr>
                        <a:t>，</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z==0 </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7</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y!=2, x&gt;1</a:t>
                      </a:r>
                    </a:p>
                  </a:txBody>
                  <a:tcPr marT="46456" marB="46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1644">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4</a:t>
                      </a:r>
                    </a:p>
                  </a:txBody>
                  <a:tcPr marT="46456" marB="46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y&lt;=1,z!=0</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8  </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y!=2, x&lt;=1 </a:t>
                      </a:r>
                    </a:p>
                  </a:txBody>
                  <a:tcPr marT="46456" marB="46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pSp>
        <p:nvGrpSpPr>
          <p:cNvPr id="11" name="组合 10">
            <a:extLst>
              <a:ext uri="{FF2B5EF4-FFF2-40B4-BE49-F238E27FC236}">
                <a16:creationId xmlns:a16="http://schemas.microsoft.com/office/drawing/2014/main" id="{FD3E58A6-185D-446C-9FC8-C7EA8652AD52}"/>
              </a:ext>
            </a:extLst>
          </p:cNvPr>
          <p:cNvGrpSpPr/>
          <p:nvPr/>
        </p:nvGrpSpPr>
        <p:grpSpPr>
          <a:xfrm>
            <a:off x="457200" y="2590800"/>
            <a:ext cx="6172200" cy="3814886"/>
            <a:chOff x="263699" y="1995922"/>
            <a:chExt cx="6768751" cy="4691781"/>
          </a:xfrm>
        </p:grpSpPr>
        <p:grpSp>
          <p:nvGrpSpPr>
            <p:cNvPr id="12" name="Group 6">
              <a:extLst>
                <a:ext uri="{FF2B5EF4-FFF2-40B4-BE49-F238E27FC236}">
                  <a16:creationId xmlns:a16="http://schemas.microsoft.com/office/drawing/2014/main" id="{898BD7EC-E473-43E8-A5C5-E6141B640EE7}"/>
                </a:ext>
              </a:extLst>
            </p:cNvPr>
            <p:cNvGrpSpPr>
              <a:grpSpLocks/>
            </p:cNvGrpSpPr>
            <p:nvPr/>
          </p:nvGrpSpPr>
          <p:grpSpPr bwMode="auto">
            <a:xfrm>
              <a:off x="263699" y="1995922"/>
              <a:ext cx="6768751" cy="4691781"/>
              <a:chOff x="3066" y="11585"/>
              <a:chExt cx="4859" cy="4482"/>
            </a:xfrm>
          </p:grpSpPr>
          <p:sp>
            <p:nvSpPr>
              <p:cNvPr id="18" name="Text Box 8">
                <a:extLst>
                  <a:ext uri="{FF2B5EF4-FFF2-40B4-BE49-F238E27FC236}">
                    <a16:creationId xmlns:a16="http://schemas.microsoft.com/office/drawing/2014/main" id="{94AE7A39-37BA-455A-9463-2FC89C5A9C87}"/>
                  </a:ext>
                </a:extLst>
              </p:cNvPr>
              <p:cNvSpPr txBox="1">
                <a:spLocks noChangeArrowheads="1"/>
              </p:cNvSpPr>
              <p:nvPr/>
            </p:nvSpPr>
            <p:spPr bwMode="auto">
              <a:xfrm>
                <a:off x="3692" y="1552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d</a:t>
                </a:r>
              </a:p>
            </p:txBody>
          </p:sp>
          <p:sp>
            <p:nvSpPr>
              <p:cNvPr id="19" name="Text Box 9">
                <a:extLst>
                  <a:ext uri="{FF2B5EF4-FFF2-40B4-BE49-F238E27FC236}">
                    <a16:creationId xmlns:a16="http://schemas.microsoft.com/office/drawing/2014/main" id="{BDA0B74F-5741-4CC7-8E6C-6A91DEAC7EF3}"/>
                  </a:ext>
                </a:extLst>
              </p:cNvPr>
              <p:cNvSpPr txBox="1">
                <a:spLocks noChangeArrowheads="1"/>
              </p:cNvSpPr>
              <p:nvPr/>
            </p:nvSpPr>
            <p:spPr bwMode="auto">
              <a:xfrm>
                <a:off x="3066" y="14302"/>
                <a:ext cx="46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b</a:t>
                </a:r>
              </a:p>
            </p:txBody>
          </p:sp>
          <p:sp>
            <p:nvSpPr>
              <p:cNvPr id="20" name="Text Box 10">
                <a:extLst>
                  <a:ext uri="{FF2B5EF4-FFF2-40B4-BE49-F238E27FC236}">
                    <a16:creationId xmlns:a16="http://schemas.microsoft.com/office/drawing/2014/main" id="{093C0CDE-AB33-4920-9FA8-A6F8B59AE816}"/>
                  </a:ext>
                </a:extLst>
              </p:cNvPr>
              <p:cNvSpPr txBox="1">
                <a:spLocks noChangeArrowheads="1"/>
              </p:cNvSpPr>
              <p:nvPr/>
            </p:nvSpPr>
            <p:spPr bwMode="auto">
              <a:xfrm>
                <a:off x="3066" y="12808"/>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a</a:t>
                </a:r>
              </a:p>
            </p:txBody>
          </p:sp>
          <p:sp>
            <p:nvSpPr>
              <p:cNvPr id="21" name="Text Box 11">
                <a:extLst>
                  <a:ext uri="{FF2B5EF4-FFF2-40B4-BE49-F238E27FC236}">
                    <a16:creationId xmlns:a16="http://schemas.microsoft.com/office/drawing/2014/main" id="{EBADF7E1-B888-41B5-B421-BB4E69D4FFC1}"/>
                  </a:ext>
                </a:extLst>
              </p:cNvPr>
              <p:cNvSpPr txBox="1">
                <a:spLocks noChangeArrowheads="1"/>
              </p:cNvSpPr>
              <p:nvPr/>
            </p:nvSpPr>
            <p:spPr bwMode="auto">
              <a:xfrm>
                <a:off x="3692" y="1158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dirty="0">
                    <a:latin typeface="Times New Roman" panose="02020603050405020304" pitchFamily="18" charset="0"/>
                  </a:rPr>
                  <a:t>s</a:t>
                </a:r>
              </a:p>
            </p:txBody>
          </p:sp>
          <p:sp>
            <p:nvSpPr>
              <p:cNvPr id="22" name="AutoShape 14">
                <a:extLst>
                  <a:ext uri="{FF2B5EF4-FFF2-40B4-BE49-F238E27FC236}">
                    <a16:creationId xmlns:a16="http://schemas.microsoft.com/office/drawing/2014/main" id="{BE067FC2-3A89-45A5-B6E6-347564F3BCEB}"/>
                  </a:ext>
                </a:extLst>
              </p:cNvPr>
              <p:cNvSpPr>
                <a:spLocks noChangeArrowheads="1"/>
              </p:cNvSpPr>
              <p:nvPr/>
            </p:nvSpPr>
            <p:spPr bwMode="auto">
              <a:xfrm>
                <a:off x="4161" y="11585"/>
                <a:ext cx="940" cy="543"/>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dirty="0">
                    <a:latin typeface="Times New Roman" panose="02020603050405020304" pitchFamily="18" charset="0"/>
                  </a:rPr>
                  <a:t>入口</a:t>
                </a:r>
              </a:p>
            </p:txBody>
          </p:sp>
          <p:sp>
            <p:nvSpPr>
              <p:cNvPr id="23" name="AutoShape 15">
                <a:extLst>
                  <a:ext uri="{FF2B5EF4-FFF2-40B4-BE49-F238E27FC236}">
                    <a16:creationId xmlns:a16="http://schemas.microsoft.com/office/drawing/2014/main" id="{2E997DDD-498F-4027-9A24-1F8FAA00618D}"/>
                  </a:ext>
                </a:extLst>
              </p:cNvPr>
              <p:cNvSpPr>
                <a:spLocks noChangeArrowheads="1"/>
              </p:cNvSpPr>
              <p:nvPr/>
            </p:nvSpPr>
            <p:spPr bwMode="auto">
              <a:xfrm>
                <a:off x="4161" y="15525"/>
                <a:ext cx="940" cy="542"/>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a:latin typeface="Times New Roman" panose="02020603050405020304" pitchFamily="18" charset="0"/>
                  </a:rPr>
                  <a:t>返回</a:t>
                </a:r>
              </a:p>
            </p:txBody>
          </p:sp>
          <p:sp>
            <p:nvSpPr>
              <p:cNvPr id="24" name="AutoShape 16">
                <a:extLst>
                  <a:ext uri="{FF2B5EF4-FFF2-40B4-BE49-F238E27FC236}">
                    <a16:creationId xmlns:a16="http://schemas.microsoft.com/office/drawing/2014/main" id="{401FFC3F-5A7B-475C-9442-BBE038C860A9}"/>
                  </a:ext>
                </a:extLst>
              </p:cNvPr>
              <p:cNvSpPr>
                <a:spLocks noChangeArrowheads="1"/>
              </p:cNvSpPr>
              <p:nvPr/>
            </p:nvSpPr>
            <p:spPr bwMode="auto">
              <a:xfrm>
                <a:off x="3535" y="12536"/>
                <a:ext cx="2192"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y&gt;1</a:t>
                </a:r>
                <a:r>
                  <a:rPr lang="zh-CN" altLang="en-US" b="1" dirty="0">
                    <a:latin typeface="Times New Roman" panose="02020603050405020304" pitchFamily="18" charset="0"/>
                  </a:rPr>
                  <a:t>）</a:t>
                </a:r>
                <a:r>
                  <a:rPr lang="en-US" altLang="zh-CN" b="1" dirty="0">
                    <a:latin typeface="Times New Roman" panose="02020603050405020304" pitchFamily="18" charset="0"/>
                  </a:rPr>
                  <a:t>&amp;&amp;</a:t>
                </a:r>
              </a:p>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z==0</a:t>
                </a:r>
                <a:r>
                  <a:rPr lang="zh-CN" altLang="en-US" b="1" dirty="0">
                    <a:latin typeface="Times New Roman" panose="02020603050405020304" pitchFamily="18" charset="0"/>
                  </a:rPr>
                  <a:t>）</a:t>
                </a:r>
              </a:p>
            </p:txBody>
          </p:sp>
          <p:sp>
            <p:nvSpPr>
              <p:cNvPr id="25" name="AutoShape 17">
                <a:extLst>
                  <a:ext uri="{FF2B5EF4-FFF2-40B4-BE49-F238E27FC236}">
                    <a16:creationId xmlns:a16="http://schemas.microsoft.com/office/drawing/2014/main" id="{4F3BC90D-F85A-476F-8068-85D1D440BF54}"/>
                  </a:ext>
                </a:extLst>
              </p:cNvPr>
              <p:cNvSpPr>
                <a:spLocks noChangeArrowheads="1"/>
              </p:cNvSpPr>
              <p:nvPr/>
            </p:nvSpPr>
            <p:spPr bwMode="auto">
              <a:xfrm>
                <a:off x="3535" y="14030"/>
                <a:ext cx="2364"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y==2</a:t>
                </a:r>
                <a:r>
                  <a:rPr lang="zh-CN" altLang="en-US" b="1">
                    <a:latin typeface="Times New Roman" panose="02020603050405020304" pitchFamily="18" charset="0"/>
                  </a:rPr>
                  <a:t>）</a:t>
                </a:r>
                <a:r>
                  <a:rPr lang="en-US" altLang="zh-CN" b="1">
                    <a:latin typeface="Times New Roman" panose="02020603050405020304" pitchFamily="18" charset="0"/>
                  </a:rPr>
                  <a:t>||</a:t>
                </a:r>
              </a:p>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x&gt;1</a:t>
                </a:r>
                <a:r>
                  <a:rPr lang="zh-CN" altLang="en-US" b="1">
                    <a:latin typeface="Times New Roman" panose="02020603050405020304" pitchFamily="18" charset="0"/>
                  </a:rPr>
                  <a:t>）</a:t>
                </a:r>
              </a:p>
            </p:txBody>
          </p:sp>
          <p:sp>
            <p:nvSpPr>
              <p:cNvPr id="26" name="Rectangle 18">
                <a:extLst>
                  <a:ext uri="{FF2B5EF4-FFF2-40B4-BE49-F238E27FC236}">
                    <a16:creationId xmlns:a16="http://schemas.microsoft.com/office/drawing/2014/main" id="{8B071BB0-32D1-4498-9B02-5134EB2C386F}"/>
                  </a:ext>
                </a:extLst>
              </p:cNvPr>
              <p:cNvSpPr>
                <a:spLocks noChangeArrowheads="1"/>
              </p:cNvSpPr>
              <p:nvPr/>
            </p:nvSpPr>
            <p:spPr bwMode="auto">
              <a:xfrm>
                <a:off x="6353" y="12808"/>
                <a:ext cx="1095" cy="406"/>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sz="2000" b="1">
                    <a:latin typeface="Times New Roman" panose="02020603050405020304" pitchFamily="18" charset="0"/>
                  </a:rPr>
                  <a:t>x = x / y</a:t>
                </a:r>
              </a:p>
            </p:txBody>
          </p:sp>
          <p:sp>
            <p:nvSpPr>
              <p:cNvPr id="27" name="Rectangle 19">
                <a:extLst>
                  <a:ext uri="{FF2B5EF4-FFF2-40B4-BE49-F238E27FC236}">
                    <a16:creationId xmlns:a16="http://schemas.microsoft.com/office/drawing/2014/main" id="{28A178E7-0872-4A6D-95A7-1766915C04F1}"/>
                  </a:ext>
                </a:extLst>
              </p:cNvPr>
              <p:cNvSpPr>
                <a:spLocks noChangeArrowheads="1"/>
              </p:cNvSpPr>
              <p:nvPr/>
            </p:nvSpPr>
            <p:spPr bwMode="auto">
              <a:xfrm>
                <a:off x="6353" y="14302"/>
                <a:ext cx="1095" cy="407"/>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b="1">
                    <a:latin typeface="Times New Roman" panose="02020603050405020304" pitchFamily="18" charset="0"/>
                  </a:rPr>
                  <a:t>x = x +1</a:t>
                </a:r>
              </a:p>
            </p:txBody>
          </p:sp>
          <p:sp>
            <p:nvSpPr>
              <p:cNvPr id="28" name="Line 20">
                <a:extLst>
                  <a:ext uri="{FF2B5EF4-FFF2-40B4-BE49-F238E27FC236}">
                    <a16:creationId xmlns:a16="http://schemas.microsoft.com/office/drawing/2014/main" id="{D7CABFCF-C454-4714-9FB7-CE0F008165D9}"/>
                  </a:ext>
                </a:extLst>
              </p:cNvPr>
              <p:cNvSpPr>
                <a:spLocks noChangeShapeType="1"/>
              </p:cNvSpPr>
              <p:nvPr/>
            </p:nvSpPr>
            <p:spPr bwMode="auto">
              <a:xfrm>
                <a:off x="4631" y="12128"/>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1">
                <a:extLst>
                  <a:ext uri="{FF2B5EF4-FFF2-40B4-BE49-F238E27FC236}">
                    <a16:creationId xmlns:a16="http://schemas.microsoft.com/office/drawing/2014/main" id="{047FA854-225F-444F-9727-9086A10492AD}"/>
                  </a:ext>
                </a:extLst>
              </p:cNvPr>
              <p:cNvSpPr>
                <a:spLocks noChangeShapeType="1"/>
              </p:cNvSpPr>
              <p:nvPr/>
            </p:nvSpPr>
            <p:spPr bwMode="auto">
              <a:xfrm>
                <a:off x="5727" y="13079"/>
                <a:ext cx="62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22">
                <a:extLst>
                  <a:ext uri="{FF2B5EF4-FFF2-40B4-BE49-F238E27FC236}">
                    <a16:creationId xmlns:a16="http://schemas.microsoft.com/office/drawing/2014/main" id="{61DF34D8-D621-46EB-87CD-E450A9DCA981}"/>
                  </a:ext>
                </a:extLst>
              </p:cNvPr>
              <p:cNvSpPr>
                <a:spLocks noChangeShapeType="1"/>
              </p:cNvSpPr>
              <p:nvPr/>
            </p:nvSpPr>
            <p:spPr bwMode="auto">
              <a:xfrm>
                <a:off x="4631" y="13623"/>
                <a:ext cx="0"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23">
                <a:extLst>
                  <a:ext uri="{FF2B5EF4-FFF2-40B4-BE49-F238E27FC236}">
                    <a16:creationId xmlns:a16="http://schemas.microsoft.com/office/drawing/2014/main" id="{5BC0ACE8-8D39-4F0A-8CC4-9EAB4C6EB210}"/>
                  </a:ext>
                </a:extLst>
              </p:cNvPr>
              <p:cNvSpPr>
                <a:spLocks noChangeShapeType="1"/>
              </p:cNvSpPr>
              <p:nvPr/>
            </p:nvSpPr>
            <p:spPr bwMode="auto">
              <a:xfrm>
                <a:off x="4631" y="15117"/>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24">
                <a:extLst>
                  <a:ext uri="{FF2B5EF4-FFF2-40B4-BE49-F238E27FC236}">
                    <a16:creationId xmlns:a16="http://schemas.microsoft.com/office/drawing/2014/main" id="{8BCFA99C-D056-41F9-B36D-C01404608943}"/>
                  </a:ext>
                </a:extLst>
              </p:cNvPr>
              <p:cNvSpPr>
                <a:spLocks noChangeShapeType="1"/>
              </p:cNvSpPr>
              <p:nvPr/>
            </p:nvSpPr>
            <p:spPr bwMode="auto">
              <a:xfrm flipH="1">
                <a:off x="4631" y="13755"/>
                <a:ext cx="2269" cy="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26">
                <a:extLst>
                  <a:ext uri="{FF2B5EF4-FFF2-40B4-BE49-F238E27FC236}">
                    <a16:creationId xmlns:a16="http://schemas.microsoft.com/office/drawing/2014/main" id="{9C5F44EA-2049-4919-B7D6-61E526668B35}"/>
                  </a:ext>
                </a:extLst>
              </p:cNvPr>
              <p:cNvSpPr>
                <a:spLocks noChangeShapeType="1"/>
              </p:cNvSpPr>
              <p:nvPr/>
            </p:nvSpPr>
            <p:spPr bwMode="auto">
              <a:xfrm flipH="1">
                <a:off x="4631" y="15253"/>
                <a:ext cx="21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27">
                <a:extLst>
                  <a:ext uri="{FF2B5EF4-FFF2-40B4-BE49-F238E27FC236}">
                    <a16:creationId xmlns:a16="http://schemas.microsoft.com/office/drawing/2014/main" id="{4B47C95A-EEA5-4D6C-AEC7-18524497C325}"/>
                  </a:ext>
                </a:extLst>
              </p:cNvPr>
              <p:cNvSpPr>
                <a:spLocks noChangeShapeType="1"/>
              </p:cNvSpPr>
              <p:nvPr/>
            </p:nvSpPr>
            <p:spPr bwMode="auto">
              <a:xfrm>
                <a:off x="6822" y="14710"/>
                <a:ext cx="0" cy="5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9">
                <a:extLst>
                  <a:ext uri="{FF2B5EF4-FFF2-40B4-BE49-F238E27FC236}">
                    <a16:creationId xmlns:a16="http://schemas.microsoft.com/office/drawing/2014/main" id="{FFA8CAF7-146A-43AE-B603-AD7B20F0C0A5}"/>
                  </a:ext>
                </a:extLst>
              </p:cNvPr>
              <p:cNvSpPr>
                <a:spLocks noChangeShapeType="1"/>
              </p:cNvSpPr>
              <p:nvPr/>
            </p:nvSpPr>
            <p:spPr bwMode="auto">
              <a:xfrm>
                <a:off x="5727" y="14574"/>
                <a:ext cx="6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30">
                <a:extLst>
                  <a:ext uri="{FF2B5EF4-FFF2-40B4-BE49-F238E27FC236}">
                    <a16:creationId xmlns:a16="http://schemas.microsoft.com/office/drawing/2014/main" id="{6ED6B388-D93C-4B2E-B662-A44D0BCDDC50}"/>
                  </a:ext>
                </a:extLst>
              </p:cNvPr>
              <p:cNvSpPr txBox="1">
                <a:spLocks noChangeArrowheads="1"/>
              </p:cNvSpPr>
              <p:nvPr/>
            </p:nvSpPr>
            <p:spPr bwMode="auto">
              <a:xfrm>
                <a:off x="7448" y="13220"/>
                <a:ext cx="470"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c</a:t>
                </a:r>
              </a:p>
            </p:txBody>
          </p:sp>
          <p:sp>
            <p:nvSpPr>
              <p:cNvPr id="37" name="Text Box 31">
                <a:extLst>
                  <a:ext uri="{FF2B5EF4-FFF2-40B4-BE49-F238E27FC236}">
                    <a16:creationId xmlns:a16="http://schemas.microsoft.com/office/drawing/2014/main" id="{5C650071-86AC-4BFB-ABA6-675708BC64E8}"/>
                  </a:ext>
                </a:extLst>
              </p:cNvPr>
              <p:cNvSpPr txBox="1">
                <a:spLocks noChangeArrowheads="1"/>
              </p:cNvSpPr>
              <p:nvPr/>
            </p:nvSpPr>
            <p:spPr bwMode="auto">
              <a:xfrm>
                <a:off x="7455" y="14709"/>
                <a:ext cx="470"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e</a:t>
                </a:r>
              </a:p>
            </p:txBody>
          </p:sp>
        </p:grpSp>
        <p:sp>
          <p:nvSpPr>
            <p:cNvPr id="13" name="矩形 26">
              <a:extLst>
                <a:ext uri="{FF2B5EF4-FFF2-40B4-BE49-F238E27FC236}">
                  <a16:creationId xmlns:a16="http://schemas.microsoft.com/office/drawing/2014/main" id="{0E59D28F-9A4E-4AD2-B917-5809FE6FEE9C}"/>
                </a:ext>
              </a:extLst>
            </p:cNvPr>
            <p:cNvSpPr>
              <a:spLocks noChangeArrowheads="1"/>
            </p:cNvSpPr>
            <p:nvPr/>
          </p:nvSpPr>
          <p:spPr bwMode="auto">
            <a:xfrm>
              <a:off x="4181317" y="3219075"/>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14" name="矩形 27">
              <a:extLst>
                <a:ext uri="{FF2B5EF4-FFF2-40B4-BE49-F238E27FC236}">
                  <a16:creationId xmlns:a16="http://schemas.microsoft.com/office/drawing/2014/main" id="{8B9E2E7A-C99F-4652-82C3-56974E2B5F9F}"/>
                </a:ext>
              </a:extLst>
            </p:cNvPr>
            <p:cNvSpPr>
              <a:spLocks noChangeArrowheads="1"/>
            </p:cNvSpPr>
            <p:nvPr/>
          </p:nvSpPr>
          <p:spPr bwMode="auto">
            <a:xfrm>
              <a:off x="4340270" y="4746952"/>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15" name="矩形 28">
              <a:extLst>
                <a:ext uri="{FF2B5EF4-FFF2-40B4-BE49-F238E27FC236}">
                  <a16:creationId xmlns:a16="http://schemas.microsoft.com/office/drawing/2014/main" id="{C83EEE3E-B4F8-46B4-ADC5-2A18EDFB5947}"/>
                </a:ext>
              </a:extLst>
            </p:cNvPr>
            <p:cNvSpPr>
              <a:spLocks noChangeArrowheads="1"/>
            </p:cNvSpPr>
            <p:nvPr/>
          </p:nvSpPr>
          <p:spPr bwMode="auto">
            <a:xfrm>
              <a:off x="1906017" y="4128264"/>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16" name="矩形 29">
              <a:extLst>
                <a:ext uri="{FF2B5EF4-FFF2-40B4-BE49-F238E27FC236}">
                  <a16:creationId xmlns:a16="http://schemas.microsoft.com/office/drawing/2014/main" id="{32343242-F568-49C0-BCEA-3A2CC4F9970A}"/>
                </a:ext>
              </a:extLst>
            </p:cNvPr>
            <p:cNvSpPr>
              <a:spLocks noChangeArrowheads="1"/>
            </p:cNvSpPr>
            <p:nvPr/>
          </p:nvSpPr>
          <p:spPr bwMode="auto">
            <a:xfrm>
              <a:off x="1991314" y="5650937"/>
              <a:ext cx="2502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17" name="Line 27">
              <a:extLst>
                <a:ext uri="{FF2B5EF4-FFF2-40B4-BE49-F238E27FC236}">
                  <a16:creationId xmlns:a16="http://schemas.microsoft.com/office/drawing/2014/main" id="{A5A07B7E-C3E3-4691-90C0-BC660730A106}"/>
                </a:ext>
              </a:extLst>
            </p:cNvPr>
            <p:cNvSpPr>
              <a:spLocks noChangeShapeType="1"/>
            </p:cNvSpPr>
            <p:nvPr/>
          </p:nvSpPr>
          <p:spPr bwMode="auto">
            <a:xfrm>
              <a:off x="5604591" y="3687717"/>
              <a:ext cx="0" cy="5684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25377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ltLang="zh-CN" b="1" dirty="0">
                <a:latin typeface="黑体" panose="02010609060101010101" pitchFamily="49" charset="-122"/>
                <a:ea typeface="黑体" panose="02010609060101010101" pitchFamily="49" charset="-122"/>
              </a:rPr>
              <a:t>6.3</a:t>
            </a:r>
            <a:r>
              <a:rPr lang="zh-CN" altLang="en-US" b="1" dirty="0">
                <a:latin typeface="黑体" panose="02010609060101010101" pitchFamily="49" charset="-122"/>
                <a:ea typeface="黑体" panose="02010609060101010101" pitchFamily="49" charset="-122"/>
              </a:rPr>
              <a:t> 路径覆盖法</a:t>
            </a:r>
            <a:r>
              <a:rPr lang="zh-CN" altLang="en-US" b="1" dirty="0"/>
              <a:t> </a:t>
            </a:r>
          </a:p>
        </p:txBody>
      </p:sp>
      <p:sp>
        <p:nvSpPr>
          <p:cNvPr id="4101" name="Rectangle 5"/>
          <p:cNvSpPr>
            <a:spLocks noGrp="1" noChangeArrowheads="1"/>
          </p:cNvSpPr>
          <p:nvPr>
            <p:ph idx="1"/>
          </p:nvPr>
        </p:nvSpPr>
        <p:spPr/>
        <p:txBody>
          <a:bodyPr/>
          <a:lstStyle/>
          <a:p>
            <a:pPr>
              <a:buClr>
                <a:schemeClr val="tx1"/>
              </a:buClr>
              <a:buFont typeface="Wingdings" panose="05000000000000000000" pitchFamily="2" charset="2"/>
              <a:buNone/>
            </a:pPr>
            <a:r>
              <a:rPr lang="zh-CN" altLang="en-US" sz="2600" dirty="0">
                <a:latin typeface="楷体_GB2312" pitchFamily="49" charset="-122"/>
                <a:ea typeface="楷体_GB2312" pitchFamily="49" charset="-122"/>
              </a:rPr>
              <a:t>学习目标：</a:t>
            </a:r>
            <a:endParaRPr lang="en-US" altLang="zh-CN" sz="2600" dirty="0">
              <a:latin typeface="楷体_GB2312" pitchFamily="49" charset="-122"/>
              <a:ea typeface="楷体_GB2312" pitchFamily="49" charset="-122"/>
            </a:endParaRPr>
          </a:p>
          <a:p>
            <a:pPr>
              <a:buClr>
                <a:schemeClr val="tx1"/>
              </a:buClr>
              <a:buFont typeface="Wingdings" panose="05000000000000000000" pitchFamily="2" charset="2"/>
              <a:buNone/>
            </a:pPr>
            <a:endParaRPr lang="zh-CN" altLang="en-US" sz="2600" dirty="0">
              <a:latin typeface="楷体_GB2312" pitchFamily="49" charset="-122"/>
              <a:ea typeface="楷体_GB2312" pitchFamily="49" charset="-122"/>
            </a:endParaRPr>
          </a:p>
          <a:p>
            <a:pPr>
              <a:buClr>
                <a:schemeClr val="tx1"/>
              </a:buClr>
              <a:buFont typeface="Wingdings" panose="05000000000000000000" pitchFamily="2" charset="2"/>
              <a:buChar char="ü"/>
            </a:pPr>
            <a:r>
              <a:rPr lang="zh-CN" altLang="en-US" sz="2600" dirty="0">
                <a:latin typeface="楷体_GB2312" pitchFamily="49" charset="-122"/>
                <a:ea typeface="楷体_GB2312" pitchFamily="49" charset="-122"/>
              </a:rPr>
              <a:t>掌握各种逻辑覆盖设计用例方法。</a:t>
            </a:r>
            <a:endParaRPr lang="en-US" altLang="zh-CN" sz="2600" dirty="0">
              <a:latin typeface="楷体_GB2312" pitchFamily="49" charset="-122"/>
              <a:ea typeface="楷体_GB2312" pitchFamily="49" charset="-122"/>
            </a:endParaRPr>
          </a:p>
          <a:p>
            <a:pPr>
              <a:buClr>
                <a:schemeClr val="tx1"/>
              </a:buClr>
              <a:buFont typeface="Wingdings" panose="05000000000000000000" pitchFamily="2" charset="2"/>
              <a:buChar char="ü"/>
            </a:pPr>
            <a:endParaRPr lang="en-US" altLang="zh-CN" sz="2600" dirty="0">
              <a:latin typeface="楷体_GB2312" pitchFamily="49" charset="-122"/>
              <a:ea typeface="楷体_GB2312" pitchFamily="49" charset="-122"/>
            </a:endParaRPr>
          </a:p>
          <a:p>
            <a:pPr>
              <a:buClr>
                <a:schemeClr val="tx1"/>
              </a:buClr>
              <a:buFont typeface="Wingdings" panose="05000000000000000000" pitchFamily="2" charset="2"/>
              <a:buChar char="ü"/>
            </a:pPr>
            <a:r>
              <a:rPr lang="zh-CN" altLang="en-US" sz="2600" dirty="0">
                <a:latin typeface="楷体_GB2312" pitchFamily="49" charset="-122"/>
                <a:ea typeface="楷体_GB2312" pitchFamily="49" charset="-122"/>
              </a:rPr>
              <a:t>熟悉物理路径覆盖</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txBox="1">
            <a:spLocks noRot="1" noChangeArrowheads="1"/>
          </p:cNvSpPr>
          <p:nvPr/>
        </p:nvSpPr>
        <p:spPr bwMode="auto">
          <a:xfrm>
            <a:off x="719138" y="296863"/>
            <a:ext cx="80660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3600" b="1" i="1" u="none" strike="noStrike" kern="1200" cap="none" spc="0" normalizeH="0" baseline="0" noProof="0">
                <a:ln>
                  <a:noFill/>
                </a:ln>
                <a:solidFill>
                  <a:srgbClr val="990033"/>
                </a:solidFill>
                <a:effectLst/>
                <a:uLnTx/>
                <a:uFillTx/>
                <a:latin typeface="Times New Roman" panose="02020603050405020304" pitchFamily="18" charset="0"/>
                <a:ea typeface="宋体" panose="02010600030101010101" pitchFamily="2" charset="-122"/>
                <a:cs typeface="+mn-cs"/>
              </a:rPr>
              <a:t>条件组合覆盖的测试用例</a:t>
            </a:r>
          </a:p>
        </p:txBody>
      </p:sp>
      <p:graphicFrame>
        <p:nvGraphicFramePr>
          <p:cNvPr id="8" name="Group 120"/>
          <p:cNvGraphicFramePr>
            <a:graphicFrameLocks noGrp="1"/>
          </p:cNvGraphicFramePr>
          <p:nvPr>
            <p:ph idx="1"/>
            <p:extLst/>
          </p:nvPr>
        </p:nvGraphicFramePr>
        <p:xfrm>
          <a:off x="0" y="3733800"/>
          <a:ext cx="9143999" cy="3055936"/>
        </p:xfrm>
        <a:graphic>
          <a:graphicData uri="http://schemas.openxmlformats.org/drawingml/2006/table">
            <a:tbl>
              <a:tblPr/>
              <a:tblGrid>
                <a:gridCol w="1690600">
                  <a:extLst>
                    <a:ext uri="{9D8B030D-6E8A-4147-A177-3AD203B41FA5}">
                      <a16:colId xmlns:a16="http://schemas.microsoft.com/office/drawing/2014/main" val="20000"/>
                    </a:ext>
                  </a:extLst>
                </a:gridCol>
                <a:gridCol w="1690600">
                  <a:extLst>
                    <a:ext uri="{9D8B030D-6E8A-4147-A177-3AD203B41FA5}">
                      <a16:colId xmlns:a16="http://schemas.microsoft.com/office/drawing/2014/main" val="20001"/>
                    </a:ext>
                  </a:extLst>
                </a:gridCol>
                <a:gridCol w="1610095">
                  <a:extLst>
                    <a:ext uri="{9D8B030D-6E8A-4147-A177-3AD203B41FA5}">
                      <a16:colId xmlns:a16="http://schemas.microsoft.com/office/drawing/2014/main" val="20002"/>
                    </a:ext>
                  </a:extLst>
                </a:gridCol>
                <a:gridCol w="2151198">
                  <a:extLst>
                    <a:ext uri="{9D8B030D-6E8A-4147-A177-3AD203B41FA5}">
                      <a16:colId xmlns:a16="http://schemas.microsoft.com/office/drawing/2014/main" val="20003"/>
                    </a:ext>
                  </a:extLst>
                </a:gridCol>
                <a:gridCol w="2001506">
                  <a:extLst>
                    <a:ext uri="{9D8B030D-6E8A-4147-A177-3AD203B41FA5}">
                      <a16:colId xmlns:a16="http://schemas.microsoft.com/office/drawing/2014/main" val="20004"/>
                    </a:ext>
                  </a:extLst>
                </a:gridCol>
              </a:tblGrid>
              <a:tr h="592860">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测试用例</a:t>
                      </a:r>
                    </a:p>
                  </a:txBody>
                  <a:tcPr marT="64664" marB="64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输入</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预期输出</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覆盖条件组合</a:t>
                      </a:r>
                    </a:p>
                  </a:txBody>
                  <a:tcPr marT="64664" marB="64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被测路径</a:t>
                      </a:r>
                    </a:p>
                  </a:txBody>
                  <a:tcPr marT="64664" marB="64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0925">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CASE8</a:t>
                      </a:r>
                    </a:p>
                  </a:txBody>
                  <a:tcPr marT="64664" marB="64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x=4</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y=2</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z=0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x=3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1</a:t>
                      </a:r>
                      <a:r>
                        <a:rPr kumimoji="0" lang="zh-CN" altLang="en-US" sz="1800" b="1" i="0" u="none" strike="noStrike" cap="none" normalizeH="0" baseline="0" dirty="0">
                          <a:ln>
                            <a:noFill/>
                          </a:ln>
                          <a:solidFill>
                            <a:schemeClr val="tx1"/>
                          </a:solidFill>
                          <a:effectLst/>
                          <a:latin typeface="隶书" pitchFamily="49" charset="-122"/>
                          <a:ea typeface="宋体" pitchFamily="2" charset="-122"/>
                        </a:rPr>
                        <a:t>，</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5</a:t>
                      </a:r>
                    </a:p>
                  </a:txBody>
                  <a:tcPr marT="64664" marB="64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sacbed </a:t>
                      </a:r>
                    </a:p>
                  </a:txBody>
                  <a:tcPr marT="64664" marB="64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610717">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CASE9</a:t>
                      </a:r>
                    </a:p>
                  </a:txBody>
                  <a:tcPr marT="64664" marB="64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x=1</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y=2</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z=1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x=2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2</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6</a:t>
                      </a:r>
                    </a:p>
                  </a:txBody>
                  <a:tcPr marT="64664" marB="64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sabed </a:t>
                      </a:r>
                    </a:p>
                  </a:txBody>
                  <a:tcPr marT="64664" marB="64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10717">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CASE10</a:t>
                      </a:r>
                    </a:p>
                  </a:txBody>
                  <a:tcPr marT="64664" marB="64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x=2</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y=1</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z=0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x=3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3</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7</a:t>
                      </a:r>
                    </a:p>
                  </a:txBody>
                  <a:tcPr marT="64664" marB="64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sabed </a:t>
                      </a:r>
                    </a:p>
                  </a:txBody>
                  <a:tcPr marT="64664" marB="64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10717">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CASE11</a:t>
                      </a:r>
                    </a:p>
                  </a:txBody>
                  <a:tcPr marT="64664" marB="64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x=1</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y=1</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z=1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x=1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4</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8</a:t>
                      </a:r>
                    </a:p>
                  </a:txBody>
                  <a:tcPr marT="64664" marB="64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err="1">
                          <a:ln>
                            <a:noFill/>
                          </a:ln>
                          <a:solidFill>
                            <a:schemeClr val="tx1"/>
                          </a:solidFill>
                          <a:effectLst/>
                          <a:latin typeface="隶书" pitchFamily="49" charset="-122"/>
                          <a:ea typeface="宋体" pitchFamily="2" charset="-122"/>
                        </a:rPr>
                        <a:t>sabd</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 </a:t>
                      </a:r>
                    </a:p>
                  </a:txBody>
                  <a:tcPr marT="64664" marB="64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aphicFrame>
        <p:nvGraphicFramePr>
          <p:cNvPr id="9" name="Group 129"/>
          <p:cNvGraphicFramePr>
            <a:graphicFrameLocks noGrp="1"/>
          </p:cNvGraphicFramePr>
          <p:nvPr>
            <p:extLst/>
          </p:nvPr>
        </p:nvGraphicFramePr>
        <p:xfrm>
          <a:off x="723900" y="990600"/>
          <a:ext cx="4319587" cy="2446337"/>
        </p:xfrm>
        <a:graphic>
          <a:graphicData uri="http://schemas.openxmlformats.org/drawingml/2006/table">
            <a:tbl>
              <a:tblPr/>
              <a:tblGrid>
                <a:gridCol w="574675">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650378">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编号</a:t>
                      </a:r>
                    </a:p>
                  </a:txBody>
                  <a:tcPr marT="46456" marB="46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判定</a:t>
                      </a:r>
                      <a:r>
                        <a:rPr kumimoji="0" lang="en-US" altLang="zh-CN" sz="1800" b="1" i="0" u="none" strike="noStrike" cap="none" normalizeH="0" baseline="0">
                          <a:ln>
                            <a:noFill/>
                          </a:ln>
                          <a:solidFill>
                            <a:schemeClr val="tx1"/>
                          </a:solidFill>
                          <a:effectLst/>
                          <a:latin typeface="隶书" pitchFamily="49" charset="-122"/>
                          <a:ea typeface="宋体" pitchFamily="2" charset="-122"/>
                        </a:rPr>
                        <a:t>1</a:t>
                      </a:r>
                      <a:r>
                        <a:rPr kumimoji="0" lang="zh-CN" altLang="en-US" sz="1800" b="1" i="0" u="none" strike="noStrike" cap="none" normalizeH="0" baseline="0">
                          <a:ln>
                            <a:noFill/>
                          </a:ln>
                          <a:solidFill>
                            <a:schemeClr val="tx1"/>
                          </a:solidFill>
                          <a:effectLst/>
                          <a:latin typeface="隶书" pitchFamily="49" charset="-122"/>
                          <a:ea typeface="宋体" pitchFamily="2" charset="-122"/>
                        </a:rPr>
                        <a:t>各条件组合</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编号</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判定</a:t>
                      </a:r>
                      <a:r>
                        <a:rPr kumimoji="0" lang="en-US" altLang="zh-CN" sz="1800" b="1" i="0" u="none" strike="noStrike" cap="none" normalizeH="0" baseline="0">
                          <a:ln>
                            <a:noFill/>
                          </a:ln>
                          <a:solidFill>
                            <a:schemeClr val="tx1"/>
                          </a:solidFill>
                          <a:effectLst/>
                          <a:latin typeface="隶书" pitchFamily="49" charset="-122"/>
                          <a:ea typeface="宋体" pitchFamily="2" charset="-122"/>
                        </a:rPr>
                        <a:t>2</a:t>
                      </a:r>
                      <a:r>
                        <a:rPr kumimoji="0" lang="zh-CN" altLang="en-US" sz="1800" b="1" i="0" u="none" strike="noStrike" cap="none" normalizeH="0" baseline="0">
                          <a:ln>
                            <a:noFill/>
                          </a:ln>
                          <a:solidFill>
                            <a:schemeClr val="tx1"/>
                          </a:solidFill>
                          <a:effectLst/>
                          <a:latin typeface="隶书" pitchFamily="49" charset="-122"/>
                          <a:ea typeface="宋体" pitchFamily="2" charset="-122"/>
                        </a:rPr>
                        <a:t>各条件组合</a:t>
                      </a:r>
                    </a:p>
                  </a:txBody>
                  <a:tcPr marT="46456" marB="46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72621">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1</a:t>
                      </a:r>
                    </a:p>
                  </a:txBody>
                  <a:tcPr marT="46456" marB="46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y&gt;1,z==0</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5</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y==2, x&gt;1</a:t>
                      </a:r>
                    </a:p>
                  </a:txBody>
                  <a:tcPr marT="46456" marB="46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511334">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2</a:t>
                      </a:r>
                    </a:p>
                  </a:txBody>
                  <a:tcPr marT="46456" marB="46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y&gt;1,z!=0</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6</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y==2, x&lt;=1 </a:t>
                      </a:r>
                    </a:p>
                  </a:txBody>
                  <a:tcPr marT="46456" marB="46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40360">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3</a:t>
                      </a:r>
                    </a:p>
                  </a:txBody>
                  <a:tcPr marT="46456" marB="46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y&lt;1</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z==0 </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7</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y!=2, x&gt;1</a:t>
                      </a:r>
                    </a:p>
                  </a:txBody>
                  <a:tcPr marT="46456" marB="46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1644">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4</a:t>
                      </a:r>
                    </a:p>
                  </a:txBody>
                  <a:tcPr marT="46456" marB="464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y&lt;1,z!=0</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8  </a:t>
                      </a:r>
                    </a:p>
                  </a:txBody>
                  <a:tcPr marT="46456" marB="464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y!=2, x&lt;=1 </a:t>
                      </a:r>
                    </a:p>
                  </a:txBody>
                  <a:tcPr marT="46456" marB="464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10" name="Rectangle 130"/>
          <p:cNvSpPr>
            <a:spLocks noRot="1" noChangeArrowheads="1"/>
          </p:cNvSpPr>
          <p:nvPr/>
        </p:nvSpPr>
        <p:spPr bwMode="auto">
          <a:xfrm>
            <a:off x="6084888" y="1295400"/>
            <a:ext cx="2843212" cy="2016125"/>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zh-CN"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条件组合覆盖</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包含前述</a:t>
            </a: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种覆盖。</a:t>
            </a:r>
          </a:p>
        </p:txBody>
      </p:sp>
    </p:spTree>
    <p:extLst>
      <p:ext uri="{BB962C8B-B14F-4D97-AF65-F5344CB8AC3E}">
        <p14:creationId xmlns:p14="http://schemas.microsoft.com/office/powerpoint/2010/main" val="3740989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b="1" dirty="0"/>
              <a:t>5 </a:t>
            </a:r>
            <a:r>
              <a:rPr lang="zh-CN" altLang="en-US" b="1" dirty="0"/>
              <a:t>条件组合覆盖</a:t>
            </a:r>
          </a:p>
        </p:txBody>
      </p:sp>
      <p:sp>
        <p:nvSpPr>
          <p:cNvPr id="49155" name="Rectangle 3"/>
          <p:cNvSpPr>
            <a:spLocks noGrp="1" noChangeArrowheads="1"/>
          </p:cNvSpPr>
          <p:nvPr>
            <p:ph type="body" idx="1"/>
          </p:nvPr>
        </p:nvSpPr>
        <p:spPr>
          <a:xfrm>
            <a:off x="307975" y="1752600"/>
            <a:ext cx="8534400" cy="4267200"/>
          </a:xfrm>
        </p:spPr>
        <p:txBody>
          <a:bodyPr/>
          <a:lstStyle/>
          <a:p>
            <a:pPr>
              <a:lnSpc>
                <a:spcPct val="80000"/>
              </a:lnSpc>
              <a:buClr>
                <a:schemeClr val="tx1"/>
              </a:buClr>
              <a:buFont typeface="Wingdings" panose="05000000000000000000" pitchFamily="2" charset="2"/>
              <a:buNone/>
            </a:pPr>
            <a:r>
              <a:rPr lang="zh-CN" altLang="en-US" sz="2500" dirty="0">
                <a:latin typeface="楷体_GB2312" pitchFamily="49" charset="-122"/>
                <a:ea typeface="楷体_GB2312" pitchFamily="49" charset="-122"/>
              </a:rPr>
              <a:t>注意：</a:t>
            </a:r>
          </a:p>
          <a:p>
            <a:pPr>
              <a:buClr>
                <a:schemeClr val="tx1"/>
              </a:buClr>
              <a:buFont typeface="Wingdings" panose="05000000000000000000" pitchFamily="2" charset="2"/>
              <a:buNone/>
            </a:pPr>
            <a:r>
              <a:rPr lang="zh-CN" altLang="en-US" sz="2500" dirty="0">
                <a:latin typeface="楷体_GB2312" pitchFamily="49" charset="-122"/>
                <a:ea typeface="楷体_GB2312" pitchFamily="49" charset="-122"/>
              </a:rPr>
              <a:t>（</a:t>
            </a:r>
            <a:r>
              <a:rPr lang="en-US" altLang="zh-CN" sz="2500" dirty="0">
                <a:latin typeface="楷体_GB2312" pitchFamily="49" charset="-122"/>
                <a:ea typeface="楷体_GB2312" pitchFamily="49" charset="-122"/>
              </a:rPr>
              <a:t>1</a:t>
            </a:r>
            <a:r>
              <a:rPr lang="zh-CN" altLang="en-US" sz="2500" dirty="0">
                <a:latin typeface="楷体_GB2312" pitchFamily="49" charset="-122"/>
                <a:ea typeface="楷体_GB2312" pitchFamily="49" charset="-122"/>
              </a:rPr>
              <a:t>）条件组合</a:t>
            </a:r>
            <a:r>
              <a:rPr lang="zh-CN" altLang="en-US" sz="2500" b="1" dirty="0">
                <a:solidFill>
                  <a:srgbClr val="FF0000"/>
                </a:solidFill>
                <a:latin typeface="楷体_GB2312" pitchFamily="49" charset="-122"/>
                <a:ea typeface="楷体_GB2312" pitchFamily="49" charset="-122"/>
              </a:rPr>
              <a:t>只针对同一个判定语句内存在多个条件</a:t>
            </a:r>
            <a:r>
              <a:rPr lang="zh-CN" altLang="en-US" sz="2500" dirty="0">
                <a:latin typeface="楷体_GB2312" pitchFamily="49" charset="-122"/>
                <a:ea typeface="楷体_GB2312" pitchFamily="49" charset="-122"/>
              </a:rPr>
              <a:t>的情况，使得所有条件的各种可能的值至少出现一次。</a:t>
            </a:r>
          </a:p>
          <a:p>
            <a:pPr>
              <a:buClr>
                <a:schemeClr val="tx1"/>
              </a:buClr>
              <a:buFont typeface="Wingdings" panose="05000000000000000000" pitchFamily="2" charset="2"/>
              <a:buNone/>
            </a:pPr>
            <a:r>
              <a:rPr lang="zh-CN" altLang="en-US" sz="2500" dirty="0">
                <a:latin typeface="楷体_GB2312" pitchFamily="49" charset="-122"/>
                <a:ea typeface="楷体_GB2312" pitchFamily="49" charset="-122"/>
              </a:rPr>
              <a:t>（</a:t>
            </a:r>
            <a:r>
              <a:rPr lang="en-US" altLang="zh-CN" sz="2500" dirty="0">
                <a:latin typeface="楷体_GB2312" pitchFamily="49" charset="-122"/>
                <a:ea typeface="楷体_GB2312" pitchFamily="49" charset="-122"/>
              </a:rPr>
              <a:t>2</a:t>
            </a:r>
            <a:r>
              <a:rPr lang="zh-CN" altLang="en-US" sz="2500" dirty="0">
                <a:latin typeface="楷体_GB2312" pitchFamily="49" charset="-122"/>
                <a:ea typeface="楷体_GB2312" pitchFamily="49" charset="-122"/>
              </a:rPr>
              <a:t>）</a:t>
            </a:r>
            <a:r>
              <a:rPr lang="zh-CN" altLang="en-US" sz="2500" b="1" dirty="0">
                <a:solidFill>
                  <a:srgbClr val="FF0000"/>
                </a:solidFill>
                <a:latin typeface="楷体_GB2312" pitchFamily="49" charset="-122"/>
                <a:ea typeface="楷体_GB2312" pitchFamily="49" charset="-122"/>
              </a:rPr>
              <a:t>不同的判定语句</a:t>
            </a:r>
            <a:r>
              <a:rPr lang="zh-CN" altLang="en-US" sz="2500" dirty="0">
                <a:latin typeface="楷体_GB2312" pitchFamily="49" charset="-122"/>
                <a:ea typeface="楷体_GB2312" pitchFamily="49" charset="-122"/>
              </a:rPr>
              <a:t>内的条件取值之间无需组合。</a:t>
            </a: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r>
              <a:rPr lang="zh-CN" altLang="en-US" sz="2500" dirty="0">
                <a:latin typeface="楷体_GB2312" pitchFamily="49" charset="-122"/>
                <a:ea typeface="楷体_GB2312" pitchFamily="49" charset="-122"/>
              </a:rPr>
              <a:t>（</a:t>
            </a:r>
            <a:r>
              <a:rPr lang="en-US" altLang="zh-CN" sz="2500" dirty="0">
                <a:latin typeface="楷体_GB2312" pitchFamily="49" charset="-122"/>
                <a:ea typeface="楷体_GB2312" pitchFamily="49" charset="-122"/>
              </a:rPr>
              <a:t>3</a:t>
            </a:r>
            <a:r>
              <a:rPr lang="zh-CN" altLang="en-US" sz="2500" dirty="0">
                <a:latin typeface="楷体_GB2312" pitchFamily="49" charset="-122"/>
                <a:ea typeface="楷体_GB2312" pitchFamily="49" charset="-122"/>
              </a:rPr>
              <a:t>）满足条件组合覆盖的测试一定满足 语句覆盖、判定覆盖、条件覆盖、和判定</a:t>
            </a:r>
            <a:r>
              <a:rPr lang="en-US" altLang="zh-CN" sz="2500" dirty="0">
                <a:latin typeface="楷体_GB2312" pitchFamily="49" charset="-122"/>
                <a:ea typeface="楷体_GB2312" pitchFamily="49" charset="-122"/>
              </a:rPr>
              <a:t>\</a:t>
            </a:r>
            <a:r>
              <a:rPr lang="zh-CN" altLang="en-US" sz="2500" dirty="0">
                <a:latin typeface="楷体_GB2312" pitchFamily="49" charset="-122"/>
                <a:ea typeface="楷体_GB2312" pitchFamily="49" charset="-122"/>
              </a:rPr>
              <a:t>条件覆盖，是上诉</a:t>
            </a:r>
            <a:r>
              <a:rPr lang="en-US" altLang="zh-CN" sz="2500" dirty="0">
                <a:latin typeface="楷体_GB2312" pitchFamily="49" charset="-122"/>
                <a:ea typeface="楷体_GB2312" pitchFamily="49" charset="-122"/>
              </a:rPr>
              <a:t>4</a:t>
            </a:r>
            <a:r>
              <a:rPr lang="zh-CN" altLang="en-US" sz="2500" dirty="0">
                <a:latin typeface="楷体_GB2312" pitchFamily="49" charset="-122"/>
                <a:ea typeface="楷体_GB2312" pitchFamily="49" charset="-122"/>
              </a:rPr>
              <a:t>种覆盖度量标准种最强的。</a:t>
            </a: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endParaRPr lang="en-US" altLang="zh-CN" sz="2500" dirty="0">
              <a:latin typeface="楷体_GB2312" pitchFamily="49" charset="-122"/>
              <a:ea typeface="楷体_GB2312" pitchFamily="49" charset="-122"/>
            </a:endParaRPr>
          </a:p>
          <a:p>
            <a:pPr>
              <a:buClr>
                <a:schemeClr val="tx1"/>
              </a:buClr>
              <a:buFont typeface="Wingdings" panose="05000000000000000000" pitchFamily="2" charset="2"/>
              <a:buNone/>
            </a:pPr>
            <a:r>
              <a:rPr lang="zh-CN" altLang="en-US" sz="2500" dirty="0">
                <a:latin typeface="楷体_GB2312" pitchFamily="49" charset="-122"/>
                <a:ea typeface="楷体_GB2312" pitchFamily="49" charset="-122"/>
              </a:rPr>
              <a:t>能结果也至少出现一次。并且每个条件都显示能单独影响判定结果。</a:t>
            </a:r>
          </a:p>
        </p:txBody>
      </p:sp>
    </p:spTree>
    <p:extLst>
      <p:ext uri="{BB962C8B-B14F-4D97-AF65-F5344CB8AC3E}">
        <p14:creationId xmlns:p14="http://schemas.microsoft.com/office/powerpoint/2010/main" val="2799705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920750" y="581025"/>
            <a:ext cx="8007350" cy="533400"/>
          </a:xfrm>
        </p:spPr>
        <p:txBody>
          <a:bodyPr lIns="0" tIns="0" rIns="0" bIns="0"/>
          <a:lstStyle/>
          <a:p>
            <a:r>
              <a:rPr lang="zh-CN" altLang="en-US" sz="3600" b="1" i="1">
                <a:solidFill>
                  <a:schemeClr val="hlink"/>
                </a:solidFill>
              </a:rPr>
              <a:t>逻辑覆盖法各覆盖标准的包含关系</a:t>
            </a:r>
            <a:endParaRPr lang="en-US" altLang="zh-CN" sz="3600" b="1" i="1">
              <a:solidFill>
                <a:schemeClr val="hlink"/>
              </a:solidFill>
            </a:endParaRPr>
          </a:p>
        </p:txBody>
      </p:sp>
      <p:grpSp>
        <p:nvGrpSpPr>
          <p:cNvPr id="111619" name="Group 16"/>
          <p:cNvGrpSpPr>
            <a:grpSpLocks/>
          </p:cNvGrpSpPr>
          <p:nvPr/>
        </p:nvGrpSpPr>
        <p:grpSpPr bwMode="auto">
          <a:xfrm>
            <a:off x="1403350" y="1844675"/>
            <a:ext cx="6264275" cy="4032250"/>
            <a:chOff x="884" y="1026"/>
            <a:chExt cx="3946" cy="2540"/>
          </a:xfrm>
        </p:grpSpPr>
        <p:sp>
          <p:nvSpPr>
            <p:cNvPr id="111620" name="Rectangle 15"/>
            <p:cNvSpPr>
              <a:spLocks noChangeArrowheads="1"/>
            </p:cNvSpPr>
            <p:nvPr/>
          </p:nvSpPr>
          <p:spPr bwMode="auto">
            <a:xfrm>
              <a:off x="884" y="1026"/>
              <a:ext cx="3946" cy="2540"/>
            </a:xfrm>
            <a:prstGeom prst="rect">
              <a:avLst/>
            </a:prstGeom>
            <a:solidFill>
              <a:schemeClr val="accent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111621" name="Group 3"/>
            <p:cNvGrpSpPr>
              <a:grpSpLocks/>
            </p:cNvGrpSpPr>
            <p:nvPr/>
          </p:nvGrpSpPr>
          <p:grpSpPr bwMode="auto">
            <a:xfrm>
              <a:off x="975" y="1117"/>
              <a:ext cx="3761" cy="2359"/>
              <a:chOff x="2880" y="10176"/>
              <a:chExt cx="5040" cy="3744"/>
            </a:xfrm>
          </p:grpSpPr>
          <p:sp>
            <p:nvSpPr>
              <p:cNvPr id="111622" name="Rectangle 4"/>
              <p:cNvSpPr>
                <a:spLocks noChangeArrowheads="1"/>
              </p:cNvSpPr>
              <p:nvPr/>
            </p:nvSpPr>
            <p:spPr bwMode="auto">
              <a:xfrm>
                <a:off x="4500" y="10176"/>
                <a:ext cx="21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条件组合覆盖</a:t>
                </a:r>
              </a:p>
            </p:txBody>
          </p:sp>
          <p:sp>
            <p:nvSpPr>
              <p:cNvPr id="111623" name="Rectangle 5"/>
              <p:cNvSpPr>
                <a:spLocks noChangeArrowheads="1"/>
              </p:cNvSpPr>
              <p:nvPr/>
            </p:nvSpPr>
            <p:spPr bwMode="auto">
              <a:xfrm>
                <a:off x="4500" y="11268"/>
                <a:ext cx="21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判断</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条件覆盖</a:t>
                </a:r>
              </a:p>
            </p:txBody>
          </p:sp>
          <p:sp>
            <p:nvSpPr>
              <p:cNvPr id="111624" name="Rectangle 6"/>
              <p:cNvSpPr>
                <a:spLocks noChangeArrowheads="1"/>
              </p:cNvSpPr>
              <p:nvPr/>
            </p:nvSpPr>
            <p:spPr bwMode="auto">
              <a:xfrm>
                <a:off x="2880" y="12360"/>
                <a:ext cx="21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判断覆盖</a:t>
                </a:r>
              </a:p>
            </p:txBody>
          </p:sp>
          <p:sp>
            <p:nvSpPr>
              <p:cNvPr id="111625" name="Rectangle 7"/>
              <p:cNvSpPr>
                <a:spLocks noChangeArrowheads="1"/>
              </p:cNvSpPr>
              <p:nvPr/>
            </p:nvSpPr>
            <p:spPr bwMode="auto">
              <a:xfrm>
                <a:off x="5760" y="12360"/>
                <a:ext cx="21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条件覆盖</a:t>
                </a:r>
              </a:p>
            </p:txBody>
          </p:sp>
          <p:sp>
            <p:nvSpPr>
              <p:cNvPr id="111626" name="Rectangle 8"/>
              <p:cNvSpPr>
                <a:spLocks noChangeArrowheads="1"/>
              </p:cNvSpPr>
              <p:nvPr/>
            </p:nvSpPr>
            <p:spPr bwMode="auto">
              <a:xfrm>
                <a:off x="2880" y="13452"/>
                <a:ext cx="2160" cy="4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语句覆盖</a:t>
                </a:r>
              </a:p>
            </p:txBody>
          </p:sp>
          <p:sp>
            <p:nvSpPr>
              <p:cNvPr id="111627" name="Line 9"/>
              <p:cNvSpPr>
                <a:spLocks noChangeShapeType="1"/>
              </p:cNvSpPr>
              <p:nvPr/>
            </p:nvSpPr>
            <p:spPr bwMode="auto">
              <a:xfrm>
                <a:off x="5580" y="10644"/>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1628" name="Line 10"/>
              <p:cNvSpPr>
                <a:spLocks noChangeShapeType="1"/>
              </p:cNvSpPr>
              <p:nvPr/>
            </p:nvSpPr>
            <p:spPr bwMode="auto">
              <a:xfrm>
                <a:off x="5580" y="11736"/>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1629" name="Line 11"/>
              <p:cNvSpPr>
                <a:spLocks noChangeShapeType="1"/>
              </p:cNvSpPr>
              <p:nvPr/>
            </p:nvSpPr>
            <p:spPr bwMode="auto">
              <a:xfrm>
                <a:off x="3960" y="12048"/>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1630" name="Line 12"/>
              <p:cNvSpPr>
                <a:spLocks noChangeShapeType="1"/>
              </p:cNvSpPr>
              <p:nvPr/>
            </p:nvSpPr>
            <p:spPr bwMode="auto">
              <a:xfrm>
                <a:off x="3960" y="12048"/>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1631" name="Line 13"/>
              <p:cNvSpPr>
                <a:spLocks noChangeShapeType="1"/>
              </p:cNvSpPr>
              <p:nvPr/>
            </p:nvSpPr>
            <p:spPr bwMode="auto">
              <a:xfrm>
                <a:off x="6840" y="12048"/>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1632" name="Line 14"/>
              <p:cNvSpPr>
                <a:spLocks noChangeShapeType="1"/>
              </p:cNvSpPr>
              <p:nvPr/>
            </p:nvSpPr>
            <p:spPr bwMode="auto">
              <a:xfrm>
                <a:off x="3960" y="1282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spTree>
    <p:extLst>
      <p:ext uri="{BB962C8B-B14F-4D97-AF65-F5344CB8AC3E}">
        <p14:creationId xmlns:p14="http://schemas.microsoft.com/office/powerpoint/2010/main" val="408010490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zh-CN" b="1" dirty="0"/>
              <a:t>修正的条件</a:t>
            </a:r>
            <a:r>
              <a:rPr lang="en-US" altLang="zh-CN" b="1" dirty="0"/>
              <a:t>/</a:t>
            </a:r>
            <a:r>
              <a:rPr lang="zh-CN" altLang="zh-CN" b="1" dirty="0"/>
              <a:t>判定路径覆盖</a:t>
            </a:r>
            <a:endParaRPr lang="zh-CN" altLang="en-US" b="1" dirty="0"/>
          </a:p>
        </p:txBody>
      </p:sp>
      <p:sp>
        <p:nvSpPr>
          <p:cNvPr id="3" name="内容占位符 2"/>
          <p:cNvSpPr>
            <a:spLocks noGrp="1"/>
          </p:cNvSpPr>
          <p:nvPr>
            <p:ph idx="1"/>
          </p:nvPr>
        </p:nvSpPr>
        <p:spPr/>
        <p:txBody>
          <a:bodyPr/>
          <a:lstStyle/>
          <a:p>
            <a:r>
              <a:rPr lang="zh-CN" altLang="zh-CN" sz="3200" dirty="0"/>
              <a:t>是判定</a:t>
            </a:r>
            <a:r>
              <a:rPr lang="en-US" altLang="zh-CN" sz="3200" dirty="0"/>
              <a:t>/</a:t>
            </a:r>
            <a:r>
              <a:rPr lang="zh-CN" altLang="zh-CN" sz="3200" dirty="0"/>
              <a:t>条件覆盖的完善版本</a:t>
            </a:r>
            <a:r>
              <a:rPr lang="zh-CN" altLang="en-US" sz="3200" dirty="0"/>
              <a:t>（</a:t>
            </a:r>
            <a:r>
              <a:rPr lang="zh-CN" altLang="zh-CN" sz="3200" dirty="0"/>
              <a:t>尚未考虑到的各种条件组合情况的覆盖</a:t>
            </a:r>
            <a:r>
              <a:rPr lang="zh-CN" altLang="en-US" sz="3200" dirty="0"/>
              <a:t>）。</a:t>
            </a:r>
            <a:endParaRPr lang="en-US" altLang="zh-CN" sz="3200" dirty="0"/>
          </a:p>
          <a:p>
            <a:endParaRPr lang="en-US" altLang="zh-CN" sz="3200" dirty="0"/>
          </a:p>
          <a:p>
            <a:r>
              <a:rPr lang="zh-CN" altLang="zh-CN" sz="3200" dirty="0"/>
              <a:t>条件组合覆盖的精简版</a:t>
            </a:r>
            <a:r>
              <a:rPr lang="zh-CN" altLang="en-US" sz="3200" dirty="0"/>
              <a:t>，</a:t>
            </a:r>
            <a:r>
              <a:rPr lang="zh-CN" altLang="zh-CN" sz="3200" dirty="0"/>
              <a:t>减少像条件组合路径覆盖中可能产生的大量数目的测试用例。</a:t>
            </a:r>
            <a:endParaRPr lang="zh-CN" altLang="en-US" dirty="0"/>
          </a:p>
        </p:txBody>
      </p:sp>
    </p:spTree>
    <p:extLst>
      <p:ext uri="{BB962C8B-B14F-4D97-AF65-F5344CB8AC3E}">
        <p14:creationId xmlns:p14="http://schemas.microsoft.com/office/powerpoint/2010/main" val="2342607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zh-CN" b="1" dirty="0"/>
              <a:t>修正的条件</a:t>
            </a:r>
            <a:r>
              <a:rPr lang="en-US" altLang="zh-CN" b="1" dirty="0"/>
              <a:t>/</a:t>
            </a:r>
            <a:r>
              <a:rPr lang="zh-CN" altLang="zh-CN" b="1" dirty="0"/>
              <a:t>判定路径覆盖</a:t>
            </a:r>
            <a:endParaRPr lang="zh-CN" altLang="en-US" b="1" dirty="0"/>
          </a:p>
        </p:txBody>
      </p:sp>
      <p:sp>
        <p:nvSpPr>
          <p:cNvPr id="3" name="内容占位符 2"/>
          <p:cNvSpPr>
            <a:spLocks noGrp="1"/>
          </p:cNvSpPr>
          <p:nvPr>
            <p:ph idx="1"/>
          </p:nvPr>
        </p:nvSpPr>
        <p:spPr/>
        <p:txBody>
          <a:bodyPr/>
          <a:lstStyle/>
          <a:p>
            <a:r>
              <a:rPr lang="zh-CN" altLang="zh-CN" dirty="0">
                <a:latin typeface="微软雅黑" panose="020B0503020204020204" pitchFamily="34" charset="-122"/>
                <a:ea typeface="微软雅黑" panose="020B0503020204020204" pitchFamily="34" charset="-122"/>
              </a:rPr>
              <a:t>修正的条件</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判定路径覆盖需要足够的测试用例来确定</a:t>
            </a:r>
            <a:r>
              <a:rPr lang="zh-CN" altLang="zh-CN" dirty="0">
                <a:solidFill>
                  <a:srgbClr val="FF0000"/>
                </a:solidFill>
                <a:latin typeface="微软雅黑" panose="020B0503020204020204" pitchFamily="34" charset="-122"/>
                <a:ea typeface="微软雅黑" panose="020B0503020204020204" pitchFamily="34" charset="-122"/>
              </a:rPr>
              <a:t>各个条件</a:t>
            </a:r>
            <a:r>
              <a:rPr lang="zh-CN" altLang="zh-CN" dirty="0">
                <a:latin typeface="微软雅黑" panose="020B0503020204020204" pitchFamily="34" charset="-122"/>
                <a:ea typeface="微软雅黑" panose="020B0503020204020204" pitchFamily="34" charset="-122"/>
              </a:rPr>
              <a:t>能够</a:t>
            </a:r>
            <a:r>
              <a:rPr lang="zh-CN" altLang="zh-CN" dirty="0">
                <a:solidFill>
                  <a:srgbClr val="FF0000"/>
                </a:solidFill>
                <a:latin typeface="微软雅黑" panose="020B0503020204020204" pitchFamily="34" charset="-122"/>
                <a:ea typeface="微软雅黑" panose="020B0503020204020204" pitchFamily="34" charset="-122"/>
              </a:rPr>
              <a:t>影响到</a:t>
            </a:r>
            <a:r>
              <a:rPr lang="zh-CN" altLang="zh-CN" dirty="0">
                <a:latin typeface="微软雅黑" panose="020B0503020204020204" pitchFamily="34" charset="-122"/>
                <a:ea typeface="微软雅黑" panose="020B0503020204020204" pitchFamily="34" charset="-122"/>
              </a:rPr>
              <a:t>包含的判定的</a:t>
            </a:r>
            <a:r>
              <a:rPr lang="zh-CN" altLang="zh-CN" dirty="0">
                <a:solidFill>
                  <a:srgbClr val="FF0000"/>
                </a:solidFill>
                <a:latin typeface="微软雅黑" panose="020B0503020204020204" pitchFamily="34" charset="-122"/>
                <a:ea typeface="微软雅黑" panose="020B0503020204020204" pitchFamily="34" charset="-122"/>
              </a:rPr>
              <a:t>结果</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首先，每一个程序模块的</a:t>
            </a:r>
            <a:r>
              <a:rPr lang="zh-CN" altLang="zh-CN" dirty="0">
                <a:solidFill>
                  <a:srgbClr val="FF0000"/>
                </a:solidFill>
                <a:latin typeface="微软雅黑" panose="020B0503020204020204" pitchFamily="34" charset="-122"/>
                <a:ea typeface="微软雅黑" panose="020B0503020204020204" pitchFamily="34" charset="-122"/>
              </a:rPr>
              <a:t>入口和出口</a:t>
            </a:r>
            <a:r>
              <a:rPr lang="zh-CN" altLang="zh-CN" dirty="0">
                <a:latin typeface="微软雅黑" panose="020B0503020204020204" pitchFamily="34" charset="-122"/>
                <a:ea typeface="微软雅黑" panose="020B0503020204020204" pitchFamily="34" charset="-122"/>
              </a:rPr>
              <a:t>都要考虑</a:t>
            </a:r>
            <a:r>
              <a:rPr lang="zh-CN" altLang="zh-CN" dirty="0">
                <a:solidFill>
                  <a:srgbClr val="FF0000"/>
                </a:solidFill>
                <a:latin typeface="微软雅黑" panose="020B0503020204020204" pitchFamily="34" charset="-122"/>
                <a:ea typeface="微软雅黑" panose="020B0503020204020204" pitchFamily="34" charset="-122"/>
              </a:rPr>
              <a:t>至少要被调用一次</a:t>
            </a:r>
            <a:r>
              <a:rPr lang="zh-CN" altLang="zh-CN" dirty="0">
                <a:latin typeface="微软雅黑" panose="020B0503020204020204" pitchFamily="34" charset="-122"/>
                <a:ea typeface="微软雅黑" panose="020B0503020204020204" pitchFamily="34" charset="-122"/>
              </a:rPr>
              <a:t>，每个程序的</a:t>
            </a:r>
            <a:r>
              <a:rPr lang="zh-CN" altLang="zh-CN" dirty="0">
                <a:solidFill>
                  <a:srgbClr val="FF0000"/>
                </a:solidFill>
                <a:latin typeface="微软雅黑" panose="020B0503020204020204" pitchFamily="34" charset="-122"/>
                <a:ea typeface="微软雅黑" panose="020B0503020204020204" pitchFamily="34" charset="-122"/>
              </a:rPr>
              <a:t>判定到所有可能的结果</a:t>
            </a:r>
            <a:r>
              <a:rPr lang="zh-CN" altLang="zh-CN" dirty="0">
                <a:latin typeface="微软雅黑" panose="020B0503020204020204" pitchFamily="34" charset="-122"/>
                <a:ea typeface="微软雅黑" panose="020B0503020204020204" pitchFamily="34" charset="-122"/>
              </a:rPr>
              <a:t>至少转换一次；</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其次，程序的判定被分解为通过逻辑操作符连接的布尔条件，每个条件对于判定的结果值是独立的。</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182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 </a:t>
            </a:r>
            <a:r>
              <a:rPr lang="zh-CN" altLang="zh-CN" b="1" dirty="0"/>
              <a:t>修正的条件</a:t>
            </a:r>
            <a:r>
              <a:rPr lang="en-US" altLang="zh-CN" b="1" dirty="0"/>
              <a:t>/</a:t>
            </a:r>
            <a:r>
              <a:rPr lang="zh-CN" altLang="zh-CN" b="1" dirty="0"/>
              <a:t>判定路径覆盖</a:t>
            </a:r>
            <a:endParaRPr lang="zh-CN" altLang="en-US" dirty="0"/>
          </a:p>
        </p:txBody>
      </p:sp>
      <p:sp>
        <p:nvSpPr>
          <p:cNvPr id="3" name="内容占位符 2"/>
          <p:cNvSpPr>
            <a:spLocks noGrp="1"/>
          </p:cNvSpPr>
          <p:nvPr>
            <p:ph idx="1"/>
          </p:nvPr>
        </p:nvSpPr>
        <p:spPr>
          <a:xfrm>
            <a:off x="571500" y="1752600"/>
            <a:ext cx="8001000" cy="4492625"/>
          </a:xfrm>
        </p:spPr>
        <p:txBody>
          <a:bodyPr/>
          <a:lstStyle/>
          <a:p>
            <a:r>
              <a:rPr lang="zh-CN" altLang="zh-CN" dirty="0"/>
              <a:t>设计测试用例如下判定“</a:t>
            </a:r>
            <a:r>
              <a:rPr lang="en-US" altLang="zh-CN" dirty="0"/>
              <a:t>A and</a:t>
            </a:r>
            <a:r>
              <a:rPr lang="zh-CN" altLang="zh-CN" dirty="0"/>
              <a:t>（</a:t>
            </a:r>
            <a:r>
              <a:rPr lang="en-US" altLang="zh-CN" dirty="0"/>
              <a:t>B or C</a:t>
            </a:r>
            <a:r>
              <a:rPr lang="zh-CN" altLang="zh-CN" dirty="0"/>
              <a:t>）”。首先写出这个判定的所有条件组合，如表所示。</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51704679"/>
              </p:ext>
            </p:extLst>
          </p:nvPr>
        </p:nvGraphicFramePr>
        <p:xfrm>
          <a:off x="685800" y="3200400"/>
          <a:ext cx="7620000" cy="3248982"/>
        </p:xfrm>
        <a:graphic>
          <a:graphicData uri="http://schemas.openxmlformats.org/drawingml/2006/table">
            <a:tbl>
              <a:tblPr firstRow="1" firstCol="1" lastRow="1" lastCol="1" bandRow="1" bandCol="1">
                <a:tableStyleId>{5C22544A-7EE6-4342-B048-85BDC9FD1C3A}</a:tableStyleId>
              </a:tblPr>
              <a:tblGrid>
                <a:gridCol w="1905000">
                  <a:extLst>
                    <a:ext uri="{9D8B030D-6E8A-4147-A177-3AD203B41FA5}">
                      <a16:colId xmlns:a16="http://schemas.microsoft.com/office/drawing/2014/main" val="1160776787"/>
                    </a:ext>
                  </a:extLst>
                </a:gridCol>
                <a:gridCol w="1905000">
                  <a:extLst>
                    <a:ext uri="{9D8B030D-6E8A-4147-A177-3AD203B41FA5}">
                      <a16:colId xmlns:a16="http://schemas.microsoft.com/office/drawing/2014/main" val="115576788"/>
                    </a:ext>
                  </a:extLst>
                </a:gridCol>
                <a:gridCol w="1905000">
                  <a:extLst>
                    <a:ext uri="{9D8B030D-6E8A-4147-A177-3AD203B41FA5}">
                      <a16:colId xmlns:a16="http://schemas.microsoft.com/office/drawing/2014/main" val="1895498035"/>
                    </a:ext>
                  </a:extLst>
                </a:gridCol>
                <a:gridCol w="1905000">
                  <a:extLst>
                    <a:ext uri="{9D8B030D-6E8A-4147-A177-3AD203B41FA5}">
                      <a16:colId xmlns:a16="http://schemas.microsoft.com/office/drawing/2014/main" val="2304854566"/>
                    </a:ext>
                  </a:extLst>
                </a:gridCol>
              </a:tblGrid>
              <a:tr h="355600">
                <a:tc>
                  <a:txBody>
                    <a:bodyPr/>
                    <a:lstStyle/>
                    <a:p>
                      <a:pPr algn="ctr">
                        <a:lnSpc>
                          <a:spcPct val="150000"/>
                        </a:lnSpc>
                        <a:spcAft>
                          <a:spcPts val="0"/>
                        </a:spcAft>
                      </a:pPr>
                      <a:r>
                        <a:rPr lang="en-US" sz="1800" kern="100">
                          <a:solidFill>
                            <a:schemeClr val="tx1"/>
                          </a:solidFill>
                          <a:effectLst/>
                        </a:rPr>
                        <a:t>A</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B</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C</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A and</a:t>
                      </a:r>
                      <a:r>
                        <a:rPr lang="zh-CN" sz="1800" kern="100">
                          <a:solidFill>
                            <a:schemeClr val="tx1"/>
                          </a:solidFill>
                          <a:effectLst/>
                        </a:rPr>
                        <a:t>（</a:t>
                      </a:r>
                      <a:r>
                        <a:rPr lang="en-US" sz="1800" kern="100">
                          <a:solidFill>
                            <a:schemeClr val="tx1"/>
                          </a:solidFill>
                          <a:effectLst/>
                        </a:rPr>
                        <a:t>B or C</a:t>
                      </a:r>
                      <a:r>
                        <a:rPr lang="zh-CN" sz="1800" kern="100">
                          <a:solidFill>
                            <a:schemeClr val="tx1"/>
                          </a:solidFill>
                          <a:effectLst/>
                        </a:rPr>
                        <a: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02133620"/>
                  </a:ext>
                </a:extLst>
              </a:tr>
              <a:tr h="355600">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25782420"/>
                  </a:ext>
                </a:extLst>
              </a:tr>
              <a:tr h="355600">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60150669"/>
                  </a:ext>
                </a:extLst>
              </a:tr>
              <a:tr h="355600">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94676389"/>
                  </a:ext>
                </a:extLst>
              </a:tr>
              <a:tr h="355600">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61939465"/>
                  </a:ext>
                </a:extLst>
              </a:tr>
              <a:tr h="355600">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139615"/>
                  </a:ext>
                </a:extLst>
              </a:tr>
              <a:tr h="355600">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27227543"/>
                  </a:ext>
                </a:extLst>
              </a:tr>
              <a:tr h="355600">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31151441"/>
                  </a:ext>
                </a:extLst>
              </a:tr>
              <a:tr h="355600">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09829382"/>
                  </a:ext>
                </a:extLst>
              </a:tr>
            </a:tbl>
          </a:graphicData>
        </a:graphic>
      </p:graphicFrame>
    </p:spTree>
    <p:extLst>
      <p:ext uri="{BB962C8B-B14F-4D97-AF65-F5344CB8AC3E}">
        <p14:creationId xmlns:p14="http://schemas.microsoft.com/office/powerpoint/2010/main" val="693971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400" dirty="0"/>
              <a:t>修正的条件</a:t>
            </a:r>
            <a:r>
              <a:rPr lang="en-US" altLang="zh-CN" sz="2400" dirty="0"/>
              <a:t>/</a:t>
            </a:r>
            <a:r>
              <a:rPr lang="zh-CN" altLang="zh-CN" sz="2400" dirty="0"/>
              <a:t>判定路径覆盖具体设计方法如下：测试元素均从表</a:t>
            </a:r>
            <a:r>
              <a:rPr lang="en-US" altLang="zh-CN" sz="2400" dirty="0"/>
              <a:t>6-6</a:t>
            </a:r>
            <a:r>
              <a:rPr lang="zh-CN" altLang="zh-CN" sz="2400" dirty="0"/>
              <a:t>中选取，保持</a:t>
            </a:r>
            <a:r>
              <a:rPr lang="en-US" altLang="zh-CN" sz="2400" dirty="0"/>
              <a:t>A</a:t>
            </a:r>
            <a:r>
              <a:rPr lang="zh-CN" altLang="zh-CN" sz="2400" dirty="0"/>
              <a:t>和</a:t>
            </a:r>
            <a:r>
              <a:rPr lang="en-US" altLang="zh-CN" sz="2400" dirty="0"/>
              <a:t>B</a:t>
            </a:r>
            <a:r>
              <a:rPr lang="zh-CN" altLang="zh-CN" sz="2400" dirty="0"/>
              <a:t>的值不变，改变</a:t>
            </a:r>
            <a:r>
              <a:rPr lang="en-US" altLang="zh-CN" sz="2400" dirty="0"/>
              <a:t>C</a:t>
            </a:r>
            <a:r>
              <a:rPr lang="zh-CN" altLang="zh-CN" sz="2400" dirty="0"/>
              <a:t>条件的值而改变表达式的结果；测试元素</a:t>
            </a:r>
            <a:r>
              <a:rPr lang="en-US" altLang="zh-CN" sz="2400" dirty="0"/>
              <a:t>TFT</a:t>
            </a:r>
            <a:r>
              <a:rPr lang="zh-CN" altLang="zh-CN" sz="2400" dirty="0"/>
              <a:t>和</a:t>
            </a:r>
            <a:r>
              <a:rPr lang="en-US" altLang="zh-CN" sz="2400" dirty="0"/>
              <a:t>TFF</a:t>
            </a:r>
            <a:r>
              <a:rPr lang="zh-CN" altLang="zh-CN" sz="2400" dirty="0"/>
              <a:t>满足</a:t>
            </a:r>
            <a:endParaRPr lang="zh-CN" altLang="en-US" sz="2400" dirty="0"/>
          </a:p>
        </p:txBody>
      </p:sp>
      <p:sp>
        <p:nvSpPr>
          <p:cNvPr id="4" name="标题 1"/>
          <p:cNvSpPr>
            <a:spLocks noGrp="1"/>
          </p:cNvSpPr>
          <p:nvPr>
            <p:ph type="title"/>
          </p:nvPr>
        </p:nvSpPr>
        <p:spPr/>
        <p:txBody>
          <a:bodyPr/>
          <a:lstStyle/>
          <a:p>
            <a:r>
              <a:rPr lang="en-US" altLang="zh-CN" b="1" dirty="0"/>
              <a:t>6 </a:t>
            </a:r>
            <a:r>
              <a:rPr lang="zh-CN" altLang="zh-CN" b="1" dirty="0"/>
              <a:t>修正的条件</a:t>
            </a:r>
            <a:r>
              <a:rPr lang="en-US" altLang="zh-CN" b="1" dirty="0"/>
              <a:t>/</a:t>
            </a:r>
            <a:r>
              <a:rPr lang="zh-CN" altLang="zh-CN" b="1" dirty="0"/>
              <a:t>判定路径覆盖</a:t>
            </a:r>
            <a:endParaRPr lang="zh-CN" altLang="en-US" dirty="0"/>
          </a:p>
        </p:txBody>
      </p:sp>
      <p:graphicFrame>
        <p:nvGraphicFramePr>
          <p:cNvPr id="5" name="表格 4">
            <a:extLst>
              <a:ext uri="{FF2B5EF4-FFF2-40B4-BE49-F238E27FC236}">
                <a16:creationId xmlns:a16="http://schemas.microsoft.com/office/drawing/2014/main" id="{04A5D78C-ACC6-47F5-BD84-3CFC7F9596D1}"/>
              </a:ext>
            </a:extLst>
          </p:cNvPr>
          <p:cNvGraphicFramePr>
            <a:graphicFrameLocks noGrp="1"/>
          </p:cNvGraphicFramePr>
          <p:nvPr>
            <p:extLst>
              <p:ext uri="{D42A27DB-BD31-4B8C-83A1-F6EECF244321}">
                <p14:modId xmlns:p14="http://schemas.microsoft.com/office/powerpoint/2010/main" val="4001651984"/>
              </p:ext>
            </p:extLst>
          </p:nvPr>
        </p:nvGraphicFramePr>
        <p:xfrm>
          <a:off x="762000" y="3200400"/>
          <a:ext cx="7620000" cy="3248982"/>
        </p:xfrm>
        <a:graphic>
          <a:graphicData uri="http://schemas.openxmlformats.org/drawingml/2006/table">
            <a:tbl>
              <a:tblPr firstRow="1" firstCol="1" lastRow="1" lastCol="1" bandRow="1" bandCol="1">
                <a:tableStyleId>{5C22544A-7EE6-4342-B048-85BDC9FD1C3A}</a:tableStyleId>
              </a:tblPr>
              <a:tblGrid>
                <a:gridCol w="1905000">
                  <a:extLst>
                    <a:ext uri="{9D8B030D-6E8A-4147-A177-3AD203B41FA5}">
                      <a16:colId xmlns:a16="http://schemas.microsoft.com/office/drawing/2014/main" val="1160776787"/>
                    </a:ext>
                  </a:extLst>
                </a:gridCol>
                <a:gridCol w="1905000">
                  <a:extLst>
                    <a:ext uri="{9D8B030D-6E8A-4147-A177-3AD203B41FA5}">
                      <a16:colId xmlns:a16="http://schemas.microsoft.com/office/drawing/2014/main" val="115576788"/>
                    </a:ext>
                  </a:extLst>
                </a:gridCol>
                <a:gridCol w="1905000">
                  <a:extLst>
                    <a:ext uri="{9D8B030D-6E8A-4147-A177-3AD203B41FA5}">
                      <a16:colId xmlns:a16="http://schemas.microsoft.com/office/drawing/2014/main" val="1895498035"/>
                    </a:ext>
                  </a:extLst>
                </a:gridCol>
                <a:gridCol w="1905000">
                  <a:extLst>
                    <a:ext uri="{9D8B030D-6E8A-4147-A177-3AD203B41FA5}">
                      <a16:colId xmlns:a16="http://schemas.microsoft.com/office/drawing/2014/main" val="2304854566"/>
                    </a:ext>
                  </a:extLst>
                </a:gridCol>
              </a:tblGrid>
              <a:tr h="355600">
                <a:tc>
                  <a:txBody>
                    <a:bodyPr/>
                    <a:lstStyle/>
                    <a:p>
                      <a:pPr algn="ctr">
                        <a:lnSpc>
                          <a:spcPct val="150000"/>
                        </a:lnSpc>
                        <a:spcAft>
                          <a:spcPts val="0"/>
                        </a:spcAft>
                      </a:pPr>
                      <a:r>
                        <a:rPr lang="en-US" sz="1800" kern="100">
                          <a:solidFill>
                            <a:schemeClr val="tx1"/>
                          </a:solidFill>
                          <a:effectLst/>
                        </a:rPr>
                        <a:t>A</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B</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C</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A and</a:t>
                      </a:r>
                      <a:r>
                        <a:rPr lang="zh-CN" sz="1800" kern="100">
                          <a:solidFill>
                            <a:schemeClr val="tx1"/>
                          </a:solidFill>
                          <a:effectLst/>
                        </a:rPr>
                        <a:t>（</a:t>
                      </a:r>
                      <a:r>
                        <a:rPr lang="en-US" sz="1800" kern="100">
                          <a:solidFill>
                            <a:schemeClr val="tx1"/>
                          </a:solidFill>
                          <a:effectLst/>
                        </a:rPr>
                        <a:t>B or C</a:t>
                      </a:r>
                      <a:r>
                        <a:rPr lang="zh-CN" sz="1800" kern="100">
                          <a:solidFill>
                            <a:schemeClr val="tx1"/>
                          </a:solidFill>
                          <a:effectLst/>
                        </a:rPr>
                        <a: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02133620"/>
                  </a:ext>
                </a:extLst>
              </a:tr>
              <a:tr h="355600">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25782420"/>
                  </a:ext>
                </a:extLst>
              </a:tr>
              <a:tr h="355600">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60150669"/>
                  </a:ext>
                </a:extLst>
              </a:tr>
              <a:tr h="355600">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94676389"/>
                  </a:ext>
                </a:extLst>
              </a:tr>
              <a:tr h="355600">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61939465"/>
                  </a:ext>
                </a:extLst>
              </a:tr>
              <a:tr h="355600">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139615"/>
                  </a:ext>
                </a:extLst>
              </a:tr>
              <a:tr h="355600">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27227543"/>
                  </a:ext>
                </a:extLst>
              </a:tr>
              <a:tr h="355600">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31151441"/>
                  </a:ext>
                </a:extLst>
              </a:tr>
              <a:tr h="355600">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09829382"/>
                  </a:ext>
                </a:extLst>
              </a:tr>
            </a:tbl>
          </a:graphicData>
        </a:graphic>
      </p:graphicFrame>
    </p:spTree>
    <p:extLst>
      <p:ext uri="{BB962C8B-B14F-4D97-AF65-F5344CB8AC3E}">
        <p14:creationId xmlns:p14="http://schemas.microsoft.com/office/powerpoint/2010/main" val="1356233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400" dirty="0"/>
              <a:t>修正的条件</a:t>
            </a:r>
            <a:r>
              <a:rPr lang="en-US" altLang="zh-CN" sz="2400" dirty="0"/>
              <a:t>/</a:t>
            </a:r>
            <a:r>
              <a:rPr lang="zh-CN" altLang="zh-CN" sz="2400" dirty="0"/>
              <a:t>判定路径覆盖具体设计方法如下：测试元素均从表</a:t>
            </a:r>
            <a:r>
              <a:rPr lang="en-US" altLang="zh-CN" sz="2400" dirty="0"/>
              <a:t>6-6</a:t>
            </a:r>
            <a:r>
              <a:rPr lang="zh-CN" altLang="zh-CN" sz="2400" dirty="0"/>
              <a:t>中选取，保持</a:t>
            </a:r>
            <a:r>
              <a:rPr lang="en-US" altLang="zh-CN" sz="2400" dirty="0"/>
              <a:t>A</a:t>
            </a:r>
            <a:r>
              <a:rPr lang="zh-CN" altLang="zh-CN" sz="2400" dirty="0"/>
              <a:t>和</a:t>
            </a:r>
            <a:r>
              <a:rPr lang="en-US" altLang="zh-CN" sz="2400" dirty="0"/>
              <a:t>C</a:t>
            </a:r>
            <a:r>
              <a:rPr lang="zh-CN" altLang="zh-CN" sz="2400" dirty="0"/>
              <a:t>的值不变，改变</a:t>
            </a:r>
            <a:r>
              <a:rPr lang="en-US" altLang="zh-CN" sz="2400" dirty="0"/>
              <a:t>B</a:t>
            </a:r>
            <a:r>
              <a:rPr lang="zh-CN" altLang="zh-CN" sz="2400" dirty="0"/>
              <a:t>条件的值而改变表达式的结果；测试元素</a:t>
            </a:r>
            <a:r>
              <a:rPr lang="en-US" altLang="zh-CN" sz="2400" dirty="0"/>
              <a:t>TTF</a:t>
            </a:r>
            <a:r>
              <a:rPr lang="zh-CN" altLang="zh-CN" sz="2400" dirty="0"/>
              <a:t>和</a:t>
            </a:r>
            <a:r>
              <a:rPr lang="en-US" altLang="zh-CN" sz="2400" dirty="0"/>
              <a:t>TFF</a:t>
            </a:r>
            <a:r>
              <a:rPr lang="zh-CN" altLang="zh-CN" sz="2400" dirty="0"/>
              <a:t>满足</a:t>
            </a:r>
            <a:endParaRPr lang="zh-CN" altLang="en-US" sz="2400" dirty="0"/>
          </a:p>
        </p:txBody>
      </p:sp>
      <p:sp>
        <p:nvSpPr>
          <p:cNvPr id="4" name="标题 1"/>
          <p:cNvSpPr>
            <a:spLocks noGrp="1"/>
          </p:cNvSpPr>
          <p:nvPr>
            <p:ph type="title"/>
          </p:nvPr>
        </p:nvSpPr>
        <p:spPr/>
        <p:txBody>
          <a:bodyPr/>
          <a:lstStyle/>
          <a:p>
            <a:r>
              <a:rPr lang="en-US" altLang="zh-CN" b="1" dirty="0"/>
              <a:t>6 </a:t>
            </a:r>
            <a:r>
              <a:rPr lang="zh-CN" altLang="zh-CN" b="1" dirty="0"/>
              <a:t>修正的条件</a:t>
            </a:r>
            <a:r>
              <a:rPr lang="en-US" altLang="zh-CN" b="1" dirty="0"/>
              <a:t>/</a:t>
            </a:r>
            <a:r>
              <a:rPr lang="zh-CN" altLang="zh-CN" b="1" dirty="0"/>
              <a:t>判定路径覆盖</a:t>
            </a:r>
            <a:endParaRPr lang="zh-CN" altLang="en-US" dirty="0"/>
          </a:p>
        </p:txBody>
      </p:sp>
      <p:graphicFrame>
        <p:nvGraphicFramePr>
          <p:cNvPr id="5" name="表格 4">
            <a:extLst>
              <a:ext uri="{FF2B5EF4-FFF2-40B4-BE49-F238E27FC236}">
                <a16:creationId xmlns:a16="http://schemas.microsoft.com/office/drawing/2014/main" id="{04A5D78C-ACC6-47F5-BD84-3CFC7F9596D1}"/>
              </a:ext>
            </a:extLst>
          </p:cNvPr>
          <p:cNvGraphicFramePr>
            <a:graphicFrameLocks noGrp="1"/>
          </p:cNvGraphicFramePr>
          <p:nvPr>
            <p:extLst>
              <p:ext uri="{D42A27DB-BD31-4B8C-83A1-F6EECF244321}">
                <p14:modId xmlns:p14="http://schemas.microsoft.com/office/powerpoint/2010/main" val="2832750811"/>
              </p:ext>
            </p:extLst>
          </p:nvPr>
        </p:nvGraphicFramePr>
        <p:xfrm>
          <a:off x="762000" y="3200400"/>
          <a:ext cx="7620000" cy="3248982"/>
        </p:xfrm>
        <a:graphic>
          <a:graphicData uri="http://schemas.openxmlformats.org/drawingml/2006/table">
            <a:tbl>
              <a:tblPr firstRow="1" firstCol="1" lastRow="1" lastCol="1" bandRow="1" bandCol="1">
                <a:tableStyleId>{5C22544A-7EE6-4342-B048-85BDC9FD1C3A}</a:tableStyleId>
              </a:tblPr>
              <a:tblGrid>
                <a:gridCol w="1905000">
                  <a:extLst>
                    <a:ext uri="{9D8B030D-6E8A-4147-A177-3AD203B41FA5}">
                      <a16:colId xmlns:a16="http://schemas.microsoft.com/office/drawing/2014/main" val="1160776787"/>
                    </a:ext>
                  </a:extLst>
                </a:gridCol>
                <a:gridCol w="1905000">
                  <a:extLst>
                    <a:ext uri="{9D8B030D-6E8A-4147-A177-3AD203B41FA5}">
                      <a16:colId xmlns:a16="http://schemas.microsoft.com/office/drawing/2014/main" val="115576788"/>
                    </a:ext>
                  </a:extLst>
                </a:gridCol>
                <a:gridCol w="1905000">
                  <a:extLst>
                    <a:ext uri="{9D8B030D-6E8A-4147-A177-3AD203B41FA5}">
                      <a16:colId xmlns:a16="http://schemas.microsoft.com/office/drawing/2014/main" val="1895498035"/>
                    </a:ext>
                  </a:extLst>
                </a:gridCol>
                <a:gridCol w="1905000">
                  <a:extLst>
                    <a:ext uri="{9D8B030D-6E8A-4147-A177-3AD203B41FA5}">
                      <a16:colId xmlns:a16="http://schemas.microsoft.com/office/drawing/2014/main" val="2304854566"/>
                    </a:ext>
                  </a:extLst>
                </a:gridCol>
              </a:tblGrid>
              <a:tr h="355600">
                <a:tc>
                  <a:txBody>
                    <a:bodyPr/>
                    <a:lstStyle/>
                    <a:p>
                      <a:pPr algn="ctr">
                        <a:lnSpc>
                          <a:spcPct val="150000"/>
                        </a:lnSpc>
                        <a:spcAft>
                          <a:spcPts val="0"/>
                        </a:spcAft>
                      </a:pPr>
                      <a:r>
                        <a:rPr lang="en-US" sz="1800" kern="100">
                          <a:solidFill>
                            <a:schemeClr val="tx1"/>
                          </a:solidFill>
                          <a:effectLst/>
                        </a:rPr>
                        <a:t>A</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B</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C</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A and</a:t>
                      </a:r>
                      <a:r>
                        <a:rPr lang="zh-CN" sz="1800" kern="100">
                          <a:solidFill>
                            <a:schemeClr val="tx1"/>
                          </a:solidFill>
                          <a:effectLst/>
                        </a:rPr>
                        <a:t>（</a:t>
                      </a:r>
                      <a:r>
                        <a:rPr lang="en-US" sz="1800" kern="100">
                          <a:solidFill>
                            <a:schemeClr val="tx1"/>
                          </a:solidFill>
                          <a:effectLst/>
                        </a:rPr>
                        <a:t>B or C</a:t>
                      </a:r>
                      <a:r>
                        <a:rPr lang="zh-CN" sz="1800" kern="100">
                          <a:solidFill>
                            <a:schemeClr val="tx1"/>
                          </a:solidFill>
                          <a:effectLst/>
                        </a:rPr>
                        <a: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02133620"/>
                  </a:ext>
                </a:extLst>
              </a:tr>
              <a:tr h="355600">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25782420"/>
                  </a:ext>
                </a:extLst>
              </a:tr>
              <a:tr h="355600">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60150669"/>
                  </a:ext>
                </a:extLst>
              </a:tr>
              <a:tr h="355600">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94676389"/>
                  </a:ext>
                </a:extLst>
              </a:tr>
              <a:tr h="355600">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61939465"/>
                  </a:ext>
                </a:extLst>
              </a:tr>
              <a:tr h="355600">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139615"/>
                  </a:ext>
                </a:extLst>
              </a:tr>
              <a:tr h="355600">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27227543"/>
                  </a:ext>
                </a:extLst>
              </a:tr>
              <a:tr h="355600">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31151441"/>
                  </a:ext>
                </a:extLst>
              </a:tr>
              <a:tr h="355600">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09829382"/>
                  </a:ext>
                </a:extLst>
              </a:tr>
            </a:tbl>
          </a:graphicData>
        </a:graphic>
      </p:graphicFrame>
    </p:spTree>
    <p:extLst>
      <p:ext uri="{BB962C8B-B14F-4D97-AF65-F5344CB8AC3E}">
        <p14:creationId xmlns:p14="http://schemas.microsoft.com/office/powerpoint/2010/main" val="168436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400" dirty="0"/>
              <a:t>修正的条件</a:t>
            </a:r>
            <a:r>
              <a:rPr lang="en-US" altLang="zh-CN" sz="2400" dirty="0"/>
              <a:t>/</a:t>
            </a:r>
            <a:r>
              <a:rPr lang="zh-CN" altLang="zh-CN" sz="2400" dirty="0"/>
              <a:t>判定路径覆盖具体设计方法如下：测试元素均从表</a:t>
            </a:r>
            <a:r>
              <a:rPr lang="en-US" altLang="zh-CN" sz="2400" dirty="0"/>
              <a:t>6-6</a:t>
            </a:r>
            <a:r>
              <a:rPr lang="zh-CN" altLang="zh-CN" sz="2400" dirty="0"/>
              <a:t>中选取，保持</a:t>
            </a:r>
            <a:r>
              <a:rPr lang="en-US" altLang="zh-CN" sz="2400" dirty="0"/>
              <a:t>B</a:t>
            </a:r>
            <a:r>
              <a:rPr lang="zh-CN" altLang="zh-CN" sz="2400" dirty="0"/>
              <a:t>和</a:t>
            </a:r>
            <a:r>
              <a:rPr lang="en-US" altLang="zh-CN" sz="2400" dirty="0"/>
              <a:t>C</a:t>
            </a:r>
            <a:r>
              <a:rPr lang="zh-CN" altLang="zh-CN" sz="2400" dirty="0"/>
              <a:t>的值不变，改变</a:t>
            </a:r>
            <a:r>
              <a:rPr lang="en-US" altLang="zh-CN" sz="2400" dirty="0"/>
              <a:t>A</a:t>
            </a:r>
            <a:r>
              <a:rPr lang="zh-CN" altLang="zh-CN" sz="2400" dirty="0"/>
              <a:t>条件的值而改变表达式的结果；测试元素</a:t>
            </a:r>
            <a:r>
              <a:rPr lang="en-US" altLang="zh-CN" sz="2400" dirty="0"/>
              <a:t>TFT</a:t>
            </a:r>
            <a:r>
              <a:rPr lang="zh-CN" altLang="zh-CN" sz="2400" dirty="0"/>
              <a:t>和</a:t>
            </a:r>
            <a:r>
              <a:rPr lang="en-US" altLang="zh-CN" sz="2400" dirty="0"/>
              <a:t>FFT</a:t>
            </a:r>
            <a:r>
              <a:rPr lang="zh-CN" altLang="zh-CN" sz="2400" dirty="0"/>
              <a:t>满足</a:t>
            </a:r>
            <a:endParaRPr lang="zh-CN" altLang="en-US" sz="2400" dirty="0"/>
          </a:p>
        </p:txBody>
      </p:sp>
      <p:sp>
        <p:nvSpPr>
          <p:cNvPr id="4" name="标题 1"/>
          <p:cNvSpPr>
            <a:spLocks noGrp="1"/>
          </p:cNvSpPr>
          <p:nvPr>
            <p:ph type="title"/>
          </p:nvPr>
        </p:nvSpPr>
        <p:spPr/>
        <p:txBody>
          <a:bodyPr/>
          <a:lstStyle/>
          <a:p>
            <a:r>
              <a:rPr lang="en-US" altLang="zh-CN" b="1" dirty="0"/>
              <a:t>6 </a:t>
            </a:r>
            <a:r>
              <a:rPr lang="zh-CN" altLang="zh-CN" b="1" dirty="0"/>
              <a:t>修正的条件</a:t>
            </a:r>
            <a:r>
              <a:rPr lang="en-US" altLang="zh-CN" b="1" dirty="0"/>
              <a:t>/</a:t>
            </a:r>
            <a:r>
              <a:rPr lang="zh-CN" altLang="zh-CN" b="1" dirty="0"/>
              <a:t>判定路径覆盖</a:t>
            </a:r>
            <a:endParaRPr lang="zh-CN" altLang="en-US" dirty="0"/>
          </a:p>
        </p:txBody>
      </p:sp>
      <p:graphicFrame>
        <p:nvGraphicFramePr>
          <p:cNvPr id="5" name="表格 4">
            <a:extLst>
              <a:ext uri="{FF2B5EF4-FFF2-40B4-BE49-F238E27FC236}">
                <a16:creationId xmlns:a16="http://schemas.microsoft.com/office/drawing/2014/main" id="{04A5D78C-ACC6-47F5-BD84-3CFC7F9596D1}"/>
              </a:ext>
            </a:extLst>
          </p:cNvPr>
          <p:cNvGraphicFramePr>
            <a:graphicFrameLocks noGrp="1"/>
          </p:cNvGraphicFramePr>
          <p:nvPr>
            <p:extLst>
              <p:ext uri="{D42A27DB-BD31-4B8C-83A1-F6EECF244321}">
                <p14:modId xmlns:p14="http://schemas.microsoft.com/office/powerpoint/2010/main" val="121978874"/>
              </p:ext>
            </p:extLst>
          </p:nvPr>
        </p:nvGraphicFramePr>
        <p:xfrm>
          <a:off x="762000" y="3200400"/>
          <a:ext cx="7620000" cy="3248982"/>
        </p:xfrm>
        <a:graphic>
          <a:graphicData uri="http://schemas.openxmlformats.org/drawingml/2006/table">
            <a:tbl>
              <a:tblPr firstRow="1" firstCol="1" lastRow="1" lastCol="1" bandRow="1" bandCol="1">
                <a:tableStyleId>{5C22544A-7EE6-4342-B048-85BDC9FD1C3A}</a:tableStyleId>
              </a:tblPr>
              <a:tblGrid>
                <a:gridCol w="1905000">
                  <a:extLst>
                    <a:ext uri="{9D8B030D-6E8A-4147-A177-3AD203B41FA5}">
                      <a16:colId xmlns:a16="http://schemas.microsoft.com/office/drawing/2014/main" val="1160776787"/>
                    </a:ext>
                  </a:extLst>
                </a:gridCol>
                <a:gridCol w="1905000">
                  <a:extLst>
                    <a:ext uri="{9D8B030D-6E8A-4147-A177-3AD203B41FA5}">
                      <a16:colId xmlns:a16="http://schemas.microsoft.com/office/drawing/2014/main" val="115576788"/>
                    </a:ext>
                  </a:extLst>
                </a:gridCol>
                <a:gridCol w="1905000">
                  <a:extLst>
                    <a:ext uri="{9D8B030D-6E8A-4147-A177-3AD203B41FA5}">
                      <a16:colId xmlns:a16="http://schemas.microsoft.com/office/drawing/2014/main" val="1895498035"/>
                    </a:ext>
                  </a:extLst>
                </a:gridCol>
                <a:gridCol w="1905000">
                  <a:extLst>
                    <a:ext uri="{9D8B030D-6E8A-4147-A177-3AD203B41FA5}">
                      <a16:colId xmlns:a16="http://schemas.microsoft.com/office/drawing/2014/main" val="2304854566"/>
                    </a:ext>
                  </a:extLst>
                </a:gridCol>
              </a:tblGrid>
              <a:tr h="355600">
                <a:tc>
                  <a:txBody>
                    <a:bodyPr/>
                    <a:lstStyle/>
                    <a:p>
                      <a:pPr algn="ctr">
                        <a:lnSpc>
                          <a:spcPct val="150000"/>
                        </a:lnSpc>
                        <a:spcAft>
                          <a:spcPts val="0"/>
                        </a:spcAft>
                      </a:pPr>
                      <a:r>
                        <a:rPr lang="en-US" sz="1800" kern="100">
                          <a:solidFill>
                            <a:schemeClr val="tx1"/>
                          </a:solidFill>
                          <a:effectLst/>
                        </a:rPr>
                        <a:t>A</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B</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C</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A and</a:t>
                      </a:r>
                      <a:r>
                        <a:rPr lang="zh-CN" sz="1800" kern="100">
                          <a:solidFill>
                            <a:schemeClr val="tx1"/>
                          </a:solidFill>
                          <a:effectLst/>
                        </a:rPr>
                        <a:t>（</a:t>
                      </a:r>
                      <a:r>
                        <a:rPr lang="en-US" sz="1800" kern="100">
                          <a:solidFill>
                            <a:schemeClr val="tx1"/>
                          </a:solidFill>
                          <a:effectLst/>
                        </a:rPr>
                        <a:t>B or C</a:t>
                      </a:r>
                      <a:r>
                        <a:rPr lang="zh-CN" sz="1800" kern="100">
                          <a:solidFill>
                            <a:schemeClr val="tx1"/>
                          </a:solidFill>
                          <a:effectLst/>
                        </a:rPr>
                        <a: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02133620"/>
                  </a:ext>
                </a:extLst>
              </a:tr>
              <a:tr h="355600">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25782420"/>
                  </a:ext>
                </a:extLst>
              </a:tr>
              <a:tr h="355600">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60150669"/>
                  </a:ext>
                </a:extLst>
              </a:tr>
              <a:tr h="355600">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94676389"/>
                  </a:ext>
                </a:extLst>
              </a:tr>
              <a:tr h="355600">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61939465"/>
                  </a:ext>
                </a:extLst>
              </a:tr>
              <a:tr h="355600">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T</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139615"/>
                  </a:ext>
                </a:extLst>
              </a:tr>
              <a:tr h="355600">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T</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27227543"/>
                  </a:ext>
                </a:extLst>
              </a:tr>
              <a:tr h="355600">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T</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rgbClr val="FF0000"/>
                          </a:solidFill>
                          <a:effectLst/>
                        </a:rPr>
                        <a:t>F</a:t>
                      </a:r>
                      <a:endParaRPr lang="zh-CN" sz="1800" kern="100" dirty="0">
                        <a:solidFill>
                          <a:srgbClr val="FF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31151441"/>
                  </a:ext>
                </a:extLst>
              </a:tr>
              <a:tr h="355600">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a:solidFill>
                            <a:schemeClr val="tx1"/>
                          </a:solidFill>
                          <a:effectLst/>
                        </a:rPr>
                        <a:t>F</a:t>
                      </a:r>
                      <a:endParaRPr lang="zh-CN" sz="18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spcAft>
                          <a:spcPts val="0"/>
                        </a:spcAft>
                      </a:pPr>
                      <a:r>
                        <a:rPr lang="en-US" sz="1800" kern="100" dirty="0">
                          <a:solidFill>
                            <a:schemeClr val="tx1"/>
                          </a:solidFill>
                          <a:effectLst/>
                        </a:rPr>
                        <a:t>F</a:t>
                      </a:r>
                      <a:endParaRPr lang="zh-CN" sz="18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09829382"/>
                  </a:ext>
                </a:extLst>
              </a:tr>
            </a:tbl>
          </a:graphicData>
        </a:graphic>
      </p:graphicFrame>
    </p:spTree>
    <p:extLst>
      <p:ext uri="{BB962C8B-B14F-4D97-AF65-F5344CB8AC3E}">
        <p14:creationId xmlns:p14="http://schemas.microsoft.com/office/powerpoint/2010/main" val="3457273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400" dirty="0"/>
              <a:t>这个测试集（</a:t>
            </a:r>
            <a:r>
              <a:rPr lang="en-US" altLang="zh-CN" sz="2400" dirty="0"/>
              <a:t>TTF</a:t>
            </a:r>
            <a:r>
              <a:rPr lang="zh-CN" altLang="zh-CN" sz="2400" dirty="0"/>
              <a:t>，</a:t>
            </a:r>
            <a:r>
              <a:rPr lang="en-US" altLang="zh-CN" sz="2400" dirty="0"/>
              <a:t>TFF</a:t>
            </a:r>
            <a:r>
              <a:rPr lang="zh-CN" altLang="zh-CN" sz="2400" dirty="0"/>
              <a:t>，</a:t>
            </a:r>
            <a:r>
              <a:rPr lang="en-US" altLang="zh-CN" sz="2400" dirty="0"/>
              <a:t>TFT</a:t>
            </a:r>
            <a:r>
              <a:rPr lang="zh-CN" altLang="zh-CN" sz="2400" dirty="0"/>
              <a:t>，</a:t>
            </a:r>
            <a:r>
              <a:rPr lang="en-US" altLang="zh-CN" sz="2400" dirty="0"/>
              <a:t>FFT</a:t>
            </a:r>
            <a:r>
              <a:rPr lang="zh-CN" altLang="zh-CN" sz="2400" dirty="0"/>
              <a:t>）完全满足修正的条件</a:t>
            </a:r>
            <a:r>
              <a:rPr lang="en-US" altLang="zh-CN" sz="2400" dirty="0"/>
              <a:t>/</a:t>
            </a:r>
            <a:r>
              <a:rPr lang="zh-CN" altLang="zh-CN" sz="2400" dirty="0"/>
              <a:t>判定路径覆盖的要求，即当锁定其它的条件保持不变，而改变判定中一项条件的值，必然引起整个表达式执行的变化。</a:t>
            </a:r>
          </a:p>
          <a:p>
            <a:endParaRPr lang="zh-CN" altLang="en-US" sz="2400" dirty="0"/>
          </a:p>
        </p:txBody>
      </p:sp>
      <p:sp>
        <p:nvSpPr>
          <p:cNvPr id="4" name="标题 1"/>
          <p:cNvSpPr>
            <a:spLocks noGrp="1"/>
          </p:cNvSpPr>
          <p:nvPr>
            <p:ph type="title"/>
          </p:nvPr>
        </p:nvSpPr>
        <p:spPr/>
        <p:txBody>
          <a:bodyPr/>
          <a:lstStyle/>
          <a:p>
            <a:r>
              <a:rPr lang="en-US" altLang="zh-CN" b="1" dirty="0"/>
              <a:t>6 </a:t>
            </a:r>
            <a:r>
              <a:rPr lang="zh-CN" altLang="zh-CN" b="1" dirty="0"/>
              <a:t>修正的条件</a:t>
            </a:r>
            <a:r>
              <a:rPr lang="en-US" altLang="zh-CN" b="1" dirty="0"/>
              <a:t>/</a:t>
            </a:r>
            <a:r>
              <a:rPr lang="zh-CN" altLang="zh-CN" b="1" dirty="0"/>
              <a:t>判定路径覆盖</a:t>
            </a:r>
            <a:endParaRPr lang="zh-CN" altLang="en-US" dirty="0"/>
          </a:p>
        </p:txBody>
      </p:sp>
    </p:spTree>
    <p:extLst>
      <p:ext uri="{BB962C8B-B14F-4D97-AF65-F5344CB8AC3E}">
        <p14:creationId xmlns:p14="http://schemas.microsoft.com/office/powerpoint/2010/main" val="116149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黑体" panose="02010609060101010101" pitchFamily="49" charset="-122"/>
                <a:ea typeface="黑体" panose="02010609060101010101" pitchFamily="49" charset="-122"/>
              </a:rPr>
              <a:t>6.3</a:t>
            </a:r>
            <a:r>
              <a:rPr lang="zh-CN" altLang="en-US" b="1" dirty="0">
                <a:latin typeface="黑体" panose="02010609060101010101" pitchFamily="49" charset="-122"/>
                <a:ea typeface="黑体" panose="02010609060101010101" pitchFamily="49" charset="-122"/>
              </a:rPr>
              <a:t> 路径覆盖法</a:t>
            </a:r>
            <a:endParaRPr lang="zh-CN" altLang="en-US" dirty="0"/>
          </a:p>
        </p:txBody>
      </p:sp>
      <p:sp>
        <p:nvSpPr>
          <p:cNvPr id="3" name="内容占位符 2"/>
          <p:cNvSpPr>
            <a:spLocks noGrp="1"/>
          </p:cNvSpPr>
          <p:nvPr>
            <p:ph idx="1"/>
          </p:nvPr>
        </p:nvSpPr>
        <p:spPr/>
        <p:txBody>
          <a:bodyPr/>
          <a:lstStyle/>
          <a:p>
            <a:pPr>
              <a:lnSpc>
                <a:spcPct val="120000"/>
              </a:lnSpc>
            </a:pPr>
            <a:r>
              <a:rPr lang="zh-CN" altLang="zh-CN" sz="2600" dirty="0">
                <a:ea typeface="楷体_GB2312" pitchFamily="49" charset="-122"/>
              </a:rPr>
              <a:t>覆盖率分析</a:t>
            </a:r>
            <a:r>
              <a:rPr lang="zh-CN" altLang="zh-CN" sz="2600" b="1" dirty="0">
                <a:solidFill>
                  <a:srgbClr val="FF0000"/>
                </a:solidFill>
                <a:ea typeface="楷体_GB2312" pitchFamily="49" charset="-122"/>
              </a:rPr>
              <a:t>研究的内容</a:t>
            </a:r>
            <a:r>
              <a:rPr lang="zh-CN" altLang="zh-CN" sz="2600" dirty="0">
                <a:ea typeface="楷体_GB2312" pitchFamily="49" charset="-122"/>
              </a:rPr>
              <a:t>包括：如何选择程序元素，如何生成指定程序元素的测试用例；程序元素的覆盖率；测试效果的评价。</a:t>
            </a:r>
            <a:endParaRPr lang="en-US" altLang="zh-CN" sz="2600" dirty="0">
              <a:ea typeface="楷体_GB2312" pitchFamily="49" charset="-122"/>
            </a:endParaRPr>
          </a:p>
          <a:p>
            <a:pPr>
              <a:lnSpc>
                <a:spcPct val="120000"/>
              </a:lnSpc>
            </a:pPr>
            <a:r>
              <a:rPr lang="zh-CN" altLang="zh-CN" sz="2600" b="1" dirty="0">
                <a:solidFill>
                  <a:srgbClr val="FF0000"/>
                </a:solidFill>
                <a:ea typeface="楷体_GB2312" pitchFamily="49" charset="-122"/>
              </a:rPr>
              <a:t>路径覆盖法</a:t>
            </a:r>
            <a:r>
              <a:rPr lang="zh-CN" altLang="zh-CN" sz="2600" dirty="0">
                <a:ea typeface="楷体_GB2312" pitchFamily="49" charset="-122"/>
              </a:rPr>
              <a:t>即设计出足够的测试用例来完成</a:t>
            </a:r>
            <a:r>
              <a:rPr lang="zh-CN" altLang="zh-CN" sz="2600" b="1" dirty="0">
                <a:solidFill>
                  <a:srgbClr val="FF0000"/>
                </a:solidFill>
                <a:ea typeface="楷体_GB2312" pitchFamily="49" charset="-122"/>
              </a:rPr>
              <a:t>对被测试程序可执行路径</a:t>
            </a:r>
            <a:r>
              <a:rPr lang="zh-CN" altLang="zh-CN" sz="2600" dirty="0">
                <a:ea typeface="楷体_GB2312" pitchFamily="49" charset="-122"/>
              </a:rPr>
              <a:t>进行全方位的执行覆盖。它一般主要包括</a:t>
            </a:r>
            <a:r>
              <a:rPr lang="zh-CN" altLang="zh-CN" sz="2600" b="1" dirty="0">
                <a:solidFill>
                  <a:srgbClr val="FF0000"/>
                </a:solidFill>
                <a:ea typeface="楷体_GB2312" pitchFamily="49" charset="-122"/>
              </a:rPr>
              <a:t>逻辑路径覆盖</a:t>
            </a:r>
            <a:r>
              <a:rPr lang="zh-CN" altLang="zh-CN" sz="2600" dirty="0">
                <a:ea typeface="楷体_GB2312" pitchFamily="49" charset="-122"/>
              </a:rPr>
              <a:t>和</a:t>
            </a:r>
            <a:r>
              <a:rPr lang="zh-CN" altLang="zh-CN" sz="2600" b="1" dirty="0">
                <a:solidFill>
                  <a:srgbClr val="FF0000"/>
                </a:solidFill>
                <a:ea typeface="楷体_GB2312" pitchFamily="49" charset="-122"/>
              </a:rPr>
              <a:t>物理路径覆盖</a:t>
            </a:r>
            <a:r>
              <a:rPr lang="zh-CN" altLang="zh-CN" sz="2600" dirty="0">
                <a:ea typeface="楷体_GB2312" pitchFamily="49" charset="-122"/>
              </a:rPr>
              <a:t>的两种方法</a:t>
            </a:r>
            <a:r>
              <a:rPr lang="zh-CN" altLang="en-US" sz="2600" dirty="0">
                <a:ea typeface="楷体_GB2312" pitchFamily="49" charset="-122"/>
              </a:rPr>
              <a:t>。</a:t>
            </a:r>
          </a:p>
        </p:txBody>
      </p:sp>
    </p:spTree>
    <p:extLst>
      <p:ext uri="{BB962C8B-B14F-4D97-AF65-F5344CB8AC3E}">
        <p14:creationId xmlns:p14="http://schemas.microsoft.com/office/powerpoint/2010/main" val="1129686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zh-CN" altLang="en-US"/>
              <a:t>物理路径覆盖 </a:t>
            </a:r>
          </a:p>
        </p:txBody>
      </p:sp>
      <p:sp>
        <p:nvSpPr>
          <p:cNvPr id="54275" name="Rectangle 3"/>
          <p:cNvSpPr>
            <a:spLocks noGrp="1" noRot="1" noChangeArrowheads="1"/>
          </p:cNvSpPr>
          <p:nvPr>
            <p:ph type="body" idx="1"/>
          </p:nvPr>
        </p:nvSpPr>
        <p:spPr/>
        <p:txBody>
          <a:bodyPr/>
          <a:lstStyle/>
          <a:p>
            <a:r>
              <a:rPr lang="zh-CN" altLang="en-US" dirty="0"/>
              <a:t>由来：条件组合覆盖虽是很强的测试标准，但不能保证所有可执行路径都被覆盖到。</a:t>
            </a:r>
            <a:endParaRPr lang="zh-CN" altLang="en-US" sz="3200" dirty="0"/>
          </a:p>
        </p:txBody>
      </p:sp>
    </p:spTree>
    <p:extLst>
      <p:ext uri="{BB962C8B-B14F-4D97-AF65-F5344CB8AC3E}">
        <p14:creationId xmlns:p14="http://schemas.microsoft.com/office/powerpoint/2010/main" val="968956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a:xfrm>
            <a:off x="64360" y="91122"/>
            <a:ext cx="8001000" cy="1216025"/>
          </a:xfrm>
        </p:spPr>
        <p:txBody>
          <a:bodyPr/>
          <a:lstStyle/>
          <a:p>
            <a:r>
              <a:rPr lang="zh-CN" altLang="en-US" dirty="0"/>
              <a:t>条件组合覆盖</a:t>
            </a:r>
            <a:br>
              <a:rPr lang="en-US" altLang="zh-CN" dirty="0"/>
            </a:br>
            <a:r>
              <a:rPr lang="zh-CN" altLang="en-US" dirty="0"/>
              <a:t>原有用例</a:t>
            </a:r>
          </a:p>
        </p:txBody>
      </p:sp>
      <p:graphicFrame>
        <p:nvGraphicFramePr>
          <p:cNvPr id="5" name="Group 120">
            <a:extLst>
              <a:ext uri="{FF2B5EF4-FFF2-40B4-BE49-F238E27FC236}">
                <a16:creationId xmlns:a16="http://schemas.microsoft.com/office/drawing/2014/main" id="{BE728F7C-2876-4A3F-96FB-228123544099}"/>
              </a:ext>
            </a:extLst>
          </p:cNvPr>
          <p:cNvGraphicFramePr>
            <a:graphicFrameLocks/>
          </p:cNvGraphicFramePr>
          <p:nvPr>
            <p:extLst/>
          </p:nvPr>
        </p:nvGraphicFramePr>
        <p:xfrm>
          <a:off x="0" y="3733800"/>
          <a:ext cx="9143999" cy="3055936"/>
        </p:xfrm>
        <a:graphic>
          <a:graphicData uri="http://schemas.openxmlformats.org/drawingml/2006/table">
            <a:tbl>
              <a:tblPr/>
              <a:tblGrid>
                <a:gridCol w="1690600">
                  <a:extLst>
                    <a:ext uri="{9D8B030D-6E8A-4147-A177-3AD203B41FA5}">
                      <a16:colId xmlns:a16="http://schemas.microsoft.com/office/drawing/2014/main" val="20000"/>
                    </a:ext>
                  </a:extLst>
                </a:gridCol>
                <a:gridCol w="1690600">
                  <a:extLst>
                    <a:ext uri="{9D8B030D-6E8A-4147-A177-3AD203B41FA5}">
                      <a16:colId xmlns:a16="http://schemas.microsoft.com/office/drawing/2014/main" val="20001"/>
                    </a:ext>
                  </a:extLst>
                </a:gridCol>
                <a:gridCol w="1610095">
                  <a:extLst>
                    <a:ext uri="{9D8B030D-6E8A-4147-A177-3AD203B41FA5}">
                      <a16:colId xmlns:a16="http://schemas.microsoft.com/office/drawing/2014/main" val="20002"/>
                    </a:ext>
                  </a:extLst>
                </a:gridCol>
                <a:gridCol w="2151198">
                  <a:extLst>
                    <a:ext uri="{9D8B030D-6E8A-4147-A177-3AD203B41FA5}">
                      <a16:colId xmlns:a16="http://schemas.microsoft.com/office/drawing/2014/main" val="20003"/>
                    </a:ext>
                  </a:extLst>
                </a:gridCol>
                <a:gridCol w="2001506">
                  <a:extLst>
                    <a:ext uri="{9D8B030D-6E8A-4147-A177-3AD203B41FA5}">
                      <a16:colId xmlns:a16="http://schemas.microsoft.com/office/drawing/2014/main" val="20004"/>
                    </a:ext>
                  </a:extLst>
                </a:gridCol>
              </a:tblGrid>
              <a:tr h="592860">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测试用例</a:t>
                      </a:r>
                    </a:p>
                  </a:txBody>
                  <a:tcPr marT="64664" marB="64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输入</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预期输出</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dirty="0">
                          <a:ln>
                            <a:noFill/>
                          </a:ln>
                          <a:solidFill>
                            <a:schemeClr val="tx1"/>
                          </a:solidFill>
                          <a:effectLst/>
                          <a:latin typeface="隶书" pitchFamily="49" charset="-122"/>
                          <a:ea typeface="宋体" pitchFamily="2" charset="-122"/>
                        </a:rPr>
                        <a:t>覆盖条件组合</a:t>
                      </a:r>
                    </a:p>
                  </a:txBody>
                  <a:tcPr marT="64664" marB="64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1800" b="1" i="0" u="none" strike="noStrike" cap="none" normalizeH="0" baseline="0">
                          <a:ln>
                            <a:noFill/>
                          </a:ln>
                          <a:solidFill>
                            <a:schemeClr val="tx1"/>
                          </a:solidFill>
                          <a:effectLst/>
                          <a:latin typeface="隶书" pitchFamily="49" charset="-122"/>
                          <a:ea typeface="宋体" pitchFamily="2" charset="-122"/>
                        </a:rPr>
                        <a:t>被测路径</a:t>
                      </a:r>
                    </a:p>
                  </a:txBody>
                  <a:tcPr marT="64664" marB="64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0925">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CASE8</a:t>
                      </a:r>
                    </a:p>
                  </a:txBody>
                  <a:tcPr marT="64664" marB="64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x=4</a:t>
                      </a:r>
                      <a:r>
                        <a:rPr kumimoji="0" lang="zh-CN" altLang="en-US" sz="1800" b="1" i="0" u="none" strike="noStrike" cap="none" normalizeH="0" baseline="0" dirty="0">
                          <a:ln>
                            <a:noFill/>
                          </a:ln>
                          <a:solidFill>
                            <a:schemeClr val="tx1"/>
                          </a:solidFill>
                          <a:effectLst/>
                          <a:latin typeface="隶书" pitchFamily="49" charset="-122"/>
                          <a:ea typeface="宋体" pitchFamily="2" charset="-122"/>
                        </a:rPr>
                        <a:t>，</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y=2</a:t>
                      </a:r>
                      <a:r>
                        <a:rPr kumimoji="0" lang="zh-CN" altLang="en-US" sz="1800" b="1" i="0" u="none" strike="noStrike" cap="none" normalizeH="0" baseline="0" dirty="0">
                          <a:ln>
                            <a:noFill/>
                          </a:ln>
                          <a:solidFill>
                            <a:schemeClr val="tx1"/>
                          </a:solidFill>
                          <a:effectLst/>
                          <a:latin typeface="隶书" pitchFamily="49" charset="-122"/>
                          <a:ea typeface="宋体" pitchFamily="2" charset="-122"/>
                        </a:rPr>
                        <a:t>，</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z=0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x=3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a:ln>
                            <a:noFill/>
                          </a:ln>
                          <a:solidFill>
                            <a:schemeClr val="tx1"/>
                          </a:solidFill>
                          <a:effectLst/>
                          <a:latin typeface="隶书" pitchFamily="49" charset="-122"/>
                          <a:ea typeface="宋体" pitchFamily="2" charset="-122"/>
                        </a:rPr>
                        <a:t>1</a:t>
                      </a:r>
                      <a:r>
                        <a:rPr kumimoji="0" lang="zh-CN" altLang="en-US" sz="1800" b="1" i="0" u="none" strike="noStrike" cap="none" normalizeH="0" baseline="0" dirty="0">
                          <a:ln>
                            <a:noFill/>
                          </a:ln>
                          <a:solidFill>
                            <a:schemeClr val="tx1"/>
                          </a:solidFill>
                          <a:effectLst/>
                          <a:latin typeface="隶书" pitchFamily="49" charset="-122"/>
                          <a:ea typeface="宋体" pitchFamily="2" charset="-122"/>
                        </a:rPr>
                        <a:t>，</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5</a:t>
                      </a:r>
                    </a:p>
                  </a:txBody>
                  <a:tcPr marT="64664" marB="64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sacbed </a:t>
                      </a:r>
                    </a:p>
                  </a:txBody>
                  <a:tcPr marT="64664" marB="64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610717">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CASE9</a:t>
                      </a:r>
                    </a:p>
                  </a:txBody>
                  <a:tcPr marT="64664" marB="64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x=1</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y=2</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z=1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x=2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2</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6</a:t>
                      </a:r>
                    </a:p>
                  </a:txBody>
                  <a:tcPr marT="64664" marB="64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sabed </a:t>
                      </a:r>
                    </a:p>
                  </a:txBody>
                  <a:tcPr marT="64664" marB="64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10717">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CASE10</a:t>
                      </a:r>
                    </a:p>
                  </a:txBody>
                  <a:tcPr marT="64664" marB="64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x=2</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y=1</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z=0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x=3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3</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7</a:t>
                      </a:r>
                    </a:p>
                  </a:txBody>
                  <a:tcPr marT="64664" marB="64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err="1">
                          <a:ln>
                            <a:noFill/>
                          </a:ln>
                          <a:solidFill>
                            <a:schemeClr val="tx1"/>
                          </a:solidFill>
                          <a:effectLst/>
                          <a:latin typeface="隶书" pitchFamily="49" charset="-122"/>
                          <a:ea typeface="宋体" pitchFamily="2" charset="-122"/>
                        </a:rPr>
                        <a:t>sabed</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 </a:t>
                      </a:r>
                    </a:p>
                  </a:txBody>
                  <a:tcPr marT="64664" marB="64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10717">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CASE11</a:t>
                      </a:r>
                    </a:p>
                  </a:txBody>
                  <a:tcPr marT="64664" marB="6466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x=1</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y=1</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z=1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x=1  </a:t>
                      </a:r>
                    </a:p>
                  </a:txBody>
                  <a:tcPr marT="64664" marB="6466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a:ln>
                            <a:noFill/>
                          </a:ln>
                          <a:solidFill>
                            <a:schemeClr val="tx1"/>
                          </a:solidFill>
                          <a:effectLst/>
                          <a:latin typeface="隶书" pitchFamily="49" charset="-122"/>
                          <a:ea typeface="宋体" pitchFamily="2" charset="-122"/>
                        </a:rPr>
                        <a:t>4</a:t>
                      </a:r>
                      <a:r>
                        <a:rPr kumimoji="0" lang="zh-CN" altLang="en-US" sz="1800" b="1" i="0" u="none" strike="noStrike" cap="none" normalizeH="0" baseline="0">
                          <a:ln>
                            <a:noFill/>
                          </a:ln>
                          <a:solidFill>
                            <a:schemeClr val="tx1"/>
                          </a:solidFill>
                          <a:effectLst/>
                          <a:latin typeface="隶书" pitchFamily="49" charset="-122"/>
                          <a:ea typeface="宋体" pitchFamily="2" charset="-122"/>
                        </a:rPr>
                        <a:t>，</a:t>
                      </a:r>
                      <a:r>
                        <a:rPr kumimoji="0" lang="en-US" altLang="zh-CN" sz="1800" b="1" i="0" u="none" strike="noStrike" cap="none" normalizeH="0" baseline="0">
                          <a:ln>
                            <a:noFill/>
                          </a:ln>
                          <a:solidFill>
                            <a:schemeClr val="tx1"/>
                          </a:solidFill>
                          <a:effectLst/>
                          <a:latin typeface="隶书" pitchFamily="49" charset="-122"/>
                          <a:ea typeface="宋体" pitchFamily="2" charset="-122"/>
                        </a:rPr>
                        <a:t>8</a:t>
                      </a:r>
                    </a:p>
                  </a:txBody>
                  <a:tcPr marT="64664" marB="64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1800" b="1" i="0" u="none" strike="noStrike" cap="none" normalizeH="0" baseline="0" dirty="0" err="1">
                          <a:ln>
                            <a:noFill/>
                          </a:ln>
                          <a:solidFill>
                            <a:schemeClr val="tx1"/>
                          </a:solidFill>
                          <a:effectLst/>
                          <a:latin typeface="隶书" pitchFamily="49" charset="-122"/>
                          <a:ea typeface="宋体" pitchFamily="2" charset="-122"/>
                        </a:rPr>
                        <a:t>sabd</a:t>
                      </a:r>
                      <a:r>
                        <a:rPr kumimoji="0" lang="en-US" altLang="zh-CN" sz="1800" b="1" i="0" u="none" strike="noStrike" cap="none" normalizeH="0" baseline="0" dirty="0">
                          <a:ln>
                            <a:noFill/>
                          </a:ln>
                          <a:solidFill>
                            <a:schemeClr val="tx1"/>
                          </a:solidFill>
                          <a:effectLst/>
                          <a:latin typeface="隶书" pitchFamily="49" charset="-122"/>
                          <a:ea typeface="宋体" pitchFamily="2" charset="-122"/>
                        </a:rPr>
                        <a:t> </a:t>
                      </a:r>
                    </a:p>
                  </a:txBody>
                  <a:tcPr marT="64664" marB="6466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grpSp>
        <p:nvGrpSpPr>
          <p:cNvPr id="8" name="组合 7">
            <a:extLst>
              <a:ext uri="{FF2B5EF4-FFF2-40B4-BE49-F238E27FC236}">
                <a16:creationId xmlns:a16="http://schemas.microsoft.com/office/drawing/2014/main" id="{0A924B39-2CC5-4AC5-B49F-C339E4BD8944}"/>
              </a:ext>
            </a:extLst>
          </p:cNvPr>
          <p:cNvGrpSpPr/>
          <p:nvPr/>
        </p:nvGrpSpPr>
        <p:grpSpPr>
          <a:xfrm>
            <a:off x="2971800" y="76200"/>
            <a:ext cx="6172200" cy="3814886"/>
            <a:chOff x="263699" y="1995922"/>
            <a:chExt cx="6768751" cy="4691781"/>
          </a:xfrm>
        </p:grpSpPr>
        <p:grpSp>
          <p:nvGrpSpPr>
            <p:cNvPr id="9" name="Group 6">
              <a:extLst>
                <a:ext uri="{FF2B5EF4-FFF2-40B4-BE49-F238E27FC236}">
                  <a16:creationId xmlns:a16="http://schemas.microsoft.com/office/drawing/2014/main" id="{337561F1-4E76-4450-850B-79B07A724614}"/>
                </a:ext>
              </a:extLst>
            </p:cNvPr>
            <p:cNvGrpSpPr>
              <a:grpSpLocks/>
            </p:cNvGrpSpPr>
            <p:nvPr/>
          </p:nvGrpSpPr>
          <p:grpSpPr bwMode="auto">
            <a:xfrm>
              <a:off x="263699" y="1995922"/>
              <a:ext cx="6768751" cy="4691781"/>
              <a:chOff x="3066" y="11585"/>
              <a:chExt cx="4859" cy="4482"/>
            </a:xfrm>
          </p:grpSpPr>
          <p:sp>
            <p:nvSpPr>
              <p:cNvPr id="15" name="Text Box 8">
                <a:extLst>
                  <a:ext uri="{FF2B5EF4-FFF2-40B4-BE49-F238E27FC236}">
                    <a16:creationId xmlns:a16="http://schemas.microsoft.com/office/drawing/2014/main" id="{C961B228-6C44-4812-8F26-CF8256F29765}"/>
                  </a:ext>
                </a:extLst>
              </p:cNvPr>
              <p:cNvSpPr txBox="1">
                <a:spLocks noChangeArrowheads="1"/>
              </p:cNvSpPr>
              <p:nvPr/>
            </p:nvSpPr>
            <p:spPr bwMode="auto">
              <a:xfrm>
                <a:off x="3692" y="1552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d</a:t>
                </a:r>
              </a:p>
            </p:txBody>
          </p:sp>
          <p:sp>
            <p:nvSpPr>
              <p:cNvPr id="16" name="Text Box 9">
                <a:extLst>
                  <a:ext uri="{FF2B5EF4-FFF2-40B4-BE49-F238E27FC236}">
                    <a16:creationId xmlns:a16="http://schemas.microsoft.com/office/drawing/2014/main" id="{5CA4EEC5-887D-426E-8F93-81641C019F0A}"/>
                  </a:ext>
                </a:extLst>
              </p:cNvPr>
              <p:cNvSpPr txBox="1">
                <a:spLocks noChangeArrowheads="1"/>
              </p:cNvSpPr>
              <p:nvPr/>
            </p:nvSpPr>
            <p:spPr bwMode="auto">
              <a:xfrm>
                <a:off x="3066" y="14302"/>
                <a:ext cx="46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b</a:t>
                </a:r>
              </a:p>
            </p:txBody>
          </p:sp>
          <p:sp>
            <p:nvSpPr>
              <p:cNvPr id="17" name="Text Box 10">
                <a:extLst>
                  <a:ext uri="{FF2B5EF4-FFF2-40B4-BE49-F238E27FC236}">
                    <a16:creationId xmlns:a16="http://schemas.microsoft.com/office/drawing/2014/main" id="{AE76A5EA-9FE2-497B-BD5D-2B2DBBA92E21}"/>
                  </a:ext>
                </a:extLst>
              </p:cNvPr>
              <p:cNvSpPr txBox="1">
                <a:spLocks noChangeArrowheads="1"/>
              </p:cNvSpPr>
              <p:nvPr/>
            </p:nvSpPr>
            <p:spPr bwMode="auto">
              <a:xfrm>
                <a:off x="3066" y="12808"/>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a</a:t>
                </a:r>
              </a:p>
            </p:txBody>
          </p:sp>
          <p:sp>
            <p:nvSpPr>
              <p:cNvPr id="18" name="Text Box 11">
                <a:extLst>
                  <a:ext uri="{FF2B5EF4-FFF2-40B4-BE49-F238E27FC236}">
                    <a16:creationId xmlns:a16="http://schemas.microsoft.com/office/drawing/2014/main" id="{DFA7BC4B-B4DB-4A75-9B24-D1867345070A}"/>
                  </a:ext>
                </a:extLst>
              </p:cNvPr>
              <p:cNvSpPr txBox="1">
                <a:spLocks noChangeArrowheads="1"/>
              </p:cNvSpPr>
              <p:nvPr/>
            </p:nvSpPr>
            <p:spPr bwMode="auto">
              <a:xfrm>
                <a:off x="3692" y="1158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dirty="0">
                    <a:latin typeface="Times New Roman" panose="02020603050405020304" pitchFamily="18" charset="0"/>
                  </a:rPr>
                  <a:t>s</a:t>
                </a:r>
              </a:p>
            </p:txBody>
          </p:sp>
          <p:sp>
            <p:nvSpPr>
              <p:cNvPr id="19" name="AutoShape 14">
                <a:extLst>
                  <a:ext uri="{FF2B5EF4-FFF2-40B4-BE49-F238E27FC236}">
                    <a16:creationId xmlns:a16="http://schemas.microsoft.com/office/drawing/2014/main" id="{58A401C6-F1CD-48B9-A19D-07575E938CB6}"/>
                  </a:ext>
                </a:extLst>
              </p:cNvPr>
              <p:cNvSpPr>
                <a:spLocks noChangeArrowheads="1"/>
              </p:cNvSpPr>
              <p:nvPr/>
            </p:nvSpPr>
            <p:spPr bwMode="auto">
              <a:xfrm>
                <a:off x="4161" y="11585"/>
                <a:ext cx="940" cy="543"/>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dirty="0">
                    <a:latin typeface="Times New Roman" panose="02020603050405020304" pitchFamily="18" charset="0"/>
                  </a:rPr>
                  <a:t>入口</a:t>
                </a:r>
              </a:p>
            </p:txBody>
          </p:sp>
          <p:sp>
            <p:nvSpPr>
              <p:cNvPr id="20" name="AutoShape 15">
                <a:extLst>
                  <a:ext uri="{FF2B5EF4-FFF2-40B4-BE49-F238E27FC236}">
                    <a16:creationId xmlns:a16="http://schemas.microsoft.com/office/drawing/2014/main" id="{5BBF5D5B-98EA-4A0A-AB5B-2BF555361EBA}"/>
                  </a:ext>
                </a:extLst>
              </p:cNvPr>
              <p:cNvSpPr>
                <a:spLocks noChangeArrowheads="1"/>
              </p:cNvSpPr>
              <p:nvPr/>
            </p:nvSpPr>
            <p:spPr bwMode="auto">
              <a:xfrm>
                <a:off x="4161" y="15525"/>
                <a:ext cx="940" cy="542"/>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a:latin typeface="Times New Roman" panose="02020603050405020304" pitchFamily="18" charset="0"/>
                  </a:rPr>
                  <a:t>返回</a:t>
                </a:r>
              </a:p>
            </p:txBody>
          </p:sp>
          <p:sp>
            <p:nvSpPr>
              <p:cNvPr id="21" name="AutoShape 16">
                <a:extLst>
                  <a:ext uri="{FF2B5EF4-FFF2-40B4-BE49-F238E27FC236}">
                    <a16:creationId xmlns:a16="http://schemas.microsoft.com/office/drawing/2014/main" id="{E1E18265-DBE2-46ED-B718-A24B2EB3F3D4}"/>
                  </a:ext>
                </a:extLst>
              </p:cNvPr>
              <p:cNvSpPr>
                <a:spLocks noChangeArrowheads="1"/>
              </p:cNvSpPr>
              <p:nvPr/>
            </p:nvSpPr>
            <p:spPr bwMode="auto">
              <a:xfrm>
                <a:off x="3535" y="12536"/>
                <a:ext cx="2192"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y&gt;1</a:t>
                </a:r>
                <a:r>
                  <a:rPr lang="zh-CN" altLang="en-US" b="1" dirty="0">
                    <a:latin typeface="Times New Roman" panose="02020603050405020304" pitchFamily="18" charset="0"/>
                  </a:rPr>
                  <a:t>）</a:t>
                </a:r>
                <a:r>
                  <a:rPr lang="en-US" altLang="zh-CN" b="1" dirty="0">
                    <a:latin typeface="Times New Roman" panose="02020603050405020304" pitchFamily="18" charset="0"/>
                  </a:rPr>
                  <a:t>&amp;&amp;</a:t>
                </a:r>
              </a:p>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z==0</a:t>
                </a:r>
                <a:r>
                  <a:rPr lang="zh-CN" altLang="en-US" b="1" dirty="0">
                    <a:latin typeface="Times New Roman" panose="02020603050405020304" pitchFamily="18" charset="0"/>
                  </a:rPr>
                  <a:t>）</a:t>
                </a:r>
              </a:p>
            </p:txBody>
          </p:sp>
          <p:sp>
            <p:nvSpPr>
              <p:cNvPr id="22" name="AutoShape 17">
                <a:extLst>
                  <a:ext uri="{FF2B5EF4-FFF2-40B4-BE49-F238E27FC236}">
                    <a16:creationId xmlns:a16="http://schemas.microsoft.com/office/drawing/2014/main" id="{6DA60D11-186F-4BDD-9480-E8781DD43E9D}"/>
                  </a:ext>
                </a:extLst>
              </p:cNvPr>
              <p:cNvSpPr>
                <a:spLocks noChangeArrowheads="1"/>
              </p:cNvSpPr>
              <p:nvPr/>
            </p:nvSpPr>
            <p:spPr bwMode="auto">
              <a:xfrm>
                <a:off x="3535" y="14030"/>
                <a:ext cx="2364"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y==2</a:t>
                </a:r>
                <a:r>
                  <a:rPr lang="zh-CN" altLang="en-US" b="1">
                    <a:latin typeface="Times New Roman" panose="02020603050405020304" pitchFamily="18" charset="0"/>
                  </a:rPr>
                  <a:t>）</a:t>
                </a:r>
                <a:r>
                  <a:rPr lang="en-US" altLang="zh-CN" b="1">
                    <a:latin typeface="Times New Roman" panose="02020603050405020304" pitchFamily="18" charset="0"/>
                  </a:rPr>
                  <a:t>||</a:t>
                </a:r>
              </a:p>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x&gt;1</a:t>
                </a:r>
                <a:r>
                  <a:rPr lang="zh-CN" altLang="en-US" b="1">
                    <a:latin typeface="Times New Roman" panose="02020603050405020304" pitchFamily="18" charset="0"/>
                  </a:rPr>
                  <a:t>）</a:t>
                </a:r>
              </a:p>
            </p:txBody>
          </p:sp>
          <p:sp>
            <p:nvSpPr>
              <p:cNvPr id="23" name="Rectangle 18">
                <a:extLst>
                  <a:ext uri="{FF2B5EF4-FFF2-40B4-BE49-F238E27FC236}">
                    <a16:creationId xmlns:a16="http://schemas.microsoft.com/office/drawing/2014/main" id="{225CFABC-1087-443D-B812-A6DC436BA9F0}"/>
                  </a:ext>
                </a:extLst>
              </p:cNvPr>
              <p:cNvSpPr>
                <a:spLocks noChangeArrowheads="1"/>
              </p:cNvSpPr>
              <p:nvPr/>
            </p:nvSpPr>
            <p:spPr bwMode="auto">
              <a:xfrm>
                <a:off x="6353" y="12808"/>
                <a:ext cx="1095" cy="406"/>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sz="2000" b="1">
                    <a:latin typeface="Times New Roman" panose="02020603050405020304" pitchFamily="18" charset="0"/>
                  </a:rPr>
                  <a:t>x = x / y</a:t>
                </a:r>
              </a:p>
            </p:txBody>
          </p:sp>
          <p:sp>
            <p:nvSpPr>
              <p:cNvPr id="24" name="Rectangle 19">
                <a:extLst>
                  <a:ext uri="{FF2B5EF4-FFF2-40B4-BE49-F238E27FC236}">
                    <a16:creationId xmlns:a16="http://schemas.microsoft.com/office/drawing/2014/main" id="{5585A3B4-F6CF-4FBC-B908-6008FABD6F9F}"/>
                  </a:ext>
                </a:extLst>
              </p:cNvPr>
              <p:cNvSpPr>
                <a:spLocks noChangeArrowheads="1"/>
              </p:cNvSpPr>
              <p:nvPr/>
            </p:nvSpPr>
            <p:spPr bwMode="auto">
              <a:xfrm>
                <a:off x="6353" y="14302"/>
                <a:ext cx="1095" cy="407"/>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b="1">
                    <a:latin typeface="Times New Roman" panose="02020603050405020304" pitchFamily="18" charset="0"/>
                  </a:rPr>
                  <a:t>x = x +1</a:t>
                </a:r>
              </a:p>
            </p:txBody>
          </p:sp>
          <p:sp>
            <p:nvSpPr>
              <p:cNvPr id="25" name="Line 20">
                <a:extLst>
                  <a:ext uri="{FF2B5EF4-FFF2-40B4-BE49-F238E27FC236}">
                    <a16:creationId xmlns:a16="http://schemas.microsoft.com/office/drawing/2014/main" id="{663FBCCB-95F4-4996-AAAC-BECF5B23DA64}"/>
                  </a:ext>
                </a:extLst>
              </p:cNvPr>
              <p:cNvSpPr>
                <a:spLocks noChangeShapeType="1"/>
              </p:cNvSpPr>
              <p:nvPr/>
            </p:nvSpPr>
            <p:spPr bwMode="auto">
              <a:xfrm>
                <a:off x="4631" y="12128"/>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1">
                <a:extLst>
                  <a:ext uri="{FF2B5EF4-FFF2-40B4-BE49-F238E27FC236}">
                    <a16:creationId xmlns:a16="http://schemas.microsoft.com/office/drawing/2014/main" id="{FD2DF65B-A6FD-4E52-BCDA-DCBE62BAF20F}"/>
                  </a:ext>
                </a:extLst>
              </p:cNvPr>
              <p:cNvSpPr>
                <a:spLocks noChangeShapeType="1"/>
              </p:cNvSpPr>
              <p:nvPr/>
            </p:nvSpPr>
            <p:spPr bwMode="auto">
              <a:xfrm>
                <a:off x="5727" y="13079"/>
                <a:ext cx="62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2">
                <a:extLst>
                  <a:ext uri="{FF2B5EF4-FFF2-40B4-BE49-F238E27FC236}">
                    <a16:creationId xmlns:a16="http://schemas.microsoft.com/office/drawing/2014/main" id="{754DDCD9-89E6-4710-A93A-602D92D98107}"/>
                  </a:ext>
                </a:extLst>
              </p:cNvPr>
              <p:cNvSpPr>
                <a:spLocks noChangeShapeType="1"/>
              </p:cNvSpPr>
              <p:nvPr/>
            </p:nvSpPr>
            <p:spPr bwMode="auto">
              <a:xfrm>
                <a:off x="4631" y="13623"/>
                <a:ext cx="0"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3">
                <a:extLst>
                  <a:ext uri="{FF2B5EF4-FFF2-40B4-BE49-F238E27FC236}">
                    <a16:creationId xmlns:a16="http://schemas.microsoft.com/office/drawing/2014/main" id="{2FC48694-A4F3-42AF-8EC7-45DE9CBC4AD0}"/>
                  </a:ext>
                </a:extLst>
              </p:cNvPr>
              <p:cNvSpPr>
                <a:spLocks noChangeShapeType="1"/>
              </p:cNvSpPr>
              <p:nvPr/>
            </p:nvSpPr>
            <p:spPr bwMode="auto">
              <a:xfrm>
                <a:off x="4631" y="15117"/>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4">
                <a:extLst>
                  <a:ext uri="{FF2B5EF4-FFF2-40B4-BE49-F238E27FC236}">
                    <a16:creationId xmlns:a16="http://schemas.microsoft.com/office/drawing/2014/main" id="{C8772927-EE7D-4176-9FF8-017924C58F39}"/>
                  </a:ext>
                </a:extLst>
              </p:cNvPr>
              <p:cNvSpPr>
                <a:spLocks noChangeShapeType="1"/>
              </p:cNvSpPr>
              <p:nvPr/>
            </p:nvSpPr>
            <p:spPr bwMode="auto">
              <a:xfrm flipH="1">
                <a:off x="4631" y="13755"/>
                <a:ext cx="2269" cy="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26">
                <a:extLst>
                  <a:ext uri="{FF2B5EF4-FFF2-40B4-BE49-F238E27FC236}">
                    <a16:creationId xmlns:a16="http://schemas.microsoft.com/office/drawing/2014/main" id="{D2C133E8-7E02-404E-9A55-01E89CD3BDF5}"/>
                  </a:ext>
                </a:extLst>
              </p:cNvPr>
              <p:cNvSpPr>
                <a:spLocks noChangeShapeType="1"/>
              </p:cNvSpPr>
              <p:nvPr/>
            </p:nvSpPr>
            <p:spPr bwMode="auto">
              <a:xfrm flipH="1">
                <a:off x="4631" y="15253"/>
                <a:ext cx="21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27">
                <a:extLst>
                  <a:ext uri="{FF2B5EF4-FFF2-40B4-BE49-F238E27FC236}">
                    <a16:creationId xmlns:a16="http://schemas.microsoft.com/office/drawing/2014/main" id="{11A52DB1-9715-4F24-A216-FD14A7135EE3}"/>
                  </a:ext>
                </a:extLst>
              </p:cNvPr>
              <p:cNvSpPr>
                <a:spLocks noChangeShapeType="1"/>
              </p:cNvSpPr>
              <p:nvPr/>
            </p:nvSpPr>
            <p:spPr bwMode="auto">
              <a:xfrm>
                <a:off x="6822" y="14710"/>
                <a:ext cx="0" cy="5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9">
                <a:extLst>
                  <a:ext uri="{FF2B5EF4-FFF2-40B4-BE49-F238E27FC236}">
                    <a16:creationId xmlns:a16="http://schemas.microsoft.com/office/drawing/2014/main" id="{955CAD35-EC33-4056-92A3-6B5079E53B11}"/>
                  </a:ext>
                </a:extLst>
              </p:cNvPr>
              <p:cNvSpPr>
                <a:spLocks noChangeShapeType="1"/>
              </p:cNvSpPr>
              <p:nvPr/>
            </p:nvSpPr>
            <p:spPr bwMode="auto">
              <a:xfrm>
                <a:off x="5727" y="14574"/>
                <a:ext cx="6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30">
                <a:extLst>
                  <a:ext uri="{FF2B5EF4-FFF2-40B4-BE49-F238E27FC236}">
                    <a16:creationId xmlns:a16="http://schemas.microsoft.com/office/drawing/2014/main" id="{F33A81B6-C3E2-4A01-BEAF-281D2761132D}"/>
                  </a:ext>
                </a:extLst>
              </p:cNvPr>
              <p:cNvSpPr txBox="1">
                <a:spLocks noChangeArrowheads="1"/>
              </p:cNvSpPr>
              <p:nvPr/>
            </p:nvSpPr>
            <p:spPr bwMode="auto">
              <a:xfrm>
                <a:off x="7448" y="13220"/>
                <a:ext cx="470"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c</a:t>
                </a:r>
              </a:p>
            </p:txBody>
          </p:sp>
          <p:sp>
            <p:nvSpPr>
              <p:cNvPr id="34" name="Text Box 31">
                <a:extLst>
                  <a:ext uri="{FF2B5EF4-FFF2-40B4-BE49-F238E27FC236}">
                    <a16:creationId xmlns:a16="http://schemas.microsoft.com/office/drawing/2014/main" id="{F5E61E46-A4E1-412A-A03E-12B7EA332910}"/>
                  </a:ext>
                </a:extLst>
              </p:cNvPr>
              <p:cNvSpPr txBox="1">
                <a:spLocks noChangeArrowheads="1"/>
              </p:cNvSpPr>
              <p:nvPr/>
            </p:nvSpPr>
            <p:spPr bwMode="auto">
              <a:xfrm>
                <a:off x="7455" y="14709"/>
                <a:ext cx="470"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e</a:t>
                </a:r>
              </a:p>
            </p:txBody>
          </p:sp>
        </p:grpSp>
        <p:sp>
          <p:nvSpPr>
            <p:cNvPr id="10" name="矩形 26">
              <a:extLst>
                <a:ext uri="{FF2B5EF4-FFF2-40B4-BE49-F238E27FC236}">
                  <a16:creationId xmlns:a16="http://schemas.microsoft.com/office/drawing/2014/main" id="{58EEEA1E-2E38-4769-B409-8621BDE777A9}"/>
                </a:ext>
              </a:extLst>
            </p:cNvPr>
            <p:cNvSpPr>
              <a:spLocks noChangeArrowheads="1"/>
            </p:cNvSpPr>
            <p:nvPr/>
          </p:nvSpPr>
          <p:spPr bwMode="auto">
            <a:xfrm>
              <a:off x="4181317" y="3219075"/>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11" name="矩形 27">
              <a:extLst>
                <a:ext uri="{FF2B5EF4-FFF2-40B4-BE49-F238E27FC236}">
                  <a16:creationId xmlns:a16="http://schemas.microsoft.com/office/drawing/2014/main" id="{0BF386FA-012F-4188-A7DB-BFB99E99D071}"/>
                </a:ext>
              </a:extLst>
            </p:cNvPr>
            <p:cNvSpPr>
              <a:spLocks noChangeArrowheads="1"/>
            </p:cNvSpPr>
            <p:nvPr/>
          </p:nvSpPr>
          <p:spPr bwMode="auto">
            <a:xfrm>
              <a:off x="4340270" y="4746952"/>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12" name="矩形 28">
              <a:extLst>
                <a:ext uri="{FF2B5EF4-FFF2-40B4-BE49-F238E27FC236}">
                  <a16:creationId xmlns:a16="http://schemas.microsoft.com/office/drawing/2014/main" id="{AE83032F-C635-4144-885C-B22D2C7E949E}"/>
                </a:ext>
              </a:extLst>
            </p:cNvPr>
            <p:cNvSpPr>
              <a:spLocks noChangeArrowheads="1"/>
            </p:cNvSpPr>
            <p:nvPr/>
          </p:nvSpPr>
          <p:spPr bwMode="auto">
            <a:xfrm>
              <a:off x="1906017" y="4128264"/>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13" name="矩形 29">
              <a:extLst>
                <a:ext uri="{FF2B5EF4-FFF2-40B4-BE49-F238E27FC236}">
                  <a16:creationId xmlns:a16="http://schemas.microsoft.com/office/drawing/2014/main" id="{BD52AFBF-B999-4820-AB87-0F630D7A3C99}"/>
                </a:ext>
              </a:extLst>
            </p:cNvPr>
            <p:cNvSpPr>
              <a:spLocks noChangeArrowheads="1"/>
            </p:cNvSpPr>
            <p:nvPr/>
          </p:nvSpPr>
          <p:spPr bwMode="auto">
            <a:xfrm>
              <a:off x="1991314" y="5650937"/>
              <a:ext cx="2502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14" name="Line 27">
              <a:extLst>
                <a:ext uri="{FF2B5EF4-FFF2-40B4-BE49-F238E27FC236}">
                  <a16:creationId xmlns:a16="http://schemas.microsoft.com/office/drawing/2014/main" id="{9BD812F3-297B-480A-A8CB-DC02BDFBD069}"/>
                </a:ext>
              </a:extLst>
            </p:cNvPr>
            <p:cNvSpPr>
              <a:spLocks noChangeShapeType="1"/>
            </p:cNvSpPr>
            <p:nvPr/>
          </p:nvSpPr>
          <p:spPr bwMode="auto">
            <a:xfrm>
              <a:off x="5604591" y="3687717"/>
              <a:ext cx="0" cy="5684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 name="文本框 5">
            <a:extLst>
              <a:ext uri="{FF2B5EF4-FFF2-40B4-BE49-F238E27FC236}">
                <a16:creationId xmlns:a16="http://schemas.microsoft.com/office/drawing/2014/main" id="{3B31F467-EBEA-49B3-8C15-D2E5BDFD836A}"/>
              </a:ext>
            </a:extLst>
          </p:cNvPr>
          <p:cNvSpPr txBox="1"/>
          <p:nvPr/>
        </p:nvSpPr>
        <p:spPr>
          <a:xfrm>
            <a:off x="-13284" y="2788658"/>
            <a:ext cx="2249334" cy="400110"/>
          </a:xfrm>
          <a:prstGeom prst="rect">
            <a:avLst/>
          </a:prstGeom>
          <a:noFill/>
        </p:spPr>
        <p:txBody>
          <a:bodyPr wrap="none" rtlCol="0">
            <a:spAutoFit/>
          </a:bodyPr>
          <a:lstStyle/>
          <a:p>
            <a:r>
              <a:rPr lang="en-US" altLang="zh-CN" sz="2000" dirty="0" err="1">
                <a:solidFill>
                  <a:srgbClr val="FF0000"/>
                </a:solidFill>
              </a:rPr>
              <a:t>Sacbd</a:t>
            </a:r>
            <a:r>
              <a:rPr lang="zh-CN" altLang="en-US" sz="2000" dirty="0">
                <a:solidFill>
                  <a:srgbClr val="FF0000"/>
                </a:solidFill>
              </a:rPr>
              <a:t>没有覆盖到</a:t>
            </a:r>
          </a:p>
        </p:txBody>
      </p:sp>
    </p:spTree>
    <p:extLst>
      <p:ext uri="{BB962C8B-B14F-4D97-AF65-F5344CB8AC3E}">
        <p14:creationId xmlns:p14="http://schemas.microsoft.com/office/powerpoint/2010/main" val="336697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zh-CN" altLang="en-US"/>
              <a:t>物理路径覆盖 </a:t>
            </a:r>
          </a:p>
        </p:txBody>
      </p:sp>
      <p:sp>
        <p:nvSpPr>
          <p:cNvPr id="54275" name="Rectangle 3"/>
          <p:cNvSpPr>
            <a:spLocks noGrp="1" noRot="1" noChangeArrowheads="1"/>
          </p:cNvSpPr>
          <p:nvPr>
            <p:ph type="body" idx="1"/>
          </p:nvPr>
        </p:nvSpPr>
        <p:spPr/>
        <p:txBody>
          <a:bodyPr/>
          <a:lstStyle/>
          <a:p>
            <a:r>
              <a:rPr lang="zh-CN" altLang="en-US" sz="3200" dirty="0"/>
              <a:t>从图论的角度来测试所有可执行的物理路径。</a:t>
            </a:r>
            <a:endParaRPr lang="en-US" altLang="zh-CN" dirty="0"/>
          </a:p>
          <a:p>
            <a:r>
              <a:rPr lang="zh-CN" altLang="en-US" sz="3200" dirty="0"/>
              <a:t>通过设计足够多的测试用例，使得运行这些测试用例时，</a:t>
            </a:r>
            <a:r>
              <a:rPr lang="zh-CN" altLang="en-US" sz="3200" b="1" dirty="0">
                <a:solidFill>
                  <a:srgbClr val="FF0000"/>
                </a:solidFill>
              </a:rPr>
              <a:t>程序的每条可能执行的物理路径都至少经过一次</a:t>
            </a:r>
            <a:r>
              <a:rPr lang="zh-CN" altLang="en-US" sz="3200" dirty="0"/>
              <a:t>（如果程序中有环路，则要求每条环路至少经过一次）。</a:t>
            </a:r>
          </a:p>
        </p:txBody>
      </p:sp>
    </p:spTree>
    <p:extLst>
      <p:ext uri="{BB962C8B-B14F-4D97-AF65-F5344CB8AC3E}">
        <p14:creationId xmlns:p14="http://schemas.microsoft.com/office/powerpoint/2010/main" val="3533358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323850" y="152400"/>
            <a:ext cx="8540750" cy="1143000"/>
          </a:xfrm>
        </p:spPr>
        <p:txBody>
          <a:bodyPr/>
          <a:lstStyle/>
          <a:p>
            <a:r>
              <a:rPr lang="zh-CN" altLang="en-US" dirty="0"/>
              <a:t>物理路径覆盖的测试用例</a:t>
            </a:r>
          </a:p>
        </p:txBody>
      </p:sp>
      <p:graphicFrame>
        <p:nvGraphicFramePr>
          <p:cNvPr id="56356" name="Group 36"/>
          <p:cNvGraphicFramePr>
            <a:graphicFrameLocks noGrp="1"/>
          </p:cNvGraphicFramePr>
          <p:nvPr>
            <p:ph idx="1"/>
            <p:extLst>
              <p:ext uri="{D42A27DB-BD31-4B8C-83A1-F6EECF244321}">
                <p14:modId xmlns:p14="http://schemas.microsoft.com/office/powerpoint/2010/main" val="4095002097"/>
              </p:ext>
            </p:extLst>
          </p:nvPr>
        </p:nvGraphicFramePr>
        <p:xfrm>
          <a:off x="323850" y="1916113"/>
          <a:ext cx="8540750" cy="3052763"/>
        </p:xfrm>
        <a:graphic>
          <a:graphicData uri="http://schemas.openxmlformats.org/drawingml/2006/table">
            <a:tbl>
              <a:tblPr/>
              <a:tblGrid>
                <a:gridCol w="1752600">
                  <a:extLst>
                    <a:ext uri="{9D8B030D-6E8A-4147-A177-3AD203B41FA5}">
                      <a16:colId xmlns:a16="http://schemas.microsoft.com/office/drawing/2014/main" val="537334109"/>
                    </a:ext>
                  </a:extLst>
                </a:gridCol>
                <a:gridCol w="2690813">
                  <a:extLst>
                    <a:ext uri="{9D8B030D-6E8A-4147-A177-3AD203B41FA5}">
                      <a16:colId xmlns:a16="http://schemas.microsoft.com/office/drawing/2014/main" val="185912984"/>
                    </a:ext>
                  </a:extLst>
                </a:gridCol>
                <a:gridCol w="2228850">
                  <a:extLst>
                    <a:ext uri="{9D8B030D-6E8A-4147-A177-3AD203B41FA5}">
                      <a16:colId xmlns:a16="http://schemas.microsoft.com/office/drawing/2014/main" val="697506623"/>
                    </a:ext>
                  </a:extLst>
                </a:gridCol>
                <a:gridCol w="1868487">
                  <a:extLst>
                    <a:ext uri="{9D8B030D-6E8A-4147-A177-3AD203B41FA5}">
                      <a16:colId xmlns:a16="http://schemas.microsoft.com/office/drawing/2014/main" val="614145589"/>
                    </a:ext>
                  </a:extLst>
                </a:gridCol>
              </a:tblGrid>
              <a:tr h="522287">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测试用例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输入</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预期输出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被测路径</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05174139"/>
                  </a:ext>
                </a:extLst>
              </a:tr>
              <a:tr h="598488">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CASE8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x=4</a:t>
                      </a:r>
                      <a:r>
                        <a:rPr kumimoji="0" lang="zh-CN" altLang="en-US"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a:t>
                      </a: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y=2</a:t>
                      </a:r>
                      <a:r>
                        <a:rPr kumimoji="0" lang="zh-CN" altLang="en-US"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a:t>
                      </a: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z=0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x=3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sacbed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87462794"/>
                  </a:ext>
                </a:extLst>
              </a:tr>
              <a:tr h="733425">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CASE9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x=1</a:t>
                      </a:r>
                      <a:r>
                        <a:rPr kumimoji="0" lang="zh-CN" altLang="en-US"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a:t>
                      </a: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y=2</a:t>
                      </a:r>
                      <a:r>
                        <a:rPr kumimoji="0" lang="zh-CN" altLang="en-US"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a:t>
                      </a: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z=1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x=2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隶书" panose="02010509060101010101" pitchFamily="49" charset="-122"/>
                          <a:ea typeface="宋体" panose="02010600030101010101" pitchFamily="2" charset="-122"/>
                        </a:rPr>
                        <a:t>sabed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57560277"/>
                  </a:ext>
                </a:extLst>
              </a:tr>
              <a:tr h="598488">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dirty="0">
                          <a:ln>
                            <a:noFill/>
                          </a:ln>
                          <a:solidFill>
                            <a:srgbClr val="FF0000"/>
                          </a:solidFill>
                          <a:effectLst/>
                          <a:latin typeface="隶书" panose="02010509060101010101" pitchFamily="49" charset="-122"/>
                          <a:ea typeface="宋体" panose="02010600030101010101" pitchFamily="2" charset="-122"/>
                        </a:rPr>
                        <a:t>CASE12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dirty="0">
                          <a:ln>
                            <a:noFill/>
                          </a:ln>
                          <a:solidFill>
                            <a:srgbClr val="FF0000"/>
                          </a:solidFill>
                          <a:effectLst/>
                          <a:latin typeface="隶书" panose="02010509060101010101" pitchFamily="49" charset="-122"/>
                          <a:ea typeface="宋体" panose="02010600030101010101" pitchFamily="2" charset="-122"/>
                        </a:rPr>
                        <a:t>x=1</a:t>
                      </a:r>
                      <a:r>
                        <a:rPr kumimoji="0" lang="zh-CN" altLang="en-US" sz="1800" b="1" i="0" u="none" strike="noStrike" cap="none" normalizeH="0" baseline="0" dirty="0">
                          <a:ln>
                            <a:noFill/>
                          </a:ln>
                          <a:solidFill>
                            <a:srgbClr val="FF0000"/>
                          </a:solidFill>
                          <a:effectLst/>
                          <a:latin typeface="隶书" panose="02010509060101010101" pitchFamily="49" charset="-122"/>
                          <a:ea typeface="宋体" panose="02010600030101010101" pitchFamily="2" charset="-122"/>
                        </a:rPr>
                        <a:t>，</a:t>
                      </a:r>
                      <a:r>
                        <a:rPr kumimoji="0" lang="en-US" altLang="zh-CN" sz="1800" b="1" i="0" u="none" strike="noStrike" cap="none" normalizeH="0" baseline="0" dirty="0">
                          <a:ln>
                            <a:noFill/>
                          </a:ln>
                          <a:solidFill>
                            <a:srgbClr val="FF0000"/>
                          </a:solidFill>
                          <a:effectLst/>
                          <a:latin typeface="隶书" panose="02010509060101010101" pitchFamily="49" charset="-122"/>
                          <a:ea typeface="宋体" panose="02010600030101010101" pitchFamily="2" charset="-122"/>
                        </a:rPr>
                        <a:t>y=3</a:t>
                      </a:r>
                      <a:r>
                        <a:rPr kumimoji="0" lang="zh-CN" altLang="en-US" sz="1800" b="1" i="0" u="none" strike="noStrike" cap="none" normalizeH="0" baseline="0" dirty="0">
                          <a:ln>
                            <a:noFill/>
                          </a:ln>
                          <a:solidFill>
                            <a:srgbClr val="FF0000"/>
                          </a:solidFill>
                          <a:effectLst/>
                          <a:latin typeface="隶书" panose="02010509060101010101" pitchFamily="49" charset="-122"/>
                          <a:ea typeface="宋体" panose="02010600030101010101" pitchFamily="2" charset="-122"/>
                        </a:rPr>
                        <a:t>，</a:t>
                      </a:r>
                      <a:r>
                        <a:rPr kumimoji="0" lang="en-US" altLang="zh-CN" sz="1800" b="1" i="0" u="none" strike="noStrike" cap="none" normalizeH="0" baseline="0" dirty="0">
                          <a:ln>
                            <a:noFill/>
                          </a:ln>
                          <a:solidFill>
                            <a:srgbClr val="FF0000"/>
                          </a:solidFill>
                          <a:effectLst/>
                          <a:latin typeface="隶书" panose="02010509060101010101" pitchFamily="49" charset="-122"/>
                          <a:ea typeface="宋体" panose="02010600030101010101" pitchFamily="2" charset="-122"/>
                        </a:rPr>
                        <a:t>z=0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a:ln>
                            <a:noFill/>
                          </a:ln>
                          <a:solidFill>
                            <a:srgbClr val="FF0000"/>
                          </a:solidFill>
                          <a:effectLst/>
                          <a:latin typeface="隶书" panose="02010509060101010101" pitchFamily="49" charset="-122"/>
                          <a:ea typeface="宋体" panose="02010600030101010101" pitchFamily="2" charset="-122"/>
                        </a:rPr>
                        <a:t>x=1/3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dirty="0" err="1">
                          <a:ln>
                            <a:noFill/>
                          </a:ln>
                          <a:solidFill>
                            <a:srgbClr val="FF0000"/>
                          </a:solidFill>
                          <a:effectLst/>
                          <a:latin typeface="隶书" panose="02010509060101010101" pitchFamily="49" charset="-122"/>
                          <a:ea typeface="宋体" panose="02010600030101010101" pitchFamily="2" charset="-122"/>
                        </a:rPr>
                        <a:t>sacbd</a:t>
                      </a:r>
                      <a:r>
                        <a:rPr kumimoji="0" lang="en-US" altLang="zh-CN" sz="1800" b="1" i="0" u="none" strike="noStrike" cap="none" normalizeH="0" baseline="0" dirty="0">
                          <a:ln>
                            <a:noFill/>
                          </a:ln>
                          <a:solidFill>
                            <a:srgbClr val="FF0000"/>
                          </a:solidFill>
                          <a:effectLst/>
                          <a:latin typeface="隶书" panose="02010509060101010101" pitchFamily="49" charset="-122"/>
                          <a:ea typeface="宋体" panose="02010600030101010101"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73896295"/>
                  </a:ext>
                </a:extLst>
              </a:tr>
              <a:tr h="600075">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dirty="0">
                          <a:ln>
                            <a:noFill/>
                          </a:ln>
                          <a:solidFill>
                            <a:schemeClr val="tx1"/>
                          </a:solidFill>
                          <a:effectLst/>
                          <a:latin typeface="隶书" panose="02010509060101010101" pitchFamily="49" charset="-122"/>
                          <a:ea typeface="宋体" panose="02010600030101010101" pitchFamily="2" charset="-122"/>
                        </a:rPr>
                        <a:t>CASE11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dirty="0">
                          <a:ln>
                            <a:noFill/>
                          </a:ln>
                          <a:solidFill>
                            <a:schemeClr val="tx1"/>
                          </a:solidFill>
                          <a:effectLst/>
                          <a:latin typeface="隶书" panose="02010509060101010101" pitchFamily="49" charset="-122"/>
                          <a:ea typeface="宋体" panose="02010600030101010101" pitchFamily="2" charset="-122"/>
                        </a:rPr>
                        <a:t>x=1</a:t>
                      </a:r>
                      <a:r>
                        <a:rPr kumimoji="0" lang="zh-CN" altLang="en-US" sz="1800" b="1" i="0" u="none" strike="noStrike" cap="none" normalizeH="0" baseline="0" dirty="0">
                          <a:ln>
                            <a:noFill/>
                          </a:ln>
                          <a:solidFill>
                            <a:schemeClr val="tx1"/>
                          </a:solidFill>
                          <a:effectLst/>
                          <a:latin typeface="隶书" panose="02010509060101010101" pitchFamily="49" charset="-122"/>
                          <a:ea typeface="宋体" panose="02010600030101010101" pitchFamily="2" charset="-122"/>
                        </a:rPr>
                        <a:t>，</a:t>
                      </a:r>
                      <a:r>
                        <a:rPr kumimoji="0" lang="en-US" altLang="zh-CN" sz="1800" b="1" i="0" u="none" strike="noStrike" cap="none" normalizeH="0" baseline="0" dirty="0">
                          <a:ln>
                            <a:noFill/>
                          </a:ln>
                          <a:solidFill>
                            <a:schemeClr val="tx1"/>
                          </a:solidFill>
                          <a:effectLst/>
                          <a:latin typeface="隶书" panose="02010509060101010101" pitchFamily="49" charset="-122"/>
                          <a:ea typeface="宋体" panose="02010600030101010101" pitchFamily="2" charset="-122"/>
                        </a:rPr>
                        <a:t>y=1</a:t>
                      </a:r>
                      <a:r>
                        <a:rPr kumimoji="0" lang="zh-CN" altLang="en-US" sz="1800" b="1" i="0" u="none" strike="noStrike" cap="none" normalizeH="0" baseline="0" dirty="0">
                          <a:ln>
                            <a:noFill/>
                          </a:ln>
                          <a:solidFill>
                            <a:schemeClr val="tx1"/>
                          </a:solidFill>
                          <a:effectLst/>
                          <a:latin typeface="隶书" panose="02010509060101010101" pitchFamily="49" charset="-122"/>
                          <a:ea typeface="宋体" panose="02010600030101010101" pitchFamily="2" charset="-122"/>
                        </a:rPr>
                        <a:t>，</a:t>
                      </a:r>
                      <a:r>
                        <a:rPr kumimoji="0" lang="en-US" altLang="zh-CN" sz="1800" b="1" i="0" u="none" strike="noStrike" cap="none" normalizeH="0" baseline="0" dirty="0">
                          <a:ln>
                            <a:noFill/>
                          </a:ln>
                          <a:solidFill>
                            <a:schemeClr val="tx1"/>
                          </a:solidFill>
                          <a:effectLst/>
                          <a:latin typeface="隶书" panose="02010509060101010101" pitchFamily="49" charset="-122"/>
                          <a:ea typeface="宋体" panose="02010600030101010101" pitchFamily="2" charset="-122"/>
                        </a:rPr>
                        <a:t>z=1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dirty="0">
                          <a:ln>
                            <a:noFill/>
                          </a:ln>
                          <a:solidFill>
                            <a:schemeClr val="tx1"/>
                          </a:solidFill>
                          <a:effectLst/>
                          <a:latin typeface="隶书" panose="02010509060101010101" pitchFamily="49" charset="-122"/>
                          <a:ea typeface="宋体" panose="02010600030101010101" pitchFamily="2" charset="-122"/>
                        </a:rPr>
                        <a:t>x=1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b="1">
                          <a:solidFill>
                            <a:srgbClr val="FFFF00"/>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sz="1600"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1800" b="1" i="0" u="none" strike="noStrike" cap="none" normalizeH="0" baseline="0" dirty="0" err="1">
                          <a:ln>
                            <a:noFill/>
                          </a:ln>
                          <a:solidFill>
                            <a:schemeClr val="tx1"/>
                          </a:solidFill>
                          <a:effectLst/>
                          <a:latin typeface="隶书" panose="02010509060101010101" pitchFamily="49" charset="-122"/>
                          <a:ea typeface="宋体" panose="02010600030101010101" pitchFamily="2" charset="-122"/>
                        </a:rPr>
                        <a:t>sabd</a:t>
                      </a:r>
                      <a:r>
                        <a:rPr kumimoji="0" lang="en-US" altLang="zh-CN" sz="1800" b="1" i="0" u="none" strike="noStrike" cap="none" normalizeH="0" baseline="0" dirty="0">
                          <a:ln>
                            <a:noFill/>
                          </a:ln>
                          <a:solidFill>
                            <a:schemeClr val="tx1"/>
                          </a:solidFill>
                          <a:effectLst/>
                          <a:latin typeface="隶书" panose="02010509060101010101" pitchFamily="49" charset="-122"/>
                          <a:ea typeface="宋体" panose="02010600030101010101" pitchFamily="2"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75995826"/>
                  </a:ext>
                </a:extLst>
              </a:tr>
            </a:tbl>
          </a:graphicData>
        </a:graphic>
      </p:graphicFrame>
      <p:sp>
        <p:nvSpPr>
          <p:cNvPr id="2" name="文本框 1">
            <a:extLst>
              <a:ext uri="{FF2B5EF4-FFF2-40B4-BE49-F238E27FC236}">
                <a16:creationId xmlns:a16="http://schemas.microsoft.com/office/drawing/2014/main" id="{DF9AC74A-A4A2-4236-BB48-327A985EEB20}"/>
              </a:ext>
            </a:extLst>
          </p:cNvPr>
          <p:cNvSpPr txBox="1"/>
          <p:nvPr/>
        </p:nvSpPr>
        <p:spPr>
          <a:xfrm>
            <a:off x="323850" y="5486400"/>
            <a:ext cx="2961067" cy="369332"/>
          </a:xfrm>
          <a:prstGeom prst="rect">
            <a:avLst/>
          </a:prstGeom>
          <a:noFill/>
        </p:spPr>
        <p:txBody>
          <a:bodyPr wrap="none" rtlCol="0">
            <a:spAutoFit/>
          </a:bodyPr>
          <a:lstStyle/>
          <a:p>
            <a:r>
              <a:rPr lang="zh-CN" altLang="en-US" dirty="0"/>
              <a:t>把原有</a:t>
            </a:r>
            <a:r>
              <a:rPr lang="en-US" altLang="zh-CN" dirty="0"/>
              <a:t>case10</a:t>
            </a:r>
            <a:r>
              <a:rPr lang="zh-CN" altLang="en-US" dirty="0"/>
              <a:t>换成</a:t>
            </a:r>
            <a:r>
              <a:rPr lang="en-US" altLang="zh-CN" dirty="0"/>
              <a:t>case12</a:t>
            </a:r>
            <a:endParaRPr lang="zh-CN" altLang="en-US" dirty="0"/>
          </a:p>
        </p:txBody>
      </p:sp>
    </p:spTree>
    <p:extLst>
      <p:ext uri="{BB962C8B-B14F-4D97-AF65-F5344CB8AC3E}">
        <p14:creationId xmlns:p14="http://schemas.microsoft.com/office/powerpoint/2010/main" val="1048052454"/>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a:xfrm>
            <a:off x="323850" y="152400"/>
            <a:ext cx="8540750" cy="1143000"/>
          </a:xfrm>
        </p:spPr>
        <p:txBody>
          <a:bodyPr/>
          <a:lstStyle/>
          <a:p>
            <a:r>
              <a:rPr lang="zh-CN" altLang="en-US" dirty="0"/>
              <a:t>物理路径覆盖</a:t>
            </a:r>
          </a:p>
        </p:txBody>
      </p:sp>
      <p:sp>
        <p:nvSpPr>
          <p:cNvPr id="7" name="Rectangle 3">
            <a:extLst>
              <a:ext uri="{FF2B5EF4-FFF2-40B4-BE49-F238E27FC236}">
                <a16:creationId xmlns:a16="http://schemas.microsoft.com/office/drawing/2014/main" id="{A8CA688C-EA6D-4D47-AA63-C0D411DFAC3E}"/>
              </a:ext>
            </a:extLst>
          </p:cNvPr>
          <p:cNvSpPr txBox="1">
            <a:spLocks noRot="1" noChangeArrowheads="1"/>
          </p:cNvSpPr>
          <p:nvPr/>
        </p:nvSpPr>
        <p:spPr bwMode="auto">
          <a:xfrm>
            <a:off x="571500" y="1978025"/>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386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t>
            </a:r>
            <a:r>
              <a:rPr lang="zh-CN" altLang="en-US" sz="3200" dirty="0"/>
              <a:t>考虑了程序种各种判定结果的所有可能组合</a:t>
            </a:r>
            <a:endParaRPr lang="en-US" altLang="zh-CN" sz="3200" dirty="0"/>
          </a:p>
          <a:p>
            <a:r>
              <a:rPr lang="zh-CN" altLang="en-US" sz="3200" dirty="0"/>
              <a:t>未考虑判定种的条件结果的组合</a:t>
            </a:r>
            <a:endParaRPr lang="en-US" altLang="zh-CN" sz="3200" dirty="0"/>
          </a:p>
          <a:p>
            <a:endParaRPr lang="en-US" altLang="zh-CN" sz="3200" dirty="0"/>
          </a:p>
          <a:p>
            <a:r>
              <a:rPr lang="zh-CN" altLang="en-US" sz="3200" dirty="0"/>
              <a:t>不能代替条件覆盖和条件组合覆盖</a:t>
            </a:r>
          </a:p>
        </p:txBody>
      </p:sp>
    </p:spTree>
    <p:extLst>
      <p:ext uri="{BB962C8B-B14F-4D97-AF65-F5344CB8AC3E}">
        <p14:creationId xmlns:p14="http://schemas.microsoft.com/office/powerpoint/2010/main" val="4281940409"/>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3"/>
          <p:cNvSpPr>
            <a:spLocks noChangeArrowheads="1"/>
          </p:cNvSpPr>
          <p:nvPr/>
        </p:nvSpPr>
        <p:spPr bwMode="auto">
          <a:xfrm>
            <a:off x="584911" y="1752600"/>
            <a:ext cx="8229600" cy="3680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buFont typeface="Wingdings" panose="05000000000000000000" pitchFamily="2" charset="2"/>
              <a:buChar char="v"/>
            </a:pPr>
            <a:endParaRPr lang="en-US" altLang="zh-CN" sz="2600" dirty="0">
              <a:ea typeface="楷体_GB2312" pitchFamily="49" charset="-122"/>
            </a:endParaRPr>
          </a:p>
          <a:p>
            <a:pPr>
              <a:lnSpc>
                <a:spcPct val="130000"/>
              </a:lnSpc>
              <a:buFont typeface="Wingdings" panose="05000000000000000000" pitchFamily="2" charset="2"/>
              <a:buChar char="v"/>
            </a:pPr>
            <a:r>
              <a:rPr lang="zh-CN" altLang="en-US" sz="2600" dirty="0">
                <a:ea typeface="楷体_GB2312" pitchFamily="49" charset="-122"/>
              </a:rPr>
              <a:t>典型的逻辑路径覆盖：语句覆盖、判定覆盖、条件覆盖、判定</a:t>
            </a:r>
            <a:r>
              <a:rPr lang="en-US" altLang="zh-CN" sz="2600" dirty="0">
                <a:ea typeface="楷体_GB2312" pitchFamily="49" charset="-122"/>
              </a:rPr>
              <a:t>/</a:t>
            </a:r>
            <a:r>
              <a:rPr lang="zh-CN" altLang="en-US" sz="2600" dirty="0">
                <a:ea typeface="楷体_GB2312" pitchFamily="49" charset="-122"/>
              </a:rPr>
              <a:t>条件覆盖、条件组合覆盖。从各种逻辑判定条件所形成的复杂的程序执行。</a:t>
            </a:r>
            <a:endParaRPr lang="en-US" altLang="zh-CN" sz="2600" dirty="0">
              <a:ea typeface="楷体_GB2312" pitchFamily="49" charset="-122"/>
            </a:endParaRPr>
          </a:p>
          <a:p>
            <a:pPr>
              <a:lnSpc>
                <a:spcPct val="130000"/>
              </a:lnSpc>
              <a:buFont typeface="Wingdings" panose="05000000000000000000" pitchFamily="2" charset="2"/>
              <a:buChar char="v"/>
            </a:pPr>
            <a:endParaRPr lang="en-US" altLang="zh-CN" sz="2600" dirty="0">
              <a:ea typeface="楷体_GB2312" pitchFamily="49" charset="-122"/>
            </a:endParaRPr>
          </a:p>
          <a:p>
            <a:pPr>
              <a:lnSpc>
                <a:spcPct val="130000"/>
              </a:lnSpc>
              <a:buFont typeface="Wingdings" panose="05000000000000000000" pitchFamily="2" charset="2"/>
              <a:buChar char="v"/>
            </a:pPr>
            <a:r>
              <a:rPr lang="zh-CN" altLang="en-US" sz="2600" dirty="0">
                <a:ea typeface="楷体_GB2312" pitchFamily="49" charset="-122"/>
              </a:rPr>
              <a:t>物理路径覆盖：从图论的角度来测试所有可执行的物理路径。</a:t>
            </a:r>
          </a:p>
        </p:txBody>
      </p:sp>
      <p:sp>
        <p:nvSpPr>
          <p:cNvPr id="4" name="Rectangle 4"/>
          <p:cNvSpPr>
            <a:spLocks noGrp="1" noChangeArrowheads="1"/>
          </p:cNvSpPr>
          <p:nvPr>
            <p:ph type="title"/>
          </p:nvPr>
        </p:nvSpPr>
        <p:spPr>
          <a:xfrm>
            <a:off x="574675" y="304800"/>
            <a:ext cx="8001000" cy="1216025"/>
          </a:xfrm>
        </p:spPr>
        <p:txBody>
          <a:bodyPr/>
          <a:lstStyle/>
          <a:p>
            <a:r>
              <a:rPr lang="en-US" altLang="zh-CN" b="1" dirty="0">
                <a:latin typeface="黑体" panose="02010609060101010101" pitchFamily="49" charset="-122"/>
                <a:ea typeface="黑体" panose="02010609060101010101" pitchFamily="49" charset="-122"/>
              </a:rPr>
              <a:t>6.3</a:t>
            </a:r>
            <a:r>
              <a:rPr lang="zh-CN" altLang="en-US" b="1" dirty="0">
                <a:latin typeface="黑体" panose="02010609060101010101" pitchFamily="49" charset="-122"/>
                <a:ea typeface="黑体" panose="02010609060101010101" pitchFamily="49" charset="-122"/>
              </a:rPr>
              <a:t> 路径覆盖法</a:t>
            </a:r>
            <a:r>
              <a:rPr lang="zh-CN" altLang="en-US" b="1" dirty="0"/>
              <a:t> </a:t>
            </a:r>
          </a:p>
        </p:txBody>
      </p:sp>
    </p:spTree>
    <p:extLst>
      <p:ext uri="{BB962C8B-B14F-4D97-AF65-F5344CB8AC3E}">
        <p14:creationId xmlns:p14="http://schemas.microsoft.com/office/powerpoint/2010/main" val="309113488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160705" y="651354"/>
            <a:ext cx="8080375" cy="533400"/>
          </a:xfrm>
        </p:spPr>
        <p:txBody>
          <a:bodyPr lIns="0" tIns="0" rIns="0" bIns="0"/>
          <a:lstStyle/>
          <a:p>
            <a:r>
              <a:rPr lang="zh-CN" altLang="en-US" sz="3600" b="1" i="1" dirty="0">
                <a:solidFill>
                  <a:schemeClr val="hlink"/>
                </a:solidFill>
              </a:rPr>
              <a:t>带节点标识的程序流程图</a:t>
            </a:r>
            <a:endParaRPr lang="en-US" altLang="zh-CN" sz="3600" b="1" i="1" dirty="0">
              <a:solidFill>
                <a:schemeClr val="hlink"/>
              </a:solidFill>
            </a:endParaRPr>
          </a:p>
        </p:txBody>
      </p:sp>
      <p:sp>
        <p:nvSpPr>
          <p:cNvPr id="3" name="文本框 2">
            <a:extLst>
              <a:ext uri="{FF2B5EF4-FFF2-40B4-BE49-F238E27FC236}">
                <a16:creationId xmlns:a16="http://schemas.microsoft.com/office/drawing/2014/main" id="{B51C5C5F-29B6-4C9F-BA66-3BC3B866DE1D}"/>
              </a:ext>
            </a:extLst>
          </p:cNvPr>
          <p:cNvSpPr txBox="1"/>
          <p:nvPr/>
        </p:nvSpPr>
        <p:spPr>
          <a:xfrm>
            <a:off x="5266015" y="1721742"/>
            <a:ext cx="3877985" cy="830997"/>
          </a:xfrm>
          <a:prstGeom prst="rect">
            <a:avLst/>
          </a:prstGeom>
          <a:noFill/>
        </p:spPr>
        <p:txBody>
          <a:bodyPr wrap="none" rtlCol="0">
            <a:spAutoFit/>
          </a:bodyPr>
          <a:lstStyle/>
          <a:p>
            <a:r>
              <a:rPr lang="zh-CN" altLang="en-US" sz="2400" dirty="0"/>
              <a:t>分析在各种不同覆盖度量标</a:t>
            </a:r>
            <a:endParaRPr lang="en-US" altLang="zh-CN" sz="2400" dirty="0"/>
          </a:p>
          <a:p>
            <a:r>
              <a:rPr lang="zh-CN" altLang="en-US" sz="2400" dirty="0"/>
              <a:t>准下所设计出来的用例情况</a:t>
            </a:r>
          </a:p>
        </p:txBody>
      </p:sp>
      <p:grpSp>
        <p:nvGrpSpPr>
          <p:cNvPr id="2" name="组合 1">
            <a:extLst>
              <a:ext uri="{FF2B5EF4-FFF2-40B4-BE49-F238E27FC236}">
                <a16:creationId xmlns:a16="http://schemas.microsoft.com/office/drawing/2014/main" id="{C0FC078B-DA75-4897-A890-937A5B410CE7}"/>
              </a:ext>
            </a:extLst>
          </p:cNvPr>
          <p:cNvGrpSpPr/>
          <p:nvPr/>
        </p:nvGrpSpPr>
        <p:grpSpPr>
          <a:xfrm>
            <a:off x="263699" y="1995922"/>
            <a:ext cx="6768751" cy="4691781"/>
            <a:chOff x="263699" y="1995922"/>
            <a:chExt cx="6768751" cy="4691781"/>
          </a:xfrm>
        </p:grpSpPr>
        <p:grpSp>
          <p:nvGrpSpPr>
            <p:cNvPr id="89091" name="Group 6"/>
            <p:cNvGrpSpPr>
              <a:grpSpLocks/>
            </p:cNvGrpSpPr>
            <p:nvPr/>
          </p:nvGrpSpPr>
          <p:grpSpPr bwMode="auto">
            <a:xfrm>
              <a:off x="263699" y="1995922"/>
              <a:ext cx="6768751" cy="4691781"/>
              <a:chOff x="3066" y="11585"/>
              <a:chExt cx="4859" cy="4482"/>
            </a:xfrm>
          </p:grpSpPr>
          <p:sp>
            <p:nvSpPr>
              <p:cNvPr id="89092" name="Text Box 8"/>
              <p:cNvSpPr txBox="1">
                <a:spLocks noChangeArrowheads="1"/>
              </p:cNvSpPr>
              <p:nvPr/>
            </p:nvSpPr>
            <p:spPr bwMode="auto">
              <a:xfrm>
                <a:off x="3692" y="1552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d</a:t>
                </a:r>
              </a:p>
            </p:txBody>
          </p:sp>
          <p:sp>
            <p:nvSpPr>
              <p:cNvPr id="89093" name="Text Box 9"/>
              <p:cNvSpPr txBox="1">
                <a:spLocks noChangeArrowheads="1"/>
              </p:cNvSpPr>
              <p:nvPr/>
            </p:nvSpPr>
            <p:spPr bwMode="auto">
              <a:xfrm>
                <a:off x="3066" y="14302"/>
                <a:ext cx="46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b</a:t>
                </a:r>
              </a:p>
            </p:txBody>
          </p:sp>
          <p:sp>
            <p:nvSpPr>
              <p:cNvPr id="89094" name="Text Box 10"/>
              <p:cNvSpPr txBox="1">
                <a:spLocks noChangeArrowheads="1"/>
              </p:cNvSpPr>
              <p:nvPr/>
            </p:nvSpPr>
            <p:spPr bwMode="auto">
              <a:xfrm>
                <a:off x="3066" y="12808"/>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a</a:t>
                </a:r>
              </a:p>
            </p:txBody>
          </p:sp>
          <p:sp>
            <p:nvSpPr>
              <p:cNvPr id="89095" name="Text Box 11"/>
              <p:cNvSpPr txBox="1">
                <a:spLocks noChangeArrowheads="1"/>
              </p:cNvSpPr>
              <p:nvPr/>
            </p:nvSpPr>
            <p:spPr bwMode="auto">
              <a:xfrm>
                <a:off x="3692" y="1158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s</a:t>
                </a:r>
              </a:p>
            </p:txBody>
          </p:sp>
          <p:sp>
            <p:nvSpPr>
              <p:cNvPr id="89096" name="AutoShape 14"/>
              <p:cNvSpPr>
                <a:spLocks noChangeArrowheads="1"/>
              </p:cNvSpPr>
              <p:nvPr/>
            </p:nvSpPr>
            <p:spPr bwMode="auto">
              <a:xfrm>
                <a:off x="4161" y="11585"/>
                <a:ext cx="940" cy="543"/>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a:latin typeface="Times New Roman" panose="02020603050405020304" pitchFamily="18" charset="0"/>
                  </a:rPr>
                  <a:t>入口</a:t>
                </a:r>
              </a:p>
            </p:txBody>
          </p:sp>
          <p:sp>
            <p:nvSpPr>
              <p:cNvPr id="89097" name="AutoShape 15"/>
              <p:cNvSpPr>
                <a:spLocks noChangeArrowheads="1"/>
              </p:cNvSpPr>
              <p:nvPr/>
            </p:nvSpPr>
            <p:spPr bwMode="auto">
              <a:xfrm>
                <a:off x="4161" y="15525"/>
                <a:ext cx="940" cy="542"/>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a:latin typeface="Times New Roman" panose="02020603050405020304" pitchFamily="18" charset="0"/>
                  </a:rPr>
                  <a:t>返回</a:t>
                </a:r>
              </a:p>
            </p:txBody>
          </p:sp>
          <p:sp>
            <p:nvSpPr>
              <p:cNvPr id="89098" name="AutoShape 16"/>
              <p:cNvSpPr>
                <a:spLocks noChangeArrowheads="1"/>
              </p:cNvSpPr>
              <p:nvPr/>
            </p:nvSpPr>
            <p:spPr bwMode="auto">
              <a:xfrm>
                <a:off x="3535" y="12536"/>
                <a:ext cx="2192"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y&gt;1</a:t>
                </a:r>
                <a:r>
                  <a:rPr lang="zh-CN" altLang="en-US" b="1" dirty="0">
                    <a:latin typeface="Times New Roman" panose="02020603050405020304" pitchFamily="18" charset="0"/>
                  </a:rPr>
                  <a:t>）</a:t>
                </a:r>
                <a:r>
                  <a:rPr lang="en-US" altLang="zh-CN" b="1" dirty="0">
                    <a:latin typeface="Times New Roman" panose="02020603050405020304" pitchFamily="18" charset="0"/>
                  </a:rPr>
                  <a:t>&amp;&amp;</a:t>
                </a:r>
              </a:p>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z==0</a:t>
                </a:r>
                <a:r>
                  <a:rPr lang="zh-CN" altLang="en-US" b="1" dirty="0">
                    <a:latin typeface="Times New Roman" panose="02020603050405020304" pitchFamily="18" charset="0"/>
                  </a:rPr>
                  <a:t>）</a:t>
                </a:r>
              </a:p>
            </p:txBody>
          </p:sp>
          <p:sp>
            <p:nvSpPr>
              <p:cNvPr id="89099" name="AutoShape 17"/>
              <p:cNvSpPr>
                <a:spLocks noChangeArrowheads="1"/>
              </p:cNvSpPr>
              <p:nvPr/>
            </p:nvSpPr>
            <p:spPr bwMode="auto">
              <a:xfrm>
                <a:off x="3535" y="14030"/>
                <a:ext cx="2364"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y==2</a:t>
                </a:r>
                <a:r>
                  <a:rPr lang="zh-CN" altLang="en-US" b="1">
                    <a:latin typeface="Times New Roman" panose="02020603050405020304" pitchFamily="18" charset="0"/>
                  </a:rPr>
                  <a:t>）</a:t>
                </a:r>
                <a:r>
                  <a:rPr lang="en-US" altLang="zh-CN" b="1">
                    <a:latin typeface="Times New Roman" panose="02020603050405020304" pitchFamily="18" charset="0"/>
                  </a:rPr>
                  <a:t>||</a:t>
                </a:r>
              </a:p>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x&gt;1</a:t>
                </a:r>
                <a:r>
                  <a:rPr lang="zh-CN" altLang="en-US" b="1">
                    <a:latin typeface="Times New Roman" panose="02020603050405020304" pitchFamily="18" charset="0"/>
                  </a:rPr>
                  <a:t>）</a:t>
                </a:r>
              </a:p>
            </p:txBody>
          </p:sp>
          <p:sp>
            <p:nvSpPr>
              <p:cNvPr id="89100" name="Rectangle 18"/>
              <p:cNvSpPr>
                <a:spLocks noChangeArrowheads="1"/>
              </p:cNvSpPr>
              <p:nvPr/>
            </p:nvSpPr>
            <p:spPr bwMode="auto">
              <a:xfrm>
                <a:off x="6353" y="12808"/>
                <a:ext cx="1095" cy="406"/>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sz="2000" b="1">
                    <a:latin typeface="Times New Roman" panose="02020603050405020304" pitchFamily="18" charset="0"/>
                  </a:rPr>
                  <a:t>x = x / y</a:t>
                </a:r>
              </a:p>
            </p:txBody>
          </p:sp>
          <p:sp>
            <p:nvSpPr>
              <p:cNvPr id="89101" name="Rectangle 19"/>
              <p:cNvSpPr>
                <a:spLocks noChangeArrowheads="1"/>
              </p:cNvSpPr>
              <p:nvPr/>
            </p:nvSpPr>
            <p:spPr bwMode="auto">
              <a:xfrm>
                <a:off x="6353" y="14302"/>
                <a:ext cx="1095" cy="407"/>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b="1">
                    <a:latin typeface="Times New Roman" panose="02020603050405020304" pitchFamily="18" charset="0"/>
                  </a:rPr>
                  <a:t>x = x +1</a:t>
                </a:r>
              </a:p>
            </p:txBody>
          </p:sp>
          <p:sp>
            <p:nvSpPr>
              <p:cNvPr id="89102" name="Line 20"/>
              <p:cNvSpPr>
                <a:spLocks noChangeShapeType="1"/>
              </p:cNvSpPr>
              <p:nvPr/>
            </p:nvSpPr>
            <p:spPr bwMode="auto">
              <a:xfrm>
                <a:off x="4631" y="12128"/>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3" name="Line 21"/>
              <p:cNvSpPr>
                <a:spLocks noChangeShapeType="1"/>
              </p:cNvSpPr>
              <p:nvPr/>
            </p:nvSpPr>
            <p:spPr bwMode="auto">
              <a:xfrm>
                <a:off x="5727" y="13079"/>
                <a:ext cx="62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4" name="Line 22"/>
              <p:cNvSpPr>
                <a:spLocks noChangeShapeType="1"/>
              </p:cNvSpPr>
              <p:nvPr/>
            </p:nvSpPr>
            <p:spPr bwMode="auto">
              <a:xfrm>
                <a:off x="4631" y="13623"/>
                <a:ext cx="0"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5" name="Line 23"/>
              <p:cNvSpPr>
                <a:spLocks noChangeShapeType="1"/>
              </p:cNvSpPr>
              <p:nvPr/>
            </p:nvSpPr>
            <p:spPr bwMode="auto">
              <a:xfrm>
                <a:off x="4631" y="15117"/>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6" name="Line 24"/>
              <p:cNvSpPr>
                <a:spLocks noChangeShapeType="1"/>
              </p:cNvSpPr>
              <p:nvPr/>
            </p:nvSpPr>
            <p:spPr bwMode="auto">
              <a:xfrm flipH="1">
                <a:off x="4631" y="13755"/>
                <a:ext cx="2269" cy="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8" name="Line 26"/>
              <p:cNvSpPr>
                <a:spLocks noChangeShapeType="1"/>
              </p:cNvSpPr>
              <p:nvPr/>
            </p:nvSpPr>
            <p:spPr bwMode="auto">
              <a:xfrm flipH="1">
                <a:off x="4631" y="15253"/>
                <a:ext cx="21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9" name="Line 27"/>
              <p:cNvSpPr>
                <a:spLocks noChangeShapeType="1"/>
              </p:cNvSpPr>
              <p:nvPr/>
            </p:nvSpPr>
            <p:spPr bwMode="auto">
              <a:xfrm>
                <a:off x="6822" y="14710"/>
                <a:ext cx="0" cy="5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10" name="Line 29"/>
              <p:cNvSpPr>
                <a:spLocks noChangeShapeType="1"/>
              </p:cNvSpPr>
              <p:nvPr/>
            </p:nvSpPr>
            <p:spPr bwMode="auto">
              <a:xfrm>
                <a:off x="5727" y="14574"/>
                <a:ext cx="6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11" name="Text Box 30"/>
              <p:cNvSpPr txBox="1">
                <a:spLocks noChangeArrowheads="1"/>
              </p:cNvSpPr>
              <p:nvPr/>
            </p:nvSpPr>
            <p:spPr bwMode="auto">
              <a:xfrm>
                <a:off x="7448" y="13220"/>
                <a:ext cx="470"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c</a:t>
                </a:r>
              </a:p>
            </p:txBody>
          </p:sp>
          <p:sp>
            <p:nvSpPr>
              <p:cNvPr id="89112" name="Text Box 31"/>
              <p:cNvSpPr txBox="1">
                <a:spLocks noChangeArrowheads="1"/>
              </p:cNvSpPr>
              <p:nvPr/>
            </p:nvSpPr>
            <p:spPr bwMode="auto">
              <a:xfrm>
                <a:off x="7455" y="14709"/>
                <a:ext cx="470"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e</a:t>
                </a:r>
              </a:p>
            </p:txBody>
          </p:sp>
        </p:grpSp>
        <p:sp>
          <p:nvSpPr>
            <p:cNvPr id="89113" name="矩形 26"/>
            <p:cNvSpPr>
              <a:spLocks noChangeArrowheads="1"/>
            </p:cNvSpPr>
            <p:nvPr/>
          </p:nvSpPr>
          <p:spPr bwMode="auto">
            <a:xfrm>
              <a:off x="4181317" y="3219075"/>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89114" name="矩形 27"/>
            <p:cNvSpPr>
              <a:spLocks noChangeArrowheads="1"/>
            </p:cNvSpPr>
            <p:nvPr/>
          </p:nvSpPr>
          <p:spPr bwMode="auto">
            <a:xfrm>
              <a:off x="4340270" y="4746952"/>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89115" name="矩形 28"/>
            <p:cNvSpPr>
              <a:spLocks noChangeArrowheads="1"/>
            </p:cNvSpPr>
            <p:nvPr/>
          </p:nvSpPr>
          <p:spPr bwMode="auto">
            <a:xfrm>
              <a:off x="1906017" y="4128264"/>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89116" name="矩形 29"/>
            <p:cNvSpPr>
              <a:spLocks noChangeArrowheads="1"/>
            </p:cNvSpPr>
            <p:nvPr/>
          </p:nvSpPr>
          <p:spPr bwMode="auto">
            <a:xfrm>
              <a:off x="1991314" y="5650937"/>
              <a:ext cx="2502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33" name="Line 27">
              <a:extLst>
                <a:ext uri="{FF2B5EF4-FFF2-40B4-BE49-F238E27FC236}">
                  <a16:creationId xmlns:a16="http://schemas.microsoft.com/office/drawing/2014/main" id="{D69327F2-1E36-4643-83BE-5DBC9EFFE27E}"/>
                </a:ext>
              </a:extLst>
            </p:cNvPr>
            <p:cNvSpPr>
              <a:spLocks noChangeShapeType="1"/>
            </p:cNvSpPr>
            <p:nvPr/>
          </p:nvSpPr>
          <p:spPr bwMode="auto">
            <a:xfrm>
              <a:off x="5604591" y="3687717"/>
              <a:ext cx="0" cy="5684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87050154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语句覆盖方法</a:t>
            </a:r>
            <a:r>
              <a:rPr lang="zh-CN" altLang="en-US" dirty="0"/>
              <a:t> </a:t>
            </a:r>
          </a:p>
        </p:txBody>
      </p:sp>
      <p:sp>
        <p:nvSpPr>
          <p:cNvPr id="23555" name="Rectangle 3"/>
          <p:cNvSpPr>
            <a:spLocks noGrp="1" noChangeArrowheads="1"/>
          </p:cNvSpPr>
          <p:nvPr>
            <p:ph idx="1"/>
          </p:nvPr>
        </p:nvSpPr>
        <p:spPr>
          <a:xfrm>
            <a:off x="571500" y="1978025"/>
            <a:ext cx="8001000" cy="1831975"/>
          </a:xfrm>
        </p:spPr>
        <p:txBody>
          <a:bodyPr/>
          <a:lstStyle/>
          <a:p>
            <a:r>
              <a:rPr lang="zh-CN" altLang="en-US" sz="2400" b="1" dirty="0">
                <a:solidFill>
                  <a:srgbClr val="FF0000"/>
                </a:solidFill>
                <a:latin typeface="楷体_GB2312" pitchFamily="49" charset="-122"/>
                <a:ea typeface="楷体_GB2312" pitchFamily="49" charset="-122"/>
              </a:rPr>
              <a:t>含义</a:t>
            </a:r>
            <a:r>
              <a:rPr lang="zh-CN" altLang="en-US" sz="2400" dirty="0">
                <a:latin typeface="楷体_GB2312" pitchFamily="49" charset="-122"/>
                <a:ea typeface="楷体_GB2312" pitchFamily="49" charset="-122"/>
              </a:rPr>
              <a:t>：选择足够的测试用例，使得程序中</a:t>
            </a:r>
            <a:r>
              <a:rPr lang="zh-CN" altLang="en-US" sz="2400" dirty="0">
                <a:solidFill>
                  <a:srgbClr val="FF0000"/>
                </a:solidFill>
                <a:latin typeface="楷体_GB2312" pitchFamily="49" charset="-122"/>
                <a:ea typeface="楷体_GB2312" pitchFamily="49" charset="-122"/>
              </a:rPr>
              <a:t>每个语句至少</a:t>
            </a:r>
            <a:r>
              <a:rPr lang="zh-CN" altLang="en-US" sz="2400" dirty="0">
                <a:latin typeface="楷体_GB2312" pitchFamily="49" charset="-122"/>
                <a:ea typeface="楷体_GB2312" pitchFamily="49" charset="-122"/>
              </a:rPr>
              <a:t>都能被</a:t>
            </a:r>
            <a:r>
              <a:rPr lang="zh-CN" altLang="en-US" sz="2400" dirty="0">
                <a:solidFill>
                  <a:srgbClr val="FF0000"/>
                </a:solidFill>
                <a:latin typeface="楷体_GB2312" pitchFamily="49" charset="-122"/>
                <a:ea typeface="楷体_GB2312" pitchFamily="49" charset="-122"/>
              </a:rPr>
              <a:t>执行一次</a:t>
            </a:r>
            <a:r>
              <a:rPr lang="zh-CN" altLang="en-US" sz="2400" dirty="0">
                <a:latin typeface="楷体_GB2312" pitchFamily="49" charset="-122"/>
                <a:ea typeface="楷体_GB2312" pitchFamily="49" charset="-122"/>
              </a:rPr>
              <a:t>。</a:t>
            </a:r>
            <a:r>
              <a:rPr lang="zh-CN" altLang="en-US" sz="2400" dirty="0">
                <a:latin typeface="Arial" panose="020B0604020202020204" pitchFamily="34" charset="0"/>
                <a:ea typeface="楷体_GB2312" pitchFamily="49" charset="-122"/>
              </a:rPr>
              <a:t>       </a:t>
            </a:r>
            <a:endParaRPr lang="zh-CN" altLang="en-US" sz="2400" dirty="0">
              <a:latin typeface="楷体_GB2312" pitchFamily="49" charset="-122"/>
              <a:ea typeface="楷体_GB2312" pitchFamily="49" charset="-122"/>
            </a:endParaRPr>
          </a:p>
          <a:p>
            <a:endParaRPr lang="zh-CN" altLang="en-US" sz="2400" dirty="0">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920750" y="581025"/>
            <a:ext cx="7170738" cy="533400"/>
          </a:xfrm>
        </p:spPr>
        <p:txBody>
          <a:bodyPr lIns="0" tIns="0" rIns="0" bIns="0"/>
          <a:lstStyle/>
          <a:p>
            <a:r>
              <a:rPr lang="en-US" altLang="zh-CN" sz="3600" b="1" i="1" dirty="0">
                <a:solidFill>
                  <a:schemeClr val="hlink"/>
                </a:solidFill>
              </a:rPr>
              <a:t>1</a:t>
            </a:r>
            <a:r>
              <a:rPr lang="zh-CN" altLang="en-US" sz="3600" b="1" i="1" dirty="0">
                <a:solidFill>
                  <a:schemeClr val="hlink"/>
                </a:solidFill>
              </a:rPr>
              <a:t>语句覆盖的测试用例</a:t>
            </a:r>
            <a:endParaRPr lang="en-US" altLang="zh-CN" sz="3600" b="1" i="1" dirty="0">
              <a:solidFill>
                <a:schemeClr val="hlink"/>
              </a:solidFill>
            </a:endParaRPr>
          </a:p>
        </p:txBody>
      </p:sp>
      <p:graphicFrame>
        <p:nvGraphicFramePr>
          <p:cNvPr id="5" name="Group 20"/>
          <p:cNvGraphicFramePr>
            <a:graphicFrameLocks noGrp="1"/>
          </p:cNvGraphicFramePr>
          <p:nvPr>
            <p:ph idx="1"/>
            <p:extLst>
              <p:ext uri="{D42A27DB-BD31-4B8C-83A1-F6EECF244321}">
                <p14:modId xmlns:p14="http://schemas.microsoft.com/office/powerpoint/2010/main" val="4054634962"/>
              </p:ext>
            </p:extLst>
          </p:nvPr>
        </p:nvGraphicFramePr>
        <p:xfrm>
          <a:off x="37374" y="1754670"/>
          <a:ext cx="3524533" cy="1728787"/>
        </p:xfrm>
        <a:graphic>
          <a:graphicData uri="http://schemas.openxmlformats.org/drawingml/2006/table">
            <a:tbl>
              <a:tblPr/>
              <a:tblGrid>
                <a:gridCol w="718955">
                  <a:extLst>
                    <a:ext uri="{9D8B030D-6E8A-4147-A177-3AD203B41FA5}">
                      <a16:colId xmlns:a16="http://schemas.microsoft.com/office/drawing/2014/main" val="20000"/>
                    </a:ext>
                  </a:extLst>
                </a:gridCol>
                <a:gridCol w="820918">
                  <a:extLst>
                    <a:ext uri="{9D8B030D-6E8A-4147-A177-3AD203B41FA5}">
                      <a16:colId xmlns:a16="http://schemas.microsoft.com/office/drawing/2014/main" val="20001"/>
                    </a:ext>
                  </a:extLst>
                </a:gridCol>
                <a:gridCol w="708753">
                  <a:extLst>
                    <a:ext uri="{9D8B030D-6E8A-4147-A177-3AD203B41FA5}">
                      <a16:colId xmlns:a16="http://schemas.microsoft.com/office/drawing/2014/main" val="20002"/>
                    </a:ext>
                  </a:extLst>
                </a:gridCol>
                <a:gridCol w="1275907">
                  <a:extLst>
                    <a:ext uri="{9D8B030D-6E8A-4147-A177-3AD203B41FA5}">
                      <a16:colId xmlns:a16="http://schemas.microsoft.com/office/drawing/2014/main" val="20003"/>
                    </a:ext>
                  </a:extLst>
                </a:gridCol>
              </a:tblGrid>
              <a:tr h="710018">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dirty="0">
                          <a:ln>
                            <a:noFill/>
                          </a:ln>
                          <a:solidFill>
                            <a:schemeClr val="tx1"/>
                          </a:solidFill>
                          <a:effectLst/>
                          <a:latin typeface="隶书" pitchFamily="49" charset="-122"/>
                          <a:ea typeface="宋体" pitchFamily="2" charset="-122"/>
                        </a:rPr>
                        <a:t>测试用例</a:t>
                      </a:r>
                    </a:p>
                  </a:txBody>
                  <a:tcPr marL="91430" marR="91430" marT="46259" marB="4625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dirty="0">
                          <a:ln>
                            <a:noFill/>
                          </a:ln>
                          <a:solidFill>
                            <a:schemeClr val="tx1"/>
                          </a:solidFill>
                          <a:effectLst/>
                          <a:latin typeface="隶书" pitchFamily="49" charset="-122"/>
                          <a:ea typeface="宋体" pitchFamily="2" charset="-122"/>
                        </a:rPr>
                        <a:t>输入</a:t>
                      </a:r>
                    </a:p>
                  </a:txBody>
                  <a:tcPr marL="91430" marR="91430" marT="46259" marB="4625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a:ln>
                            <a:noFill/>
                          </a:ln>
                          <a:solidFill>
                            <a:schemeClr val="tx1"/>
                          </a:solidFill>
                          <a:effectLst/>
                          <a:latin typeface="隶书" pitchFamily="49" charset="-122"/>
                          <a:ea typeface="宋体" pitchFamily="2" charset="-122"/>
                        </a:rPr>
                        <a:t>预期输出</a:t>
                      </a:r>
                    </a:p>
                  </a:txBody>
                  <a:tcPr marL="91430" marR="91430" marT="46259" marB="4625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zh-CN" altLang="en-US" sz="2000" b="1" i="0" u="none" strike="noStrike" cap="none" normalizeH="0" baseline="0">
                          <a:ln>
                            <a:noFill/>
                          </a:ln>
                          <a:solidFill>
                            <a:schemeClr val="tx1"/>
                          </a:solidFill>
                          <a:effectLst/>
                          <a:latin typeface="隶书" pitchFamily="49" charset="-122"/>
                          <a:ea typeface="宋体" pitchFamily="2" charset="-122"/>
                        </a:rPr>
                        <a:t>被测路径</a:t>
                      </a:r>
                    </a:p>
                  </a:txBody>
                  <a:tcPr marL="91430" marR="91430" marT="46259" marB="4625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18769">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隶书" pitchFamily="49" charset="-122"/>
                          <a:ea typeface="宋体" pitchFamily="2" charset="-122"/>
                        </a:rPr>
                        <a:t>CASE1</a:t>
                      </a:r>
                    </a:p>
                  </a:txBody>
                  <a:tcPr marL="91430" marR="91430" marT="46259" marB="4625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dirty="0">
                          <a:ln>
                            <a:noFill/>
                          </a:ln>
                          <a:solidFill>
                            <a:schemeClr val="tx1"/>
                          </a:solidFill>
                          <a:effectLst/>
                          <a:latin typeface="隶书" pitchFamily="49" charset="-122"/>
                          <a:ea typeface="宋体" pitchFamily="2" charset="-122"/>
                        </a:rPr>
                        <a:t>x=4</a:t>
                      </a:r>
                      <a:r>
                        <a:rPr kumimoji="0" lang="zh-CN" altLang="en-US" sz="2000" b="1" i="0" u="none" strike="noStrike" cap="none" normalizeH="0" baseline="0" dirty="0">
                          <a:ln>
                            <a:noFill/>
                          </a:ln>
                          <a:solidFill>
                            <a:schemeClr val="tx1"/>
                          </a:solidFill>
                          <a:effectLst/>
                          <a:latin typeface="隶书" pitchFamily="49" charset="-122"/>
                          <a:ea typeface="宋体" pitchFamily="2" charset="-122"/>
                        </a:rPr>
                        <a:t>， </a:t>
                      </a:r>
                      <a:r>
                        <a:rPr kumimoji="0" lang="en-US" altLang="zh-CN" sz="2000" b="1" i="0" u="none" strike="noStrike" cap="none" normalizeH="0" baseline="0" dirty="0">
                          <a:ln>
                            <a:noFill/>
                          </a:ln>
                          <a:solidFill>
                            <a:schemeClr val="tx1"/>
                          </a:solidFill>
                          <a:effectLst/>
                          <a:latin typeface="隶书" pitchFamily="49" charset="-122"/>
                          <a:ea typeface="宋体" pitchFamily="2" charset="-122"/>
                        </a:rPr>
                        <a:t>y=2</a:t>
                      </a:r>
                      <a:r>
                        <a:rPr kumimoji="0" lang="zh-CN" altLang="en-US" sz="2000" b="1" i="0" u="none" strike="noStrike" cap="none" normalizeH="0" baseline="0" dirty="0">
                          <a:ln>
                            <a:noFill/>
                          </a:ln>
                          <a:solidFill>
                            <a:schemeClr val="tx1"/>
                          </a:solidFill>
                          <a:effectLst/>
                          <a:latin typeface="隶书" pitchFamily="49" charset="-122"/>
                          <a:ea typeface="宋体" pitchFamily="2" charset="-122"/>
                        </a:rPr>
                        <a:t>，</a:t>
                      </a:r>
                      <a:r>
                        <a:rPr kumimoji="0" lang="en-US" altLang="zh-CN" sz="2000" b="1" i="0" u="none" strike="noStrike" cap="none" normalizeH="0" baseline="0" dirty="0">
                          <a:ln>
                            <a:noFill/>
                          </a:ln>
                          <a:solidFill>
                            <a:schemeClr val="tx1"/>
                          </a:solidFill>
                          <a:effectLst/>
                          <a:latin typeface="隶书" pitchFamily="49" charset="-122"/>
                          <a:ea typeface="宋体" pitchFamily="2" charset="-122"/>
                        </a:rPr>
                        <a:t>z=0</a:t>
                      </a:r>
                    </a:p>
                  </a:txBody>
                  <a:tcPr marL="91430" marR="91430" marT="46259" marB="4625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a:ln>
                            <a:noFill/>
                          </a:ln>
                          <a:solidFill>
                            <a:schemeClr val="tx1"/>
                          </a:solidFill>
                          <a:effectLst/>
                          <a:latin typeface="隶书" pitchFamily="49" charset="-122"/>
                          <a:ea typeface="宋体" pitchFamily="2" charset="-122"/>
                        </a:rPr>
                        <a:t>x=3</a:t>
                      </a:r>
                    </a:p>
                  </a:txBody>
                  <a:tcPr marL="91430" marR="91430" marT="46259" marB="4625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SzPct val="70000"/>
                        <a:buFont typeface="Wingdings" pitchFamily="2" charset="2"/>
                        <a:defRPr sz="2000" b="1">
                          <a:solidFill>
                            <a:schemeClr val="bg1"/>
                          </a:solidFill>
                          <a:latin typeface="Arial" charset="0"/>
                          <a:ea typeface="宋体" pitchFamily="2" charset="-122"/>
                        </a:defRPr>
                      </a:lvl1pPr>
                      <a:lvl2pPr>
                        <a:spcBef>
                          <a:spcPct val="20000"/>
                        </a:spcBef>
                        <a:buClr>
                          <a:schemeClr val="accent2"/>
                        </a:buClr>
                        <a:buSzPct val="85000"/>
                        <a:buFont typeface="Wingdings" pitchFamily="2" charset="2"/>
                        <a:defRPr sz="2400" b="1">
                          <a:solidFill>
                            <a:srgbClr val="FFFF00"/>
                          </a:solidFill>
                          <a:latin typeface="Arial" charset="0"/>
                          <a:ea typeface="宋体" pitchFamily="2" charset="-122"/>
                        </a:defRPr>
                      </a:lvl2pPr>
                      <a:lvl3pPr>
                        <a:spcBef>
                          <a:spcPct val="20000"/>
                        </a:spcBef>
                        <a:buClr>
                          <a:schemeClr val="hlink"/>
                        </a:buClr>
                        <a:buSzPct val="80000"/>
                        <a:buFont typeface="Wingdings" pitchFamily="2" charset="2"/>
                        <a:defRPr sz="2000" b="1">
                          <a:solidFill>
                            <a:schemeClr val="bg1"/>
                          </a:solidFill>
                          <a:latin typeface="Arial" charset="0"/>
                          <a:ea typeface="宋体" pitchFamily="2" charset="-122"/>
                        </a:defRPr>
                      </a:lvl3pPr>
                      <a:lvl4pPr>
                        <a:spcBef>
                          <a:spcPct val="20000"/>
                        </a:spcBef>
                        <a:buClr>
                          <a:schemeClr val="accent2"/>
                        </a:buClr>
                        <a:buSzPct val="90000"/>
                        <a:buFont typeface="Wingdings" pitchFamily="2" charset="2"/>
                        <a:defRPr b="1">
                          <a:solidFill>
                            <a:schemeClr val="bg1"/>
                          </a:solidFill>
                          <a:latin typeface="Arial" charset="0"/>
                          <a:ea typeface="宋体" pitchFamily="2" charset="-122"/>
                        </a:defRPr>
                      </a:lvl4pPr>
                      <a:lvl5pPr>
                        <a:spcBef>
                          <a:spcPct val="20000"/>
                        </a:spcBef>
                        <a:buClr>
                          <a:schemeClr val="hlink"/>
                        </a:buClr>
                        <a:buSzPct val="85000"/>
                        <a:buFont typeface="Wingdings" pitchFamily="2" charset="2"/>
                        <a:defRPr sz="1600" b="1">
                          <a:solidFill>
                            <a:schemeClr val="bg1"/>
                          </a:solidFill>
                          <a:latin typeface="Arial" charset="0"/>
                          <a:ea typeface="宋体" pitchFamily="2" charset="-122"/>
                        </a:defRPr>
                      </a:lvl5pPr>
                      <a:lvl6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6pPr>
                      <a:lvl7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7pPr>
                      <a:lvl8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8pPr>
                      <a:lvl9pPr fontAlgn="base">
                        <a:spcBef>
                          <a:spcPct val="20000"/>
                        </a:spcBef>
                        <a:spcAft>
                          <a:spcPct val="0"/>
                        </a:spcAft>
                        <a:buClr>
                          <a:schemeClr val="hlink"/>
                        </a:buClr>
                        <a:buSzPct val="85000"/>
                        <a:buFont typeface="Wingdings" pitchFamily="2" charset="2"/>
                        <a:defRPr sz="1600" b="1">
                          <a:solidFill>
                            <a:schemeClr val="bg1"/>
                          </a:solidFill>
                          <a:latin typeface="Arial" charset="0"/>
                          <a:ea typeface="宋体" pitchFamily="2" charset="-122"/>
                        </a:defRPr>
                      </a:lvl9pPr>
                    </a:lstStyle>
                    <a:p>
                      <a:pPr marL="0" marR="0" lvl="0" indent="0" algn="l" defTabSz="914400" rtl="0" eaLnBrk="1" fontAlgn="base" latinLnBrk="0" hangingPunct="1">
                        <a:spcBef>
                          <a:spcPct val="20000"/>
                        </a:spcBef>
                        <a:spcAft>
                          <a:spcPct val="0"/>
                        </a:spcAft>
                        <a:buClr>
                          <a:schemeClr val="hlink"/>
                        </a:buClr>
                        <a:buSzPct val="70000"/>
                        <a:buFont typeface="Wingdings" pitchFamily="2" charset="2"/>
                        <a:buNone/>
                      </a:pPr>
                      <a:r>
                        <a:rPr kumimoji="0" lang="en-US" altLang="zh-CN" sz="2000" b="1" i="0" u="none" strike="noStrike" cap="none" normalizeH="0" baseline="0" dirty="0" err="1">
                          <a:ln>
                            <a:noFill/>
                          </a:ln>
                          <a:solidFill>
                            <a:schemeClr val="tx1"/>
                          </a:solidFill>
                          <a:effectLst/>
                          <a:latin typeface="隶书" pitchFamily="49" charset="-122"/>
                          <a:ea typeface="宋体" pitchFamily="2" charset="-122"/>
                        </a:rPr>
                        <a:t>sacbed</a:t>
                      </a:r>
                      <a:endParaRPr kumimoji="0" lang="en-US" altLang="zh-CN" sz="2000" b="1" i="0" u="none" strike="noStrike" cap="none" normalizeH="0" baseline="0" dirty="0">
                        <a:ln>
                          <a:noFill/>
                        </a:ln>
                        <a:solidFill>
                          <a:schemeClr val="tx1"/>
                        </a:solidFill>
                        <a:effectLst/>
                        <a:latin typeface="隶书" pitchFamily="49" charset="-122"/>
                        <a:ea typeface="宋体" pitchFamily="2" charset="-122"/>
                      </a:endParaRPr>
                    </a:p>
                  </a:txBody>
                  <a:tcPr marL="91430" marR="91430" marT="46259" marB="4625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6" name="Rectangle 22"/>
          <p:cNvSpPr>
            <a:spLocks noRot="1" noChangeArrowheads="1"/>
          </p:cNvSpPr>
          <p:nvPr/>
        </p:nvSpPr>
        <p:spPr bwMode="auto">
          <a:xfrm>
            <a:off x="82294" y="4080192"/>
            <a:ext cx="3240087" cy="1765300"/>
          </a:xfrm>
          <a:prstGeom prst="rect">
            <a:avLst/>
          </a:prstGeom>
          <a:noFill/>
          <a:ln w="3810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buFont typeface="Wingdings" panose="05000000000000000000" pitchFamily="2" charset="2"/>
              <a:buNone/>
            </a:pPr>
            <a:r>
              <a:rPr lang="zh-CN" altLang="en-US" sz="2400" b="1" dirty="0"/>
              <a:t>语句覆盖并不充分： 当第一个判定中的</a:t>
            </a:r>
            <a:r>
              <a:rPr lang="en-US" altLang="zh-CN" sz="2400" b="1" dirty="0"/>
              <a:t>&amp;&amp;</a:t>
            </a:r>
            <a:r>
              <a:rPr lang="zh-CN" altLang="en-US" sz="2400" b="1" dirty="0"/>
              <a:t>写成</a:t>
            </a:r>
            <a:r>
              <a:rPr lang="en-US" altLang="zh-CN" sz="2400" b="1" dirty="0"/>
              <a:t>||</a:t>
            </a:r>
            <a:r>
              <a:rPr lang="zh-CN" altLang="en-US" sz="2400" b="1" dirty="0"/>
              <a:t>时，对于</a:t>
            </a:r>
            <a:r>
              <a:rPr lang="en-US" altLang="zh-CN" sz="2400" b="1" dirty="0"/>
              <a:t>CASE1</a:t>
            </a:r>
            <a:r>
              <a:rPr lang="zh-CN" altLang="en-US" sz="2400" b="1" dirty="0"/>
              <a:t>程序仍按</a:t>
            </a:r>
            <a:r>
              <a:rPr lang="en-US" altLang="zh-CN" sz="2400" b="1" dirty="0" err="1"/>
              <a:t>sacbed</a:t>
            </a:r>
            <a:r>
              <a:rPr lang="zh-CN" altLang="en-US" sz="2400" b="1" dirty="0"/>
              <a:t>执行。</a:t>
            </a:r>
          </a:p>
        </p:txBody>
      </p:sp>
      <p:grpSp>
        <p:nvGrpSpPr>
          <p:cNvPr id="91157" name="Group 6"/>
          <p:cNvGrpSpPr>
            <a:grpSpLocks/>
          </p:cNvGrpSpPr>
          <p:nvPr/>
        </p:nvGrpSpPr>
        <p:grpSpPr bwMode="auto">
          <a:xfrm>
            <a:off x="3124200" y="1828800"/>
            <a:ext cx="6324600" cy="4619625"/>
            <a:chOff x="3066" y="11585"/>
            <a:chExt cx="4859" cy="4482"/>
          </a:xfrm>
        </p:grpSpPr>
        <p:sp>
          <p:nvSpPr>
            <p:cNvPr id="91158" name="Text Box 8"/>
            <p:cNvSpPr txBox="1">
              <a:spLocks noChangeArrowheads="1"/>
            </p:cNvSpPr>
            <p:nvPr/>
          </p:nvSpPr>
          <p:spPr bwMode="auto">
            <a:xfrm>
              <a:off x="3692" y="1552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d</a:t>
              </a:r>
            </a:p>
          </p:txBody>
        </p:sp>
        <p:sp>
          <p:nvSpPr>
            <p:cNvPr id="91159" name="Text Box 9"/>
            <p:cNvSpPr txBox="1">
              <a:spLocks noChangeArrowheads="1"/>
            </p:cNvSpPr>
            <p:nvPr/>
          </p:nvSpPr>
          <p:spPr bwMode="auto">
            <a:xfrm>
              <a:off x="3066" y="14302"/>
              <a:ext cx="46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b</a:t>
              </a:r>
            </a:p>
          </p:txBody>
        </p:sp>
        <p:sp>
          <p:nvSpPr>
            <p:cNvPr id="91160" name="Text Box 10"/>
            <p:cNvSpPr txBox="1">
              <a:spLocks noChangeArrowheads="1"/>
            </p:cNvSpPr>
            <p:nvPr/>
          </p:nvSpPr>
          <p:spPr bwMode="auto">
            <a:xfrm>
              <a:off x="3066" y="12808"/>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a</a:t>
              </a:r>
            </a:p>
          </p:txBody>
        </p:sp>
        <p:sp>
          <p:nvSpPr>
            <p:cNvPr id="91161" name="Text Box 11"/>
            <p:cNvSpPr txBox="1">
              <a:spLocks noChangeArrowheads="1"/>
            </p:cNvSpPr>
            <p:nvPr/>
          </p:nvSpPr>
          <p:spPr bwMode="auto">
            <a:xfrm>
              <a:off x="3692" y="11585"/>
              <a:ext cx="469"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s</a:t>
              </a:r>
            </a:p>
          </p:txBody>
        </p:sp>
        <p:sp>
          <p:nvSpPr>
            <p:cNvPr id="91162" name="AutoShape 14"/>
            <p:cNvSpPr>
              <a:spLocks noChangeArrowheads="1"/>
            </p:cNvSpPr>
            <p:nvPr/>
          </p:nvSpPr>
          <p:spPr bwMode="auto">
            <a:xfrm>
              <a:off x="4161" y="11585"/>
              <a:ext cx="940" cy="543"/>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a:latin typeface="Times New Roman" panose="02020603050405020304" pitchFamily="18" charset="0"/>
                </a:rPr>
                <a:t>入口</a:t>
              </a:r>
            </a:p>
          </p:txBody>
        </p:sp>
        <p:sp>
          <p:nvSpPr>
            <p:cNvPr id="91163" name="AutoShape 15"/>
            <p:cNvSpPr>
              <a:spLocks noChangeArrowheads="1"/>
            </p:cNvSpPr>
            <p:nvPr/>
          </p:nvSpPr>
          <p:spPr bwMode="auto">
            <a:xfrm>
              <a:off x="4161" y="15525"/>
              <a:ext cx="940" cy="542"/>
            </a:xfrm>
            <a:prstGeom prst="flowChartTerminator">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sz="2000" b="1">
                  <a:latin typeface="Times New Roman" panose="02020603050405020304" pitchFamily="18" charset="0"/>
                </a:rPr>
                <a:t>返回</a:t>
              </a:r>
            </a:p>
          </p:txBody>
        </p:sp>
        <p:sp>
          <p:nvSpPr>
            <p:cNvPr id="91164" name="AutoShape 16"/>
            <p:cNvSpPr>
              <a:spLocks noChangeArrowheads="1"/>
            </p:cNvSpPr>
            <p:nvPr/>
          </p:nvSpPr>
          <p:spPr bwMode="auto">
            <a:xfrm>
              <a:off x="3535" y="12536"/>
              <a:ext cx="2192"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y&gt;1</a:t>
              </a:r>
              <a:r>
                <a:rPr lang="zh-CN" altLang="en-US" b="1">
                  <a:latin typeface="Times New Roman" panose="02020603050405020304" pitchFamily="18" charset="0"/>
                </a:rPr>
                <a:t>）</a:t>
              </a:r>
              <a:r>
                <a:rPr lang="en-US" altLang="zh-CN" b="1">
                  <a:latin typeface="Times New Roman" panose="02020603050405020304" pitchFamily="18" charset="0"/>
                </a:rPr>
                <a:t>&amp;&amp;</a:t>
              </a:r>
            </a:p>
            <a:p>
              <a:pPr algn="ctr">
                <a:buFont typeface="Wingdings" panose="05000000000000000000" pitchFamily="2" charset="2"/>
                <a:buNone/>
              </a:pPr>
              <a:r>
                <a:rPr lang="zh-CN" altLang="en-US" b="1">
                  <a:latin typeface="Times New Roman" panose="02020603050405020304" pitchFamily="18" charset="0"/>
                </a:rPr>
                <a:t>（</a:t>
              </a:r>
              <a:r>
                <a:rPr lang="en-US" altLang="zh-CN" b="1">
                  <a:latin typeface="Times New Roman" panose="02020603050405020304" pitchFamily="18" charset="0"/>
                </a:rPr>
                <a:t>z==0</a:t>
              </a:r>
              <a:r>
                <a:rPr lang="zh-CN" altLang="en-US" b="1">
                  <a:latin typeface="Times New Roman" panose="02020603050405020304" pitchFamily="18" charset="0"/>
                </a:rPr>
                <a:t>）</a:t>
              </a:r>
            </a:p>
          </p:txBody>
        </p:sp>
        <p:sp>
          <p:nvSpPr>
            <p:cNvPr id="91165" name="AutoShape 17"/>
            <p:cNvSpPr>
              <a:spLocks noChangeArrowheads="1"/>
            </p:cNvSpPr>
            <p:nvPr/>
          </p:nvSpPr>
          <p:spPr bwMode="auto">
            <a:xfrm>
              <a:off x="3535" y="14030"/>
              <a:ext cx="2364" cy="1087"/>
            </a:xfrm>
            <a:prstGeom prst="flowChartDecision">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y==2</a:t>
              </a:r>
              <a:r>
                <a:rPr lang="zh-CN" altLang="en-US" b="1" dirty="0">
                  <a:latin typeface="Times New Roman" panose="02020603050405020304" pitchFamily="18" charset="0"/>
                </a:rPr>
                <a:t>）</a:t>
              </a:r>
              <a:r>
                <a:rPr lang="en-US" altLang="zh-CN" b="1" dirty="0">
                  <a:latin typeface="Times New Roman" panose="02020603050405020304" pitchFamily="18" charset="0"/>
                </a:rPr>
                <a:t>||</a:t>
              </a:r>
            </a:p>
            <a:p>
              <a:pPr algn="ctr">
                <a:buFont typeface="Wingdings" panose="05000000000000000000" pitchFamily="2" charset="2"/>
                <a:buNone/>
              </a:pPr>
              <a:r>
                <a:rPr lang="zh-CN" altLang="en-US" b="1" dirty="0">
                  <a:latin typeface="Times New Roman" panose="02020603050405020304" pitchFamily="18" charset="0"/>
                </a:rPr>
                <a:t>（</a:t>
              </a:r>
              <a:r>
                <a:rPr lang="en-US" altLang="zh-CN" b="1" dirty="0">
                  <a:latin typeface="Times New Roman" panose="02020603050405020304" pitchFamily="18" charset="0"/>
                </a:rPr>
                <a:t>x&gt;1</a:t>
              </a:r>
              <a:r>
                <a:rPr lang="zh-CN" altLang="en-US" b="1" dirty="0">
                  <a:latin typeface="Times New Roman" panose="02020603050405020304" pitchFamily="18" charset="0"/>
                </a:rPr>
                <a:t>）</a:t>
              </a:r>
            </a:p>
          </p:txBody>
        </p:sp>
        <p:sp>
          <p:nvSpPr>
            <p:cNvPr id="91166" name="Rectangle 18"/>
            <p:cNvSpPr>
              <a:spLocks noChangeArrowheads="1"/>
            </p:cNvSpPr>
            <p:nvPr/>
          </p:nvSpPr>
          <p:spPr bwMode="auto">
            <a:xfrm>
              <a:off x="6353" y="12808"/>
              <a:ext cx="1095" cy="406"/>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sz="2000" b="1">
                  <a:latin typeface="Times New Roman" panose="02020603050405020304" pitchFamily="18" charset="0"/>
                </a:rPr>
                <a:t>x = x / y</a:t>
              </a:r>
            </a:p>
          </p:txBody>
        </p:sp>
        <p:sp>
          <p:nvSpPr>
            <p:cNvPr id="91167" name="Rectangle 19"/>
            <p:cNvSpPr>
              <a:spLocks noChangeArrowheads="1"/>
            </p:cNvSpPr>
            <p:nvPr/>
          </p:nvSpPr>
          <p:spPr bwMode="auto">
            <a:xfrm>
              <a:off x="6353" y="14302"/>
              <a:ext cx="1095" cy="407"/>
            </a:xfrm>
            <a:prstGeom prst="rect">
              <a:avLst/>
            </a:prstGeom>
            <a:solidFill>
              <a:srgbClr val="FFFFFF"/>
            </a:solidFill>
            <a:ln w="9525">
              <a:solidFill>
                <a:srgbClr val="000000"/>
              </a:solidFill>
              <a:miter lim="800000"/>
              <a:headEnd/>
              <a:tailEnd/>
            </a:ln>
          </p:spPr>
          <p:txBody>
            <a:bodyPr/>
            <a:lstStyle/>
            <a:p>
              <a:pPr algn="ctr">
                <a:buFont typeface="Wingdings" panose="05000000000000000000" pitchFamily="2" charset="2"/>
                <a:buNone/>
              </a:pPr>
              <a:r>
                <a:rPr lang="en-US" altLang="zh-CN" b="1">
                  <a:latin typeface="Times New Roman" panose="02020603050405020304" pitchFamily="18" charset="0"/>
                </a:rPr>
                <a:t>x = x +1</a:t>
              </a:r>
            </a:p>
          </p:txBody>
        </p:sp>
        <p:sp>
          <p:nvSpPr>
            <p:cNvPr id="91168" name="Line 20"/>
            <p:cNvSpPr>
              <a:spLocks noChangeShapeType="1"/>
            </p:cNvSpPr>
            <p:nvPr/>
          </p:nvSpPr>
          <p:spPr bwMode="auto">
            <a:xfrm>
              <a:off x="4631" y="12128"/>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69" name="Line 21"/>
            <p:cNvSpPr>
              <a:spLocks noChangeShapeType="1"/>
            </p:cNvSpPr>
            <p:nvPr/>
          </p:nvSpPr>
          <p:spPr bwMode="auto">
            <a:xfrm>
              <a:off x="5727" y="13079"/>
              <a:ext cx="62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70" name="Line 22"/>
            <p:cNvSpPr>
              <a:spLocks noChangeShapeType="1"/>
            </p:cNvSpPr>
            <p:nvPr/>
          </p:nvSpPr>
          <p:spPr bwMode="auto">
            <a:xfrm>
              <a:off x="4631" y="13623"/>
              <a:ext cx="0" cy="4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71" name="Line 23"/>
            <p:cNvSpPr>
              <a:spLocks noChangeShapeType="1"/>
            </p:cNvSpPr>
            <p:nvPr/>
          </p:nvSpPr>
          <p:spPr bwMode="auto">
            <a:xfrm>
              <a:off x="4631" y="15117"/>
              <a:ext cx="0"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72" name="Line 24"/>
            <p:cNvSpPr>
              <a:spLocks noChangeShapeType="1"/>
            </p:cNvSpPr>
            <p:nvPr/>
          </p:nvSpPr>
          <p:spPr bwMode="auto">
            <a:xfrm flipH="1">
              <a:off x="4631" y="13759"/>
              <a:ext cx="2191"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73" name="Line 25"/>
            <p:cNvSpPr>
              <a:spLocks noChangeShapeType="1"/>
            </p:cNvSpPr>
            <p:nvPr/>
          </p:nvSpPr>
          <p:spPr bwMode="auto">
            <a:xfrm>
              <a:off x="6822" y="13215"/>
              <a:ext cx="0"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74" name="Line 26"/>
            <p:cNvSpPr>
              <a:spLocks noChangeShapeType="1"/>
            </p:cNvSpPr>
            <p:nvPr/>
          </p:nvSpPr>
          <p:spPr bwMode="auto">
            <a:xfrm flipH="1">
              <a:off x="4631" y="15253"/>
              <a:ext cx="21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75" name="Line 27"/>
            <p:cNvSpPr>
              <a:spLocks noChangeShapeType="1"/>
            </p:cNvSpPr>
            <p:nvPr/>
          </p:nvSpPr>
          <p:spPr bwMode="auto">
            <a:xfrm>
              <a:off x="6822" y="14710"/>
              <a:ext cx="0" cy="54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6" name="Line 29"/>
            <p:cNvSpPr>
              <a:spLocks noChangeShapeType="1"/>
            </p:cNvSpPr>
            <p:nvPr/>
          </p:nvSpPr>
          <p:spPr bwMode="auto">
            <a:xfrm>
              <a:off x="5727" y="14574"/>
              <a:ext cx="6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77" name="Text Box 30"/>
            <p:cNvSpPr txBox="1">
              <a:spLocks noChangeArrowheads="1"/>
            </p:cNvSpPr>
            <p:nvPr/>
          </p:nvSpPr>
          <p:spPr bwMode="auto">
            <a:xfrm>
              <a:off x="7448" y="13220"/>
              <a:ext cx="470" cy="4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c</a:t>
              </a:r>
            </a:p>
          </p:txBody>
        </p:sp>
        <p:sp>
          <p:nvSpPr>
            <p:cNvPr id="91178" name="Text Box 31"/>
            <p:cNvSpPr txBox="1">
              <a:spLocks noChangeArrowheads="1"/>
            </p:cNvSpPr>
            <p:nvPr/>
          </p:nvSpPr>
          <p:spPr bwMode="auto">
            <a:xfrm>
              <a:off x="7455" y="14709"/>
              <a:ext cx="470"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buFont typeface="Wingdings" panose="05000000000000000000" pitchFamily="2" charset="2"/>
                <a:buNone/>
              </a:pPr>
              <a:r>
                <a:rPr lang="en-US" altLang="zh-CN" sz="2000" b="1">
                  <a:latin typeface="Times New Roman" panose="02020603050405020304" pitchFamily="18" charset="0"/>
                </a:rPr>
                <a:t>e</a:t>
              </a:r>
            </a:p>
          </p:txBody>
        </p:sp>
      </p:grpSp>
      <p:cxnSp>
        <p:nvCxnSpPr>
          <p:cNvPr id="91179" name="直接连接符 2"/>
          <p:cNvCxnSpPr>
            <a:cxnSpLocks noChangeShapeType="1"/>
          </p:cNvCxnSpPr>
          <p:nvPr/>
        </p:nvCxnSpPr>
        <p:spPr bwMode="auto">
          <a:xfrm>
            <a:off x="5334000" y="2467688"/>
            <a:ext cx="0" cy="34131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cxnSp>
        <p:nvCxnSpPr>
          <p:cNvPr id="91180" name="直接连接符 29"/>
          <p:cNvCxnSpPr>
            <a:cxnSpLocks noChangeShapeType="1"/>
          </p:cNvCxnSpPr>
          <p:nvPr/>
        </p:nvCxnSpPr>
        <p:spPr bwMode="auto">
          <a:xfrm>
            <a:off x="6591539" y="3200400"/>
            <a:ext cx="592138"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cxnSp>
        <p:nvCxnSpPr>
          <p:cNvPr id="91181" name="直接连接符 31"/>
          <p:cNvCxnSpPr>
            <a:cxnSpLocks noChangeShapeType="1"/>
          </p:cNvCxnSpPr>
          <p:nvPr/>
        </p:nvCxnSpPr>
        <p:spPr bwMode="auto">
          <a:xfrm>
            <a:off x="8178957" y="3524567"/>
            <a:ext cx="0" cy="555625"/>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cxnSp>
        <p:nvCxnSpPr>
          <p:cNvPr id="91182" name="直接连接符 35"/>
          <p:cNvCxnSpPr>
            <a:cxnSpLocks noChangeShapeType="1"/>
          </p:cNvCxnSpPr>
          <p:nvPr/>
        </p:nvCxnSpPr>
        <p:spPr bwMode="auto">
          <a:xfrm>
            <a:off x="6243638" y="4328421"/>
            <a:ext cx="184785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cxnSp>
        <p:nvCxnSpPr>
          <p:cNvPr id="91183" name="直接连接符 37"/>
          <p:cNvCxnSpPr>
            <a:cxnSpLocks noChangeShapeType="1"/>
          </p:cNvCxnSpPr>
          <p:nvPr/>
        </p:nvCxnSpPr>
        <p:spPr bwMode="auto">
          <a:xfrm>
            <a:off x="6593127" y="5073345"/>
            <a:ext cx="59055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cxnSp>
        <p:nvCxnSpPr>
          <p:cNvPr id="91184" name="直接连接符 38"/>
          <p:cNvCxnSpPr>
            <a:cxnSpLocks noChangeShapeType="1"/>
          </p:cNvCxnSpPr>
          <p:nvPr/>
        </p:nvCxnSpPr>
        <p:spPr bwMode="auto">
          <a:xfrm>
            <a:off x="5900143" y="5791200"/>
            <a:ext cx="2112963"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cxnSp>
        <p:nvCxnSpPr>
          <p:cNvPr id="91185" name="直接连接符 40"/>
          <p:cNvCxnSpPr>
            <a:cxnSpLocks noChangeShapeType="1"/>
          </p:cNvCxnSpPr>
          <p:nvPr/>
        </p:nvCxnSpPr>
        <p:spPr bwMode="auto">
          <a:xfrm>
            <a:off x="8178957" y="5119718"/>
            <a:ext cx="0" cy="503237"/>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cxnSp>
      <p:sp>
        <p:nvSpPr>
          <p:cNvPr id="34" name="矩形 26">
            <a:extLst>
              <a:ext uri="{FF2B5EF4-FFF2-40B4-BE49-F238E27FC236}">
                <a16:creationId xmlns:a16="http://schemas.microsoft.com/office/drawing/2014/main" id="{0EC9910F-1BDE-4933-835B-074B0065FFDA}"/>
              </a:ext>
            </a:extLst>
          </p:cNvPr>
          <p:cNvSpPr>
            <a:spLocks noChangeArrowheads="1"/>
          </p:cNvSpPr>
          <p:nvPr/>
        </p:nvSpPr>
        <p:spPr bwMode="auto">
          <a:xfrm>
            <a:off x="6829426" y="2853210"/>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35" name="矩形 26">
            <a:extLst>
              <a:ext uri="{FF2B5EF4-FFF2-40B4-BE49-F238E27FC236}">
                <a16:creationId xmlns:a16="http://schemas.microsoft.com/office/drawing/2014/main" id="{816D1E67-AA80-4150-97C6-A12E5653F170}"/>
              </a:ext>
            </a:extLst>
          </p:cNvPr>
          <p:cNvSpPr>
            <a:spLocks noChangeArrowheads="1"/>
          </p:cNvSpPr>
          <p:nvPr/>
        </p:nvSpPr>
        <p:spPr bwMode="auto">
          <a:xfrm>
            <a:off x="6938107" y="4598649"/>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T</a:t>
            </a:r>
          </a:p>
        </p:txBody>
      </p:sp>
      <p:sp>
        <p:nvSpPr>
          <p:cNvPr id="36" name="矩形 28">
            <a:extLst>
              <a:ext uri="{FF2B5EF4-FFF2-40B4-BE49-F238E27FC236}">
                <a16:creationId xmlns:a16="http://schemas.microsoft.com/office/drawing/2014/main" id="{8730A4E4-DC57-4B19-B772-F5B028C75662}"/>
              </a:ext>
            </a:extLst>
          </p:cNvPr>
          <p:cNvSpPr>
            <a:spLocks noChangeArrowheads="1"/>
          </p:cNvSpPr>
          <p:nvPr/>
        </p:nvSpPr>
        <p:spPr bwMode="auto">
          <a:xfrm>
            <a:off x="4789727" y="3958533"/>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
        <p:nvSpPr>
          <p:cNvPr id="37" name="矩形 28">
            <a:extLst>
              <a:ext uri="{FF2B5EF4-FFF2-40B4-BE49-F238E27FC236}">
                <a16:creationId xmlns:a16="http://schemas.microsoft.com/office/drawing/2014/main" id="{D57B1FF5-3D24-4BA3-9045-F07301D3ED11}"/>
              </a:ext>
            </a:extLst>
          </p:cNvPr>
          <p:cNvSpPr>
            <a:spLocks noChangeArrowheads="1"/>
          </p:cNvSpPr>
          <p:nvPr/>
        </p:nvSpPr>
        <p:spPr bwMode="auto">
          <a:xfrm>
            <a:off x="4821198" y="5458709"/>
            <a:ext cx="32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buFont typeface="Wingdings" panose="05000000000000000000" pitchFamily="2" charset="2"/>
              <a:buNone/>
            </a:pPr>
            <a:r>
              <a:rPr lang="en-US" altLang="zh-CN" b="1" dirty="0">
                <a:latin typeface="Times New Roman" panose="02020603050405020304" pitchFamily="18" charset="0"/>
              </a:rPr>
              <a:t>F</a:t>
            </a:r>
          </a:p>
        </p:txBody>
      </p:sp>
    </p:spTree>
    <p:extLst>
      <p:ext uri="{BB962C8B-B14F-4D97-AF65-F5344CB8AC3E}">
        <p14:creationId xmlns:p14="http://schemas.microsoft.com/office/powerpoint/2010/main" val="133412649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5A4A67F-E88E-4C38-9ACE-9B08B127C2AB}" type="slidenum">
              <a:rPr lang="en-US" altLang="zh-CN"/>
              <a:pPr/>
              <a:t>8</a:t>
            </a:fld>
            <a:endParaRPr lang="en-US" altLang="zh-CN"/>
          </a:p>
        </p:txBody>
      </p:sp>
      <p:sp>
        <p:nvSpPr>
          <p:cNvPr id="356354" name="Rectangle 2"/>
          <p:cNvSpPr>
            <a:spLocks noGrp="1" noChangeArrowheads="1"/>
          </p:cNvSpPr>
          <p:nvPr>
            <p:ph type="title"/>
          </p:nvPr>
        </p:nvSpPr>
        <p:spPr/>
        <p:txBody>
          <a:bodyPr/>
          <a:lstStyle/>
          <a:p>
            <a:r>
              <a:rPr lang="en-US" altLang="zh-CN" dirty="0"/>
              <a:t>1 </a:t>
            </a:r>
            <a:r>
              <a:rPr lang="zh-CN" altLang="en-US" dirty="0"/>
              <a:t>语句覆盖</a:t>
            </a:r>
          </a:p>
        </p:txBody>
      </p:sp>
      <p:sp>
        <p:nvSpPr>
          <p:cNvPr id="356355" name="Rectangle 3"/>
          <p:cNvSpPr>
            <a:spLocks noGrp="1" noChangeArrowheads="1"/>
          </p:cNvSpPr>
          <p:nvPr>
            <p:ph type="body" idx="1"/>
          </p:nvPr>
        </p:nvSpPr>
        <p:spPr>
          <a:xfrm>
            <a:off x="0" y="1828800"/>
            <a:ext cx="8991600" cy="4416425"/>
          </a:xfrm>
        </p:spPr>
        <p:txBody>
          <a:bodyPr/>
          <a:lstStyle/>
          <a:p>
            <a:pPr>
              <a:lnSpc>
                <a:spcPct val="120000"/>
              </a:lnSpc>
            </a:pPr>
            <a:r>
              <a:rPr lang="zh-CN" altLang="en-US" sz="3200" dirty="0">
                <a:latin typeface="黑体" panose="02010609060101010101" pitchFamily="49" charset="-122"/>
                <a:ea typeface="黑体" panose="02010609060101010101" pitchFamily="49" charset="-122"/>
              </a:rPr>
              <a:t>语句覆盖的优点和缺点。</a:t>
            </a:r>
          </a:p>
          <a:p>
            <a:pPr lvl="1">
              <a:lnSpc>
                <a:spcPct val="120000"/>
              </a:lnSpc>
            </a:pPr>
            <a:r>
              <a:rPr lang="zh-CN" altLang="en-US" sz="2800" dirty="0">
                <a:latin typeface="黑体" panose="02010609060101010101" pitchFamily="49" charset="-122"/>
                <a:ea typeface="黑体" panose="02010609060101010101" pitchFamily="49" charset="-122"/>
              </a:rPr>
              <a:t>优点：很直观地从代码中得到测试用例，无需细分每条判定表达式。</a:t>
            </a:r>
          </a:p>
          <a:p>
            <a:pPr lvl="1">
              <a:lnSpc>
                <a:spcPct val="120000"/>
              </a:lnSpc>
            </a:pPr>
            <a:r>
              <a:rPr lang="zh-CN" altLang="en-US" sz="2800" dirty="0">
                <a:latin typeface="黑体" panose="02010609060101010101" pitchFamily="49" charset="-122"/>
                <a:ea typeface="黑体" panose="02010609060101010101" pitchFamily="49" charset="-122"/>
              </a:rPr>
              <a:t>缺点</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对于隐藏的条件和可能到达的隐式分支是无法测试的。它只在乎运行一次，而不考虑其他情况</a:t>
            </a:r>
          </a:p>
        </p:txBody>
      </p:sp>
    </p:spTree>
    <p:extLst>
      <p:ext uri="{BB962C8B-B14F-4D97-AF65-F5344CB8AC3E}">
        <p14:creationId xmlns:p14="http://schemas.microsoft.com/office/powerpoint/2010/main" val="197623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b="1" dirty="0"/>
              <a:t>2 </a:t>
            </a:r>
            <a:r>
              <a:rPr lang="zh-CN" altLang="en-US" b="1" dirty="0"/>
              <a:t>判定覆盖方法</a:t>
            </a:r>
          </a:p>
        </p:txBody>
      </p:sp>
      <p:sp>
        <p:nvSpPr>
          <p:cNvPr id="28675" name="Rectangle 3"/>
          <p:cNvSpPr>
            <a:spLocks noGrp="1" noChangeArrowheads="1"/>
          </p:cNvSpPr>
          <p:nvPr>
            <p:ph idx="1"/>
          </p:nvPr>
        </p:nvSpPr>
        <p:spPr>
          <a:xfrm>
            <a:off x="0" y="1978024"/>
            <a:ext cx="9144000" cy="4498975"/>
          </a:xfrm>
        </p:spPr>
        <p:txBody>
          <a:bodyPr/>
          <a:lstStyle/>
          <a:p>
            <a:pPr>
              <a:buClr>
                <a:schemeClr val="tx1"/>
              </a:buClr>
              <a:buFont typeface="Wingdings" panose="05000000000000000000" pitchFamily="2" charset="2"/>
              <a:buChar char="Ø"/>
            </a:pPr>
            <a:r>
              <a:rPr lang="en-US" altLang="zh-CN" sz="3200" dirty="0"/>
              <a:t>     </a:t>
            </a:r>
            <a:r>
              <a:rPr lang="zh-CN" altLang="en-US" sz="2800" b="1" dirty="0">
                <a:solidFill>
                  <a:srgbClr val="FF0000"/>
                </a:solidFill>
                <a:latin typeface="楷体_GB2312" pitchFamily="49" charset="-122"/>
                <a:ea typeface="楷体_GB2312" pitchFamily="49" charset="-122"/>
              </a:rPr>
              <a:t>判定覆盖</a:t>
            </a:r>
            <a:r>
              <a:rPr lang="zh-CN" altLang="en-US" sz="2800" dirty="0">
                <a:latin typeface="楷体_GB2312" pitchFamily="49" charset="-122"/>
                <a:ea typeface="楷体_GB2312" pitchFamily="49" charset="-122"/>
              </a:rPr>
              <a:t>测试是设计若干测试用例， 使得程序中的</a:t>
            </a:r>
            <a:r>
              <a:rPr lang="zh-CN" altLang="en-US" sz="2800" b="1" dirty="0">
                <a:solidFill>
                  <a:srgbClr val="FF0000"/>
                </a:solidFill>
                <a:latin typeface="楷体_GB2312" pitchFamily="49" charset="-122"/>
                <a:ea typeface="楷体_GB2312" pitchFamily="49" charset="-122"/>
              </a:rPr>
              <a:t>每个判定至少都获得一次</a:t>
            </a:r>
            <a:r>
              <a:rPr lang="zh-CN" altLang="en-US" sz="2800" b="1" dirty="0">
                <a:solidFill>
                  <a:srgbClr val="FF0000"/>
                </a:solidFill>
                <a:latin typeface="Arial" panose="020B0604020202020204" pitchFamily="34" charset="0"/>
                <a:ea typeface="楷体_GB2312" pitchFamily="49" charset="-122"/>
              </a:rPr>
              <a:t>“</a:t>
            </a:r>
            <a:r>
              <a:rPr lang="zh-CN" altLang="en-US" sz="2800" b="1" dirty="0">
                <a:solidFill>
                  <a:srgbClr val="FF0000"/>
                </a:solidFill>
                <a:latin typeface="楷体_GB2312" pitchFamily="49" charset="-122"/>
                <a:ea typeface="楷体_GB2312" pitchFamily="49" charset="-122"/>
              </a:rPr>
              <a:t>真</a:t>
            </a:r>
            <a:r>
              <a:rPr lang="zh-CN" altLang="en-US" sz="2800" b="1" dirty="0">
                <a:solidFill>
                  <a:srgbClr val="FF0000"/>
                </a:solidFill>
                <a:latin typeface="Arial" panose="020B0604020202020204" pitchFamily="34" charset="0"/>
                <a:ea typeface="楷体_GB2312" pitchFamily="49" charset="-122"/>
              </a:rPr>
              <a:t>”</a:t>
            </a:r>
            <a:r>
              <a:rPr lang="zh-CN" altLang="en-US" sz="2800" b="1" dirty="0">
                <a:solidFill>
                  <a:srgbClr val="FF0000"/>
                </a:solidFill>
                <a:latin typeface="楷体_GB2312" pitchFamily="49" charset="-122"/>
                <a:ea typeface="楷体_GB2312" pitchFamily="49" charset="-122"/>
              </a:rPr>
              <a:t>值和</a:t>
            </a:r>
            <a:r>
              <a:rPr lang="zh-CN" altLang="en-US" sz="2800" b="1" dirty="0">
                <a:solidFill>
                  <a:srgbClr val="FF0000"/>
                </a:solidFill>
                <a:latin typeface="Arial" panose="020B0604020202020204" pitchFamily="34" charset="0"/>
                <a:ea typeface="楷体_GB2312" pitchFamily="49" charset="-122"/>
              </a:rPr>
              <a:t>“</a:t>
            </a:r>
            <a:r>
              <a:rPr lang="zh-CN" altLang="en-US" sz="2800" b="1" dirty="0">
                <a:solidFill>
                  <a:srgbClr val="FF0000"/>
                </a:solidFill>
                <a:latin typeface="楷体_GB2312" pitchFamily="49" charset="-122"/>
                <a:ea typeface="楷体_GB2312" pitchFamily="49" charset="-122"/>
              </a:rPr>
              <a:t>假</a:t>
            </a:r>
            <a:r>
              <a:rPr lang="zh-CN" altLang="en-US" sz="2800" b="1" dirty="0">
                <a:solidFill>
                  <a:srgbClr val="FF0000"/>
                </a:solidFill>
                <a:latin typeface="Arial" panose="020B0604020202020204" pitchFamily="34" charset="0"/>
                <a:ea typeface="楷体_GB2312" pitchFamily="49" charset="-122"/>
              </a:rPr>
              <a:t>”</a:t>
            </a:r>
            <a:r>
              <a:rPr lang="zh-CN" altLang="en-US" sz="2800" b="1" dirty="0">
                <a:solidFill>
                  <a:srgbClr val="FF0000"/>
                </a:solidFill>
                <a:latin typeface="楷体_GB2312" pitchFamily="49" charset="-122"/>
                <a:ea typeface="楷体_GB2312" pitchFamily="49" charset="-122"/>
              </a:rPr>
              <a:t>值</a:t>
            </a:r>
            <a:r>
              <a:rPr lang="zh-CN" altLang="en-US" sz="2800" dirty="0">
                <a:latin typeface="楷体_GB2312" pitchFamily="49" charset="-122"/>
                <a:ea typeface="楷体_GB2312" pitchFamily="49" charset="-122"/>
              </a:rPr>
              <a:t>，也就是说使得程序中的每一个分支至少都通过一次。该方法也叫</a:t>
            </a:r>
            <a:r>
              <a:rPr lang="zh-CN" altLang="en-US" sz="2800" dirty="0">
                <a:latin typeface="Arial" panose="020B0604020202020204" pitchFamily="34" charset="0"/>
                <a:ea typeface="楷体_GB2312" pitchFamily="49" charset="-122"/>
              </a:rPr>
              <a:t>“</a:t>
            </a:r>
            <a:r>
              <a:rPr lang="zh-CN" altLang="en-US" sz="2800" dirty="0">
                <a:latin typeface="楷体_GB2312" pitchFamily="49" charset="-122"/>
                <a:ea typeface="楷体_GB2312" pitchFamily="49" charset="-122"/>
              </a:rPr>
              <a:t>分支覆盖</a:t>
            </a:r>
            <a:r>
              <a:rPr lang="zh-CN" altLang="en-US" sz="2800" dirty="0">
                <a:latin typeface="Arial" panose="020B0604020202020204" pitchFamily="34" charset="0"/>
                <a:ea typeface="楷体_GB2312" pitchFamily="49" charset="-122"/>
              </a:rPr>
              <a:t>”</a:t>
            </a:r>
            <a:r>
              <a:rPr lang="zh-CN" altLang="en-US" sz="2800" dirty="0">
                <a:latin typeface="楷体_GB2312" pitchFamily="49" charset="-122"/>
                <a:ea typeface="楷体_GB2312" pitchFamily="49" charset="-122"/>
              </a:rPr>
              <a:t>测试方法。</a:t>
            </a:r>
          </a:p>
          <a:p>
            <a:pPr marL="0" indent="0">
              <a:buClr>
                <a:schemeClr val="tx1"/>
              </a:buClr>
              <a:buNone/>
            </a:pPr>
            <a:r>
              <a:rPr lang="zh-CN" altLang="en-US" sz="2800" dirty="0">
                <a:latin typeface="楷体_GB2312" pitchFamily="49" charset="-122"/>
                <a:ea typeface="楷体_GB2312" pitchFamily="49" charset="-122"/>
              </a:rPr>
              <a:t> </a:t>
            </a:r>
          </a:p>
          <a:p>
            <a:pPr>
              <a:buClr>
                <a:schemeClr val="tx1"/>
              </a:buClr>
              <a:buFont typeface="Wingdings" panose="05000000000000000000" pitchFamily="2" charset="2"/>
              <a:buChar char="Ø"/>
            </a:pPr>
            <a:r>
              <a:rPr lang="zh-CN" altLang="en-US" sz="2800" dirty="0">
                <a:latin typeface="楷体_GB2312" pitchFamily="49" charset="-122"/>
                <a:ea typeface="楷体_GB2312" pitchFamily="49" charset="-122"/>
              </a:rPr>
              <a:t>       </a:t>
            </a:r>
            <a:r>
              <a:rPr lang="zh-CN" altLang="en-US" sz="2800" b="1" dirty="0">
                <a:solidFill>
                  <a:srgbClr val="FF0000"/>
                </a:solidFill>
                <a:latin typeface="楷体_GB2312" pitchFamily="49" charset="-122"/>
                <a:ea typeface="楷体_GB2312" pitchFamily="49" charset="-122"/>
              </a:rPr>
              <a:t>主要特点</a:t>
            </a:r>
            <a:r>
              <a:rPr lang="zh-CN" altLang="en-US" sz="2800" dirty="0">
                <a:latin typeface="楷体_GB2312" pitchFamily="49" charset="-122"/>
                <a:ea typeface="楷体_GB2312" pitchFamily="49" charset="-122"/>
              </a:rPr>
              <a:t>是：要求设计足够多的测试用例，使得程序中每个判定至少有一次为真值，有一次为假值，即：程序中的每个分支至少执行一次。每个判断的取</a:t>
            </a:r>
            <a:r>
              <a:rPr lang="zh-CN" altLang="en-US" sz="2800" dirty="0">
                <a:latin typeface="Arial" panose="020B0604020202020204" pitchFamily="34" charset="0"/>
                <a:ea typeface="楷体_GB2312" pitchFamily="49" charset="-122"/>
              </a:rPr>
              <a:t>“</a:t>
            </a:r>
            <a:r>
              <a:rPr lang="zh-CN" altLang="en-US" sz="2800" dirty="0">
                <a:latin typeface="楷体_GB2312" pitchFamily="49" charset="-122"/>
                <a:ea typeface="楷体_GB2312" pitchFamily="49" charset="-122"/>
              </a:rPr>
              <a:t>真</a:t>
            </a:r>
            <a:r>
              <a:rPr lang="zh-CN" altLang="en-US" sz="2800" dirty="0">
                <a:latin typeface="Arial" panose="020B0604020202020204" pitchFamily="34" charset="0"/>
                <a:ea typeface="楷体_GB2312" pitchFamily="49" charset="-122"/>
              </a:rPr>
              <a:t>”</a:t>
            </a:r>
            <a:r>
              <a:rPr lang="zh-CN" altLang="en-US" sz="2800" dirty="0">
                <a:latin typeface="楷体_GB2312" pitchFamily="49" charset="-122"/>
                <a:ea typeface="楷体_GB2312" pitchFamily="49" charset="-122"/>
              </a:rPr>
              <a:t>、</a:t>
            </a:r>
            <a:r>
              <a:rPr lang="zh-CN" altLang="en-US" sz="2800" dirty="0">
                <a:latin typeface="Arial" panose="020B0604020202020204" pitchFamily="34" charset="0"/>
                <a:ea typeface="楷体_GB2312" pitchFamily="49" charset="-122"/>
              </a:rPr>
              <a:t>“</a:t>
            </a:r>
            <a:r>
              <a:rPr lang="zh-CN" altLang="en-US" sz="2800" dirty="0">
                <a:latin typeface="楷体_GB2312" pitchFamily="49" charset="-122"/>
                <a:ea typeface="楷体_GB2312" pitchFamily="49" charset="-122"/>
              </a:rPr>
              <a:t>假</a:t>
            </a:r>
            <a:r>
              <a:rPr lang="zh-CN" altLang="en-US" sz="2800" dirty="0">
                <a:latin typeface="Arial" panose="020B0604020202020204" pitchFamily="34" charset="0"/>
                <a:ea typeface="楷体_GB2312" pitchFamily="49" charset="-122"/>
              </a:rPr>
              <a:t>”</a:t>
            </a:r>
            <a:r>
              <a:rPr lang="zh-CN" altLang="en-US" sz="2800" dirty="0">
                <a:latin typeface="楷体_GB2312" pitchFamily="49" charset="-122"/>
                <a:ea typeface="楷体_GB2312" pitchFamily="49" charset="-122"/>
              </a:rPr>
              <a:t>至少执行一次。 </a:t>
            </a: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spPr>
      <a:bodyPr vert="horz" wrap="square" lIns="0" tIns="0" rIns="0" bIns="0" numCol="1" anchor="ctr" anchorCtr="0" compatLnSpc="1"/>
      <a:lstStyle>
        <a:defPPr marL="0" marR="0" indent="0" algn="l" defTabSz="914400" rtl="0" eaLnBrk="1" fontAlgn="base" latinLnBrk="0" hangingPunct="1">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spPr>
      <a:bodyPr vert="horz" wrap="square" lIns="0" tIns="0" rIns="0" bIns="0" numCol="1" anchor="ctr" anchorCtr="0" compatLnSpc="1"/>
      <a:lstStyle>
        <a:defPPr marL="0" marR="0" indent="0" algn="l" defTabSz="914400" rtl="0" eaLnBrk="1" fontAlgn="base" latinLnBrk="0" hangingPunct="1">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847</TotalTime>
  <Words>2904</Words>
  <Application>Microsoft Office PowerPoint</Application>
  <PresentationFormat>全屏显示(4:3)</PresentationFormat>
  <Paragraphs>773</Paragraphs>
  <Slides>34</Slides>
  <Notes>20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34</vt:i4>
      </vt:variant>
    </vt:vector>
  </HeadingPairs>
  <TitlesOfParts>
    <vt:vector size="47" baseType="lpstr">
      <vt:lpstr>等线</vt:lpstr>
      <vt:lpstr>黑体</vt:lpstr>
      <vt:lpstr>楷体_GB2312</vt:lpstr>
      <vt:lpstr>隶书</vt:lpstr>
      <vt:lpstr>宋体</vt:lpstr>
      <vt:lpstr>微软雅黑</vt:lpstr>
      <vt:lpstr>Arial</vt:lpstr>
      <vt:lpstr>Times New Roman</vt:lpstr>
      <vt:lpstr>Verdana</vt:lpstr>
      <vt:lpstr>Wingdings</vt:lpstr>
      <vt:lpstr>Profile</vt:lpstr>
      <vt:lpstr>Layers</vt:lpstr>
      <vt:lpstr>1_Profile</vt:lpstr>
      <vt:lpstr>软件测试与质量保证</vt:lpstr>
      <vt:lpstr>6.3 路径覆盖法 </vt:lpstr>
      <vt:lpstr>6.3 路径覆盖法</vt:lpstr>
      <vt:lpstr>6.3 路径覆盖法 </vt:lpstr>
      <vt:lpstr>带节点标识的程序流程图</vt:lpstr>
      <vt:lpstr>1 语句覆盖方法 </vt:lpstr>
      <vt:lpstr>1语句覆盖的测试用例</vt:lpstr>
      <vt:lpstr>1 语句覆盖</vt:lpstr>
      <vt:lpstr>2 判定覆盖方法</vt:lpstr>
      <vt:lpstr>2 判定覆盖</vt:lpstr>
      <vt:lpstr>2 判定覆盖</vt:lpstr>
      <vt:lpstr>3 条件覆盖</vt:lpstr>
      <vt:lpstr>PowerPoint 演示文稿</vt:lpstr>
      <vt:lpstr>PowerPoint 演示文稿</vt:lpstr>
      <vt:lpstr>4 判定/条件覆盖</vt:lpstr>
      <vt:lpstr>PowerPoint 演示文稿</vt:lpstr>
      <vt:lpstr>PowerPoint 演示文稿</vt:lpstr>
      <vt:lpstr>5 条件组合测试</vt:lpstr>
      <vt:lpstr>PowerPoint 演示文稿</vt:lpstr>
      <vt:lpstr>PowerPoint 演示文稿</vt:lpstr>
      <vt:lpstr>5 条件组合覆盖</vt:lpstr>
      <vt:lpstr>逻辑覆盖法各覆盖标准的包含关系</vt:lpstr>
      <vt:lpstr>6 修正的条件/判定路径覆盖</vt:lpstr>
      <vt:lpstr>6 修正的条件/判定路径覆盖</vt:lpstr>
      <vt:lpstr>6 修正的条件/判定路径覆盖</vt:lpstr>
      <vt:lpstr>6 修正的条件/判定路径覆盖</vt:lpstr>
      <vt:lpstr>6 修正的条件/判定路径覆盖</vt:lpstr>
      <vt:lpstr>6 修正的条件/判定路径覆盖</vt:lpstr>
      <vt:lpstr>6 修正的条件/判定路径覆盖</vt:lpstr>
      <vt:lpstr>物理路径覆盖 </vt:lpstr>
      <vt:lpstr>条件组合覆盖 原有用例</vt:lpstr>
      <vt:lpstr>物理路径覆盖 </vt:lpstr>
      <vt:lpstr>物理路径覆盖的测试用例</vt:lpstr>
      <vt:lpstr>物理路径覆盖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yhy</dc:creator>
  <cp:lastModifiedBy>Administrator</cp:lastModifiedBy>
  <cp:revision>321</cp:revision>
  <cp:lastPrinted>1601-01-01T00:00:00Z</cp:lastPrinted>
  <dcterms:created xsi:type="dcterms:W3CDTF">1601-01-01T00:00:00Z</dcterms:created>
  <dcterms:modified xsi:type="dcterms:W3CDTF">2018-11-13T06:07:35Z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