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3" r:id="rId2"/>
    <p:sldId id="369" r:id="rId3"/>
    <p:sldId id="382" r:id="rId4"/>
    <p:sldId id="394" r:id="rId5"/>
    <p:sldId id="397" r:id="rId6"/>
    <p:sldId id="395" r:id="rId7"/>
    <p:sldId id="396" r:id="rId8"/>
    <p:sldId id="371" r:id="rId9"/>
    <p:sldId id="383" r:id="rId10"/>
    <p:sldId id="373" r:id="rId11"/>
    <p:sldId id="406" r:id="rId12"/>
    <p:sldId id="376" r:id="rId13"/>
    <p:sldId id="408" r:id="rId14"/>
    <p:sldId id="384" r:id="rId15"/>
    <p:sldId id="401" r:id="rId16"/>
    <p:sldId id="403" r:id="rId17"/>
    <p:sldId id="400" r:id="rId18"/>
    <p:sldId id="399" r:id="rId19"/>
    <p:sldId id="410" r:id="rId20"/>
    <p:sldId id="380" r:id="rId21"/>
    <p:sldId id="386" r:id="rId22"/>
    <p:sldId id="407" r:id="rId23"/>
    <p:sldId id="372" r:id="rId24"/>
    <p:sldId id="409" r:id="rId25"/>
    <p:sldId id="365" r:id="rId2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Bolen, Austin" initials="BA" lastIdx="21" clrIdx="6">
    <p:extLst>
      <p:ext uri="{19B8F6BF-5375-455C-9EA6-DF929625EA0E}">
        <p15:presenceInfo xmlns:p15="http://schemas.microsoft.com/office/powerpoint/2012/main" userId="S-1-5-21-1802859667-647903414-1863928812-55913" providerId="AD"/>
      </p:ext>
    </p:extLst>
  </p:cmAuthor>
  <p:cmAuthor id="1" name="J Metz" initials="JMM" lastIdx="2" clrIdx="0">
    <p:extLst/>
  </p:cmAuthor>
  <p:cmAuthor id="8" name="Ballard, Curtis C (HPE Storage)" initials="BCC(S" lastIdx="10" clrIdx="7">
    <p:extLst>
      <p:ext uri="{19B8F6BF-5375-455C-9EA6-DF929625EA0E}">
        <p15:presenceInfo xmlns:p15="http://schemas.microsoft.com/office/powerpoint/2012/main" userId="Ballard, Curtis C (HPE Storage)" providerId="None"/>
      </p:ext>
    </p:extLst>
  </p:cmAuthor>
  <p:cmAuthor id="2" name="J Metz" initials="JMM [2]" lastIdx="1" clrIdx="1">
    <p:extLst/>
  </p:cmAuthor>
  <p:cmAuthor id="3" name="J Metz" initials="JMM [3]" lastIdx="1" clrIdx="2">
    <p:extLst/>
  </p:cmAuthor>
  <p:cmAuthor id="4" name="J Metz" initials="JMM [4]" lastIdx="1" clrIdx="3">
    <p:extLst/>
  </p:cmAuthor>
  <p:cmAuthor id="5" name="J Metz" initials="JMM [5]" lastIdx="1" clrIdx="4">
    <p:extLst/>
  </p:cmAuthor>
  <p:cmAuthor id="6" name="Rachel Weikum" initials="RW" lastIdx="1" clrIdx="5">
    <p:extLst>
      <p:ext uri="{19B8F6BF-5375-455C-9EA6-DF929625EA0E}">
        <p15:presenceInfo xmlns:p15="http://schemas.microsoft.com/office/powerpoint/2012/main" userId="Rachel Weiku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9E27"/>
    <a:srgbClr val="007DB8"/>
    <a:srgbClr val="087C34"/>
    <a:srgbClr val="FFFFFF"/>
    <a:srgbClr val="EA7132"/>
    <a:srgbClr val="3333FF"/>
    <a:srgbClr val="0000CC"/>
    <a:srgbClr val="39869C"/>
    <a:srgbClr val="007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4EA"/>
          </a:solidFill>
        </a:fill>
      </a:tcStyle>
    </a:wholeTbl>
    <a:band2H>
      <a:tcTxStyle/>
      <a:tcStyle>
        <a:tcBdr/>
        <a:fill>
          <a:solidFill>
            <a:srgbClr val="E6EBF5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EFFC"/>
          </a:solidFill>
        </a:fill>
      </a:tcStyle>
    </a:wholeTbl>
    <a:band2H>
      <a:tcTxStyle/>
      <a:tcStyle>
        <a:tcBdr/>
        <a:fill>
          <a:solidFill>
            <a:srgbClr val="ECF7F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DCC"/>
          </a:solidFill>
        </a:fill>
      </a:tcStyle>
    </a:wholeTbl>
    <a:band2H>
      <a:tcTxStyle/>
      <a:tcStyle>
        <a:tcBdr/>
        <a:fill>
          <a:solidFill>
            <a:srgbClr val="F0F6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68491" autoAdjust="0"/>
  </p:normalViewPr>
  <p:slideViewPr>
    <p:cSldViewPr snapToGrid="0">
      <p:cViewPr varScale="1">
        <p:scale>
          <a:sx n="142" d="100"/>
          <a:sy n="142" d="100"/>
        </p:scale>
        <p:origin x="24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29" name="Shape 3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983124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8280F20-8C30-4DED-A326-ADF72B47B2C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539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takes a long time and is hard working with all the different parties for fixes</a:t>
            </a:r>
            <a:r>
              <a:rPr lang="en-US" baseline="0" dirty="0"/>
              <a:t> for issues found when using SHPC and HPS </a:t>
            </a:r>
            <a:r>
              <a:rPr lang="en-US" dirty="0"/>
              <a:t>causing delayed time to market and extra expense.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674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985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8280F20-8C30-4DED-A326-ADF72B47B2C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548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470738" y="2221196"/>
            <a:ext cx="8212888" cy="110252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sz="quarter" idx="1"/>
          </p:nvPr>
        </p:nvSpPr>
        <p:spPr>
          <a:xfrm>
            <a:off x="455612" y="3488723"/>
            <a:ext cx="6330214" cy="925361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  <a:lvl2pPr marL="0" indent="457200">
              <a:buSzTx/>
              <a:buNone/>
              <a:defRPr sz="1200" b="1"/>
            </a:lvl2pPr>
            <a:lvl3pPr marL="0" indent="914400">
              <a:buSzTx/>
              <a:buNone/>
              <a:defRPr sz="1200" b="1"/>
            </a:lvl3pPr>
            <a:lvl4pPr marL="0" indent="1371600">
              <a:buSzTx/>
              <a:buNone/>
              <a:defRPr sz="1200" b="1"/>
            </a:lvl4pPr>
            <a:lvl5pPr marL="0" indent="1828800">
              <a:buSzTx/>
              <a:buNone/>
              <a:defRPr sz="12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" y="0"/>
            <a:ext cx="7863842" cy="8229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0" y="4533900"/>
            <a:ext cx="91440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Shape 30"/>
          <p:cNvSpPr/>
          <p:nvPr/>
        </p:nvSpPr>
        <p:spPr>
          <a:xfrm>
            <a:off x="7141284" y="666750"/>
            <a:ext cx="1910715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 i="1"/>
            </a:lvl1pPr>
          </a:lstStyle>
          <a:p>
            <a:r>
              <a:rPr dirty="0"/>
              <a:t>Architected for Performance</a:t>
            </a:r>
          </a:p>
        </p:txBody>
      </p:sp>
      <p:grpSp>
        <p:nvGrpSpPr>
          <p:cNvPr id="43" name="Group 43"/>
          <p:cNvGrpSpPr/>
          <p:nvPr/>
        </p:nvGrpSpPr>
        <p:grpSpPr>
          <a:xfrm>
            <a:off x="7239000" y="220528"/>
            <a:ext cx="1694667" cy="468737"/>
            <a:chOff x="0" y="0"/>
            <a:chExt cx="1694666" cy="468736"/>
          </a:xfrm>
        </p:grpSpPr>
        <p:sp>
          <p:nvSpPr>
            <p:cNvPr id="31" name="Shape 31"/>
            <p:cNvSpPr/>
            <p:nvPr/>
          </p:nvSpPr>
          <p:spPr>
            <a:xfrm>
              <a:off x="56716" y="226858"/>
              <a:ext cx="1637951" cy="241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183" extrusionOk="0">
                  <a:moveTo>
                    <a:pt x="18985" y="16198"/>
                  </a:moveTo>
                  <a:cubicBezTo>
                    <a:pt x="19281" y="14601"/>
                    <a:pt x="19729" y="12556"/>
                    <a:pt x="19662" y="8977"/>
                  </a:cubicBezTo>
                  <a:cubicBezTo>
                    <a:pt x="19596" y="4951"/>
                    <a:pt x="18517" y="3226"/>
                    <a:pt x="17782" y="2587"/>
                  </a:cubicBezTo>
                  <a:cubicBezTo>
                    <a:pt x="15167" y="222"/>
                    <a:pt x="12093" y="2906"/>
                    <a:pt x="9803" y="4823"/>
                  </a:cubicBezTo>
                  <a:cubicBezTo>
                    <a:pt x="6405" y="7763"/>
                    <a:pt x="3093" y="10383"/>
                    <a:pt x="0" y="14984"/>
                  </a:cubicBezTo>
                  <a:cubicBezTo>
                    <a:pt x="4057" y="7827"/>
                    <a:pt x="9077" y="1884"/>
                    <a:pt x="14040" y="286"/>
                  </a:cubicBezTo>
                  <a:cubicBezTo>
                    <a:pt x="16274" y="-417"/>
                    <a:pt x="19262" y="-161"/>
                    <a:pt x="20751" y="5015"/>
                  </a:cubicBezTo>
                  <a:cubicBezTo>
                    <a:pt x="21046" y="6101"/>
                    <a:pt x="21447" y="8402"/>
                    <a:pt x="21485" y="10447"/>
                  </a:cubicBezTo>
                  <a:cubicBezTo>
                    <a:pt x="21600" y="15751"/>
                    <a:pt x="20741" y="18819"/>
                    <a:pt x="20350" y="21183"/>
                  </a:cubicBezTo>
                  <a:cubicBezTo>
                    <a:pt x="17963" y="21183"/>
                    <a:pt x="17963" y="21183"/>
                    <a:pt x="17963" y="21183"/>
                  </a:cubicBezTo>
                  <a:cubicBezTo>
                    <a:pt x="18278" y="19521"/>
                    <a:pt x="18632" y="18179"/>
                    <a:pt x="18985" y="16198"/>
                  </a:cubicBezTo>
                  <a:close/>
                </a:path>
              </a:pathLst>
            </a:custGeom>
            <a:solidFill>
              <a:srgbClr val="ED1C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0" y="0"/>
              <a:ext cx="362128" cy="32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600" extrusionOk="0">
                  <a:moveTo>
                    <a:pt x="0" y="21600"/>
                  </a:moveTo>
                  <a:cubicBezTo>
                    <a:pt x="5077" y="576"/>
                    <a:pt x="5077" y="576"/>
                    <a:pt x="5077" y="576"/>
                  </a:cubicBezTo>
                  <a:cubicBezTo>
                    <a:pt x="10929" y="576"/>
                    <a:pt x="10929" y="576"/>
                    <a:pt x="10929" y="576"/>
                  </a:cubicBezTo>
                  <a:cubicBezTo>
                    <a:pt x="10370" y="2880"/>
                    <a:pt x="10370" y="2880"/>
                    <a:pt x="10370" y="2880"/>
                  </a:cubicBezTo>
                  <a:cubicBezTo>
                    <a:pt x="11575" y="1968"/>
                    <a:pt x="12693" y="1248"/>
                    <a:pt x="13726" y="768"/>
                  </a:cubicBezTo>
                  <a:cubicBezTo>
                    <a:pt x="14759" y="240"/>
                    <a:pt x="15834" y="0"/>
                    <a:pt x="16953" y="0"/>
                  </a:cubicBezTo>
                  <a:cubicBezTo>
                    <a:pt x="18846" y="0"/>
                    <a:pt x="20180" y="672"/>
                    <a:pt x="20869" y="2016"/>
                  </a:cubicBezTo>
                  <a:cubicBezTo>
                    <a:pt x="21557" y="3360"/>
                    <a:pt x="21600" y="5328"/>
                    <a:pt x="20998" y="7920"/>
                  </a:cubicBezTo>
                  <a:cubicBezTo>
                    <a:pt x="17684" y="21600"/>
                    <a:pt x="17684" y="21600"/>
                    <a:pt x="17684" y="21600"/>
                  </a:cubicBezTo>
                  <a:cubicBezTo>
                    <a:pt x="11790" y="21600"/>
                    <a:pt x="11790" y="21600"/>
                    <a:pt x="11790" y="21600"/>
                  </a:cubicBezTo>
                  <a:cubicBezTo>
                    <a:pt x="14285" y="11184"/>
                    <a:pt x="14285" y="11184"/>
                    <a:pt x="14285" y="11184"/>
                  </a:cubicBezTo>
                  <a:cubicBezTo>
                    <a:pt x="14500" y="10320"/>
                    <a:pt x="14673" y="9456"/>
                    <a:pt x="14802" y="8640"/>
                  </a:cubicBezTo>
                  <a:cubicBezTo>
                    <a:pt x="14931" y="7776"/>
                    <a:pt x="14974" y="7152"/>
                    <a:pt x="14888" y="6768"/>
                  </a:cubicBezTo>
                  <a:cubicBezTo>
                    <a:pt x="14802" y="6288"/>
                    <a:pt x="14586" y="5952"/>
                    <a:pt x="14285" y="5760"/>
                  </a:cubicBezTo>
                  <a:cubicBezTo>
                    <a:pt x="13941" y="5520"/>
                    <a:pt x="13468" y="5424"/>
                    <a:pt x="12822" y="5424"/>
                  </a:cubicBezTo>
                  <a:cubicBezTo>
                    <a:pt x="12349" y="5424"/>
                    <a:pt x="11833" y="5520"/>
                    <a:pt x="11273" y="5760"/>
                  </a:cubicBezTo>
                  <a:cubicBezTo>
                    <a:pt x="10757" y="5952"/>
                    <a:pt x="10155" y="6240"/>
                    <a:pt x="9466" y="6672"/>
                  </a:cubicBezTo>
                  <a:cubicBezTo>
                    <a:pt x="5895" y="21600"/>
                    <a:pt x="5895" y="21600"/>
                    <a:pt x="5895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419703" y="8781"/>
              <a:ext cx="336643" cy="318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8" y="21600"/>
                  </a:moveTo>
                  <a:lnTo>
                    <a:pt x="0" y="0"/>
                  </a:lnTo>
                  <a:lnTo>
                    <a:pt x="6715" y="0"/>
                  </a:lnTo>
                  <a:lnTo>
                    <a:pt x="7278" y="14259"/>
                  </a:lnTo>
                  <a:lnTo>
                    <a:pt x="15073" y="0"/>
                  </a:lnTo>
                  <a:lnTo>
                    <a:pt x="21600" y="0"/>
                  </a:lnTo>
                  <a:lnTo>
                    <a:pt x="8781" y="21600"/>
                  </a:lnTo>
                  <a:lnTo>
                    <a:pt x="1808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709142" y="0"/>
              <a:ext cx="545579" cy="32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398" y="576"/>
                    <a:pt x="3398" y="576"/>
                    <a:pt x="3398" y="576"/>
                  </a:cubicBezTo>
                  <a:cubicBezTo>
                    <a:pt x="7315" y="576"/>
                    <a:pt x="7315" y="576"/>
                    <a:pt x="7315" y="576"/>
                  </a:cubicBezTo>
                  <a:cubicBezTo>
                    <a:pt x="6941" y="2880"/>
                    <a:pt x="6941" y="2880"/>
                    <a:pt x="6941" y="2880"/>
                  </a:cubicBezTo>
                  <a:cubicBezTo>
                    <a:pt x="7747" y="1968"/>
                    <a:pt x="8467" y="1248"/>
                    <a:pt x="9130" y="768"/>
                  </a:cubicBezTo>
                  <a:cubicBezTo>
                    <a:pt x="9763" y="240"/>
                    <a:pt x="10454" y="0"/>
                    <a:pt x="11174" y="0"/>
                  </a:cubicBezTo>
                  <a:cubicBezTo>
                    <a:pt x="11952" y="0"/>
                    <a:pt x="12557" y="288"/>
                    <a:pt x="13046" y="912"/>
                  </a:cubicBezTo>
                  <a:cubicBezTo>
                    <a:pt x="13536" y="1488"/>
                    <a:pt x="13853" y="2400"/>
                    <a:pt x="13968" y="3648"/>
                  </a:cubicBezTo>
                  <a:cubicBezTo>
                    <a:pt x="14890" y="2448"/>
                    <a:pt x="15754" y="1536"/>
                    <a:pt x="16531" y="912"/>
                  </a:cubicBezTo>
                  <a:cubicBezTo>
                    <a:pt x="17309" y="288"/>
                    <a:pt x="18029" y="0"/>
                    <a:pt x="18720" y="0"/>
                  </a:cubicBezTo>
                  <a:cubicBezTo>
                    <a:pt x="19325" y="0"/>
                    <a:pt x="19814" y="144"/>
                    <a:pt x="20218" y="432"/>
                  </a:cubicBezTo>
                  <a:cubicBezTo>
                    <a:pt x="20650" y="768"/>
                    <a:pt x="20966" y="1248"/>
                    <a:pt x="21168" y="1872"/>
                  </a:cubicBezTo>
                  <a:cubicBezTo>
                    <a:pt x="21427" y="2544"/>
                    <a:pt x="21571" y="3312"/>
                    <a:pt x="21600" y="4272"/>
                  </a:cubicBezTo>
                  <a:cubicBezTo>
                    <a:pt x="21600" y="5184"/>
                    <a:pt x="21514" y="6432"/>
                    <a:pt x="21254" y="7920"/>
                  </a:cubicBezTo>
                  <a:cubicBezTo>
                    <a:pt x="19066" y="21600"/>
                    <a:pt x="19066" y="21600"/>
                    <a:pt x="19066" y="21600"/>
                  </a:cubicBezTo>
                  <a:cubicBezTo>
                    <a:pt x="15091" y="21600"/>
                    <a:pt x="15091" y="21600"/>
                    <a:pt x="15091" y="21600"/>
                  </a:cubicBezTo>
                  <a:cubicBezTo>
                    <a:pt x="16790" y="11088"/>
                    <a:pt x="16790" y="11088"/>
                    <a:pt x="16790" y="11088"/>
                  </a:cubicBezTo>
                  <a:cubicBezTo>
                    <a:pt x="16963" y="10080"/>
                    <a:pt x="17078" y="9168"/>
                    <a:pt x="17194" y="8496"/>
                  </a:cubicBezTo>
                  <a:cubicBezTo>
                    <a:pt x="17280" y="7776"/>
                    <a:pt x="17309" y="7200"/>
                    <a:pt x="17251" y="6720"/>
                  </a:cubicBezTo>
                  <a:cubicBezTo>
                    <a:pt x="17222" y="6288"/>
                    <a:pt x="17107" y="5952"/>
                    <a:pt x="16906" y="5760"/>
                  </a:cubicBezTo>
                  <a:cubicBezTo>
                    <a:pt x="16704" y="5520"/>
                    <a:pt x="16387" y="5424"/>
                    <a:pt x="15955" y="5424"/>
                  </a:cubicBezTo>
                  <a:cubicBezTo>
                    <a:pt x="15638" y="5424"/>
                    <a:pt x="15322" y="5568"/>
                    <a:pt x="15005" y="5760"/>
                  </a:cubicBezTo>
                  <a:cubicBezTo>
                    <a:pt x="14688" y="6000"/>
                    <a:pt x="14314" y="6288"/>
                    <a:pt x="13910" y="6672"/>
                  </a:cubicBezTo>
                  <a:cubicBezTo>
                    <a:pt x="11491" y="21600"/>
                    <a:pt x="11491" y="21600"/>
                    <a:pt x="11491" y="21600"/>
                  </a:cubicBezTo>
                  <a:cubicBezTo>
                    <a:pt x="7546" y="21600"/>
                    <a:pt x="7546" y="21600"/>
                    <a:pt x="7546" y="21600"/>
                  </a:cubicBezTo>
                  <a:cubicBezTo>
                    <a:pt x="9245" y="11088"/>
                    <a:pt x="9245" y="11088"/>
                    <a:pt x="9245" y="11088"/>
                  </a:cubicBezTo>
                  <a:cubicBezTo>
                    <a:pt x="9389" y="10080"/>
                    <a:pt x="9533" y="9216"/>
                    <a:pt x="9619" y="8496"/>
                  </a:cubicBezTo>
                  <a:cubicBezTo>
                    <a:pt x="9706" y="7776"/>
                    <a:pt x="9734" y="7200"/>
                    <a:pt x="9677" y="6720"/>
                  </a:cubicBezTo>
                  <a:cubicBezTo>
                    <a:pt x="9648" y="6288"/>
                    <a:pt x="9533" y="5952"/>
                    <a:pt x="9331" y="5760"/>
                  </a:cubicBezTo>
                  <a:cubicBezTo>
                    <a:pt x="9130" y="5520"/>
                    <a:pt x="8813" y="5424"/>
                    <a:pt x="8381" y="5424"/>
                  </a:cubicBezTo>
                  <a:cubicBezTo>
                    <a:pt x="8064" y="5424"/>
                    <a:pt x="7718" y="5568"/>
                    <a:pt x="7373" y="5808"/>
                  </a:cubicBezTo>
                  <a:cubicBezTo>
                    <a:pt x="7027" y="6048"/>
                    <a:pt x="6682" y="6336"/>
                    <a:pt x="6336" y="6672"/>
                  </a:cubicBezTo>
                  <a:cubicBezTo>
                    <a:pt x="3946" y="21600"/>
                    <a:pt x="3946" y="21600"/>
                    <a:pt x="3946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672184" y="345788"/>
              <a:ext cx="114167" cy="120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023" y="0"/>
                  </a:lnTo>
                  <a:lnTo>
                    <a:pt x="21600" y="0"/>
                  </a:lnTo>
                  <a:lnTo>
                    <a:pt x="20354" y="4189"/>
                  </a:lnTo>
                  <a:lnTo>
                    <a:pt x="10592" y="4189"/>
                  </a:lnTo>
                  <a:lnTo>
                    <a:pt x="9623" y="7985"/>
                  </a:lnTo>
                  <a:lnTo>
                    <a:pt x="18554" y="7985"/>
                  </a:lnTo>
                  <a:lnTo>
                    <a:pt x="17308" y="12109"/>
                  </a:lnTo>
                  <a:lnTo>
                    <a:pt x="8377" y="12109"/>
                  </a:lnTo>
                  <a:lnTo>
                    <a:pt x="6854" y="17607"/>
                  </a:lnTo>
                  <a:lnTo>
                    <a:pt x="16615" y="17607"/>
                  </a:lnTo>
                  <a:lnTo>
                    <a:pt x="1536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73B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760736" y="345788"/>
              <a:ext cx="146366" cy="120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154" y="10800"/>
                  </a:lnTo>
                  <a:lnTo>
                    <a:pt x="4914" y="0"/>
                  </a:lnTo>
                  <a:lnTo>
                    <a:pt x="10098" y="0"/>
                  </a:lnTo>
                  <a:lnTo>
                    <a:pt x="11934" y="6545"/>
                  </a:lnTo>
                  <a:lnTo>
                    <a:pt x="16632" y="0"/>
                  </a:lnTo>
                  <a:lnTo>
                    <a:pt x="21600" y="0"/>
                  </a:lnTo>
                  <a:lnTo>
                    <a:pt x="13716" y="10538"/>
                  </a:lnTo>
                  <a:lnTo>
                    <a:pt x="17064" y="21600"/>
                  </a:lnTo>
                  <a:lnTo>
                    <a:pt x="11826" y="21600"/>
                  </a:lnTo>
                  <a:lnTo>
                    <a:pt x="9990" y="14727"/>
                  </a:lnTo>
                  <a:lnTo>
                    <a:pt x="491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73B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887342" y="345788"/>
              <a:ext cx="116801" cy="120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extrusionOk="0">
                  <a:moveTo>
                    <a:pt x="0" y="21600"/>
                  </a:moveTo>
                  <a:cubicBezTo>
                    <a:pt x="6037" y="0"/>
                    <a:pt x="6037" y="0"/>
                    <a:pt x="6037" y="0"/>
                  </a:cubicBezTo>
                  <a:cubicBezTo>
                    <a:pt x="14624" y="0"/>
                    <a:pt x="14624" y="0"/>
                    <a:pt x="14624" y="0"/>
                  </a:cubicBezTo>
                  <a:cubicBezTo>
                    <a:pt x="15965" y="0"/>
                    <a:pt x="17039" y="130"/>
                    <a:pt x="17843" y="390"/>
                  </a:cubicBezTo>
                  <a:cubicBezTo>
                    <a:pt x="18783" y="651"/>
                    <a:pt x="19453" y="1041"/>
                    <a:pt x="20124" y="1431"/>
                  </a:cubicBezTo>
                  <a:cubicBezTo>
                    <a:pt x="20795" y="1952"/>
                    <a:pt x="21198" y="2733"/>
                    <a:pt x="21466" y="3643"/>
                  </a:cubicBezTo>
                  <a:cubicBezTo>
                    <a:pt x="21600" y="4554"/>
                    <a:pt x="21600" y="5595"/>
                    <a:pt x="21198" y="6896"/>
                  </a:cubicBezTo>
                  <a:cubicBezTo>
                    <a:pt x="20929" y="7807"/>
                    <a:pt x="20527" y="8848"/>
                    <a:pt x="19990" y="9759"/>
                  </a:cubicBezTo>
                  <a:cubicBezTo>
                    <a:pt x="19319" y="10670"/>
                    <a:pt x="18648" y="11451"/>
                    <a:pt x="17978" y="11971"/>
                  </a:cubicBezTo>
                  <a:cubicBezTo>
                    <a:pt x="17441" y="12361"/>
                    <a:pt x="16904" y="12752"/>
                    <a:pt x="16368" y="13012"/>
                  </a:cubicBezTo>
                  <a:cubicBezTo>
                    <a:pt x="15831" y="13402"/>
                    <a:pt x="15294" y="13663"/>
                    <a:pt x="14624" y="13793"/>
                  </a:cubicBezTo>
                  <a:cubicBezTo>
                    <a:pt x="14087" y="14053"/>
                    <a:pt x="13416" y="14313"/>
                    <a:pt x="12745" y="14313"/>
                  </a:cubicBezTo>
                  <a:cubicBezTo>
                    <a:pt x="12075" y="14443"/>
                    <a:pt x="11270" y="14573"/>
                    <a:pt x="10465" y="14573"/>
                  </a:cubicBezTo>
                  <a:cubicBezTo>
                    <a:pt x="7647" y="14573"/>
                    <a:pt x="7647" y="14573"/>
                    <a:pt x="7647" y="14573"/>
                  </a:cubicBezTo>
                  <a:cubicBezTo>
                    <a:pt x="5635" y="21600"/>
                    <a:pt x="5635" y="21600"/>
                    <a:pt x="5635" y="21600"/>
                  </a:cubicBezTo>
                  <a:lnTo>
                    <a:pt x="0" y="21600"/>
                  </a:lnTo>
                  <a:close/>
                  <a:moveTo>
                    <a:pt x="10599" y="10540"/>
                  </a:moveTo>
                  <a:cubicBezTo>
                    <a:pt x="11001" y="10540"/>
                    <a:pt x="11538" y="10540"/>
                    <a:pt x="11806" y="10410"/>
                  </a:cubicBezTo>
                  <a:cubicBezTo>
                    <a:pt x="12209" y="10410"/>
                    <a:pt x="12477" y="10280"/>
                    <a:pt x="12880" y="10149"/>
                  </a:cubicBezTo>
                  <a:cubicBezTo>
                    <a:pt x="13282" y="10019"/>
                    <a:pt x="13550" y="9889"/>
                    <a:pt x="13819" y="9629"/>
                  </a:cubicBezTo>
                  <a:cubicBezTo>
                    <a:pt x="14221" y="9369"/>
                    <a:pt x="14624" y="8978"/>
                    <a:pt x="14892" y="8588"/>
                  </a:cubicBezTo>
                  <a:cubicBezTo>
                    <a:pt x="15026" y="8198"/>
                    <a:pt x="15294" y="7677"/>
                    <a:pt x="15429" y="7027"/>
                  </a:cubicBezTo>
                  <a:cubicBezTo>
                    <a:pt x="15697" y="6376"/>
                    <a:pt x="15697" y="5855"/>
                    <a:pt x="15429" y="5465"/>
                  </a:cubicBezTo>
                  <a:cubicBezTo>
                    <a:pt x="15294" y="4945"/>
                    <a:pt x="15026" y="4684"/>
                    <a:pt x="14624" y="4554"/>
                  </a:cubicBezTo>
                  <a:cubicBezTo>
                    <a:pt x="14221" y="4294"/>
                    <a:pt x="13684" y="4164"/>
                    <a:pt x="13282" y="4164"/>
                  </a:cubicBezTo>
                  <a:cubicBezTo>
                    <a:pt x="12745" y="4034"/>
                    <a:pt x="12075" y="4034"/>
                    <a:pt x="11270" y="4034"/>
                  </a:cubicBezTo>
                  <a:cubicBezTo>
                    <a:pt x="10465" y="4034"/>
                    <a:pt x="10465" y="4034"/>
                    <a:pt x="10465" y="4034"/>
                  </a:cubicBezTo>
                  <a:cubicBezTo>
                    <a:pt x="8720" y="10540"/>
                    <a:pt x="8720" y="10540"/>
                    <a:pt x="8720" y="10540"/>
                  </a:cubicBezTo>
                  <a:cubicBezTo>
                    <a:pt x="9123" y="10540"/>
                    <a:pt x="9123" y="10540"/>
                    <a:pt x="9123" y="10540"/>
                  </a:cubicBezTo>
                  <a:cubicBezTo>
                    <a:pt x="9660" y="10540"/>
                    <a:pt x="10062" y="10540"/>
                    <a:pt x="10599" y="10540"/>
                  </a:cubicBezTo>
                  <a:close/>
                </a:path>
              </a:pathLst>
            </a:custGeom>
            <a:solidFill>
              <a:srgbClr val="0073B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996385" y="345788"/>
              <a:ext cx="118848" cy="120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600" extrusionOk="0">
                  <a:moveTo>
                    <a:pt x="0" y="21600"/>
                  </a:moveTo>
                  <a:cubicBezTo>
                    <a:pt x="5927" y="0"/>
                    <a:pt x="5927" y="0"/>
                    <a:pt x="5927" y="0"/>
                  </a:cubicBezTo>
                  <a:cubicBezTo>
                    <a:pt x="14620" y="0"/>
                    <a:pt x="14620" y="0"/>
                    <a:pt x="14620" y="0"/>
                  </a:cubicBezTo>
                  <a:cubicBezTo>
                    <a:pt x="15937" y="0"/>
                    <a:pt x="16859" y="130"/>
                    <a:pt x="17780" y="260"/>
                  </a:cubicBezTo>
                  <a:cubicBezTo>
                    <a:pt x="18571" y="390"/>
                    <a:pt x="19361" y="781"/>
                    <a:pt x="20020" y="1171"/>
                  </a:cubicBezTo>
                  <a:cubicBezTo>
                    <a:pt x="20678" y="1692"/>
                    <a:pt x="21073" y="2342"/>
                    <a:pt x="21337" y="3123"/>
                  </a:cubicBezTo>
                  <a:cubicBezTo>
                    <a:pt x="21600" y="3904"/>
                    <a:pt x="21600" y="4814"/>
                    <a:pt x="21205" y="5986"/>
                  </a:cubicBezTo>
                  <a:cubicBezTo>
                    <a:pt x="20810" y="7677"/>
                    <a:pt x="20020" y="8978"/>
                    <a:pt x="19098" y="10019"/>
                  </a:cubicBezTo>
                  <a:cubicBezTo>
                    <a:pt x="18044" y="11060"/>
                    <a:pt x="16727" y="11841"/>
                    <a:pt x="15410" y="12492"/>
                  </a:cubicBezTo>
                  <a:cubicBezTo>
                    <a:pt x="20283" y="21600"/>
                    <a:pt x="20283" y="21600"/>
                    <a:pt x="20283" y="21600"/>
                  </a:cubicBezTo>
                  <a:cubicBezTo>
                    <a:pt x="13566" y="21600"/>
                    <a:pt x="13566" y="21600"/>
                    <a:pt x="13566" y="21600"/>
                  </a:cubicBezTo>
                  <a:cubicBezTo>
                    <a:pt x="9615" y="13663"/>
                    <a:pt x="9615" y="13663"/>
                    <a:pt x="9615" y="13663"/>
                  </a:cubicBezTo>
                  <a:cubicBezTo>
                    <a:pt x="7639" y="13663"/>
                    <a:pt x="7639" y="13663"/>
                    <a:pt x="7639" y="13663"/>
                  </a:cubicBezTo>
                  <a:cubicBezTo>
                    <a:pt x="5532" y="21600"/>
                    <a:pt x="5532" y="21600"/>
                    <a:pt x="5532" y="21600"/>
                  </a:cubicBezTo>
                  <a:lnTo>
                    <a:pt x="0" y="21600"/>
                  </a:lnTo>
                  <a:close/>
                  <a:moveTo>
                    <a:pt x="12249" y="9629"/>
                  </a:moveTo>
                  <a:cubicBezTo>
                    <a:pt x="12776" y="9629"/>
                    <a:pt x="13302" y="9369"/>
                    <a:pt x="13698" y="9108"/>
                  </a:cubicBezTo>
                  <a:cubicBezTo>
                    <a:pt x="14224" y="8848"/>
                    <a:pt x="14488" y="8458"/>
                    <a:pt x="14751" y="8198"/>
                  </a:cubicBezTo>
                  <a:cubicBezTo>
                    <a:pt x="15015" y="7807"/>
                    <a:pt x="15278" y="7287"/>
                    <a:pt x="15410" y="6636"/>
                  </a:cubicBezTo>
                  <a:cubicBezTo>
                    <a:pt x="15541" y="6116"/>
                    <a:pt x="15673" y="5595"/>
                    <a:pt x="15541" y="5205"/>
                  </a:cubicBezTo>
                  <a:cubicBezTo>
                    <a:pt x="15410" y="4814"/>
                    <a:pt x="15146" y="4554"/>
                    <a:pt x="14751" y="4294"/>
                  </a:cubicBezTo>
                  <a:cubicBezTo>
                    <a:pt x="14356" y="4164"/>
                    <a:pt x="14093" y="4164"/>
                    <a:pt x="13698" y="4034"/>
                  </a:cubicBezTo>
                  <a:cubicBezTo>
                    <a:pt x="13171" y="4034"/>
                    <a:pt x="12776" y="4034"/>
                    <a:pt x="12117" y="4034"/>
                  </a:cubicBezTo>
                  <a:cubicBezTo>
                    <a:pt x="10273" y="4034"/>
                    <a:pt x="10273" y="4034"/>
                    <a:pt x="10273" y="4034"/>
                  </a:cubicBezTo>
                  <a:cubicBezTo>
                    <a:pt x="8693" y="9889"/>
                    <a:pt x="8693" y="9889"/>
                    <a:pt x="8693" y="9889"/>
                  </a:cubicBezTo>
                  <a:cubicBezTo>
                    <a:pt x="10273" y="9889"/>
                    <a:pt x="10273" y="9889"/>
                    <a:pt x="10273" y="9889"/>
                  </a:cubicBezTo>
                  <a:cubicBezTo>
                    <a:pt x="11063" y="9889"/>
                    <a:pt x="11722" y="9759"/>
                    <a:pt x="12249" y="9629"/>
                  </a:cubicBezTo>
                  <a:close/>
                </a:path>
              </a:pathLst>
            </a:custGeom>
            <a:solidFill>
              <a:srgbClr val="0073B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1117136" y="345788"/>
              <a:ext cx="113435" cy="120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062" y="0"/>
                  </a:lnTo>
                  <a:lnTo>
                    <a:pt x="21600" y="0"/>
                  </a:lnTo>
                  <a:lnTo>
                    <a:pt x="20485" y="4189"/>
                  </a:lnTo>
                  <a:lnTo>
                    <a:pt x="10661" y="4189"/>
                  </a:lnTo>
                  <a:lnTo>
                    <a:pt x="9546" y="7985"/>
                  </a:lnTo>
                  <a:lnTo>
                    <a:pt x="18534" y="7985"/>
                  </a:lnTo>
                  <a:lnTo>
                    <a:pt x="17419" y="12109"/>
                  </a:lnTo>
                  <a:lnTo>
                    <a:pt x="8431" y="12109"/>
                  </a:lnTo>
                  <a:lnTo>
                    <a:pt x="6898" y="17607"/>
                  </a:lnTo>
                  <a:lnTo>
                    <a:pt x="16583" y="17607"/>
                  </a:lnTo>
                  <a:lnTo>
                    <a:pt x="1553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73B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1214470" y="343593"/>
              <a:ext cx="120020" cy="125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42" y="21098"/>
                  </a:moveTo>
                  <a:cubicBezTo>
                    <a:pt x="1964" y="20847"/>
                    <a:pt x="916" y="20470"/>
                    <a:pt x="0" y="19967"/>
                  </a:cubicBezTo>
                  <a:cubicBezTo>
                    <a:pt x="1309" y="15070"/>
                    <a:pt x="1309" y="15070"/>
                    <a:pt x="1309" y="15070"/>
                  </a:cubicBezTo>
                  <a:cubicBezTo>
                    <a:pt x="1833" y="15070"/>
                    <a:pt x="1833" y="15070"/>
                    <a:pt x="1833" y="15070"/>
                  </a:cubicBezTo>
                  <a:cubicBezTo>
                    <a:pt x="2618" y="15949"/>
                    <a:pt x="3665" y="16577"/>
                    <a:pt x="4844" y="17079"/>
                  </a:cubicBezTo>
                  <a:cubicBezTo>
                    <a:pt x="6022" y="17581"/>
                    <a:pt x="7200" y="17833"/>
                    <a:pt x="8509" y="17833"/>
                  </a:cubicBezTo>
                  <a:cubicBezTo>
                    <a:pt x="8771" y="17833"/>
                    <a:pt x="9164" y="17833"/>
                    <a:pt x="9687" y="17707"/>
                  </a:cubicBezTo>
                  <a:cubicBezTo>
                    <a:pt x="10211" y="17707"/>
                    <a:pt x="10735" y="17581"/>
                    <a:pt x="10996" y="17456"/>
                  </a:cubicBezTo>
                  <a:cubicBezTo>
                    <a:pt x="11520" y="17205"/>
                    <a:pt x="11913" y="17079"/>
                    <a:pt x="12175" y="16702"/>
                  </a:cubicBezTo>
                  <a:cubicBezTo>
                    <a:pt x="12567" y="16451"/>
                    <a:pt x="12829" y="16074"/>
                    <a:pt x="12960" y="15572"/>
                  </a:cubicBezTo>
                  <a:cubicBezTo>
                    <a:pt x="13091" y="15070"/>
                    <a:pt x="12960" y="14693"/>
                    <a:pt x="12567" y="14316"/>
                  </a:cubicBezTo>
                  <a:cubicBezTo>
                    <a:pt x="12305" y="14065"/>
                    <a:pt x="11782" y="13814"/>
                    <a:pt x="11258" y="13688"/>
                  </a:cubicBezTo>
                  <a:cubicBezTo>
                    <a:pt x="10604" y="13437"/>
                    <a:pt x="9818" y="13312"/>
                    <a:pt x="9033" y="13060"/>
                  </a:cubicBezTo>
                  <a:cubicBezTo>
                    <a:pt x="8247" y="12935"/>
                    <a:pt x="7593" y="12684"/>
                    <a:pt x="6938" y="12433"/>
                  </a:cubicBezTo>
                  <a:cubicBezTo>
                    <a:pt x="5367" y="11930"/>
                    <a:pt x="4320" y="11177"/>
                    <a:pt x="3927" y="10172"/>
                  </a:cubicBezTo>
                  <a:cubicBezTo>
                    <a:pt x="3404" y="9293"/>
                    <a:pt x="3404" y="8037"/>
                    <a:pt x="3796" y="6530"/>
                  </a:cubicBezTo>
                  <a:cubicBezTo>
                    <a:pt x="4320" y="4647"/>
                    <a:pt x="5629" y="3014"/>
                    <a:pt x="7724" y="1884"/>
                  </a:cubicBezTo>
                  <a:cubicBezTo>
                    <a:pt x="9818" y="628"/>
                    <a:pt x="12044" y="0"/>
                    <a:pt x="14662" y="0"/>
                  </a:cubicBezTo>
                  <a:cubicBezTo>
                    <a:pt x="15971" y="0"/>
                    <a:pt x="17280" y="126"/>
                    <a:pt x="18458" y="377"/>
                  </a:cubicBezTo>
                  <a:cubicBezTo>
                    <a:pt x="19636" y="628"/>
                    <a:pt x="20684" y="1005"/>
                    <a:pt x="21600" y="1507"/>
                  </a:cubicBezTo>
                  <a:cubicBezTo>
                    <a:pt x="20291" y="6153"/>
                    <a:pt x="20291" y="6153"/>
                    <a:pt x="20291" y="6153"/>
                  </a:cubicBezTo>
                  <a:cubicBezTo>
                    <a:pt x="19767" y="6153"/>
                    <a:pt x="19767" y="6153"/>
                    <a:pt x="19767" y="6153"/>
                  </a:cubicBezTo>
                  <a:cubicBezTo>
                    <a:pt x="19113" y="5526"/>
                    <a:pt x="18327" y="5023"/>
                    <a:pt x="17280" y="4521"/>
                  </a:cubicBezTo>
                  <a:cubicBezTo>
                    <a:pt x="16233" y="4019"/>
                    <a:pt x="15185" y="3893"/>
                    <a:pt x="13876" y="3893"/>
                  </a:cubicBezTo>
                  <a:cubicBezTo>
                    <a:pt x="13484" y="3893"/>
                    <a:pt x="12960" y="3893"/>
                    <a:pt x="12567" y="3893"/>
                  </a:cubicBezTo>
                  <a:cubicBezTo>
                    <a:pt x="12175" y="4019"/>
                    <a:pt x="11782" y="4144"/>
                    <a:pt x="11258" y="4270"/>
                  </a:cubicBezTo>
                  <a:cubicBezTo>
                    <a:pt x="10865" y="4521"/>
                    <a:pt x="10604" y="4647"/>
                    <a:pt x="10211" y="5023"/>
                  </a:cubicBezTo>
                  <a:cubicBezTo>
                    <a:pt x="9949" y="5274"/>
                    <a:pt x="9687" y="5651"/>
                    <a:pt x="9556" y="5902"/>
                  </a:cubicBezTo>
                  <a:cubicBezTo>
                    <a:pt x="9425" y="6530"/>
                    <a:pt x="9556" y="6907"/>
                    <a:pt x="9818" y="7284"/>
                  </a:cubicBezTo>
                  <a:cubicBezTo>
                    <a:pt x="10080" y="7535"/>
                    <a:pt x="10865" y="7786"/>
                    <a:pt x="11913" y="8037"/>
                  </a:cubicBezTo>
                  <a:cubicBezTo>
                    <a:pt x="12567" y="8288"/>
                    <a:pt x="13222" y="8414"/>
                    <a:pt x="13876" y="8540"/>
                  </a:cubicBezTo>
                  <a:cubicBezTo>
                    <a:pt x="14531" y="8665"/>
                    <a:pt x="15185" y="8916"/>
                    <a:pt x="15840" y="9167"/>
                  </a:cubicBezTo>
                  <a:cubicBezTo>
                    <a:pt x="17149" y="9670"/>
                    <a:pt x="18065" y="10423"/>
                    <a:pt x="18589" y="11302"/>
                  </a:cubicBezTo>
                  <a:cubicBezTo>
                    <a:pt x="19113" y="12181"/>
                    <a:pt x="19113" y="13312"/>
                    <a:pt x="18720" y="14693"/>
                  </a:cubicBezTo>
                  <a:cubicBezTo>
                    <a:pt x="18196" y="16828"/>
                    <a:pt x="16887" y="18460"/>
                    <a:pt x="14793" y="19716"/>
                  </a:cubicBezTo>
                  <a:cubicBezTo>
                    <a:pt x="12698" y="20972"/>
                    <a:pt x="10211" y="21600"/>
                    <a:pt x="7331" y="21600"/>
                  </a:cubicBezTo>
                  <a:cubicBezTo>
                    <a:pt x="5760" y="21600"/>
                    <a:pt x="4320" y="21474"/>
                    <a:pt x="3142" y="21098"/>
                  </a:cubicBezTo>
                  <a:close/>
                </a:path>
              </a:pathLst>
            </a:custGeom>
            <a:solidFill>
              <a:srgbClr val="0073B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1319121" y="343593"/>
              <a:ext cx="120021" cy="125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42" y="21098"/>
                  </a:moveTo>
                  <a:cubicBezTo>
                    <a:pt x="1964" y="20847"/>
                    <a:pt x="916" y="20470"/>
                    <a:pt x="0" y="19967"/>
                  </a:cubicBezTo>
                  <a:cubicBezTo>
                    <a:pt x="1440" y="15070"/>
                    <a:pt x="1440" y="15070"/>
                    <a:pt x="1440" y="15070"/>
                  </a:cubicBezTo>
                  <a:cubicBezTo>
                    <a:pt x="1833" y="15070"/>
                    <a:pt x="1833" y="15070"/>
                    <a:pt x="1833" y="15070"/>
                  </a:cubicBezTo>
                  <a:cubicBezTo>
                    <a:pt x="2749" y="15949"/>
                    <a:pt x="3796" y="16577"/>
                    <a:pt x="4975" y="17079"/>
                  </a:cubicBezTo>
                  <a:cubicBezTo>
                    <a:pt x="6153" y="17581"/>
                    <a:pt x="7331" y="17833"/>
                    <a:pt x="8509" y="17833"/>
                  </a:cubicBezTo>
                  <a:cubicBezTo>
                    <a:pt x="8902" y="17833"/>
                    <a:pt x="9295" y="17833"/>
                    <a:pt x="9818" y="17707"/>
                  </a:cubicBezTo>
                  <a:cubicBezTo>
                    <a:pt x="10342" y="17707"/>
                    <a:pt x="10735" y="17581"/>
                    <a:pt x="11127" y="17456"/>
                  </a:cubicBezTo>
                  <a:cubicBezTo>
                    <a:pt x="11520" y="17205"/>
                    <a:pt x="11913" y="17079"/>
                    <a:pt x="12305" y="16702"/>
                  </a:cubicBezTo>
                  <a:cubicBezTo>
                    <a:pt x="12567" y="16451"/>
                    <a:pt x="12829" y="16074"/>
                    <a:pt x="12960" y="15572"/>
                  </a:cubicBezTo>
                  <a:cubicBezTo>
                    <a:pt x="13091" y="15070"/>
                    <a:pt x="12960" y="14693"/>
                    <a:pt x="12698" y="14316"/>
                  </a:cubicBezTo>
                  <a:cubicBezTo>
                    <a:pt x="12305" y="14065"/>
                    <a:pt x="11913" y="13814"/>
                    <a:pt x="11389" y="13688"/>
                  </a:cubicBezTo>
                  <a:cubicBezTo>
                    <a:pt x="10604" y="13437"/>
                    <a:pt x="9949" y="13312"/>
                    <a:pt x="9164" y="13060"/>
                  </a:cubicBezTo>
                  <a:cubicBezTo>
                    <a:pt x="8378" y="12935"/>
                    <a:pt x="7593" y="12684"/>
                    <a:pt x="6938" y="12433"/>
                  </a:cubicBezTo>
                  <a:cubicBezTo>
                    <a:pt x="5367" y="11930"/>
                    <a:pt x="4451" y="11177"/>
                    <a:pt x="3927" y="10172"/>
                  </a:cubicBezTo>
                  <a:cubicBezTo>
                    <a:pt x="3535" y="9293"/>
                    <a:pt x="3535" y="8037"/>
                    <a:pt x="3927" y="6530"/>
                  </a:cubicBezTo>
                  <a:cubicBezTo>
                    <a:pt x="4451" y="4647"/>
                    <a:pt x="5760" y="3014"/>
                    <a:pt x="7724" y="1884"/>
                  </a:cubicBezTo>
                  <a:cubicBezTo>
                    <a:pt x="9818" y="628"/>
                    <a:pt x="12175" y="0"/>
                    <a:pt x="14793" y="0"/>
                  </a:cubicBezTo>
                  <a:cubicBezTo>
                    <a:pt x="15971" y="0"/>
                    <a:pt x="17280" y="126"/>
                    <a:pt x="18458" y="377"/>
                  </a:cubicBezTo>
                  <a:cubicBezTo>
                    <a:pt x="19636" y="628"/>
                    <a:pt x="20684" y="1005"/>
                    <a:pt x="21600" y="1507"/>
                  </a:cubicBezTo>
                  <a:cubicBezTo>
                    <a:pt x="20291" y="6153"/>
                    <a:pt x="20291" y="6153"/>
                    <a:pt x="20291" y="6153"/>
                  </a:cubicBezTo>
                  <a:cubicBezTo>
                    <a:pt x="19767" y="6153"/>
                    <a:pt x="19767" y="6153"/>
                    <a:pt x="19767" y="6153"/>
                  </a:cubicBezTo>
                  <a:cubicBezTo>
                    <a:pt x="19244" y="5526"/>
                    <a:pt x="18327" y="5023"/>
                    <a:pt x="17280" y="4521"/>
                  </a:cubicBezTo>
                  <a:cubicBezTo>
                    <a:pt x="16364" y="4019"/>
                    <a:pt x="15185" y="3893"/>
                    <a:pt x="14007" y="3893"/>
                  </a:cubicBezTo>
                  <a:cubicBezTo>
                    <a:pt x="13484" y="3893"/>
                    <a:pt x="13091" y="3893"/>
                    <a:pt x="12698" y="3893"/>
                  </a:cubicBezTo>
                  <a:cubicBezTo>
                    <a:pt x="12305" y="4019"/>
                    <a:pt x="11782" y="4144"/>
                    <a:pt x="11389" y="4270"/>
                  </a:cubicBezTo>
                  <a:cubicBezTo>
                    <a:pt x="10996" y="4521"/>
                    <a:pt x="10604" y="4647"/>
                    <a:pt x="10211" y="5023"/>
                  </a:cubicBezTo>
                  <a:cubicBezTo>
                    <a:pt x="9949" y="5274"/>
                    <a:pt x="9687" y="5651"/>
                    <a:pt x="9687" y="5902"/>
                  </a:cubicBezTo>
                  <a:cubicBezTo>
                    <a:pt x="9425" y="6530"/>
                    <a:pt x="9556" y="6907"/>
                    <a:pt x="9818" y="7284"/>
                  </a:cubicBezTo>
                  <a:cubicBezTo>
                    <a:pt x="10211" y="7535"/>
                    <a:pt x="10865" y="7786"/>
                    <a:pt x="11913" y="8037"/>
                  </a:cubicBezTo>
                  <a:cubicBezTo>
                    <a:pt x="12567" y="8288"/>
                    <a:pt x="13222" y="8414"/>
                    <a:pt x="13876" y="8540"/>
                  </a:cubicBezTo>
                  <a:cubicBezTo>
                    <a:pt x="14531" y="8665"/>
                    <a:pt x="15185" y="8916"/>
                    <a:pt x="15840" y="9167"/>
                  </a:cubicBezTo>
                  <a:cubicBezTo>
                    <a:pt x="17280" y="9670"/>
                    <a:pt x="18196" y="10423"/>
                    <a:pt x="18589" y="11302"/>
                  </a:cubicBezTo>
                  <a:cubicBezTo>
                    <a:pt x="19113" y="12181"/>
                    <a:pt x="19244" y="13312"/>
                    <a:pt x="18720" y="14693"/>
                  </a:cubicBezTo>
                  <a:cubicBezTo>
                    <a:pt x="18196" y="16828"/>
                    <a:pt x="16887" y="18460"/>
                    <a:pt x="14793" y="19716"/>
                  </a:cubicBezTo>
                  <a:cubicBezTo>
                    <a:pt x="12829" y="20972"/>
                    <a:pt x="10342" y="21600"/>
                    <a:pt x="7462" y="21600"/>
                  </a:cubicBezTo>
                  <a:cubicBezTo>
                    <a:pt x="5760" y="21600"/>
                    <a:pt x="4320" y="21474"/>
                    <a:pt x="3142" y="21098"/>
                  </a:cubicBezTo>
                  <a:close/>
                </a:path>
              </a:pathLst>
            </a:custGeom>
            <a:solidFill>
              <a:srgbClr val="0073B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1458169" y="317613"/>
              <a:ext cx="64767" cy="64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79" y="0"/>
                  </a:moveTo>
                  <a:cubicBezTo>
                    <a:pt x="12620" y="0"/>
                    <a:pt x="14319" y="485"/>
                    <a:pt x="16018" y="1456"/>
                  </a:cubicBezTo>
                  <a:cubicBezTo>
                    <a:pt x="17717" y="2427"/>
                    <a:pt x="19173" y="3640"/>
                    <a:pt x="20144" y="5339"/>
                  </a:cubicBezTo>
                  <a:cubicBezTo>
                    <a:pt x="21115" y="7281"/>
                    <a:pt x="21600" y="8980"/>
                    <a:pt x="21600" y="10921"/>
                  </a:cubicBezTo>
                  <a:cubicBezTo>
                    <a:pt x="21600" y="12620"/>
                    <a:pt x="21115" y="14562"/>
                    <a:pt x="20144" y="16261"/>
                  </a:cubicBezTo>
                  <a:cubicBezTo>
                    <a:pt x="19173" y="17960"/>
                    <a:pt x="17717" y="19173"/>
                    <a:pt x="16018" y="20144"/>
                  </a:cubicBezTo>
                  <a:cubicBezTo>
                    <a:pt x="14319" y="21115"/>
                    <a:pt x="12620" y="21600"/>
                    <a:pt x="10679" y="21600"/>
                  </a:cubicBezTo>
                  <a:cubicBezTo>
                    <a:pt x="8980" y="21600"/>
                    <a:pt x="7038" y="21115"/>
                    <a:pt x="5339" y="20144"/>
                  </a:cubicBezTo>
                  <a:cubicBezTo>
                    <a:pt x="3640" y="19173"/>
                    <a:pt x="2427" y="17960"/>
                    <a:pt x="1456" y="16261"/>
                  </a:cubicBezTo>
                  <a:cubicBezTo>
                    <a:pt x="485" y="14562"/>
                    <a:pt x="0" y="12620"/>
                    <a:pt x="0" y="10921"/>
                  </a:cubicBezTo>
                  <a:cubicBezTo>
                    <a:pt x="0" y="8980"/>
                    <a:pt x="485" y="7281"/>
                    <a:pt x="1456" y="5339"/>
                  </a:cubicBezTo>
                  <a:cubicBezTo>
                    <a:pt x="2427" y="3640"/>
                    <a:pt x="3883" y="2427"/>
                    <a:pt x="5582" y="1456"/>
                  </a:cubicBezTo>
                  <a:cubicBezTo>
                    <a:pt x="7281" y="485"/>
                    <a:pt x="8980" y="0"/>
                    <a:pt x="10679" y="0"/>
                  </a:cubicBezTo>
                  <a:close/>
                  <a:moveTo>
                    <a:pt x="10679" y="1942"/>
                  </a:moveTo>
                  <a:cubicBezTo>
                    <a:pt x="9222" y="1942"/>
                    <a:pt x="7766" y="2184"/>
                    <a:pt x="6310" y="3155"/>
                  </a:cubicBezTo>
                  <a:cubicBezTo>
                    <a:pt x="4854" y="3883"/>
                    <a:pt x="3883" y="4854"/>
                    <a:pt x="2912" y="6310"/>
                  </a:cubicBezTo>
                  <a:cubicBezTo>
                    <a:pt x="2184" y="7766"/>
                    <a:pt x="1942" y="9222"/>
                    <a:pt x="1942" y="10921"/>
                  </a:cubicBezTo>
                  <a:cubicBezTo>
                    <a:pt x="1942" y="12378"/>
                    <a:pt x="2184" y="13834"/>
                    <a:pt x="2912" y="15290"/>
                  </a:cubicBezTo>
                  <a:cubicBezTo>
                    <a:pt x="3883" y="16746"/>
                    <a:pt x="4854" y="17717"/>
                    <a:pt x="6310" y="18688"/>
                  </a:cubicBezTo>
                  <a:cubicBezTo>
                    <a:pt x="7766" y="19416"/>
                    <a:pt x="9222" y="19901"/>
                    <a:pt x="10679" y="19901"/>
                  </a:cubicBezTo>
                  <a:cubicBezTo>
                    <a:pt x="12378" y="19901"/>
                    <a:pt x="13834" y="19416"/>
                    <a:pt x="15290" y="18688"/>
                  </a:cubicBezTo>
                  <a:cubicBezTo>
                    <a:pt x="16746" y="17717"/>
                    <a:pt x="17717" y="16746"/>
                    <a:pt x="18445" y="15290"/>
                  </a:cubicBezTo>
                  <a:cubicBezTo>
                    <a:pt x="19416" y="13834"/>
                    <a:pt x="19658" y="12378"/>
                    <a:pt x="19658" y="10921"/>
                  </a:cubicBezTo>
                  <a:cubicBezTo>
                    <a:pt x="19658" y="9222"/>
                    <a:pt x="19416" y="7766"/>
                    <a:pt x="18445" y="6310"/>
                  </a:cubicBezTo>
                  <a:cubicBezTo>
                    <a:pt x="17717" y="4854"/>
                    <a:pt x="16503" y="3883"/>
                    <a:pt x="15290" y="3155"/>
                  </a:cubicBezTo>
                  <a:cubicBezTo>
                    <a:pt x="13834" y="2184"/>
                    <a:pt x="12378" y="1942"/>
                    <a:pt x="10679" y="1942"/>
                  </a:cubicBezTo>
                  <a:close/>
                  <a:moveTo>
                    <a:pt x="6067" y="16746"/>
                  </a:moveTo>
                  <a:cubicBezTo>
                    <a:pt x="6067" y="5339"/>
                    <a:pt x="6067" y="5339"/>
                    <a:pt x="6067" y="5339"/>
                  </a:cubicBezTo>
                  <a:cubicBezTo>
                    <a:pt x="9951" y="5339"/>
                    <a:pt x="9951" y="5339"/>
                    <a:pt x="9951" y="5339"/>
                  </a:cubicBezTo>
                  <a:cubicBezTo>
                    <a:pt x="11407" y="5339"/>
                    <a:pt x="12378" y="5339"/>
                    <a:pt x="12863" y="5582"/>
                  </a:cubicBezTo>
                  <a:cubicBezTo>
                    <a:pt x="13591" y="5825"/>
                    <a:pt x="14076" y="6067"/>
                    <a:pt x="14319" y="6553"/>
                  </a:cubicBezTo>
                  <a:cubicBezTo>
                    <a:pt x="14804" y="7281"/>
                    <a:pt x="15047" y="7766"/>
                    <a:pt x="15047" y="8252"/>
                  </a:cubicBezTo>
                  <a:cubicBezTo>
                    <a:pt x="15047" y="9222"/>
                    <a:pt x="14562" y="9951"/>
                    <a:pt x="14076" y="10436"/>
                  </a:cubicBezTo>
                  <a:cubicBezTo>
                    <a:pt x="13348" y="11164"/>
                    <a:pt x="12620" y="11649"/>
                    <a:pt x="11649" y="11649"/>
                  </a:cubicBezTo>
                  <a:cubicBezTo>
                    <a:pt x="12135" y="11892"/>
                    <a:pt x="12378" y="11892"/>
                    <a:pt x="12620" y="12135"/>
                  </a:cubicBezTo>
                  <a:cubicBezTo>
                    <a:pt x="13106" y="12620"/>
                    <a:pt x="13591" y="13348"/>
                    <a:pt x="14319" y="14562"/>
                  </a:cubicBezTo>
                  <a:cubicBezTo>
                    <a:pt x="15775" y="16746"/>
                    <a:pt x="15775" y="16746"/>
                    <a:pt x="15775" y="16746"/>
                  </a:cubicBezTo>
                  <a:cubicBezTo>
                    <a:pt x="13591" y="16746"/>
                    <a:pt x="13591" y="16746"/>
                    <a:pt x="13591" y="16746"/>
                  </a:cubicBezTo>
                  <a:cubicBezTo>
                    <a:pt x="12378" y="15047"/>
                    <a:pt x="12378" y="15047"/>
                    <a:pt x="12378" y="15047"/>
                  </a:cubicBezTo>
                  <a:cubicBezTo>
                    <a:pt x="11649" y="13591"/>
                    <a:pt x="10921" y="12620"/>
                    <a:pt x="10436" y="12378"/>
                  </a:cubicBezTo>
                  <a:cubicBezTo>
                    <a:pt x="10193" y="11892"/>
                    <a:pt x="9708" y="11892"/>
                    <a:pt x="8980" y="11892"/>
                  </a:cubicBezTo>
                  <a:cubicBezTo>
                    <a:pt x="8009" y="11892"/>
                    <a:pt x="8009" y="11892"/>
                    <a:pt x="8009" y="11892"/>
                  </a:cubicBezTo>
                  <a:cubicBezTo>
                    <a:pt x="8009" y="16746"/>
                    <a:pt x="8009" y="16746"/>
                    <a:pt x="8009" y="16746"/>
                  </a:cubicBezTo>
                  <a:lnTo>
                    <a:pt x="6067" y="16746"/>
                  </a:lnTo>
                  <a:close/>
                  <a:moveTo>
                    <a:pt x="8009" y="10193"/>
                  </a:moveTo>
                  <a:cubicBezTo>
                    <a:pt x="10193" y="10193"/>
                    <a:pt x="10193" y="10193"/>
                    <a:pt x="10193" y="10193"/>
                  </a:cubicBezTo>
                  <a:cubicBezTo>
                    <a:pt x="11164" y="10193"/>
                    <a:pt x="12135" y="10193"/>
                    <a:pt x="12378" y="9708"/>
                  </a:cubicBezTo>
                  <a:cubicBezTo>
                    <a:pt x="12863" y="9465"/>
                    <a:pt x="13106" y="8980"/>
                    <a:pt x="13106" y="8494"/>
                  </a:cubicBezTo>
                  <a:cubicBezTo>
                    <a:pt x="13106" y="8252"/>
                    <a:pt x="12863" y="7766"/>
                    <a:pt x="12620" y="7524"/>
                  </a:cubicBezTo>
                  <a:cubicBezTo>
                    <a:pt x="12620" y="7281"/>
                    <a:pt x="12378" y="7038"/>
                    <a:pt x="11892" y="7038"/>
                  </a:cubicBezTo>
                  <a:cubicBezTo>
                    <a:pt x="11649" y="6796"/>
                    <a:pt x="10921" y="6796"/>
                    <a:pt x="9951" y="6796"/>
                  </a:cubicBezTo>
                  <a:cubicBezTo>
                    <a:pt x="8009" y="6796"/>
                    <a:pt x="8009" y="6796"/>
                    <a:pt x="8009" y="6796"/>
                  </a:cubicBezTo>
                  <a:lnTo>
                    <a:pt x="8009" y="1019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</p:grp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>
            <a:lvl1pPr>
              <a:defRPr sz="1200" b="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-Column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457200" y="513501"/>
            <a:ext cx="8541300" cy="435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199"/>
              </a:spcBef>
              <a:buClr>
                <a:schemeClr val="accent1"/>
              </a:buClr>
              <a:buFont typeface="Arial"/>
              <a:buNone/>
              <a:defRPr sz="1599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29980" marR="0" lvl="1" indent="-26963" algn="l" rtl="0">
              <a:spcBef>
                <a:spcPts val="599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5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42591" marR="0" lvl="2" indent="-25377" algn="l" rtl="0">
              <a:spcBef>
                <a:spcPts val="599"/>
              </a:spcBef>
              <a:buClr>
                <a:schemeClr val="dk1"/>
              </a:buClr>
              <a:buSzPct val="100000"/>
              <a:buFont typeface="Merriweather Sans"/>
              <a:buChar char="–"/>
              <a:defRPr sz="1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59961" marR="0" lvl="3" indent="-28549" algn="l" rtl="0">
              <a:spcBef>
                <a:spcPts val="599"/>
              </a:spcBef>
              <a:buClr>
                <a:schemeClr val="dk1"/>
              </a:buClr>
              <a:buSzPct val="100000"/>
              <a:buFont typeface="Arial"/>
              <a:buChar char="•"/>
              <a:defRPr sz="1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48146" marR="0" lvl="4" indent="-53292" algn="l" rtl="0">
              <a:spcBef>
                <a:spcPts val="599"/>
              </a:spcBef>
              <a:buClr>
                <a:schemeClr val="dk1"/>
              </a:buClr>
              <a:buSzPct val="100000"/>
              <a:buFont typeface="Merriweather Sans"/>
              <a:buChar char="-"/>
              <a:defRPr sz="1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48146" marR="0" lvl="5" indent="-53292" algn="l" rtl="0">
              <a:spcBef>
                <a:spcPts val="280"/>
              </a:spcBef>
              <a:buClr>
                <a:schemeClr val="dk2"/>
              </a:buClr>
              <a:buSzPct val="100000"/>
              <a:buFont typeface="Arial"/>
              <a:buChar char="­"/>
              <a:defRPr sz="139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48146" marR="0" lvl="6" indent="-53292" algn="l" rtl="0">
              <a:spcBef>
                <a:spcPts val="280"/>
              </a:spcBef>
              <a:buClr>
                <a:schemeClr val="dk2"/>
              </a:buClr>
              <a:buSzPct val="100000"/>
              <a:buFont typeface="Arial"/>
              <a:buChar char="­"/>
              <a:defRPr sz="139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48146" marR="0" lvl="7" indent="-53292" algn="l" rtl="0">
              <a:spcBef>
                <a:spcPts val="280"/>
              </a:spcBef>
              <a:buClr>
                <a:schemeClr val="dk2"/>
              </a:buClr>
              <a:buSzPct val="100000"/>
              <a:buFont typeface="Arial"/>
              <a:buChar char="­"/>
              <a:defRPr sz="139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146" marR="0" lvl="8" indent="-53292" algn="l" rtl="0">
              <a:spcBef>
                <a:spcPts val="280"/>
              </a:spcBef>
              <a:buClr>
                <a:schemeClr val="dk2"/>
              </a:buClr>
              <a:buSzPct val="100000"/>
              <a:buFont typeface="Arial"/>
              <a:buChar char="­"/>
              <a:defRPr sz="139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464520" y="0"/>
            <a:ext cx="8533800" cy="4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2398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798"/>
            </a:lvl2pPr>
            <a:lvl3pPr lvl="2" indent="0" rtl="0">
              <a:spcBef>
                <a:spcPts val="0"/>
              </a:spcBef>
              <a:buNone/>
              <a:defRPr sz="1798"/>
            </a:lvl3pPr>
            <a:lvl4pPr lvl="3" indent="0" rtl="0">
              <a:spcBef>
                <a:spcPts val="0"/>
              </a:spcBef>
              <a:buNone/>
              <a:defRPr sz="1798"/>
            </a:lvl4pPr>
            <a:lvl5pPr lvl="4" indent="0" rtl="0">
              <a:spcBef>
                <a:spcPts val="0"/>
              </a:spcBef>
              <a:buNone/>
              <a:defRPr sz="1798"/>
            </a:lvl5pPr>
            <a:lvl6pPr lvl="5" indent="0" rtl="0">
              <a:spcBef>
                <a:spcPts val="0"/>
              </a:spcBef>
              <a:buNone/>
              <a:defRPr sz="1798"/>
            </a:lvl6pPr>
            <a:lvl7pPr lvl="6" indent="0" rtl="0">
              <a:spcBef>
                <a:spcPts val="0"/>
              </a:spcBef>
              <a:buNone/>
              <a:defRPr sz="1798"/>
            </a:lvl7pPr>
            <a:lvl8pPr lvl="7" indent="0" rtl="0">
              <a:spcBef>
                <a:spcPts val="0"/>
              </a:spcBef>
              <a:buNone/>
              <a:defRPr sz="1798"/>
            </a:lvl8pPr>
            <a:lvl9pPr lvl="8" indent="0" rtl="0">
              <a:spcBef>
                <a:spcPts val="0"/>
              </a:spcBef>
              <a:buNone/>
              <a:defRPr sz="1798"/>
            </a:lvl9pPr>
          </a:lstStyle>
          <a:p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ftr" idx="11"/>
          </p:nvPr>
        </p:nvSpPr>
        <p:spPr>
          <a:xfrm>
            <a:off x="23296" y="4965367"/>
            <a:ext cx="1170600" cy="16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99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6789" marR="0" lvl="1" indent="0" algn="l" rtl="0">
              <a:spcBef>
                <a:spcPts val="0"/>
              </a:spcBef>
              <a:buNone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3577" marR="0" lvl="2" indent="0" algn="l" rtl="0">
              <a:spcBef>
                <a:spcPts val="0"/>
              </a:spcBef>
              <a:buNone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366" marR="0" lvl="3" indent="0" algn="l" rtl="0">
              <a:spcBef>
                <a:spcPts val="0"/>
              </a:spcBef>
              <a:buNone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154" marR="0" lvl="4" indent="0" algn="l" rtl="0">
              <a:spcBef>
                <a:spcPts val="0"/>
              </a:spcBef>
              <a:buNone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3943" marR="0" lvl="5" indent="0" algn="l" rtl="0">
              <a:spcBef>
                <a:spcPts val="0"/>
              </a:spcBef>
              <a:buNone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0731" marR="0" lvl="6" indent="0" algn="l" rtl="0">
              <a:spcBef>
                <a:spcPts val="0"/>
              </a:spcBef>
              <a:buNone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197520" marR="0" lvl="7" indent="0" algn="l" rtl="0">
              <a:spcBef>
                <a:spcPts val="0"/>
              </a:spcBef>
              <a:buNone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4308" marR="0" lvl="8" indent="0" algn="l" rtl="0">
              <a:spcBef>
                <a:spcPts val="0"/>
              </a:spcBef>
              <a:buNone/>
              <a:defRPr sz="17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9" name="Shape 359"/>
          <p:cNvSpPr txBox="1">
            <a:spLocks noGrp="1"/>
          </p:cNvSpPr>
          <p:nvPr>
            <p:ph type="sldNum" idx="12"/>
          </p:nvPr>
        </p:nvSpPr>
        <p:spPr>
          <a:xfrm>
            <a:off x="8619807" y="4983824"/>
            <a:ext cx="422400" cy="12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799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" sz="799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66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619587"/>
            <a:ext cx="7772400" cy="1021556"/>
          </a:xfrm>
        </p:spPr>
        <p:txBody>
          <a:bodyPr anchor="b" anchorCtr="0">
            <a:noAutofit/>
          </a:bodyPr>
          <a:lstStyle>
            <a:lvl1pPr algn="l">
              <a:defRPr sz="2800" b="0" cap="none">
                <a:solidFill>
                  <a:schemeClr val="tx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err="1"/>
              <a:t>28pt</a:t>
            </a:r>
            <a:r>
              <a:rPr lang="en-US"/>
              <a:t> Intel Clear Light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752675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200" b="1" baseline="0">
                <a:solidFill>
                  <a:schemeClr val="tx1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err="1"/>
              <a:t>12pt</a:t>
            </a:r>
            <a:r>
              <a:rPr lang="en-US"/>
              <a:t> Intel Clear Bolded Subhead</a:t>
            </a:r>
          </a:p>
        </p:txBody>
      </p:sp>
    </p:spTree>
    <p:extLst>
      <p:ext uri="{BB962C8B-B14F-4D97-AF65-F5344CB8AC3E}">
        <p14:creationId xmlns:p14="http://schemas.microsoft.com/office/powerpoint/2010/main" val="361113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1.png"/>
          <p:cNvPicPr>
            <a:picLocks noChangeAspect="1"/>
          </p:cNvPicPr>
          <p:nvPr/>
        </p:nvPicPr>
        <p:blipFill>
          <a:blip r:embed="rId2">
            <a:extLst/>
          </a:blip>
          <a:srcRect r="5549"/>
          <a:stretch>
            <a:fillRect/>
          </a:stretch>
        </p:blipFill>
        <p:spPr>
          <a:xfrm rot="10800000">
            <a:off x="-1" y="5006340"/>
            <a:ext cx="9144001" cy="124279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image1.png"/>
          <p:cNvPicPr>
            <a:picLocks noChangeAspect="1"/>
          </p:cNvPicPr>
          <p:nvPr/>
        </p:nvPicPr>
        <p:blipFill>
          <a:blip r:embed="rId2">
            <a:extLst/>
          </a:blip>
          <a:srcRect r="5549"/>
          <a:stretch>
            <a:fillRect/>
          </a:stretch>
        </p:blipFill>
        <p:spPr>
          <a:xfrm>
            <a:off x="-1" y="0"/>
            <a:ext cx="9144001" cy="133350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grpSp>
        <p:nvGrpSpPr>
          <p:cNvPr id="99" name="Group 99"/>
          <p:cNvGrpSpPr/>
          <p:nvPr/>
        </p:nvGrpSpPr>
        <p:grpSpPr>
          <a:xfrm>
            <a:off x="8151017" y="4720985"/>
            <a:ext cx="910140" cy="251741"/>
            <a:chOff x="0" y="0"/>
            <a:chExt cx="910139" cy="251740"/>
          </a:xfrm>
        </p:grpSpPr>
        <p:sp>
          <p:nvSpPr>
            <p:cNvPr id="87" name="Shape 87"/>
            <p:cNvSpPr/>
            <p:nvPr/>
          </p:nvSpPr>
          <p:spPr>
            <a:xfrm>
              <a:off x="30460" y="121837"/>
              <a:ext cx="879680" cy="129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183" extrusionOk="0">
                  <a:moveTo>
                    <a:pt x="18985" y="16198"/>
                  </a:moveTo>
                  <a:cubicBezTo>
                    <a:pt x="19281" y="14601"/>
                    <a:pt x="19729" y="12556"/>
                    <a:pt x="19662" y="8977"/>
                  </a:cubicBezTo>
                  <a:cubicBezTo>
                    <a:pt x="19596" y="4951"/>
                    <a:pt x="18517" y="3226"/>
                    <a:pt x="17782" y="2587"/>
                  </a:cubicBezTo>
                  <a:cubicBezTo>
                    <a:pt x="15167" y="222"/>
                    <a:pt x="12093" y="2906"/>
                    <a:pt x="9803" y="4823"/>
                  </a:cubicBezTo>
                  <a:cubicBezTo>
                    <a:pt x="6405" y="7763"/>
                    <a:pt x="3093" y="10383"/>
                    <a:pt x="0" y="14984"/>
                  </a:cubicBezTo>
                  <a:cubicBezTo>
                    <a:pt x="4057" y="7827"/>
                    <a:pt x="9077" y="1884"/>
                    <a:pt x="14040" y="286"/>
                  </a:cubicBezTo>
                  <a:cubicBezTo>
                    <a:pt x="16274" y="-417"/>
                    <a:pt x="19262" y="-161"/>
                    <a:pt x="20751" y="5015"/>
                  </a:cubicBezTo>
                  <a:cubicBezTo>
                    <a:pt x="21046" y="6101"/>
                    <a:pt x="21447" y="8402"/>
                    <a:pt x="21485" y="10447"/>
                  </a:cubicBezTo>
                  <a:cubicBezTo>
                    <a:pt x="21600" y="15751"/>
                    <a:pt x="20741" y="18819"/>
                    <a:pt x="20350" y="21183"/>
                  </a:cubicBezTo>
                  <a:cubicBezTo>
                    <a:pt x="17963" y="21183"/>
                    <a:pt x="17963" y="21183"/>
                    <a:pt x="17963" y="21183"/>
                  </a:cubicBezTo>
                  <a:cubicBezTo>
                    <a:pt x="18278" y="19521"/>
                    <a:pt x="18632" y="18179"/>
                    <a:pt x="18985" y="16198"/>
                  </a:cubicBezTo>
                  <a:close/>
                </a:path>
              </a:pathLst>
            </a:custGeom>
            <a:solidFill>
              <a:srgbClr val="ED1C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0" y="0"/>
              <a:ext cx="194485" cy="175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600" extrusionOk="0">
                  <a:moveTo>
                    <a:pt x="0" y="21600"/>
                  </a:moveTo>
                  <a:cubicBezTo>
                    <a:pt x="5077" y="576"/>
                    <a:pt x="5077" y="576"/>
                    <a:pt x="5077" y="576"/>
                  </a:cubicBezTo>
                  <a:cubicBezTo>
                    <a:pt x="10929" y="576"/>
                    <a:pt x="10929" y="576"/>
                    <a:pt x="10929" y="576"/>
                  </a:cubicBezTo>
                  <a:cubicBezTo>
                    <a:pt x="10370" y="2880"/>
                    <a:pt x="10370" y="2880"/>
                    <a:pt x="10370" y="2880"/>
                  </a:cubicBezTo>
                  <a:cubicBezTo>
                    <a:pt x="11575" y="1968"/>
                    <a:pt x="12693" y="1248"/>
                    <a:pt x="13726" y="768"/>
                  </a:cubicBezTo>
                  <a:cubicBezTo>
                    <a:pt x="14759" y="240"/>
                    <a:pt x="15834" y="0"/>
                    <a:pt x="16953" y="0"/>
                  </a:cubicBezTo>
                  <a:cubicBezTo>
                    <a:pt x="18846" y="0"/>
                    <a:pt x="20180" y="672"/>
                    <a:pt x="20869" y="2016"/>
                  </a:cubicBezTo>
                  <a:cubicBezTo>
                    <a:pt x="21557" y="3360"/>
                    <a:pt x="21600" y="5328"/>
                    <a:pt x="20998" y="7920"/>
                  </a:cubicBezTo>
                  <a:cubicBezTo>
                    <a:pt x="17684" y="21600"/>
                    <a:pt x="17684" y="21600"/>
                    <a:pt x="17684" y="21600"/>
                  </a:cubicBezTo>
                  <a:cubicBezTo>
                    <a:pt x="11790" y="21600"/>
                    <a:pt x="11790" y="21600"/>
                    <a:pt x="11790" y="21600"/>
                  </a:cubicBezTo>
                  <a:cubicBezTo>
                    <a:pt x="14285" y="11184"/>
                    <a:pt x="14285" y="11184"/>
                    <a:pt x="14285" y="11184"/>
                  </a:cubicBezTo>
                  <a:cubicBezTo>
                    <a:pt x="14500" y="10320"/>
                    <a:pt x="14673" y="9456"/>
                    <a:pt x="14802" y="8640"/>
                  </a:cubicBezTo>
                  <a:cubicBezTo>
                    <a:pt x="14931" y="7776"/>
                    <a:pt x="14974" y="7152"/>
                    <a:pt x="14888" y="6768"/>
                  </a:cubicBezTo>
                  <a:cubicBezTo>
                    <a:pt x="14802" y="6288"/>
                    <a:pt x="14586" y="5952"/>
                    <a:pt x="14285" y="5760"/>
                  </a:cubicBezTo>
                  <a:cubicBezTo>
                    <a:pt x="13941" y="5520"/>
                    <a:pt x="13468" y="5424"/>
                    <a:pt x="12822" y="5424"/>
                  </a:cubicBezTo>
                  <a:cubicBezTo>
                    <a:pt x="12349" y="5424"/>
                    <a:pt x="11833" y="5520"/>
                    <a:pt x="11273" y="5760"/>
                  </a:cubicBezTo>
                  <a:cubicBezTo>
                    <a:pt x="10757" y="5952"/>
                    <a:pt x="10155" y="6240"/>
                    <a:pt x="9466" y="6672"/>
                  </a:cubicBezTo>
                  <a:cubicBezTo>
                    <a:pt x="5895" y="21600"/>
                    <a:pt x="5895" y="21600"/>
                    <a:pt x="5895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225406" y="4716"/>
              <a:ext cx="180798" cy="171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8" y="21600"/>
                  </a:moveTo>
                  <a:lnTo>
                    <a:pt x="0" y="0"/>
                  </a:lnTo>
                  <a:lnTo>
                    <a:pt x="6715" y="0"/>
                  </a:lnTo>
                  <a:lnTo>
                    <a:pt x="7278" y="14259"/>
                  </a:lnTo>
                  <a:lnTo>
                    <a:pt x="15073" y="0"/>
                  </a:lnTo>
                  <a:lnTo>
                    <a:pt x="21600" y="0"/>
                  </a:lnTo>
                  <a:lnTo>
                    <a:pt x="8781" y="21600"/>
                  </a:lnTo>
                  <a:lnTo>
                    <a:pt x="1808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380852" y="0"/>
              <a:ext cx="293010" cy="175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398" y="576"/>
                    <a:pt x="3398" y="576"/>
                    <a:pt x="3398" y="576"/>
                  </a:cubicBezTo>
                  <a:cubicBezTo>
                    <a:pt x="7315" y="576"/>
                    <a:pt x="7315" y="576"/>
                    <a:pt x="7315" y="576"/>
                  </a:cubicBezTo>
                  <a:cubicBezTo>
                    <a:pt x="6941" y="2880"/>
                    <a:pt x="6941" y="2880"/>
                    <a:pt x="6941" y="2880"/>
                  </a:cubicBezTo>
                  <a:cubicBezTo>
                    <a:pt x="7747" y="1968"/>
                    <a:pt x="8467" y="1248"/>
                    <a:pt x="9130" y="768"/>
                  </a:cubicBezTo>
                  <a:cubicBezTo>
                    <a:pt x="9763" y="240"/>
                    <a:pt x="10454" y="0"/>
                    <a:pt x="11174" y="0"/>
                  </a:cubicBezTo>
                  <a:cubicBezTo>
                    <a:pt x="11952" y="0"/>
                    <a:pt x="12557" y="288"/>
                    <a:pt x="13046" y="912"/>
                  </a:cubicBezTo>
                  <a:cubicBezTo>
                    <a:pt x="13536" y="1488"/>
                    <a:pt x="13853" y="2400"/>
                    <a:pt x="13968" y="3648"/>
                  </a:cubicBezTo>
                  <a:cubicBezTo>
                    <a:pt x="14890" y="2448"/>
                    <a:pt x="15754" y="1536"/>
                    <a:pt x="16531" y="912"/>
                  </a:cubicBezTo>
                  <a:cubicBezTo>
                    <a:pt x="17309" y="288"/>
                    <a:pt x="18029" y="0"/>
                    <a:pt x="18720" y="0"/>
                  </a:cubicBezTo>
                  <a:cubicBezTo>
                    <a:pt x="19325" y="0"/>
                    <a:pt x="19814" y="144"/>
                    <a:pt x="20218" y="432"/>
                  </a:cubicBezTo>
                  <a:cubicBezTo>
                    <a:pt x="20650" y="768"/>
                    <a:pt x="20966" y="1248"/>
                    <a:pt x="21168" y="1872"/>
                  </a:cubicBezTo>
                  <a:cubicBezTo>
                    <a:pt x="21427" y="2544"/>
                    <a:pt x="21571" y="3312"/>
                    <a:pt x="21600" y="4272"/>
                  </a:cubicBezTo>
                  <a:cubicBezTo>
                    <a:pt x="21600" y="5184"/>
                    <a:pt x="21514" y="6432"/>
                    <a:pt x="21254" y="7920"/>
                  </a:cubicBezTo>
                  <a:cubicBezTo>
                    <a:pt x="19066" y="21600"/>
                    <a:pt x="19066" y="21600"/>
                    <a:pt x="19066" y="21600"/>
                  </a:cubicBezTo>
                  <a:cubicBezTo>
                    <a:pt x="15091" y="21600"/>
                    <a:pt x="15091" y="21600"/>
                    <a:pt x="15091" y="21600"/>
                  </a:cubicBezTo>
                  <a:cubicBezTo>
                    <a:pt x="16790" y="11088"/>
                    <a:pt x="16790" y="11088"/>
                    <a:pt x="16790" y="11088"/>
                  </a:cubicBezTo>
                  <a:cubicBezTo>
                    <a:pt x="16963" y="10080"/>
                    <a:pt x="17078" y="9168"/>
                    <a:pt x="17194" y="8496"/>
                  </a:cubicBezTo>
                  <a:cubicBezTo>
                    <a:pt x="17280" y="7776"/>
                    <a:pt x="17309" y="7200"/>
                    <a:pt x="17251" y="6720"/>
                  </a:cubicBezTo>
                  <a:cubicBezTo>
                    <a:pt x="17222" y="6288"/>
                    <a:pt x="17107" y="5952"/>
                    <a:pt x="16906" y="5760"/>
                  </a:cubicBezTo>
                  <a:cubicBezTo>
                    <a:pt x="16704" y="5520"/>
                    <a:pt x="16387" y="5424"/>
                    <a:pt x="15955" y="5424"/>
                  </a:cubicBezTo>
                  <a:cubicBezTo>
                    <a:pt x="15638" y="5424"/>
                    <a:pt x="15322" y="5568"/>
                    <a:pt x="15005" y="5760"/>
                  </a:cubicBezTo>
                  <a:cubicBezTo>
                    <a:pt x="14688" y="6000"/>
                    <a:pt x="14314" y="6288"/>
                    <a:pt x="13910" y="6672"/>
                  </a:cubicBezTo>
                  <a:cubicBezTo>
                    <a:pt x="11491" y="21600"/>
                    <a:pt x="11491" y="21600"/>
                    <a:pt x="11491" y="21600"/>
                  </a:cubicBezTo>
                  <a:cubicBezTo>
                    <a:pt x="7546" y="21600"/>
                    <a:pt x="7546" y="21600"/>
                    <a:pt x="7546" y="21600"/>
                  </a:cubicBezTo>
                  <a:cubicBezTo>
                    <a:pt x="9245" y="11088"/>
                    <a:pt x="9245" y="11088"/>
                    <a:pt x="9245" y="11088"/>
                  </a:cubicBezTo>
                  <a:cubicBezTo>
                    <a:pt x="9389" y="10080"/>
                    <a:pt x="9533" y="9216"/>
                    <a:pt x="9619" y="8496"/>
                  </a:cubicBezTo>
                  <a:cubicBezTo>
                    <a:pt x="9706" y="7776"/>
                    <a:pt x="9734" y="7200"/>
                    <a:pt x="9677" y="6720"/>
                  </a:cubicBezTo>
                  <a:cubicBezTo>
                    <a:pt x="9648" y="6288"/>
                    <a:pt x="9533" y="5952"/>
                    <a:pt x="9331" y="5760"/>
                  </a:cubicBezTo>
                  <a:cubicBezTo>
                    <a:pt x="9130" y="5520"/>
                    <a:pt x="8813" y="5424"/>
                    <a:pt x="8381" y="5424"/>
                  </a:cubicBezTo>
                  <a:cubicBezTo>
                    <a:pt x="8064" y="5424"/>
                    <a:pt x="7718" y="5568"/>
                    <a:pt x="7373" y="5808"/>
                  </a:cubicBezTo>
                  <a:cubicBezTo>
                    <a:pt x="7027" y="6048"/>
                    <a:pt x="6682" y="6336"/>
                    <a:pt x="6336" y="6672"/>
                  </a:cubicBezTo>
                  <a:cubicBezTo>
                    <a:pt x="3946" y="21600"/>
                    <a:pt x="3946" y="21600"/>
                    <a:pt x="3946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361004" y="185709"/>
              <a:ext cx="61315" cy="64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023" y="0"/>
                  </a:lnTo>
                  <a:lnTo>
                    <a:pt x="21600" y="0"/>
                  </a:lnTo>
                  <a:lnTo>
                    <a:pt x="20354" y="4189"/>
                  </a:lnTo>
                  <a:lnTo>
                    <a:pt x="10592" y="4189"/>
                  </a:lnTo>
                  <a:lnTo>
                    <a:pt x="9623" y="7985"/>
                  </a:lnTo>
                  <a:lnTo>
                    <a:pt x="18554" y="7985"/>
                  </a:lnTo>
                  <a:lnTo>
                    <a:pt x="17308" y="12109"/>
                  </a:lnTo>
                  <a:lnTo>
                    <a:pt x="8377" y="12109"/>
                  </a:lnTo>
                  <a:lnTo>
                    <a:pt x="6854" y="17607"/>
                  </a:lnTo>
                  <a:lnTo>
                    <a:pt x="16615" y="17607"/>
                  </a:lnTo>
                  <a:lnTo>
                    <a:pt x="1536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73B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408561" y="185709"/>
              <a:ext cx="78609" cy="64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154" y="10800"/>
                  </a:lnTo>
                  <a:lnTo>
                    <a:pt x="4914" y="0"/>
                  </a:lnTo>
                  <a:lnTo>
                    <a:pt x="10098" y="0"/>
                  </a:lnTo>
                  <a:lnTo>
                    <a:pt x="11934" y="6545"/>
                  </a:lnTo>
                  <a:lnTo>
                    <a:pt x="16632" y="0"/>
                  </a:lnTo>
                  <a:lnTo>
                    <a:pt x="21600" y="0"/>
                  </a:lnTo>
                  <a:lnTo>
                    <a:pt x="13716" y="10538"/>
                  </a:lnTo>
                  <a:lnTo>
                    <a:pt x="17064" y="21600"/>
                  </a:lnTo>
                  <a:lnTo>
                    <a:pt x="11826" y="21600"/>
                  </a:lnTo>
                  <a:lnTo>
                    <a:pt x="9990" y="14727"/>
                  </a:lnTo>
                  <a:lnTo>
                    <a:pt x="491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73B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93" name="Shape 93"/>
            <p:cNvSpPr/>
            <p:nvPr/>
          </p:nvSpPr>
          <p:spPr>
            <a:xfrm>
              <a:off x="476557" y="185709"/>
              <a:ext cx="62729" cy="64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extrusionOk="0">
                  <a:moveTo>
                    <a:pt x="0" y="21600"/>
                  </a:moveTo>
                  <a:cubicBezTo>
                    <a:pt x="6037" y="0"/>
                    <a:pt x="6037" y="0"/>
                    <a:pt x="6037" y="0"/>
                  </a:cubicBezTo>
                  <a:cubicBezTo>
                    <a:pt x="14624" y="0"/>
                    <a:pt x="14624" y="0"/>
                    <a:pt x="14624" y="0"/>
                  </a:cubicBezTo>
                  <a:cubicBezTo>
                    <a:pt x="15965" y="0"/>
                    <a:pt x="17039" y="130"/>
                    <a:pt x="17843" y="390"/>
                  </a:cubicBezTo>
                  <a:cubicBezTo>
                    <a:pt x="18783" y="651"/>
                    <a:pt x="19453" y="1041"/>
                    <a:pt x="20124" y="1431"/>
                  </a:cubicBezTo>
                  <a:cubicBezTo>
                    <a:pt x="20795" y="1952"/>
                    <a:pt x="21198" y="2733"/>
                    <a:pt x="21466" y="3643"/>
                  </a:cubicBezTo>
                  <a:cubicBezTo>
                    <a:pt x="21600" y="4554"/>
                    <a:pt x="21600" y="5595"/>
                    <a:pt x="21198" y="6896"/>
                  </a:cubicBezTo>
                  <a:cubicBezTo>
                    <a:pt x="20929" y="7807"/>
                    <a:pt x="20527" y="8848"/>
                    <a:pt x="19990" y="9759"/>
                  </a:cubicBezTo>
                  <a:cubicBezTo>
                    <a:pt x="19319" y="10670"/>
                    <a:pt x="18648" y="11451"/>
                    <a:pt x="17978" y="11971"/>
                  </a:cubicBezTo>
                  <a:cubicBezTo>
                    <a:pt x="17441" y="12361"/>
                    <a:pt x="16904" y="12752"/>
                    <a:pt x="16368" y="13012"/>
                  </a:cubicBezTo>
                  <a:cubicBezTo>
                    <a:pt x="15831" y="13402"/>
                    <a:pt x="15294" y="13663"/>
                    <a:pt x="14624" y="13793"/>
                  </a:cubicBezTo>
                  <a:cubicBezTo>
                    <a:pt x="14087" y="14053"/>
                    <a:pt x="13416" y="14313"/>
                    <a:pt x="12745" y="14313"/>
                  </a:cubicBezTo>
                  <a:cubicBezTo>
                    <a:pt x="12075" y="14443"/>
                    <a:pt x="11270" y="14573"/>
                    <a:pt x="10465" y="14573"/>
                  </a:cubicBezTo>
                  <a:cubicBezTo>
                    <a:pt x="7647" y="14573"/>
                    <a:pt x="7647" y="14573"/>
                    <a:pt x="7647" y="14573"/>
                  </a:cubicBezTo>
                  <a:cubicBezTo>
                    <a:pt x="5635" y="21600"/>
                    <a:pt x="5635" y="21600"/>
                    <a:pt x="5635" y="21600"/>
                  </a:cubicBezTo>
                  <a:lnTo>
                    <a:pt x="0" y="21600"/>
                  </a:lnTo>
                  <a:close/>
                  <a:moveTo>
                    <a:pt x="10599" y="10540"/>
                  </a:moveTo>
                  <a:cubicBezTo>
                    <a:pt x="11001" y="10540"/>
                    <a:pt x="11538" y="10540"/>
                    <a:pt x="11806" y="10410"/>
                  </a:cubicBezTo>
                  <a:cubicBezTo>
                    <a:pt x="12209" y="10410"/>
                    <a:pt x="12477" y="10280"/>
                    <a:pt x="12880" y="10149"/>
                  </a:cubicBezTo>
                  <a:cubicBezTo>
                    <a:pt x="13282" y="10019"/>
                    <a:pt x="13550" y="9889"/>
                    <a:pt x="13819" y="9629"/>
                  </a:cubicBezTo>
                  <a:cubicBezTo>
                    <a:pt x="14221" y="9369"/>
                    <a:pt x="14624" y="8978"/>
                    <a:pt x="14892" y="8588"/>
                  </a:cubicBezTo>
                  <a:cubicBezTo>
                    <a:pt x="15026" y="8198"/>
                    <a:pt x="15294" y="7677"/>
                    <a:pt x="15429" y="7027"/>
                  </a:cubicBezTo>
                  <a:cubicBezTo>
                    <a:pt x="15697" y="6376"/>
                    <a:pt x="15697" y="5855"/>
                    <a:pt x="15429" y="5465"/>
                  </a:cubicBezTo>
                  <a:cubicBezTo>
                    <a:pt x="15294" y="4945"/>
                    <a:pt x="15026" y="4684"/>
                    <a:pt x="14624" y="4554"/>
                  </a:cubicBezTo>
                  <a:cubicBezTo>
                    <a:pt x="14221" y="4294"/>
                    <a:pt x="13684" y="4164"/>
                    <a:pt x="13282" y="4164"/>
                  </a:cubicBezTo>
                  <a:cubicBezTo>
                    <a:pt x="12745" y="4034"/>
                    <a:pt x="12075" y="4034"/>
                    <a:pt x="11270" y="4034"/>
                  </a:cubicBezTo>
                  <a:cubicBezTo>
                    <a:pt x="10465" y="4034"/>
                    <a:pt x="10465" y="4034"/>
                    <a:pt x="10465" y="4034"/>
                  </a:cubicBezTo>
                  <a:cubicBezTo>
                    <a:pt x="8720" y="10540"/>
                    <a:pt x="8720" y="10540"/>
                    <a:pt x="8720" y="10540"/>
                  </a:cubicBezTo>
                  <a:cubicBezTo>
                    <a:pt x="9123" y="10540"/>
                    <a:pt x="9123" y="10540"/>
                    <a:pt x="9123" y="10540"/>
                  </a:cubicBezTo>
                  <a:cubicBezTo>
                    <a:pt x="9660" y="10540"/>
                    <a:pt x="10062" y="10540"/>
                    <a:pt x="10599" y="10540"/>
                  </a:cubicBezTo>
                  <a:close/>
                </a:path>
              </a:pathLst>
            </a:custGeom>
            <a:solidFill>
              <a:srgbClr val="0073B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535119" y="185709"/>
              <a:ext cx="63829" cy="64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600" extrusionOk="0">
                  <a:moveTo>
                    <a:pt x="0" y="21600"/>
                  </a:moveTo>
                  <a:cubicBezTo>
                    <a:pt x="5927" y="0"/>
                    <a:pt x="5927" y="0"/>
                    <a:pt x="5927" y="0"/>
                  </a:cubicBezTo>
                  <a:cubicBezTo>
                    <a:pt x="14620" y="0"/>
                    <a:pt x="14620" y="0"/>
                    <a:pt x="14620" y="0"/>
                  </a:cubicBezTo>
                  <a:cubicBezTo>
                    <a:pt x="15937" y="0"/>
                    <a:pt x="16859" y="130"/>
                    <a:pt x="17780" y="260"/>
                  </a:cubicBezTo>
                  <a:cubicBezTo>
                    <a:pt x="18571" y="390"/>
                    <a:pt x="19361" y="781"/>
                    <a:pt x="20020" y="1171"/>
                  </a:cubicBezTo>
                  <a:cubicBezTo>
                    <a:pt x="20678" y="1692"/>
                    <a:pt x="21073" y="2342"/>
                    <a:pt x="21337" y="3123"/>
                  </a:cubicBezTo>
                  <a:cubicBezTo>
                    <a:pt x="21600" y="3904"/>
                    <a:pt x="21600" y="4814"/>
                    <a:pt x="21205" y="5986"/>
                  </a:cubicBezTo>
                  <a:cubicBezTo>
                    <a:pt x="20810" y="7677"/>
                    <a:pt x="20020" y="8978"/>
                    <a:pt x="19098" y="10019"/>
                  </a:cubicBezTo>
                  <a:cubicBezTo>
                    <a:pt x="18044" y="11060"/>
                    <a:pt x="16727" y="11841"/>
                    <a:pt x="15410" y="12492"/>
                  </a:cubicBezTo>
                  <a:cubicBezTo>
                    <a:pt x="20283" y="21600"/>
                    <a:pt x="20283" y="21600"/>
                    <a:pt x="20283" y="21600"/>
                  </a:cubicBezTo>
                  <a:cubicBezTo>
                    <a:pt x="13566" y="21600"/>
                    <a:pt x="13566" y="21600"/>
                    <a:pt x="13566" y="21600"/>
                  </a:cubicBezTo>
                  <a:cubicBezTo>
                    <a:pt x="9615" y="13663"/>
                    <a:pt x="9615" y="13663"/>
                    <a:pt x="9615" y="13663"/>
                  </a:cubicBezTo>
                  <a:cubicBezTo>
                    <a:pt x="7639" y="13663"/>
                    <a:pt x="7639" y="13663"/>
                    <a:pt x="7639" y="13663"/>
                  </a:cubicBezTo>
                  <a:cubicBezTo>
                    <a:pt x="5532" y="21600"/>
                    <a:pt x="5532" y="21600"/>
                    <a:pt x="5532" y="21600"/>
                  </a:cubicBezTo>
                  <a:lnTo>
                    <a:pt x="0" y="21600"/>
                  </a:lnTo>
                  <a:close/>
                  <a:moveTo>
                    <a:pt x="12249" y="9629"/>
                  </a:moveTo>
                  <a:cubicBezTo>
                    <a:pt x="12776" y="9629"/>
                    <a:pt x="13302" y="9369"/>
                    <a:pt x="13698" y="9108"/>
                  </a:cubicBezTo>
                  <a:cubicBezTo>
                    <a:pt x="14224" y="8848"/>
                    <a:pt x="14488" y="8458"/>
                    <a:pt x="14751" y="8198"/>
                  </a:cubicBezTo>
                  <a:cubicBezTo>
                    <a:pt x="15015" y="7807"/>
                    <a:pt x="15278" y="7287"/>
                    <a:pt x="15410" y="6636"/>
                  </a:cubicBezTo>
                  <a:cubicBezTo>
                    <a:pt x="15541" y="6116"/>
                    <a:pt x="15673" y="5595"/>
                    <a:pt x="15541" y="5205"/>
                  </a:cubicBezTo>
                  <a:cubicBezTo>
                    <a:pt x="15410" y="4814"/>
                    <a:pt x="15146" y="4554"/>
                    <a:pt x="14751" y="4294"/>
                  </a:cubicBezTo>
                  <a:cubicBezTo>
                    <a:pt x="14356" y="4164"/>
                    <a:pt x="14093" y="4164"/>
                    <a:pt x="13698" y="4034"/>
                  </a:cubicBezTo>
                  <a:cubicBezTo>
                    <a:pt x="13171" y="4034"/>
                    <a:pt x="12776" y="4034"/>
                    <a:pt x="12117" y="4034"/>
                  </a:cubicBezTo>
                  <a:cubicBezTo>
                    <a:pt x="10273" y="4034"/>
                    <a:pt x="10273" y="4034"/>
                    <a:pt x="10273" y="4034"/>
                  </a:cubicBezTo>
                  <a:cubicBezTo>
                    <a:pt x="8693" y="9889"/>
                    <a:pt x="8693" y="9889"/>
                    <a:pt x="8693" y="9889"/>
                  </a:cubicBezTo>
                  <a:cubicBezTo>
                    <a:pt x="10273" y="9889"/>
                    <a:pt x="10273" y="9889"/>
                    <a:pt x="10273" y="9889"/>
                  </a:cubicBezTo>
                  <a:cubicBezTo>
                    <a:pt x="11063" y="9889"/>
                    <a:pt x="11722" y="9759"/>
                    <a:pt x="12249" y="9629"/>
                  </a:cubicBezTo>
                  <a:close/>
                </a:path>
              </a:pathLst>
            </a:custGeom>
            <a:solidFill>
              <a:srgbClr val="0073B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599970" y="185709"/>
              <a:ext cx="60922" cy="64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062" y="0"/>
                  </a:lnTo>
                  <a:lnTo>
                    <a:pt x="21600" y="0"/>
                  </a:lnTo>
                  <a:lnTo>
                    <a:pt x="20485" y="4189"/>
                  </a:lnTo>
                  <a:lnTo>
                    <a:pt x="10661" y="4189"/>
                  </a:lnTo>
                  <a:lnTo>
                    <a:pt x="9546" y="7985"/>
                  </a:lnTo>
                  <a:lnTo>
                    <a:pt x="18534" y="7985"/>
                  </a:lnTo>
                  <a:lnTo>
                    <a:pt x="17419" y="12109"/>
                  </a:lnTo>
                  <a:lnTo>
                    <a:pt x="8431" y="12109"/>
                  </a:lnTo>
                  <a:lnTo>
                    <a:pt x="6898" y="17607"/>
                  </a:lnTo>
                  <a:lnTo>
                    <a:pt x="16583" y="17607"/>
                  </a:lnTo>
                  <a:lnTo>
                    <a:pt x="1553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73B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652244" y="184530"/>
              <a:ext cx="64459" cy="67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42" y="21098"/>
                  </a:moveTo>
                  <a:cubicBezTo>
                    <a:pt x="1964" y="20847"/>
                    <a:pt x="916" y="20470"/>
                    <a:pt x="0" y="19967"/>
                  </a:cubicBezTo>
                  <a:cubicBezTo>
                    <a:pt x="1309" y="15070"/>
                    <a:pt x="1309" y="15070"/>
                    <a:pt x="1309" y="15070"/>
                  </a:cubicBezTo>
                  <a:cubicBezTo>
                    <a:pt x="1833" y="15070"/>
                    <a:pt x="1833" y="15070"/>
                    <a:pt x="1833" y="15070"/>
                  </a:cubicBezTo>
                  <a:cubicBezTo>
                    <a:pt x="2618" y="15949"/>
                    <a:pt x="3665" y="16577"/>
                    <a:pt x="4844" y="17079"/>
                  </a:cubicBezTo>
                  <a:cubicBezTo>
                    <a:pt x="6022" y="17581"/>
                    <a:pt x="7200" y="17833"/>
                    <a:pt x="8509" y="17833"/>
                  </a:cubicBezTo>
                  <a:cubicBezTo>
                    <a:pt x="8771" y="17833"/>
                    <a:pt x="9164" y="17833"/>
                    <a:pt x="9687" y="17707"/>
                  </a:cubicBezTo>
                  <a:cubicBezTo>
                    <a:pt x="10211" y="17707"/>
                    <a:pt x="10735" y="17581"/>
                    <a:pt x="10996" y="17456"/>
                  </a:cubicBezTo>
                  <a:cubicBezTo>
                    <a:pt x="11520" y="17205"/>
                    <a:pt x="11913" y="17079"/>
                    <a:pt x="12175" y="16702"/>
                  </a:cubicBezTo>
                  <a:cubicBezTo>
                    <a:pt x="12567" y="16451"/>
                    <a:pt x="12829" y="16074"/>
                    <a:pt x="12960" y="15572"/>
                  </a:cubicBezTo>
                  <a:cubicBezTo>
                    <a:pt x="13091" y="15070"/>
                    <a:pt x="12960" y="14693"/>
                    <a:pt x="12567" y="14316"/>
                  </a:cubicBezTo>
                  <a:cubicBezTo>
                    <a:pt x="12305" y="14065"/>
                    <a:pt x="11782" y="13814"/>
                    <a:pt x="11258" y="13688"/>
                  </a:cubicBezTo>
                  <a:cubicBezTo>
                    <a:pt x="10604" y="13437"/>
                    <a:pt x="9818" y="13312"/>
                    <a:pt x="9033" y="13060"/>
                  </a:cubicBezTo>
                  <a:cubicBezTo>
                    <a:pt x="8247" y="12935"/>
                    <a:pt x="7593" y="12684"/>
                    <a:pt x="6938" y="12433"/>
                  </a:cubicBezTo>
                  <a:cubicBezTo>
                    <a:pt x="5367" y="11930"/>
                    <a:pt x="4320" y="11177"/>
                    <a:pt x="3927" y="10172"/>
                  </a:cubicBezTo>
                  <a:cubicBezTo>
                    <a:pt x="3404" y="9293"/>
                    <a:pt x="3404" y="8037"/>
                    <a:pt x="3796" y="6530"/>
                  </a:cubicBezTo>
                  <a:cubicBezTo>
                    <a:pt x="4320" y="4647"/>
                    <a:pt x="5629" y="3014"/>
                    <a:pt x="7724" y="1884"/>
                  </a:cubicBezTo>
                  <a:cubicBezTo>
                    <a:pt x="9818" y="628"/>
                    <a:pt x="12044" y="0"/>
                    <a:pt x="14662" y="0"/>
                  </a:cubicBezTo>
                  <a:cubicBezTo>
                    <a:pt x="15971" y="0"/>
                    <a:pt x="17280" y="126"/>
                    <a:pt x="18458" y="377"/>
                  </a:cubicBezTo>
                  <a:cubicBezTo>
                    <a:pt x="19636" y="628"/>
                    <a:pt x="20684" y="1005"/>
                    <a:pt x="21600" y="1507"/>
                  </a:cubicBezTo>
                  <a:cubicBezTo>
                    <a:pt x="20291" y="6153"/>
                    <a:pt x="20291" y="6153"/>
                    <a:pt x="20291" y="6153"/>
                  </a:cubicBezTo>
                  <a:cubicBezTo>
                    <a:pt x="19767" y="6153"/>
                    <a:pt x="19767" y="6153"/>
                    <a:pt x="19767" y="6153"/>
                  </a:cubicBezTo>
                  <a:cubicBezTo>
                    <a:pt x="19113" y="5526"/>
                    <a:pt x="18327" y="5023"/>
                    <a:pt x="17280" y="4521"/>
                  </a:cubicBezTo>
                  <a:cubicBezTo>
                    <a:pt x="16233" y="4019"/>
                    <a:pt x="15185" y="3893"/>
                    <a:pt x="13876" y="3893"/>
                  </a:cubicBezTo>
                  <a:cubicBezTo>
                    <a:pt x="13484" y="3893"/>
                    <a:pt x="12960" y="3893"/>
                    <a:pt x="12567" y="3893"/>
                  </a:cubicBezTo>
                  <a:cubicBezTo>
                    <a:pt x="12175" y="4019"/>
                    <a:pt x="11782" y="4144"/>
                    <a:pt x="11258" y="4270"/>
                  </a:cubicBezTo>
                  <a:cubicBezTo>
                    <a:pt x="10865" y="4521"/>
                    <a:pt x="10604" y="4647"/>
                    <a:pt x="10211" y="5023"/>
                  </a:cubicBezTo>
                  <a:cubicBezTo>
                    <a:pt x="9949" y="5274"/>
                    <a:pt x="9687" y="5651"/>
                    <a:pt x="9556" y="5902"/>
                  </a:cubicBezTo>
                  <a:cubicBezTo>
                    <a:pt x="9425" y="6530"/>
                    <a:pt x="9556" y="6907"/>
                    <a:pt x="9818" y="7284"/>
                  </a:cubicBezTo>
                  <a:cubicBezTo>
                    <a:pt x="10080" y="7535"/>
                    <a:pt x="10865" y="7786"/>
                    <a:pt x="11913" y="8037"/>
                  </a:cubicBezTo>
                  <a:cubicBezTo>
                    <a:pt x="12567" y="8288"/>
                    <a:pt x="13222" y="8414"/>
                    <a:pt x="13876" y="8540"/>
                  </a:cubicBezTo>
                  <a:cubicBezTo>
                    <a:pt x="14531" y="8665"/>
                    <a:pt x="15185" y="8916"/>
                    <a:pt x="15840" y="9167"/>
                  </a:cubicBezTo>
                  <a:cubicBezTo>
                    <a:pt x="17149" y="9670"/>
                    <a:pt x="18065" y="10423"/>
                    <a:pt x="18589" y="11302"/>
                  </a:cubicBezTo>
                  <a:cubicBezTo>
                    <a:pt x="19113" y="12181"/>
                    <a:pt x="19113" y="13312"/>
                    <a:pt x="18720" y="14693"/>
                  </a:cubicBezTo>
                  <a:cubicBezTo>
                    <a:pt x="18196" y="16828"/>
                    <a:pt x="16887" y="18460"/>
                    <a:pt x="14793" y="19716"/>
                  </a:cubicBezTo>
                  <a:cubicBezTo>
                    <a:pt x="12698" y="20972"/>
                    <a:pt x="10211" y="21600"/>
                    <a:pt x="7331" y="21600"/>
                  </a:cubicBezTo>
                  <a:cubicBezTo>
                    <a:pt x="5760" y="21600"/>
                    <a:pt x="4320" y="21474"/>
                    <a:pt x="3142" y="21098"/>
                  </a:cubicBezTo>
                  <a:close/>
                </a:path>
              </a:pathLst>
            </a:custGeom>
            <a:solidFill>
              <a:srgbClr val="0073B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708448" y="184530"/>
              <a:ext cx="64459" cy="67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42" y="21098"/>
                  </a:moveTo>
                  <a:cubicBezTo>
                    <a:pt x="1964" y="20847"/>
                    <a:pt x="916" y="20470"/>
                    <a:pt x="0" y="19967"/>
                  </a:cubicBezTo>
                  <a:cubicBezTo>
                    <a:pt x="1440" y="15070"/>
                    <a:pt x="1440" y="15070"/>
                    <a:pt x="1440" y="15070"/>
                  </a:cubicBezTo>
                  <a:cubicBezTo>
                    <a:pt x="1833" y="15070"/>
                    <a:pt x="1833" y="15070"/>
                    <a:pt x="1833" y="15070"/>
                  </a:cubicBezTo>
                  <a:cubicBezTo>
                    <a:pt x="2749" y="15949"/>
                    <a:pt x="3796" y="16577"/>
                    <a:pt x="4975" y="17079"/>
                  </a:cubicBezTo>
                  <a:cubicBezTo>
                    <a:pt x="6153" y="17581"/>
                    <a:pt x="7331" y="17833"/>
                    <a:pt x="8509" y="17833"/>
                  </a:cubicBezTo>
                  <a:cubicBezTo>
                    <a:pt x="8902" y="17833"/>
                    <a:pt x="9295" y="17833"/>
                    <a:pt x="9818" y="17707"/>
                  </a:cubicBezTo>
                  <a:cubicBezTo>
                    <a:pt x="10342" y="17707"/>
                    <a:pt x="10735" y="17581"/>
                    <a:pt x="11127" y="17456"/>
                  </a:cubicBezTo>
                  <a:cubicBezTo>
                    <a:pt x="11520" y="17205"/>
                    <a:pt x="11913" y="17079"/>
                    <a:pt x="12305" y="16702"/>
                  </a:cubicBezTo>
                  <a:cubicBezTo>
                    <a:pt x="12567" y="16451"/>
                    <a:pt x="12829" y="16074"/>
                    <a:pt x="12960" y="15572"/>
                  </a:cubicBezTo>
                  <a:cubicBezTo>
                    <a:pt x="13091" y="15070"/>
                    <a:pt x="12960" y="14693"/>
                    <a:pt x="12698" y="14316"/>
                  </a:cubicBezTo>
                  <a:cubicBezTo>
                    <a:pt x="12305" y="14065"/>
                    <a:pt x="11913" y="13814"/>
                    <a:pt x="11389" y="13688"/>
                  </a:cubicBezTo>
                  <a:cubicBezTo>
                    <a:pt x="10604" y="13437"/>
                    <a:pt x="9949" y="13312"/>
                    <a:pt x="9164" y="13060"/>
                  </a:cubicBezTo>
                  <a:cubicBezTo>
                    <a:pt x="8378" y="12935"/>
                    <a:pt x="7593" y="12684"/>
                    <a:pt x="6938" y="12433"/>
                  </a:cubicBezTo>
                  <a:cubicBezTo>
                    <a:pt x="5367" y="11930"/>
                    <a:pt x="4451" y="11177"/>
                    <a:pt x="3927" y="10172"/>
                  </a:cubicBezTo>
                  <a:cubicBezTo>
                    <a:pt x="3535" y="9293"/>
                    <a:pt x="3535" y="8037"/>
                    <a:pt x="3927" y="6530"/>
                  </a:cubicBezTo>
                  <a:cubicBezTo>
                    <a:pt x="4451" y="4647"/>
                    <a:pt x="5760" y="3014"/>
                    <a:pt x="7724" y="1884"/>
                  </a:cubicBezTo>
                  <a:cubicBezTo>
                    <a:pt x="9818" y="628"/>
                    <a:pt x="12175" y="0"/>
                    <a:pt x="14793" y="0"/>
                  </a:cubicBezTo>
                  <a:cubicBezTo>
                    <a:pt x="15971" y="0"/>
                    <a:pt x="17280" y="126"/>
                    <a:pt x="18458" y="377"/>
                  </a:cubicBezTo>
                  <a:cubicBezTo>
                    <a:pt x="19636" y="628"/>
                    <a:pt x="20684" y="1005"/>
                    <a:pt x="21600" y="1507"/>
                  </a:cubicBezTo>
                  <a:cubicBezTo>
                    <a:pt x="20291" y="6153"/>
                    <a:pt x="20291" y="6153"/>
                    <a:pt x="20291" y="6153"/>
                  </a:cubicBezTo>
                  <a:cubicBezTo>
                    <a:pt x="19767" y="6153"/>
                    <a:pt x="19767" y="6153"/>
                    <a:pt x="19767" y="6153"/>
                  </a:cubicBezTo>
                  <a:cubicBezTo>
                    <a:pt x="19244" y="5526"/>
                    <a:pt x="18327" y="5023"/>
                    <a:pt x="17280" y="4521"/>
                  </a:cubicBezTo>
                  <a:cubicBezTo>
                    <a:pt x="16364" y="4019"/>
                    <a:pt x="15185" y="3893"/>
                    <a:pt x="14007" y="3893"/>
                  </a:cubicBezTo>
                  <a:cubicBezTo>
                    <a:pt x="13484" y="3893"/>
                    <a:pt x="13091" y="3893"/>
                    <a:pt x="12698" y="3893"/>
                  </a:cubicBezTo>
                  <a:cubicBezTo>
                    <a:pt x="12305" y="4019"/>
                    <a:pt x="11782" y="4144"/>
                    <a:pt x="11389" y="4270"/>
                  </a:cubicBezTo>
                  <a:cubicBezTo>
                    <a:pt x="10996" y="4521"/>
                    <a:pt x="10604" y="4647"/>
                    <a:pt x="10211" y="5023"/>
                  </a:cubicBezTo>
                  <a:cubicBezTo>
                    <a:pt x="9949" y="5274"/>
                    <a:pt x="9687" y="5651"/>
                    <a:pt x="9687" y="5902"/>
                  </a:cubicBezTo>
                  <a:cubicBezTo>
                    <a:pt x="9425" y="6530"/>
                    <a:pt x="9556" y="6907"/>
                    <a:pt x="9818" y="7284"/>
                  </a:cubicBezTo>
                  <a:cubicBezTo>
                    <a:pt x="10211" y="7535"/>
                    <a:pt x="10865" y="7786"/>
                    <a:pt x="11913" y="8037"/>
                  </a:cubicBezTo>
                  <a:cubicBezTo>
                    <a:pt x="12567" y="8288"/>
                    <a:pt x="13222" y="8414"/>
                    <a:pt x="13876" y="8540"/>
                  </a:cubicBezTo>
                  <a:cubicBezTo>
                    <a:pt x="14531" y="8665"/>
                    <a:pt x="15185" y="8916"/>
                    <a:pt x="15840" y="9167"/>
                  </a:cubicBezTo>
                  <a:cubicBezTo>
                    <a:pt x="17280" y="9670"/>
                    <a:pt x="18196" y="10423"/>
                    <a:pt x="18589" y="11302"/>
                  </a:cubicBezTo>
                  <a:cubicBezTo>
                    <a:pt x="19113" y="12181"/>
                    <a:pt x="19244" y="13312"/>
                    <a:pt x="18720" y="14693"/>
                  </a:cubicBezTo>
                  <a:cubicBezTo>
                    <a:pt x="18196" y="16828"/>
                    <a:pt x="16887" y="18460"/>
                    <a:pt x="14793" y="19716"/>
                  </a:cubicBezTo>
                  <a:cubicBezTo>
                    <a:pt x="12829" y="20972"/>
                    <a:pt x="10342" y="21600"/>
                    <a:pt x="7462" y="21600"/>
                  </a:cubicBezTo>
                  <a:cubicBezTo>
                    <a:pt x="5760" y="21600"/>
                    <a:pt x="4320" y="21474"/>
                    <a:pt x="3142" y="21098"/>
                  </a:cubicBezTo>
                  <a:close/>
                </a:path>
              </a:pathLst>
            </a:custGeom>
            <a:solidFill>
              <a:srgbClr val="0073B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783125" y="170577"/>
              <a:ext cx="34785" cy="34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79" y="0"/>
                  </a:moveTo>
                  <a:cubicBezTo>
                    <a:pt x="12620" y="0"/>
                    <a:pt x="14319" y="485"/>
                    <a:pt x="16018" y="1456"/>
                  </a:cubicBezTo>
                  <a:cubicBezTo>
                    <a:pt x="17717" y="2427"/>
                    <a:pt x="19173" y="3640"/>
                    <a:pt x="20144" y="5339"/>
                  </a:cubicBezTo>
                  <a:cubicBezTo>
                    <a:pt x="21115" y="7281"/>
                    <a:pt x="21600" y="8980"/>
                    <a:pt x="21600" y="10921"/>
                  </a:cubicBezTo>
                  <a:cubicBezTo>
                    <a:pt x="21600" y="12620"/>
                    <a:pt x="21115" y="14562"/>
                    <a:pt x="20144" y="16261"/>
                  </a:cubicBezTo>
                  <a:cubicBezTo>
                    <a:pt x="19173" y="17960"/>
                    <a:pt x="17717" y="19173"/>
                    <a:pt x="16018" y="20144"/>
                  </a:cubicBezTo>
                  <a:cubicBezTo>
                    <a:pt x="14319" y="21115"/>
                    <a:pt x="12620" y="21600"/>
                    <a:pt x="10679" y="21600"/>
                  </a:cubicBezTo>
                  <a:cubicBezTo>
                    <a:pt x="8980" y="21600"/>
                    <a:pt x="7038" y="21115"/>
                    <a:pt x="5339" y="20144"/>
                  </a:cubicBezTo>
                  <a:cubicBezTo>
                    <a:pt x="3640" y="19173"/>
                    <a:pt x="2427" y="17960"/>
                    <a:pt x="1456" y="16261"/>
                  </a:cubicBezTo>
                  <a:cubicBezTo>
                    <a:pt x="485" y="14562"/>
                    <a:pt x="0" y="12620"/>
                    <a:pt x="0" y="10921"/>
                  </a:cubicBezTo>
                  <a:cubicBezTo>
                    <a:pt x="0" y="8980"/>
                    <a:pt x="485" y="7281"/>
                    <a:pt x="1456" y="5339"/>
                  </a:cubicBezTo>
                  <a:cubicBezTo>
                    <a:pt x="2427" y="3640"/>
                    <a:pt x="3883" y="2427"/>
                    <a:pt x="5582" y="1456"/>
                  </a:cubicBezTo>
                  <a:cubicBezTo>
                    <a:pt x="7281" y="485"/>
                    <a:pt x="8980" y="0"/>
                    <a:pt x="10679" y="0"/>
                  </a:cubicBezTo>
                  <a:close/>
                  <a:moveTo>
                    <a:pt x="10679" y="1942"/>
                  </a:moveTo>
                  <a:cubicBezTo>
                    <a:pt x="9222" y="1942"/>
                    <a:pt x="7766" y="2184"/>
                    <a:pt x="6310" y="3155"/>
                  </a:cubicBezTo>
                  <a:cubicBezTo>
                    <a:pt x="4854" y="3883"/>
                    <a:pt x="3883" y="4854"/>
                    <a:pt x="2912" y="6310"/>
                  </a:cubicBezTo>
                  <a:cubicBezTo>
                    <a:pt x="2184" y="7766"/>
                    <a:pt x="1942" y="9222"/>
                    <a:pt x="1942" y="10921"/>
                  </a:cubicBezTo>
                  <a:cubicBezTo>
                    <a:pt x="1942" y="12378"/>
                    <a:pt x="2184" y="13834"/>
                    <a:pt x="2912" y="15290"/>
                  </a:cubicBezTo>
                  <a:cubicBezTo>
                    <a:pt x="3883" y="16746"/>
                    <a:pt x="4854" y="17717"/>
                    <a:pt x="6310" y="18688"/>
                  </a:cubicBezTo>
                  <a:cubicBezTo>
                    <a:pt x="7766" y="19416"/>
                    <a:pt x="9222" y="19901"/>
                    <a:pt x="10679" y="19901"/>
                  </a:cubicBezTo>
                  <a:cubicBezTo>
                    <a:pt x="12378" y="19901"/>
                    <a:pt x="13834" y="19416"/>
                    <a:pt x="15290" y="18688"/>
                  </a:cubicBezTo>
                  <a:cubicBezTo>
                    <a:pt x="16746" y="17717"/>
                    <a:pt x="17717" y="16746"/>
                    <a:pt x="18445" y="15290"/>
                  </a:cubicBezTo>
                  <a:cubicBezTo>
                    <a:pt x="19416" y="13834"/>
                    <a:pt x="19658" y="12378"/>
                    <a:pt x="19658" y="10921"/>
                  </a:cubicBezTo>
                  <a:cubicBezTo>
                    <a:pt x="19658" y="9222"/>
                    <a:pt x="19416" y="7766"/>
                    <a:pt x="18445" y="6310"/>
                  </a:cubicBezTo>
                  <a:cubicBezTo>
                    <a:pt x="17717" y="4854"/>
                    <a:pt x="16503" y="3883"/>
                    <a:pt x="15290" y="3155"/>
                  </a:cubicBezTo>
                  <a:cubicBezTo>
                    <a:pt x="13834" y="2184"/>
                    <a:pt x="12378" y="1942"/>
                    <a:pt x="10679" y="1942"/>
                  </a:cubicBezTo>
                  <a:close/>
                  <a:moveTo>
                    <a:pt x="6067" y="16746"/>
                  </a:moveTo>
                  <a:cubicBezTo>
                    <a:pt x="6067" y="5339"/>
                    <a:pt x="6067" y="5339"/>
                    <a:pt x="6067" y="5339"/>
                  </a:cubicBezTo>
                  <a:cubicBezTo>
                    <a:pt x="9951" y="5339"/>
                    <a:pt x="9951" y="5339"/>
                    <a:pt x="9951" y="5339"/>
                  </a:cubicBezTo>
                  <a:cubicBezTo>
                    <a:pt x="11407" y="5339"/>
                    <a:pt x="12378" y="5339"/>
                    <a:pt x="12863" y="5582"/>
                  </a:cubicBezTo>
                  <a:cubicBezTo>
                    <a:pt x="13591" y="5825"/>
                    <a:pt x="14076" y="6067"/>
                    <a:pt x="14319" y="6553"/>
                  </a:cubicBezTo>
                  <a:cubicBezTo>
                    <a:pt x="14804" y="7281"/>
                    <a:pt x="15047" y="7766"/>
                    <a:pt x="15047" y="8252"/>
                  </a:cubicBezTo>
                  <a:cubicBezTo>
                    <a:pt x="15047" y="9222"/>
                    <a:pt x="14562" y="9951"/>
                    <a:pt x="14076" y="10436"/>
                  </a:cubicBezTo>
                  <a:cubicBezTo>
                    <a:pt x="13348" y="11164"/>
                    <a:pt x="12620" y="11649"/>
                    <a:pt x="11649" y="11649"/>
                  </a:cubicBezTo>
                  <a:cubicBezTo>
                    <a:pt x="12135" y="11892"/>
                    <a:pt x="12378" y="11892"/>
                    <a:pt x="12620" y="12135"/>
                  </a:cubicBezTo>
                  <a:cubicBezTo>
                    <a:pt x="13106" y="12620"/>
                    <a:pt x="13591" y="13348"/>
                    <a:pt x="14319" y="14562"/>
                  </a:cubicBezTo>
                  <a:cubicBezTo>
                    <a:pt x="15775" y="16746"/>
                    <a:pt x="15775" y="16746"/>
                    <a:pt x="15775" y="16746"/>
                  </a:cubicBezTo>
                  <a:cubicBezTo>
                    <a:pt x="13591" y="16746"/>
                    <a:pt x="13591" y="16746"/>
                    <a:pt x="13591" y="16746"/>
                  </a:cubicBezTo>
                  <a:cubicBezTo>
                    <a:pt x="12378" y="15047"/>
                    <a:pt x="12378" y="15047"/>
                    <a:pt x="12378" y="15047"/>
                  </a:cubicBezTo>
                  <a:cubicBezTo>
                    <a:pt x="11649" y="13591"/>
                    <a:pt x="10921" y="12620"/>
                    <a:pt x="10436" y="12378"/>
                  </a:cubicBezTo>
                  <a:cubicBezTo>
                    <a:pt x="10193" y="11892"/>
                    <a:pt x="9708" y="11892"/>
                    <a:pt x="8980" y="11892"/>
                  </a:cubicBezTo>
                  <a:cubicBezTo>
                    <a:pt x="8009" y="11892"/>
                    <a:pt x="8009" y="11892"/>
                    <a:pt x="8009" y="11892"/>
                  </a:cubicBezTo>
                  <a:cubicBezTo>
                    <a:pt x="8009" y="16746"/>
                    <a:pt x="8009" y="16746"/>
                    <a:pt x="8009" y="16746"/>
                  </a:cubicBezTo>
                  <a:lnTo>
                    <a:pt x="6067" y="16746"/>
                  </a:lnTo>
                  <a:close/>
                  <a:moveTo>
                    <a:pt x="8009" y="10193"/>
                  </a:moveTo>
                  <a:cubicBezTo>
                    <a:pt x="10193" y="10193"/>
                    <a:pt x="10193" y="10193"/>
                    <a:pt x="10193" y="10193"/>
                  </a:cubicBezTo>
                  <a:cubicBezTo>
                    <a:pt x="11164" y="10193"/>
                    <a:pt x="12135" y="10193"/>
                    <a:pt x="12378" y="9708"/>
                  </a:cubicBezTo>
                  <a:cubicBezTo>
                    <a:pt x="12863" y="9465"/>
                    <a:pt x="13106" y="8980"/>
                    <a:pt x="13106" y="8494"/>
                  </a:cubicBezTo>
                  <a:cubicBezTo>
                    <a:pt x="13106" y="8252"/>
                    <a:pt x="12863" y="7766"/>
                    <a:pt x="12620" y="7524"/>
                  </a:cubicBezTo>
                  <a:cubicBezTo>
                    <a:pt x="12620" y="7281"/>
                    <a:pt x="12378" y="7038"/>
                    <a:pt x="11892" y="7038"/>
                  </a:cubicBezTo>
                  <a:cubicBezTo>
                    <a:pt x="11649" y="6796"/>
                    <a:pt x="10921" y="6796"/>
                    <a:pt x="9951" y="6796"/>
                  </a:cubicBezTo>
                  <a:cubicBezTo>
                    <a:pt x="8009" y="6796"/>
                    <a:pt x="8009" y="6796"/>
                    <a:pt x="8009" y="6796"/>
                  </a:cubicBezTo>
                  <a:lnTo>
                    <a:pt x="8009" y="1019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</p:grpSp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455612" y="308848"/>
            <a:ext cx="8228013" cy="86868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sz="half" idx="1"/>
          </p:nvPr>
        </p:nvSpPr>
        <p:spPr>
          <a:xfrm>
            <a:off x="455612" y="1203324"/>
            <a:ext cx="4006853" cy="3425826"/>
          </a:xfrm>
          <a:prstGeom prst="rect">
            <a:avLst/>
          </a:prstGeom>
        </p:spPr>
        <p:txBody>
          <a:bodyPr/>
          <a:lstStyle>
            <a:lvl2pPr marL="253603" indent="-253603"/>
            <a:lvl3pPr marL="636814" indent="-293914">
              <a:buChar char="▪"/>
            </a:lvl3pPr>
            <a:lvl4pPr marL="1084262" indent="-342900">
              <a:buChar char="–"/>
            </a:lvl4pPr>
            <a:lvl5pPr>
              <a:buChar char="–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1.png"/>
          <p:cNvPicPr>
            <a:picLocks noChangeAspect="1"/>
          </p:cNvPicPr>
          <p:nvPr/>
        </p:nvPicPr>
        <p:blipFill>
          <a:blip r:embed="rId2">
            <a:extLst/>
          </a:blip>
          <a:srcRect r="5549"/>
          <a:stretch>
            <a:fillRect/>
          </a:stretch>
        </p:blipFill>
        <p:spPr>
          <a:xfrm rot="10800000">
            <a:off x="-1" y="5006340"/>
            <a:ext cx="9144001" cy="1242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image1.png"/>
          <p:cNvPicPr>
            <a:picLocks noChangeAspect="1"/>
          </p:cNvPicPr>
          <p:nvPr/>
        </p:nvPicPr>
        <p:blipFill>
          <a:blip r:embed="rId2">
            <a:extLst/>
          </a:blip>
          <a:srcRect r="5549"/>
          <a:stretch>
            <a:fillRect/>
          </a:stretch>
        </p:blipFill>
        <p:spPr>
          <a:xfrm>
            <a:off x="-1" y="0"/>
            <a:ext cx="9144001" cy="133350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grpSp>
        <p:nvGrpSpPr>
          <p:cNvPr id="123" name="Group 123"/>
          <p:cNvGrpSpPr/>
          <p:nvPr/>
        </p:nvGrpSpPr>
        <p:grpSpPr>
          <a:xfrm>
            <a:off x="8151017" y="4720985"/>
            <a:ext cx="910140" cy="251741"/>
            <a:chOff x="0" y="0"/>
            <a:chExt cx="910139" cy="251740"/>
          </a:xfrm>
        </p:grpSpPr>
        <p:sp>
          <p:nvSpPr>
            <p:cNvPr id="111" name="Shape 111"/>
            <p:cNvSpPr/>
            <p:nvPr/>
          </p:nvSpPr>
          <p:spPr>
            <a:xfrm>
              <a:off x="30460" y="121837"/>
              <a:ext cx="879680" cy="129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183" extrusionOk="0">
                  <a:moveTo>
                    <a:pt x="18985" y="16198"/>
                  </a:moveTo>
                  <a:cubicBezTo>
                    <a:pt x="19281" y="14601"/>
                    <a:pt x="19729" y="12556"/>
                    <a:pt x="19662" y="8977"/>
                  </a:cubicBezTo>
                  <a:cubicBezTo>
                    <a:pt x="19596" y="4951"/>
                    <a:pt x="18517" y="3226"/>
                    <a:pt x="17782" y="2587"/>
                  </a:cubicBezTo>
                  <a:cubicBezTo>
                    <a:pt x="15167" y="222"/>
                    <a:pt x="12093" y="2906"/>
                    <a:pt x="9803" y="4823"/>
                  </a:cubicBezTo>
                  <a:cubicBezTo>
                    <a:pt x="6405" y="7763"/>
                    <a:pt x="3093" y="10383"/>
                    <a:pt x="0" y="14984"/>
                  </a:cubicBezTo>
                  <a:cubicBezTo>
                    <a:pt x="4057" y="7827"/>
                    <a:pt x="9077" y="1884"/>
                    <a:pt x="14040" y="286"/>
                  </a:cubicBezTo>
                  <a:cubicBezTo>
                    <a:pt x="16274" y="-417"/>
                    <a:pt x="19262" y="-161"/>
                    <a:pt x="20751" y="5015"/>
                  </a:cubicBezTo>
                  <a:cubicBezTo>
                    <a:pt x="21046" y="6101"/>
                    <a:pt x="21447" y="8402"/>
                    <a:pt x="21485" y="10447"/>
                  </a:cubicBezTo>
                  <a:cubicBezTo>
                    <a:pt x="21600" y="15751"/>
                    <a:pt x="20741" y="18819"/>
                    <a:pt x="20350" y="21183"/>
                  </a:cubicBezTo>
                  <a:cubicBezTo>
                    <a:pt x="17963" y="21183"/>
                    <a:pt x="17963" y="21183"/>
                    <a:pt x="17963" y="21183"/>
                  </a:cubicBezTo>
                  <a:cubicBezTo>
                    <a:pt x="18278" y="19521"/>
                    <a:pt x="18632" y="18179"/>
                    <a:pt x="18985" y="16198"/>
                  </a:cubicBezTo>
                  <a:close/>
                </a:path>
              </a:pathLst>
            </a:custGeom>
            <a:solidFill>
              <a:srgbClr val="ED1C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0" y="0"/>
              <a:ext cx="194485" cy="175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600" extrusionOk="0">
                  <a:moveTo>
                    <a:pt x="0" y="21600"/>
                  </a:moveTo>
                  <a:cubicBezTo>
                    <a:pt x="5077" y="576"/>
                    <a:pt x="5077" y="576"/>
                    <a:pt x="5077" y="576"/>
                  </a:cubicBezTo>
                  <a:cubicBezTo>
                    <a:pt x="10929" y="576"/>
                    <a:pt x="10929" y="576"/>
                    <a:pt x="10929" y="576"/>
                  </a:cubicBezTo>
                  <a:cubicBezTo>
                    <a:pt x="10370" y="2880"/>
                    <a:pt x="10370" y="2880"/>
                    <a:pt x="10370" y="2880"/>
                  </a:cubicBezTo>
                  <a:cubicBezTo>
                    <a:pt x="11575" y="1968"/>
                    <a:pt x="12693" y="1248"/>
                    <a:pt x="13726" y="768"/>
                  </a:cubicBezTo>
                  <a:cubicBezTo>
                    <a:pt x="14759" y="240"/>
                    <a:pt x="15834" y="0"/>
                    <a:pt x="16953" y="0"/>
                  </a:cubicBezTo>
                  <a:cubicBezTo>
                    <a:pt x="18846" y="0"/>
                    <a:pt x="20180" y="672"/>
                    <a:pt x="20869" y="2016"/>
                  </a:cubicBezTo>
                  <a:cubicBezTo>
                    <a:pt x="21557" y="3360"/>
                    <a:pt x="21600" y="5328"/>
                    <a:pt x="20998" y="7920"/>
                  </a:cubicBezTo>
                  <a:cubicBezTo>
                    <a:pt x="17684" y="21600"/>
                    <a:pt x="17684" y="21600"/>
                    <a:pt x="17684" y="21600"/>
                  </a:cubicBezTo>
                  <a:cubicBezTo>
                    <a:pt x="11790" y="21600"/>
                    <a:pt x="11790" y="21600"/>
                    <a:pt x="11790" y="21600"/>
                  </a:cubicBezTo>
                  <a:cubicBezTo>
                    <a:pt x="14285" y="11184"/>
                    <a:pt x="14285" y="11184"/>
                    <a:pt x="14285" y="11184"/>
                  </a:cubicBezTo>
                  <a:cubicBezTo>
                    <a:pt x="14500" y="10320"/>
                    <a:pt x="14673" y="9456"/>
                    <a:pt x="14802" y="8640"/>
                  </a:cubicBezTo>
                  <a:cubicBezTo>
                    <a:pt x="14931" y="7776"/>
                    <a:pt x="14974" y="7152"/>
                    <a:pt x="14888" y="6768"/>
                  </a:cubicBezTo>
                  <a:cubicBezTo>
                    <a:pt x="14802" y="6288"/>
                    <a:pt x="14586" y="5952"/>
                    <a:pt x="14285" y="5760"/>
                  </a:cubicBezTo>
                  <a:cubicBezTo>
                    <a:pt x="13941" y="5520"/>
                    <a:pt x="13468" y="5424"/>
                    <a:pt x="12822" y="5424"/>
                  </a:cubicBezTo>
                  <a:cubicBezTo>
                    <a:pt x="12349" y="5424"/>
                    <a:pt x="11833" y="5520"/>
                    <a:pt x="11273" y="5760"/>
                  </a:cubicBezTo>
                  <a:cubicBezTo>
                    <a:pt x="10757" y="5952"/>
                    <a:pt x="10155" y="6240"/>
                    <a:pt x="9466" y="6672"/>
                  </a:cubicBezTo>
                  <a:cubicBezTo>
                    <a:pt x="5895" y="21600"/>
                    <a:pt x="5895" y="21600"/>
                    <a:pt x="5895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225406" y="4716"/>
              <a:ext cx="180798" cy="171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8" y="21600"/>
                  </a:moveTo>
                  <a:lnTo>
                    <a:pt x="0" y="0"/>
                  </a:lnTo>
                  <a:lnTo>
                    <a:pt x="6715" y="0"/>
                  </a:lnTo>
                  <a:lnTo>
                    <a:pt x="7278" y="14259"/>
                  </a:lnTo>
                  <a:lnTo>
                    <a:pt x="15073" y="0"/>
                  </a:lnTo>
                  <a:lnTo>
                    <a:pt x="21600" y="0"/>
                  </a:lnTo>
                  <a:lnTo>
                    <a:pt x="8781" y="21600"/>
                  </a:lnTo>
                  <a:lnTo>
                    <a:pt x="1808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380852" y="0"/>
              <a:ext cx="293010" cy="175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398" y="576"/>
                    <a:pt x="3398" y="576"/>
                    <a:pt x="3398" y="576"/>
                  </a:cubicBezTo>
                  <a:cubicBezTo>
                    <a:pt x="7315" y="576"/>
                    <a:pt x="7315" y="576"/>
                    <a:pt x="7315" y="576"/>
                  </a:cubicBezTo>
                  <a:cubicBezTo>
                    <a:pt x="6941" y="2880"/>
                    <a:pt x="6941" y="2880"/>
                    <a:pt x="6941" y="2880"/>
                  </a:cubicBezTo>
                  <a:cubicBezTo>
                    <a:pt x="7747" y="1968"/>
                    <a:pt x="8467" y="1248"/>
                    <a:pt x="9130" y="768"/>
                  </a:cubicBezTo>
                  <a:cubicBezTo>
                    <a:pt x="9763" y="240"/>
                    <a:pt x="10454" y="0"/>
                    <a:pt x="11174" y="0"/>
                  </a:cubicBezTo>
                  <a:cubicBezTo>
                    <a:pt x="11952" y="0"/>
                    <a:pt x="12557" y="288"/>
                    <a:pt x="13046" y="912"/>
                  </a:cubicBezTo>
                  <a:cubicBezTo>
                    <a:pt x="13536" y="1488"/>
                    <a:pt x="13853" y="2400"/>
                    <a:pt x="13968" y="3648"/>
                  </a:cubicBezTo>
                  <a:cubicBezTo>
                    <a:pt x="14890" y="2448"/>
                    <a:pt x="15754" y="1536"/>
                    <a:pt x="16531" y="912"/>
                  </a:cubicBezTo>
                  <a:cubicBezTo>
                    <a:pt x="17309" y="288"/>
                    <a:pt x="18029" y="0"/>
                    <a:pt x="18720" y="0"/>
                  </a:cubicBezTo>
                  <a:cubicBezTo>
                    <a:pt x="19325" y="0"/>
                    <a:pt x="19814" y="144"/>
                    <a:pt x="20218" y="432"/>
                  </a:cubicBezTo>
                  <a:cubicBezTo>
                    <a:pt x="20650" y="768"/>
                    <a:pt x="20966" y="1248"/>
                    <a:pt x="21168" y="1872"/>
                  </a:cubicBezTo>
                  <a:cubicBezTo>
                    <a:pt x="21427" y="2544"/>
                    <a:pt x="21571" y="3312"/>
                    <a:pt x="21600" y="4272"/>
                  </a:cubicBezTo>
                  <a:cubicBezTo>
                    <a:pt x="21600" y="5184"/>
                    <a:pt x="21514" y="6432"/>
                    <a:pt x="21254" y="7920"/>
                  </a:cubicBezTo>
                  <a:cubicBezTo>
                    <a:pt x="19066" y="21600"/>
                    <a:pt x="19066" y="21600"/>
                    <a:pt x="19066" y="21600"/>
                  </a:cubicBezTo>
                  <a:cubicBezTo>
                    <a:pt x="15091" y="21600"/>
                    <a:pt x="15091" y="21600"/>
                    <a:pt x="15091" y="21600"/>
                  </a:cubicBezTo>
                  <a:cubicBezTo>
                    <a:pt x="16790" y="11088"/>
                    <a:pt x="16790" y="11088"/>
                    <a:pt x="16790" y="11088"/>
                  </a:cubicBezTo>
                  <a:cubicBezTo>
                    <a:pt x="16963" y="10080"/>
                    <a:pt x="17078" y="9168"/>
                    <a:pt x="17194" y="8496"/>
                  </a:cubicBezTo>
                  <a:cubicBezTo>
                    <a:pt x="17280" y="7776"/>
                    <a:pt x="17309" y="7200"/>
                    <a:pt x="17251" y="6720"/>
                  </a:cubicBezTo>
                  <a:cubicBezTo>
                    <a:pt x="17222" y="6288"/>
                    <a:pt x="17107" y="5952"/>
                    <a:pt x="16906" y="5760"/>
                  </a:cubicBezTo>
                  <a:cubicBezTo>
                    <a:pt x="16704" y="5520"/>
                    <a:pt x="16387" y="5424"/>
                    <a:pt x="15955" y="5424"/>
                  </a:cubicBezTo>
                  <a:cubicBezTo>
                    <a:pt x="15638" y="5424"/>
                    <a:pt x="15322" y="5568"/>
                    <a:pt x="15005" y="5760"/>
                  </a:cubicBezTo>
                  <a:cubicBezTo>
                    <a:pt x="14688" y="6000"/>
                    <a:pt x="14314" y="6288"/>
                    <a:pt x="13910" y="6672"/>
                  </a:cubicBezTo>
                  <a:cubicBezTo>
                    <a:pt x="11491" y="21600"/>
                    <a:pt x="11491" y="21600"/>
                    <a:pt x="11491" y="21600"/>
                  </a:cubicBezTo>
                  <a:cubicBezTo>
                    <a:pt x="7546" y="21600"/>
                    <a:pt x="7546" y="21600"/>
                    <a:pt x="7546" y="21600"/>
                  </a:cubicBezTo>
                  <a:cubicBezTo>
                    <a:pt x="9245" y="11088"/>
                    <a:pt x="9245" y="11088"/>
                    <a:pt x="9245" y="11088"/>
                  </a:cubicBezTo>
                  <a:cubicBezTo>
                    <a:pt x="9389" y="10080"/>
                    <a:pt x="9533" y="9216"/>
                    <a:pt x="9619" y="8496"/>
                  </a:cubicBezTo>
                  <a:cubicBezTo>
                    <a:pt x="9706" y="7776"/>
                    <a:pt x="9734" y="7200"/>
                    <a:pt x="9677" y="6720"/>
                  </a:cubicBezTo>
                  <a:cubicBezTo>
                    <a:pt x="9648" y="6288"/>
                    <a:pt x="9533" y="5952"/>
                    <a:pt x="9331" y="5760"/>
                  </a:cubicBezTo>
                  <a:cubicBezTo>
                    <a:pt x="9130" y="5520"/>
                    <a:pt x="8813" y="5424"/>
                    <a:pt x="8381" y="5424"/>
                  </a:cubicBezTo>
                  <a:cubicBezTo>
                    <a:pt x="8064" y="5424"/>
                    <a:pt x="7718" y="5568"/>
                    <a:pt x="7373" y="5808"/>
                  </a:cubicBezTo>
                  <a:cubicBezTo>
                    <a:pt x="7027" y="6048"/>
                    <a:pt x="6682" y="6336"/>
                    <a:pt x="6336" y="6672"/>
                  </a:cubicBezTo>
                  <a:cubicBezTo>
                    <a:pt x="3946" y="21600"/>
                    <a:pt x="3946" y="21600"/>
                    <a:pt x="3946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361004" y="185709"/>
              <a:ext cx="61315" cy="64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023" y="0"/>
                  </a:lnTo>
                  <a:lnTo>
                    <a:pt x="21600" y="0"/>
                  </a:lnTo>
                  <a:lnTo>
                    <a:pt x="20354" y="4189"/>
                  </a:lnTo>
                  <a:lnTo>
                    <a:pt x="10592" y="4189"/>
                  </a:lnTo>
                  <a:lnTo>
                    <a:pt x="9623" y="7985"/>
                  </a:lnTo>
                  <a:lnTo>
                    <a:pt x="18554" y="7985"/>
                  </a:lnTo>
                  <a:lnTo>
                    <a:pt x="17308" y="12109"/>
                  </a:lnTo>
                  <a:lnTo>
                    <a:pt x="8377" y="12109"/>
                  </a:lnTo>
                  <a:lnTo>
                    <a:pt x="6854" y="17607"/>
                  </a:lnTo>
                  <a:lnTo>
                    <a:pt x="16615" y="17607"/>
                  </a:lnTo>
                  <a:lnTo>
                    <a:pt x="1536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73B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408561" y="185709"/>
              <a:ext cx="78609" cy="64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154" y="10800"/>
                  </a:lnTo>
                  <a:lnTo>
                    <a:pt x="4914" y="0"/>
                  </a:lnTo>
                  <a:lnTo>
                    <a:pt x="10098" y="0"/>
                  </a:lnTo>
                  <a:lnTo>
                    <a:pt x="11934" y="6545"/>
                  </a:lnTo>
                  <a:lnTo>
                    <a:pt x="16632" y="0"/>
                  </a:lnTo>
                  <a:lnTo>
                    <a:pt x="21600" y="0"/>
                  </a:lnTo>
                  <a:lnTo>
                    <a:pt x="13716" y="10538"/>
                  </a:lnTo>
                  <a:lnTo>
                    <a:pt x="17064" y="21600"/>
                  </a:lnTo>
                  <a:lnTo>
                    <a:pt x="11826" y="21600"/>
                  </a:lnTo>
                  <a:lnTo>
                    <a:pt x="9990" y="14727"/>
                  </a:lnTo>
                  <a:lnTo>
                    <a:pt x="491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73B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476557" y="185709"/>
              <a:ext cx="62729" cy="64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extrusionOk="0">
                  <a:moveTo>
                    <a:pt x="0" y="21600"/>
                  </a:moveTo>
                  <a:cubicBezTo>
                    <a:pt x="6037" y="0"/>
                    <a:pt x="6037" y="0"/>
                    <a:pt x="6037" y="0"/>
                  </a:cubicBezTo>
                  <a:cubicBezTo>
                    <a:pt x="14624" y="0"/>
                    <a:pt x="14624" y="0"/>
                    <a:pt x="14624" y="0"/>
                  </a:cubicBezTo>
                  <a:cubicBezTo>
                    <a:pt x="15965" y="0"/>
                    <a:pt x="17039" y="130"/>
                    <a:pt x="17843" y="390"/>
                  </a:cubicBezTo>
                  <a:cubicBezTo>
                    <a:pt x="18783" y="651"/>
                    <a:pt x="19453" y="1041"/>
                    <a:pt x="20124" y="1431"/>
                  </a:cubicBezTo>
                  <a:cubicBezTo>
                    <a:pt x="20795" y="1952"/>
                    <a:pt x="21198" y="2733"/>
                    <a:pt x="21466" y="3643"/>
                  </a:cubicBezTo>
                  <a:cubicBezTo>
                    <a:pt x="21600" y="4554"/>
                    <a:pt x="21600" y="5595"/>
                    <a:pt x="21198" y="6896"/>
                  </a:cubicBezTo>
                  <a:cubicBezTo>
                    <a:pt x="20929" y="7807"/>
                    <a:pt x="20527" y="8848"/>
                    <a:pt x="19990" y="9759"/>
                  </a:cubicBezTo>
                  <a:cubicBezTo>
                    <a:pt x="19319" y="10670"/>
                    <a:pt x="18648" y="11451"/>
                    <a:pt x="17978" y="11971"/>
                  </a:cubicBezTo>
                  <a:cubicBezTo>
                    <a:pt x="17441" y="12361"/>
                    <a:pt x="16904" y="12752"/>
                    <a:pt x="16368" y="13012"/>
                  </a:cubicBezTo>
                  <a:cubicBezTo>
                    <a:pt x="15831" y="13402"/>
                    <a:pt x="15294" y="13663"/>
                    <a:pt x="14624" y="13793"/>
                  </a:cubicBezTo>
                  <a:cubicBezTo>
                    <a:pt x="14087" y="14053"/>
                    <a:pt x="13416" y="14313"/>
                    <a:pt x="12745" y="14313"/>
                  </a:cubicBezTo>
                  <a:cubicBezTo>
                    <a:pt x="12075" y="14443"/>
                    <a:pt x="11270" y="14573"/>
                    <a:pt x="10465" y="14573"/>
                  </a:cubicBezTo>
                  <a:cubicBezTo>
                    <a:pt x="7647" y="14573"/>
                    <a:pt x="7647" y="14573"/>
                    <a:pt x="7647" y="14573"/>
                  </a:cubicBezTo>
                  <a:cubicBezTo>
                    <a:pt x="5635" y="21600"/>
                    <a:pt x="5635" y="21600"/>
                    <a:pt x="5635" y="21600"/>
                  </a:cubicBezTo>
                  <a:lnTo>
                    <a:pt x="0" y="21600"/>
                  </a:lnTo>
                  <a:close/>
                  <a:moveTo>
                    <a:pt x="10599" y="10540"/>
                  </a:moveTo>
                  <a:cubicBezTo>
                    <a:pt x="11001" y="10540"/>
                    <a:pt x="11538" y="10540"/>
                    <a:pt x="11806" y="10410"/>
                  </a:cubicBezTo>
                  <a:cubicBezTo>
                    <a:pt x="12209" y="10410"/>
                    <a:pt x="12477" y="10280"/>
                    <a:pt x="12880" y="10149"/>
                  </a:cubicBezTo>
                  <a:cubicBezTo>
                    <a:pt x="13282" y="10019"/>
                    <a:pt x="13550" y="9889"/>
                    <a:pt x="13819" y="9629"/>
                  </a:cubicBezTo>
                  <a:cubicBezTo>
                    <a:pt x="14221" y="9369"/>
                    <a:pt x="14624" y="8978"/>
                    <a:pt x="14892" y="8588"/>
                  </a:cubicBezTo>
                  <a:cubicBezTo>
                    <a:pt x="15026" y="8198"/>
                    <a:pt x="15294" y="7677"/>
                    <a:pt x="15429" y="7027"/>
                  </a:cubicBezTo>
                  <a:cubicBezTo>
                    <a:pt x="15697" y="6376"/>
                    <a:pt x="15697" y="5855"/>
                    <a:pt x="15429" y="5465"/>
                  </a:cubicBezTo>
                  <a:cubicBezTo>
                    <a:pt x="15294" y="4945"/>
                    <a:pt x="15026" y="4684"/>
                    <a:pt x="14624" y="4554"/>
                  </a:cubicBezTo>
                  <a:cubicBezTo>
                    <a:pt x="14221" y="4294"/>
                    <a:pt x="13684" y="4164"/>
                    <a:pt x="13282" y="4164"/>
                  </a:cubicBezTo>
                  <a:cubicBezTo>
                    <a:pt x="12745" y="4034"/>
                    <a:pt x="12075" y="4034"/>
                    <a:pt x="11270" y="4034"/>
                  </a:cubicBezTo>
                  <a:cubicBezTo>
                    <a:pt x="10465" y="4034"/>
                    <a:pt x="10465" y="4034"/>
                    <a:pt x="10465" y="4034"/>
                  </a:cubicBezTo>
                  <a:cubicBezTo>
                    <a:pt x="8720" y="10540"/>
                    <a:pt x="8720" y="10540"/>
                    <a:pt x="8720" y="10540"/>
                  </a:cubicBezTo>
                  <a:cubicBezTo>
                    <a:pt x="9123" y="10540"/>
                    <a:pt x="9123" y="10540"/>
                    <a:pt x="9123" y="10540"/>
                  </a:cubicBezTo>
                  <a:cubicBezTo>
                    <a:pt x="9660" y="10540"/>
                    <a:pt x="10062" y="10540"/>
                    <a:pt x="10599" y="10540"/>
                  </a:cubicBezTo>
                  <a:close/>
                </a:path>
              </a:pathLst>
            </a:custGeom>
            <a:solidFill>
              <a:srgbClr val="0073B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535119" y="185709"/>
              <a:ext cx="63829" cy="64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600" extrusionOk="0">
                  <a:moveTo>
                    <a:pt x="0" y="21600"/>
                  </a:moveTo>
                  <a:cubicBezTo>
                    <a:pt x="5927" y="0"/>
                    <a:pt x="5927" y="0"/>
                    <a:pt x="5927" y="0"/>
                  </a:cubicBezTo>
                  <a:cubicBezTo>
                    <a:pt x="14620" y="0"/>
                    <a:pt x="14620" y="0"/>
                    <a:pt x="14620" y="0"/>
                  </a:cubicBezTo>
                  <a:cubicBezTo>
                    <a:pt x="15937" y="0"/>
                    <a:pt x="16859" y="130"/>
                    <a:pt x="17780" y="260"/>
                  </a:cubicBezTo>
                  <a:cubicBezTo>
                    <a:pt x="18571" y="390"/>
                    <a:pt x="19361" y="781"/>
                    <a:pt x="20020" y="1171"/>
                  </a:cubicBezTo>
                  <a:cubicBezTo>
                    <a:pt x="20678" y="1692"/>
                    <a:pt x="21073" y="2342"/>
                    <a:pt x="21337" y="3123"/>
                  </a:cubicBezTo>
                  <a:cubicBezTo>
                    <a:pt x="21600" y="3904"/>
                    <a:pt x="21600" y="4814"/>
                    <a:pt x="21205" y="5986"/>
                  </a:cubicBezTo>
                  <a:cubicBezTo>
                    <a:pt x="20810" y="7677"/>
                    <a:pt x="20020" y="8978"/>
                    <a:pt x="19098" y="10019"/>
                  </a:cubicBezTo>
                  <a:cubicBezTo>
                    <a:pt x="18044" y="11060"/>
                    <a:pt x="16727" y="11841"/>
                    <a:pt x="15410" y="12492"/>
                  </a:cubicBezTo>
                  <a:cubicBezTo>
                    <a:pt x="20283" y="21600"/>
                    <a:pt x="20283" y="21600"/>
                    <a:pt x="20283" y="21600"/>
                  </a:cubicBezTo>
                  <a:cubicBezTo>
                    <a:pt x="13566" y="21600"/>
                    <a:pt x="13566" y="21600"/>
                    <a:pt x="13566" y="21600"/>
                  </a:cubicBezTo>
                  <a:cubicBezTo>
                    <a:pt x="9615" y="13663"/>
                    <a:pt x="9615" y="13663"/>
                    <a:pt x="9615" y="13663"/>
                  </a:cubicBezTo>
                  <a:cubicBezTo>
                    <a:pt x="7639" y="13663"/>
                    <a:pt x="7639" y="13663"/>
                    <a:pt x="7639" y="13663"/>
                  </a:cubicBezTo>
                  <a:cubicBezTo>
                    <a:pt x="5532" y="21600"/>
                    <a:pt x="5532" y="21600"/>
                    <a:pt x="5532" y="21600"/>
                  </a:cubicBezTo>
                  <a:lnTo>
                    <a:pt x="0" y="21600"/>
                  </a:lnTo>
                  <a:close/>
                  <a:moveTo>
                    <a:pt x="12249" y="9629"/>
                  </a:moveTo>
                  <a:cubicBezTo>
                    <a:pt x="12776" y="9629"/>
                    <a:pt x="13302" y="9369"/>
                    <a:pt x="13698" y="9108"/>
                  </a:cubicBezTo>
                  <a:cubicBezTo>
                    <a:pt x="14224" y="8848"/>
                    <a:pt x="14488" y="8458"/>
                    <a:pt x="14751" y="8198"/>
                  </a:cubicBezTo>
                  <a:cubicBezTo>
                    <a:pt x="15015" y="7807"/>
                    <a:pt x="15278" y="7287"/>
                    <a:pt x="15410" y="6636"/>
                  </a:cubicBezTo>
                  <a:cubicBezTo>
                    <a:pt x="15541" y="6116"/>
                    <a:pt x="15673" y="5595"/>
                    <a:pt x="15541" y="5205"/>
                  </a:cubicBezTo>
                  <a:cubicBezTo>
                    <a:pt x="15410" y="4814"/>
                    <a:pt x="15146" y="4554"/>
                    <a:pt x="14751" y="4294"/>
                  </a:cubicBezTo>
                  <a:cubicBezTo>
                    <a:pt x="14356" y="4164"/>
                    <a:pt x="14093" y="4164"/>
                    <a:pt x="13698" y="4034"/>
                  </a:cubicBezTo>
                  <a:cubicBezTo>
                    <a:pt x="13171" y="4034"/>
                    <a:pt x="12776" y="4034"/>
                    <a:pt x="12117" y="4034"/>
                  </a:cubicBezTo>
                  <a:cubicBezTo>
                    <a:pt x="10273" y="4034"/>
                    <a:pt x="10273" y="4034"/>
                    <a:pt x="10273" y="4034"/>
                  </a:cubicBezTo>
                  <a:cubicBezTo>
                    <a:pt x="8693" y="9889"/>
                    <a:pt x="8693" y="9889"/>
                    <a:pt x="8693" y="9889"/>
                  </a:cubicBezTo>
                  <a:cubicBezTo>
                    <a:pt x="10273" y="9889"/>
                    <a:pt x="10273" y="9889"/>
                    <a:pt x="10273" y="9889"/>
                  </a:cubicBezTo>
                  <a:cubicBezTo>
                    <a:pt x="11063" y="9889"/>
                    <a:pt x="11722" y="9759"/>
                    <a:pt x="12249" y="9629"/>
                  </a:cubicBezTo>
                  <a:close/>
                </a:path>
              </a:pathLst>
            </a:custGeom>
            <a:solidFill>
              <a:srgbClr val="0073B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599970" y="185709"/>
              <a:ext cx="60922" cy="64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062" y="0"/>
                  </a:lnTo>
                  <a:lnTo>
                    <a:pt x="21600" y="0"/>
                  </a:lnTo>
                  <a:lnTo>
                    <a:pt x="20485" y="4189"/>
                  </a:lnTo>
                  <a:lnTo>
                    <a:pt x="10661" y="4189"/>
                  </a:lnTo>
                  <a:lnTo>
                    <a:pt x="9546" y="7985"/>
                  </a:lnTo>
                  <a:lnTo>
                    <a:pt x="18534" y="7985"/>
                  </a:lnTo>
                  <a:lnTo>
                    <a:pt x="17419" y="12109"/>
                  </a:lnTo>
                  <a:lnTo>
                    <a:pt x="8431" y="12109"/>
                  </a:lnTo>
                  <a:lnTo>
                    <a:pt x="6898" y="17607"/>
                  </a:lnTo>
                  <a:lnTo>
                    <a:pt x="16583" y="17607"/>
                  </a:lnTo>
                  <a:lnTo>
                    <a:pt x="1553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73B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652244" y="184530"/>
              <a:ext cx="64459" cy="67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42" y="21098"/>
                  </a:moveTo>
                  <a:cubicBezTo>
                    <a:pt x="1964" y="20847"/>
                    <a:pt x="916" y="20470"/>
                    <a:pt x="0" y="19967"/>
                  </a:cubicBezTo>
                  <a:cubicBezTo>
                    <a:pt x="1309" y="15070"/>
                    <a:pt x="1309" y="15070"/>
                    <a:pt x="1309" y="15070"/>
                  </a:cubicBezTo>
                  <a:cubicBezTo>
                    <a:pt x="1833" y="15070"/>
                    <a:pt x="1833" y="15070"/>
                    <a:pt x="1833" y="15070"/>
                  </a:cubicBezTo>
                  <a:cubicBezTo>
                    <a:pt x="2618" y="15949"/>
                    <a:pt x="3665" y="16577"/>
                    <a:pt x="4844" y="17079"/>
                  </a:cubicBezTo>
                  <a:cubicBezTo>
                    <a:pt x="6022" y="17581"/>
                    <a:pt x="7200" y="17833"/>
                    <a:pt x="8509" y="17833"/>
                  </a:cubicBezTo>
                  <a:cubicBezTo>
                    <a:pt x="8771" y="17833"/>
                    <a:pt x="9164" y="17833"/>
                    <a:pt x="9687" y="17707"/>
                  </a:cubicBezTo>
                  <a:cubicBezTo>
                    <a:pt x="10211" y="17707"/>
                    <a:pt x="10735" y="17581"/>
                    <a:pt x="10996" y="17456"/>
                  </a:cubicBezTo>
                  <a:cubicBezTo>
                    <a:pt x="11520" y="17205"/>
                    <a:pt x="11913" y="17079"/>
                    <a:pt x="12175" y="16702"/>
                  </a:cubicBezTo>
                  <a:cubicBezTo>
                    <a:pt x="12567" y="16451"/>
                    <a:pt x="12829" y="16074"/>
                    <a:pt x="12960" y="15572"/>
                  </a:cubicBezTo>
                  <a:cubicBezTo>
                    <a:pt x="13091" y="15070"/>
                    <a:pt x="12960" y="14693"/>
                    <a:pt x="12567" y="14316"/>
                  </a:cubicBezTo>
                  <a:cubicBezTo>
                    <a:pt x="12305" y="14065"/>
                    <a:pt x="11782" y="13814"/>
                    <a:pt x="11258" y="13688"/>
                  </a:cubicBezTo>
                  <a:cubicBezTo>
                    <a:pt x="10604" y="13437"/>
                    <a:pt x="9818" y="13312"/>
                    <a:pt x="9033" y="13060"/>
                  </a:cubicBezTo>
                  <a:cubicBezTo>
                    <a:pt x="8247" y="12935"/>
                    <a:pt x="7593" y="12684"/>
                    <a:pt x="6938" y="12433"/>
                  </a:cubicBezTo>
                  <a:cubicBezTo>
                    <a:pt x="5367" y="11930"/>
                    <a:pt x="4320" y="11177"/>
                    <a:pt x="3927" y="10172"/>
                  </a:cubicBezTo>
                  <a:cubicBezTo>
                    <a:pt x="3404" y="9293"/>
                    <a:pt x="3404" y="8037"/>
                    <a:pt x="3796" y="6530"/>
                  </a:cubicBezTo>
                  <a:cubicBezTo>
                    <a:pt x="4320" y="4647"/>
                    <a:pt x="5629" y="3014"/>
                    <a:pt x="7724" y="1884"/>
                  </a:cubicBezTo>
                  <a:cubicBezTo>
                    <a:pt x="9818" y="628"/>
                    <a:pt x="12044" y="0"/>
                    <a:pt x="14662" y="0"/>
                  </a:cubicBezTo>
                  <a:cubicBezTo>
                    <a:pt x="15971" y="0"/>
                    <a:pt x="17280" y="126"/>
                    <a:pt x="18458" y="377"/>
                  </a:cubicBezTo>
                  <a:cubicBezTo>
                    <a:pt x="19636" y="628"/>
                    <a:pt x="20684" y="1005"/>
                    <a:pt x="21600" y="1507"/>
                  </a:cubicBezTo>
                  <a:cubicBezTo>
                    <a:pt x="20291" y="6153"/>
                    <a:pt x="20291" y="6153"/>
                    <a:pt x="20291" y="6153"/>
                  </a:cubicBezTo>
                  <a:cubicBezTo>
                    <a:pt x="19767" y="6153"/>
                    <a:pt x="19767" y="6153"/>
                    <a:pt x="19767" y="6153"/>
                  </a:cubicBezTo>
                  <a:cubicBezTo>
                    <a:pt x="19113" y="5526"/>
                    <a:pt x="18327" y="5023"/>
                    <a:pt x="17280" y="4521"/>
                  </a:cubicBezTo>
                  <a:cubicBezTo>
                    <a:pt x="16233" y="4019"/>
                    <a:pt x="15185" y="3893"/>
                    <a:pt x="13876" y="3893"/>
                  </a:cubicBezTo>
                  <a:cubicBezTo>
                    <a:pt x="13484" y="3893"/>
                    <a:pt x="12960" y="3893"/>
                    <a:pt x="12567" y="3893"/>
                  </a:cubicBezTo>
                  <a:cubicBezTo>
                    <a:pt x="12175" y="4019"/>
                    <a:pt x="11782" y="4144"/>
                    <a:pt x="11258" y="4270"/>
                  </a:cubicBezTo>
                  <a:cubicBezTo>
                    <a:pt x="10865" y="4521"/>
                    <a:pt x="10604" y="4647"/>
                    <a:pt x="10211" y="5023"/>
                  </a:cubicBezTo>
                  <a:cubicBezTo>
                    <a:pt x="9949" y="5274"/>
                    <a:pt x="9687" y="5651"/>
                    <a:pt x="9556" y="5902"/>
                  </a:cubicBezTo>
                  <a:cubicBezTo>
                    <a:pt x="9425" y="6530"/>
                    <a:pt x="9556" y="6907"/>
                    <a:pt x="9818" y="7284"/>
                  </a:cubicBezTo>
                  <a:cubicBezTo>
                    <a:pt x="10080" y="7535"/>
                    <a:pt x="10865" y="7786"/>
                    <a:pt x="11913" y="8037"/>
                  </a:cubicBezTo>
                  <a:cubicBezTo>
                    <a:pt x="12567" y="8288"/>
                    <a:pt x="13222" y="8414"/>
                    <a:pt x="13876" y="8540"/>
                  </a:cubicBezTo>
                  <a:cubicBezTo>
                    <a:pt x="14531" y="8665"/>
                    <a:pt x="15185" y="8916"/>
                    <a:pt x="15840" y="9167"/>
                  </a:cubicBezTo>
                  <a:cubicBezTo>
                    <a:pt x="17149" y="9670"/>
                    <a:pt x="18065" y="10423"/>
                    <a:pt x="18589" y="11302"/>
                  </a:cubicBezTo>
                  <a:cubicBezTo>
                    <a:pt x="19113" y="12181"/>
                    <a:pt x="19113" y="13312"/>
                    <a:pt x="18720" y="14693"/>
                  </a:cubicBezTo>
                  <a:cubicBezTo>
                    <a:pt x="18196" y="16828"/>
                    <a:pt x="16887" y="18460"/>
                    <a:pt x="14793" y="19716"/>
                  </a:cubicBezTo>
                  <a:cubicBezTo>
                    <a:pt x="12698" y="20972"/>
                    <a:pt x="10211" y="21600"/>
                    <a:pt x="7331" y="21600"/>
                  </a:cubicBezTo>
                  <a:cubicBezTo>
                    <a:pt x="5760" y="21600"/>
                    <a:pt x="4320" y="21474"/>
                    <a:pt x="3142" y="21098"/>
                  </a:cubicBezTo>
                  <a:close/>
                </a:path>
              </a:pathLst>
            </a:custGeom>
            <a:solidFill>
              <a:srgbClr val="0073B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708448" y="184530"/>
              <a:ext cx="64459" cy="67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42" y="21098"/>
                  </a:moveTo>
                  <a:cubicBezTo>
                    <a:pt x="1964" y="20847"/>
                    <a:pt x="916" y="20470"/>
                    <a:pt x="0" y="19967"/>
                  </a:cubicBezTo>
                  <a:cubicBezTo>
                    <a:pt x="1440" y="15070"/>
                    <a:pt x="1440" y="15070"/>
                    <a:pt x="1440" y="15070"/>
                  </a:cubicBezTo>
                  <a:cubicBezTo>
                    <a:pt x="1833" y="15070"/>
                    <a:pt x="1833" y="15070"/>
                    <a:pt x="1833" y="15070"/>
                  </a:cubicBezTo>
                  <a:cubicBezTo>
                    <a:pt x="2749" y="15949"/>
                    <a:pt x="3796" y="16577"/>
                    <a:pt x="4975" y="17079"/>
                  </a:cubicBezTo>
                  <a:cubicBezTo>
                    <a:pt x="6153" y="17581"/>
                    <a:pt x="7331" y="17833"/>
                    <a:pt x="8509" y="17833"/>
                  </a:cubicBezTo>
                  <a:cubicBezTo>
                    <a:pt x="8902" y="17833"/>
                    <a:pt x="9295" y="17833"/>
                    <a:pt x="9818" y="17707"/>
                  </a:cubicBezTo>
                  <a:cubicBezTo>
                    <a:pt x="10342" y="17707"/>
                    <a:pt x="10735" y="17581"/>
                    <a:pt x="11127" y="17456"/>
                  </a:cubicBezTo>
                  <a:cubicBezTo>
                    <a:pt x="11520" y="17205"/>
                    <a:pt x="11913" y="17079"/>
                    <a:pt x="12305" y="16702"/>
                  </a:cubicBezTo>
                  <a:cubicBezTo>
                    <a:pt x="12567" y="16451"/>
                    <a:pt x="12829" y="16074"/>
                    <a:pt x="12960" y="15572"/>
                  </a:cubicBezTo>
                  <a:cubicBezTo>
                    <a:pt x="13091" y="15070"/>
                    <a:pt x="12960" y="14693"/>
                    <a:pt x="12698" y="14316"/>
                  </a:cubicBezTo>
                  <a:cubicBezTo>
                    <a:pt x="12305" y="14065"/>
                    <a:pt x="11913" y="13814"/>
                    <a:pt x="11389" y="13688"/>
                  </a:cubicBezTo>
                  <a:cubicBezTo>
                    <a:pt x="10604" y="13437"/>
                    <a:pt x="9949" y="13312"/>
                    <a:pt x="9164" y="13060"/>
                  </a:cubicBezTo>
                  <a:cubicBezTo>
                    <a:pt x="8378" y="12935"/>
                    <a:pt x="7593" y="12684"/>
                    <a:pt x="6938" y="12433"/>
                  </a:cubicBezTo>
                  <a:cubicBezTo>
                    <a:pt x="5367" y="11930"/>
                    <a:pt x="4451" y="11177"/>
                    <a:pt x="3927" y="10172"/>
                  </a:cubicBezTo>
                  <a:cubicBezTo>
                    <a:pt x="3535" y="9293"/>
                    <a:pt x="3535" y="8037"/>
                    <a:pt x="3927" y="6530"/>
                  </a:cubicBezTo>
                  <a:cubicBezTo>
                    <a:pt x="4451" y="4647"/>
                    <a:pt x="5760" y="3014"/>
                    <a:pt x="7724" y="1884"/>
                  </a:cubicBezTo>
                  <a:cubicBezTo>
                    <a:pt x="9818" y="628"/>
                    <a:pt x="12175" y="0"/>
                    <a:pt x="14793" y="0"/>
                  </a:cubicBezTo>
                  <a:cubicBezTo>
                    <a:pt x="15971" y="0"/>
                    <a:pt x="17280" y="126"/>
                    <a:pt x="18458" y="377"/>
                  </a:cubicBezTo>
                  <a:cubicBezTo>
                    <a:pt x="19636" y="628"/>
                    <a:pt x="20684" y="1005"/>
                    <a:pt x="21600" y="1507"/>
                  </a:cubicBezTo>
                  <a:cubicBezTo>
                    <a:pt x="20291" y="6153"/>
                    <a:pt x="20291" y="6153"/>
                    <a:pt x="20291" y="6153"/>
                  </a:cubicBezTo>
                  <a:cubicBezTo>
                    <a:pt x="19767" y="6153"/>
                    <a:pt x="19767" y="6153"/>
                    <a:pt x="19767" y="6153"/>
                  </a:cubicBezTo>
                  <a:cubicBezTo>
                    <a:pt x="19244" y="5526"/>
                    <a:pt x="18327" y="5023"/>
                    <a:pt x="17280" y="4521"/>
                  </a:cubicBezTo>
                  <a:cubicBezTo>
                    <a:pt x="16364" y="4019"/>
                    <a:pt x="15185" y="3893"/>
                    <a:pt x="14007" y="3893"/>
                  </a:cubicBezTo>
                  <a:cubicBezTo>
                    <a:pt x="13484" y="3893"/>
                    <a:pt x="13091" y="3893"/>
                    <a:pt x="12698" y="3893"/>
                  </a:cubicBezTo>
                  <a:cubicBezTo>
                    <a:pt x="12305" y="4019"/>
                    <a:pt x="11782" y="4144"/>
                    <a:pt x="11389" y="4270"/>
                  </a:cubicBezTo>
                  <a:cubicBezTo>
                    <a:pt x="10996" y="4521"/>
                    <a:pt x="10604" y="4647"/>
                    <a:pt x="10211" y="5023"/>
                  </a:cubicBezTo>
                  <a:cubicBezTo>
                    <a:pt x="9949" y="5274"/>
                    <a:pt x="9687" y="5651"/>
                    <a:pt x="9687" y="5902"/>
                  </a:cubicBezTo>
                  <a:cubicBezTo>
                    <a:pt x="9425" y="6530"/>
                    <a:pt x="9556" y="6907"/>
                    <a:pt x="9818" y="7284"/>
                  </a:cubicBezTo>
                  <a:cubicBezTo>
                    <a:pt x="10211" y="7535"/>
                    <a:pt x="10865" y="7786"/>
                    <a:pt x="11913" y="8037"/>
                  </a:cubicBezTo>
                  <a:cubicBezTo>
                    <a:pt x="12567" y="8288"/>
                    <a:pt x="13222" y="8414"/>
                    <a:pt x="13876" y="8540"/>
                  </a:cubicBezTo>
                  <a:cubicBezTo>
                    <a:pt x="14531" y="8665"/>
                    <a:pt x="15185" y="8916"/>
                    <a:pt x="15840" y="9167"/>
                  </a:cubicBezTo>
                  <a:cubicBezTo>
                    <a:pt x="17280" y="9670"/>
                    <a:pt x="18196" y="10423"/>
                    <a:pt x="18589" y="11302"/>
                  </a:cubicBezTo>
                  <a:cubicBezTo>
                    <a:pt x="19113" y="12181"/>
                    <a:pt x="19244" y="13312"/>
                    <a:pt x="18720" y="14693"/>
                  </a:cubicBezTo>
                  <a:cubicBezTo>
                    <a:pt x="18196" y="16828"/>
                    <a:pt x="16887" y="18460"/>
                    <a:pt x="14793" y="19716"/>
                  </a:cubicBezTo>
                  <a:cubicBezTo>
                    <a:pt x="12829" y="20972"/>
                    <a:pt x="10342" y="21600"/>
                    <a:pt x="7462" y="21600"/>
                  </a:cubicBezTo>
                  <a:cubicBezTo>
                    <a:pt x="5760" y="21600"/>
                    <a:pt x="4320" y="21474"/>
                    <a:pt x="3142" y="21098"/>
                  </a:cubicBezTo>
                  <a:close/>
                </a:path>
              </a:pathLst>
            </a:custGeom>
            <a:solidFill>
              <a:srgbClr val="0073B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783125" y="170577"/>
              <a:ext cx="34785" cy="34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79" y="0"/>
                  </a:moveTo>
                  <a:cubicBezTo>
                    <a:pt x="12620" y="0"/>
                    <a:pt x="14319" y="485"/>
                    <a:pt x="16018" y="1456"/>
                  </a:cubicBezTo>
                  <a:cubicBezTo>
                    <a:pt x="17717" y="2427"/>
                    <a:pt x="19173" y="3640"/>
                    <a:pt x="20144" y="5339"/>
                  </a:cubicBezTo>
                  <a:cubicBezTo>
                    <a:pt x="21115" y="7281"/>
                    <a:pt x="21600" y="8980"/>
                    <a:pt x="21600" y="10921"/>
                  </a:cubicBezTo>
                  <a:cubicBezTo>
                    <a:pt x="21600" y="12620"/>
                    <a:pt x="21115" y="14562"/>
                    <a:pt x="20144" y="16261"/>
                  </a:cubicBezTo>
                  <a:cubicBezTo>
                    <a:pt x="19173" y="17960"/>
                    <a:pt x="17717" y="19173"/>
                    <a:pt x="16018" y="20144"/>
                  </a:cubicBezTo>
                  <a:cubicBezTo>
                    <a:pt x="14319" y="21115"/>
                    <a:pt x="12620" y="21600"/>
                    <a:pt x="10679" y="21600"/>
                  </a:cubicBezTo>
                  <a:cubicBezTo>
                    <a:pt x="8980" y="21600"/>
                    <a:pt x="7038" y="21115"/>
                    <a:pt x="5339" y="20144"/>
                  </a:cubicBezTo>
                  <a:cubicBezTo>
                    <a:pt x="3640" y="19173"/>
                    <a:pt x="2427" y="17960"/>
                    <a:pt x="1456" y="16261"/>
                  </a:cubicBezTo>
                  <a:cubicBezTo>
                    <a:pt x="485" y="14562"/>
                    <a:pt x="0" y="12620"/>
                    <a:pt x="0" y="10921"/>
                  </a:cubicBezTo>
                  <a:cubicBezTo>
                    <a:pt x="0" y="8980"/>
                    <a:pt x="485" y="7281"/>
                    <a:pt x="1456" y="5339"/>
                  </a:cubicBezTo>
                  <a:cubicBezTo>
                    <a:pt x="2427" y="3640"/>
                    <a:pt x="3883" y="2427"/>
                    <a:pt x="5582" y="1456"/>
                  </a:cubicBezTo>
                  <a:cubicBezTo>
                    <a:pt x="7281" y="485"/>
                    <a:pt x="8980" y="0"/>
                    <a:pt x="10679" y="0"/>
                  </a:cubicBezTo>
                  <a:close/>
                  <a:moveTo>
                    <a:pt x="10679" y="1942"/>
                  </a:moveTo>
                  <a:cubicBezTo>
                    <a:pt x="9222" y="1942"/>
                    <a:pt x="7766" y="2184"/>
                    <a:pt x="6310" y="3155"/>
                  </a:cubicBezTo>
                  <a:cubicBezTo>
                    <a:pt x="4854" y="3883"/>
                    <a:pt x="3883" y="4854"/>
                    <a:pt x="2912" y="6310"/>
                  </a:cubicBezTo>
                  <a:cubicBezTo>
                    <a:pt x="2184" y="7766"/>
                    <a:pt x="1942" y="9222"/>
                    <a:pt x="1942" y="10921"/>
                  </a:cubicBezTo>
                  <a:cubicBezTo>
                    <a:pt x="1942" y="12378"/>
                    <a:pt x="2184" y="13834"/>
                    <a:pt x="2912" y="15290"/>
                  </a:cubicBezTo>
                  <a:cubicBezTo>
                    <a:pt x="3883" y="16746"/>
                    <a:pt x="4854" y="17717"/>
                    <a:pt x="6310" y="18688"/>
                  </a:cubicBezTo>
                  <a:cubicBezTo>
                    <a:pt x="7766" y="19416"/>
                    <a:pt x="9222" y="19901"/>
                    <a:pt x="10679" y="19901"/>
                  </a:cubicBezTo>
                  <a:cubicBezTo>
                    <a:pt x="12378" y="19901"/>
                    <a:pt x="13834" y="19416"/>
                    <a:pt x="15290" y="18688"/>
                  </a:cubicBezTo>
                  <a:cubicBezTo>
                    <a:pt x="16746" y="17717"/>
                    <a:pt x="17717" y="16746"/>
                    <a:pt x="18445" y="15290"/>
                  </a:cubicBezTo>
                  <a:cubicBezTo>
                    <a:pt x="19416" y="13834"/>
                    <a:pt x="19658" y="12378"/>
                    <a:pt x="19658" y="10921"/>
                  </a:cubicBezTo>
                  <a:cubicBezTo>
                    <a:pt x="19658" y="9222"/>
                    <a:pt x="19416" y="7766"/>
                    <a:pt x="18445" y="6310"/>
                  </a:cubicBezTo>
                  <a:cubicBezTo>
                    <a:pt x="17717" y="4854"/>
                    <a:pt x="16503" y="3883"/>
                    <a:pt x="15290" y="3155"/>
                  </a:cubicBezTo>
                  <a:cubicBezTo>
                    <a:pt x="13834" y="2184"/>
                    <a:pt x="12378" y="1942"/>
                    <a:pt x="10679" y="1942"/>
                  </a:cubicBezTo>
                  <a:close/>
                  <a:moveTo>
                    <a:pt x="6067" y="16746"/>
                  </a:moveTo>
                  <a:cubicBezTo>
                    <a:pt x="6067" y="5339"/>
                    <a:pt x="6067" y="5339"/>
                    <a:pt x="6067" y="5339"/>
                  </a:cubicBezTo>
                  <a:cubicBezTo>
                    <a:pt x="9951" y="5339"/>
                    <a:pt x="9951" y="5339"/>
                    <a:pt x="9951" y="5339"/>
                  </a:cubicBezTo>
                  <a:cubicBezTo>
                    <a:pt x="11407" y="5339"/>
                    <a:pt x="12378" y="5339"/>
                    <a:pt x="12863" y="5582"/>
                  </a:cubicBezTo>
                  <a:cubicBezTo>
                    <a:pt x="13591" y="5825"/>
                    <a:pt x="14076" y="6067"/>
                    <a:pt x="14319" y="6553"/>
                  </a:cubicBezTo>
                  <a:cubicBezTo>
                    <a:pt x="14804" y="7281"/>
                    <a:pt x="15047" y="7766"/>
                    <a:pt x="15047" y="8252"/>
                  </a:cubicBezTo>
                  <a:cubicBezTo>
                    <a:pt x="15047" y="9222"/>
                    <a:pt x="14562" y="9951"/>
                    <a:pt x="14076" y="10436"/>
                  </a:cubicBezTo>
                  <a:cubicBezTo>
                    <a:pt x="13348" y="11164"/>
                    <a:pt x="12620" y="11649"/>
                    <a:pt x="11649" y="11649"/>
                  </a:cubicBezTo>
                  <a:cubicBezTo>
                    <a:pt x="12135" y="11892"/>
                    <a:pt x="12378" y="11892"/>
                    <a:pt x="12620" y="12135"/>
                  </a:cubicBezTo>
                  <a:cubicBezTo>
                    <a:pt x="13106" y="12620"/>
                    <a:pt x="13591" y="13348"/>
                    <a:pt x="14319" y="14562"/>
                  </a:cubicBezTo>
                  <a:cubicBezTo>
                    <a:pt x="15775" y="16746"/>
                    <a:pt x="15775" y="16746"/>
                    <a:pt x="15775" y="16746"/>
                  </a:cubicBezTo>
                  <a:cubicBezTo>
                    <a:pt x="13591" y="16746"/>
                    <a:pt x="13591" y="16746"/>
                    <a:pt x="13591" y="16746"/>
                  </a:cubicBezTo>
                  <a:cubicBezTo>
                    <a:pt x="12378" y="15047"/>
                    <a:pt x="12378" y="15047"/>
                    <a:pt x="12378" y="15047"/>
                  </a:cubicBezTo>
                  <a:cubicBezTo>
                    <a:pt x="11649" y="13591"/>
                    <a:pt x="10921" y="12620"/>
                    <a:pt x="10436" y="12378"/>
                  </a:cubicBezTo>
                  <a:cubicBezTo>
                    <a:pt x="10193" y="11892"/>
                    <a:pt x="9708" y="11892"/>
                    <a:pt x="8980" y="11892"/>
                  </a:cubicBezTo>
                  <a:cubicBezTo>
                    <a:pt x="8009" y="11892"/>
                    <a:pt x="8009" y="11892"/>
                    <a:pt x="8009" y="11892"/>
                  </a:cubicBezTo>
                  <a:cubicBezTo>
                    <a:pt x="8009" y="16746"/>
                    <a:pt x="8009" y="16746"/>
                    <a:pt x="8009" y="16746"/>
                  </a:cubicBezTo>
                  <a:lnTo>
                    <a:pt x="6067" y="16746"/>
                  </a:lnTo>
                  <a:close/>
                  <a:moveTo>
                    <a:pt x="8009" y="10193"/>
                  </a:moveTo>
                  <a:cubicBezTo>
                    <a:pt x="10193" y="10193"/>
                    <a:pt x="10193" y="10193"/>
                    <a:pt x="10193" y="10193"/>
                  </a:cubicBezTo>
                  <a:cubicBezTo>
                    <a:pt x="11164" y="10193"/>
                    <a:pt x="12135" y="10193"/>
                    <a:pt x="12378" y="9708"/>
                  </a:cubicBezTo>
                  <a:cubicBezTo>
                    <a:pt x="12863" y="9465"/>
                    <a:pt x="13106" y="8980"/>
                    <a:pt x="13106" y="8494"/>
                  </a:cubicBezTo>
                  <a:cubicBezTo>
                    <a:pt x="13106" y="8252"/>
                    <a:pt x="12863" y="7766"/>
                    <a:pt x="12620" y="7524"/>
                  </a:cubicBezTo>
                  <a:cubicBezTo>
                    <a:pt x="12620" y="7281"/>
                    <a:pt x="12378" y="7038"/>
                    <a:pt x="11892" y="7038"/>
                  </a:cubicBezTo>
                  <a:cubicBezTo>
                    <a:pt x="11649" y="6796"/>
                    <a:pt x="10921" y="6796"/>
                    <a:pt x="9951" y="6796"/>
                  </a:cubicBezTo>
                  <a:cubicBezTo>
                    <a:pt x="8009" y="6796"/>
                    <a:pt x="8009" y="6796"/>
                    <a:pt x="8009" y="6796"/>
                  </a:cubicBezTo>
                  <a:lnTo>
                    <a:pt x="8009" y="1019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</p:grpSp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xfrm>
            <a:off x="455612" y="308848"/>
            <a:ext cx="8228013" cy="86868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sz="half" idx="1"/>
          </p:nvPr>
        </p:nvSpPr>
        <p:spPr>
          <a:xfrm>
            <a:off x="455612" y="1203324"/>
            <a:ext cx="4006853" cy="3425826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</a:lvl1pPr>
            <a:lvl2pPr marL="253603" indent="-253603">
              <a:spcBef>
                <a:spcPts val="600"/>
              </a:spcBef>
            </a:lvl2pPr>
            <a:lvl3pPr marL="636814" indent="-293914">
              <a:spcBef>
                <a:spcPts val="600"/>
              </a:spcBef>
              <a:buChar char="▪"/>
            </a:lvl3pPr>
            <a:lvl4pPr marL="1084262" indent="-342900">
              <a:spcBef>
                <a:spcPts val="600"/>
              </a:spcBef>
              <a:buChar char="–"/>
            </a:lvl4pPr>
            <a:lvl5pPr>
              <a:spcBef>
                <a:spcPts val="600"/>
              </a:spcBef>
              <a:buChar char="–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nd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image1.png"/>
          <p:cNvPicPr>
            <a:picLocks noChangeAspect="1"/>
          </p:cNvPicPr>
          <p:nvPr/>
        </p:nvPicPr>
        <p:blipFill>
          <a:blip r:embed="rId2">
            <a:extLst/>
          </a:blip>
          <a:srcRect r="5549"/>
          <a:stretch>
            <a:fillRect/>
          </a:stretch>
        </p:blipFill>
        <p:spPr>
          <a:xfrm rot="10800000">
            <a:off x="-1" y="5006340"/>
            <a:ext cx="9144001" cy="1242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image1.png"/>
          <p:cNvPicPr>
            <a:picLocks noChangeAspect="1"/>
          </p:cNvPicPr>
          <p:nvPr/>
        </p:nvPicPr>
        <p:blipFill>
          <a:blip r:embed="rId2">
            <a:extLst/>
          </a:blip>
          <a:srcRect r="5549"/>
          <a:stretch>
            <a:fillRect/>
          </a:stretch>
        </p:blipFill>
        <p:spPr>
          <a:xfrm>
            <a:off x="-1" y="0"/>
            <a:ext cx="9144001" cy="13335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grpSp>
        <p:nvGrpSpPr>
          <p:cNvPr id="147" name="Group 147"/>
          <p:cNvGrpSpPr/>
          <p:nvPr/>
        </p:nvGrpSpPr>
        <p:grpSpPr>
          <a:xfrm>
            <a:off x="8151017" y="4720985"/>
            <a:ext cx="910140" cy="251741"/>
            <a:chOff x="0" y="0"/>
            <a:chExt cx="910139" cy="251740"/>
          </a:xfrm>
        </p:grpSpPr>
        <p:sp>
          <p:nvSpPr>
            <p:cNvPr id="135" name="Shape 135"/>
            <p:cNvSpPr/>
            <p:nvPr/>
          </p:nvSpPr>
          <p:spPr>
            <a:xfrm>
              <a:off x="30460" y="121837"/>
              <a:ext cx="879680" cy="129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183" extrusionOk="0">
                  <a:moveTo>
                    <a:pt x="18985" y="16198"/>
                  </a:moveTo>
                  <a:cubicBezTo>
                    <a:pt x="19281" y="14601"/>
                    <a:pt x="19729" y="12556"/>
                    <a:pt x="19662" y="8977"/>
                  </a:cubicBezTo>
                  <a:cubicBezTo>
                    <a:pt x="19596" y="4951"/>
                    <a:pt x="18517" y="3226"/>
                    <a:pt x="17782" y="2587"/>
                  </a:cubicBezTo>
                  <a:cubicBezTo>
                    <a:pt x="15167" y="222"/>
                    <a:pt x="12093" y="2906"/>
                    <a:pt x="9803" y="4823"/>
                  </a:cubicBezTo>
                  <a:cubicBezTo>
                    <a:pt x="6405" y="7763"/>
                    <a:pt x="3093" y="10383"/>
                    <a:pt x="0" y="14984"/>
                  </a:cubicBezTo>
                  <a:cubicBezTo>
                    <a:pt x="4057" y="7827"/>
                    <a:pt x="9077" y="1884"/>
                    <a:pt x="14040" y="286"/>
                  </a:cubicBezTo>
                  <a:cubicBezTo>
                    <a:pt x="16274" y="-417"/>
                    <a:pt x="19262" y="-161"/>
                    <a:pt x="20751" y="5015"/>
                  </a:cubicBezTo>
                  <a:cubicBezTo>
                    <a:pt x="21046" y="6101"/>
                    <a:pt x="21447" y="8402"/>
                    <a:pt x="21485" y="10447"/>
                  </a:cubicBezTo>
                  <a:cubicBezTo>
                    <a:pt x="21600" y="15751"/>
                    <a:pt x="20741" y="18819"/>
                    <a:pt x="20350" y="21183"/>
                  </a:cubicBezTo>
                  <a:cubicBezTo>
                    <a:pt x="17963" y="21183"/>
                    <a:pt x="17963" y="21183"/>
                    <a:pt x="17963" y="21183"/>
                  </a:cubicBezTo>
                  <a:cubicBezTo>
                    <a:pt x="18278" y="19521"/>
                    <a:pt x="18632" y="18179"/>
                    <a:pt x="18985" y="16198"/>
                  </a:cubicBezTo>
                  <a:close/>
                </a:path>
              </a:pathLst>
            </a:custGeom>
            <a:solidFill>
              <a:srgbClr val="ED1C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0" y="0"/>
              <a:ext cx="194485" cy="175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600" extrusionOk="0">
                  <a:moveTo>
                    <a:pt x="0" y="21600"/>
                  </a:moveTo>
                  <a:cubicBezTo>
                    <a:pt x="5077" y="576"/>
                    <a:pt x="5077" y="576"/>
                    <a:pt x="5077" y="576"/>
                  </a:cubicBezTo>
                  <a:cubicBezTo>
                    <a:pt x="10929" y="576"/>
                    <a:pt x="10929" y="576"/>
                    <a:pt x="10929" y="576"/>
                  </a:cubicBezTo>
                  <a:cubicBezTo>
                    <a:pt x="10370" y="2880"/>
                    <a:pt x="10370" y="2880"/>
                    <a:pt x="10370" y="2880"/>
                  </a:cubicBezTo>
                  <a:cubicBezTo>
                    <a:pt x="11575" y="1968"/>
                    <a:pt x="12693" y="1248"/>
                    <a:pt x="13726" y="768"/>
                  </a:cubicBezTo>
                  <a:cubicBezTo>
                    <a:pt x="14759" y="240"/>
                    <a:pt x="15834" y="0"/>
                    <a:pt x="16953" y="0"/>
                  </a:cubicBezTo>
                  <a:cubicBezTo>
                    <a:pt x="18846" y="0"/>
                    <a:pt x="20180" y="672"/>
                    <a:pt x="20869" y="2016"/>
                  </a:cubicBezTo>
                  <a:cubicBezTo>
                    <a:pt x="21557" y="3360"/>
                    <a:pt x="21600" y="5328"/>
                    <a:pt x="20998" y="7920"/>
                  </a:cubicBezTo>
                  <a:cubicBezTo>
                    <a:pt x="17684" y="21600"/>
                    <a:pt x="17684" y="21600"/>
                    <a:pt x="17684" y="21600"/>
                  </a:cubicBezTo>
                  <a:cubicBezTo>
                    <a:pt x="11790" y="21600"/>
                    <a:pt x="11790" y="21600"/>
                    <a:pt x="11790" y="21600"/>
                  </a:cubicBezTo>
                  <a:cubicBezTo>
                    <a:pt x="14285" y="11184"/>
                    <a:pt x="14285" y="11184"/>
                    <a:pt x="14285" y="11184"/>
                  </a:cubicBezTo>
                  <a:cubicBezTo>
                    <a:pt x="14500" y="10320"/>
                    <a:pt x="14673" y="9456"/>
                    <a:pt x="14802" y="8640"/>
                  </a:cubicBezTo>
                  <a:cubicBezTo>
                    <a:pt x="14931" y="7776"/>
                    <a:pt x="14974" y="7152"/>
                    <a:pt x="14888" y="6768"/>
                  </a:cubicBezTo>
                  <a:cubicBezTo>
                    <a:pt x="14802" y="6288"/>
                    <a:pt x="14586" y="5952"/>
                    <a:pt x="14285" y="5760"/>
                  </a:cubicBezTo>
                  <a:cubicBezTo>
                    <a:pt x="13941" y="5520"/>
                    <a:pt x="13468" y="5424"/>
                    <a:pt x="12822" y="5424"/>
                  </a:cubicBezTo>
                  <a:cubicBezTo>
                    <a:pt x="12349" y="5424"/>
                    <a:pt x="11833" y="5520"/>
                    <a:pt x="11273" y="5760"/>
                  </a:cubicBezTo>
                  <a:cubicBezTo>
                    <a:pt x="10757" y="5952"/>
                    <a:pt x="10155" y="6240"/>
                    <a:pt x="9466" y="6672"/>
                  </a:cubicBezTo>
                  <a:cubicBezTo>
                    <a:pt x="5895" y="21600"/>
                    <a:pt x="5895" y="21600"/>
                    <a:pt x="5895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225406" y="4716"/>
              <a:ext cx="180798" cy="171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8" y="21600"/>
                  </a:moveTo>
                  <a:lnTo>
                    <a:pt x="0" y="0"/>
                  </a:lnTo>
                  <a:lnTo>
                    <a:pt x="6715" y="0"/>
                  </a:lnTo>
                  <a:lnTo>
                    <a:pt x="7278" y="14259"/>
                  </a:lnTo>
                  <a:lnTo>
                    <a:pt x="15073" y="0"/>
                  </a:lnTo>
                  <a:lnTo>
                    <a:pt x="21600" y="0"/>
                  </a:lnTo>
                  <a:lnTo>
                    <a:pt x="8781" y="21600"/>
                  </a:lnTo>
                  <a:lnTo>
                    <a:pt x="1808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380852" y="0"/>
              <a:ext cx="293010" cy="175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398" y="576"/>
                    <a:pt x="3398" y="576"/>
                    <a:pt x="3398" y="576"/>
                  </a:cubicBezTo>
                  <a:cubicBezTo>
                    <a:pt x="7315" y="576"/>
                    <a:pt x="7315" y="576"/>
                    <a:pt x="7315" y="576"/>
                  </a:cubicBezTo>
                  <a:cubicBezTo>
                    <a:pt x="6941" y="2880"/>
                    <a:pt x="6941" y="2880"/>
                    <a:pt x="6941" y="2880"/>
                  </a:cubicBezTo>
                  <a:cubicBezTo>
                    <a:pt x="7747" y="1968"/>
                    <a:pt x="8467" y="1248"/>
                    <a:pt x="9130" y="768"/>
                  </a:cubicBezTo>
                  <a:cubicBezTo>
                    <a:pt x="9763" y="240"/>
                    <a:pt x="10454" y="0"/>
                    <a:pt x="11174" y="0"/>
                  </a:cubicBezTo>
                  <a:cubicBezTo>
                    <a:pt x="11952" y="0"/>
                    <a:pt x="12557" y="288"/>
                    <a:pt x="13046" y="912"/>
                  </a:cubicBezTo>
                  <a:cubicBezTo>
                    <a:pt x="13536" y="1488"/>
                    <a:pt x="13853" y="2400"/>
                    <a:pt x="13968" y="3648"/>
                  </a:cubicBezTo>
                  <a:cubicBezTo>
                    <a:pt x="14890" y="2448"/>
                    <a:pt x="15754" y="1536"/>
                    <a:pt x="16531" y="912"/>
                  </a:cubicBezTo>
                  <a:cubicBezTo>
                    <a:pt x="17309" y="288"/>
                    <a:pt x="18029" y="0"/>
                    <a:pt x="18720" y="0"/>
                  </a:cubicBezTo>
                  <a:cubicBezTo>
                    <a:pt x="19325" y="0"/>
                    <a:pt x="19814" y="144"/>
                    <a:pt x="20218" y="432"/>
                  </a:cubicBezTo>
                  <a:cubicBezTo>
                    <a:pt x="20650" y="768"/>
                    <a:pt x="20966" y="1248"/>
                    <a:pt x="21168" y="1872"/>
                  </a:cubicBezTo>
                  <a:cubicBezTo>
                    <a:pt x="21427" y="2544"/>
                    <a:pt x="21571" y="3312"/>
                    <a:pt x="21600" y="4272"/>
                  </a:cubicBezTo>
                  <a:cubicBezTo>
                    <a:pt x="21600" y="5184"/>
                    <a:pt x="21514" y="6432"/>
                    <a:pt x="21254" y="7920"/>
                  </a:cubicBezTo>
                  <a:cubicBezTo>
                    <a:pt x="19066" y="21600"/>
                    <a:pt x="19066" y="21600"/>
                    <a:pt x="19066" y="21600"/>
                  </a:cubicBezTo>
                  <a:cubicBezTo>
                    <a:pt x="15091" y="21600"/>
                    <a:pt x="15091" y="21600"/>
                    <a:pt x="15091" y="21600"/>
                  </a:cubicBezTo>
                  <a:cubicBezTo>
                    <a:pt x="16790" y="11088"/>
                    <a:pt x="16790" y="11088"/>
                    <a:pt x="16790" y="11088"/>
                  </a:cubicBezTo>
                  <a:cubicBezTo>
                    <a:pt x="16963" y="10080"/>
                    <a:pt x="17078" y="9168"/>
                    <a:pt x="17194" y="8496"/>
                  </a:cubicBezTo>
                  <a:cubicBezTo>
                    <a:pt x="17280" y="7776"/>
                    <a:pt x="17309" y="7200"/>
                    <a:pt x="17251" y="6720"/>
                  </a:cubicBezTo>
                  <a:cubicBezTo>
                    <a:pt x="17222" y="6288"/>
                    <a:pt x="17107" y="5952"/>
                    <a:pt x="16906" y="5760"/>
                  </a:cubicBezTo>
                  <a:cubicBezTo>
                    <a:pt x="16704" y="5520"/>
                    <a:pt x="16387" y="5424"/>
                    <a:pt x="15955" y="5424"/>
                  </a:cubicBezTo>
                  <a:cubicBezTo>
                    <a:pt x="15638" y="5424"/>
                    <a:pt x="15322" y="5568"/>
                    <a:pt x="15005" y="5760"/>
                  </a:cubicBezTo>
                  <a:cubicBezTo>
                    <a:pt x="14688" y="6000"/>
                    <a:pt x="14314" y="6288"/>
                    <a:pt x="13910" y="6672"/>
                  </a:cubicBezTo>
                  <a:cubicBezTo>
                    <a:pt x="11491" y="21600"/>
                    <a:pt x="11491" y="21600"/>
                    <a:pt x="11491" y="21600"/>
                  </a:cubicBezTo>
                  <a:cubicBezTo>
                    <a:pt x="7546" y="21600"/>
                    <a:pt x="7546" y="21600"/>
                    <a:pt x="7546" y="21600"/>
                  </a:cubicBezTo>
                  <a:cubicBezTo>
                    <a:pt x="9245" y="11088"/>
                    <a:pt x="9245" y="11088"/>
                    <a:pt x="9245" y="11088"/>
                  </a:cubicBezTo>
                  <a:cubicBezTo>
                    <a:pt x="9389" y="10080"/>
                    <a:pt x="9533" y="9216"/>
                    <a:pt x="9619" y="8496"/>
                  </a:cubicBezTo>
                  <a:cubicBezTo>
                    <a:pt x="9706" y="7776"/>
                    <a:pt x="9734" y="7200"/>
                    <a:pt x="9677" y="6720"/>
                  </a:cubicBezTo>
                  <a:cubicBezTo>
                    <a:pt x="9648" y="6288"/>
                    <a:pt x="9533" y="5952"/>
                    <a:pt x="9331" y="5760"/>
                  </a:cubicBezTo>
                  <a:cubicBezTo>
                    <a:pt x="9130" y="5520"/>
                    <a:pt x="8813" y="5424"/>
                    <a:pt x="8381" y="5424"/>
                  </a:cubicBezTo>
                  <a:cubicBezTo>
                    <a:pt x="8064" y="5424"/>
                    <a:pt x="7718" y="5568"/>
                    <a:pt x="7373" y="5808"/>
                  </a:cubicBezTo>
                  <a:cubicBezTo>
                    <a:pt x="7027" y="6048"/>
                    <a:pt x="6682" y="6336"/>
                    <a:pt x="6336" y="6672"/>
                  </a:cubicBezTo>
                  <a:cubicBezTo>
                    <a:pt x="3946" y="21600"/>
                    <a:pt x="3946" y="21600"/>
                    <a:pt x="3946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361004" y="185709"/>
              <a:ext cx="61315" cy="64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023" y="0"/>
                  </a:lnTo>
                  <a:lnTo>
                    <a:pt x="21600" y="0"/>
                  </a:lnTo>
                  <a:lnTo>
                    <a:pt x="20354" y="4189"/>
                  </a:lnTo>
                  <a:lnTo>
                    <a:pt x="10592" y="4189"/>
                  </a:lnTo>
                  <a:lnTo>
                    <a:pt x="9623" y="7985"/>
                  </a:lnTo>
                  <a:lnTo>
                    <a:pt x="18554" y="7985"/>
                  </a:lnTo>
                  <a:lnTo>
                    <a:pt x="17308" y="12109"/>
                  </a:lnTo>
                  <a:lnTo>
                    <a:pt x="8377" y="12109"/>
                  </a:lnTo>
                  <a:lnTo>
                    <a:pt x="6854" y="17607"/>
                  </a:lnTo>
                  <a:lnTo>
                    <a:pt x="16615" y="17607"/>
                  </a:lnTo>
                  <a:lnTo>
                    <a:pt x="1536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73B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408561" y="185709"/>
              <a:ext cx="78609" cy="64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154" y="10800"/>
                  </a:lnTo>
                  <a:lnTo>
                    <a:pt x="4914" y="0"/>
                  </a:lnTo>
                  <a:lnTo>
                    <a:pt x="10098" y="0"/>
                  </a:lnTo>
                  <a:lnTo>
                    <a:pt x="11934" y="6545"/>
                  </a:lnTo>
                  <a:lnTo>
                    <a:pt x="16632" y="0"/>
                  </a:lnTo>
                  <a:lnTo>
                    <a:pt x="21600" y="0"/>
                  </a:lnTo>
                  <a:lnTo>
                    <a:pt x="13716" y="10538"/>
                  </a:lnTo>
                  <a:lnTo>
                    <a:pt x="17064" y="21600"/>
                  </a:lnTo>
                  <a:lnTo>
                    <a:pt x="11826" y="21600"/>
                  </a:lnTo>
                  <a:lnTo>
                    <a:pt x="9990" y="14727"/>
                  </a:lnTo>
                  <a:lnTo>
                    <a:pt x="491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73B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476557" y="185709"/>
              <a:ext cx="62729" cy="64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extrusionOk="0">
                  <a:moveTo>
                    <a:pt x="0" y="21600"/>
                  </a:moveTo>
                  <a:cubicBezTo>
                    <a:pt x="6037" y="0"/>
                    <a:pt x="6037" y="0"/>
                    <a:pt x="6037" y="0"/>
                  </a:cubicBezTo>
                  <a:cubicBezTo>
                    <a:pt x="14624" y="0"/>
                    <a:pt x="14624" y="0"/>
                    <a:pt x="14624" y="0"/>
                  </a:cubicBezTo>
                  <a:cubicBezTo>
                    <a:pt x="15965" y="0"/>
                    <a:pt x="17039" y="130"/>
                    <a:pt x="17843" y="390"/>
                  </a:cubicBezTo>
                  <a:cubicBezTo>
                    <a:pt x="18783" y="651"/>
                    <a:pt x="19453" y="1041"/>
                    <a:pt x="20124" y="1431"/>
                  </a:cubicBezTo>
                  <a:cubicBezTo>
                    <a:pt x="20795" y="1952"/>
                    <a:pt x="21198" y="2733"/>
                    <a:pt x="21466" y="3643"/>
                  </a:cubicBezTo>
                  <a:cubicBezTo>
                    <a:pt x="21600" y="4554"/>
                    <a:pt x="21600" y="5595"/>
                    <a:pt x="21198" y="6896"/>
                  </a:cubicBezTo>
                  <a:cubicBezTo>
                    <a:pt x="20929" y="7807"/>
                    <a:pt x="20527" y="8848"/>
                    <a:pt x="19990" y="9759"/>
                  </a:cubicBezTo>
                  <a:cubicBezTo>
                    <a:pt x="19319" y="10670"/>
                    <a:pt x="18648" y="11451"/>
                    <a:pt x="17978" y="11971"/>
                  </a:cubicBezTo>
                  <a:cubicBezTo>
                    <a:pt x="17441" y="12361"/>
                    <a:pt x="16904" y="12752"/>
                    <a:pt x="16368" y="13012"/>
                  </a:cubicBezTo>
                  <a:cubicBezTo>
                    <a:pt x="15831" y="13402"/>
                    <a:pt x="15294" y="13663"/>
                    <a:pt x="14624" y="13793"/>
                  </a:cubicBezTo>
                  <a:cubicBezTo>
                    <a:pt x="14087" y="14053"/>
                    <a:pt x="13416" y="14313"/>
                    <a:pt x="12745" y="14313"/>
                  </a:cubicBezTo>
                  <a:cubicBezTo>
                    <a:pt x="12075" y="14443"/>
                    <a:pt x="11270" y="14573"/>
                    <a:pt x="10465" y="14573"/>
                  </a:cubicBezTo>
                  <a:cubicBezTo>
                    <a:pt x="7647" y="14573"/>
                    <a:pt x="7647" y="14573"/>
                    <a:pt x="7647" y="14573"/>
                  </a:cubicBezTo>
                  <a:cubicBezTo>
                    <a:pt x="5635" y="21600"/>
                    <a:pt x="5635" y="21600"/>
                    <a:pt x="5635" y="21600"/>
                  </a:cubicBezTo>
                  <a:lnTo>
                    <a:pt x="0" y="21600"/>
                  </a:lnTo>
                  <a:close/>
                  <a:moveTo>
                    <a:pt x="10599" y="10540"/>
                  </a:moveTo>
                  <a:cubicBezTo>
                    <a:pt x="11001" y="10540"/>
                    <a:pt x="11538" y="10540"/>
                    <a:pt x="11806" y="10410"/>
                  </a:cubicBezTo>
                  <a:cubicBezTo>
                    <a:pt x="12209" y="10410"/>
                    <a:pt x="12477" y="10280"/>
                    <a:pt x="12880" y="10149"/>
                  </a:cubicBezTo>
                  <a:cubicBezTo>
                    <a:pt x="13282" y="10019"/>
                    <a:pt x="13550" y="9889"/>
                    <a:pt x="13819" y="9629"/>
                  </a:cubicBezTo>
                  <a:cubicBezTo>
                    <a:pt x="14221" y="9369"/>
                    <a:pt x="14624" y="8978"/>
                    <a:pt x="14892" y="8588"/>
                  </a:cubicBezTo>
                  <a:cubicBezTo>
                    <a:pt x="15026" y="8198"/>
                    <a:pt x="15294" y="7677"/>
                    <a:pt x="15429" y="7027"/>
                  </a:cubicBezTo>
                  <a:cubicBezTo>
                    <a:pt x="15697" y="6376"/>
                    <a:pt x="15697" y="5855"/>
                    <a:pt x="15429" y="5465"/>
                  </a:cubicBezTo>
                  <a:cubicBezTo>
                    <a:pt x="15294" y="4945"/>
                    <a:pt x="15026" y="4684"/>
                    <a:pt x="14624" y="4554"/>
                  </a:cubicBezTo>
                  <a:cubicBezTo>
                    <a:pt x="14221" y="4294"/>
                    <a:pt x="13684" y="4164"/>
                    <a:pt x="13282" y="4164"/>
                  </a:cubicBezTo>
                  <a:cubicBezTo>
                    <a:pt x="12745" y="4034"/>
                    <a:pt x="12075" y="4034"/>
                    <a:pt x="11270" y="4034"/>
                  </a:cubicBezTo>
                  <a:cubicBezTo>
                    <a:pt x="10465" y="4034"/>
                    <a:pt x="10465" y="4034"/>
                    <a:pt x="10465" y="4034"/>
                  </a:cubicBezTo>
                  <a:cubicBezTo>
                    <a:pt x="8720" y="10540"/>
                    <a:pt x="8720" y="10540"/>
                    <a:pt x="8720" y="10540"/>
                  </a:cubicBezTo>
                  <a:cubicBezTo>
                    <a:pt x="9123" y="10540"/>
                    <a:pt x="9123" y="10540"/>
                    <a:pt x="9123" y="10540"/>
                  </a:cubicBezTo>
                  <a:cubicBezTo>
                    <a:pt x="9660" y="10540"/>
                    <a:pt x="10062" y="10540"/>
                    <a:pt x="10599" y="10540"/>
                  </a:cubicBezTo>
                  <a:close/>
                </a:path>
              </a:pathLst>
            </a:custGeom>
            <a:solidFill>
              <a:srgbClr val="0073B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535119" y="185709"/>
              <a:ext cx="63829" cy="64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600" extrusionOk="0">
                  <a:moveTo>
                    <a:pt x="0" y="21600"/>
                  </a:moveTo>
                  <a:cubicBezTo>
                    <a:pt x="5927" y="0"/>
                    <a:pt x="5927" y="0"/>
                    <a:pt x="5927" y="0"/>
                  </a:cubicBezTo>
                  <a:cubicBezTo>
                    <a:pt x="14620" y="0"/>
                    <a:pt x="14620" y="0"/>
                    <a:pt x="14620" y="0"/>
                  </a:cubicBezTo>
                  <a:cubicBezTo>
                    <a:pt x="15937" y="0"/>
                    <a:pt x="16859" y="130"/>
                    <a:pt x="17780" y="260"/>
                  </a:cubicBezTo>
                  <a:cubicBezTo>
                    <a:pt x="18571" y="390"/>
                    <a:pt x="19361" y="781"/>
                    <a:pt x="20020" y="1171"/>
                  </a:cubicBezTo>
                  <a:cubicBezTo>
                    <a:pt x="20678" y="1692"/>
                    <a:pt x="21073" y="2342"/>
                    <a:pt x="21337" y="3123"/>
                  </a:cubicBezTo>
                  <a:cubicBezTo>
                    <a:pt x="21600" y="3904"/>
                    <a:pt x="21600" y="4814"/>
                    <a:pt x="21205" y="5986"/>
                  </a:cubicBezTo>
                  <a:cubicBezTo>
                    <a:pt x="20810" y="7677"/>
                    <a:pt x="20020" y="8978"/>
                    <a:pt x="19098" y="10019"/>
                  </a:cubicBezTo>
                  <a:cubicBezTo>
                    <a:pt x="18044" y="11060"/>
                    <a:pt x="16727" y="11841"/>
                    <a:pt x="15410" y="12492"/>
                  </a:cubicBezTo>
                  <a:cubicBezTo>
                    <a:pt x="20283" y="21600"/>
                    <a:pt x="20283" y="21600"/>
                    <a:pt x="20283" y="21600"/>
                  </a:cubicBezTo>
                  <a:cubicBezTo>
                    <a:pt x="13566" y="21600"/>
                    <a:pt x="13566" y="21600"/>
                    <a:pt x="13566" y="21600"/>
                  </a:cubicBezTo>
                  <a:cubicBezTo>
                    <a:pt x="9615" y="13663"/>
                    <a:pt x="9615" y="13663"/>
                    <a:pt x="9615" y="13663"/>
                  </a:cubicBezTo>
                  <a:cubicBezTo>
                    <a:pt x="7639" y="13663"/>
                    <a:pt x="7639" y="13663"/>
                    <a:pt x="7639" y="13663"/>
                  </a:cubicBezTo>
                  <a:cubicBezTo>
                    <a:pt x="5532" y="21600"/>
                    <a:pt x="5532" y="21600"/>
                    <a:pt x="5532" y="21600"/>
                  </a:cubicBezTo>
                  <a:lnTo>
                    <a:pt x="0" y="21600"/>
                  </a:lnTo>
                  <a:close/>
                  <a:moveTo>
                    <a:pt x="12249" y="9629"/>
                  </a:moveTo>
                  <a:cubicBezTo>
                    <a:pt x="12776" y="9629"/>
                    <a:pt x="13302" y="9369"/>
                    <a:pt x="13698" y="9108"/>
                  </a:cubicBezTo>
                  <a:cubicBezTo>
                    <a:pt x="14224" y="8848"/>
                    <a:pt x="14488" y="8458"/>
                    <a:pt x="14751" y="8198"/>
                  </a:cubicBezTo>
                  <a:cubicBezTo>
                    <a:pt x="15015" y="7807"/>
                    <a:pt x="15278" y="7287"/>
                    <a:pt x="15410" y="6636"/>
                  </a:cubicBezTo>
                  <a:cubicBezTo>
                    <a:pt x="15541" y="6116"/>
                    <a:pt x="15673" y="5595"/>
                    <a:pt x="15541" y="5205"/>
                  </a:cubicBezTo>
                  <a:cubicBezTo>
                    <a:pt x="15410" y="4814"/>
                    <a:pt x="15146" y="4554"/>
                    <a:pt x="14751" y="4294"/>
                  </a:cubicBezTo>
                  <a:cubicBezTo>
                    <a:pt x="14356" y="4164"/>
                    <a:pt x="14093" y="4164"/>
                    <a:pt x="13698" y="4034"/>
                  </a:cubicBezTo>
                  <a:cubicBezTo>
                    <a:pt x="13171" y="4034"/>
                    <a:pt x="12776" y="4034"/>
                    <a:pt x="12117" y="4034"/>
                  </a:cubicBezTo>
                  <a:cubicBezTo>
                    <a:pt x="10273" y="4034"/>
                    <a:pt x="10273" y="4034"/>
                    <a:pt x="10273" y="4034"/>
                  </a:cubicBezTo>
                  <a:cubicBezTo>
                    <a:pt x="8693" y="9889"/>
                    <a:pt x="8693" y="9889"/>
                    <a:pt x="8693" y="9889"/>
                  </a:cubicBezTo>
                  <a:cubicBezTo>
                    <a:pt x="10273" y="9889"/>
                    <a:pt x="10273" y="9889"/>
                    <a:pt x="10273" y="9889"/>
                  </a:cubicBezTo>
                  <a:cubicBezTo>
                    <a:pt x="11063" y="9889"/>
                    <a:pt x="11722" y="9759"/>
                    <a:pt x="12249" y="9629"/>
                  </a:cubicBezTo>
                  <a:close/>
                </a:path>
              </a:pathLst>
            </a:custGeom>
            <a:solidFill>
              <a:srgbClr val="0073B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599970" y="185709"/>
              <a:ext cx="60922" cy="64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062" y="0"/>
                  </a:lnTo>
                  <a:lnTo>
                    <a:pt x="21600" y="0"/>
                  </a:lnTo>
                  <a:lnTo>
                    <a:pt x="20485" y="4189"/>
                  </a:lnTo>
                  <a:lnTo>
                    <a:pt x="10661" y="4189"/>
                  </a:lnTo>
                  <a:lnTo>
                    <a:pt x="9546" y="7985"/>
                  </a:lnTo>
                  <a:lnTo>
                    <a:pt x="18534" y="7985"/>
                  </a:lnTo>
                  <a:lnTo>
                    <a:pt x="17419" y="12109"/>
                  </a:lnTo>
                  <a:lnTo>
                    <a:pt x="8431" y="12109"/>
                  </a:lnTo>
                  <a:lnTo>
                    <a:pt x="6898" y="17607"/>
                  </a:lnTo>
                  <a:lnTo>
                    <a:pt x="16583" y="17607"/>
                  </a:lnTo>
                  <a:lnTo>
                    <a:pt x="1553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73B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652244" y="184530"/>
              <a:ext cx="64459" cy="67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42" y="21098"/>
                  </a:moveTo>
                  <a:cubicBezTo>
                    <a:pt x="1964" y="20847"/>
                    <a:pt x="916" y="20470"/>
                    <a:pt x="0" y="19967"/>
                  </a:cubicBezTo>
                  <a:cubicBezTo>
                    <a:pt x="1309" y="15070"/>
                    <a:pt x="1309" y="15070"/>
                    <a:pt x="1309" y="15070"/>
                  </a:cubicBezTo>
                  <a:cubicBezTo>
                    <a:pt x="1833" y="15070"/>
                    <a:pt x="1833" y="15070"/>
                    <a:pt x="1833" y="15070"/>
                  </a:cubicBezTo>
                  <a:cubicBezTo>
                    <a:pt x="2618" y="15949"/>
                    <a:pt x="3665" y="16577"/>
                    <a:pt x="4844" y="17079"/>
                  </a:cubicBezTo>
                  <a:cubicBezTo>
                    <a:pt x="6022" y="17581"/>
                    <a:pt x="7200" y="17833"/>
                    <a:pt x="8509" y="17833"/>
                  </a:cubicBezTo>
                  <a:cubicBezTo>
                    <a:pt x="8771" y="17833"/>
                    <a:pt x="9164" y="17833"/>
                    <a:pt x="9687" y="17707"/>
                  </a:cubicBezTo>
                  <a:cubicBezTo>
                    <a:pt x="10211" y="17707"/>
                    <a:pt x="10735" y="17581"/>
                    <a:pt x="10996" y="17456"/>
                  </a:cubicBezTo>
                  <a:cubicBezTo>
                    <a:pt x="11520" y="17205"/>
                    <a:pt x="11913" y="17079"/>
                    <a:pt x="12175" y="16702"/>
                  </a:cubicBezTo>
                  <a:cubicBezTo>
                    <a:pt x="12567" y="16451"/>
                    <a:pt x="12829" y="16074"/>
                    <a:pt x="12960" y="15572"/>
                  </a:cubicBezTo>
                  <a:cubicBezTo>
                    <a:pt x="13091" y="15070"/>
                    <a:pt x="12960" y="14693"/>
                    <a:pt x="12567" y="14316"/>
                  </a:cubicBezTo>
                  <a:cubicBezTo>
                    <a:pt x="12305" y="14065"/>
                    <a:pt x="11782" y="13814"/>
                    <a:pt x="11258" y="13688"/>
                  </a:cubicBezTo>
                  <a:cubicBezTo>
                    <a:pt x="10604" y="13437"/>
                    <a:pt x="9818" y="13312"/>
                    <a:pt x="9033" y="13060"/>
                  </a:cubicBezTo>
                  <a:cubicBezTo>
                    <a:pt x="8247" y="12935"/>
                    <a:pt x="7593" y="12684"/>
                    <a:pt x="6938" y="12433"/>
                  </a:cubicBezTo>
                  <a:cubicBezTo>
                    <a:pt x="5367" y="11930"/>
                    <a:pt x="4320" y="11177"/>
                    <a:pt x="3927" y="10172"/>
                  </a:cubicBezTo>
                  <a:cubicBezTo>
                    <a:pt x="3404" y="9293"/>
                    <a:pt x="3404" y="8037"/>
                    <a:pt x="3796" y="6530"/>
                  </a:cubicBezTo>
                  <a:cubicBezTo>
                    <a:pt x="4320" y="4647"/>
                    <a:pt x="5629" y="3014"/>
                    <a:pt x="7724" y="1884"/>
                  </a:cubicBezTo>
                  <a:cubicBezTo>
                    <a:pt x="9818" y="628"/>
                    <a:pt x="12044" y="0"/>
                    <a:pt x="14662" y="0"/>
                  </a:cubicBezTo>
                  <a:cubicBezTo>
                    <a:pt x="15971" y="0"/>
                    <a:pt x="17280" y="126"/>
                    <a:pt x="18458" y="377"/>
                  </a:cubicBezTo>
                  <a:cubicBezTo>
                    <a:pt x="19636" y="628"/>
                    <a:pt x="20684" y="1005"/>
                    <a:pt x="21600" y="1507"/>
                  </a:cubicBezTo>
                  <a:cubicBezTo>
                    <a:pt x="20291" y="6153"/>
                    <a:pt x="20291" y="6153"/>
                    <a:pt x="20291" y="6153"/>
                  </a:cubicBezTo>
                  <a:cubicBezTo>
                    <a:pt x="19767" y="6153"/>
                    <a:pt x="19767" y="6153"/>
                    <a:pt x="19767" y="6153"/>
                  </a:cubicBezTo>
                  <a:cubicBezTo>
                    <a:pt x="19113" y="5526"/>
                    <a:pt x="18327" y="5023"/>
                    <a:pt x="17280" y="4521"/>
                  </a:cubicBezTo>
                  <a:cubicBezTo>
                    <a:pt x="16233" y="4019"/>
                    <a:pt x="15185" y="3893"/>
                    <a:pt x="13876" y="3893"/>
                  </a:cubicBezTo>
                  <a:cubicBezTo>
                    <a:pt x="13484" y="3893"/>
                    <a:pt x="12960" y="3893"/>
                    <a:pt x="12567" y="3893"/>
                  </a:cubicBezTo>
                  <a:cubicBezTo>
                    <a:pt x="12175" y="4019"/>
                    <a:pt x="11782" y="4144"/>
                    <a:pt x="11258" y="4270"/>
                  </a:cubicBezTo>
                  <a:cubicBezTo>
                    <a:pt x="10865" y="4521"/>
                    <a:pt x="10604" y="4647"/>
                    <a:pt x="10211" y="5023"/>
                  </a:cubicBezTo>
                  <a:cubicBezTo>
                    <a:pt x="9949" y="5274"/>
                    <a:pt x="9687" y="5651"/>
                    <a:pt x="9556" y="5902"/>
                  </a:cubicBezTo>
                  <a:cubicBezTo>
                    <a:pt x="9425" y="6530"/>
                    <a:pt x="9556" y="6907"/>
                    <a:pt x="9818" y="7284"/>
                  </a:cubicBezTo>
                  <a:cubicBezTo>
                    <a:pt x="10080" y="7535"/>
                    <a:pt x="10865" y="7786"/>
                    <a:pt x="11913" y="8037"/>
                  </a:cubicBezTo>
                  <a:cubicBezTo>
                    <a:pt x="12567" y="8288"/>
                    <a:pt x="13222" y="8414"/>
                    <a:pt x="13876" y="8540"/>
                  </a:cubicBezTo>
                  <a:cubicBezTo>
                    <a:pt x="14531" y="8665"/>
                    <a:pt x="15185" y="8916"/>
                    <a:pt x="15840" y="9167"/>
                  </a:cubicBezTo>
                  <a:cubicBezTo>
                    <a:pt x="17149" y="9670"/>
                    <a:pt x="18065" y="10423"/>
                    <a:pt x="18589" y="11302"/>
                  </a:cubicBezTo>
                  <a:cubicBezTo>
                    <a:pt x="19113" y="12181"/>
                    <a:pt x="19113" y="13312"/>
                    <a:pt x="18720" y="14693"/>
                  </a:cubicBezTo>
                  <a:cubicBezTo>
                    <a:pt x="18196" y="16828"/>
                    <a:pt x="16887" y="18460"/>
                    <a:pt x="14793" y="19716"/>
                  </a:cubicBezTo>
                  <a:cubicBezTo>
                    <a:pt x="12698" y="20972"/>
                    <a:pt x="10211" y="21600"/>
                    <a:pt x="7331" y="21600"/>
                  </a:cubicBezTo>
                  <a:cubicBezTo>
                    <a:pt x="5760" y="21600"/>
                    <a:pt x="4320" y="21474"/>
                    <a:pt x="3142" y="21098"/>
                  </a:cubicBezTo>
                  <a:close/>
                </a:path>
              </a:pathLst>
            </a:custGeom>
            <a:solidFill>
              <a:srgbClr val="0073B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708448" y="184530"/>
              <a:ext cx="64459" cy="67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42" y="21098"/>
                  </a:moveTo>
                  <a:cubicBezTo>
                    <a:pt x="1964" y="20847"/>
                    <a:pt x="916" y="20470"/>
                    <a:pt x="0" y="19967"/>
                  </a:cubicBezTo>
                  <a:cubicBezTo>
                    <a:pt x="1440" y="15070"/>
                    <a:pt x="1440" y="15070"/>
                    <a:pt x="1440" y="15070"/>
                  </a:cubicBezTo>
                  <a:cubicBezTo>
                    <a:pt x="1833" y="15070"/>
                    <a:pt x="1833" y="15070"/>
                    <a:pt x="1833" y="15070"/>
                  </a:cubicBezTo>
                  <a:cubicBezTo>
                    <a:pt x="2749" y="15949"/>
                    <a:pt x="3796" y="16577"/>
                    <a:pt x="4975" y="17079"/>
                  </a:cubicBezTo>
                  <a:cubicBezTo>
                    <a:pt x="6153" y="17581"/>
                    <a:pt x="7331" y="17833"/>
                    <a:pt x="8509" y="17833"/>
                  </a:cubicBezTo>
                  <a:cubicBezTo>
                    <a:pt x="8902" y="17833"/>
                    <a:pt x="9295" y="17833"/>
                    <a:pt x="9818" y="17707"/>
                  </a:cubicBezTo>
                  <a:cubicBezTo>
                    <a:pt x="10342" y="17707"/>
                    <a:pt x="10735" y="17581"/>
                    <a:pt x="11127" y="17456"/>
                  </a:cubicBezTo>
                  <a:cubicBezTo>
                    <a:pt x="11520" y="17205"/>
                    <a:pt x="11913" y="17079"/>
                    <a:pt x="12305" y="16702"/>
                  </a:cubicBezTo>
                  <a:cubicBezTo>
                    <a:pt x="12567" y="16451"/>
                    <a:pt x="12829" y="16074"/>
                    <a:pt x="12960" y="15572"/>
                  </a:cubicBezTo>
                  <a:cubicBezTo>
                    <a:pt x="13091" y="15070"/>
                    <a:pt x="12960" y="14693"/>
                    <a:pt x="12698" y="14316"/>
                  </a:cubicBezTo>
                  <a:cubicBezTo>
                    <a:pt x="12305" y="14065"/>
                    <a:pt x="11913" y="13814"/>
                    <a:pt x="11389" y="13688"/>
                  </a:cubicBezTo>
                  <a:cubicBezTo>
                    <a:pt x="10604" y="13437"/>
                    <a:pt x="9949" y="13312"/>
                    <a:pt x="9164" y="13060"/>
                  </a:cubicBezTo>
                  <a:cubicBezTo>
                    <a:pt x="8378" y="12935"/>
                    <a:pt x="7593" y="12684"/>
                    <a:pt x="6938" y="12433"/>
                  </a:cubicBezTo>
                  <a:cubicBezTo>
                    <a:pt x="5367" y="11930"/>
                    <a:pt x="4451" y="11177"/>
                    <a:pt x="3927" y="10172"/>
                  </a:cubicBezTo>
                  <a:cubicBezTo>
                    <a:pt x="3535" y="9293"/>
                    <a:pt x="3535" y="8037"/>
                    <a:pt x="3927" y="6530"/>
                  </a:cubicBezTo>
                  <a:cubicBezTo>
                    <a:pt x="4451" y="4647"/>
                    <a:pt x="5760" y="3014"/>
                    <a:pt x="7724" y="1884"/>
                  </a:cubicBezTo>
                  <a:cubicBezTo>
                    <a:pt x="9818" y="628"/>
                    <a:pt x="12175" y="0"/>
                    <a:pt x="14793" y="0"/>
                  </a:cubicBezTo>
                  <a:cubicBezTo>
                    <a:pt x="15971" y="0"/>
                    <a:pt x="17280" y="126"/>
                    <a:pt x="18458" y="377"/>
                  </a:cubicBezTo>
                  <a:cubicBezTo>
                    <a:pt x="19636" y="628"/>
                    <a:pt x="20684" y="1005"/>
                    <a:pt x="21600" y="1507"/>
                  </a:cubicBezTo>
                  <a:cubicBezTo>
                    <a:pt x="20291" y="6153"/>
                    <a:pt x="20291" y="6153"/>
                    <a:pt x="20291" y="6153"/>
                  </a:cubicBezTo>
                  <a:cubicBezTo>
                    <a:pt x="19767" y="6153"/>
                    <a:pt x="19767" y="6153"/>
                    <a:pt x="19767" y="6153"/>
                  </a:cubicBezTo>
                  <a:cubicBezTo>
                    <a:pt x="19244" y="5526"/>
                    <a:pt x="18327" y="5023"/>
                    <a:pt x="17280" y="4521"/>
                  </a:cubicBezTo>
                  <a:cubicBezTo>
                    <a:pt x="16364" y="4019"/>
                    <a:pt x="15185" y="3893"/>
                    <a:pt x="14007" y="3893"/>
                  </a:cubicBezTo>
                  <a:cubicBezTo>
                    <a:pt x="13484" y="3893"/>
                    <a:pt x="13091" y="3893"/>
                    <a:pt x="12698" y="3893"/>
                  </a:cubicBezTo>
                  <a:cubicBezTo>
                    <a:pt x="12305" y="4019"/>
                    <a:pt x="11782" y="4144"/>
                    <a:pt x="11389" y="4270"/>
                  </a:cubicBezTo>
                  <a:cubicBezTo>
                    <a:pt x="10996" y="4521"/>
                    <a:pt x="10604" y="4647"/>
                    <a:pt x="10211" y="5023"/>
                  </a:cubicBezTo>
                  <a:cubicBezTo>
                    <a:pt x="9949" y="5274"/>
                    <a:pt x="9687" y="5651"/>
                    <a:pt x="9687" y="5902"/>
                  </a:cubicBezTo>
                  <a:cubicBezTo>
                    <a:pt x="9425" y="6530"/>
                    <a:pt x="9556" y="6907"/>
                    <a:pt x="9818" y="7284"/>
                  </a:cubicBezTo>
                  <a:cubicBezTo>
                    <a:pt x="10211" y="7535"/>
                    <a:pt x="10865" y="7786"/>
                    <a:pt x="11913" y="8037"/>
                  </a:cubicBezTo>
                  <a:cubicBezTo>
                    <a:pt x="12567" y="8288"/>
                    <a:pt x="13222" y="8414"/>
                    <a:pt x="13876" y="8540"/>
                  </a:cubicBezTo>
                  <a:cubicBezTo>
                    <a:pt x="14531" y="8665"/>
                    <a:pt x="15185" y="8916"/>
                    <a:pt x="15840" y="9167"/>
                  </a:cubicBezTo>
                  <a:cubicBezTo>
                    <a:pt x="17280" y="9670"/>
                    <a:pt x="18196" y="10423"/>
                    <a:pt x="18589" y="11302"/>
                  </a:cubicBezTo>
                  <a:cubicBezTo>
                    <a:pt x="19113" y="12181"/>
                    <a:pt x="19244" y="13312"/>
                    <a:pt x="18720" y="14693"/>
                  </a:cubicBezTo>
                  <a:cubicBezTo>
                    <a:pt x="18196" y="16828"/>
                    <a:pt x="16887" y="18460"/>
                    <a:pt x="14793" y="19716"/>
                  </a:cubicBezTo>
                  <a:cubicBezTo>
                    <a:pt x="12829" y="20972"/>
                    <a:pt x="10342" y="21600"/>
                    <a:pt x="7462" y="21600"/>
                  </a:cubicBezTo>
                  <a:cubicBezTo>
                    <a:pt x="5760" y="21600"/>
                    <a:pt x="4320" y="21474"/>
                    <a:pt x="3142" y="21098"/>
                  </a:cubicBezTo>
                  <a:close/>
                </a:path>
              </a:pathLst>
            </a:custGeom>
            <a:solidFill>
              <a:srgbClr val="0073B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783125" y="170577"/>
              <a:ext cx="34785" cy="34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79" y="0"/>
                  </a:moveTo>
                  <a:cubicBezTo>
                    <a:pt x="12620" y="0"/>
                    <a:pt x="14319" y="485"/>
                    <a:pt x="16018" y="1456"/>
                  </a:cubicBezTo>
                  <a:cubicBezTo>
                    <a:pt x="17717" y="2427"/>
                    <a:pt x="19173" y="3640"/>
                    <a:pt x="20144" y="5339"/>
                  </a:cubicBezTo>
                  <a:cubicBezTo>
                    <a:pt x="21115" y="7281"/>
                    <a:pt x="21600" y="8980"/>
                    <a:pt x="21600" y="10921"/>
                  </a:cubicBezTo>
                  <a:cubicBezTo>
                    <a:pt x="21600" y="12620"/>
                    <a:pt x="21115" y="14562"/>
                    <a:pt x="20144" y="16261"/>
                  </a:cubicBezTo>
                  <a:cubicBezTo>
                    <a:pt x="19173" y="17960"/>
                    <a:pt x="17717" y="19173"/>
                    <a:pt x="16018" y="20144"/>
                  </a:cubicBezTo>
                  <a:cubicBezTo>
                    <a:pt x="14319" y="21115"/>
                    <a:pt x="12620" y="21600"/>
                    <a:pt x="10679" y="21600"/>
                  </a:cubicBezTo>
                  <a:cubicBezTo>
                    <a:pt x="8980" y="21600"/>
                    <a:pt x="7038" y="21115"/>
                    <a:pt x="5339" y="20144"/>
                  </a:cubicBezTo>
                  <a:cubicBezTo>
                    <a:pt x="3640" y="19173"/>
                    <a:pt x="2427" y="17960"/>
                    <a:pt x="1456" y="16261"/>
                  </a:cubicBezTo>
                  <a:cubicBezTo>
                    <a:pt x="485" y="14562"/>
                    <a:pt x="0" y="12620"/>
                    <a:pt x="0" y="10921"/>
                  </a:cubicBezTo>
                  <a:cubicBezTo>
                    <a:pt x="0" y="8980"/>
                    <a:pt x="485" y="7281"/>
                    <a:pt x="1456" y="5339"/>
                  </a:cubicBezTo>
                  <a:cubicBezTo>
                    <a:pt x="2427" y="3640"/>
                    <a:pt x="3883" y="2427"/>
                    <a:pt x="5582" y="1456"/>
                  </a:cubicBezTo>
                  <a:cubicBezTo>
                    <a:pt x="7281" y="485"/>
                    <a:pt x="8980" y="0"/>
                    <a:pt x="10679" y="0"/>
                  </a:cubicBezTo>
                  <a:close/>
                  <a:moveTo>
                    <a:pt x="10679" y="1942"/>
                  </a:moveTo>
                  <a:cubicBezTo>
                    <a:pt x="9222" y="1942"/>
                    <a:pt x="7766" y="2184"/>
                    <a:pt x="6310" y="3155"/>
                  </a:cubicBezTo>
                  <a:cubicBezTo>
                    <a:pt x="4854" y="3883"/>
                    <a:pt x="3883" y="4854"/>
                    <a:pt x="2912" y="6310"/>
                  </a:cubicBezTo>
                  <a:cubicBezTo>
                    <a:pt x="2184" y="7766"/>
                    <a:pt x="1942" y="9222"/>
                    <a:pt x="1942" y="10921"/>
                  </a:cubicBezTo>
                  <a:cubicBezTo>
                    <a:pt x="1942" y="12378"/>
                    <a:pt x="2184" y="13834"/>
                    <a:pt x="2912" y="15290"/>
                  </a:cubicBezTo>
                  <a:cubicBezTo>
                    <a:pt x="3883" y="16746"/>
                    <a:pt x="4854" y="17717"/>
                    <a:pt x="6310" y="18688"/>
                  </a:cubicBezTo>
                  <a:cubicBezTo>
                    <a:pt x="7766" y="19416"/>
                    <a:pt x="9222" y="19901"/>
                    <a:pt x="10679" y="19901"/>
                  </a:cubicBezTo>
                  <a:cubicBezTo>
                    <a:pt x="12378" y="19901"/>
                    <a:pt x="13834" y="19416"/>
                    <a:pt x="15290" y="18688"/>
                  </a:cubicBezTo>
                  <a:cubicBezTo>
                    <a:pt x="16746" y="17717"/>
                    <a:pt x="17717" y="16746"/>
                    <a:pt x="18445" y="15290"/>
                  </a:cubicBezTo>
                  <a:cubicBezTo>
                    <a:pt x="19416" y="13834"/>
                    <a:pt x="19658" y="12378"/>
                    <a:pt x="19658" y="10921"/>
                  </a:cubicBezTo>
                  <a:cubicBezTo>
                    <a:pt x="19658" y="9222"/>
                    <a:pt x="19416" y="7766"/>
                    <a:pt x="18445" y="6310"/>
                  </a:cubicBezTo>
                  <a:cubicBezTo>
                    <a:pt x="17717" y="4854"/>
                    <a:pt x="16503" y="3883"/>
                    <a:pt x="15290" y="3155"/>
                  </a:cubicBezTo>
                  <a:cubicBezTo>
                    <a:pt x="13834" y="2184"/>
                    <a:pt x="12378" y="1942"/>
                    <a:pt x="10679" y="1942"/>
                  </a:cubicBezTo>
                  <a:close/>
                  <a:moveTo>
                    <a:pt x="6067" y="16746"/>
                  </a:moveTo>
                  <a:cubicBezTo>
                    <a:pt x="6067" y="5339"/>
                    <a:pt x="6067" y="5339"/>
                    <a:pt x="6067" y="5339"/>
                  </a:cubicBezTo>
                  <a:cubicBezTo>
                    <a:pt x="9951" y="5339"/>
                    <a:pt x="9951" y="5339"/>
                    <a:pt x="9951" y="5339"/>
                  </a:cubicBezTo>
                  <a:cubicBezTo>
                    <a:pt x="11407" y="5339"/>
                    <a:pt x="12378" y="5339"/>
                    <a:pt x="12863" y="5582"/>
                  </a:cubicBezTo>
                  <a:cubicBezTo>
                    <a:pt x="13591" y="5825"/>
                    <a:pt x="14076" y="6067"/>
                    <a:pt x="14319" y="6553"/>
                  </a:cubicBezTo>
                  <a:cubicBezTo>
                    <a:pt x="14804" y="7281"/>
                    <a:pt x="15047" y="7766"/>
                    <a:pt x="15047" y="8252"/>
                  </a:cubicBezTo>
                  <a:cubicBezTo>
                    <a:pt x="15047" y="9222"/>
                    <a:pt x="14562" y="9951"/>
                    <a:pt x="14076" y="10436"/>
                  </a:cubicBezTo>
                  <a:cubicBezTo>
                    <a:pt x="13348" y="11164"/>
                    <a:pt x="12620" y="11649"/>
                    <a:pt x="11649" y="11649"/>
                  </a:cubicBezTo>
                  <a:cubicBezTo>
                    <a:pt x="12135" y="11892"/>
                    <a:pt x="12378" y="11892"/>
                    <a:pt x="12620" y="12135"/>
                  </a:cubicBezTo>
                  <a:cubicBezTo>
                    <a:pt x="13106" y="12620"/>
                    <a:pt x="13591" y="13348"/>
                    <a:pt x="14319" y="14562"/>
                  </a:cubicBezTo>
                  <a:cubicBezTo>
                    <a:pt x="15775" y="16746"/>
                    <a:pt x="15775" y="16746"/>
                    <a:pt x="15775" y="16746"/>
                  </a:cubicBezTo>
                  <a:cubicBezTo>
                    <a:pt x="13591" y="16746"/>
                    <a:pt x="13591" y="16746"/>
                    <a:pt x="13591" y="16746"/>
                  </a:cubicBezTo>
                  <a:cubicBezTo>
                    <a:pt x="12378" y="15047"/>
                    <a:pt x="12378" y="15047"/>
                    <a:pt x="12378" y="15047"/>
                  </a:cubicBezTo>
                  <a:cubicBezTo>
                    <a:pt x="11649" y="13591"/>
                    <a:pt x="10921" y="12620"/>
                    <a:pt x="10436" y="12378"/>
                  </a:cubicBezTo>
                  <a:cubicBezTo>
                    <a:pt x="10193" y="11892"/>
                    <a:pt x="9708" y="11892"/>
                    <a:pt x="8980" y="11892"/>
                  </a:cubicBezTo>
                  <a:cubicBezTo>
                    <a:pt x="8009" y="11892"/>
                    <a:pt x="8009" y="11892"/>
                    <a:pt x="8009" y="11892"/>
                  </a:cubicBezTo>
                  <a:cubicBezTo>
                    <a:pt x="8009" y="16746"/>
                    <a:pt x="8009" y="16746"/>
                    <a:pt x="8009" y="16746"/>
                  </a:cubicBezTo>
                  <a:lnTo>
                    <a:pt x="6067" y="16746"/>
                  </a:lnTo>
                  <a:close/>
                  <a:moveTo>
                    <a:pt x="8009" y="10193"/>
                  </a:moveTo>
                  <a:cubicBezTo>
                    <a:pt x="10193" y="10193"/>
                    <a:pt x="10193" y="10193"/>
                    <a:pt x="10193" y="10193"/>
                  </a:cubicBezTo>
                  <a:cubicBezTo>
                    <a:pt x="11164" y="10193"/>
                    <a:pt x="12135" y="10193"/>
                    <a:pt x="12378" y="9708"/>
                  </a:cubicBezTo>
                  <a:cubicBezTo>
                    <a:pt x="12863" y="9465"/>
                    <a:pt x="13106" y="8980"/>
                    <a:pt x="13106" y="8494"/>
                  </a:cubicBezTo>
                  <a:cubicBezTo>
                    <a:pt x="13106" y="8252"/>
                    <a:pt x="12863" y="7766"/>
                    <a:pt x="12620" y="7524"/>
                  </a:cubicBezTo>
                  <a:cubicBezTo>
                    <a:pt x="12620" y="7281"/>
                    <a:pt x="12378" y="7038"/>
                    <a:pt x="11892" y="7038"/>
                  </a:cubicBezTo>
                  <a:cubicBezTo>
                    <a:pt x="11649" y="6796"/>
                    <a:pt x="10921" y="6796"/>
                    <a:pt x="9951" y="6796"/>
                  </a:cubicBezTo>
                  <a:cubicBezTo>
                    <a:pt x="8009" y="6796"/>
                    <a:pt x="8009" y="6796"/>
                    <a:pt x="8009" y="6796"/>
                  </a:cubicBezTo>
                  <a:lnTo>
                    <a:pt x="8009" y="1019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</p:grpSp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xfrm>
            <a:off x="455612" y="308848"/>
            <a:ext cx="8228013" cy="86868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xfrm>
            <a:off x="455612" y="1203325"/>
            <a:ext cx="8228015" cy="3425825"/>
          </a:xfrm>
          <a:prstGeom prst="rect">
            <a:avLst/>
          </a:prstGeom>
        </p:spPr>
        <p:txBody>
          <a:bodyPr anchor="ctr"/>
          <a:lstStyle>
            <a:lvl1pPr marL="190500" indent="-190500">
              <a:defRPr sz="4400">
                <a:solidFill>
                  <a:schemeClr val="accent2"/>
                </a:solidFill>
              </a:defRPr>
            </a:lvl1pPr>
            <a:lvl2pPr marL="1018646" indent="-826558">
              <a:buChar char="−"/>
              <a:defRPr sz="4400">
                <a:solidFill>
                  <a:schemeClr val="accent2"/>
                </a:solidFill>
              </a:defRPr>
            </a:lvl2pPr>
            <a:lvl3pPr marL="1295400" indent="-838200">
              <a:buChar char="▪"/>
              <a:defRPr sz="4400">
                <a:solidFill>
                  <a:schemeClr val="accent2"/>
                </a:solidFill>
              </a:defRPr>
            </a:lvl3pPr>
            <a:lvl4pPr marL="1655762" indent="-914399">
              <a:buChar char="–"/>
              <a:defRPr sz="4400">
                <a:solidFill>
                  <a:schemeClr val="accent2"/>
                </a:solidFill>
              </a:defRPr>
            </a:lvl4pPr>
            <a:lvl5pPr marL="2096453" indent="-1005840">
              <a:buChar char="–"/>
              <a:defRPr sz="4400">
                <a:solidFill>
                  <a:schemeClr val="accent2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image1.png"/>
          <p:cNvPicPr>
            <a:picLocks noChangeAspect="1"/>
          </p:cNvPicPr>
          <p:nvPr/>
        </p:nvPicPr>
        <p:blipFill>
          <a:blip r:embed="rId2">
            <a:extLst/>
          </a:blip>
          <a:srcRect r="5549"/>
          <a:stretch>
            <a:fillRect/>
          </a:stretch>
        </p:blipFill>
        <p:spPr>
          <a:xfrm rot="10800000">
            <a:off x="-1" y="5006340"/>
            <a:ext cx="9144001" cy="1242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image1.png"/>
          <p:cNvPicPr>
            <a:picLocks noChangeAspect="1"/>
          </p:cNvPicPr>
          <p:nvPr/>
        </p:nvPicPr>
        <p:blipFill>
          <a:blip r:embed="rId2">
            <a:extLst/>
          </a:blip>
          <a:srcRect r="5549"/>
          <a:stretch>
            <a:fillRect/>
          </a:stretch>
        </p:blipFill>
        <p:spPr>
          <a:xfrm>
            <a:off x="-1" y="0"/>
            <a:ext cx="9144001" cy="133350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Shape 2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grpSp>
        <p:nvGrpSpPr>
          <p:cNvPr id="241" name="Group 241"/>
          <p:cNvGrpSpPr/>
          <p:nvPr/>
        </p:nvGrpSpPr>
        <p:grpSpPr>
          <a:xfrm>
            <a:off x="8151017" y="4720985"/>
            <a:ext cx="910140" cy="251741"/>
            <a:chOff x="0" y="0"/>
            <a:chExt cx="910139" cy="251740"/>
          </a:xfrm>
        </p:grpSpPr>
        <p:sp>
          <p:nvSpPr>
            <p:cNvPr id="229" name="Shape 229"/>
            <p:cNvSpPr/>
            <p:nvPr/>
          </p:nvSpPr>
          <p:spPr>
            <a:xfrm>
              <a:off x="30460" y="121837"/>
              <a:ext cx="879680" cy="129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183" extrusionOk="0">
                  <a:moveTo>
                    <a:pt x="18985" y="16198"/>
                  </a:moveTo>
                  <a:cubicBezTo>
                    <a:pt x="19281" y="14601"/>
                    <a:pt x="19729" y="12556"/>
                    <a:pt x="19662" y="8977"/>
                  </a:cubicBezTo>
                  <a:cubicBezTo>
                    <a:pt x="19596" y="4951"/>
                    <a:pt x="18517" y="3226"/>
                    <a:pt x="17782" y="2587"/>
                  </a:cubicBezTo>
                  <a:cubicBezTo>
                    <a:pt x="15167" y="222"/>
                    <a:pt x="12093" y="2906"/>
                    <a:pt x="9803" y="4823"/>
                  </a:cubicBezTo>
                  <a:cubicBezTo>
                    <a:pt x="6405" y="7763"/>
                    <a:pt x="3093" y="10383"/>
                    <a:pt x="0" y="14984"/>
                  </a:cubicBezTo>
                  <a:cubicBezTo>
                    <a:pt x="4057" y="7827"/>
                    <a:pt x="9077" y="1884"/>
                    <a:pt x="14040" y="286"/>
                  </a:cubicBezTo>
                  <a:cubicBezTo>
                    <a:pt x="16274" y="-417"/>
                    <a:pt x="19262" y="-161"/>
                    <a:pt x="20751" y="5015"/>
                  </a:cubicBezTo>
                  <a:cubicBezTo>
                    <a:pt x="21046" y="6101"/>
                    <a:pt x="21447" y="8402"/>
                    <a:pt x="21485" y="10447"/>
                  </a:cubicBezTo>
                  <a:cubicBezTo>
                    <a:pt x="21600" y="15751"/>
                    <a:pt x="20741" y="18819"/>
                    <a:pt x="20350" y="21183"/>
                  </a:cubicBezTo>
                  <a:cubicBezTo>
                    <a:pt x="17963" y="21183"/>
                    <a:pt x="17963" y="21183"/>
                    <a:pt x="17963" y="21183"/>
                  </a:cubicBezTo>
                  <a:cubicBezTo>
                    <a:pt x="18278" y="19521"/>
                    <a:pt x="18632" y="18179"/>
                    <a:pt x="18985" y="16198"/>
                  </a:cubicBezTo>
                  <a:close/>
                </a:path>
              </a:pathLst>
            </a:custGeom>
            <a:solidFill>
              <a:srgbClr val="ED1C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0" y="0"/>
              <a:ext cx="194485" cy="175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600" extrusionOk="0">
                  <a:moveTo>
                    <a:pt x="0" y="21600"/>
                  </a:moveTo>
                  <a:cubicBezTo>
                    <a:pt x="5077" y="576"/>
                    <a:pt x="5077" y="576"/>
                    <a:pt x="5077" y="576"/>
                  </a:cubicBezTo>
                  <a:cubicBezTo>
                    <a:pt x="10929" y="576"/>
                    <a:pt x="10929" y="576"/>
                    <a:pt x="10929" y="576"/>
                  </a:cubicBezTo>
                  <a:cubicBezTo>
                    <a:pt x="10370" y="2880"/>
                    <a:pt x="10370" y="2880"/>
                    <a:pt x="10370" y="2880"/>
                  </a:cubicBezTo>
                  <a:cubicBezTo>
                    <a:pt x="11575" y="1968"/>
                    <a:pt x="12693" y="1248"/>
                    <a:pt x="13726" y="768"/>
                  </a:cubicBezTo>
                  <a:cubicBezTo>
                    <a:pt x="14759" y="240"/>
                    <a:pt x="15834" y="0"/>
                    <a:pt x="16953" y="0"/>
                  </a:cubicBezTo>
                  <a:cubicBezTo>
                    <a:pt x="18846" y="0"/>
                    <a:pt x="20180" y="672"/>
                    <a:pt x="20869" y="2016"/>
                  </a:cubicBezTo>
                  <a:cubicBezTo>
                    <a:pt x="21557" y="3360"/>
                    <a:pt x="21600" y="5328"/>
                    <a:pt x="20998" y="7920"/>
                  </a:cubicBezTo>
                  <a:cubicBezTo>
                    <a:pt x="17684" y="21600"/>
                    <a:pt x="17684" y="21600"/>
                    <a:pt x="17684" y="21600"/>
                  </a:cubicBezTo>
                  <a:cubicBezTo>
                    <a:pt x="11790" y="21600"/>
                    <a:pt x="11790" y="21600"/>
                    <a:pt x="11790" y="21600"/>
                  </a:cubicBezTo>
                  <a:cubicBezTo>
                    <a:pt x="14285" y="11184"/>
                    <a:pt x="14285" y="11184"/>
                    <a:pt x="14285" y="11184"/>
                  </a:cubicBezTo>
                  <a:cubicBezTo>
                    <a:pt x="14500" y="10320"/>
                    <a:pt x="14673" y="9456"/>
                    <a:pt x="14802" y="8640"/>
                  </a:cubicBezTo>
                  <a:cubicBezTo>
                    <a:pt x="14931" y="7776"/>
                    <a:pt x="14974" y="7152"/>
                    <a:pt x="14888" y="6768"/>
                  </a:cubicBezTo>
                  <a:cubicBezTo>
                    <a:pt x="14802" y="6288"/>
                    <a:pt x="14586" y="5952"/>
                    <a:pt x="14285" y="5760"/>
                  </a:cubicBezTo>
                  <a:cubicBezTo>
                    <a:pt x="13941" y="5520"/>
                    <a:pt x="13468" y="5424"/>
                    <a:pt x="12822" y="5424"/>
                  </a:cubicBezTo>
                  <a:cubicBezTo>
                    <a:pt x="12349" y="5424"/>
                    <a:pt x="11833" y="5520"/>
                    <a:pt x="11273" y="5760"/>
                  </a:cubicBezTo>
                  <a:cubicBezTo>
                    <a:pt x="10757" y="5952"/>
                    <a:pt x="10155" y="6240"/>
                    <a:pt x="9466" y="6672"/>
                  </a:cubicBezTo>
                  <a:cubicBezTo>
                    <a:pt x="5895" y="21600"/>
                    <a:pt x="5895" y="21600"/>
                    <a:pt x="5895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225406" y="4716"/>
              <a:ext cx="180798" cy="171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8" y="21600"/>
                  </a:moveTo>
                  <a:lnTo>
                    <a:pt x="0" y="0"/>
                  </a:lnTo>
                  <a:lnTo>
                    <a:pt x="6715" y="0"/>
                  </a:lnTo>
                  <a:lnTo>
                    <a:pt x="7278" y="14259"/>
                  </a:lnTo>
                  <a:lnTo>
                    <a:pt x="15073" y="0"/>
                  </a:lnTo>
                  <a:lnTo>
                    <a:pt x="21600" y="0"/>
                  </a:lnTo>
                  <a:lnTo>
                    <a:pt x="8781" y="21600"/>
                  </a:lnTo>
                  <a:lnTo>
                    <a:pt x="1808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380852" y="0"/>
              <a:ext cx="293010" cy="175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398" y="576"/>
                    <a:pt x="3398" y="576"/>
                    <a:pt x="3398" y="576"/>
                  </a:cubicBezTo>
                  <a:cubicBezTo>
                    <a:pt x="7315" y="576"/>
                    <a:pt x="7315" y="576"/>
                    <a:pt x="7315" y="576"/>
                  </a:cubicBezTo>
                  <a:cubicBezTo>
                    <a:pt x="6941" y="2880"/>
                    <a:pt x="6941" y="2880"/>
                    <a:pt x="6941" y="2880"/>
                  </a:cubicBezTo>
                  <a:cubicBezTo>
                    <a:pt x="7747" y="1968"/>
                    <a:pt x="8467" y="1248"/>
                    <a:pt x="9130" y="768"/>
                  </a:cubicBezTo>
                  <a:cubicBezTo>
                    <a:pt x="9763" y="240"/>
                    <a:pt x="10454" y="0"/>
                    <a:pt x="11174" y="0"/>
                  </a:cubicBezTo>
                  <a:cubicBezTo>
                    <a:pt x="11952" y="0"/>
                    <a:pt x="12557" y="288"/>
                    <a:pt x="13046" y="912"/>
                  </a:cubicBezTo>
                  <a:cubicBezTo>
                    <a:pt x="13536" y="1488"/>
                    <a:pt x="13853" y="2400"/>
                    <a:pt x="13968" y="3648"/>
                  </a:cubicBezTo>
                  <a:cubicBezTo>
                    <a:pt x="14890" y="2448"/>
                    <a:pt x="15754" y="1536"/>
                    <a:pt x="16531" y="912"/>
                  </a:cubicBezTo>
                  <a:cubicBezTo>
                    <a:pt x="17309" y="288"/>
                    <a:pt x="18029" y="0"/>
                    <a:pt x="18720" y="0"/>
                  </a:cubicBezTo>
                  <a:cubicBezTo>
                    <a:pt x="19325" y="0"/>
                    <a:pt x="19814" y="144"/>
                    <a:pt x="20218" y="432"/>
                  </a:cubicBezTo>
                  <a:cubicBezTo>
                    <a:pt x="20650" y="768"/>
                    <a:pt x="20966" y="1248"/>
                    <a:pt x="21168" y="1872"/>
                  </a:cubicBezTo>
                  <a:cubicBezTo>
                    <a:pt x="21427" y="2544"/>
                    <a:pt x="21571" y="3312"/>
                    <a:pt x="21600" y="4272"/>
                  </a:cubicBezTo>
                  <a:cubicBezTo>
                    <a:pt x="21600" y="5184"/>
                    <a:pt x="21514" y="6432"/>
                    <a:pt x="21254" y="7920"/>
                  </a:cubicBezTo>
                  <a:cubicBezTo>
                    <a:pt x="19066" y="21600"/>
                    <a:pt x="19066" y="21600"/>
                    <a:pt x="19066" y="21600"/>
                  </a:cubicBezTo>
                  <a:cubicBezTo>
                    <a:pt x="15091" y="21600"/>
                    <a:pt x="15091" y="21600"/>
                    <a:pt x="15091" y="21600"/>
                  </a:cubicBezTo>
                  <a:cubicBezTo>
                    <a:pt x="16790" y="11088"/>
                    <a:pt x="16790" y="11088"/>
                    <a:pt x="16790" y="11088"/>
                  </a:cubicBezTo>
                  <a:cubicBezTo>
                    <a:pt x="16963" y="10080"/>
                    <a:pt x="17078" y="9168"/>
                    <a:pt x="17194" y="8496"/>
                  </a:cubicBezTo>
                  <a:cubicBezTo>
                    <a:pt x="17280" y="7776"/>
                    <a:pt x="17309" y="7200"/>
                    <a:pt x="17251" y="6720"/>
                  </a:cubicBezTo>
                  <a:cubicBezTo>
                    <a:pt x="17222" y="6288"/>
                    <a:pt x="17107" y="5952"/>
                    <a:pt x="16906" y="5760"/>
                  </a:cubicBezTo>
                  <a:cubicBezTo>
                    <a:pt x="16704" y="5520"/>
                    <a:pt x="16387" y="5424"/>
                    <a:pt x="15955" y="5424"/>
                  </a:cubicBezTo>
                  <a:cubicBezTo>
                    <a:pt x="15638" y="5424"/>
                    <a:pt x="15322" y="5568"/>
                    <a:pt x="15005" y="5760"/>
                  </a:cubicBezTo>
                  <a:cubicBezTo>
                    <a:pt x="14688" y="6000"/>
                    <a:pt x="14314" y="6288"/>
                    <a:pt x="13910" y="6672"/>
                  </a:cubicBezTo>
                  <a:cubicBezTo>
                    <a:pt x="11491" y="21600"/>
                    <a:pt x="11491" y="21600"/>
                    <a:pt x="11491" y="21600"/>
                  </a:cubicBezTo>
                  <a:cubicBezTo>
                    <a:pt x="7546" y="21600"/>
                    <a:pt x="7546" y="21600"/>
                    <a:pt x="7546" y="21600"/>
                  </a:cubicBezTo>
                  <a:cubicBezTo>
                    <a:pt x="9245" y="11088"/>
                    <a:pt x="9245" y="11088"/>
                    <a:pt x="9245" y="11088"/>
                  </a:cubicBezTo>
                  <a:cubicBezTo>
                    <a:pt x="9389" y="10080"/>
                    <a:pt x="9533" y="9216"/>
                    <a:pt x="9619" y="8496"/>
                  </a:cubicBezTo>
                  <a:cubicBezTo>
                    <a:pt x="9706" y="7776"/>
                    <a:pt x="9734" y="7200"/>
                    <a:pt x="9677" y="6720"/>
                  </a:cubicBezTo>
                  <a:cubicBezTo>
                    <a:pt x="9648" y="6288"/>
                    <a:pt x="9533" y="5952"/>
                    <a:pt x="9331" y="5760"/>
                  </a:cubicBezTo>
                  <a:cubicBezTo>
                    <a:pt x="9130" y="5520"/>
                    <a:pt x="8813" y="5424"/>
                    <a:pt x="8381" y="5424"/>
                  </a:cubicBezTo>
                  <a:cubicBezTo>
                    <a:pt x="8064" y="5424"/>
                    <a:pt x="7718" y="5568"/>
                    <a:pt x="7373" y="5808"/>
                  </a:cubicBezTo>
                  <a:cubicBezTo>
                    <a:pt x="7027" y="6048"/>
                    <a:pt x="6682" y="6336"/>
                    <a:pt x="6336" y="6672"/>
                  </a:cubicBezTo>
                  <a:cubicBezTo>
                    <a:pt x="3946" y="21600"/>
                    <a:pt x="3946" y="21600"/>
                    <a:pt x="3946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361004" y="185709"/>
              <a:ext cx="61315" cy="64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023" y="0"/>
                  </a:lnTo>
                  <a:lnTo>
                    <a:pt x="21600" y="0"/>
                  </a:lnTo>
                  <a:lnTo>
                    <a:pt x="20354" y="4189"/>
                  </a:lnTo>
                  <a:lnTo>
                    <a:pt x="10592" y="4189"/>
                  </a:lnTo>
                  <a:lnTo>
                    <a:pt x="9623" y="7985"/>
                  </a:lnTo>
                  <a:lnTo>
                    <a:pt x="18554" y="7985"/>
                  </a:lnTo>
                  <a:lnTo>
                    <a:pt x="17308" y="12109"/>
                  </a:lnTo>
                  <a:lnTo>
                    <a:pt x="8377" y="12109"/>
                  </a:lnTo>
                  <a:lnTo>
                    <a:pt x="6854" y="17607"/>
                  </a:lnTo>
                  <a:lnTo>
                    <a:pt x="16615" y="17607"/>
                  </a:lnTo>
                  <a:lnTo>
                    <a:pt x="1536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73B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408561" y="185709"/>
              <a:ext cx="78609" cy="64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154" y="10800"/>
                  </a:lnTo>
                  <a:lnTo>
                    <a:pt x="4914" y="0"/>
                  </a:lnTo>
                  <a:lnTo>
                    <a:pt x="10098" y="0"/>
                  </a:lnTo>
                  <a:lnTo>
                    <a:pt x="11934" y="6545"/>
                  </a:lnTo>
                  <a:lnTo>
                    <a:pt x="16632" y="0"/>
                  </a:lnTo>
                  <a:lnTo>
                    <a:pt x="21600" y="0"/>
                  </a:lnTo>
                  <a:lnTo>
                    <a:pt x="13716" y="10538"/>
                  </a:lnTo>
                  <a:lnTo>
                    <a:pt x="17064" y="21600"/>
                  </a:lnTo>
                  <a:lnTo>
                    <a:pt x="11826" y="21600"/>
                  </a:lnTo>
                  <a:lnTo>
                    <a:pt x="9990" y="14727"/>
                  </a:lnTo>
                  <a:lnTo>
                    <a:pt x="491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73B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476557" y="185709"/>
              <a:ext cx="62729" cy="64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extrusionOk="0">
                  <a:moveTo>
                    <a:pt x="0" y="21600"/>
                  </a:moveTo>
                  <a:cubicBezTo>
                    <a:pt x="6037" y="0"/>
                    <a:pt x="6037" y="0"/>
                    <a:pt x="6037" y="0"/>
                  </a:cubicBezTo>
                  <a:cubicBezTo>
                    <a:pt x="14624" y="0"/>
                    <a:pt x="14624" y="0"/>
                    <a:pt x="14624" y="0"/>
                  </a:cubicBezTo>
                  <a:cubicBezTo>
                    <a:pt x="15965" y="0"/>
                    <a:pt x="17039" y="130"/>
                    <a:pt x="17843" y="390"/>
                  </a:cubicBezTo>
                  <a:cubicBezTo>
                    <a:pt x="18783" y="651"/>
                    <a:pt x="19453" y="1041"/>
                    <a:pt x="20124" y="1431"/>
                  </a:cubicBezTo>
                  <a:cubicBezTo>
                    <a:pt x="20795" y="1952"/>
                    <a:pt x="21198" y="2733"/>
                    <a:pt x="21466" y="3643"/>
                  </a:cubicBezTo>
                  <a:cubicBezTo>
                    <a:pt x="21600" y="4554"/>
                    <a:pt x="21600" y="5595"/>
                    <a:pt x="21198" y="6896"/>
                  </a:cubicBezTo>
                  <a:cubicBezTo>
                    <a:pt x="20929" y="7807"/>
                    <a:pt x="20527" y="8848"/>
                    <a:pt x="19990" y="9759"/>
                  </a:cubicBezTo>
                  <a:cubicBezTo>
                    <a:pt x="19319" y="10670"/>
                    <a:pt x="18648" y="11451"/>
                    <a:pt x="17978" y="11971"/>
                  </a:cubicBezTo>
                  <a:cubicBezTo>
                    <a:pt x="17441" y="12361"/>
                    <a:pt x="16904" y="12752"/>
                    <a:pt x="16368" y="13012"/>
                  </a:cubicBezTo>
                  <a:cubicBezTo>
                    <a:pt x="15831" y="13402"/>
                    <a:pt x="15294" y="13663"/>
                    <a:pt x="14624" y="13793"/>
                  </a:cubicBezTo>
                  <a:cubicBezTo>
                    <a:pt x="14087" y="14053"/>
                    <a:pt x="13416" y="14313"/>
                    <a:pt x="12745" y="14313"/>
                  </a:cubicBezTo>
                  <a:cubicBezTo>
                    <a:pt x="12075" y="14443"/>
                    <a:pt x="11270" y="14573"/>
                    <a:pt x="10465" y="14573"/>
                  </a:cubicBezTo>
                  <a:cubicBezTo>
                    <a:pt x="7647" y="14573"/>
                    <a:pt x="7647" y="14573"/>
                    <a:pt x="7647" y="14573"/>
                  </a:cubicBezTo>
                  <a:cubicBezTo>
                    <a:pt x="5635" y="21600"/>
                    <a:pt x="5635" y="21600"/>
                    <a:pt x="5635" y="21600"/>
                  </a:cubicBezTo>
                  <a:lnTo>
                    <a:pt x="0" y="21600"/>
                  </a:lnTo>
                  <a:close/>
                  <a:moveTo>
                    <a:pt x="10599" y="10540"/>
                  </a:moveTo>
                  <a:cubicBezTo>
                    <a:pt x="11001" y="10540"/>
                    <a:pt x="11538" y="10540"/>
                    <a:pt x="11806" y="10410"/>
                  </a:cubicBezTo>
                  <a:cubicBezTo>
                    <a:pt x="12209" y="10410"/>
                    <a:pt x="12477" y="10280"/>
                    <a:pt x="12880" y="10149"/>
                  </a:cubicBezTo>
                  <a:cubicBezTo>
                    <a:pt x="13282" y="10019"/>
                    <a:pt x="13550" y="9889"/>
                    <a:pt x="13819" y="9629"/>
                  </a:cubicBezTo>
                  <a:cubicBezTo>
                    <a:pt x="14221" y="9369"/>
                    <a:pt x="14624" y="8978"/>
                    <a:pt x="14892" y="8588"/>
                  </a:cubicBezTo>
                  <a:cubicBezTo>
                    <a:pt x="15026" y="8198"/>
                    <a:pt x="15294" y="7677"/>
                    <a:pt x="15429" y="7027"/>
                  </a:cubicBezTo>
                  <a:cubicBezTo>
                    <a:pt x="15697" y="6376"/>
                    <a:pt x="15697" y="5855"/>
                    <a:pt x="15429" y="5465"/>
                  </a:cubicBezTo>
                  <a:cubicBezTo>
                    <a:pt x="15294" y="4945"/>
                    <a:pt x="15026" y="4684"/>
                    <a:pt x="14624" y="4554"/>
                  </a:cubicBezTo>
                  <a:cubicBezTo>
                    <a:pt x="14221" y="4294"/>
                    <a:pt x="13684" y="4164"/>
                    <a:pt x="13282" y="4164"/>
                  </a:cubicBezTo>
                  <a:cubicBezTo>
                    <a:pt x="12745" y="4034"/>
                    <a:pt x="12075" y="4034"/>
                    <a:pt x="11270" y="4034"/>
                  </a:cubicBezTo>
                  <a:cubicBezTo>
                    <a:pt x="10465" y="4034"/>
                    <a:pt x="10465" y="4034"/>
                    <a:pt x="10465" y="4034"/>
                  </a:cubicBezTo>
                  <a:cubicBezTo>
                    <a:pt x="8720" y="10540"/>
                    <a:pt x="8720" y="10540"/>
                    <a:pt x="8720" y="10540"/>
                  </a:cubicBezTo>
                  <a:cubicBezTo>
                    <a:pt x="9123" y="10540"/>
                    <a:pt x="9123" y="10540"/>
                    <a:pt x="9123" y="10540"/>
                  </a:cubicBezTo>
                  <a:cubicBezTo>
                    <a:pt x="9660" y="10540"/>
                    <a:pt x="10062" y="10540"/>
                    <a:pt x="10599" y="10540"/>
                  </a:cubicBezTo>
                  <a:close/>
                </a:path>
              </a:pathLst>
            </a:custGeom>
            <a:solidFill>
              <a:srgbClr val="0073B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535119" y="185709"/>
              <a:ext cx="63829" cy="64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600" extrusionOk="0">
                  <a:moveTo>
                    <a:pt x="0" y="21600"/>
                  </a:moveTo>
                  <a:cubicBezTo>
                    <a:pt x="5927" y="0"/>
                    <a:pt x="5927" y="0"/>
                    <a:pt x="5927" y="0"/>
                  </a:cubicBezTo>
                  <a:cubicBezTo>
                    <a:pt x="14620" y="0"/>
                    <a:pt x="14620" y="0"/>
                    <a:pt x="14620" y="0"/>
                  </a:cubicBezTo>
                  <a:cubicBezTo>
                    <a:pt x="15937" y="0"/>
                    <a:pt x="16859" y="130"/>
                    <a:pt x="17780" y="260"/>
                  </a:cubicBezTo>
                  <a:cubicBezTo>
                    <a:pt x="18571" y="390"/>
                    <a:pt x="19361" y="781"/>
                    <a:pt x="20020" y="1171"/>
                  </a:cubicBezTo>
                  <a:cubicBezTo>
                    <a:pt x="20678" y="1692"/>
                    <a:pt x="21073" y="2342"/>
                    <a:pt x="21337" y="3123"/>
                  </a:cubicBezTo>
                  <a:cubicBezTo>
                    <a:pt x="21600" y="3904"/>
                    <a:pt x="21600" y="4814"/>
                    <a:pt x="21205" y="5986"/>
                  </a:cubicBezTo>
                  <a:cubicBezTo>
                    <a:pt x="20810" y="7677"/>
                    <a:pt x="20020" y="8978"/>
                    <a:pt x="19098" y="10019"/>
                  </a:cubicBezTo>
                  <a:cubicBezTo>
                    <a:pt x="18044" y="11060"/>
                    <a:pt x="16727" y="11841"/>
                    <a:pt x="15410" y="12492"/>
                  </a:cubicBezTo>
                  <a:cubicBezTo>
                    <a:pt x="20283" y="21600"/>
                    <a:pt x="20283" y="21600"/>
                    <a:pt x="20283" y="21600"/>
                  </a:cubicBezTo>
                  <a:cubicBezTo>
                    <a:pt x="13566" y="21600"/>
                    <a:pt x="13566" y="21600"/>
                    <a:pt x="13566" y="21600"/>
                  </a:cubicBezTo>
                  <a:cubicBezTo>
                    <a:pt x="9615" y="13663"/>
                    <a:pt x="9615" y="13663"/>
                    <a:pt x="9615" y="13663"/>
                  </a:cubicBezTo>
                  <a:cubicBezTo>
                    <a:pt x="7639" y="13663"/>
                    <a:pt x="7639" y="13663"/>
                    <a:pt x="7639" y="13663"/>
                  </a:cubicBezTo>
                  <a:cubicBezTo>
                    <a:pt x="5532" y="21600"/>
                    <a:pt x="5532" y="21600"/>
                    <a:pt x="5532" y="21600"/>
                  </a:cubicBezTo>
                  <a:lnTo>
                    <a:pt x="0" y="21600"/>
                  </a:lnTo>
                  <a:close/>
                  <a:moveTo>
                    <a:pt x="12249" y="9629"/>
                  </a:moveTo>
                  <a:cubicBezTo>
                    <a:pt x="12776" y="9629"/>
                    <a:pt x="13302" y="9369"/>
                    <a:pt x="13698" y="9108"/>
                  </a:cubicBezTo>
                  <a:cubicBezTo>
                    <a:pt x="14224" y="8848"/>
                    <a:pt x="14488" y="8458"/>
                    <a:pt x="14751" y="8198"/>
                  </a:cubicBezTo>
                  <a:cubicBezTo>
                    <a:pt x="15015" y="7807"/>
                    <a:pt x="15278" y="7287"/>
                    <a:pt x="15410" y="6636"/>
                  </a:cubicBezTo>
                  <a:cubicBezTo>
                    <a:pt x="15541" y="6116"/>
                    <a:pt x="15673" y="5595"/>
                    <a:pt x="15541" y="5205"/>
                  </a:cubicBezTo>
                  <a:cubicBezTo>
                    <a:pt x="15410" y="4814"/>
                    <a:pt x="15146" y="4554"/>
                    <a:pt x="14751" y="4294"/>
                  </a:cubicBezTo>
                  <a:cubicBezTo>
                    <a:pt x="14356" y="4164"/>
                    <a:pt x="14093" y="4164"/>
                    <a:pt x="13698" y="4034"/>
                  </a:cubicBezTo>
                  <a:cubicBezTo>
                    <a:pt x="13171" y="4034"/>
                    <a:pt x="12776" y="4034"/>
                    <a:pt x="12117" y="4034"/>
                  </a:cubicBezTo>
                  <a:cubicBezTo>
                    <a:pt x="10273" y="4034"/>
                    <a:pt x="10273" y="4034"/>
                    <a:pt x="10273" y="4034"/>
                  </a:cubicBezTo>
                  <a:cubicBezTo>
                    <a:pt x="8693" y="9889"/>
                    <a:pt x="8693" y="9889"/>
                    <a:pt x="8693" y="9889"/>
                  </a:cubicBezTo>
                  <a:cubicBezTo>
                    <a:pt x="10273" y="9889"/>
                    <a:pt x="10273" y="9889"/>
                    <a:pt x="10273" y="9889"/>
                  </a:cubicBezTo>
                  <a:cubicBezTo>
                    <a:pt x="11063" y="9889"/>
                    <a:pt x="11722" y="9759"/>
                    <a:pt x="12249" y="9629"/>
                  </a:cubicBezTo>
                  <a:close/>
                </a:path>
              </a:pathLst>
            </a:custGeom>
            <a:solidFill>
              <a:srgbClr val="0073B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599970" y="185709"/>
              <a:ext cx="60922" cy="64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062" y="0"/>
                  </a:lnTo>
                  <a:lnTo>
                    <a:pt x="21600" y="0"/>
                  </a:lnTo>
                  <a:lnTo>
                    <a:pt x="20485" y="4189"/>
                  </a:lnTo>
                  <a:lnTo>
                    <a:pt x="10661" y="4189"/>
                  </a:lnTo>
                  <a:lnTo>
                    <a:pt x="9546" y="7985"/>
                  </a:lnTo>
                  <a:lnTo>
                    <a:pt x="18534" y="7985"/>
                  </a:lnTo>
                  <a:lnTo>
                    <a:pt x="17419" y="12109"/>
                  </a:lnTo>
                  <a:lnTo>
                    <a:pt x="8431" y="12109"/>
                  </a:lnTo>
                  <a:lnTo>
                    <a:pt x="6898" y="17607"/>
                  </a:lnTo>
                  <a:lnTo>
                    <a:pt x="16583" y="17607"/>
                  </a:lnTo>
                  <a:lnTo>
                    <a:pt x="1553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73B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652244" y="184530"/>
              <a:ext cx="64459" cy="67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42" y="21098"/>
                  </a:moveTo>
                  <a:cubicBezTo>
                    <a:pt x="1964" y="20847"/>
                    <a:pt x="916" y="20470"/>
                    <a:pt x="0" y="19967"/>
                  </a:cubicBezTo>
                  <a:cubicBezTo>
                    <a:pt x="1309" y="15070"/>
                    <a:pt x="1309" y="15070"/>
                    <a:pt x="1309" y="15070"/>
                  </a:cubicBezTo>
                  <a:cubicBezTo>
                    <a:pt x="1833" y="15070"/>
                    <a:pt x="1833" y="15070"/>
                    <a:pt x="1833" y="15070"/>
                  </a:cubicBezTo>
                  <a:cubicBezTo>
                    <a:pt x="2618" y="15949"/>
                    <a:pt x="3665" y="16577"/>
                    <a:pt x="4844" y="17079"/>
                  </a:cubicBezTo>
                  <a:cubicBezTo>
                    <a:pt x="6022" y="17581"/>
                    <a:pt x="7200" y="17833"/>
                    <a:pt x="8509" y="17833"/>
                  </a:cubicBezTo>
                  <a:cubicBezTo>
                    <a:pt x="8771" y="17833"/>
                    <a:pt x="9164" y="17833"/>
                    <a:pt x="9687" y="17707"/>
                  </a:cubicBezTo>
                  <a:cubicBezTo>
                    <a:pt x="10211" y="17707"/>
                    <a:pt x="10735" y="17581"/>
                    <a:pt x="10996" y="17456"/>
                  </a:cubicBezTo>
                  <a:cubicBezTo>
                    <a:pt x="11520" y="17205"/>
                    <a:pt x="11913" y="17079"/>
                    <a:pt x="12175" y="16702"/>
                  </a:cubicBezTo>
                  <a:cubicBezTo>
                    <a:pt x="12567" y="16451"/>
                    <a:pt x="12829" y="16074"/>
                    <a:pt x="12960" y="15572"/>
                  </a:cubicBezTo>
                  <a:cubicBezTo>
                    <a:pt x="13091" y="15070"/>
                    <a:pt x="12960" y="14693"/>
                    <a:pt x="12567" y="14316"/>
                  </a:cubicBezTo>
                  <a:cubicBezTo>
                    <a:pt x="12305" y="14065"/>
                    <a:pt x="11782" y="13814"/>
                    <a:pt x="11258" y="13688"/>
                  </a:cubicBezTo>
                  <a:cubicBezTo>
                    <a:pt x="10604" y="13437"/>
                    <a:pt x="9818" y="13312"/>
                    <a:pt x="9033" y="13060"/>
                  </a:cubicBezTo>
                  <a:cubicBezTo>
                    <a:pt x="8247" y="12935"/>
                    <a:pt x="7593" y="12684"/>
                    <a:pt x="6938" y="12433"/>
                  </a:cubicBezTo>
                  <a:cubicBezTo>
                    <a:pt x="5367" y="11930"/>
                    <a:pt x="4320" y="11177"/>
                    <a:pt x="3927" y="10172"/>
                  </a:cubicBezTo>
                  <a:cubicBezTo>
                    <a:pt x="3404" y="9293"/>
                    <a:pt x="3404" y="8037"/>
                    <a:pt x="3796" y="6530"/>
                  </a:cubicBezTo>
                  <a:cubicBezTo>
                    <a:pt x="4320" y="4647"/>
                    <a:pt x="5629" y="3014"/>
                    <a:pt x="7724" y="1884"/>
                  </a:cubicBezTo>
                  <a:cubicBezTo>
                    <a:pt x="9818" y="628"/>
                    <a:pt x="12044" y="0"/>
                    <a:pt x="14662" y="0"/>
                  </a:cubicBezTo>
                  <a:cubicBezTo>
                    <a:pt x="15971" y="0"/>
                    <a:pt x="17280" y="126"/>
                    <a:pt x="18458" y="377"/>
                  </a:cubicBezTo>
                  <a:cubicBezTo>
                    <a:pt x="19636" y="628"/>
                    <a:pt x="20684" y="1005"/>
                    <a:pt x="21600" y="1507"/>
                  </a:cubicBezTo>
                  <a:cubicBezTo>
                    <a:pt x="20291" y="6153"/>
                    <a:pt x="20291" y="6153"/>
                    <a:pt x="20291" y="6153"/>
                  </a:cubicBezTo>
                  <a:cubicBezTo>
                    <a:pt x="19767" y="6153"/>
                    <a:pt x="19767" y="6153"/>
                    <a:pt x="19767" y="6153"/>
                  </a:cubicBezTo>
                  <a:cubicBezTo>
                    <a:pt x="19113" y="5526"/>
                    <a:pt x="18327" y="5023"/>
                    <a:pt x="17280" y="4521"/>
                  </a:cubicBezTo>
                  <a:cubicBezTo>
                    <a:pt x="16233" y="4019"/>
                    <a:pt x="15185" y="3893"/>
                    <a:pt x="13876" y="3893"/>
                  </a:cubicBezTo>
                  <a:cubicBezTo>
                    <a:pt x="13484" y="3893"/>
                    <a:pt x="12960" y="3893"/>
                    <a:pt x="12567" y="3893"/>
                  </a:cubicBezTo>
                  <a:cubicBezTo>
                    <a:pt x="12175" y="4019"/>
                    <a:pt x="11782" y="4144"/>
                    <a:pt x="11258" y="4270"/>
                  </a:cubicBezTo>
                  <a:cubicBezTo>
                    <a:pt x="10865" y="4521"/>
                    <a:pt x="10604" y="4647"/>
                    <a:pt x="10211" y="5023"/>
                  </a:cubicBezTo>
                  <a:cubicBezTo>
                    <a:pt x="9949" y="5274"/>
                    <a:pt x="9687" y="5651"/>
                    <a:pt x="9556" y="5902"/>
                  </a:cubicBezTo>
                  <a:cubicBezTo>
                    <a:pt x="9425" y="6530"/>
                    <a:pt x="9556" y="6907"/>
                    <a:pt x="9818" y="7284"/>
                  </a:cubicBezTo>
                  <a:cubicBezTo>
                    <a:pt x="10080" y="7535"/>
                    <a:pt x="10865" y="7786"/>
                    <a:pt x="11913" y="8037"/>
                  </a:cubicBezTo>
                  <a:cubicBezTo>
                    <a:pt x="12567" y="8288"/>
                    <a:pt x="13222" y="8414"/>
                    <a:pt x="13876" y="8540"/>
                  </a:cubicBezTo>
                  <a:cubicBezTo>
                    <a:pt x="14531" y="8665"/>
                    <a:pt x="15185" y="8916"/>
                    <a:pt x="15840" y="9167"/>
                  </a:cubicBezTo>
                  <a:cubicBezTo>
                    <a:pt x="17149" y="9670"/>
                    <a:pt x="18065" y="10423"/>
                    <a:pt x="18589" y="11302"/>
                  </a:cubicBezTo>
                  <a:cubicBezTo>
                    <a:pt x="19113" y="12181"/>
                    <a:pt x="19113" y="13312"/>
                    <a:pt x="18720" y="14693"/>
                  </a:cubicBezTo>
                  <a:cubicBezTo>
                    <a:pt x="18196" y="16828"/>
                    <a:pt x="16887" y="18460"/>
                    <a:pt x="14793" y="19716"/>
                  </a:cubicBezTo>
                  <a:cubicBezTo>
                    <a:pt x="12698" y="20972"/>
                    <a:pt x="10211" y="21600"/>
                    <a:pt x="7331" y="21600"/>
                  </a:cubicBezTo>
                  <a:cubicBezTo>
                    <a:pt x="5760" y="21600"/>
                    <a:pt x="4320" y="21474"/>
                    <a:pt x="3142" y="21098"/>
                  </a:cubicBezTo>
                  <a:close/>
                </a:path>
              </a:pathLst>
            </a:custGeom>
            <a:solidFill>
              <a:srgbClr val="0073B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708448" y="184530"/>
              <a:ext cx="64459" cy="67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42" y="21098"/>
                  </a:moveTo>
                  <a:cubicBezTo>
                    <a:pt x="1964" y="20847"/>
                    <a:pt x="916" y="20470"/>
                    <a:pt x="0" y="19967"/>
                  </a:cubicBezTo>
                  <a:cubicBezTo>
                    <a:pt x="1440" y="15070"/>
                    <a:pt x="1440" y="15070"/>
                    <a:pt x="1440" y="15070"/>
                  </a:cubicBezTo>
                  <a:cubicBezTo>
                    <a:pt x="1833" y="15070"/>
                    <a:pt x="1833" y="15070"/>
                    <a:pt x="1833" y="15070"/>
                  </a:cubicBezTo>
                  <a:cubicBezTo>
                    <a:pt x="2749" y="15949"/>
                    <a:pt x="3796" y="16577"/>
                    <a:pt x="4975" y="17079"/>
                  </a:cubicBezTo>
                  <a:cubicBezTo>
                    <a:pt x="6153" y="17581"/>
                    <a:pt x="7331" y="17833"/>
                    <a:pt x="8509" y="17833"/>
                  </a:cubicBezTo>
                  <a:cubicBezTo>
                    <a:pt x="8902" y="17833"/>
                    <a:pt x="9295" y="17833"/>
                    <a:pt x="9818" y="17707"/>
                  </a:cubicBezTo>
                  <a:cubicBezTo>
                    <a:pt x="10342" y="17707"/>
                    <a:pt x="10735" y="17581"/>
                    <a:pt x="11127" y="17456"/>
                  </a:cubicBezTo>
                  <a:cubicBezTo>
                    <a:pt x="11520" y="17205"/>
                    <a:pt x="11913" y="17079"/>
                    <a:pt x="12305" y="16702"/>
                  </a:cubicBezTo>
                  <a:cubicBezTo>
                    <a:pt x="12567" y="16451"/>
                    <a:pt x="12829" y="16074"/>
                    <a:pt x="12960" y="15572"/>
                  </a:cubicBezTo>
                  <a:cubicBezTo>
                    <a:pt x="13091" y="15070"/>
                    <a:pt x="12960" y="14693"/>
                    <a:pt x="12698" y="14316"/>
                  </a:cubicBezTo>
                  <a:cubicBezTo>
                    <a:pt x="12305" y="14065"/>
                    <a:pt x="11913" y="13814"/>
                    <a:pt x="11389" y="13688"/>
                  </a:cubicBezTo>
                  <a:cubicBezTo>
                    <a:pt x="10604" y="13437"/>
                    <a:pt x="9949" y="13312"/>
                    <a:pt x="9164" y="13060"/>
                  </a:cubicBezTo>
                  <a:cubicBezTo>
                    <a:pt x="8378" y="12935"/>
                    <a:pt x="7593" y="12684"/>
                    <a:pt x="6938" y="12433"/>
                  </a:cubicBezTo>
                  <a:cubicBezTo>
                    <a:pt x="5367" y="11930"/>
                    <a:pt x="4451" y="11177"/>
                    <a:pt x="3927" y="10172"/>
                  </a:cubicBezTo>
                  <a:cubicBezTo>
                    <a:pt x="3535" y="9293"/>
                    <a:pt x="3535" y="8037"/>
                    <a:pt x="3927" y="6530"/>
                  </a:cubicBezTo>
                  <a:cubicBezTo>
                    <a:pt x="4451" y="4647"/>
                    <a:pt x="5760" y="3014"/>
                    <a:pt x="7724" y="1884"/>
                  </a:cubicBezTo>
                  <a:cubicBezTo>
                    <a:pt x="9818" y="628"/>
                    <a:pt x="12175" y="0"/>
                    <a:pt x="14793" y="0"/>
                  </a:cubicBezTo>
                  <a:cubicBezTo>
                    <a:pt x="15971" y="0"/>
                    <a:pt x="17280" y="126"/>
                    <a:pt x="18458" y="377"/>
                  </a:cubicBezTo>
                  <a:cubicBezTo>
                    <a:pt x="19636" y="628"/>
                    <a:pt x="20684" y="1005"/>
                    <a:pt x="21600" y="1507"/>
                  </a:cubicBezTo>
                  <a:cubicBezTo>
                    <a:pt x="20291" y="6153"/>
                    <a:pt x="20291" y="6153"/>
                    <a:pt x="20291" y="6153"/>
                  </a:cubicBezTo>
                  <a:cubicBezTo>
                    <a:pt x="19767" y="6153"/>
                    <a:pt x="19767" y="6153"/>
                    <a:pt x="19767" y="6153"/>
                  </a:cubicBezTo>
                  <a:cubicBezTo>
                    <a:pt x="19244" y="5526"/>
                    <a:pt x="18327" y="5023"/>
                    <a:pt x="17280" y="4521"/>
                  </a:cubicBezTo>
                  <a:cubicBezTo>
                    <a:pt x="16364" y="4019"/>
                    <a:pt x="15185" y="3893"/>
                    <a:pt x="14007" y="3893"/>
                  </a:cubicBezTo>
                  <a:cubicBezTo>
                    <a:pt x="13484" y="3893"/>
                    <a:pt x="13091" y="3893"/>
                    <a:pt x="12698" y="3893"/>
                  </a:cubicBezTo>
                  <a:cubicBezTo>
                    <a:pt x="12305" y="4019"/>
                    <a:pt x="11782" y="4144"/>
                    <a:pt x="11389" y="4270"/>
                  </a:cubicBezTo>
                  <a:cubicBezTo>
                    <a:pt x="10996" y="4521"/>
                    <a:pt x="10604" y="4647"/>
                    <a:pt x="10211" y="5023"/>
                  </a:cubicBezTo>
                  <a:cubicBezTo>
                    <a:pt x="9949" y="5274"/>
                    <a:pt x="9687" y="5651"/>
                    <a:pt x="9687" y="5902"/>
                  </a:cubicBezTo>
                  <a:cubicBezTo>
                    <a:pt x="9425" y="6530"/>
                    <a:pt x="9556" y="6907"/>
                    <a:pt x="9818" y="7284"/>
                  </a:cubicBezTo>
                  <a:cubicBezTo>
                    <a:pt x="10211" y="7535"/>
                    <a:pt x="10865" y="7786"/>
                    <a:pt x="11913" y="8037"/>
                  </a:cubicBezTo>
                  <a:cubicBezTo>
                    <a:pt x="12567" y="8288"/>
                    <a:pt x="13222" y="8414"/>
                    <a:pt x="13876" y="8540"/>
                  </a:cubicBezTo>
                  <a:cubicBezTo>
                    <a:pt x="14531" y="8665"/>
                    <a:pt x="15185" y="8916"/>
                    <a:pt x="15840" y="9167"/>
                  </a:cubicBezTo>
                  <a:cubicBezTo>
                    <a:pt x="17280" y="9670"/>
                    <a:pt x="18196" y="10423"/>
                    <a:pt x="18589" y="11302"/>
                  </a:cubicBezTo>
                  <a:cubicBezTo>
                    <a:pt x="19113" y="12181"/>
                    <a:pt x="19244" y="13312"/>
                    <a:pt x="18720" y="14693"/>
                  </a:cubicBezTo>
                  <a:cubicBezTo>
                    <a:pt x="18196" y="16828"/>
                    <a:pt x="16887" y="18460"/>
                    <a:pt x="14793" y="19716"/>
                  </a:cubicBezTo>
                  <a:cubicBezTo>
                    <a:pt x="12829" y="20972"/>
                    <a:pt x="10342" y="21600"/>
                    <a:pt x="7462" y="21600"/>
                  </a:cubicBezTo>
                  <a:cubicBezTo>
                    <a:pt x="5760" y="21600"/>
                    <a:pt x="4320" y="21474"/>
                    <a:pt x="3142" y="21098"/>
                  </a:cubicBezTo>
                  <a:close/>
                </a:path>
              </a:pathLst>
            </a:custGeom>
            <a:solidFill>
              <a:srgbClr val="0073B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783125" y="170577"/>
              <a:ext cx="34785" cy="34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79" y="0"/>
                  </a:moveTo>
                  <a:cubicBezTo>
                    <a:pt x="12620" y="0"/>
                    <a:pt x="14319" y="485"/>
                    <a:pt x="16018" y="1456"/>
                  </a:cubicBezTo>
                  <a:cubicBezTo>
                    <a:pt x="17717" y="2427"/>
                    <a:pt x="19173" y="3640"/>
                    <a:pt x="20144" y="5339"/>
                  </a:cubicBezTo>
                  <a:cubicBezTo>
                    <a:pt x="21115" y="7281"/>
                    <a:pt x="21600" y="8980"/>
                    <a:pt x="21600" y="10921"/>
                  </a:cubicBezTo>
                  <a:cubicBezTo>
                    <a:pt x="21600" y="12620"/>
                    <a:pt x="21115" y="14562"/>
                    <a:pt x="20144" y="16261"/>
                  </a:cubicBezTo>
                  <a:cubicBezTo>
                    <a:pt x="19173" y="17960"/>
                    <a:pt x="17717" y="19173"/>
                    <a:pt x="16018" y="20144"/>
                  </a:cubicBezTo>
                  <a:cubicBezTo>
                    <a:pt x="14319" y="21115"/>
                    <a:pt x="12620" y="21600"/>
                    <a:pt x="10679" y="21600"/>
                  </a:cubicBezTo>
                  <a:cubicBezTo>
                    <a:pt x="8980" y="21600"/>
                    <a:pt x="7038" y="21115"/>
                    <a:pt x="5339" y="20144"/>
                  </a:cubicBezTo>
                  <a:cubicBezTo>
                    <a:pt x="3640" y="19173"/>
                    <a:pt x="2427" y="17960"/>
                    <a:pt x="1456" y="16261"/>
                  </a:cubicBezTo>
                  <a:cubicBezTo>
                    <a:pt x="485" y="14562"/>
                    <a:pt x="0" y="12620"/>
                    <a:pt x="0" y="10921"/>
                  </a:cubicBezTo>
                  <a:cubicBezTo>
                    <a:pt x="0" y="8980"/>
                    <a:pt x="485" y="7281"/>
                    <a:pt x="1456" y="5339"/>
                  </a:cubicBezTo>
                  <a:cubicBezTo>
                    <a:pt x="2427" y="3640"/>
                    <a:pt x="3883" y="2427"/>
                    <a:pt x="5582" y="1456"/>
                  </a:cubicBezTo>
                  <a:cubicBezTo>
                    <a:pt x="7281" y="485"/>
                    <a:pt x="8980" y="0"/>
                    <a:pt x="10679" y="0"/>
                  </a:cubicBezTo>
                  <a:close/>
                  <a:moveTo>
                    <a:pt x="10679" y="1942"/>
                  </a:moveTo>
                  <a:cubicBezTo>
                    <a:pt x="9222" y="1942"/>
                    <a:pt x="7766" y="2184"/>
                    <a:pt x="6310" y="3155"/>
                  </a:cubicBezTo>
                  <a:cubicBezTo>
                    <a:pt x="4854" y="3883"/>
                    <a:pt x="3883" y="4854"/>
                    <a:pt x="2912" y="6310"/>
                  </a:cubicBezTo>
                  <a:cubicBezTo>
                    <a:pt x="2184" y="7766"/>
                    <a:pt x="1942" y="9222"/>
                    <a:pt x="1942" y="10921"/>
                  </a:cubicBezTo>
                  <a:cubicBezTo>
                    <a:pt x="1942" y="12378"/>
                    <a:pt x="2184" y="13834"/>
                    <a:pt x="2912" y="15290"/>
                  </a:cubicBezTo>
                  <a:cubicBezTo>
                    <a:pt x="3883" y="16746"/>
                    <a:pt x="4854" y="17717"/>
                    <a:pt x="6310" y="18688"/>
                  </a:cubicBezTo>
                  <a:cubicBezTo>
                    <a:pt x="7766" y="19416"/>
                    <a:pt x="9222" y="19901"/>
                    <a:pt x="10679" y="19901"/>
                  </a:cubicBezTo>
                  <a:cubicBezTo>
                    <a:pt x="12378" y="19901"/>
                    <a:pt x="13834" y="19416"/>
                    <a:pt x="15290" y="18688"/>
                  </a:cubicBezTo>
                  <a:cubicBezTo>
                    <a:pt x="16746" y="17717"/>
                    <a:pt x="17717" y="16746"/>
                    <a:pt x="18445" y="15290"/>
                  </a:cubicBezTo>
                  <a:cubicBezTo>
                    <a:pt x="19416" y="13834"/>
                    <a:pt x="19658" y="12378"/>
                    <a:pt x="19658" y="10921"/>
                  </a:cubicBezTo>
                  <a:cubicBezTo>
                    <a:pt x="19658" y="9222"/>
                    <a:pt x="19416" y="7766"/>
                    <a:pt x="18445" y="6310"/>
                  </a:cubicBezTo>
                  <a:cubicBezTo>
                    <a:pt x="17717" y="4854"/>
                    <a:pt x="16503" y="3883"/>
                    <a:pt x="15290" y="3155"/>
                  </a:cubicBezTo>
                  <a:cubicBezTo>
                    <a:pt x="13834" y="2184"/>
                    <a:pt x="12378" y="1942"/>
                    <a:pt x="10679" y="1942"/>
                  </a:cubicBezTo>
                  <a:close/>
                  <a:moveTo>
                    <a:pt x="6067" y="16746"/>
                  </a:moveTo>
                  <a:cubicBezTo>
                    <a:pt x="6067" y="5339"/>
                    <a:pt x="6067" y="5339"/>
                    <a:pt x="6067" y="5339"/>
                  </a:cubicBezTo>
                  <a:cubicBezTo>
                    <a:pt x="9951" y="5339"/>
                    <a:pt x="9951" y="5339"/>
                    <a:pt x="9951" y="5339"/>
                  </a:cubicBezTo>
                  <a:cubicBezTo>
                    <a:pt x="11407" y="5339"/>
                    <a:pt x="12378" y="5339"/>
                    <a:pt x="12863" y="5582"/>
                  </a:cubicBezTo>
                  <a:cubicBezTo>
                    <a:pt x="13591" y="5825"/>
                    <a:pt x="14076" y="6067"/>
                    <a:pt x="14319" y="6553"/>
                  </a:cubicBezTo>
                  <a:cubicBezTo>
                    <a:pt x="14804" y="7281"/>
                    <a:pt x="15047" y="7766"/>
                    <a:pt x="15047" y="8252"/>
                  </a:cubicBezTo>
                  <a:cubicBezTo>
                    <a:pt x="15047" y="9222"/>
                    <a:pt x="14562" y="9951"/>
                    <a:pt x="14076" y="10436"/>
                  </a:cubicBezTo>
                  <a:cubicBezTo>
                    <a:pt x="13348" y="11164"/>
                    <a:pt x="12620" y="11649"/>
                    <a:pt x="11649" y="11649"/>
                  </a:cubicBezTo>
                  <a:cubicBezTo>
                    <a:pt x="12135" y="11892"/>
                    <a:pt x="12378" y="11892"/>
                    <a:pt x="12620" y="12135"/>
                  </a:cubicBezTo>
                  <a:cubicBezTo>
                    <a:pt x="13106" y="12620"/>
                    <a:pt x="13591" y="13348"/>
                    <a:pt x="14319" y="14562"/>
                  </a:cubicBezTo>
                  <a:cubicBezTo>
                    <a:pt x="15775" y="16746"/>
                    <a:pt x="15775" y="16746"/>
                    <a:pt x="15775" y="16746"/>
                  </a:cubicBezTo>
                  <a:cubicBezTo>
                    <a:pt x="13591" y="16746"/>
                    <a:pt x="13591" y="16746"/>
                    <a:pt x="13591" y="16746"/>
                  </a:cubicBezTo>
                  <a:cubicBezTo>
                    <a:pt x="12378" y="15047"/>
                    <a:pt x="12378" y="15047"/>
                    <a:pt x="12378" y="15047"/>
                  </a:cubicBezTo>
                  <a:cubicBezTo>
                    <a:pt x="11649" y="13591"/>
                    <a:pt x="10921" y="12620"/>
                    <a:pt x="10436" y="12378"/>
                  </a:cubicBezTo>
                  <a:cubicBezTo>
                    <a:pt x="10193" y="11892"/>
                    <a:pt x="9708" y="11892"/>
                    <a:pt x="8980" y="11892"/>
                  </a:cubicBezTo>
                  <a:cubicBezTo>
                    <a:pt x="8009" y="11892"/>
                    <a:pt x="8009" y="11892"/>
                    <a:pt x="8009" y="11892"/>
                  </a:cubicBezTo>
                  <a:cubicBezTo>
                    <a:pt x="8009" y="16746"/>
                    <a:pt x="8009" y="16746"/>
                    <a:pt x="8009" y="16746"/>
                  </a:cubicBezTo>
                  <a:lnTo>
                    <a:pt x="6067" y="16746"/>
                  </a:lnTo>
                  <a:close/>
                  <a:moveTo>
                    <a:pt x="8009" y="10193"/>
                  </a:moveTo>
                  <a:cubicBezTo>
                    <a:pt x="10193" y="10193"/>
                    <a:pt x="10193" y="10193"/>
                    <a:pt x="10193" y="10193"/>
                  </a:cubicBezTo>
                  <a:cubicBezTo>
                    <a:pt x="11164" y="10193"/>
                    <a:pt x="12135" y="10193"/>
                    <a:pt x="12378" y="9708"/>
                  </a:cubicBezTo>
                  <a:cubicBezTo>
                    <a:pt x="12863" y="9465"/>
                    <a:pt x="13106" y="8980"/>
                    <a:pt x="13106" y="8494"/>
                  </a:cubicBezTo>
                  <a:cubicBezTo>
                    <a:pt x="13106" y="8252"/>
                    <a:pt x="12863" y="7766"/>
                    <a:pt x="12620" y="7524"/>
                  </a:cubicBezTo>
                  <a:cubicBezTo>
                    <a:pt x="12620" y="7281"/>
                    <a:pt x="12378" y="7038"/>
                    <a:pt x="11892" y="7038"/>
                  </a:cubicBezTo>
                  <a:cubicBezTo>
                    <a:pt x="11649" y="6796"/>
                    <a:pt x="10921" y="6796"/>
                    <a:pt x="9951" y="6796"/>
                  </a:cubicBezTo>
                  <a:cubicBezTo>
                    <a:pt x="8009" y="6796"/>
                    <a:pt x="8009" y="6796"/>
                    <a:pt x="8009" y="6796"/>
                  </a:cubicBezTo>
                  <a:lnTo>
                    <a:pt x="8009" y="1019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</p:grp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 descr="                              Dell - Internal Use - Confidential&#10;"/>
          <p:cNvSpPr/>
          <p:nvPr/>
        </p:nvSpPr>
        <p:spPr>
          <a:xfrm>
            <a:off x="998537" y="4829173"/>
            <a:ext cx="10516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100"/>
              </a:spcBef>
              <a:defRPr sz="700">
                <a:solidFill>
                  <a:srgbClr val="7F7F7F"/>
                </a:solidFill>
              </a:defRPr>
            </a:lvl1pPr>
          </a:lstStyle>
          <a:p>
            <a:r>
              <a:rPr dirty="0"/>
              <a:t>© Copyright 2017 Dell Inc.</a:t>
            </a:r>
          </a:p>
        </p:txBody>
      </p:sp>
      <p:sp>
        <p:nvSpPr>
          <p:cNvPr id="296" name="Shape 296"/>
          <p:cNvSpPr>
            <a:spLocks noGrp="1"/>
          </p:cNvSpPr>
          <p:nvPr>
            <p:ph type="sldNum" sz="quarter" idx="2"/>
          </p:nvPr>
        </p:nvSpPr>
        <p:spPr>
          <a:xfrm>
            <a:off x="309337" y="4829174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90000"/>
              </a:lnSpc>
              <a:defRPr sz="800" b="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pic>
        <p:nvPicPr>
          <p:cNvPr id="297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01289" y="4838853"/>
            <a:ext cx="675371" cy="120066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Shape 298"/>
          <p:cNvSpPr/>
          <p:nvPr/>
        </p:nvSpPr>
        <p:spPr>
          <a:xfrm>
            <a:off x="458776" y="4829174"/>
            <a:ext cx="2386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90000"/>
              </a:lnSpc>
              <a:defRPr sz="800">
                <a:solidFill>
                  <a:srgbClr val="808080"/>
                </a:solidFill>
              </a:defRPr>
            </a:lvl1pPr>
          </a:lstStyle>
          <a:p>
            <a:r>
              <a:rPr dirty="0"/>
              <a:t>of 35</a:t>
            </a:r>
          </a:p>
        </p:txBody>
      </p:sp>
      <p:sp>
        <p:nvSpPr>
          <p:cNvPr id="299" name="Shape 299"/>
          <p:cNvSpPr>
            <a:spLocks noGrp="1"/>
          </p:cNvSpPr>
          <p:nvPr>
            <p:ph type="title"/>
          </p:nvPr>
        </p:nvSpPr>
        <p:spPr>
          <a:xfrm>
            <a:off x="274319" y="271885"/>
            <a:ext cx="7955281" cy="640082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>
                <a:solidFill>
                  <a:srgbClr val="007DB8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00" name="Shape 300"/>
          <p:cNvSpPr>
            <a:spLocks noGrp="1"/>
          </p:cNvSpPr>
          <p:nvPr>
            <p:ph type="body" idx="1"/>
          </p:nvPr>
        </p:nvSpPr>
        <p:spPr>
          <a:xfrm>
            <a:off x="271463" y="1277937"/>
            <a:ext cx="7958137" cy="3192462"/>
          </a:xfrm>
          <a:prstGeom prst="rect">
            <a:avLst/>
          </a:prstGeom>
        </p:spPr>
        <p:txBody>
          <a:bodyPr/>
          <a:lstStyle>
            <a:lvl1pPr marL="228600" indent="-228600" defTabSz="914400">
              <a:buClr>
                <a:srgbClr val="808080"/>
              </a:buClr>
              <a:buSzPct val="100000"/>
              <a:buFont typeface="Arial"/>
              <a:buChar char="•"/>
              <a:defRPr sz="1400"/>
            </a:lvl1pPr>
            <a:lvl2pPr marL="613568" indent="-272256" defTabSz="914400">
              <a:buClr>
                <a:srgbClr val="808080"/>
              </a:buClr>
              <a:buFont typeface="Arial"/>
              <a:buChar char="–"/>
              <a:defRPr sz="1400"/>
            </a:lvl2pPr>
            <a:lvl3pPr marL="926783" indent="-237808" defTabSz="914400">
              <a:buClr>
                <a:srgbClr val="808080"/>
              </a:buClr>
              <a:buFont typeface="Arial"/>
              <a:buChar char="›"/>
              <a:defRPr sz="1400"/>
            </a:lvl3pPr>
            <a:lvl4pPr marL="1350963" indent="-322263" defTabSz="914400">
              <a:buClr>
                <a:srgbClr val="808080"/>
              </a:buClr>
              <a:buFont typeface="Arial"/>
              <a:buChar char="o"/>
              <a:defRPr sz="1400"/>
            </a:lvl4pPr>
            <a:lvl5pPr marL="1702753" indent="-331153" defTabSz="914400">
              <a:buClr>
                <a:srgbClr val="808080"/>
              </a:buClr>
              <a:buFont typeface="Arial"/>
              <a:buChar char="–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 descr="                              Dell - Internal Use - Confidential&#10;"/>
          <p:cNvSpPr/>
          <p:nvPr/>
        </p:nvSpPr>
        <p:spPr>
          <a:xfrm>
            <a:off x="998537" y="4829173"/>
            <a:ext cx="105167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100"/>
              </a:spcBef>
              <a:defRPr sz="700">
                <a:solidFill>
                  <a:srgbClr val="7F7F7F"/>
                </a:solidFill>
              </a:defRPr>
            </a:lvl1pPr>
          </a:lstStyle>
          <a:p>
            <a:r>
              <a:rPr dirty="0"/>
              <a:t>© Copyright 2017 Dell Inc.</a:t>
            </a:r>
          </a:p>
        </p:txBody>
      </p:sp>
      <p:sp>
        <p:nvSpPr>
          <p:cNvPr id="308" name="Shape 308"/>
          <p:cNvSpPr>
            <a:spLocks noGrp="1"/>
          </p:cNvSpPr>
          <p:nvPr>
            <p:ph type="sldNum" sz="quarter" idx="2"/>
          </p:nvPr>
        </p:nvSpPr>
        <p:spPr>
          <a:xfrm>
            <a:off x="309337" y="4829174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90000"/>
              </a:lnSpc>
              <a:defRPr sz="800" b="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pic>
        <p:nvPicPr>
          <p:cNvPr id="309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01289" y="4838853"/>
            <a:ext cx="675371" cy="120066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Shape 310"/>
          <p:cNvSpPr/>
          <p:nvPr/>
        </p:nvSpPr>
        <p:spPr>
          <a:xfrm>
            <a:off x="458776" y="4829174"/>
            <a:ext cx="2386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90000"/>
              </a:lnSpc>
              <a:defRPr sz="800">
                <a:solidFill>
                  <a:srgbClr val="808080"/>
                </a:solidFill>
              </a:defRPr>
            </a:lvl1pPr>
          </a:lstStyle>
          <a:p>
            <a:r>
              <a:rPr dirty="0"/>
              <a:t>of 35</a:t>
            </a:r>
          </a:p>
        </p:txBody>
      </p:sp>
      <p:sp>
        <p:nvSpPr>
          <p:cNvPr id="311" name="Shape 311"/>
          <p:cNvSpPr>
            <a:spLocks noGrp="1"/>
          </p:cNvSpPr>
          <p:nvPr>
            <p:ph type="title"/>
          </p:nvPr>
        </p:nvSpPr>
        <p:spPr>
          <a:xfrm>
            <a:off x="273050" y="271463"/>
            <a:ext cx="4295219" cy="814833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>
                <a:solidFill>
                  <a:srgbClr val="007DB8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12" name="Shape 312"/>
          <p:cNvSpPr>
            <a:spLocks noGrp="1"/>
          </p:cNvSpPr>
          <p:nvPr>
            <p:ph type="body" sz="half" idx="1"/>
          </p:nvPr>
        </p:nvSpPr>
        <p:spPr>
          <a:xfrm>
            <a:off x="271464" y="1277937"/>
            <a:ext cx="4291013" cy="3192462"/>
          </a:xfrm>
          <a:prstGeom prst="rect">
            <a:avLst/>
          </a:prstGeom>
        </p:spPr>
        <p:txBody>
          <a:bodyPr/>
          <a:lstStyle>
            <a:lvl1pPr marL="228600" indent="-228600" defTabSz="914400">
              <a:buClr>
                <a:srgbClr val="808080"/>
              </a:buClr>
              <a:buSzPct val="100000"/>
              <a:buFont typeface="Arial"/>
              <a:buChar char="•"/>
              <a:defRPr sz="1400"/>
            </a:lvl1pPr>
            <a:lvl2pPr marL="613568" indent="-272256" defTabSz="914400">
              <a:buClr>
                <a:srgbClr val="808080"/>
              </a:buClr>
              <a:buFont typeface="Arial"/>
              <a:buChar char="–"/>
              <a:defRPr sz="1400"/>
            </a:lvl2pPr>
            <a:lvl3pPr marL="926783" indent="-237808" defTabSz="914400">
              <a:buClr>
                <a:srgbClr val="808080"/>
              </a:buClr>
              <a:buFont typeface="Arial"/>
              <a:buChar char="›"/>
              <a:defRPr sz="1400"/>
            </a:lvl3pPr>
            <a:lvl4pPr marL="1350963" indent="-322263" defTabSz="914400">
              <a:buClr>
                <a:srgbClr val="808080"/>
              </a:buClr>
              <a:buFont typeface="Arial"/>
              <a:buChar char="o"/>
              <a:defRPr sz="1400"/>
            </a:lvl4pPr>
            <a:lvl5pPr marL="1702753" indent="-331153" defTabSz="914400">
              <a:buClr>
                <a:srgbClr val="808080"/>
              </a:buClr>
              <a:buFont typeface="Arial"/>
              <a:buChar char="–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737" y="219075"/>
            <a:ext cx="1354139" cy="860425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Shape 320"/>
          <p:cNvSpPr>
            <a:spLocks noGrp="1"/>
          </p:cNvSpPr>
          <p:nvPr>
            <p:ph type="title"/>
          </p:nvPr>
        </p:nvSpPr>
        <p:spPr>
          <a:xfrm>
            <a:off x="1843088" y="222250"/>
            <a:ext cx="6597651" cy="857250"/>
          </a:xfrm>
          <a:prstGeom prst="rect">
            <a:avLst/>
          </a:prstGeom>
        </p:spPr>
        <p:txBody>
          <a:bodyPr lIns="45719" tIns="45719" rIns="45719" bIns="45719" anchor="ctr"/>
          <a:lstStyle>
            <a:lvl1pPr defTabSz="914400">
              <a:defRPr sz="3200"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21" name="Shape 321"/>
          <p:cNvSpPr>
            <a:spLocks noGrp="1"/>
          </p:cNvSpPr>
          <p:nvPr>
            <p:ph type="body" idx="1"/>
          </p:nvPr>
        </p:nvSpPr>
        <p:spPr>
          <a:xfrm>
            <a:off x="685800" y="1422271"/>
            <a:ext cx="7772400" cy="3149730"/>
          </a:xfrm>
          <a:prstGeom prst="rect">
            <a:avLst/>
          </a:prstGeom>
        </p:spPr>
        <p:txBody>
          <a:bodyPr lIns="45719" tIns="45719" rIns="45719" bIns="45719"/>
          <a:lstStyle>
            <a:lvl1pPr marL="339725" indent="-339725" defTabSz="914400">
              <a:spcBef>
                <a:spcPts val="600"/>
              </a:spcBef>
              <a:buSzPct val="100000"/>
              <a:buFont typeface="Arial"/>
              <a:buChar char="•"/>
              <a:defRPr sz="2800">
                <a:solidFill>
                  <a:srgbClr val="0D3896"/>
                </a:solidFill>
              </a:defRPr>
            </a:lvl1pPr>
            <a:lvl2pPr marL="790575" indent="-333375" defTabSz="914400">
              <a:spcBef>
                <a:spcPts val="600"/>
              </a:spcBef>
              <a:buFont typeface="Arial"/>
              <a:buChar char="•"/>
              <a:defRPr sz="2800">
                <a:solidFill>
                  <a:srgbClr val="0D3896"/>
                </a:solidFill>
              </a:defRPr>
            </a:lvl2pPr>
            <a:lvl3pPr marL="1177289" indent="-320039" defTabSz="914400">
              <a:spcBef>
                <a:spcPts val="600"/>
              </a:spcBef>
              <a:buFont typeface="Arial"/>
              <a:buChar char="•"/>
              <a:defRPr sz="2800">
                <a:solidFill>
                  <a:srgbClr val="0D3896"/>
                </a:solidFill>
              </a:defRPr>
            </a:lvl3pPr>
            <a:lvl4pPr marL="1520189" indent="-320039" defTabSz="914400">
              <a:spcBef>
                <a:spcPts val="600"/>
              </a:spcBef>
              <a:buFont typeface="Arial"/>
              <a:buChar char="–"/>
              <a:defRPr sz="2800">
                <a:solidFill>
                  <a:srgbClr val="0D3896"/>
                </a:solidFill>
              </a:defRPr>
            </a:lvl4pPr>
            <a:lvl5pPr marL="1863089" indent="-320039" defTabSz="914400">
              <a:spcBef>
                <a:spcPts val="600"/>
              </a:spcBef>
              <a:buFont typeface="Arial"/>
              <a:buChar char="•"/>
              <a:defRPr sz="2800">
                <a:solidFill>
                  <a:srgbClr val="0D389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2" name="Shape 322"/>
          <p:cNvSpPr>
            <a:spLocks noGrp="1"/>
          </p:cNvSpPr>
          <p:nvPr>
            <p:ph type="sldNum" sz="quarter" idx="2"/>
          </p:nvPr>
        </p:nvSpPr>
        <p:spPr>
          <a:xfrm>
            <a:off x="8536647" y="4686300"/>
            <a:ext cx="245404" cy="226986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6550" y="192765"/>
            <a:ext cx="8466138" cy="5486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Slide with Bullets, Arial Bold, 24pt.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6551" y="822961"/>
            <a:ext cx="8479200" cy="3695462"/>
          </a:xfrm>
          <a:prstGeom prst="rect">
            <a:avLst/>
          </a:prstGeom>
        </p:spPr>
        <p:txBody>
          <a:bodyPr/>
          <a:lstStyle>
            <a:lvl1pPr marL="182715" indent="-182715" algn="l" rtl="0" fontAlgn="base">
              <a:spcBef>
                <a:spcPts val="400"/>
              </a:spcBef>
              <a:spcAft>
                <a:spcPct val="0"/>
              </a:spcAft>
              <a:buClrTx/>
              <a:buFont typeface="Wingdings" charset="2"/>
              <a:buChar char="§"/>
              <a:defRPr lang="en-US" sz="1998" dirty="0" smtClean="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502467" indent="-182715">
              <a:spcBef>
                <a:spcPts val="400"/>
              </a:spcBef>
              <a:buClrTx/>
              <a:buFont typeface="Arial"/>
              <a:buChar char="•"/>
              <a:defRPr lang="en-US" sz="1798" dirty="0" smtClean="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776540" indent="-182715">
              <a:spcBef>
                <a:spcPts val="400"/>
              </a:spcBef>
              <a:buClrTx/>
              <a:buFont typeface="Lucida Grande"/>
              <a:buChar char="-"/>
              <a:defRPr lang="en-US" sz="1599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2737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13">
            <a:extLst/>
          </a:blip>
          <a:srcRect r="5549"/>
          <a:stretch>
            <a:fillRect/>
          </a:stretch>
        </p:blipFill>
        <p:spPr>
          <a:xfrm rot="10800000">
            <a:off x="-1" y="5006340"/>
            <a:ext cx="9144001" cy="124279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1.png"/>
          <p:cNvPicPr>
            <a:picLocks noChangeAspect="1"/>
          </p:cNvPicPr>
          <p:nvPr/>
        </p:nvPicPr>
        <p:blipFill>
          <a:blip r:embed="rId13">
            <a:extLst/>
          </a:blip>
          <a:srcRect r="5549"/>
          <a:stretch>
            <a:fillRect/>
          </a:stretch>
        </p:blipFill>
        <p:spPr>
          <a:xfrm>
            <a:off x="-1" y="0"/>
            <a:ext cx="9144001" cy="13335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7905614" y="4808691"/>
            <a:ext cx="245404" cy="2269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 b="1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grpSp>
        <p:nvGrpSpPr>
          <p:cNvPr id="17" name="Group 17"/>
          <p:cNvGrpSpPr/>
          <p:nvPr/>
        </p:nvGrpSpPr>
        <p:grpSpPr>
          <a:xfrm>
            <a:off x="8151017" y="4720985"/>
            <a:ext cx="910140" cy="251741"/>
            <a:chOff x="0" y="0"/>
            <a:chExt cx="910139" cy="251740"/>
          </a:xfrm>
        </p:grpSpPr>
        <p:sp>
          <p:nvSpPr>
            <p:cNvPr id="5" name="Shape 5"/>
            <p:cNvSpPr/>
            <p:nvPr/>
          </p:nvSpPr>
          <p:spPr>
            <a:xfrm>
              <a:off x="30460" y="121837"/>
              <a:ext cx="879680" cy="129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183" extrusionOk="0">
                  <a:moveTo>
                    <a:pt x="18985" y="16198"/>
                  </a:moveTo>
                  <a:cubicBezTo>
                    <a:pt x="19281" y="14601"/>
                    <a:pt x="19729" y="12556"/>
                    <a:pt x="19662" y="8977"/>
                  </a:cubicBezTo>
                  <a:cubicBezTo>
                    <a:pt x="19596" y="4951"/>
                    <a:pt x="18517" y="3226"/>
                    <a:pt x="17782" y="2587"/>
                  </a:cubicBezTo>
                  <a:cubicBezTo>
                    <a:pt x="15167" y="222"/>
                    <a:pt x="12093" y="2906"/>
                    <a:pt x="9803" y="4823"/>
                  </a:cubicBezTo>
                  <a:cubicBezTo>
                    <a:pt x="6405" y="7763"/>
                    <a:pt x="3093" y="10383"/>
                    <a:pt x="0" y="14984"/>
                  </a:cubicBezTo>
                  <a:cubicBezTo>
                    <a:pt x="4057" y="7827"/>
                    <a:pt x="9077" y="1884"/>
                    <a:pt x="14040" y="286"/>
                  </a:cubicBezTo>
                  <a:cubicBezTo>
                    <a:pt x="16274" y="-417"/>
                    <a:pt x="19262" y="-161"/>
                    <a:pt x="20751" y="5015"/>
                  </a:cubicBezTo>
                  <a:cubicBezTo>
                    <a:pt x="21046" y="6101"/>
                    <a:pt x="21447" y="8402"/>
                    <a:pt x="21485" y="10447"/>
                  </a:cubicBezTo>
                  <a:cubicBezTo>
                    <a:pt x="21600" y="15751"/>
                    <a:pt x="20741" y="18819"/>
                    <a:pt x="20350" y="21183"/>
                  </a:cubicBezTo>
                  <a:cubicBezTo>
                    <a:pt x="17963" y="21183"/>
                    <a:pt x="17963" y="21183"/>
                    <a:pt x="17963" y="21183"/>
                  </a:cubicBezTo>
                  <a:cubicBezTo>
                    <a:pt x="18278" y="19521"/>
                    <a:pt x="18632" y="18179"/>
                    <a:pt x="18985" y="16198"/>
                  </a:cubicBezTo>
                  <a:close/>
                </a:path>
              </a:pathLst>
            </a:custGeom>
            <a:solidFill>
              <a:srgbClr val="ED1C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6" name="Shape 6"/>
            <p:cNvSpPr/>
            <p:nvPr/>
          </p:nvSpPr>
          <p:spPr>
            <a:xfrm>
              <a:off x="0" y="0"/>
              <a:ext cx="194485" cy="175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600" extrusionOk="0">
                  <a:moveTo>
                    <a:pt x="0" y="21600"/>
                  </a:moveTo>
                  <a:cubicBezTo>
                    <a:pt x="5077" y="576"/>
                    <a:pt x="5077" y="576"/>
                    <a:pt x="5077" y="576"/>
                  </a:cubicBezTo>
                  <a:cubicBezTo>
                    <a:pt x="10929" y="576"/>
                    <a:pt x="10929" y="576"/>
                    <a:pt x="10929" y="576"/>
                  </a:cubicBezTo>
                  <a:cubicBezTo>
                    <a:pt x="10370" y="2880"/>
                    <a:pt x="10370" y="2880"/>
                    <a:pt x="10370" y="2880"/>
                  </a:cubicBezTo>
                  <a:cubicBezTo>
                    <a:pt x="11575" y="1968"/>
                    <a:pt x="12693" y="1248"/>
                    <a:pt x="13726" y="768"/>
                  </a:cubicBezTo>
                  <a:cubicBezTo>
                    <a:pt x="14759" y="240"/>
                    <a:pt x="15834" y="0"/>
                    <a:pt x="16953" y="0"/>
                  </a:cubicBezTo>
                  <a:cubicBezTo>
                    <a:pt x="18846" y="0"/>
                    <a:pt x="20180" y="672"/>
                    <a:pt x="20869" y="2016"/>
                  </a:cubicBezTo>
                  <a:cubicBezTo>
                    <a:pt x="21557" y="3360"/>
                    <a:pt x="21600" y="5328"/>
                    <a:pt x="20998" y="7920"/>
                  </a:cubicBezTo>
                  <a:cubicBezTo>
                    <a:pt x="17684" y="21600"/>
                    <a:pt x="17684" y="21600"/>
                    <a:pt x="17684" y="21600"/>
                  </a:cubicBezTo>
                  <a:cubicBezTo>
                    <a:pt x="11790" y="21600"/>
                    <a:pt x="11790" y="21600"/>
                    <a:pt x="11790" y="21600"/>
                  </a:cubicBezTo>
                  <a:cubicBezTo>
                    <a:pt x="14285" y="11184"/>
                    <a:pt x="14285" y="11184"/>
                    <a:pt x="14285" y="11184"/>
                  </a:cubicBezTo>
                  <a:cubicBezTo>
                    <a:pt x="14500" y="10320"/>
                    <a:pt x="14673" y="9456"/>
                    <a:pt x="14802" y="8640"/>
                  </a:cubicBezTo>
                  <a:cubicBezTo>
                    <a:pt x="14931" y="7776"/>
                    <a:pt x="14974" y="7152"/>
                    <a:pt x="14888" y="6768"/>
                  </a:cubicBezTo>
                  <a:cubicBezTo>
                    <a:pt x="14802" y="6288"/>
                    <a:pt x="14586" y="5952"/>
                    <a:pt x="14285" y="5760"/>
                  </a:cubicBezTo>
                  <a:cubicBezTo>
                    <a:pt x="13941" y="5520"/>
                    <a:pt x="13468" y="5424"/>
                    <a:pt x="12822" y="5424"/>
                  </a:cubicBezTo>
                  <a:cubicBezTo>
                    <a:pt x="12349" y="5424"/>
                    <a:pt x="11833" y="5520"/>
                    <a:pt x="11273" y="5760"/>
                  </a:cubicBezTo>
                  <a:cubicBezTo>
                    <a:pt x="10757" y="5952"/>
                    <a:pt x="10155" y="6240"/>
                    <a:pt x="9466" y="6672"/>
                  </a:cubicBezTo>
                  <a:cubicBezTo>
                    <a:pt x="5895" y="21600"/>
                    <a:pt x="5895" y="21600"/>
                    <a:pt x="5895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7" name="Shape 7"/>
            <p:cNvSpPr/>
            <p:nvPr/>
          </p:nvSpPr>
          <p:spPr>
            <a:xfrm>
              <a:off x="225406" y="4716"/>
              <a:ext cx="180798" cy="171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8" y="21600"/>
                  </a:moveTo>
                  <a:lnTo>
                    <a:pt x="0" y="0"/>
                  </a:lnTo>
                  <a:lnTo>
                    <a:pt x="6715" y="0"/>
                  </a:lnTo>
                  <a:lnTo>
                    <a:pt x="7278" y="14259"/>
                  </a:lnTo>
                  <a:lnTo>
                    <a:pt x="15073" y="0"/>
                  </a:lnTo>
                  <a:lnTo>
                    <a:pt x="21600" y="0"/>
                  </a:lnTo>
                  <a:lnTo>
                    <a:pt x="8781" y="21600"/>
                  </a:lnTo>
                  <a:lnTo>
                    <a:pt x="1808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8" name="Shape 8"/>
            <p:cNvSpPr/>
            <p:nvPr/>
          </p:nvSpPr>
          <p:spPr>
            <a:xfrm>
              <a:off x="380852" y="0"/>
              <a:ext cx="293010" cy="175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398" y="576"/>
                    <a:pt x="3398" y="576"/>
                    <a:pt x="3398" y="576"/>
                  </a:cubicBezTo>
                  <a:cubicBezTo>
                    <a:pt x="7315" y="576"/>
                    <a:pt x="7315" y="576"/>
                    <a:pt x="7315" y="576"/>
                  </a:cubicBezTo>
                  <a:cubicBezTo>
                    <a:pt x="6941" y="2880"/>
                    <a:pt x="6941" y="2880"/>
                    <a:pt x="6941" y="2880"/>
                  </a:cubicBezTo>
                  <a:cubicBezTo>
                    <a:pt x="7747" y="1968"/>
                    <a:pt x="8467" y="1248"/>
                    <a:pt x="9130" y="768"/>
                  </a:cubicBezTo>
                  <a:cubicBezTo>
                    <a:pt x="9763" y="240"/>
                    <a:pt x="10454" y="0"/>
                    <a:pt x="11174" y="0"/>
                  </a:cubicBezTo>
                  <a:cubicBezTo>
                    <a:pt x="11952" y="0"/>
                    <a:pt x="12557" y="288"/>
                    <a:pt x="13046" y="912"/>
                  </a:cubicBezTo>
                  <a:cubicBezTo>
                    <a:pt x="13536" y="1488"/>
                    <a:pt x="13853" y="2400"/>
                    <a:pt x="13968" y="3648"/>
                  </a:cubicBezTo>
                  <a:cubicBezTo>
                    <a:pt x="14890" y="2448"/>
                    <a:pt x="15754" y="1536"/>
                    <a:pt x="16531" y="912"/>
                  </a:cubicBezTo>
                  <a:cubicBezTo>
                    <a:pt x="17309" y="288"/>
                    <a:pt x="18029" y="0"/>
                    <a:pt x="18720" y="0"/>
                  </a:cubicBezTo>
                  <a:cubicBezTo>
                    <a:pt x="19325" y="0"/>
                    <a:pt x="19814" y="144"/>
                    <a:pt x="20218" y="432"/>
                  </a:cubicBezTo>
                  <a:cubicBezTo>
                    <a:pt x="20650" y="768"/>
                    <a:pt x="20966" y="1248"/>
                    <a:pt x="21168" y="1872"/>
                  </a:cubicBezTo>
                  <a:cubicBezTo>
                    <a:pt x="21427" y="2544"/>
                    <a:pt x="21571" y="3312"/>
                    <a:pt x="21600" y="4272"/>
                  </a:cubicBezTo>
                  <a:cubicBezTo>
                    <a:pt x="21600" y="5184"/>
                    <a:pt x="21514" y="6432"/>
                    <a:pt x="21254" y="7920"/>
                  </a:cubicBezTo>
                  <a:cubicBezTo>
                    <a:pt x="19066" y="21600"/>
                    <a:pt x="19066" y="21600"/>
                    <a:pt x="19066" y="21600"/>
                  </a:cubicBezTo>
                  <a:cubicBezTo>
                    <a:pt x="15091" y="21600"/>
                    <a:pt x="15091" y="21600"/>
                    <a:pt x="15091" y="21600"/>
                  </a:cubicBezTo>
                  <a:cubicBezTo>
                    <a:pt x="16790" y="11088"/>
                    <a:pt x="16790" y="11088"/>
                    <a:pt x="16790" y="11088"/>
                  </a:cubicBezTo>
                  <a:cubicBezTo>
                    <a:pt x="16963" y="10080"/>
                    <a:pt x="17078" y="9168"/>
                    <a:pt x="17194" y="8496"/>
                  </a:cubicBezTo>
                  <a:cubicBezTo>
                    <a:pt x="17280" y="7776"/>
                    <a:pt x="17309" y="7200"/>
                    <a:pt x="17251" y="6720"/>
                  </a:cubicBezTo>
                  <a:cubicBezTo>
                    <a:pt x="17222" y="6288"/>
                    <a:pt x="17107" y="5952"/>
                    <a:pt x="16906" y="5760"/>
                  </a:cubicBezTo>
                  <a:cubicBezTo>
                    <a:pt x="16704" y="5520"/>
                    <a:pt x="16387" y="5424"/>
                    <a:pt x="15955" y="5424"/>
                  </a:cubicBezTo>
                  <a:cubicBezTo>
                    <a:pt x="15638" y="5424"/>
                    <a:pt x="15322" y="5568"/>
                    <a:pt x="15005" y="5760"/>
                  </a:cubicBezTo>
                  <a:cubicBezTo>
                    <a:pt x="14688" y="6000"/>
                    <a:pt x="14314" y="6288"/>
                    <a:pt x="13910" y="6672"/>
                  </a:cubicBezTo>
                  <a:cubicBezTo>
                    <a:pt x="11491" y="21600"/>
                    <a:pt x="11491" y="21600"/>
                    <a:pt x="11491" y="21600"/>
                  </a:cubicBezTo>
                  <a:cubicBezTo>
                    <a:pt x="7546" y="21600"/>
                    <a:pt x="7546" y="21600"/>
                    <a:pt x="7546" y="21600"/>
                  </a:cubicBezTo>
                  <a:cubicBezTo>
                    <a:pt x="9245" y="11088"/>
                    <a:pt x="9245" y="11088"/>
                    <a:pt x="9245" y="11088"/>
                  </a:cubicBezTo>
                  <a:cubicBezTo>
                    <a:pt x="9389" y="10080"/>
                    <a:pt x="9533" y="9216"/>
                    <a:pt x="9619" y="8496"/>
                  </a:cubicBezTo>
                  <a:cubicBezTo>
                    <a:pt x="9706" y="7776"/>
                    <a:pt x="9734" y="7200"/>
                    <a:pt x="9677" y="6720"/>
                  </a:cubicBezTo>
                  <a:cubicBezTo>
                    <a:pt x="9648" y="6288"/>
                    <a:pt x="9533" y="5952"/>
                    <a:pt x="9331" y="5760"/>
                  </a:cubicBezTo>
                  <a:cubicBezTo>
                    <a:pt x="9130" y="5520"/>
                    <a:pt x="8813" y="5424"/>
                    <a:pt x="8381" y="5424"/>
                  </a:cubicBezTo>
                  <a:cubicBezTo>
                    <a:pt x="8064" y="5424"/>
                    <a:pt x="7718" y="5568"/>
                    <a:pt x="7373" y="5808"/>
                  </a:cubicBezTo>
                  <a:cubicBezTo>
                    <a:pt x="7027" y="6048"/>
                    <a:pt x="6682" y="6336"/>
                    <a:pt x="6336" y="6672"/>
                  </a:cubicBezTo>
                  <a:cubicBezTo>
                    <a:pt x="3946" y="21600"/>
                    <a:pt x="3946" y="21600"/>
                    <a:pt x="3946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9" name="Shape 9"/>
            <p:cNvSpPr/>
            <p:nvPr/>
          </p:nvSpPr>
          <p:spPr>
            <a:xfrm>
              <a:off x="361004" y="185709"/>
              <a:ext cx="61315" cy="64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023" y="0"/>
                  </a:lnTo>
                  <a:lnTo>
                    <a:pt x="21600" y="0"/>
                  </a:lnTo>
                  <a:lnTo>
                    <a:pt x="20354" y="4189"/>
                  </a:lnTo>
                  <a:lnTo>
                    <a:pt x="10592" y="4189"/>
                  </a:lnTo>
                  <a:lnTo>
                    <a:pt x="9623" y="7985"/>
                  </a:lnTo>
                  <a:lnTo>
                    <a:pt x="18554" y="7985"/>
                  </a:lnTo>
                  <a:lnTo>
                    <a:pt x="17308" y="12109"/>
                  </a:lnTo>
                  <a:lnTo>
                    <a:pt x="8377" y="12109"/>
                  </a:lnTo>
                  <a:lnTo>
                    <a:pt x="6854" y="17607"/>
                  </a:lnTo>
                  <a:lnTo>
                    <a:pt x="16615" y="17607"/>
                  </a:lnTo>
                  <a:lnTo>
                    <a:pt x="1536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73B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0" name="Shape 10"/>
            <p:cNvSpPr/>
            <p:nvPr/>
          </p:nvSpPr>
          <p:spPr>
            <a:xfrm>
              <a:off x="408561" y="185709"/>
              <a:ext cx="78609" cy="64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154" y="10800"/>
                  </a:lnTo>
                  <a:lnTo>
                    <a:pt x="4914" y="0"/>
                  </a:lnTo>
                  <a:lnTo>
                    <a:pt x="10098" y="0"/>
                  </a:lnTo>
                  <a:lnTo>
                    <a:pt x="11934" y="6545"/>
                  </a:lnTo>
                  <a:lnTo>
                    <a:pt x="16632" y="0"/>
                  </a:lnTo>
                  <a:lnTo>
                    <a:pt x="21600" y="0"/>
                  </a:lnTo>
                  <a:lnTo>
                    <a:pt x="13716" y="10538"/>
                  </a:lnTo>
                  <a:lnTo>
                    <a:pt x="17064" y="21600"/>
                  </a:lnTo>
                  <a:lnTo>
                    <a:pt x="11826" y="21600"/>
                  </a:lnTo>
                  <a:lnTo>
                    <a:pt x="9990" y="14727"/>
                  </a:lnTo>
                  <a:lnTo>
                    <a:pt x="491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73B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1" name="Shape 11"/>
            <p:cNvSpPr/>
            <p:nvPr/>
          </p:nvSpPr>
          <p:spPr>
            <a:xfrm>
              <a:off x="476557" y="185709"/>
              <a:ext cx="62729" cy="64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extrusionOk="0">
                  <a:moveTo>
                    <a:pt x="0" y="21600"/>
                  </a:moveTo>
                  <a:cubicBezTo>
                    <a:pt x="6037" y="0"/>
                    <a:pt x="6037" y="0"/>
                    <a:pt x="6037" y="0"/>
                  </a:cubicBezTo>
                  <a:cubicBezTo>
                    <a:pt x="14624" y="0"/>
                    <a:pt x="14624" y="0"/>
                    <a:pt x="14624" y="0"/>
                  </a:cubicBezTo>
                  <a:cubicBezTo>
                    <a:pt x="15965" y="0"/>
                    <a:pt x="17039" y="130"/>
                    <a:pt x="17843" y="390"/>
                  </a:cubicBezTo>
                  <a:cubicBezTo>
                    <a:pt x="18783" y="651"/>
                    <a:pt x="19453" y="1041"/>
                    <a:pt x="20124" y="1431"/>
                  </a:cubicBezTo>
                  <a:cubicBezTo>
                    <a:pt x="20795" y="1952"/>
                    <a:pt x="21198" y="2733"/>
                    <a:pt x="21466" y="3643"/>
                  </a:cubicBezTo>
                  <a:cubicBezTo>
                    <a:pt x="21600" y="4554"/>
                    <a:pt x="21600" y="5595"/>
                    <a:pt x="21198" y="6896"/>
                  </a:cubicBezTo>
                  <a:cubicBezTo>
                    <a:pt x="20929" y="7807"/>
                    <a:pt x="20527" y="8848"/>
                    <a:pt x="19990" y="9759"/>
                  </a:cubicBezTo>
                  <a:cubicBezTo>
                    <a:pt x="19319" y="10670"/>
                    <a:pt x="18648" y="11451"/>
                    <a:pt x="17978" y="11971"/>
                  </a:cubicBezTo>
                  <a:cubicBezTo>
                    <a:pt x="17441" y="12361"/>
                    <a:pt x="16904" y="12752"/>
                    <a:pt x="16368" y="13012"/>
                  </a:cubicBezTo>
                  <a:cubicBezTo>
                    <a:pt x="15831" y="13402"/>
                    <a:pt x="15294" y="13663"/>
                    <a:pt x="14624" y="13793"/>
                  </a:cubicBezTo>
                  <a:cubicBezTo>
                    <a:pt x="14087" y="14053"/>
                    <a:pt x="13416" y="14313"/>
                    <a:pt x="12745" y="14313"/>
                  </a:cubicBezTo>
                  <a:cubicBezTo>
                    <a:pt x="12075" y="14443"/>
                    <a:pt x="11270" y="14573"/>
                    <a:pt x="10465" y="14573"/>
                  </a:cubicBezTo>
                  <a:cubicBezTo>
                    <a:pt x="7647" y="14573"/>
                    <a:pt x="7647" y="14573"/>
                    <a:pt x="7647" y="14573"/>
                  </a:cubicBezTo>
                  <a:cubicBezTo>
                    <a:pt x="5635" y="21600"/>
                    <a:pt x="5635" y="21600"/>
                    <a:pt x="5635" y="21600"/>
                  </a:cubicBezTo>
                  <a:lnTo>
                    <a:pt x="0" y="21600"/>
                  </a:lnTo>
                  <a:close/>
                  <a:moveTo>
                    <a:pt x="10599" y="10540"/>
                  </a:moveTo>
                  <a:cubicBezTo>
                    <a:pt x="11001" y="10540"/>
                    <a:pt x="11538" y="10540"/>
                    <a:pt x="11806" y="10410"/>
                  </a:cubicBezTo>
                  <a:cubicBezTo>
                    <a:pt x="12209" y="10410"/>
                    <a:pt x="12477" y="10280"/>
                    <a:pt x="12880" y="10149"/>
                  </a:cubicBezTo>
                  <a:cubicBezTo>
                    <a:pt x="13282" y="10019"/>
                    <a:pt x="13550" y="9889"/>
                    <a:pt x="13819" y="9629"/>
                  </a:cubicBezTo>
                  <a:cubicBezTo>
                    <a:pt x="14221" y="9369"/>
                    <a:pt x="14624" y="8978"/>
                    <a:pt x="14892" y="8588"/>
                  </a:cubicBezTo>
                  <a:cubicBezTo>
                    <a:pt x="15026" y="8198"/>
                    <a:pt x="15294" y="7677"/>
                    <a:pt x="15429" y="7027"/>
                  </a:cubicBezTo>
                  <a:cubicBezTo>
                    <a:pt x="15697" y="6376"/>
                    <a:pt x="15697" y="5855"/>
                    <a:pt x="15429" y="5465"/>
                  </a:cubicBezTo>
                  <a:cubicBezTo>
                    <a:pt x="15294" y="4945"/>
                    <a:pt x="15026" y="4684"/>
                    <a:pt x="14624" y="4554"/>
                  </a:cubicBezTo>
                  <a:cubicBezTo>
                    <a:pt x="14221" y="4294"/>
                    <a:pt x="13684" y="4164"/>
                    <a:pt x="13282" y="4164"/>
                  </a:cubicBezTo>
                  <a:cubicBezTo>
                    <a:pt x="12745" y="4034"/>
                    <a:pt x="12075" y="4034"/>
                    <a:pt x="11270" y="4034"/>
                  </a:cubicBezTo>
                  <a:cubicBezTo>
                    <a:pt x="10465" y="4034"/>
                    <a:pt x="10465" y="4034"/>
                    <a:pt x="10465" y="4034"/>
                  </a:cubicBezTo>
                  <a:cubicBezTo>
                    <a:pt x="8720" y="10540"/>
                    <a:pt x="8720" y="10540"/>
                    <a:pt x="8720" y="10540"/>
                  </a:cubicBezTo>
                  <a:cubicBezTo>
                    <a:pt x="9123" y="10540"/>
                    <a:pt x="9123" y="10540"/>
                    <a:pt x="9123" y="10540"/>
                  </a:cubicBezTo>
                  <a:cubicBezTo>
                    <a:pt x="9660" y="10540"/>
                    <a:pt x="10062" y="10540"/>
                    <a:pt x="10599" y="10540"/>
                  </a:cubicBezTo>
                  <a:close/>
                </a:path>
              </a:pathLst>
            </a:custGeom>
            <a:solidFill>
              <a:srgbClr val="0073B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2" name="Shape 12"/>
            <p:cNvSpPr/>
            <p:nvPr/>
          </p:nvSpPr>
          <p:spPr>
            <a:xfrm>
              <a:off x="535119" y="185709"/>
              <a:ext cx="63829" cy="64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600" extrusionOk="0">
                  <a:moveTo>
                    <a:pt x="0" y="21600"/>
                  </a:moveTo>
                  <a:cubicBezTo>
                    <a:pt x="5927" y="0"/>
                    <a:pt x="5927" y="0"/>
                    <a:pt x="5927" y="0"/>
                  </a:cubicBezTo>
                  <a:cubicBezTo>
                    <a:pt x="14620" y="0"/>
                    <a:pt x="14620" y="0"/>
                    <a:pt x="14620" y="0"/>
                  </a:cubicBezTo>
                  <a:cubicBezTo>
                    <a:pt x="15937" y="0"/>
                    <a:pt x="16859" y="130"/>
                    <a:pt x="17780" y="260"/>
                  </a:cubicBezTo>
                  <a:cubicBezTo>
                    <a:pt x="18571" y="390"/>
                    <a:pt x="19361" y="781"/>
                    <a:pt x="20020" y="1171"/>
                  </a:cubicBezTo>
                  <a:cubicBezTo>
                    <a:pt x="20678" y="1692"/>
                    <a:pt x="21073" y="2342"/>
                    <a:pt x="21337" y="3123"/>
                  </a:cubicBezTo>
                  <a:cubicBezTo>
                    <a:pt x="21600" y="3904"/>
                    <a:pt x="21600" y="4814"/>
                    <a:pt x="21205" y="5986"/>
                  </a:cubicBezTo>
                  <a:cubicBezTo>
                    <a:pt x="20810" y="7677"/>
                    <a:pt x="20020" y="8978"/>
                    <a:pt x="19098" y="10019"/>
                  </a:cubicBezTo>
                  <a:cubicBezTo>
                    <a:pt x="18044" y="11060"/>
                    <a:pt x="16727" y="11841"/>
                    <a:pt x="15410" y="12492"/>
                  </a:cubicBezTo>
                  <a:cubicBezTo>
                    <a:pt x="20283" y="21600"/>
                    <a:pt x="20283" y="21600"/>
                    <a:pt x="20283" y="21600"/>
                  </a:cubicBezTo>
                  <a:cubicBezTo>
                    <a:pt x="13566" y="21600"/>
                    <a:pt x="13566" y="21600"/>
                    <a:pt x="13566" y="21600"/>
                  </a:cubicBezTo>
                  <a:cubicBezTo>
                    <a:pt x="9615" y="13663"/>
                    <a:pt x="9615" y="13663"/>
                    <a:pt x="9615" y="13663"/>
                  </a:cubicBezTo>
                  <a:cubicBezTo>
                    <a:pt x="7639" y="13663"/>
                    <a:pt x="7639" y="13663"/>
                    <a:pt x="7639" y="13663"/>
                  </a:cubicBezTo>
                  <a:cubicBezTo>
                    <a:pt x="5532" y="21600"/>
                    <a:pt x="5532" y="21600"/>
                    <a:pt x="5532" y="21600"/>
                  </a:cubicBezTo>
                  <a:lnTo>
                    <a:pt x="0" y="21600"/>
                  </a:lnTo>
                  <a:close/>
                  <a:moveTo>
                    <a:pt x="12249" y="9629"/>
                  </a:moveTo>
                  <a:cubicBezTo>
                    <a:pt x="12776" y="9629"/>
                    <a:pt x="13302" y="9369"/>
                    <a:pt x="13698" y="9108"/>
                  </a:cubicBezTo>
                  <a:cubicBezTo>
                    <a:pt x="14224" y="8848"/>
                    <a:pt x="14488" y="8458"/>
                    <a:pt x="14751" y="8198"/>
                  </a:cubicBezTo>
                  <a:cubicBezTo>
                    <a:pt x="15015" y="7807"/>
                    <a:pt x="15278" y="7287"/>
                    <a:pt x="15410" y="6636"/>
                  </a:cubicBezTo>
                  <a:cubicBezTo>
                    <a:pt x="15541" y="6116"/>
                    <a:pt x="15673" y="5595"/>
                    <a:pt x="15541" y="5205"/>
                  </a:cubicBezTo>
                  <a:cubicBezTo>
                    <a:pt x="15410" y="4814"/>
                    <a:pt x="15146" y="4554"/>
                    <a:pt x="14751" y="4294"/>
                  </a:cubicBezTo>
                  <a:cubicBezTo>
                    <a:pt x="14356" y="4164"/>
                    <a:pt x="14093" y="4164"/>
                    <a:pt x="13698" y="4034"/>
                  </a:cubicBezTo>
                  <a:cubicBezTo>
                    <a:pt x="13171" y="4034"/>
                    <a:pt x="12776" y="4034"/>
                    <a:pt x="12117" y="4034"/>
                  </a:cubicBezTo>
                  <a:cubicBezTo>
                    <a:pt x="10273" y="4034"/>
                    <a:pt x="10273" y="4034"/>
                    <a:pt x="10273" y="4034"/>
                  </a:cubicBezTo>
                  <a:cubicBezTo>
                    <a:pt x="8693" y="9889"/>
                    <a:pt x="8693" y="9889"/>
                    <a:pt x="8693" y="9889"/>
                  </a:cubicBezTo>
                  <a:cubicBezTo>
                    <a:pt x="10273" y="9889"/>
                    <a:pt x="10273" y="9889"/>
                    <a:pt x="10273" y="9889"/>
                  </a:cubicBezTo>
                  <a:cubicBezTo>
                    <a:pt x="11063" y="9889"/>
                    <a:pt x="11722" y="9759"/>
                    <a:pt x="12249" y="9629"/>
                  </a:cubicBezTo>
                  <a:close/>
                </a:path>
              </a:pathLst>
            </a:custGeom>
            <a:solidFill>
              <a:srgbClr val="0073B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599970" y="185709"/>
              <a:ext cx="60922" cy="64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062" y="0"/>
                  </a:lnTo>
                  <a:lnTo>
                    <a:pt x="21600" y="0"/>
                  </a:lnTo>
                  <a:lnTo>
                    <a:pt x="20485" y="4189"/>
                  </a:lnTo>
                  <a:lnTo>
                    <a:pt x="10661" y="4189"/>
                  </a:lnTo>
                  <a:lnTo>
                    <a:pt x="9546" y="7985"/>
                  </a:lnTo>
                  <a:lnTo>
                    <a:pt x="18534" y="7985"/>
                  </a:lnTo>
                  <a:lnTo>
                    <a:pt x="17419" y="12109"/>
                  </a:lnTo>
                  <a:lnTo>
                    <a:pt x="8431" y="12109"/>
                  </a:lnTo>
                  <a:lnTo>
                    <a:pt x="6898" y="17607"/>
                  </a:lnTo>
                  <a:lnTo>
                    <a:pt x="16583" y="17607"/>
                  </a:lnTo>
                  <a:lnTo>
                    <a:pt x="1553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73B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652244" y="184530"/>
              <a:ext cx="64459" cy="67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42" y="21098"/>
                  </a:moveTo>
                  <a:cubicBezTo>
                    <a:pt x="1964" y="20847"/>
                    <a:pt x="916" y="20470"/>
                    <a:pt x="0" y="19967"/>
                  </a:cubicBezTo>
                  <a:cubicBezTo>
                    <a:pt x="1309" y="15070"/>
                    <a:pt x="1309" y="15070"/>
                    <a:pt x="1309" y="15070"/>
                  </a:cubicBezTo>
                  <a:cubicBezTo>
                    <a:pt x="1833" y="15070"/>
                    <a:pt x="1833" y="15070"/>
                    <a:pt x="1833" y="15070"/>
                  </a:cubicBezTo>
                  <a:cubicBezTo>
                    <a:pt x="2618" y="15949"/>
                    <a:pt x="3665" y="16577"/>
                    <a:pt x="4844" y="17079"/>
                  </a:cubicBezTo>
                  <a:cubicBezTo>
                    <a:pt x="6022" y="17581"/>
                    <a:pt x="7200" y="17833"/>
                    <a:pt x="8509" y="17833"/>
                  </a:cubicBezTo>
                  <a:cubicBezTo>
                    <a:pt x="8771" y="17833"/>
                    <a:pt x="9164" y="17833"/>
                    <a:pt x="9687" y="17707"/>
                  </a:cubicBezTo>
                  <a:cubicBezTo>
                    <a:pt x="10211" y="17707"/>
                    <a:pt x="10735" y="17581"/>
                    <a:pt x="10996" y="17456"/>
                  </a:cubicBezTo>
                  <a:cubicBezTo>
                    <a:pt x="11520" y="17205"/>
                    <a:pt x="11913" y="17079"/>
                    <a:pt x="12175" y="16702"/>
                  </a:cubicBezTo>
                  <a:cubicBezTo>
                    <a:pt x="12567" y="16451"/>
                    <a:pt x="12829" y="16074"/>
                    <a:pt x="12960" y="15572"/>
                  </a:cubicBezTo>
                  <a:cubicBezTo>
                    <a:pt x="13091" y="15070"/>
                    <a:pt x="12960" y="14693"/>
                    <a:pt x="12567" y="14316"/>
                  </a:cubicBezTo>
                  <a:cubicBezTo>
                    <a:pt x="12305" y="14065"/>
                    <a:pt x="11782" y="13814"/>
                    <a:pt x="11258" y="13688"/>
                  </a:cubicBezTo>
                  <a:cubicBezTo>
                    <a:pt x="10604" y="13437"/>
                    <a:pt x="9818" y="13312"/>
                    <a:pt x="9033" y="13060"/>
                  </a:cubicBezTo>
                  <a:cubicBezTo>
                    <a:pt x="8247" y="12935"/>
                    <a:pt x="7593" y="12684"/>
                    <a:pt x="6938" y="12433"/>
                  </a:cubicBezTo>
                  <a:cubicBezTo>
                    <a:pt x="5367" y="11930"/>
                    <a:pt x="4320" y="11177"/>
                    <a:pt x="3927" y="10172"/>
                  </a:cubicBezTo>
                  <a:cubicBezTo>
                    <a:pt x="3404" y="9293"/>
                    <a:pt x="3404" y="8037"/>
                    <a:pt x="3796" y="6530"/>
                  </a:cubicBezTo>
                  <a:cubicBezTo>
                    <a:pt x="4320" y="4647"/>
                    <a:pt x="5629" y="3014"/>
                    <a:pt x="7724" y="1884"/>
                  </a:cubicBezTo>
                  <a:cubicBezTo>
                    <a:pt x="9818" y="628"/>
                    <a:pt x="12044" y="0"/>
                    <a:pt x="14662" y="0"/>
                  </a:cubicBezTo>
                  <a:cubicBezTo>
                    <a:pt x="15971" y="0"/>
                    <a:pt x="17280" y="126"/>
                    <a:pt x="18458" y="377"/>
                  </a:cubicBezTo>
                  <a:cubicBezTo>
                    <a:pt x="19636" y="628"/>
                    <a:pt x="20684" y="1005"/>
                    <a:pt x="21600" y="1507"/>
                  </a:cubicBezTo>
                  <a:cubicBezTo>
                    <a:pt x="20291" y="6153"/>
                    <a:pt x="20291" y="6153"/>
                    <a:pt x="20291" y="6153"/>
                  </a:cubicBezTo>
                  <a:cubicBezTo>
                    <a:pt x="19767" y="6153"/>
                    <a:pt x="19767" y="6153"/>
                    <a:pt x="19767" y="6153"/>
                  </a:cubicBezTo>
                  <a:cubicBezTo>
                    <a:pt x="19113" y="5526"/>
                    <a:pt x="18327" y="5023"/>
                    <a:pt x="17280" y="4521"/>
                  </a:cubicBezTo>
                  <a:cubicBezTo>
                    <a:pt x="16233" y="4019"/>
                    <a:pt x="15185" y="3893"/>
                    <a:pt x="13876" y="3893"/>
                  </a:cubicBezTo>
                  <a:cubicBezTo>
                    <a:pt x="13484" y="3893"/>
                    <a:pt x="12960" y="3893"/>
                    <a:pt x="12567" y="3893"/>
                  </a:cubicBezTo>
                  <a:cubicBezTo>
                    <a:pt x="12175" y="4019"/>
                    <a:pt x="11782" y="4144"/>
                    <a:pt x="11258" y="4270"/>
                  </a:cubicBezTo>
                  <a:cubicBezTo>
                    <a:pt x="10865" y="4521"/>
                    <a:pt x="10604" y="4647"/>
                    <a:pt x="10211" y="5023"/>
                  </a:cubicBezTo>
                  <a:cubicBezTo>
                    <a:pt x="9949" y="5274"/>
                    <a:pt x="9687" y="5651"/>
                    <a:pt x="9556" y="5902"/>
                  </a:cubicBezTo>
                  <a:cubicBezTo>
                    <a:pt x="9425" y="6530"/>
                    <a:pt x="9556" y="6907"/>
                    <a:pt x="9818" y="7284"/>
                  </a:cubicBezTo>
                  <a:cubicBezTo>
                    <a:pt x="10080" y="7535"/>
                    <a:pt x="10865" y="7786"/>
                    <a:pt x="11913" y="8037"/>
                  </a:cubicBezTo>
                  <a:cubicBezTo>
                    <a:pt x="12567" y="8288"/>
                    <a:pt x="13222" y="8414"/>
                    <a:pt x="13876" y="8540"/>
                  </a:cubicBezTo>
                  <a:cubicBezTo>
                    <a:pt x="14531" y="8665"/>
                    <a:pt x="15185" y="8916"/>
                    <a:pt x="15840" y="9167"/>
                  </a:cubicBezTo>
                  <a:cubicBezTo>
                    <a:pt x="17149" y="9670"/>
                    <a:pt x="18065" y="10423"/>
                    <a:pt x="18589" y="11302"/>
                  </a:cubicBezTo>
                  <a:cubicBezTo>
                    <a:pt x="19113" y="12181"/>
                    <a:pt x="19113" y="13312"/>
                    <a:pt x="18720" y="14693"/>
                  </a:cubicBezTo>
                  <a:cubicBezTo>
                    <a:pt x="18196" y="16828"/>
                    <a:pt x="16887" y="18460"/>
                    <a:pt x="14793" y="19716"/>
                  </a:cubicBezTo>
                  <a:cubicBezTo>
                    <a:pt x="12698" y="20972"/>
                    <a:pt x="10211" y="21600"/>
                    <a:pt x="7331" y="21600"/>
                  </a:cubicBezTo>
                  <a:cubicBezTo>
                    <a:pt x="5760" y="21600"/>
                    <a:pt x="4320" y="21474"/>
                    <a:pt x="3142" y="21098"/>
                  </a:cubicBezTo>
                  <a:close/>
                </a:path>
              </a:pathLst>
            </a:custGeom>
            <a:solidFill>
              <a:srgbClr val="0073B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708448" y="184530"/>
              <a:ext cx="64459" cy="67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42" y="21098"/>
                  </a:moveTo>
                  <a:cubicBezTo>
                    <a:pt x="1964" y="20847"/>
                    <a:pt x="916" y="20470"/>
                    <a:pt x="0" y="19967"/>
                  </a:cubicBezTo>
                  <a:cubicBezTo>
                    <a:pt x="1440" y="15070"/>
                    <a:pt x="1440" y="15070"/>
                    <a:pt x="1440" y="15070"/>
                  </a:cubicBezTo>
                  <a:cubicBezTo>
                    <a:pt x="1833" y="15070"/>
                    <a:pt x="1833" y="15070"/>
                    <a:pt x="1833" y="15070"/>
                  </a:cubicBezTo>
                  <a:cubicBezTo>
                    <a:pt x="2749" y="15949"/>
                    <a:pt x="3796" y="16577"/>
                    <a:pt x="4975" y="17079"/>
                  </a:cubicBezTo>
                  <a:cubicBezTo>
                    <a:pt x="6153" y="17581"/>
                    <a:pt x="7331" y="17833"/>
                    <a:pt x="8509" y="17833"/>
                  </a:cubicBezTo>
                  <a:cubicBezTo>
                    <a:pt x="8902" y="17833"/>
                    <a:pt x="9295" y="17833"/>
                    <a:pt x="9818" y="17707"/>
                  </a:cubicBezTo>
                  <a:cubicBezTo>
                    <a:pt x="10342" y="17707"/>
                    <a:pt x="10735" y="17581"/>
                    <a:pt x="11127" y="17456"/>
                  </a:cubicBezTo>
                  <a:cubicBezTo>
                    <a:pt x="11520" y="17205"/>
                    <a:pt x="11913" y="17079"/>
                    <a:pt x="12305" y="16702"/>
                  </a:cubicBezTo>
                  <a:cubicBezTo>
                    <a:pt x="12567" y="16451"/>
                    <a:pt x="12829" y="16074"/>
                    <a:pt x="12960" y="15572"/>
                  </a:cubicBezTo>
                  <a:cubicBezTo>
                    <a:pt x="13091" y="15070"/>
                    <a:pt x="12960" y="14693"/>
                    <a:pt x="12698" y="14316"/>
                  </a:cubicBezTo>
                  <a:cubicBezTo>
                    <a:pt x="12305" y="14065"/>
                    <a:pt x="11913" y="13814"/>
                    <a:pt x="11389" y="13688"/>
                  </a:cubicBezTo>
                  <a:cubicBezTo>
                    <a:pt x="10604" y="13437"/>
                    <a:pt x="9949" y="13312"/>
                    <a:pt x="9164" y="13060"/>
                  </a:cubicBezTo>
                  <a:cubicBezTo>
                    <a:pt x="8378" y="12935"/>
                    <a:pt x="7593" y="12684"/>
                    <a:pt x="6938" y="12433"/>
                  </a:cubicBezTo>
                  <a:cubicBezTo>
                    <a:pt x="5367" y="11930"/>
                    <a:pt x="4451" y="11177"/>
                    <a:pt x="3927" y="10172"/>
                  </a:cubicBezTo>
                  <a:cubicBezTo>
                    <a:pt x="3535" y="9293"/>
                    <a:pt x="3535" y="8037"/>
                    <a:pt x="3927" y="6530"/>
                  </a:cubicBezTo>
                  <a:cubicBezTo>
                    <a:pt x="4451" y="4647"/>
                    <a:pt x="5760" y="3014"/>
                    <a:pt x="7724" y="1884"/>
                  </a:cubicBezTo>
                  <a:cubicBezTo>
                    <a:pt x="9818" y="628"/>
                    <a:pt x="12175" y="0"/>
                    <a:pt x="14793" y="0"/>
                  </a:cubicBezTo>
                  <a:cubicBezTo>
                    <a:pt x="15971" y="0"/>
                    <a:pt x="17280" y="126"/>
                    <a:pt x="18458" y="377"/>
                  </a:cubicBezTo>
                  <a:cubicBezTo>
                    <a:pt x="19636" y="628"/>
                    <a:pt x="20684" y="1005"/>
                    <a:pt x="21600" y="1507"/>
                  </a:cubicBezTo>
                  <a:cubicBezTo>
                    <a:pt x="20291" y="6153"/>
                    <a:pt x="20291" y="6153"/>
                    <a:pt x="20291" y="6153"/>
                  </a:cubicBezTo>
                  <a:cubicBezTo>
                    <a:pt x="19767" y="6153"/>
                    <a:pt x="19767" y="6153"/>
                    <a:pt x="19767" y="6153"/>
                  </a:cubicBezTo>
                  <a:cubicBezTo>
                    <a:pt x="19244" y="5526"/>
                    <a:pt x="18327" y="5023"/>
                    <a:pt x="17280" y="4521"/>
                  </a:cubicBezTo>
                  <a:cubicBezTo>
                    <a:pt x="16364" y="4019"/>
                    <a:pt x="15185" y="3893"/>
                    <a:pt x="14007" y="3893"/>
                  </a:cubicBezTo>
                  <a:cubicBezTo>
                    <a:pt x="13484" y="3893"/>
                    <a:pt x="13091" y="3893"/>
                    <a:pt x="12698" y="3893"/>
                  </a:cubicBezTo>
                  <a:cubicBezTo>
                    <a:pt x="12305" y="4019"/>
                    <a:pt x="11782" y="4144"/>
                    <a:pt x="11389" y="4270"/>
                  </a:cubicBezTo>
                  <a:cubicBezTo>
                    <a:pt x="10996" y="4521"/>
                    <a:pt x="10604" y="4647"/>
                    <a:pt x="10211" y="5023"/>
                  </a:cubicBezTo>
                  <a:cubicBezTo>
                    <a:pt x="9949" y="5274"/>
                    <a:pt x="9687" y="5651"/>
                    <a:pt x="9687" y="5902"/>
                  </a:cubicBezTo>
                  <a:cubicBezTo>
                    <a:pt x="9425" y="6530"/>
                    <a:pt x="9556" y="6907"/>
                    <a:pt x="9818" y="7284"/>
                  </a:cubicBezTo>
                  <a:cubicBezTo>
                    <a:pt x="10211" y="7535"/>
                    <a:pt x="10865" y="7786"/>
                    <a:pt x="11913" y="8037"/>
                  </a:cubicBezTo>
                  <a:cubicBezTo>
                    <a:pt x="12567" y="8288"/>
                    <a:pt x="13222" y="8414"/>
                    <a:pt x="13876" y="8540"/>
                  </a:cubicBezTo>
                  <a:cubicBezTo>
                    <a:pt x="14531" y="8665"/>
                    <a:pt x="15185" y="8916"/>
                    <a:pt x="15840" y="9167"/>
                  </a:cubicBezTo>
                  <a:cubicBezTo>
                    <a:pt x="17280" y="9670"/>
                    <a:pt x="18196" y="10423"/>
                    <a:pt x="18589" y="11302"/>
                  </a:cubicBezTo>
                  <a:cubicBezTo>
                    <a:pt x="19113" y="12181"/>
                    <a:pt x="19244" y="13312"/>
                    <a:pt x="18720" y="14693"/>
                  </a:cubicBezTo>
                  <a:cubicBezTo>
                    <a:pt x="18196" y="16828"/>
                    <a:pt x="16887" y="18460"/>
                    <a:pt x="14793" y="19716"/>
                  </a:cubicBezTo>
                  <a:cubicBezTo>
                    <a:pt x="12829" y="20972"/>
                    <a:pt x="10342" y="21600"/>
                    <a:pt x="7462" y="21600"/>
                  </a:cubicBezTo>
                  <a:cubicBezTo>
                    <a:pt x="5760" y="21600"/>
                    <a:pt x="4320" y="21474"/>
                    <a:pt x="3142" y="21098"/>
                  </a:cubicBezTo>
                  <a:close/>
                </a:path>
              </a:pathLst>
            </a:custGeom>
            <a:solidFill>
              <a:srgbClr val="0073B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783125" y="170577"/>
              <a:ext cx="34785" cy="34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79" y="0"/>
                  </a:moveTo>
                  <a:cubicBezTo>
                    <a:pt x="12620" y="0"/>
                    <a:pt x="14319" y="485"/>
                    <a:pt x="16018" y="1456"/>
                  </a:cubicBezTo>
                  <a:cubicBezTo>
                    <a:pt x="17717" y="2427"/>
                    <a:pt x="19173" y="3640"/>
                    <a:pt x="20144" y="5339"/>
                  </a:cubicBezTo>
                  <a:cubicBezTo>
                    <a:pt x="21115" y="7281"/>
                    <a:pt x="21600" y="8980"/>
                    <a:pt x="21600" y="10921"/>
                  </a:cubicBezTo>
                  <a:cubicBezTo>
                    <a:pt x="21600" y="12620"/>
                    <a:pt x="21115" y="14562"/>
                    <a:pt x="20144" y="16261"/>
                  </a:cubicBezTo>
                  <a:cubicBezTo>
                    <a:pt x="19173" y="17960"/>
                    <a:pt x="17717" y="19173"/>
                    <a:pt x="16018" y="20144"/>
                  </a:cubicBezTo>
                  <a:cubicBezTo>
                    <a:pt x="14319" y="21115"/>
                    <a:pt x="12620" y="21600"/>
                    <a:pt x="10679" y="21600"/>
                  </a:cubicBezTo>
                  <a:cubicBezTo>
                    <a:pt x="8980" y="21600"/>
                    <a:pt x="7038" y="21115"/>
                    <a:pt x="5339" y="20144"/>
                  </a:cubicBezTo>
                  <a:cubicBezTo>
                    <a:pt x="3640" y="19173"/>
                    <a:pt x="2427" y="17960"/>
                    <a:pt x="1456" y="16261"/>
                  </a:cubicBezTo>
                  <a:cubicBezTo>
                    <a:pt x="485" y="14562"/>
                    <a:pt x="0" y="12620"/>
                    <a:pt x="0" y="10921"/>
                  </a:cubicBezTo>
                  <a:cubicBezTo>
                    <a:pt x="0" y="8980"/>
                    <a:pt x="485" y="7281"/>
                    <a:pt x="1456" y="5339"/>
                  </a:cubicBezTo>
                  <a:cubicBezTo>
                    <a:pt x="2427" y="3640"/>
                    <a:pt x="3883" y="2427"/>
                    <a:pt x="5582" y="1456"/>
                  </a:cubicBezTo>
                  <a:cubicBezTo>
                    <a:pt x="7281" y="485"/>
                    <a:pt x="8980" y="0"/>
                    <a:pt x="10679" y="0"/>
                  </a:cubicBezTo>
                  <a:close/>
                  <a:moveTo>
                    <a:pt x="10679" y="1942"/>
                  </a:moveTo>
                  <a:cubicBezTo>
                    <a:pt x="9222" y="1942"/>
                    <a:pt x="7766" y="2184"/>
                    <a:pt x="6310" y="3155"/>
                  </a:cubicBezTo>
                  <a:cubicBezTo>
                    <a:pt x="4854" y="3883"/>
                    <a:pt x="3883" y="4854"/>
                    <a:pt x="2912" y="6310"/>
                  </a:cubicBezTo>
                  <a:cubicBezTo>
                    <a:pt x="2184" y="7766"/>
                    <a:pt x="1942" y="9222"/>
                    <a:pt x="1942" y="10921"/>
                  </a:cubicBezTo>
                  <a:cubicBezTo>
                    <a:pt x="1942" y="12378"/>
                    <a:pt x="2184" y="13834"/>
                    <a:pt x="2912" y="15290"/>
                  </a:cubicBezTo>
                  <a:cubicBezTo>
                    <a:pt x="3883" y="16746"/>
                    <a:pt x="4854" y="17717"/>
                    <a:pt x="6310" y="18688"/>
                  </a:cubicBezTo>
                  <a:cubicBezTo>
                    <a:pt x="7766" y="19416"/>
                    <a:pt x="9222" y="19901"/>
                    <a:pt x="10679" y="19901"/>
                  </a:cubicBezTo>
                  <a:cubicBezTo>
                    <a:pt x="12378" y="19901"/>
                    <a:pt x="13834" y="19416"/>
                    <a:pt x="15290" y="18688"/>
                  </a:cubicBezTo>
                  <a:cubicBezTo>
                    <a:pt x="16746" y="17717"/>
                    <a:pt x="17717" y="16746"/>
                    <a:pt x="18445" y="15290"/>
                  </a:cubicBezTo>
                  <a:cubicBezTo>
                    <a:pt x="19416" y="13834"/>
                    <a:pt x="19658" y="12378"/>
                    <a:pt x="19658" y="10921"/>
                  </a:cubicBezTo>
                  <a:cubicBezTo>
                    <a:pt x="19658" y="9222"/>
                    <a:pt x="19416" y="7766"/>
                    <a:pt x="18445" y="6310"/>
                  </a:cubicBezTo>
                  <a:cubicBezTo>
                    <a:pt x="17717" y="4854"/>
                    <a:pt x="16503" y="3883"/>
                    <a:pt x="15290" y="3155"/>
                  </a:cubicBezTo>
                  <a:cubicBezTo>
                    <a:pt x="13834" y="2184"/>
                    <a:pt x="12378" y="1942"/>
                    <a:pt x="10679" y="1942"/>
                  </a:cubicBezTo>
                  <a:close/>
                  <a:moveTo>
                    <a:pt x="6067" y="16746"/>
                  </a:moveTo>
                  <a:cubicBezTo>
                    <a:pt x="6067" y="5339"/>
                    <a:pt x="6067" y="5339"/>
                    <a:pt x="6067" y="5339"/>
                  </a:cubicBezTo>
                  <a:cubicBezTo>
                    <a:pt x="9951" y="5339"/>
                    <a:pt x="9951" y="5339"/>
                    <a:pt x="9951" y="5339"/>
                  </a:cubicBezTo>
                  <a:cubicBezTo>
                    <a:pt x="11407" y="5339"/>
                    <a:pt x="12378" y="5339"/>
                    <a:pt x="12863" y="5582"/>
                  </a:cubicBezTo>
                  <a:cubicBezTo>
                    <a:pt x="13591" y="5825"/>
                    <a:pt x="14076" y="6067"/>
                    <a:pt x="14319" y="6553"/>
                  </a:cubicBezTo>
                  <a:cubicBezTo>
                    <a:pt x="14804" y="7281"/>
                    <a:pt x="15047" y="7766"/>
                    <a:pt x="15047" y="8252"/>
                  </a:cubicBezTo>
                  <a:cubicBezTo>
                    <a:pt x="15047" y="9222"/>
                    <a:pt x="14562" y="9951"/>
                    <a:pt x="14076" y="10436"/>
                  </a:cubicBezTo>
                  <a:cubicBezTo>
                    <a:pt x="13348" y="11164"/>
                    <a:pt x="12620" y="11649"/>
                    <a:pt x="11649" y="11649"/>
                  </a:cubicBezTo>
                  <a:cubicBezTo>
                    <a:pt x="12135" y="11892"/>
                    <a:pt x="12378" y="11892"/>
                    <a:pt x="12620" y="12135"/>
                  </a:cubicBezTo>
                  <a:cubicBezTo>
                    <a:pt x="13106" y="12620"/>
                    <a:pt x="13591" y="13348"/>
                    <a:pt x="14319" y="14562"/>
                  </a:cubicBezTo>
                  <a:cubicBezTo>
                    <a:pt x="15775" y="16746"/>
                    <a:pt x="15775" y="16746"/>
                    <a:pt x="15775" y="16746"/>
                  </a:cubicBezTo>
                  <a:cubicBezTo>
                    <a:pt x="13591" y="16746"/>
                    <a:pt x="13591" y="16746"/>
                    <a:pt x="13591" y="16746"/>
                  </a:cubicBezTo>
                  <a:cubicBezTo>
                    <a:pt x="12378" y="15047"/>
                    <a:pt x="12378" y="15047"/>
                    <a:pt x="12378" y="15047"/>
                  </a:cubicBezTo>
                  <a:cubicBezTo>
                    <a:pt x="11649" y="13591"/>
                    <a:pt x="10921" y="12620"/>
                    <a:pt x="10436" y="12378"/>
                  </a:cubicBezTo>
                  <a:cubicBezTo>
                    <a:pt x="10193" y="11892"/>
                    <a:pt x="9708" y="11892"/>
                    <a:pt x="8980" y="11892"/>
                  </a:cubicBezTo>
                  <a:cubicBezTo>
                    <a:pt x="8009" y="11892"/>
                    <a:pt x="8009" y="11892"/>
                    <a:pt x="8009" y="11892"/>
                  </a:cubicBezTo>
                  <a:cubicBezTo>
                    <a:pt x="8009" y="16746"/>
                    <a:pt x="8009" y="16746"/>
                    <a:pt x="8009" y="16746"/>
                  </a:cubicBezTo>
                  <a:lnTo>
                    <a:pt x="6067" y="16746"/>
                  </a:lnTo>
                  <a:close/>
                  <a:moveTo>
                    <a:pt x="8009" y="10193"/>
                  </a:moveTo>
                  <a:cubicBezTo>
                    <a:pt x="10193" y="10193"/>
                    <a:pt x="10193" y="10193"/>
                    <a:pt x="10193" y="10193"/>
                  </a:cubicBezTo>
                  <a:cubicBezTo>
                    <a:pt x="11164" y="10193"/>
                    <a:pt x="12135" y="10193"/>
                    <a:pt x="12378" y="9708"/>
                  </a:cubicBezTo>
                  <a:cubicBezTo>
                    <a:pt x="12863" y="9465"/>
                    <a:pt x="13106" y="8980"/>
                    <a:pt x="13106" y="8494"/>
                  </a:cubicBezTo>
                  <a:cubicBezTo>
                    <a:pt x="13106" y="8252"/>
                    <a:pt x="12863" y="7766"/>
                    <a:pt x="12620" y="7524"/>
                  </a:cubicBezTo>
                  <a:cubicBezTo>
                    <a:pt x="12620" y="7281"/>
                    <a:pt x="12378" y="7038"/>
                    <a:pt x="11892" y="7038"/>
                  </a:cubicBezTo>
                  <a:cubicBezTo>
                    <a:pt x="11649" y="6796"/>
                    <a:pt x="10921" y="6796"/>
                    <a:pt x="9951" y="6796"/>
                  </a:cubicBezTo>
                  <a:cubicBezTo>
                    <a:pt x="8009" y="6796"/>
                    <a:pt x="8009" y="6796"/>
                    <a:pt x="8009" y="6796"/>
                  </a:cubicBezTo>
                  <a:lnTo>
                    <a:pt x="8009" y="1019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</p:grpSp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455612" y="308848"/>
            <a:ext cx="8229601" cy="868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5612" y="1203325"/>
            <a:ext cx="8228013" cy="3425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9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225425" marR="0" indent="-225425" algn="l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▪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600075" marR="0" indent="-257175" algn="l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̶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035277" marR="0" indent="-293914" algn="l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1433512" marR="0" indent="-342900" algn="l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o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491739" marR="0" indent="-205739" algn="l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48939" marR="0" indent="-205739" algn="l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406140" marR="0" indent="-205740" algn="l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863340" marR="0" indent="-205740" algn="l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patchwork.kernel.org/cover/10833723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members.pcisig.com/wg/PCI-SIG/document/12712" TargetMode="External"/><Relationship Id="rId3" Type="http://schemas.openxmlformats.org/officeDocument/2006/relationships/hyperlink" Target="https://mantis.uefi.org/mantis/view.php?id=1939" TargetMode="External"/><Relationship Id="rId7" Type="http://schemas.openxmlformats.org/officeDocument/2006/relationships/hyperlink" Target="https://members.pcisig.com/wg/PCI-SIG/document/12614" TargetMode="External"/><Relationship Id="rId2" Type="http://schemas.openxmlformats.org/officeDocument/2006/relationships/hyperlink" Target="https://uefi.org/sites/default/files/resources/ACPI_6_3_final_Jan30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mbers.pcisig.com/wg/PCI-SIG/document/12400" TargetMode="External"/><Relationship Id="rId11" Type="http://schemas.openxmlformats.org/officeDocument/2006/relationships/hyperlink" Target="https://lwn.net/Articles/767885/" TargetMode="External"/><Relationship Id="rId5" Type="http://schemas.openxmlformats.org/officeDocument/2006/relationships/hyperlink" Target="https://members.pcisig.com/wg/PCI-SIG/document/10912?downloadRevision=active" TargetMode="External"/><Relationship Id="rId10" Type="http://schemas.openxmlformats.org/officeDocument/2006/relationships/hyperlink" Target="https://www.flashmemorysummit.com/English/Collaterals/Proceedings/2018/20180808_NVME-201-2_Yung.pdf" TargetMode="External"/><Relationship Id="rId4" Type="http://schemas.openxmlformats.org/officeDocument/2006/relationships/hyperlink" Target="https://mantis.uefi.org/mantis/view.php?id=1922" TargetMode="External"/><Relationship Id="rId9" Type="http://schemas.openxmlformats.org/officeDocument/2006/relationships/hyperlink" Target="https://downloads.dell.com/manuals/common/dfd_-_nvme_hot-plug_challenges_and_industry_adoption.pdf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patchwork.kernel.org/patch/10843887/" TargetMode="External"/><Relationship Id="rId3" Type="http://schemas.openxmlformats.org/officeDocument/2006/relationships/hyperlink" Target="https://patchwork.kernel.org/patch/10833717/" TargetMode="External"/><Relationship Id="rId7" Type="http://schemas.openxmlformats.org/officeDocument/2006/relationships/hyperlink" Target="https://patchwork.kernel.org/patch/10843877/" TargetMode="External"/><Relationship Id="rId2" Type="http://schemas.openxmlformats.org/officeDocument/2006/relationships/hyperlink" Target="https://patchwork.kernel.org/cover/1083372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tchwork.kernel.org/cover/10843875/" TargetMode="External"/><Relationship Id="rId5" Type="http://schemas.openxmlformats.org/officeDocument/2006/relationships/hyperlink" Target="https://patchwork.kernel.org/patch/10833721/" TargetMode="External"/><Relationship Id="rId10" Type="http://schemas.openxmlformats.org/officeDocument/2006/relationships/hyperlink" Target="https://patchwork.kernel.org/patch/10855469/" TargetMode="External"/><Relationship Id="rId4" Type="http://schemas.openxmlformats.org/officeDocument/2006/relationships/hyperlink" Target="https://patchwork.kernel.org/patch/10833725/" TargetMode="External"/><Relationship Id="rId9" Type="http://schemas.openxmlformats.org/officeDocument/2006/relationships/hyperlink" Target="https://patchwork.kernel.org/patch/10843883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oftware.intel.com/en-us/articles/rasm-a-primer-for-isv-applications-enginee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oftware.intel.com/en-us/articles/rasm-a-primer-for-isv-applications-engineer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oftware.intel.com/en-us/articles/rasm-a-primer-for-isv-applications-engineer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oftware.intel.com/en-us/articles/rasm-a-primer-for-isv-applications-engineer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oftware.intel.com/en-us/articles/rasm-a-primer-for-isv-applications-engineer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31" y="2712964"/>
            <a:ext cx="8212886" cy="1558969"/>
          </a:xfrm>
        </p:spPr>
        <p:txBody>
          <a:bodyPr>
            <a:normAutofit fontScale="90000"/>
          </a:bodyPr>
          <a:lstStyle/>
          <a:p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PCIe Hot-Plug and Error Handling for NVMe</a:t>
            </a:r>
            <a:br>
              <a:rPr lang="en-US" dirty="0"/>
            </a:br>
            <a:r>
              <a:rPr lang="en-US" sz="2000" b="1" dirty="0"/>
              <a:t>2019 NVMe™ Annual Members Meeting and Developer Day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1600" dirty="0"/>
              <a:t>March 19, 2019</a:t>
            </a:r>
            <a:br>
              <a:rPr lang="en-US" dirty="0"/>
            </a:br>
            <a:r>
              <a:rPr lang="en-US" sz="1400" dirty="0"/>
              <a:t> </a:t>
            </a:r>
            <a:br>
              <a:rPr lang="en-US" dirty="0"/>
            </a:br>
            <a:r>
              <a:rPr lang="en-US" sz="1600" dirty="0"/>
              <a:t>Prepared by:</a:t>
            </a:r>
            <a:br>
              <a:rPr lang="en-US" sz="1600" dirty="0"/>
            </a:br>
            <a:r>
              <a:rPr lang="en-US" sz="1600" dirty="0"/>
              <a:t>Austin Bolen, Server Storage Technologist, Dell EMC</a:t>
            </a:r>
            <a:br>
              <a:rPr lang="en-US" sz="1600" dirty="0"/>
            </a:br>
            <a:r>
              <a:rPr lang="en-US" sz="1600" dirty="0"/>
              <a:t>Curtis Ballard, Storage Technologist, HPE</a:t>
            </a:r>
            <a:br>
              <a:rPr lang="en-US" sz="1600" dirty="0"/>
            </a:br>
            <a:r>
              <a:rPr lang="en-US" sz="1600" dirty="0"/>
              <a:t>Joe Cowan, Senior Systems Architect, HPE</a:t>
            </a:r>
          </a:p>
        </p:txBody>
      </p:sp>
      <p:grpSp>
        <p:nvGrpSpPr>
          <p:cNvPr id="17" name="Group 4"/>
          <p:cNvGrpSpPr>
            <a:grpSpLocks noChangeAspect="1"/>
          </p:cNvGrpSpPr>
          <p:nvPr/>
        </p:nvGrpSpPr>
        <p:grpSpPr bwMode="auto">
          <a:xfrm>
            <a:off x="563831" y="1219057"/>
            <a:ext cx="2794552" cy="769357"/>
            <a:chOff x="630" y="856"/>
            <a:chExt cx="4653" cy="1281"/>
          </a:xfrm>
        </p:grpSpPr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785" y="1463"/>
              <a:ext cx="4498" cy="672"/>
            </a:xfrm>
            <a:custGeom>
              <a:avLst/>
              <a:gdLst>
                <a:gd name="T0" fmla="*/ 1989 w 2263"/>
                <a:gd name="T1" fmla="*/ 260 h 338"/>
                <a:gd name="T2" fmla="*/ 2060 w 2263"/>
                <a:gd name="T3" fmla="*/ 147 h 338"/>
                <a:gd name="T4" fmla="*/ 1863 w 2263"/>
                <a:gd name="T5" fmla="*/ 47 h 338"/>
                <a:gd name="T6" fmla="*/ 1027 w 2263"/>
                <a:gd name="T7" fmla="*/ 82 h 338"/>
                <a:gd name="T8" fmla="*/ 0 w 2263"/>
                <a:gd name="T9" fmla="*/ 241 h 338"/>
                <a:gd name="T10" fmla="*/ 1471 w 2263"/>
                <a:gd name="T11" fmla="*/ 11 h 338"/>
                <a:gd name="T12" fmla="*/ 2174 w 2263"/>
                <a:gd name="T13" fmla="*/ 85 h 338"/>
                <a:gd name="T14" fmla="*/ 2251 w 2263"/>
                <a:gd name="T15" fmla="*/ 170 h 338"/>
                <a:gd name="T16" fmla="*/ 2132 w 2263"/>
                <a:gd name="T17" fmla="*/ 338 h 338"/>
                <a:gd name="T18" fmla="*/ 1882 w 2263"/>
                <a:gd name="T19" fmla="*/ 338 h 338"/>
                <a:gd name="T20" fmla="*/ 1989 w 2263"/>
                <a:gd name="T21" fmla="*/ 26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63" h="338">
                  <a:moveTo>
                    <a:pt x="1989" y="260"/>
                  </a:moveTo>
                  <a:cubicBezTo>
                    <a:pt x="2020" y="235"/>
                    <a:pt x="2067" y="203"/>
                    <a:pt x="2060" y="147"/>
                  </a:cubicBezTo>
                  <a:cubicBezTo>
                    <a:pt x="2053" y="84"/>
                    <a:pt x="1940" y="57"/>
                    <a:pt x="1863" y="47"/>
                  </a:cubicBezTo>
                  <a:cubicBezTo>
                    <a:pt x="1589" y="10"/>
                    <a:pt x="1267" y="52"/>
                    <a:pt x="1027" y="82"/>
                  </a:cubicBezTo>
                  <a:cubicBezTo>
                    <a:pt x="671" y="128"/>
                    <a:pt x="324" y="169"/>
                    <a:pt x="0" y="241"/>
                  </a:cubicBezTo>
                  <a:cubicBezTo>
                    <a:pt x="425" y="129"/>
                    <a:pt x="951" y="36"/>
                    <a:pt x="1471" y="11"/>
                  </a:cubicBezTo>
                  <a:cubicBezTo>
                    <a:pt x="1705" y="0"/>
                    <a:pt x="2018" y="4"/>
                    <a:pt x="2174" y="85"/>
                  </a:cubicBezTo>
                  <a:cubicBezTo>
                    <a:pt x="2205" y="102"/>
                    <a:pt x="2247" y="138"/>
                    <a:pt x="2251" y="170"/>
                  </a:cubicBezTo>
                  <a:cubicBezTo>
                    <a:pt x="2263" y="253"/>
                    <a:pt x="2173" y="301"/>
                    <a:pt x="2132" y="338"/>
                  </a:cubicBezTo>
                  <a:cubicBezTo>
                    <a:pt x="1882" y="338"/>
                    <a:pt x="1882" y="338"/>
                    <a:pt x="1882" y="338"/>
                  </a:cubicBezTo>
                  <a:cubicBezTo>
                    <a:pt x="1915" y="312"/>
                    <a:pt x="1952" y="291"/>
                    <a:pt x="1989" y="260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630" y="856"/>
              <a:ext cx="998" cy="895"/>
            </a:xfrm>
            <a:custGeom>
              <a:avLst/>
              <a:gdLst>
                <a:gd name="T0" fmla="*/ 0 w 502"/>
                <a:gd name="T1" fmla="*/ 450 h 450"/>
                <a:gd name="T2" fmla="*/ 118 w 502"/>
                <a:gd name="T3" fmla="*/ 12 h 450"/>
                <a:gd name="T4" fmla="*/ 254 w 502"/>
                <a:gd name="T5" fmla="*/ 12 h 450"/>
                <a:gd name="T6" fmla="*/ 241 w 502"/>
                <a:gd name="T7" fmla="*/ 60 h 450"/>
                <a:gd name="T8" fmla="*/ 319 w 502"/>
                <a:gd name="T9" fmla="*/ 16 h 450"/>
                <a:gd name="T10" fmla="*/ 394 w 502"/>
                <a:gd name="T11" fmla="*/ 0 h 450"/>
                <a:gd name="T12" fmla="*/ 485 w 502"/>
                <a:gd name="T13" fmla="*/ 42 h 450"/>
                <a:gd name="T14" fmla="*/ 488 w 502"/>
                <a:gd name="T15" fmla="*/ 165 h 450"/>
                <a:gd name="T16" fmla="*/ 411 w 502"/>
                <a:gd name="T17" fmla="*/ 450 h 450"/>
                <a:gd name="T18" fmla="*/ 274 w 502"/>
                <a:gd name="T19" fmla="*/ 450 h 450"/>
                <a:gd name="T20" fmla="*/ 332 w 502"/>
                <a:gd name="T21" fmla="*/ 233 h 450"/>
                <a:gd name="T22" fmla="*/ 344 w 502"/>
                <a:gd name="T23" fmla="*/ 180 h 450"/>
                <a:gd name="T24" fmla="*/ 346 w 502"/>
                <a:gd name="T25" fmla="*/ 141 h 450"/>
                <a:gd name="T26" fmla="*/ 332 w 502"/>
                <a:gd name="T27" fmla="*/ 120 h 450"/>
                <a:gd name="T28" fmla="*/ 298 w 502"/>
                <a:gd name="T29" fmla="*/ 113 h 450"/>
                <a:gd name="T30" fmla="*/ 262 w 502"/>
                <a:gd name="T31" fmla="*/ 120 h 450"/>
                <a:gd name="T32" fmla="*/ 220 w 502"/>
                <a:gd name="T33" fmla="*/ 139 h 450"/>
                <a:gd name="T34" fmla="*/ 137 w 502"/>
                <a:gd name="T35" fmla="*/ 450 h 450"/>
                <a:gd name="T36" fmla="*/ 0 w 502"/>
                <a:gd name="T37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2" h="450">
                  <a:moveTo>
                    <a:pt x="0" y="450"/>
                  </a:moveTo>
                  <a:cubicBezTo>
                    <a:pt x="118" y="12"/>
                    <a:pt x="118" y="12"/>
                    <a:pt x="118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41" y="60"/>
                    <a:pt x="241" y="60"/>
                    <a:pt x="241" y="60"/>
                  </a:cubicBezTo>
                  <a:cubicBezTo>
                    <a:pt x="269" y="41"/>
                    <a:pt x="295" y="26"/>
                    <a:pt x="319" y="16"/>
                  </a:cubicBezTo>
                  <a:cubicBezTo>
                    <a:pt x="343" y="5"/>
                    <a:pt x="368" y="0"/>
                    <a:pt x="394" y="0"/>
                  </a:cubicBezTo>
                  <a:cubicBezTo>
                    <a:pt x="438" y="0"/>
                    <a:pt x="469" y="14"/>
                    <a:pt x="485" y="42"/>
                  </a:cubicBezTo>
                  <a:cubicBezTo>
                    <a:pt x="501" y="70"/>
                    <a:pt x="502" y="111"/>
                    <a:pt x="488" y="165"/>
                  </a:cubicBezTo>
                  <a:cubicBezTo>
                    <a:pt x="411" y="450"/>
                    <a:pt x="411" y="450"/>
                    <a:pt x="411" y="450"/>
                  </a:cubicBezTo>
                  <a:cubicBezTo>
                    <a:pt x="274" y="450"/>
                    <a:pt x="274" y="450"/>
                    <a:pt x="274" y="450"/>
                  </a:cubicBezTo>
                  <a:cubicBezTo>
                    <a:pt x="332" y="233"/>
                    <a:pt x="332" y="233"/>
                    <a:pt x="332" y="233"/>
                  </a:cubicBezTo>
                  <a:cubicBezTo>
                    <a:pt x="337" y="215"/>
                    <a:pt x="341" y="197"/>
                    <a:pt x="344" y="180"/>
                  </a:cubicBezTo>
                  <a:cubicBezTo>
                    <a:pt x="347" y="162"/>
                    <a:pt x="348" y="149"/>
                    <a:pt x="346" y="141"/>
                  </a:cubicBezTo>
                  <a:cubicBezTo>
                    <a:pt x="344" y="131"/>
                    <a:pt x="339" y="124"/>
                    <a:pt x="332" y="120"/>
                  </a:cubicBezTo>
                  <a:cubicBezTo>
                    <a:pt x="324" y="115"/>
                    <a:pt x="313" y="113"/>
                    <a:pt x="298" y="113"/>
                  </a:cubicBezTo>
                  <a:cubicBezTo>
                    <a:pt x="287" y="113"/>
                    <a:pt x="275" y="115"/>
                    <a:pt x="262" y="120"/>
                  </a:cubicBezTo>
                  <a:cubicBezTo>
                    <a:pt x="250" y="124"/>
                    <a:pt x="236" y="130"/>
                    <a:pt x="220" y="139"/>
                  </a:cubicBezTo>
                  <a:cubicBezTo>
                    <a:pt x="137" y="450"/>
                    <a:pt x="137" y="450"/>
                    <a:pt x="137" y="450"/>
                  </a:cubicBezTo>
                  <a:lnTo>
                    <a:pt x="0" y="4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1777" y="880"/>
              <a:ext cx="920" cy="871"/>
            </a:xfrm>
            <a:custGeom>
              <a:avLst/>
              <a:gdLst>
                <a:gd name="T0" fmla="*/ 77 w 920"/>
                <a:gd name="T1" fmla="*/ 871 h 871"/>
                <a:gd name="T2" fmla="*/ 0 w 920"/>
                <a:gd name="T3" fmla="*/ 0 h 871"/>
                <a:gd name="T4" fmla="*/ 286 w 920"/>
                <a:gd name="T5" fmla="*/ 0 h 871"/>
                <a:gd name="T6" fmla="*/ 310 w 920"/>
                <a:gd name="T7" fmla="*/ 575 h 871"/>
                <a:gd name="T8" fmla="*/ 642 w 920"/>
                <a:gd name="T9" fmla="*/ 0 h 871"/>
                <a:gd name="T10" fmla="*/ 920 w 920"/>
                <a:gd name="T11" fmla="*/ 0 h 871"/>
                <a:gd name="T12" fmla="*/ 374 w 920"/>
                <a:gd name="T13" fmla="*/ 871 h 871"/>
                <a:gd name="T14" fmla="*/ 77 w 920"/>
                <a:gd name="T15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0" h="871">
                  <a:moveTo>
                    <a:pt x="77" y="871"/>
                  </a:moveTo>
                  <a:lnTo>
                    <a:pt x="0" y="0"/>
                  </a:lnTo>
                  <a:lnTo>
                    <a:pt x="286" y="0"/>
                  </a:lnTo>
                  <a:lnTo>
                    <a:pt x="310" y="575"/>
                  </a:lnTo>
                  <a:lnTo>
                    <a:pt x="642" y="0"/>
                  </a:lnTo>
                  <a:lnTo>
                    <a:pt x="920" y="0"/>
                  </a:lnTo>
                  <a:lnTo>
                    <a:pt x="374" y="871"/>
                  </a:lnTo>
                  <a:lnTo>
                    <a:pt x="77" y="8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2568" y="856"/>
              <a:ext cx="1491" cy="895"/>
            </a:xfrm>
            <a:custGeom>
              <a:avLst/>
              <a:gdLst>
                <a:gd name="T0" fmla="*/ 0 w 750"/>
                <a:gd name="T1" fmla="*/ 450 h 450"/>
                <a:gd name="T2" fmla="*/ 118 w 750"/>
                <a:gd name="T3" fmla="*/ 12 h 450"/>
                <a:gd name="T4" fmla="*/ 254 w 750"/>
                <a:gd name="T5" fmla="*/ 12 h 450"/>
                <a:gd name="T6" fmla="*/ 241 w 750"/>
                <a:gd name="T7" fmla="*/ 60 h 450"/>
                <a:gd name="T8" fmla="*/ 317 w 750"/>
                <a:gd name="T9" fmla="*/ 16 h 450"/>
                <a:gd name="T10" fmla="*/ 388 w 750"/>
                <a:gd name="T11" fmla="*/ 0 h 450"/>
                <a:gd name="T12" fmla="*/ 453 w 750"/>
                <a:gd name="T13" fmla="*/ 19 h 450"/>
                <a:gd name="T14" fmla="*/ 485 w 750"/>
                <a:gd name="T15" fmla="*/ 76 h 450"/>
                <a:gd name="T16" fmla="*/ 574 w 750"/>
                <a:gd name="T17" fmla="*/ 19 h 450"/>
                <a:gd name="T18" fmla="*/ 650 w 750"/>
                <a:gd name="T19" fmla="*/ 0 h 450"/>
                <a:gd name="T20" fmla="*/ 702 w 750"/>
                <a:gd name="T21" fmla="*/ 9 h 450"/>
                <a:gd name="T22" fmla="*/ 735 w 750"/>
                <a:gd name="T23" fmla="*/ 39 h 450"/>
                <a:gd name="T24" fmla="*/ 750 w 750"/>
                <a:gd name="T25" fmla="*/ 89 h 450"/>
                <a:gd name="T26" fmla="*/ 738 w 750"/>
                <a:gd name="T27" fmla="*/ 165 h 450"/>
                <a:gd name="T28" fmla="*/ 662 w 750"/>
                <a:gd name="T29" fmla="*/ 450 h 450"/>
                <a:gd name="T30" fmla="*/ 524 w 750"/>
                <a:gd name="T31" fmla="*/ 450 h 450"/>
                <a:gd name="T32" fmla="*/ 583 w 750"/>
                <a:gd name="T33" fmla="*/ 231 h 450"/>
                <a:gd name="T34" fmla="*/ 597 w 750"/>
                <a:gd name="T35" fmla="*/ 177 h 450"/>
                <a:gd name="T36" fmla="*/ 599 w 750"/>
                <a:gd name="T37" fmla="*/ 140 h 450"/>
                <a:gd name="T38" fmla="*/ 587 w 750"/>
                <a:gd name="T39" fmla="*/ 120 h 450"/>
                <a:gd name="T40" fmla="*/ 554 w 750"/>
                <a:gd name="T41" fmla="*/ 113 h 450"/>
                <a:gd name="T42" fmla="*/ 521 w 750"/>
                <a:gd name="T43" fmla="*/ 120 h 450"/>
                <a:gd name="T44" fmla="*/ 483 w 750"/>
                <a:gd name="T45" fmla="*/ 139 h 450"/>
                <a:gd name="T46" fmla="*/ 399 w 750"/>
                <a:gd name="T47" fmla="*/ 450 h 450"/>
                <a:gd name="T48" fmla="*/ 262 w 750"/>
                <a:gd name="T49" fmla="*/ 450 h 450"/>
                <a:gd name="T50" fmla="*/ 321 w 750"/>
                <a:gd name="T51" fmla="*/ 231 h 450"/>
                <a:gd name="T52" fmla="*/ 334 w 750"/>
                <a:gd name="T53" fmla="*/ 177 h 450"/>
                <a:gd name="T54" fmla="*/ 336 w 750"/>
                <a:gd name="T55" fmla="*/ 140 h 450"/>
                <a:gd name="T56" fmla="*/ 324 w 750"/>
                <a:gd name="T57" fmla="*/ 120 h 450"/>
                <a:gd name="T58" fmla="*/ 291 w 750"/>
                <a:gd name="T59" fmla="*/ 113 h 450"/>
                <a:gd name="T60" fmla="*/ 256 w 750"/>
                <a:gd name="T61" fmla="*/ 121 h 450"/>
                <a:gd name="T62" fmla="*/ 220 w 750"/>
                <a:gd name="T63" fmla="*/ 139 h 450"/>
                <a:gd name="T64" fmla="*/ 137 w 750"/>
                <a:gd name="T65" fmla="*/ 450 h 450"/>
                <a:gd name="T66" fmla="*/ 0 w 750"/>
                <a:gd name="T67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50" h="450">
                  <a:moveTo>
                    <a:pt x="0" y="450"/>
                  </a:moveTo>
                  <a:cubicBezTo>
                    <a:pt x="118" y="12"/>
                    <a:pt x="118" y="12"/>
                    <a:pt x="118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41" y="60"/>
                    <a:pt x="241" y="60"/>
                    <a:pt x="241" y="60"/>
                  </a:cubicBezTo>
                  <a:cubicBezTo>
                    <a:pt x="269" y="41"/>
                    <a:pt x="294" y="26"/>
                    <a:pt x="317" y="16"/>
                  </a:cubicBezTo>
                  <a:cubicBezTo>
                    <a:pt x="339" y="5"/>
                    <a:pt x="363" y="0"/>
                    <a:pt x="388" y="0"/>
                  </a:cubicBezTo>
                  <a:cubicBezTo>
                    <a:pt x="415" y="0"/>
                    <a:pt x="436" y="6"/>
                    <a:pt x="453" y="19"/>
                  </a:cubicBezTo>
                  <a:cubicBezTo>
                    <a:pt x="470" y="31"/>
                    <a:pt x="481" y="50"/>
                    <a:pt x="485" y="76"/>
                  </a:cubicBezTo>
                  <a:cubicBezTo>
                    <a:pt x="517" y="51"/>
                    <a:pt x="547" y="32"/>
                    <a:pt x="574" y="19"/>
                  </a:cubicBezTo>
                  <a:cubicBezTo>
                    <a:pt x="601" y="6"/>
                    <a:pt x="626" y="0"/>
                    <a:pt x="650" y="0"/>
                  </a:cubicBezTo>
                  <a:cubicBezTo>
                    <a:pt x="671" y="0"/>
                    <a:pt x="688" y="3"/>
                    <a:pt x="702" y="9"/>
                  </a:cubicBezTo>
                  <a:cubicBezTo>
                    <a:pt x="717" y="16"/>
                    <a:pt x="728" y="26"/>
                    <a:pt x="735" y="39"/>
                  </a:cubicBezTo>
                  <a:cubicBezTo>
                    <a:pt x="744" y="53"/>
                    <a:pt x="749" y="69"/>
                    <a:pt x="750" y="89"/>
                  </a:cubicBezTo>
                  <a:cubicBezTo>
                    <a:pt x="750" y="108"/>
                    <a:pt x="747" y="134"/>
                    <a:pt x="738" y="165"/>
                  </a:cubicBezTo>
                  <a:cubicBezTo>
                    <a:pt x="662" y="450"/>
                    <a:pt x="662" y="450"/>
                    <a:pt x="662" y="450"/>
                  </a:cubicBezTo>
                  <a:cubicBezTo>
                    <a:pt x="524" y="450"/>
                    <a:pt x="524" y="450"/>
                    <a:pt x="524" y="450"/>
                  </a:cubicBezTo>
                  <a:cubicBezTo>
                    <a:pt x="583" y="231"/>
                    <a:pt x="583" y="231"/>
                    <a:pt x="583" y="231"/>
                  </a:cubicBezTo>
                  <a:cubicBezTo>
                    <a:pt x="589" y="210"/>
                    <a:pt x="593" y="191"/>
                    <a:pt x="597" y="177"/>
                  </a:cubicBezTo>
                  <a:cubicBezTo>
                    <a:pt x="600" y="162"/>
                    <a:pt x="601" y="150"/>
                    <a:pt x="599" y="140"/>
                  </a:cubicBezTo>
                  <a:cubicBezTo>
                    <a:pt x="598" y="131"/>
                    <a:pt x="594" y="124"/>
                    <a:pt x="587" y="120"/>
                  </a:cubicBezTo>
                  <a:cubicBezTo>
                    <a:pt x="580" y="115"/>
                    <a:pt x="569" y="113"/>
                    <a:pt x="554" y="113"/>
                  </a:cubicBezTo>
                  <a:cubicBezTo>
                    <a:pt x="543" y="113"/>
                    <a:pt x="532" y="116"/>
                    <a:pt x="521" y="120"/>
                  </a:cubicBezTo>
                  <a:cubicBezTo>
                    <a:pt x="510" y="125"/>
                    <a:pt x="497" y="131"/>
                    <a:pt x="483" y="139"/>
                  </a:cubicBezTo>
                  <a:cubicBezTo>
                    <a:pt x="399" y="450"/>
                    <a:pt x="399" y="450"/>
                    <a:pt x="399" y="450"/>
                  </a:cubicBezTo>
                  <a:cubicBezTo>
                    <a:pt x="262" y="450"/>
                    <a:pt x="262" y="450"/>
                    <a:pt x="262" y="450"/>
                  </a:cubicBezTo>
                  <a:cubicBezTo>
                    <a:pt x="321" y="231"/>
                    <a:pt x="321" y="231"/>
                    <a:pt x="321" y="231"/>
                  </a:cubicBezTo>
                  <a:cubicBezTo>
                    <a:pt x="326" y="210"/>
                    <a:pt x="331" y="192"/>
                    <a:pt x="334" y="177"/>
                  </a:cubicBezTo>
                  <a:cubicBezTo>
                    <a:pt x="337" y="162"/>
                    <a:pt x="338" y="150"/>
                    <a:pt x="336" y="140"/>
                  </a:cubicBezTo>
                  <a:cubicBezTo>
                    <a:pt x="335" y="131"/>
                    <a:pt x="331" y="124"/>
                    <a:pt x="324" y="120"/>
                  </a:cubicBezTo>
                  <a:cubicBezTo>
                    <a:pt x="317" y="115"/>
                    <a:pt x="306" y="113"/>
                    <a:pt x="291" y="113"/>
                  </a:cubicBezTo>
                  <a:cubicBezTo>
                    <a:pt x="280" y="113"/>
                    <a:pt x="268" y="116"/>
                    <a:pt x="256" y="121"/>
                  </a:cubicBezTo>
                  <a:cubicBezTo>
                    <a:pt x="244" y="126"/>
                    <a:pt x="232" y="132"/>
                    <a:pt x="220" y="139"/>
                  </a:cubicBezTo>
                  <a:cubicBezTo>
                    <a:pt x="137" y="450"/>
                    <a:pt x="137" y="450"/>
                    <a:pt x="137" y="450"/>
                  </a:cubicBezTo>
                  <a:lnTo>
                    <a:pt x="0" y="4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9"/>
            <p:cNvSpPr>
              <a:spLocks/>
            </p:cNvSpPr>
            <p:nvPr/>
          </p:nvSpPr>
          <p:spPr bwMode="auto">
            <a:xfrm>
              <a:off x="2467" y="1801"/>
              <a:ext cx="312" cy="330"/>
            </a:xfrm>
            <a:custGeom>
              <a:avLst/>
              <a:gdLst>
                <a:gd name="T0" fmla="*/ 0 w 312"/>
                <a:gd name="T1" fmla="*/ 330 h 330"/>
                <a:gd name="T2" fmla="*/ 87 w 312"/>
                <a:gd name="T3" fmla="*/ 0 h 330"/>
                <a:gd name="T4" fmla="*/ 312 w 312"/>
                <a:gd name="T5" fmla="*/ 0 h 330"/>
                <a:gd name="T6" fmla="*/ 294 w 312"/>
                <a:gd name="T7" fmla="*/ 64 h 330"/>
                <a:gd name="T8" fmla="*/ 153 w 312"/>
                <a:gd name="T9" fmla="*/ 64 h 330"/>
                <a:gd name="T10" fmla="*/ 139 w 312"/>
                <a:gd name="T11" fmla="*/ 122 h 330"/>
                <a:gd name="T12" fmla="*/ 268 w 312"/>
                <a:gd name="T13" fmla="*/ 122 h 330"/>
                <a:gd name="T14" fmla="*/ 250 w 312"/>
                <a:gd name="T15" fmla="*/ 185 h 330"/>
                <a:gd name="T16" fmla="*/ 121 w 312"/>
                <a:gd name="T17" fmla="*/ 185 h 330"/>
                <a:gd name="T18" fmla="*/ 99 w 312"/>
                <a:gd name="T19" fmla="*/ 269 h 330"/>
                <a:gd name="T20" fmla="*/ 240 w 312"/>
                <a:gd name="T21" fmla="*/ 269 h 330"/>
                <a:gd name="T22" fmla="*/ 222 w 312"/>
                <a:gd name="T23" fmla="*/ 330 h 330"/>
                <a:gd name="T24" fmla="*/ 0 w 312"/>
                <a:gd name="T25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2" h="330">
                  <a:moveTo>
                    <a:pt x="0" y="330"/>
                  </a:moveTo>
                  <a:lnTo>
                    <a:pt x="87" y="0"/>
                  </a:lnTo>
                  <a:lnTo>
                    <a:pt x="312" y="0"/>
                  </a:lnTo>
                  <a:lnTo>
                    <a:pt x="294" y="64"/>
                  </a:lnTo>
                  <a:lnTo>
                    <a:pt x="153" y="64"/>
                  </a:lnTo>
                  <a:lnTo>
                    <a:pt x="139" y="122"/>
                  </a:lnTo>
                  <a:lnTo>
                    <a:pt x="268" y="122"/>
                  </a:lnTo>
                  <a:lnTo>
                    <a:pt x="250" y="185"/>
                  </a:lnTo>
                  <a:lnTo>
                    <a:pt x="121" y="185"/>
                  </a:lnTo>
                  <a:lnTo>
                    <a:pt x="99" y="269"/>
                  </a:lnTo>
                  <a:lnTo>
                    <a:pt x="240" y="269"/>
                  </a:lnTo>
                  <a:lnTo>
                    <a:pt x="222" y="330"/>
                  </a:lnTo>
                  <a:lnTo>
                    <a:pt x="0" y="330"/>
                  </a:lnTo>
                  <a:close/>
                </a:path>
              </a:pathLst>
            </a:custGeom>
            <a:solidFill>
              <a:srgbClr val="007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2709" y="1801"/>
              <a:ext cx="400" cy="330"/>
            </a:xfrm>
            <a:custGeom>
              <a:avLst/>
              <a:gdLst>
                <a:gd name="T0" fmla="*/ 0 w 400"/>
                <a:gd name="T1" fmla="*/ 330 h 330"/>
                <a:gd name="T2" fmla="*/ 151 w 400"/>
                <a:gd name="T3" fmla="*/ 165 h 330"/>
                <a:gd name="T4" fmla="*/ 91 w 400"/>
                <a:gd name="T5" fmla="*/ 0 h 330"/>
                <a:gd name="T6" fmla="*/ 187 w 400"/>
                <a:gd name="T7" fmla="*/ 0 h 330"/>
                <a:gd name="T8" fmla="*/ 221 w 400"/>
                <a:gd name="T9" fmla="*/ 100 h 330"/>
                <a:gd name="T10" fmla="*/ 308 w 400"/>
                <a:gd name="T11" fmla="*/ 0 h 330"/>
                <a:gd name="T12" fmla="*/ 400 w 400"/>
                <a:gd name="T13" fmla="*/ 0 h 330"/>
                <a:gd name="T14" fmla="*/ 254 w 400"/>
                <a:gd name="T15" fmla="*/ 161 h 330"/>
                <a:gd name="T16" fmla="*/ 316 w 400"/>
                <a:gd name="T17" fmla="*/ 330 h 330"/>
                <a:gd name="T18" fmla="*/ 219 w 400"/>
                <a:gd name="T19" fmla="*/ 330 h 330"/>
                <a:gd name="T20" fmla="*/ 185 w 400"/>
                <a:gd name="T21" fmla="*/ 225 h 330"/>
                <a:gd name="T22" fmla="*/ 91 w 400"/>
                <a:gd name="T23" fmla="*/ 330 h 330"/>
                <a:gd name="T24" fmla="*/ 0 w 400"/>
                <a:gd name="T25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0" h="330">
                  <a:moveTo>
                    <a:pt x="0" y="330"/>
                  </a:moveTo>
                  <a:lnTo>
                    <a:pt x="151" y="165"/>
                  </a:lnTo>
                  <a:lnTo>
                    <a:pt x="91" y="0"/>
                  </a:lnTo>
                  <a:lnTo>
                    <a:pt x="187" y="0"/>
                  </a:lnTo>
                  <a:lnTo>
                    <a:pt x="221" y="100"/>
                  </a:lnTo>
                  <a:lnTo>
                    <a:pt x="308" y="0"/>
                  </a:lnTo>
                  <a:lnTo>
                    <a:pt x="400" y="0"/>
                  </a:lnTo>
                  <a:lnTo>
                    <a:pt x="254" y="161"/>
                  </a:lnTo>
                  <a:lnTo>
                    <a:pt x="316" y="330"/>
                  </a:lnTo>
                  <a:lnTo>
                    <a:pt x="219" y="330"/>
                  </a:lnTo>
                  <a:lnTo>
                    <a:pt x="185" y="225"/>
                  </a:lnTo>
                  <a:lnTo>
                    <a:pt x="91" y="330"/>
                  </a:lnTo>
                  <a:lnTo>
                    <a:pt x="0" y="330"/>
                  </a:lnTo>
                  <a:close/>
                </a:path>
              </a:pathLst>
            </a:custGeom>
            <a:solidFill>
              <a:srgbClr val="007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11"/>
            <p:cNvSpPr>
              <a:spLocks noEditPoints="1"/>
            </p:cNvSpPr>
            <p:nvPr/>
          </p:nvSpPr>
          <p:spPr bwMode="auto">
            <a:xfrm>
              <a:off x="3055" y="1801"/>
              <a:ext cx="320" cy="330"/>
            </a:xfrm>
            <a:custGeom>
              <a:avLst/>
              <a:gdLst>
                <a:gd name="T0" fmla="*/ 0 w 161"/>
                <a:gd name="T1" fmla="*/ 166 h 166"/>
                <a:gd name="T2" fmla="*/ 45 w 161"/>
                <a:gd name="T3" fmla="*/ 0 h 166"/>
                <a:gd name="T4" fmla="*/ 109 w 161"/>
                <a:gd name="T5" fmla="*/ 0 h 166"/>
                <a:gd name="T6" fmla="*/ 133 w 161"/>
                <a:gd name="T7" fmla="*/ 3 h 166"/>
                <a:gd name="T8" fmla="*/ 150 w 161"/>
                <a:gd name="T9" fmla="*/ 11 h 166"/>
                <a:gd name="T10" fmla="*/ 160 w 161"/>
                <a:gd name="T11" fmla="*/ 28 h 166"/>
                <a:gd name="T12" fmla="*/ 158 w 161"/>
                <a:gd name="T13" fmla="*/ 53 h 166"/>
                <a:gd name="T14" fmla="*/ 149 w 161"/>
                <a:gd name="T15" fmla="*/ 75 h 166"/>
                <a:gd name="T16" fmla="*/ 134 w 161"/>
                <a:gd name="T17" fmla="*/ 92 h 166"/>
                <a:gd name="T18" fmla="*/ 122 w 161"/>
                <a:gd name="T19" fmla="*/ 100 h 166"/>
                <a:gd name="T20" fmla="*/ 109 w 161"/>
                <a:gd name="T21" fmla="*/ 106 h 166"/>
                <a:gd name="T22" fmla="*/ 95 w 161"/>
                <a:gd name="T23" fmla="*/ 110 h 166"/>
                <a:gd name="T24" fmla="*/ 78 w 161"/>
                <a:gd name="T25" fmla="*/ 112 h 166"/>
                <a:gd name="T26" fmla="*/ 57 w 161"/>
                <a:gd name="T27" fmla="*/ 112 h 166"/>
                <a:gd name="T28" fmla="*/ 42 w 161"/>
                <a:gd name="T29" fmla="*/ 166 h 166"/>
                <a:gd name="T30" fmla="*/ 0 w 161"/>
                <a:gd name="T31" fmla="*/ 166 h 166"/>
                <a:gd name="T32" fmla="*/ 79 w 161"/>
                <a:gd name="T33" fmla="*/ 81 h 166"/>
                <a:gd name="T34" fmla="*/ 88 w 161"/>
                <a:gd name="T35" fmla="*/ 80 h 166"/>
                <a:gd name="T36" fmla="*/ 96 w 161"/>
                <a:gd name="T37" fmla="*/ 78 h 166"/>
                <a:gd name="T38" fmla="*/ 103 w 161"/>
                <a:gd name="T39" fmla="*/ 74 h 166"/>
                <a:gd name="T40" fmla="*/ 111 w 161"/>
                <a:gd name="T41" fmla="*/ 66 h 166"/>
                <a:gd name="T42" fmla="*/ 115 w 161"/>
                <a:gd name="T43" fmla="*/ 54 h 166"/>
                <a:gd name="T44" fmla="*/ 115 w 161"/>
                <a:gd name="T45" fmla="*/ 42 h 166"/>
                <a:gd name="T46" fmla="*/ 109 w 161"/>
                <a:gd name="T47" fmla="*/ 35 h 166"/>
                <a:gd name="T48" fmla="*/ 99 w 161"/>
                <a:gd name="T49" fmla="*/ 32 h 166"/>
                <a:gd name="T50" fmla="*/ 84 w 161"/>
                <a:gd name="T51" fmla="*/ 31 h 166"/>
                <a:gd name="T52" fmla="*/ 78 w 161"/>
                <a:gd name="T53" fmla="*/ 31 h 166"/>
                <a:gd name="T54" fmla="*/ 65 w 161"/>
                <a:gd name="T55" fmla="*/ 81 h 166"/>
                <a:gd name="T56" fmla="*/ 68 w 161"/>
                <a:gd name="T57" fmla="*/ 81 h 166"/>
                <a:gd name="T58" fmla="*/ 79 w 161"/>
                <a:gd name="T59" fmla="*/ 8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1" h="166">
                  <a:moveTo>
                    <a:pt x="0" y="166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9" y="0"/>
                    <a:pt x="127" y="1"/>
                    <a:pt x="133" y="3"/>
                  </a:cubicBezTo>
                  <a:cubicBezTo>
                    <a:pt x="140" y="5"/>
                    <a:pt x="145" y="8"/>
                    <a:pt x="150" y="11"/>
                  </a:cubicBezTo>
                  <a:cubicBezTo>
                    <a:pt x="155" y="15"/>
                    <a:pt x="158" y="21"/>
                    <a:pt x="160" y="28"/>
                  </a:cubicBezTo>
                  <a:cubicBezTo>
                    <a:pt x="161" y="35"/>
                    <a:pt x="161" y="43"/>
                    <a:pt x="158" y="53"/>
                  </a:cubicBezTo>
                  <a:cubicBezTo>
                    <a:pt x="156" y="60"/>
                    <a:pt x="153" y="68"/>
                    <a:pt x="149" y="75"/>
                  </a:cubicBezTo>
                  <a:cubicBezTo>
                    <a:pt x="144" y="82"/>
                    <a:pt x="139" y="88"/>
                    <a:pt x="134" y="92"/>
                  </a:cubicBezTo>
                  <a:cubicBezTo>
                    <a:pt x="130" y="95"/>
                    <a:pt x="126" y="98"/>
                    <a:pt x="122" y="100"/>
                  </a:cubicBezTo>
                  <a:cubicBezTo>
                    <a:pt x="118" y="103"/>
                    <a:pt x="114" y="105"/>
                    <a:pt x="109" y="106"/>
                  </a:cubicBezTo>
                  <a:cubicBezTo>
                    <a:pt x="105" y="108"/>
                    <a:pt x="100" y="110"/>
                    <a:pt x="95" y="110"/>
                  </a:cubicBezTo>
                  <a:cubicBezTo>
                    <a:pt x="90" y="111"/>
                    <a:pt x="84" y="112"/>
                    <a:pt x="78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42" y="166"/>
                    <a:pt x="42" y="166"/>
                    <a:pt x="42" y="166"/>
                  </a:cubicBezTo>
                  <a:lnTo>
                    <a:pt x="0" y="166"/>
                  </a:lnTo>
                  <a:close/>
                  <a:moveTo>
                    <a:pt x="79" y="81"/>
                  </a:moveTo>
                  <a:cubicBezTo>
                    <a:pt x="82" y="81"/>
                    <a:pt x="86" y="81"/>
                    <a:pt x="88" y="80"/>
                  </a:cubicBezTo>
                  <a:cubicBezTo>
                    <a:pt x="91" y="80"/>
                    <a:pt x="93" y="79"/>
                    <a:pt x="96" y="78"/>
                  </a:cubicBezTo>
                  <a:cubicBezTo>
                    <a:pt x="99" y="77"/>
                    <a:pt x="101" y="76"/>
                    <a:pt x="103" y="74"/>
                  </a:cubicBezTo>
                  <a:cubicBezTo>
                    <a:pt x="106" y="72"/>
                    <a:pt x="109" y="69"/>
                    <a:pt x="111" y="66"/>
                  </a:cubicBezTo>
                  <a:cubicBezTo>
                    <a:pt x="112" y="63"/>
                    <a:pt x="114" y="59"/>
                    <a:pt x="115" y="54"/>
                  </a:cubicBezTo>
                  <a:cubicBezTo>
                    <a:pt x="117" y="49"/>
                    <a:pt x="117" y="45"/>
                    <a:pt x="115" y="42"/>
                  </a:cubicBezTo>
                  <a:cubicBezTo>
                    <a:pt x="114" y="38"/>
                    <a:pt x="112" y="36"/>
                    <a:pt x="109" y="35"/>
                  </a:cubicBezTo>
                  <a:cubicBezTo>
                    <a:pt x="106" y="33"/>
                    <a:pt x="102" y="32"/>
                    <a:pt x="99" y="32"/>
                  </a:cubicBezTo>
                  <a:cubicBezTo>
                    <a:pt x="95" y="31"/>
                    <a:pt x="90" y="31"/>
                    <a:pt x="84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72" y="81"/>
                    <a:pt x="75" y="81"/>
                    <a:pt x="79" y="81"/>
                  </a:cubicBezTo>
                  <a:close/>
                </a:path>
              </a:pathLst>
            </a:custGeom>
            <a:solidFill>
              <a:srgbClr val="007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12"/>
            <p:cNvSpPr>
              <a:spLocks noEditPoints="1"/>
            </p:cNvSpPr>
            <p:nvPr/>
          </p:nvSpPr>
          <p:spPr bwMode="auto">
            <a:xfrm>
              <a:off x="3353" y="1801"/>
              <a:ext cx="326" cy="330"/>
            </a:xfrm>
            <a:custGeom>
              <a:avLst/>
              <a:gdLst>
                <a:gd name="T0" fmla="*/ 0 w 164"/>
                <a:gd name="T1" fmla="*/ 166 h 166"/>
                <a:gd name="T2" fmla="*/ 45 w 164"/>
                <a:gd name="T3" fmla="*/ 0 h 166"/>
                <a:gd name="T4" fmla="*/ 111 w 164"/>
                <a:gd name="T5" fmla="*/ 0 h 166"/>
                <a:gd name="T6" fmla="*/ 135 w 164"/>
                <a:gd name="T7" fmla="*/ 2 h 166"/>
                <a:gd name="T8" fmla="*/ 152 w 164"/>
                <a:gd name="T9" fmla="*/ 9 h 166"/>
                <a:gd name="T10" fmla="*/ 162 w 164"/>
                <a:gd name="T11" fmla="*/ 24 h 166"/>
                <a:gd name="T12" fmla="*/ 161 w 164"/>
                <a:gd name="T13" fmla="*/ 46 h 166"/>
                <a:gd name="T14" fmla="*/ 145 w 164"/>
                <a:gd name="T15" fmla="*/ 77 h 166"/>
                <a:gd name="T16" fmla="*/ 117 w 164"/>
                <a:gd name="T17" fmla="*/ 96 h 166"/>
                <a:gd name="T18" fmla="*/ 154 w 164"/>
                <a:gd name="T19" fmla="*/ 166 h 166"/>
                <a:gd name="T20" fmla="*/ 103 w 164"/>
                <a:gd name="T21" fmla="*/ 166 h 166"/>
                <a:gd name="T22" fmla="*/ 73 w 164"/>
                <a:gd name="T23" fmla="*/ 105 h 166"/>
                <a:gd name="T24" fmla="*/ 58 w 164"/>
                <a:gd name="T25" fmla="*/ 105 h 166"/>
                <a:gd name="T26" fmla="*/ 42 w 164"/>
                <a:gd name="T27" fmla="*/ 166 h 166"/>
                <a:gd name="T28" fmla="*/ 0 w 164"/>
                <a:gd name="T29" fmla="*/ 166 h 166"/>
                <a:gd name="T30" fmla="*/ 93 w 164"/>
                <a:gd name="T31" fmla="*/ 74 h 166"/>
                <a:gd name="T32" fmla="*/ 104 w 164"/>
                <a:gd name="T33" fmla="*/ 70 h 166"/>
                <a:gd name="T34" fmla="*/ 112 w 164"/>
                <a:gd name="T35" fmla="*/ 63 h 166"/>
                <a:gd name="T36" fmla="*/ 117 w 164"/>
                <a:gd name="T37" fmla="*/ 51 h 166"/>
                <a:gd name="T38" fmla="*/ 118 w 164"/>
                <a:gd name="T39" fmla="*/ 40 h 166"/>
                <a:gd name="T40" fmla="*/ 112 w 164"/>
                <a:gd name="T41" fmla="*/ 33 h 166"/>
                <a:gd name="T42" fmla="*/ 104 w 164"/>
                <a:gd name="T43" fmla="*/ 31 h 166"/>
                <a:gd name="T44" fmla="*/ 92 w 164"/>
                <a:gd name="T45" fmla="*/ 31 h 166"/>
                <a:gd name="T46" fmla="*/ 78 w 164"/>
                <a:gd name="T47" fmla="*/ 31 h 166"/>
                <a:gd name="T48" fmla="*/ 66 w 164"/>
                <a:gd name="T49" fmla="*/ 76 h 166"/>
                <a:gd name="T50" fmla="*/ 78 w 164"/>
                <a:gd name="T51" fmla="*/ 76 h 166"/>
                <a:gd name="T52" fmla="*/ 93 w 164"/>
                <a:gd name="T53" fmla="*/ 7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4" h="166">
                  <a:moveTo>
                    <a:pt x="0" y="166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1" y="0"/>
                    <a:pt x="128" y="1"/>
                    <a:pt x="135" y="2"/>
                  </a:cubicBezTo>
                  <a:cubicBezTo>
                    <a:pt x="141" y="3"/>
                    <a:pt x="147" y="6"/>
                    <a:pt x="152" y="9"/>
                  </a:cubicBezTo>
                  <a:cubicBezTo>
                    <a:pt x="157" y="13"/>
                    <a:pt x="160" y="18"/>
                    <a:pt x="162" y="24"/>
                  </a:cubicBezTo>
                  <a:cubicBezTo>
                    <a:pt x="164" y="30"/>
                    <a:pt x="164" y="37"/>
                    <a:pt x="161" y="46"/>
                  </a:cubicBezTo>
                  <a:cubicBezTo>
                    <a:pt x="158" y="59"/>
                    <a:pt x="152" y="69"/>
                    <a:pt x="145" y="77"/>
                  </a:cubicBezTo>
                  <a:cubicBezTo>
                    <a:pt x="137" y="85"/>
                    <a:pt x="127" y="91"/>
                    <a:pt x="117" y="96"/>
                  </a:cubicBezTo>
                  <a:cubicBezTo>
                    <a:pt x="154" y="166"/>
                    <a:pt x="154" y="166"/>
                    <a:pt x="154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42" y="166"/>
                    <a:pt x="42" y="166"/>
                    <a:pt x="42" y="166"/>
                  </a:cubicBezTo>
                  <a:lnTo>
                    <a:pt x="0" y="166"/>
                  </a:lnTo>
                  <a:close/>
                  <a:moveTo>
                    <a:pt x="93" y="74"/>
                  </a:moveTo>
                  <a:cubicBezTo>
                    <a:pt x="97" y="74"/>
                    <a:pt x="101" y="72"/>
                    <a:pt x="104" y="70"/>
                  </a:cubicBezTo>
                  <a:cubicBezTo>
                    <a:pt x="108" y="68"/>
                    <a:pt x="110" y="65"/>
                    <a:pt x="112" y="63"/>
                  </a:cubicBezTo>
                  <a:cubicBezTo>
                    <a:pt x="114" y="60"/>
                    <a:pt x="116" y="56"/>
                    <a:pt x="117" y="51"/>
                  </a:cubicBezTo>
                  <a:cubicBezTo>
                    <a:pt x="118" y="47"/>
                    <a:pt x="119" y="43"/>
                    <a:pt x="118" y="40"/>
                  </a:cubicBezTo>
                  <a:cubicBezTo>
                    <a:pt x="117" y="37"/>
                    <a:pt x="115" y="35"/>
                    <a:pt x="112" y="33"/>
                  </a:cubicBezTo>
                  <a:cubicBezTo>
                    <a:pt x="109" y="32"/>
                    <a:pt x="107" y="32"/>
                    <a:pt x="104" y="31"/>
                  </a:cubicBezTo>
                  <a:cubicBezTo>
                    <a:pt x="100" y="31"/>
                    <a:pt x="97" y="31"/>
                    <a:pt x="92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84" y="76"/>
                    <a:pt x="89" y="75"/>
                    <a:pt x="93" y="74"/>
                  </a:cubicBezTo>
                  <a:close/>
                </a:path>
              </a:pathLst>
            </a:custGeom>
            <a:solidFill>
              <a:srgbClr val="007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3683" y="1801"/>
              <a:ext cx="310" cy="330"/>
            </a:xfrm>
            <a:custGeom>
              <a:avLst/>
              <a:gdLst>
                <a:gd name="T0" fmla="*/ 0 w 310"/>
                <a:gd name="T1" fmla="*/ 330 h 330"/>
                <a:gd name="T2" fmla="*/ 87 w 310"/>
                <a:gd name="T3" fmla="*/ 0 h 330"/>
                <a:gd name="T4" fmla="*/ 310 w 310"/>
                <a:gd name="T5" fmla="*/ 0 h 330"/>
                <a:gd name="T6" fmla="*/ 294 w 310"/>
                <a:gd name="T7" fmla="*/ 64 h 330"/>
                <a:gd name="T8" fmla="*/ 153 w 310"/>
                <a:gd name="T9" fmla="*/ 64 h 330"/>
                <a:gd name="T10" fmla="*/ 137 w 310"/>
                <a:gd name="T11" fmla="*/ 122 h 330"/>
                <a:gd name="T12" fmla="*/ 266 w 310"/>
                <a:gd name="T13" fmla="*/ 122 h 330"/>
                <a:gd name="T14" fmla="*/ 250 w 310"/>
                <a:gd name="T15" fmla="*/ 185 h 330"/>
                <a:gd name="T16" fmla="*/ 121 w 310"/>
                <a:gd name="T17" fmla="*/ 185 h 330"/>
                <a:gd name="T18" fmla="*/ 99 w 310"/>
                <a:gd name="T19" fmla="*/ 269 h 330"/>
                <a:gd name="T20" fmla="*/ 238 w 310"/>
                <a:gd name="T21" fmla="*/ 269 h 330"/>
                <a:gd name="T22" fmla="*/ 223 w 310"/>
                <a:gd name="T23" fmla="*/ 330 h 330"/>
                <a:gd name="T24" fmla="*/ 0 w 310"/>
                <a:gd name="T25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0" h="330">
                  <a:moveTo>
                    <a:pt x="0" y="330"/>
                  </a:moveTo>
                  <a:lnTo>
                    <a:pt x="87" y="0"/>
                  </a:lnTo>
                  <a:lnTo>
                    <a:pt x="310" y="0"/>
                  </a:lnTo>
                  <a:lnTo>
                    <a:pt x="294" y="64"/>
                  </a:lnTo>
                  <a:lnTo>
                    <a:pt x="153" y="64"/>
                  </a:lnTo>
                  <a:lnTo>
                    <a:pt x="137" y="122"/>
                  </a:lnTo>
                  <a:lnTo>
                    <a:pt x="266" y="122"/>
                  </a:lnTo>
                  <a:lnTo>
                    <a:pt x="250" y="185"/>
                  </a:lnTo>
                  <a:lnTo>
                    <a:pt x="121" y="185"/>
                  </a:lnTo>
                  <a:lnTo>
                    <a:pt x="99" y="269"/>
                  </a:lnTo>
                  <a:lnTo>
                    <a:pt x="238" y="269"/>
                  </a:lnTo>
                  <a:lnTo>
                    <a:pt x="223" y="330"/>
                  </a:lnTo>
                  <a:lnTo>
                    <a:pt x="0" y="330"/>
                  </a:lnTo>
                  <a:close/>
                </a:path>
              </a:pathLst>
            </a:custGeom>
            <a:solidFill>
              <a:srgbClr val="007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3949" y="1795"/>
              <a:ext cx="328" cy="342"/>
            </a:xfrm>
            <a:custGeom>
              <a:avLst/>
              <a:gdLst>
                <a:gd name="T0" fmla="*/ 24 w 165"/>
                <a:gd name="T1" fmla="*/ 168 h 172"/>
                <a:gd name="T2" fmla="*/ 0 w 165"/>
                <a:gd name="T3" fmla="*/ 159 h 172"/>
                <a:gd name="T4" fmla="*/ 10 w 165"/>
                <a:gd name="T5" fmla="*/ 120 h 172"/>
                <a:gd name="T6" fmla="*/ 14 w 165"/>
                <a:gd name="T7" fmla="*/ 120 h 172"/>
                <a:gd name="T8" fmla="*/ 37 w 165"/>
                <a:gd name="T9" fmla="*/ 136 h 172"/>
                <a:gd name="T10" fmla="*/ 65 w 165"/>
                <a:gd name="T11" fmla="*/ 142 h 172"/>
                <a:gd name="T12" fmla="*/ 74 w 165"/>
                <a:gd name="T13" fmla="*/ 141 h 172"/>
                <a:gd name="T14" fmla="*/ 84 w 165"/>
                <a:gd name="T15" fmla="*/ 139 h 172"/>
                <a:gd name="T16" fmla="*/ 93 w 165"/>
                <a:gd name="T17" fmla="*/ 133 h 172"/>
                <a:gd name="T18" fmla="*/ 99 w 165"/>
                <a:gd name="T19" fmla="*/ 124 h 172"/>
                <a:gd name="T20" fmla="*/ 96 w 165"/>
                <a:gd name="T21" fmla="*/ 114 h 172"/>
                <a:gd name="T22" fmla="*/ 86 w 165"/>
                <a:gd name="T23" fmla="*/ 109 h 172"/>
                <a:gd name="T24" fmla="*/ 69 w 165"/>
                <a:gd name="T25" fmla="*/ 104 h 172"/>
                <a:gd name="T26" fmla="*/ 53 w 165"/>
                <a:gd name="T27" fmla="*/ 99 h 172"/>
                <a:gd name="T28" fmla="*/ 30 w 165"/>
                <a:gd name="T29" fmla="*/ 81 h 172"/>
                <a:gd name="T30" fmla="*/ 29 w 165"/>
                <a:gd name="T31" fmla="*/ 52 h 172"/>
                <a:gd name="T32" fmla="*/ 59 w 165"/>
                <a:gd name="T33" fmla="*/ 15 h 172"/>
                <a:gd name="T34" fmla="*/ 112 w 165"/>
                <a:gd name="T35" fmla="*/ 0 h 172"/>
                <a:gd name="T36" fmla="*/ 141 w 165"/>
                <a:gd name="T37" fmla="*/ 3 h 172"/>
                <a:gd name="T38" fmla="*/ 165 w 165"/>
                <a:gd name="T39" fmla="*/ 12 h 172"/>
                <a:gd name="T40" fmla="*/ 155 w 165"/>
                <a:gd name="T41" fmla="*/ 49 h 172"/>
                <a:gd name="T42" fmla="*/ 151 w 165"/>
                <a:gd name="T43" fmla="*/ 49 h 172"/>
                <a:gd name="T44" fmla="*/ 132 w 165"/>
                <a:gd name="T45" fmla="*/ 36 h 172"/>
                <a:gd name="T46" fmla="*/ 106 w 165"/>
                <a:gd name="T47" fmla="*/ 31 h 172"/>
                <a:gd name="T48" fmla="*/ 96 w 165"/>
                <a:gd name="T49" fmla="*/ 31 h 172"/>
                <a:gd name="T50" fmla="*/ 86 w 165"/>
                <a:gd name="T51" fmla="*/ 34 h 172"/>
                <a:gd name="T52" fmla="*/ 78 w 165"/>
                <a:gd name="T53" fmla="*/ 40 h 172"/>
                <a:gd name="T54" fmla="*/ 73 w 165"/>
                <a:gd name="T55" fmla="*/ 47 h 172"/>
                <a:gd name="T56" fmla="*/ 75 w 165"/>
                <a:gd name="T57" fmla="*/ 58 h 172"/>
                <a:gd name="T58" fmla="*/ 91 w 165"/>
                <a:gd name="T59" fmla="*/ 64 h 172"/>
                <a:gd name="T60" fmla="*/ 106 w 165"/>
                <a:gd name="T61" fmla="*/ 68 h 172"/>
                <a:gd name="T62" fmla="*/ 121 w 165"/>
                <a:gd name="T63" fmla="*/ 73 h 172"/>
                <a:gd name="T64" fmla="*/ 142 w 165"/>
                <a:gd name="T65" fmla="*/ 90 h 172"/>
                <a:gd name="T66" fmla="*/ 143 w 165"/>
                <a:gd name="T67" fmla="*/ 117 h 172"/>
                <a:gd name="T68" fmla="*/ 113 w 165"/>
                <a:gd name="T69" fmla="*/ 157 h 172"/>
                <a:gd name="T70" fmla="*/ 56 w 165"/>
                <a:gd name="T71" fmla="*/ 172 h 172"/>
                <a:gd name="T72" fmla="*/ 24 w 165"/>
                <a:gd name="T73" fmla="*/ 16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5" h="172">
                  <a:moveTo>
                    <a:pt x="24" y="168"/>
                  </a:moveTo>
                  <a:cubicBezTo>
                    <a:pt x="15" y="166"/>
                    <a:pt x="7" y="163"/>
                    <a:pt x="0" y="159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20" y="127"/>
                    <a:pt x="28" y="132"/>
                    <a:pt x="37" y="136"/>
                  </a:cubicBezTo>
                  <a:cubicBezTo>
                    <a:pt x="46" y="140"/>
                    <a:pt x="55" y="142"/>
                    <a:pt x="65" y="142"/>
                  </a:cubicBezTo>
                  <a:cubicBezTo>
                    <a:pt x="67" y="142"/>
                    <a:pt x="70" y="142"/>
                    <a:pt x="74" y="141"/>
                  </a:cubicBezTo>
                  <a:cubicBezTo>
                    <a:pt x="78" y="141"/>
                    <a:pt x="82" y="140"/>
                    <a:pt x="84" y="139"/>
                  </a:cubicBezTo>
                  <a:cubicBezTo>
                    <a:pt x="88" y="137"/>
                    <a:pt x="91" y="136"/>
                    <a:pt x="93" y="133"/>
                  </a:cubicBezTo>
                  <a:cubicBezTo>
                    <a:pt x="96" y="131"/>
                    <a:pt x="98" y="128"/>
                    <a:pt x="99" y="124"/>
                  </a:cubicBezTo>
                  <a:cubicBezTo>
                    <a:pt x="100" y="120"/>
                    <a:pt x="99" y="117"/>
                    <a:pt x="96" y="114"/>
                  </a:cubicBezTo>
                  <a:cubicBezTo>
                    <a:pt x="94" y="112"/>
                    <a:pt x="90" y="110"/>
                    <a:pt x="86" y="109"/>
                  </a:cubicBezTo>
                  <a:cubicBezTo>
                    <a:pt x="81" y="107"/>
                    <a:pt x="75" y="106"/>
                    <a:pt x="69" y="104"/>
                  </a:cubicBezTo>
                  <a:cubicBezTo>
                    <a:pt x="63" y="103"/>
                    <a:pt x="58" y="101"/>
                    <a:pt x="53" y="99"/>
                  </a:cubicBezTo>
                  <a:cubicBezTo>
                    <a:pt x="41" y="95"/>
                    <a:pt x="33" y="89"/>
                    <a:pt x="30" y="81"/>
                  </a:cubicBezTo>
                  <a:cubicBezTo>
                    <a:pt x="26" y="74"/>
                    <a:pt x="26" y="64"/>
                    <a:pt x="29" y="52"/>
                  </a:cubicBezTo>
                  <a:cubicBezTo>
                    <a:pt x="33" y="37"/>
                    <a:pt x="43" y="24"/>
                    <a:pt x="59" y="15"/>
                  </a:cubicBezTo>
                  <a:cubicBezTo>
                    <a:pt x="75" y="5"/>
                    <a:pt x="92" y="0"/>
                    <a:pt x="112" y="0"/>
                  </a:cubicBezTo>
                  <a:cubicBezTo>
                    <a:pt x="122" y="0"/>
                    <a:pt x="132" y="1"/>
                    <a:pt x="141" y="3"/>
                  </a:cubicBezTo>
                  <a:cubicBezTo>
                    <a:pt x="150" y="5"/>
                    <a:pt x="158" y="8"/>
                    <a:pt x="165" y="12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4"/>
                    <a:pt x="140" y="40"/>
                    <a:pt x="132" y="36"/>
                  </a:cubicBezTo>
                  <a:cubicBezTo>
                    <a:pt x="124" y="32"/>
                    <a:pt x="116" y="31"/>
                    <a:pt x="106" y="31"/>
                  </a:cubicBezTo>
                  <a:cubicBezTo>
                    <a:pt x="103" y="31"/>
                    <a:pt x="99" y="31"/>
                    <a:pt x="96" y="31"/>
                  </a:cubicBezTo>
                  <a:cubicBezTo>
                    <a:pt x="93" y="32"/>
                    <a:pt x="90" y="33"/>
                    <a:pt x="86" y="34"/>
                  </a:cubicBezTo>
                  <a:cubicBezTo>
                    <a:pt x="83" y="36"/>
                    <a:pt x="81" y="37"/>
                    <a:pt x="78" y="40"/>
                  </a:cubicBezTo>
                  <a:cubicBezTo>
                    <a:pt x="76" y="42"/>
                    <a:pt x="74" y="45"/>
                    <a:pt x="73" y="47"/>
                  </a:cubicBezTo>
                  <a:cubicBezTo>
                    <a:pt x="72" y="52"/>
                    <a:pt x="73" y="55"/>
                    <a:pt x="75" y="58"/>
                  </a:cubicBezTo>
                  <a:cubicBezTo>
                    <a:pt x="77" y="60"/>
                    <a:pt x="83" y="62"/>
                    <a:pt x="91" y="64"/>
                  </a:cubicBezTo>
                  <a:cubicBezTo>
                    <a:pt x="96" y="66"/>
                    <a:pt x="101" y="67"/>
                    <a:pt x="106" y="68"/>
                  </a:cubicBezTo>
                  <a:cubicBezTo>
                    <a:pt x="111" y="69"/>
                    <a:pt x="116" y="71"/>
                    <a:pt x="121" y="73"/>
                  </a:cubicBezTo>
                  <a:cubicBezTo>
                    <a:pt x="131" y="77"/>
                    <a:pt x="138" y="83"/>
                    <a:pt x="142" y="90"/>
                  </a:cubicBezTo>
                  <a:cubicBezTo>
                    <a:pt x="146" y="97"/>
                    <a:pt x="146" y="106"/>
                    <a:pt x="143" y="117"/>
                  </a:cubicBezTo>
                  <a:cubicBezTo>
                    <a:pt x="139" y="134"/>
                    <a:pt x="129" y="147"/>
                    <a:pt x="113" y="157"/>
                  </a:cubicBezTo>
                  <a:cubicBezTo>
                    <a:pt x="97" y="167"/>
                    <a:pt x="78" y="172"/>
                    <a:pt x="56" y="172"/>
                  </a:cubicBezTo>
                  <a:cubicBezTo>
                    <a:pt x="44" y="172"/>
                    <a:pt x="33" y="171"/>
                    <a:pt x="24" y="168"/>
                  </a:cubicBezTo>
                  <a:close/>
                </a:path>
              </a:pathLst>
            </a:custGeom>
            <a:solidFill>
              <a:srgbClr val="007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15"/>
            <p:cNvSpPr>
              <a:spLocks/>
            </p:cNvSpPr>
            <p:nvPr/>
          </p:nvSpPr>
          <p:spPr bwMode="auto">
            <a:xfrm>
              <a:off x="4235" y="1795"/>
              <a:ext cx="328" cy="342"/>
            </a:xfrm>
            <a:custGeom>
              <a:avLst/>
              <a:gdLst>
                <a:gd name="T0" fmla="*/ 24 w 165"/>
                <a:gd name="T1" fmla="*/ 168 h 172"/>
                <a:gd name="T2" fmla="*/ 0 w 165"/>
                <a:gd name="T3" fmla="*/ 159 h 172"/>
                <a:gd name="T4" fmla="*/ 11 w 165"/>
                <a:gd name="T5" fmla="*/ 120 h 172"/>
                <a:gd name="T6" fmla="*/ 14 w 165"/>
                <a:gd name="T7" fmla="*/ 120 h 172"/>
                <a:gd name="T8" fmla="*/ 38 w 165"/>
                <a:gd name="T9" fmla="*/ 136 h 172"/>
                <a:gd name="T10" fmla="*/ 65 w 165"/>
                <a:gd name="T11" fmla="*/ 142 h 172"/>
                <a:gd name="T12" fmla="*/ 75 w 165"/>
                <a:gd name="T13" fmla="*/ 141 h 172"/>
                <a:gd name="T14" fmla="*/ 85 w 165"/>
                <a:gd name="T15" fmla="*/ 139 h 172"/>
                <a:gd name="T16" fmla="*/ 94 w 165"/>
                <a:gd name="T17" fmla="*/ 133 h 172"/>
                <a:gd name="T18" fmla="*/ 99 w 165"/>
                <a:gd name="T19" fmla="*/ 124 h 172"/>
                <a:gd name="T20" fmla="*/ 97 w 165"/>
                <a:gd name="T21" fmla="*/ 114 h 172"/>
                <a:gd name="T22" fmla="*/ 87 w 165"/>
                <a:gd name="T23" fmla="*/ 109 h 172"/>
                <a:gd name="T24" fmla="*/ 70 w 165"/>
                <a:gd name="T25" fmla="*/ 104 h 172"/>
                <a:gd name="T26" fmla="*/ 53 w 165"/>
                <a:gd name="T27" fmla="*/ 99 h 172"/>
                <a:gd name="T28" fmla="*/ 30 w 165"/>
                <a:gd name="T29" fmla="*/ 81 h 172"/>
                <a:gd name="T30" fmla="*/ 30 w 165"/>
                <a:gd name="T31" fmla="*/ 52 h 172"/>
                <a:gd name="T32" fmla="*/ 59 w 165"/>
                <a:gd name="T33" fmla="*/ 15 h 172"/>
                <a:gd name="T34" fmla="*/ 113 w 165"/>
                <a:gd name="T35" fmla="*/ 0 h 172"/>
                <a:gd name="T36" fmla="*/ 141 w 165"/>
                <a:gd name="T37" fmla="*/ 3 h 172"/>
                <a:gd name="T38" fmla="*/ 165 w 165"/>
                <a:gd name="T39" fmla="*/ 12 h 172"/>
                <a:gd name="T40" fmla="*/ 155 w 165"/>
                <a:gd name="T41" fmla="*/ 49 h 172"/>
                <a:gd name="T42" fmla="*/ 151 w 165"/>
                <a:gd name="T43" fmla="*/ 49 h 172"/>
                <a:gd name="T44" fmla="*/ 132 w 165"/>
                <a:gd name="T45" fmla="*/ 36 h 172"/>
                <a:gd name="T46" fmla="*/ 107 w 165"/>
                <a:gd name="T47" fmla="*/ 31 h 172"/>
                <a:gd name="T48" fmla="*/ 97 w 165"/>
                <a:gd name="T49" fmla="*/ 31 h 172"/>
                <a:gd name="T50" fmla="*/ 87 w 165"/>
                <a:gd name="T51" fmla="*/ 34 h 172"/>
                <a:gd name="T52" fmla="*/ 78 w 165"/>
                <a:gd name="T53" fmla="*/ 40 h 172"/>
                <a:gd name="T54" fmla="*/ 74 w 165"/>
                <a:gd name="T55" fmla="*/ 47 h 172"/>
                <a:gd name="T56" fmla="*/ 75 w 165"/>
                <a:gd name="T57" fmla="*/ 58 h 172"/>
                <a:gd name="T58" fmla="*/ 91 w 165"/>
                <a:gd name="T59" fmla="*/ 64 h 172"/>
                <a:gd name="T60" fmla="*/ 106 w 165"/>
                <a:gd name="T61" fmla="*/ 68 h 172"/>
                <a:gd name="T62" fmla="*/ 121 w 165"/>
                <a:gd name="T63" fmla="*/ 73 h 172"/>
                <a:gd name="T64" fmla="*/ 142 w 165"/>
                <a:gd name="T65" fmla="*/ 90 h 172"/>
                <a:gd name="T66" fmla="*/ 143 w 165"/>
                <a:gd name="T67" fmla="*/ 117 h 172"/>
                <a:gd name="T68" fmla="*/ 113 w 165"/>
                <a:gd name="T69" fmla="*/ 157 h 172"/>
                <a:gd name="T70" fmla="*/ 57 w 165"/>
                <a:gd name="T71" fmla="*/ 172 h 172"/>
                <a:gd name="T72" fmla="*/ 24 w 165"/>
                <a:gd name="T73" fmla="*/ 16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5" h="172">
                  <a:moveTo>
                    <a:pt x="24" y="168"/>
                  </a:moveTo>
                  <a:cubicBezTo>
                    <a:pt x="15" y="166"/>
                    <a:pt x="7" y="163"/>
                    <a:pt x="0" y="159"/>
                  </a:cubicBezTo>
                  <a:cubicBezTo>
                    <a:pt x="11" y="120"/>
                    <a:pt x="11" y="120"/>
                    <a:pt x="11" y="120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21" y="127"/>
                    <a:pt x="29" y="132"/>
                    <a:pt x="38" y="136"/>
                  </a:cubicBezTo>
                  <a:cubicBezTo>
                    <a:pt x="47" y="140"/>
                    <a:pt x="56" y="142"/>
                    <a:pt x="65" y="142"/>
                  </a:cubicBezTo>
                  <a:cubicBezTo>
                    <a:pt x="68" y="142"/>
                    <a:pt x="71" y="142"/>
                    <a:pt x="75" y="141"/>
                  </a:cubicBezTo>
                  <a:cubicBezTo>
                    <a:pt x="79" y="141"/>
                    <a:pt x="82" y="140"/>
                    <a:pt x="85" y="139"/>
                  </a:cubicBezTo>
                  <a:cubicBezTo>
                    <a:pt x="88" y="137"/>
                    <a:pt x="91" y="136"/>
                    <a:pt x="94" y="133"/>
                  </a:cubicBezTo>
                  <a:cubicBezTo>
                    <a:pt x="96" y="131"/>
                    <a:pt x="98" y="128"/>
                    <a:pt x="99" y="124"/>
                  </a:cubicBezTo>
                  <a:cubicBezTo>
                    <a:pt x="100" y="120"/>
                    <a:pt x="99" y="117"/>
                    <a:pt x="97" y="114"/>
                  </a:cubicBezTo>
                  <a:cubicBezTo>
                    <a:pt x="94" y="112"/>
                    <a:pt x="91" y="110"/>
                    <a:pt x="87" y="109"/>
                  </a:cubicBezTo>
                  <a:cubicBezTo>
                    <a:pt x="81" y="107"/>
                    <a:pt x="76" y="106"/>
                    <a:pt x="70" y="104"/>
                  </a:cubicBezTo>
                  <a:cubicBezTo>
                    <a:pt x="64" y="103"/>
                    <a:pt x="58" y="101"/>
                    <a:pt x="53" y="99"/>
                  </a:cubicBezTo>
                  <a:cubicBezTo>
                    <a:pt x="41" y="95"/>
                    <a:pt x="34" y="89"/>
                    <a:pt x="30" y="81"/>
                  </a:cubicBezTo>
                  <a:cubicBezTo>
                    <a:pt x="27" y="74"/>
                    <a:pt x="27" y="64"/>
                    <a:pt x="30" y="52"/>
                  </a:cubicBezTo>
                  <a:cubicBezTo>
                    <a:pt x="34" y="37"/>
                    <a:pt x="44" y="24"/>
                    <a:pt x="59" y="15"/>
                  </a:cubicBezTo>
                  <a:cubicBezTo>
                    <a:pt x="75" y="5"/>
                    <a:pt x="93" y="0"/>
                    <a:pt x="113" y="0"/>
                  </a:cubicBezTo>
                  <a:cubicBezTo>
                    <a:pt x="122" y="0"/>
                    <a:pt x="132" y="1"/>
                    <a:pt x="141" y="3"/>
                  </a:cubicBezTo>
                  <a:cubicBezTo>
                    <a:pt x="150" y="5"/>
                    <a:pt x="158" y="8"/>
                    <a:pt x="165" y="12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7" y="44"/>
                    <a:pt x="140" y="40"/>
                    <a:pt x="132" y="36"/>
                  </a:cubicBezTo>
                  <a:cubicBezTo>
                    <a:pt x="125" y="32"/>
                    <a:pt x="116" y="31"/>
                    <a:pt x="107" y="31"/>
                  </a:cubicBezTo>
                  <a:cubicBezTo>
                    <a:pt x="103" y="31"/>
                    <a:pt x="100" y="31"/>
                    <a:pt x="97" y="31"/>
                  </a:cubicBezTo>
                  <a:cubicBezTo>
                    <a:pt x="94" y="32"/>
                    <a:pt x="90" y="33"/>
                    <a:pt x="87" y="34"/>
                  </a:cubicBezTo>
                  <a:cubicBezTo>
                    <a:pt x="84" y="36"/>
                    <a:pt x="81" y="37"/>
                    <a:pt x="78" y="40"/>
                  </a:cubicBezTo>
                  <a:cubicBezTo>
                    <a:pt x="76" y="42"/>
                    <a:pt x="74" y="45"/>
                    <a:pt x="74" y="47"/>
                  </a:cubicBezTo>
                  <a:cubicBezTo>
                    <a:pt x="72" y="52"/>
                    <a:pt x="73" y="55"/>
                    <a:pt x="75" y="58"/>
                  </a:cubicBezTo>
                  <a:cubicBezTo>
                    <a:pt x="78" y="60"/>
                    <a:pt x="83" y="62"/>
                    <a:pt x="91" y="64"/>
                  </a:cubicBezTo>
                  <a:cubicBezTo>
                    <a:pt x="96" y="66"/>
                    <a:pt x="101" y="67"/>
                    <a:pt x="106" y="68"/>
                  </a:cubicBezTo>
                  <a:cubicBezTo>
                    <a:pt x="111" y="69"/>
                    <a:pt x="116" y="71"/>
                    <a:pt x="121" y="73"/>
                  </a:cubicBezTo>
                  <a:cubicBezTo>
                    <a:pt x="132" y="77"/>
                    <a:pt x="139" y="83"/>
                    <a:pt x="142" y="90"/>
                  </a:cubicBezTo>
                  <a:cubicBezTo>
                    <a:pt x="146" y="97"/>
                    <a:pt x="147" y="106"/>
                    <a:pt x="143" y="117"/>
                  </a:cubicBezTo>
                  <a:cubicBezTo>
                    <a:pt x="139" y="134"/>
                    <a:pt x="129" y="147"/>
                    <a:pt x="113" y="157"/>
                  </a:cubicBezTo>
                  <a:cubicBezTo>
                    <a:pt x="98" y="167"/>
                    <a:pt x="79" y="172"/>
                    <a:pt x="57" y="172"/>
                  </a:cubicBezTo>
                  <a:cubicBezTo>
                    <a:pt x="44" y="172"/>
                    <a:pt x="33" y="171"/>
                    <a:pt x="24" y="168"/>
                  </a:cubicBezTo>
                  <a:close/>
                </a:path>
              </a:pathLst>
            </a:custGeom>
            <a:solidFill>
              <a:srgbClr val="007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6"/>
            <p:cNvSpPr>
              <a:spLocks noEditPoints="1"/>
            </p:cNvSpPr>
            <p:nvPr/>
          </p:nvSpPr>
          <p:spPr bwMode="auto">
            <a:xfrm>
              <a:off x="4615" y="1724"/>
              <a:ext cx="177" cy="177"/>
            </a:xfrm>
            <a:custGeom>
              <a:avLst/>
              <a:gdLst>
                <a:gd name="T0" fmla="*/ 44 w 89"/>
                <a:gd name="T1" fmla="*/ 0 h 89"/>
                <a:gd name="T2" fmla="*/ 66 w 89"/>
                <a:gd name="T3" fmla="*/ 6 h 89"/>
                <a:gd name="T4" fmla="*/ 83 w 89"/>
                <a:gd name="T5" fmla="*/ 22 h 89"/>
                <a:gd name="T6" fmla="*/ 89 w 89"/>
                <a:gd name="T7" fmla="*/ 45 h 89"/>
                <a:gd name="T8" fmla="*/ 83 w 89"/>
                <a:gd name="T9" fmla="*/ 67 h 89"/>
                <a:gd name="T10" fmla="*/ 66 w 89"/>
                <a:gd name="T11" fmla="*/ 83 h 89"/>
                <a:gd name="T12" fmla="*/ 44 w 89"/>
                <a:gd name="T13" fmla="*/ 89 h 89"/>
                <a:gd name="T14" fmla="*/ 22 w 89"/>
                <a:gd name="T15" fmla="*/ 83 h 89"/>
                <a:gd name="T16" fmla="*/ 6 w 89"/>
                <a:gd name="T17" fmla="*/ 67 h 89"/>
                <a:gd name="T18" fmla="*/ 0 w 89"/>
                <a:gd name="T19" fmla="*/ 45 h 89"/>
                <a:gd name="T20" fmla="*/ 6 w 89"/>
                <a:gd name="T21" fmla="*/ 22 h 89"/>
                <a:gd name="T22" fmla="*/ 23 w 89"/>
                <a:gd name="T23" fmla="*/ 6 h 89"/>
                <a:gd name="T24" fmla="*/ 44 w 89"/>
                <a:gd name="T25" fmla="*/ 0 h 89"/>
                <a:gd name="T26" fmla="*/ 44 w 89"/>
                <a:gd name="T27" fmla="*/ 8 h 89"/>
                <a:gd name="T28" fmla="*/ 26 w 89"/>
                <a:gd name="T29" fmla="*/ 13 h 89"/>
                <a:gd name="T30" fmla="*/ 12 w 89"/>
                <a:gd name="T31" fmla="*/ 26 h 89"/>
                <a:gd name="T32" fmla="*/ 8 w 89"/>
                <a:gd name="T33" fmla="*/ 45 h 89"/>
                <a:gd name="T34" fmla="*/ 12 w 89"/>
                <a:gd name="T35" fmla="*/ 63 h 89"/>
                <a:gd name="T36" fmla="*/ 26 w 89"/>
                <a:gd name="T37" fmla="*/ 77 h 89"/>
                <a:gd name="T38" fmla="*/ 44 w 89"/>
                <a:gd name="T39" fmla="*/ 82 h 89"/>
                <a:gd name="T40" fmla="*/ 63 w 89"/>
                <a:gd name="T41" fmla="*/ 77 h 89"/>
                <a:gd name="T42" fmla="*/ 76 w 89"/>
                <a:gd name="T43" fmla="*/ 63 h 89"/>
                <a:gd name="T44" fmla="*/ 81 w 89"/>
                <a:gd name="T45" fmla="*/ 45 h 89"/>
                <a:gd name="T46" fmla="*/ 76 w 89"/>
                <a:gd name="T47" fmla="*/ 26 h 89"/>
                <a:gd name="T48" fmla="*/ 63 w 89"/>
                <a:gd name="T49" fmla="*/ 13 h 89"/>
                <a:gd name="T50" fmla="*/ 44 w 89"/>
                <a:gd name="T51" fmla="*/ 8 h 89"/>
                <a:gd name="T52" fmla="*/ 25 w 89"/>
                <a:gd name="T53" fmla="*/ 69 h 89"/>
                <a:gd name="T54" fmla="*/ 25 w 89"/>
                <a:gd name="T55" fmla="*/ 22 h 89"/>
                <a:gd name="T56" fmla="*/ 41 w 89"/>
                <a:gd name="T57" fmla="*/ 22 h 89"/>
                <a:gd name="T58" fmla="*/ 53 w 89"/>
                <a:gd name="T59" fmla="*/ 23 h 89"/>
                <a:gd name="T60" fmla="*/ 59 w 89"/>
                <a:gd name="T61" fmla="*/ 27 h 89"/>
                <a:gd name="T62" fmla="*/ 62 w 89"/>
                <a:gd name="T63" fmla="*/ 34 h 89"/>
                <a:gd name="T64" fmla="*/ 58 w 89"/>
                <a:gd name="T65" fmla="*/ 43 h 89"/>
                <a:gd name="T66" fmla="*/ 48 w 89"/>
                <a:gd name="T67" fmla="*/ 48 h 89"/>
                <a:gd name="T68" fmla="*/ 52 w 89"/>
                <a:gd name="T69" fmla="*/ 50 h 89"/>
                <a:gd name="T70" fmla="*/ 59 w 89"/>
                <a:gd name="T71" fmla="*/ 60 h 89"/>
                <a:gd name="T72" fmla="*/ 65 w 89"/>
                <a:gd name="T73" fmla="*/ 69 h 89"/>
                <a:gd name="T74" fmla="*/ 56 w 89"/>
                <a:gd name="T75" fmla="*/ 69 h 89"/>
                <a:gd name="T76" fmla="*/ 51 w 89"/>
                <a:gd name="T77" fmla="*/ 62 h 89"/>
                <a:gd name="T78" fmla="*/ 43 w 89"/>
                <a:gd name="T79" fmla="*/ 51 h 89"/>
                <a:gd name="T80" fmla="*/ 37 w 89"/>
                <a:gd name="T81" fmla="*/ 49 h 89"/>
                <a:gd name="T82" fmla="*/ 33 w 89"/>
                <a:gd name="T83" fmla="*/ 49 h 89"/>
                <a:gd name="T84" fmla="*/ 33 w 89"/>
                <a:gd name="T85" fmla="*/ 69 h 89"/>
                <a:gd name="T86" fmla="*/ 25 w 89"/>
                <a:gd name="T87" fmla="*/ 69 h 89"/>
                <a:gd name="T88" fmla="*/ 33 w 89"/>
                <a:gd name="T89" fmla="*/ 42 h 89"/>
                <a:gd name="T90" fmla="*/ 42 w 89"/>
                <a:gd name="T91" fmla="*/ 42 h 89"/>
                <a:gd name="T92" fmla="*/ 51 w 89"/>
                <a:gd name="T93" fmla="*/ 40 h 89"/>
                <a:gd name="T94" fmla="*/ 54 w 89"/>
                <a:gd name="T95" fmla="*/ 35 h 89"/>
                <a:gd name="T96" fmla="*/ 52 w 89"/>
                <a:gd name="T97" fmla="*/ 31 h 89"/>
                <a:gd name="T98" fmla="*/ 49 w 89"/>
                <a:gd name="T99" fmla="*/ 29 h 89"/>
                <a:gd name="T100" fmla="*/ 41 w 89"/>
                <a:gd name="T101" fmla="*/ 28 h 89"/>
                <a:gd name="T102" fmla="*/ 33 w 89"/>
                <a:gd name="T103" fmla="*/ 28 h 89"/>
                <a:gd name="T104" fmla="*/ 33 w 89"/>
                <a:gd name="T105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89">
                  <a:moveTo>
                    <a:pt x="44" y="0"/>
                  </a:moveTo>
                  <a:cubicBezTo>
                    <a:pt x="52" y="0"/>
                    <a:pt x="59" y="2"/>
                    <a:pt x="66" y="6"/>
                  </a:cubicBezTo>
                  <a:cubicBezTo>
                    <a:pt x="73" y="10"/>
                    <a:pt x="79" y="15"/>
                    <a:pt x="83" y="22"/>
                  </a:cubicBezTo>
                  <a:cubicBezTo>
                    <a:pt x="87" y="30"/>
                    <a:pt x="89" y="37"/>
                    <a:pt x="89" y="45"/>
                  </a:cubicBezTo>
                  <a:cubicBezTo>
                    <a:pt x="89" y="52"/>
                    <a:pt x="87" y="60"/>
                    <a:pt x="83" y="67"/>
                  </a:cubicBezTo>
                  <a:cubicBezTo>
                    <a:pt x="79" y="74"/>
                    <a:pt x="73" y="79"/>
                    <a:pt x="66" y="83"/>
                  </a:cubicBezTo>
                  <a:cubicBezTo>
                    <a:pt x="59" y="87"/>
                    <a:pt x="52" y="89"/>
                    <a:pt x="44" y="89"/>
                  </a:cubicBezTo>
                  <a:cubicBezTo>
                    <a:pt x="37" y="89"/>
                    <a:pt x="29" y="87"/>
                    <a:pt x="22" y="83"/>
                  </a:cubicBezTo>
                  <a:cubicBezTo>
                    <a:pt x="15" y="79"/>
                    <a:pt x="10" y="74"/>
                    <a:pt x="6" y="67"/>
                  </a:cubicBezTo>
                  <a:cubicBezTo>
                    <a:pt x="2" y="60"/>
                    <a:pt x="0" y="52"/>
                    <a:pt x="0" y="45"/>
                  </a:cubicBezTo>
                  <a:cubicBezTo>
                    <a:pt x="0" y="37"/>
                    <a:pt x="2" y="30"/>
                    <a:pt x="6" y="22"/>
                  </a:cubicBezTo>
                  <a:cubicBezTo>
                    <a:pt x="10" y="15"/>
                    <a:pt x="16" y="10"/>
                    <a:pt x="23" y="6"/>
                  </a:cubicBezTo>
                  <a:cubicBezTo>
                    <a:pt x="30" y="2"/>
                    <a:pt x="37" y="0"/>
                    <a:pt x="44" y="0"/>
                  </a:cubicBezTo>
                  <a:close/>
                  <a:moveTo>
                    <a:pt x="44" y="8"/>
                  </a:moveTo>
                  <a:cubicBezTo>
                    <a:pt x="38" y="8"/>
                    <a:pt x="32" y="9"/>
                    <a:pt x="26" y="13"/>
                  </a:cubicBezTo>
                  <a:cubicBezTo>
                    <a:pt x="20" y="16"/>
                    <a:pt x="16" y="20"/>
                    <a:pt x="12" y="26"/>
                  </a:cubicBezTo>
                  <a:cubicBezTo>
                    <a:pt x="9" y="32"/>
                    <a:pt x="8" y="38"/>
                    <a:pt x="8" y="45"/>
                  </a:cubicBezTo>
                  <a:cubicBezTo>
                    <a:pt x="8" y="51"/>
                    <a:pt x="9" y="57"/>
                    <a:pt x="12" y="63"/>
                  </a:cubicBezTo>
                  <a:cubicBezTo>
                    <a:pt x="16" y="69"/>
                    <a:pt x="20" y="73"/>
                    <a:pt x="26" y="77"/>
                  </a:cubicBezTo>
                  <a:cubicBezTo>
                    <a:pt x="32" y="80"/>
                    <a:pt x="38" y="82"/>
                    <a:pt x="44" y="82"/>
                  </a:cubicBezTo>
                  <a:cubicBezTo>
                    <a:pt x="51" y="82"/>
                    <a:pt x="57" y="80"/>
                    <a:pt x="63" y="77"/>
                  </a:cubicBezTo>
                  <a:cubicBezTo>
                    <a:pt x="69" y="73"/>
                    <a:pt x="73" y="69"/>
                    <a:pt x="76" y="63"/>
                  </a:cubicBezTo>
                  <a:cubicBezTo>
                    <a:pt x="80" y="57"/>
                    <a:pt x="81" y="51"/>
                    <a:pt x="81" y="45"/>
                  </a:cubicBezTo>
                  <a:cubicBezTo>
                    <a:pt x="81" y="38"/>
                    <a:pt x="80" y="32"/>
                    <a:pt x="76" y="26"/>
                  </a:cubicBezTo>
                  <a:cubicBezTo>
                    <a:pt x="73" y="20"/>
                    <a:pt x="68" y="16"/>
                    <a:pt x="63" y="13"/>
                  </a:cubicBezTo>
                  <a:cubicBezTo>
                    <a:pt x="57" y="9"/>
                    <a:pt x="51" y="8"/>
                    <a:pt x="44" y="8"/>
                  </a:cubicBezTo>
                  <a:close/>
                  <a:moveTo>
                    <a:pt x="25" y="69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7" y="22"/>
                    <a:pt x="51" y="22"/>
                    <a:pt x="53" y="23"/>
                  </a:cubicBezTo>
                  <a:cubicBezTo>
                    <a:pt x="56" y="24"/>
                    <a:pt x="58" y="25"/>
                    <a:pt x="59" y="27"/>
                  </a:cubicBezTo>
                  <a:cubicBezTo>
                    <a:pt x="61" y="30"/>
                    <a:pt x="62" y="32"/>
                    <a:pt x="62" y="34"/>
                  </a:cubicBezTo>
                  <a:cubicBezTo>
                    <a:pt x="62" y="38"/>
                    <a:pt x="60" y="41"/>
                    <a:pt x="58" y="43"/>
                  </a:cubicBezTo>
                  <a:cubicBezTo>
                    <a:pt x="55" y="46"/>
                    <a:pt x="52" y="48"/>
                    <a:pt x="48" y="48"/>
                  </a:cubicBezTo>
                  <a:cubicBezTo>
                    <a:pt x="50" y="49"/>
                    <a:pt x="51" y="49"/>
                    <a:pt x="52" y="50"/>
                  </a:cubicBezTo>
                  <a:cubicBezTo>
                    <a:pt x="54" y="52"/>
                    <a:pt x="56" y="55"/>
                    <a:pt x="59" y="60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48" y="56"/>
                    <a:pt x="45" y="52"/>
                    <a:pt x="43" y="51"/>
                  </a:cubicBezTo>
                  <a:cubicBezTo>
                    <a:pt x="42" y="49"/>
                    <a:pt x="40" y="49"/>
                    <a:pt x="37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69"/>
                    <a:pt x="33" y="69"/>
                    <a:pt x="33" y="69"/>
                  </a:cubicBezTo>
                  <a:lnTo>
                    <a:pt x="25" y="69"/>
                  </a:lnTo>
                  <a:close/>
                  <a:moveTo>
                    <a:pt x="33" y="42"/>
                  </a:moveTo>
                  <a:cubicBezTo>
                    <a:pt x="42" y="42"/>
                    <a:pt x="42" y="42"/>
                    <a:pt x="42" y="42"/>
                  </a:cubicBezTo>
                  <a:cubicBezTo>
                    <a:pt x="46" y="42"/>
                    <a:pt x="50" y="42"/>
                    <a:pt x="51" y="40"/>
                  </a:cubicBezTo>
                  <a:cubicBezTo>
                    <a:pt x="53" y="39"/>
                    <a:pt x="54" y="37"/>
                    <a:pt x="54" y="35"/>
                  </a:cubicBezTo>
                  <a:cubicBezTo>
                    <a:pt x="54" y="34"/>
                    <a:pt x="53" y="32"/>
                    <a:pt x="52" y="31"/>
                  </a:cubicBezTo>
                  <a:cubicBezTo>
                    <a:pt x="52" y="30"/>
                    <a:pt x="51" y="29"/>
                    <a:pt x="49" y="29"/>
                  </a:cubicBezTo>
                  <a:cubicBezTo>
                    <a:pt x="48" y="28"/>
                    <a:pt x="45" y="28"/>
                    <a:pt x="41" y="28"/>
                  </a:cubicBezTo>
                  <a:cubicBezTo>
                    <a:pt x="33" y="28"/>
                    <a:pt x="33" y="28"/>
                    <a:pt x="33" y="28"/>
                  </a:cubicBezTo>
                  <a:lnTo>
                    <a:pt x="33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2015768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0FB1-57F5-4CEB-B86E-FBD475AC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NVMe™ Hot-Plug/Error Handling – Why is it such a heavy lift?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9FDBC-F2BE-4BDF-8E9B-7D6A77718669}"/>
              </a:ext>
            </a:extLst>
          </p:cNvPr>
          <p:cNvSpPr txBox="1"/>
          <p:nvPr/>
        </p:nvSpPr>
        <p:spPr>
          <a:xfrm>
            <a:off x="5863550" y="1099625"/>
            <a:ext cx="3010545" cy="350865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Because it’s an ecosystem issue!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NVMe Drive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Platform</a:t>
            </a:r>
          </a:p>
          <a:p>
            <a:pPr marL="1126161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Hardware</a:t>
            </a:r>
          </a:p>
          <a:p>
            <a:pPr marL="1126161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Firmware</a:t>
            </a:r>
          </a:p>
          <a:p>
            <a:pPr marL="1126161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BMC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PCIe Root Port/Switch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Operating System</a:t>
            </a:r>
          </a:p>
          <a:p>
            <a:pPr marL="1126161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NVMe Driver</a:t>
            </a:r>
          </a:p>
          <a:p>
            <a:pPr marL="1126161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PCIe Driver</a:t>
            </a:r>
          </a:p>
          <a:p>
            <a:pPr marL="1126161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ACPI Driver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Each player historically looking at their own piece.  But who is looking at the whole picture?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3C7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3C7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9DE488E-88E2-42C5-80CF-A8D7E1FBD776}"/>
              </a:ext>
            </a:extLst>
          </p:cNvPr>
          <p:cNvGrpSpPr/>
          <p:nvPr/>
        </p:nvGrpSpPr>
        <p:grpSpPr>
          <a:xfrm>
            <a:off x="455612" y="1051265"/>
            <a:ext cx="5217468" cy="3178153"/>
            <a:chOff x="455612" y="1051265"/>
            <a:chExt cx="5217468" cy="31781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DA01985-B489-4C63-A180-77CDA280F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5612" y="1051265"/>
              <a:ext cx="5217468" cy="317815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3" name="Speech Bubble: Oval 2">
              <a:extLst>
                <a:ext uri="{FF2B5EF4-FFF2-40B4-BE49-F238E27FC236}">
                  <a16:creationId xmlns:a16="http://schemas.microsoft.com/office/drawing/2014/main" id="{52974BCD-B3F3-4C9F-9C09-A96926578876}"/>
                </a:ext>
              </a:extLst>
            </p:cNvPr>
            <p:cNvSpPr/>
            <p:nvPr/>
          </p:nvSpPr>
          <p:spPr>
            <a:xfrm>
              <a:off x="659474" y="2396058"/>
              <a:ext cx="632518" cy="649185"/>
            </a:xfrm>
            <a:prstGeom prst="wedgeEllipseCallou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It’s a rope!</a:t>
              </a:r>
            </a:p>
          </p:txBody>
        </p:sp>
        <p:sp>
          <p:nvSpPr>
            <p:cNvPr id="7" name="Speech Bubble: Oval 6">
              <a:extLst>
                <a:ext uri="{FF2B5EF4-FFF2-40B4-BE49-F238E27FC236}">
                  <a16:creationId xmlns:a16="http://schemas.microsoft.com/office/drawing/2014/main" id="{95FBACA9-0271-454A-86CB-4A104BC5A30E}"/>
                </a:ext>
              </a:extLst>
            </p:cNvPr>
            <p:cNvSpPr/>
            <p:nvPr/>
          </p:nvSpPr>
          <p:spPr>
            <a:xfrm flipH="1">
              <a:off x="1363653" y="2315724"/>
              <a:ext cx="617053" cy="649185"/>
            </a:xfrm>
            <a:prstGeom prst="wedgeEllipseCallou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It’s a wall!</a:t>
              </a:r>
            </a:p>
          </p:txBody>
        </p:sp>
        <p:sp>
          <p:nvSpPr>
            <p:cNvPr id="13" name="Speech Bubble: Oval 12">
              <a:extLst>
                <a:ext uri="{FF2B5EF4-FFF2-40B4-BE49-F238E27FC236}">
                  <a16:creationId xmlns:a16="http://schemas.microsoft.com/office/drawing/2014/main" id="{2C99CF80-1A2B-43FC-9055-CC9C89D348D8}"/>
                </a:ext>
              </a:extLst>
            </p:cNvPr>
            <p:cNvSpPr/>
            <p:nvPr/>
          </p:nvSpPr>
          <p:spPr>
            <a:xfrm flipH="1">
              <a:off x="3359673" y="2720651"/>
              <a:ext cx="632518" cy="378834"/>
            </a:xfrm>
            <a:prstGeom prst="wedgeEllipseCallou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9A3A898-EE1F-4269-A210-7AC19047E0C7}"/>
                </a:ext>
              </a:extLst>
            </p:cNvPr>
            <p:cNvSpPr txBox="1"/>
            <p:nvPr/>
          </p:nvSpPr>
          <p:spPr>
            <a:xfrm flipH="1">
              <a:off x="3419754" y="2686465"/>
              <a:ext cx="512355" cy="430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It’s a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spear!</a:t>
              </a:r>
            </a:p>
          </p:txBody>
        </p:sp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E31B3A15-857D-4099-9FB6-A7E416CCAEB5}"/>
                </a:ext>
              </a:extLst>
            </p:cNvPr>
            <p:cNvSpPr/>
            <p:nvPr/>
          </p:nvSpPr>
          <p:spPr>
            <a:xfrm flipH="1">
              <a:off x="2899478" y="2821472"/>
              <a:ext cx="512355" cy="449302"/>
            </a:xfrm>
            <a:prstGeom prst="wedgeEllipseCallou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B895D5-DADD-4F14-ADD9-96B9461B05BF}"/>
                </a:ext>
              </a:extLst>
            </p:cNvPr>
            <p:cNvSpPr txBox="1"/>
            <p:nvPr/>
          </p:nvSpPr>
          <p:spPr>
            <a:xfrm flipH="1">
              <a:off x="2899479" y="2839889"/>
              <a:ext cx="473176" cy="430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It’s a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tree!</a:t>
              </a:r>
            </a:p>
          </p:txBody>
        </p:sp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A352178D-0D89-40A6-A387-C842E0959831}"/>
                </a:ext>
              </a:extLst>
            </p:cNvPr>
            <p:cNvSpPr/>
            <p:nvPr/>
          </p:nvSpPr>
          <p:spPr>
            <a:xfrm flipH="1">
              <a:off x="2222403" y="1821343"/>
              <a:ext cx="586055" cy="535175"/>
            </a:xfrm>
            <a:prstGeom prst="wedgeEllipseCallou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F8C80F9-0C65-4E29-B6AF-28F3754ED448}"/>
                </a:ext>
              </a:extLst>
            </p:cNvPr>
            <p:cNvSpPr txBox="1"/>
            <p:nvPr/>
          </p:nvSpPr>
          <p:spPr>
            <a:xfrm flipH="1">
              <a:off x="2305447" y="1879948"/>
              <a:ext cx="419965" cy="430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It’s a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fan!</a:t>
              </a:r>
            </a:p>
          </p:txBody>
        </p:sp>
        <p:sp>
          <p:nvSpPr>
            <p:cNvPr id="26" name="Speech Bubble: Oval 25">
              <a:extLst>
                <a:ext uri="{FF2B5EF4-FFF2-40B4-BE49-F238E27FC236}">
                  <a16:creationId xmlns:a16="http://schemas.microsoft.com/office/drawing/2014/main" id="{7171E61B-D5F8-46E9-842B-0565F68A31C2}"/>
                </a:ext>
              </a:extLst>
            </p:cNvPr>
            <p:cNvSpPr/>
            <p:nvPr/>
          </p:nvSpPr>
          <p:spPr>
            <a:xfrm flipH="1">
              <a:off x="4763358" y="2582175"/>
              <a:ext cx="586055" cy="535175"/>
            </a:xfrm>
            <a:prstGeom prst="wedgeEllipseCallou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340406-4BD8-47FC-94AE-4EC98F37D441}"/>
                </a:ext>
              </a:extLst>
            </p:cNvPr>
            <p:cNvSpPr txBox="1"/>
            <p:nvPr/>
          </p:nvSpPr>
          <p:spPr>
            <a:xfrm flipH="1">
              <a:off x="4795788" y="2624447"/>
              <a:ext cx="503011" cy="430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It’s a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/>
                <a:t>snake</a:t>
              </a:r>
              <a:r>
                <a:rPr kumimoji="0" lang="en-US" sz="1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69889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A832DBA9-48A4-491D-B762-A0D2EF4469D2}"/>
              </a:ext>
            </a:extLst>
          </p:cNvPr>
          <p:cNvSpPr/>
          <p:nvPr/>
        </p:nvSpPr>
        <p:spPr>
          <a:xfrm>
            <a:off x="6698060" y="743188"/>
            <a:ext cx="2276201" cy="1742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EA7BE-8A5A-46A9-A582-0B43596C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Hot-Plug Storage – A High-Level Comparison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BFD8F82-A0DB-4771-940D-531D31E344A7}"/>
              </a:ext>
            </a:extLst>
          </p:cNvPr>
          <p:cNvSpPr/>
          <p:nvPr/>
        </p:nvSpPr>
        <p:spPr>
          <a:xfrm>
            <a:off x="5242578" y="3199758"/>
            <a:ext cx="1384929" cy="366819"/>
          </a:xfrm>
          <a:prstGeom prst="round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868E07B6-931C-4FC3-AB10-86E966AB650A}"/>
              </a:ext>
            </a:extLst>
          </p:cNvPr>
          <p:cNvSpPr/>
          <p:nvPr/>
        </p:nvSpPr>
        <p:spPr>
          <a:xfrm>
            <a:off x="5225675" y="2133147"/>
            <a:ext cx="1384929" cy="366819"/>
          </a:xfrm>
          <a:prstGeom prst="round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59E3117E-A2BE-4D85-83F5-015A95962087}"/>
              </a:ext>
            </a:extLst>
          </p:cNvPr>
          <p:cNvSpPr/>
          <p:nvPr/>
        </p:nvSpPr>
        <p:spPr>
          <a:xfrm>
            <a:off x="630697" y="1568540"/>
            <a:ext cx="4353814" cy="444230"/>
          </a:xfrm>
          <a:prstGeom prst="roundRect">
            <a:avLst/>
          </a:prstGeom>
          <a:solidFill>
            <a:srgbClr val="007DB8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Host Software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(Operating System, Drivers, Applications, UEFI/BIOS)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96A11336-7297-4A74-A858-9F17933BF507}"/>
              </a:ext>
            </a:extLst>
          </p:cNvPr>
          <p:cNvSpPr/>
          <p:nvPr/>
        </p:nvSpPr>
        <p:spPr>
          <a:xfrm>
            <a:off x="776472" y="2228933"/>
            <a:ext cx="1058811" cy="316832"/>
          </a:xfrm>
          <a:prstGeom prst="roundRect">
            <a:avLst/>
          </a:prstGeom>
          <a:solidFill>
            <a:srgbClr val="007DB8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SAS Controller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388AD53F-4B62-4F2F-833F-2CF953EB6035}"/>
              </a:ext>
            </a:extLst>
          </p:cNvPr>
          <p:cNvSpPr/>
          <p:nvPr/>
        </p:nvSpPr>
        <p:spPr>
          <a:xfrm>
            <a:off x="2210962" y="2235913"/>
            <a:ext cx="1058811" cy="316832"/>
          </a:xfrm>
          <a:prstGeom prst="roundRect">
            <a:avLst/>
          </a:prstGeom>
          <a:solidFill>
            <a:srgbClr val="007DB8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SATA Controller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46436C05-56C0-41C9-AFF3-D12B2CFE43D5}"/>
              </a:ext>
            </a:extLst>
          </p:cNvPr>
          <p:cNvSpPr/>
          <p:nvPr/>
        </p:nvSpPr>
        <p:spPr>
          <a:xfrm>
            <a:off x="3673375" y="3473157"/>
            <a:ext cx="1058811" cy="316832"/>
          </a:xfrm>
          <a:prstGeom prst="roundRect">
            <a:avLst/>
          </a:prstGeom>
          <a:solidFill>
            <a:srgbClr val="007DB8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NVMe Controller</a:t>
            </a:r>
          </a:p>
        </p:txBody>
      </p:sp>
      <p:sp>
        <p:nvSpPr>
          <p:cNvPr id="108" name="Flowchart: Magnetic Disk 107">
            <a:extLst>
              <a:ext uri="{FF2B5EF4-FFF2-40B4-BE49-F238E27FC236}">
                <a16:creationId xmlns:a16="http://schemas.microsoft.com/office/drawing/2014/main" id="{0DA6264A-A276-469A-BFA1-AFC870E48B73}"/>
              </a:ext>
            </a:extLst>
          </p:cNvPr>
          <p:cNvSpPr/>
          <p:nvPr/>
        </p:nvSpPr>
        <p:spPr>
          <a:xfrm>
            <a:off x="900349" y="3478129"/>
            <a:ext cx="822159" cy="417094"/>
          </a:xfrm>
          <a:prstGeom prst="flowChartMagneticDisk">
            <a:avLst/>
          </a:prstGeom>
          <a:solidFill>
            <a:srgbClr val="007DB8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SAS Drive</a:t>
            </a:r>
          </a:p>
        </p:txBody>
      </p:sp>
      <p:sp>
        <p:nvSpPr>
          <p:cNvPr id="109" name="Flowchart: Magnetic Disk 108">
            <a:extLst>
              <a:ext uri="{FF2B5EF4-FFF2-40B4-BE49-F238E27FC236}">
                <a16:creationId xmlns:a16="http://schemas.microsoft.com/office/drawing/2014/main" id="{96290369-B186-4B63-881D-FE1FDBE62232}"/>
              </a:ext>
            </a:extLst>
          </p:cNvPr>
          <p:cNvSpPr/>
          <p:nvPr/>
        </p:nvSpPr>
        <p:spPr>
          <a:xfrm>
            <a:off x="2334839" y="3485109"/>
            <a:ext cx="822159" cy="417094"/>
          </a:xfrm>
          <a:prstGeom prst="flowChartMagneticDisk">
            <a:avLst/>
          </a:prstGeom>
          <a:solidFill>
            <a:srgbClr val="007DB8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SATA Drive</a:t>
            </a:r>
          </a:p>
        </p:txBody>
      </p:sp>
      <p:sp>
        <p:nvSpPr>
          <p:cNvPr id="110" name="Flowchart: Magnetic Disk 109">
            <a:extLst>
              <a:ext uri="{FF2B5EF4-FFF2-40B4-BE49-F238E27FC236}">
                <a16:creationId xmlns:a16="http://schemas.microsoft.com/office/drawing/2014/main" id="{5AECE90F-A1BC-44F6-9F3D-93D8894F0CDB}"/>
              </a:ext>
            </a:extLst>
          </p:cNvPr>
          <p:cNvSpPr/>
          <p:nvPr/>
        </p:nvSpPr>
        <p:spPr>
          <a:xfrm>
            <a:off x="3673375" y="3789989"/>
            <a:ext cx="1058805" cy="417094"/>
          </a:xfrm>
          <a:prstGeom prst="flowChartMagneticDisk">
            <a:avLst/>
          </a:prstGeom>
          <a:solidFill>
            <a:srgbClr val="007DB8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NVMe Drive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3AB9021-1860-4E43-9D6F-1CE9A6986F92}"/>
              </a:ext>
            </a:extLst>
          </p:cNvPr>
          <p:cNvSpPr/>
          <p:nvPr/>
        </p:nvSpPr>
        <p:spPr>
          <a:xfrm>
            <a:off x="451648" y="2738269"/>
            <a:ext cx="5907902" cy="238627"/>
          </a:xfrm>
          <a:prstGeom prst="rect">
            <a:avLst/>
          </a:prstGeom>
          <a:solidFill>
            <a:srgbClr val="DC5034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0" marR="0" lvl="0" indent="0" algn="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Hot-Plug Barrier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A808FDA-206C-4017-BB6E-FBF9A610B055}"/>
              </a:ext>
            </a:extLst>
          </p:cNvPr>
          <p:cNvSpPr/>
          <p:nvPr/>
        </p:nvSpPr>
        <p:spPr>
          <a:xfrm>
            <a:off x="3613233" y="3430043"/>
            <a:ext cx="1195128" cy="829176"/>
          </a:xfrm>
          <a:prstGeom prst="roundRect">
            <a:avLst/>
          </a:prstGeom>
          <a:noFill/>
          <a:ln>
            <a:solidFill>
              <a:srgbClr val="007DB8">
                <a:shade val="95000"/>
                <a:satMod val="105000"/>
              </a:srgbClr>
            </a:solidFill>
            <a:prstDash val="sysDash"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92283286-1812-4A08-913A-F9424C8A476C}"/>
              </a:ext>
            </a:extLst>
          </p:cNvPr>
          <p:cNvSpPr/>
          <p:nvPr/>
        </p:nvSpPr>
        <p:spPr>
          <a:xfrm>
            <a:off x="578069" y="1264971"/>
            <a:ext cx="4585197" cy="853054"/>
          </a:xfrm>
          <a:prstGeom prst="roundRect">
            <a:avLst/>
          </a:prstGeom>
          <a:noFill/>
          <a:ln>
            <a:solidFill>
              <a:srgbClr val="007DB8">
                <a:shade val="95000"/>
                <a:satMod val="105000"/>
              </a:srgbClr>
            </a:solidFill>
            <a:prstDash val="sysDash"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1EF1BCD-40AE-47AA-B425-60C8521BE0CB}"/>
              </a:ext>
            </a:extLst>
          </p:cNvPr>
          <p:cNvSpPr/>
          <p:nvPr/>
        </p:nvSpPr>
        <p:spPr>
          <a:xfrm>
            <a:off x="2110260" y="3441995"/>
            <a:ext cx="1195128" cy="496380"/>
          </a:xfrm>
          <a:prstGeom prst="roundRect">
            <a:avLst/>
          </a:prstGeom>
          <a:noFill/>
          <a:ln>
            <a:solidFill>
              <a:srgbClr val="007DB8">
                <a:shade val="95000"/>
                <a:satMod val="105000"/>
              </a:srgbClr>
            </a:solidFill>
            <a:prstDash val="sysDash"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4F50D963-2AF7-4C2E-B8C1-92C569374C8D}"/>
              </a:ext>
            </a:extLst>
          </p:cNvPr>
          <p:cNvSpPr/>
          <p:nvPr/>
        </p:nvSpPr>
        <p:spPr>
          <a:xfrm>
            <a:off x="725197" y="3417457"/>
            <a:ext cx="1195128" cy="513938"/>
          </a:xfrm>
          <a:prstGeom prst="roundRect">
            <a:avLst/>
          </a:prstGeom>
          <a:noFill/>
          <a:ln>
            <a:solidFill>
              <a:srgbClr val="007DB8">
                <a:shade val="95000"/>
                <a:satMod val="105000"/>
              </a:srgbClr>
            </a:solidFill>
            <a:prstDash val="sysDash"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7CBB871-BE1E-4413-90EB-7EA522B6BFAE}"/>
              </a:ext>
            </a:extLst>
          </p:cNvPr>
          <p:cNvSpPr txBox="1"/>
          <p:nvPr/>
        </p:nvSpPr>
        <p:spPr>
          <a:xfrm>
            <a:off x="2432997" y="1272716"/>
            <a:ext cx="990977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7DB8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Processor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2A7407B-F813-477E-9906-0BD8D700C6B4}"/>
              </a:ext>
            </a:extLst>
          </p:cNvPr>
          <p:cNvCxnSpPr>
            <a:cxnSpLocks/>
            <a:endCxn id="119" idx="2"/>
          </p:cNvCxnSpPr>
          <p:nvPr/>
        </p:nvCxnSpPr>
        <p:spPr>
          <a:xfrm flipV="1">
            <a:off x="5928471" y="2485284"/>
            <a:ext cx="0" cy="252985"/>
          </a:xfrm>
          <a:prstGeom prst="straightConnector1">
            <a:avLst/>
          </a:prstGeom>
          <a:noFill/>
          <a:ln w="9525" cap="flat" cmpd="sng" algn="ctr">
            <a:solidFill>
              <a:srgbClr val="007DB8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E87972E-8B78-4596-ADAB-E437B92CA7F5}"/>
              </a:ext>
            </a:extLst>
          </p:cNvPr>
          <p:cNvCxnSpPr>
            <a:cxnSpLocks/>
            <a:endCxn id="120" idx="0"/>
          </p:cNvCxnSpPr>
          <p:nvPr/>
        </p:nvCxnSpPr>
        <p:spPr>
          <a:xfrm>
            <a:off x="5928471" y="2976896"/>
            <a:ext cx="0" cy="230079"/>
          </a:xfrm>
          <a:prstGeom prst="straightConnector1">
            <a:avLst/>
          </a:prstGeom>
          <a:noFill/>
          <a:ln w="9525" cap="flat" cmpd="sng" algn="ctr">
            <a:solidFill>
              <a:srgbClr val="007DB8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65F284A6-9B07-49C6-BA3E-9E44DB7A8B8A}"/>
              </a:ext>
            </a:extLst>
          </p:cNvPr>
          <p:cNvSpPr txBox="1"/>
          <p:nvPr/>
        </p:nvSpPr>
        <p:spPr>
          <a:xfrm>
            <a:off x="5158882" y="2143652"/>
            <a:ext cx="153917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7DB8"/>
              </a:buClr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Hardware above the barrier </a:t>
            </a:r>
            <a:r>
              <a:rPr kumimoji="0" lang="en-US" sz="9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is not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 hot pluggable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05FE0B5-9F93-460A-8188-FF42DEA07595}"/>
              </a:ext>
            </a:extLst>
          </p:cNvPr>
          <p:cNvSpPr txBox="1"/>
          <p:nvPr/>
        </p:nvSpPr>
        <p:spPr>
          <a:xfrm>
            <a:off x="5255414" y="3206975"/>
            <a:ext cx="134611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7DB8"/>
              </a:buClr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Hardware below the barrier </a:t>
            </a:r>
            <a:r>
              <a:rPr kumimoji="0" lang="en-US" sz="9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is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 hot pluggable</a:t>
            </a:r>
          </a:p>
        </p:txBody>
      </p:sp>
      <p:sp>
        <p:nvSpPr>
          <p:cNvPr id="121" name="Arrow: Up-Down 120">
            <a:extLst>
              <a:ext uri="{FF2B5EF4-FFF2-40B4-BE49-F238E27FC236}">
                <a16:creationId xmlns:a16="http://schemas.microsoft.com/office/drawing/2014/main" id="{5AE056B6-FE47-4967-BB01-120A9427F00E}"/>
              </a:ext>
            </a:extLst>
          </p:cNvPr>
          <p:cNvSpPr/>
          <p:nvPr/>
        </p:nvSpPr>
        <p:spPr>
          <a:xfrm>
            <a:off x="1190986" y="2545765"/>
            <a:ext cx="273687" cy="932369"/>
          </a:xfrm>
          <a:prstGeom prst="upDownArrow">
            <a:avLst/>
          </a:prstGeom>
          <a:solidFill>
            <a:srgbClr val="007DB8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46A3EEB-BDA6-4463-AD65-7F000EB4FEBC}"/>
              </a:ext>
            </a:extLst>
          </p:cNvPr>
          <p:cNvSpPr txBox="1"/>
          <p:nvPr/>
        </p:nvSpPr>
        <p:spPr>
          <a:xfrm rot="16200000">
            <a:off x="1004664" y="2920507"/>
            <a:ext cx="646331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7DB8"/>
              </a:buClr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SAS Bus</a:t>
            </a:r>
          </a:p>
        </p:txBody>
      </p:sp>
      <p:sp>
        <p:nvSpPr>
          <p:cNvPr id="123" name="Arrow: Up-Down 122">
            <a:extLst>
              <a:ext uri="{FF2B5EF4-FFF2-40B4-BE49-F238E27FC236}">
                <a16:creationId xmlns:a16="http://schemas.microsoft.com/office/drawing/2014/main" id="{C5B840CB-4BA2-481F-8702-CED78D5C9AFD}"/>
              </a:ext>
            </a:extLst>
          </p:cNvPr>
          <p:cNvSpPr/>
          <p:nvPr/>
        </p:nvSpPr>
        <p:spPr>
          <a:xfrm>
            <a:off x="2600935" y="2552745"/>
            <a:ext cx="273687" cy="935818"/>
          </a:xfrm>
          <a:prstGeom prst="upDownArrow">
            <a:avLst/>
          </a:prstGeom>
          <a:solidFill>
            <a:srgbClr val="007DB8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867A2C5-FB9A-4A8B-8558-E30232BB117B}"/>
              </a:ext>
            </a:extLst>
          </p:cNvPr>
          <p:cNvSpPr txBox="1"/>
          <p:nvPr/>
        </p:nvSpPr>
        <p:spPr>
          <a:xfrm rot="16200000">
            <a:off x="2379347" y="2920419"/>
            <a:ext cx="716863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7DB8"/>
              </a:buClr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SATA Bus</a:t>
            </a:r>
          </a:p>
        </p:txBody>
      </p:sp>
      <p:sp>
        <p:nvSpPr>
          <p:cNvPr id="125" name="Arrow: Up-Down 124">
            <a:extLst>
              <a:ext uri="{FF2B5EF4-FFF2-40B4-BE49-F238E27FC236}">
                <a16:creationId xmlns:a16="http://schemas.microsoft.com/office/drawing/2014/main" id="{CCDDD3CB-1795-4648-9BFD-07F854FDFE8D}"/>
              </a:ext>
            </a:extLst>
          </p:cNvPr>
          <p:cNvSpPr/>
          <p:nvPr/>
        </p:nvSpPr>
        <p:spPr>
          <a:xfrm>
            <a:off x="4081291" y="2012505"/>
            <a:ext cx="273687" cy="1460651"/>
          </a:xfrm>
          <a:prstGeom prst="upDownArrow">
            <a:avLst/>
          </a:prstGeom>
          <a:solidFill>
            <a:srgbClr val="007DB8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CFCCFA3-27D1-490F-B7B1-FEF2700F2EB0}"/>
              </a:ext>
            </a:extLst>
          </p:cNvPr>
          <p:cNvSpPr txBox="1"/>
          <p:nvPr/>
        </p:nvSpPr>
        <p:spPr>
          <a:xfrm rot="16200000">
            <a:off x="3888681" y="2597340"/>
            <a:ext cx="671979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7DB8"/>
              </a:buClr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PCIe Bus</a:t>
            </a:r>
          </a:p>
        </p:txBody>
      </p:sp>
      <p:sp>
        <p:nvSpPr>
          <p:cNvPr id="127" name="Arrow: Up-Down 126">
            <a:extLst>
              <a:ext uri="{FF2B5EF4-FFF2-40B4-BE49-F238E27FC236}">
                <a16:creationId xmlns:a16="http://schemas.microsoft.com/office/drawing/2014/main" id="{675F9C07-07BD-413B-BDDC-7EEE39AC7D35}"/>
              </a:ext>
            </a:extLst>
          </p:cNvPr>
          <p:cNvSpPr/>
          <p:nvPr/>
        </p:nvSpPr>
        <p:spPr>
          <a:xfrm>
            <a:off x="1252683" y="2012505"/>
            <a:ext cx="140155" cy="223408"/>
          </a:xfrm>
          <a:prstGeom prst="upDownArrow">
            <a:avLst/>
          </a:prstGeom>
          <a:solidFill>
            <a:srgbClr val="007DB8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28" name="Arrow: Up-Down 127">
            <a:extLst>
              <a:ext uri="{FF2B5EF4-FFF2-40B4-BE49-F238E27FC236}">
                <a16:creationId xmlns:a16="http://schemas.microsoft.com/office/drawing/2014/main" id="{65985DCC-D053-4083-87EC-05B41ADEB411}"/>
              </a:ext>
            </a:extLst>
          </p:cNvPr>
          <p:cNvSpPr/>
          <p:nvPr/>
        </p:nvSpPr>
        <p:spPr>
          <a:xfrm>
            <a:off x="2675840" y="2013036"/>
            <a:ext cx="140155" cy="223408"/>
          </a:xfrm>
          <a:prstGeom prst="upDownArrow">
            <a:avLst/>
          </a:prstGeom>
          <a:solidFill>
            <a:srgbClr val="007DB8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8AC3EB5-B7EA-4297-99F5-F4BDC4934029}"/>
              </a:ext>
            </a:extLst>
          </p:cNvPr>
          <p:cNvCxnSpPr>
            <a:cxnSpLocks/>
          </p:cNvCxnSpPr>
          <p:nvPr/>
        </p:nvCxnSpPr>
        <p:spPr>
          <a:xfrm flipH="1">
            <a:off x="3259223" y="1942695"/>
            <a:ext cx="3418174" cy="48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45A2B04C-0236-4484-80C1-07CDB67EDDEA}"/>
              </a:ext>
            </a:extLst>
          </p:cNvPr>
          <p:cNvSpPr txBox="1"/>
          <p:nvPr/>
        </p:nvSpPr>
        <p:spPr>
          <a:xfrm>
            <a:off x="6749523" y="853240"/>
            <a:ext cx="2191475" cy="18004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dirty="0">
                <a:solidFill>
                  <a:schemeClr val="bg1"/>
                </a:solidFill>
              </a:rPr>
              <a:t>SAS/SATA drivers bind to controllers above the hot plug barrier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dirty="0">
                <a:solidFill>
                  <a:schemeClr val="bg1"/>
                </a:solidFill>
              </a:rPr>
              <a:t>Protocol conversion provides software isolation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dirty="0">
                <a:solidFill>
                  <a:schemeClr val="bg1"/>
                </a:solidFill>
              </a:rPr>
              <a:t>Physical layer conversion provides hardware isolation</a:t>
            </a:r>
          </a:p>
          <a:p>
            <a:pPr marL="171450" lvl="8" indent="-171450">
              <a:buFont typeface="Arial" panose="020B0604020202020204" pitchFamily="34" charset="0"/>
              <a:buChar char="•"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Rectangle: Rounded Corners 130">
            <a:extLst>
              <a:ext uri="{FF2B5EF4-FFF2-40B4-BE49-F238E27FC236}">
                <a16:creationId xmlns:a16="http://schemas.microsoft.com/office/drawing/2014/main" id="{A832DBA9-48A4-491D-B762-A0D2EF4469D2}"/>
              </a:ext>
            </a:extLst>
          </p:cNvPr>
          <p:cNvSpPr/>
          <p:nvPr/>
        </p:nvSpPr>
        <p:spPr>
          <a:xfrm>
            <a:off x="6686496" y="2553458"/>
            <a:ext cx="2276201" cy="19022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A2B04C-0236-4484-80C1-07CDB67EDDEA}"/>
              </a:ext>
            </a:extLst>
          </p:cNvPr>
          <p:cNvSpPr txBox="1"/>
          <p:nvPr/>
        </p:nvSpPr>
        <p:spPr>
          <a:xfrm>
            <a:off x="6728860" y="2683189"/>
            <a:ext cx="2245401" cy="17235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dirty="0">
                <a:solidFill>
                  <a:schemeClr val="bg1"/>
                </a:solidFill>
              </a:rPr>
              <a:t>NVMe™ drivers bind to controllers below the hot plug barrier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dirty="0">
                <a:solidFill>
                  <a:schemeClr val="bg1"/>
                </a:solidFill>
              </a:rPr>
              <a:t>No protocol translation == No software isolation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dirty="0">
                <a:solidFill>
                  <a:schemeClr val="bg1"/>
                </a:solidFill>
              </a:rPr>
              <a:t>No physical layer conversion == No hardware isolation</a:t>
            </a:r>
          </a:p>
          <a:p>
            <a:pPr marL="171450" lvl="8" indent="-171450">
              <a:buFont typeface="Arial" panose="020B0604020202020204" pitchFamily="34" charset="0"/>
              <a:buChar char="•"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8AC3EB5-B7EA-4297-99F5-F4BDC4934029}"/>
              </a:ext>
            </a:extLst>
          </p:cNvPr>
          <p:cNvCxnSpPr>
            <a:cxnSpLocks/>
          </p:cNvCxnSpPr>
          <p:nvPr/>
        </p:nvCxnSpPr>
        <p:spPr>
          <a:xfrm flipH="1">
            <a:off x="1818247" y="1933431"/>
            <a:ext cx="4859150" cy="31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AC3EB5-B7EA-4297-99F5-F4BDC4934029}"/>
              </a:ext>
            </a:extLst>
          </p:cNvPr>
          <p:cNvCxnSpPr>
            <a:cxnSpLocks/>
          </p:cNvCxnSpPr>
          <p:nvPr/>
        </p:nvCxnSpPr>
        <p:spPr>
          <a:xfrm flipH="1">
            <a:off x="4792322" y="3631573"/>
            <a:ext cx="1903275" cy="26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38080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1E872-E051-435B-8E18-FC6683F22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PCIe Hot-Plug Eras</a:t>
            </a:r>
            <a:br>
              <a:rPr lang="en-US" dirty="0"/>
            </a:br>
            <a:r>
              <a:rPr lang="en-US" sz="1400" dirty="0"/>
              <a:t>(Where we’ve been, Where we are)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90BF6-5F53-4DAE-8383-CE4FA089699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5612" y="983153"/>
            <a:ext cx="6859588" cy="3645997"/>
          </a:xfrm>
        </p:spPr>
        <p:txBody>
          <a:bodyPr>
            <a:normAutofit fontScale="92500" lnSpcReduction="10000"/>
          </a:bodyPr>
          <a:lstStyle/>
          <a:p>
            <a:pPr marL="228600" lvl="0" indent="-228600" defTabSz="914400" fontAlgn="base">
              <a:buClr>
                <a:srgbClr val="AAAAAA"/>
              </a:buClr>
              <a:buFont typeface="Arial" pitchFamily="34" charset="0"/>
              <a:buChar char="•"/>
            </a:pPr>
            <a:endParaRPr lang="en-US" sz="1400" b="1" dirty="0">
              <a:cs typeface="+mn-cs"/>
            </a:endParaRPr>
          </a:p>
          <a:p>
            <a:pPr marL="228600" lvl="0" indent="-228600" defTabSz="914400" fontAlgn="base">
              <a:buClr>
                <a:srgbClr val="AAAAAA"/>
              </a:buClr>
              <a:buFont typeface="Arial" pitchFamily="34" charset="0"/>
              <a:buChar char="•"/>
            </a:pPr>
            <a:r>
              <a:rPr lang="en-US" sz="1400" b="1" dirty="0">
                <a:cs typeface="+mn-cs"/>
              </a:rPr>
              <a:t>The Standard Hot-Plug Controller (SHPC) Era</a:t>
            </a:r>
          </a:p>
          <a:p>
            <a:pPr marL="574675" lvl="1" indent="-233363" defTabSz="914400" fontAlgn="base">
              <a:spcBef>
                <a:spcPts val="300"/>
              </a:spcBef>
              <a:buClr>
                <a:srgbClr val="AAAAAA"/>
              </a:buClr>
              <a:buSzTx/>
              <a:buFont typeface="Museo Sans For Dell" pitchFamily="2" charset="0"/>
              <a:buChar char="–"/>
            </a:pPr>
            <a:r>
              <a:rPr lang="en-US" sz="1200" dirty="0"/>
              <a:t>Timeframe: PCI/PCI-X, Early PCIe</a:t>
            </a:r>
          </a:p>
          <a:p>
            <a:pPr marL="574675" lvl="1" indent="-233363" defTabSz="914400" fontAlgn="base">
              <a:spcBef>
                <a:spcPts val="300"/>
              </a:spcBef>
              <a:buClr>
                <a:srgbClr val="AAAAAA"/>
              </a:buClr>
              <a:buSzTx/>
              <a:buFont typeface="Museo Sans For Dell" pitchFamily="2" charset="0"/>
              <a:buChar char="–"/>
            </a:pPr>
            <a:r>
              <a:rPr lang="en-US" sz="1200" dirty="0"/>
              <a:t>Complex (196 page specification)</a:t>
            </a:r>
          </a:p>
          <a:p>
            <a:pPr marL="574675" lvl="1" indent="-233363" defTabSz="914400" fontAlgn="base">
              <a:spcBef>
                <a:spcPts val="300"/>
              </a:spcBef>
              <a:buClr>
                <a:srgbClr val="AAAAAA"/>
              </a:buClr>
              <a:buSzTx/>
              <a:buFont typeface="Museo Sans For Dell" pitchFamily="2" charset="0"/>
              <a:buChar char="–"/>
            </a:pPr>
            <a:r>
              <a:rPr lang="en-US" sz="1200" dirty="0"/>
              <a:t>Orderly insertion/removal only</a:t>
            </a:r>
          </a:p>
          <a:p>
            <a:pPr marL="957886" lvl="2" indent="-233363" defTabSz="914400" fontAlgn="base">
              <a:spcBef>
                <a:spcPts val="300"/>
              </a:spcBef>
              <a:buClr>
                <a:srgbClr val="AAAAAA"/>
              </a:buClr>
              <a:buSzTx/>
              <a:buFont typeface="Museo Sans For Dell" pitchFamily="2" charset="0"/>
              <a:buChar char="–"/>
            </a:pPr>
            <a:r>
              <a:rPr lang="en-US" sz="1200" dirty="0"/>
              <a:t>Async insert/removal likely to crash system</a:t>
            </a:r>
          </a:p>
          <a:p>
            <a:pPr marL="574675" lvl="1" indent="-233363" defTabSz="914400" fontAlgn="base">
              <a:spcBef>
                <a:spcPts val="300"/>
              </a:spcBef>
              <a:buClr>
                <a:srgbClr val="AAAAAA"/>
              </a:buClr>
              <a:buSzTx/>
              <a:buFont typeface="Museo Sans For Dell" pitchFamily="2" charset="0"/>
              <a:buChar char="–"/>
            </a:pPr>
            <a:r>
              <a:rPr lang="en-US" sz="1200" dirty="0"/>
              <a:t>Additional hardware (expensive)</a:t>
            </a:r>
          </a:p>
          <a:p>
            <a:pPr marL="957886" lvl="2" indent="-233363" defTabSz="914400" fontAlgn="base">
              <a:spcBef>
                <a:spcPts val="300"/>
              </a:spcBef>
              <a:buClr>
                <a:srgbClr val="AAAAAA"/>
              </a:buClr>
              <a:buSzTx/>
              <a:buFont typeface="Museo Sans For Dell" pitchFamily="2" charset="0"/>
              <a:buChar char="–"/>
            </a:pPr>
            <a:r>
              <a:rPr lang="en-US" sz="1200" dirty="0"/>
              <a:t>Power Controllers</a:t>
            </a:r>
          </a:p>
          <a:p>
            <a:pPr marL="957886" lvl="2" indent="-233363" defTabSz="914400" fontAlgn="base">
              <a:spcBef>
                <a:spcPts val="300"/>
              </a:spcBef>
              <a:buClr>
                <a:srgbClr val="AAAAAA"/>
              </a:buClr>
              <a:buSzTx/>
              <a:buFont typeface="Museo Sans For Dell" pitchFamily="2" charset="0"/>
              <a:buChar char="–"/>
            </a:pPr>
            <a:r>
              <a:rPr lang="en-US" sz="1200" dirty="0"/>
              <a:t>Power/Attention Indicators/Buttons</a:t>
            </a:r>
          </a:p>
          <a:p>
            <a:pPr marL="957886" lvl="2" indent="-233363" defTabSz="914400" fontAlgn="base">
              <a:spcBef>
                <a:spcPts val="300"/>
              </a:spcBef>
              <a:buClr>
                <a:srgbClr val="AAAAAA"/>
              </a:buClr>
              <a:buSzTx/>
              <a:buFont typeface="Museo Sans For Dell" pitchFamily="2" charset="0"/>
              <a:buChar char="–"/>
            </a:pPr>
            <a:r>
              <a:rPr lang="en-US" sz="1200" dirty="0"/>
              <a:t>Mechanical Retention Latch (MRL)</a:t>
            </a:r>
            <a:endParaRPr lang="en-US" sz="1400" b="1" dirty="0">
              <a:cs typeface="+mn-cs"/>
            </a:endParaRPr>
          </a:p>
          <a:p>
            <a:pPr marL="228600" lvl="0" indent="-228600" defTabSz="914400" fontAlgn="base">
              <a:buClr>
                <a:srgbClr val="AAAAAA"/>
              </a:buClr>
              <a:buFont typeface="Arial" pitchFamily="34" charset="0"/>
              <a:buChar char="•"/>
            </a:pPr>
            <a:r>
              <a:rPr lang="en-US" sz="1400" b="1" dirty="0">
                <a:cs typeface="+mn-cs"/>
              </a:rPr>
              <a:t>The Hot-Plug Surprise (HPS) Era</a:t>
            </a:r>
          </a:p>
          <a:p>
            <a:pPr marL="574675" lvl="1" indent="-233363" defTabSz="914400" fontAlgn="base">
              <a:spcBef>
                <a:spcPts val="300"/>
              </a:spcBef>
              <a:buClr>
                <a:srgbClr val="AAAAAA"/>
              </a:buClr>
              <a:buSzTx/>
              <a:buFont typeface="Museo Sans For Dell" pitchFamily="2" charset="0"/>
              <a:buChar char="–"/>
            </a:pPr>
            <a:r>
              <a:rPr lang="en-US" sz="1200" dirty="0"/>
              <a:t>Timeframe: Starting with new form factors like PCIe storage and Thunderbolt to present day</a:t>
            </a:r>
          </a:p>
          <a:p>
            <a:pPr marL="574675" lvl="1" indent="-233363" defTabSz="914400" fontAlgn="base">
              <a:spcBef>
                <a:spcPts val="300"/>
              </a:spcBef>
              <a:buClr>
                <a:srgbClr val="AAAAAA"/>
              </a:buClr>
              <a:buSzTx/>
              <a:buFont typeface="Museo Sans For Dell" pitchFamily="2" charset="0"/>
              <a:buChar char="–"/>
            </a:pPr>
            <a:r>
              <a:rPr lang="en-US" sz="1200" dirty="0"/>
              <a:t>New form factors demand a simplified user experience that eliminates orderly removal overhead</a:t>
            </a:r>
          </a:p>
          <a:p>
            <a:pPr marL="957886" lvl="2" indent="-233363" defTabSz="914400" fontAlgn="base">
              <a:spcBef>
                <a:spcPts val="300"/>
              </a:spcBef>
              <a:buClr>
                <a:srgbClr val="AAAAAA"/>
              </a:buClr>
              <a:buSzTx/>
              <a:buFont typeface="Museo Sans For Dell" pitchFamily="2" charset="0"/>
              <a:buChar char="–"/>
            </a:pPr>
            <a:r>
              <a:rPr lang="en-US" sz="1200" dirty="0"/>
              <a:t>For NVMe, mimic SAS/SATA hot-plug model</a:t>
            </a:r>
          </a:p>
          <a:p>
            <a:pPr marL="574675" lvl="1" indent="-233363" defTabSz="914400" fontAlgn="base">
              <a:spcBef>
                <a:spcPts val="300"/>
              </a:spcBef>
              <a:buClr>
                <a:srgbClr val="AAAAAA"/>
              </a:buClr>
              <a:buSzTx/>
              <a:buFont typeface="Museo Sans For Dell" pitchFamily="2" charset="0"/>
              <a:buChar char="–"/>
            </a:pPr>
            <a:r>
              <a:rPr lang="en-US" sz="1200" dirty="0"/>
              <a:t>Surprise insertion/removal</a:t>
            </a:r>
          </a:p>
          <a:p>
            <a:pPr marL="957886" lvl="2" indent="-233363" defTabSz="914400" fontAlgn="base">
              <a:spcBef>
                <a:spcPts val="300"/>
              </a:spcBef>
              <a:buClr>
                <a:srgbClr val="AAAAAA"/>
              </a:buClr>
              <a:buSzTx/>
              <a:buFont typeface="Museo Sans For Dell" pitchFamily="2" charset="0"/>
              <a:buChar char="–"/>
            </a:pPr>
            <a:r>
              <a:rPr lang="en-US" sz="1200" dirty="0"/>
              <a:t>Surprise removal not supported by most OSes</a:t>
            </a:r>
          </a:p>
          <a:p>
            <a:pPr marL="957886" lvl="2" indent="-233363" defTabSz="914400" fontAlgn="base">
              <a:spcBef>
                <a:spcPts val="300"/>
              </a:spcBef>
              <a:buClr>
                <a:srgbClr val="AAAAAA"/>
              </a:buClr>
              <a:buSzTx/>
              <a:buFont typeface="Museo Sans For Dell" pitchFamily="2" charset="0"/>
              <a:buChar char="–"/>
            </a:pPr>
            <a:r>
              <a:rPr lang="en-US" sz="1200" dirty="0"/>
              <a:t>Software or hardware initiated orderly removal typically required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A35C0C-050B-4C93-B7BC-4FB787579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253839" y="-426482"/>
            <a:ext cx="2938422" cy="412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238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Hot-Plug Issues Persist After SHPC and HPS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612" y="1203324"/>
            <a:ext cx="8228013" cy="3425826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crashes are still possible</a:t>
            </a:r>
          </a:p>
          <a:p>
            <a:pPr marL="539353" lvl="1" indent="-285750">
              <a:buFont typeface="Arial" panose="020B0604020202020204" pitchFamily="34" charset="0"/>
              <a:buChar char="•"/>
            </a:pPr>
            <a:r>
              <a:rPr lang="en-US" dirty="0"/>
              <a:t>Errors if orderly removal process not followed with SHPC</a:t>
            </a:r>
          </a:p>
          <a:p>
            <a:pPr marL="539353" lvl="1" indent="-285750">
              <a:buFont typeface="Arial" panose="020B0604020202020204" pitchFamily="34" charset="0"/>
              <a:buChar char="•"/>
            </a:pPr>
            <a:r>
              <a:rPr lang="en-US" dirty="0"/>
              <a:t>Synthesized all 1’s data during errors - not always handled correctly by software</a:t>
            </a:r>
          </a:p>
          <a:p>
            <a:pPr marL="539353" lvl="1" indent="-285750">
              <a:buFont typeface="Arial" panose="020B0604020202020204" pitchFamily="34" charset="0"/>
              <a:buChar char="•"/>
            </a:pPr>
            <a:r>
              <a:rPr lang="en-US" dirty="0"/>
              <a:t>No strict model for interaction of stack components  - leads to race conditions causing crashes and deadlocks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issues</a:t>
            </a:r>
          </a:p>
          <a:p>
            <a:pPr marL="539353" lvl="1" indent="-285750">
              <a:buFont typeface="Arial" panose="020B0604020202020204" pitchFamily="34" charset="0"/>
              <a:buChar char="•"/>
            </a:pPr>
            <a:r>
              <a:rPr lang="en-US" dirty="0"/>
              <a:t>Timely detection of removal and insertion (detection while in low power state)</a:t>
            </a:r>
          </a:p>
          <a:p>
            <a:pPr marL="539353" lvl="1" indent="-285750">
              <a:buFont typeface="Arial" panose="020B0604020202020204" pitchFamily="34" charset="0"/>
              <a:buChar char="•"/>
            </a:pPr>
            <a:r>
              <a:rPr lang="en-US" dirty="0"/>
              <a:t>Mechanical insert/remove issues (slow insert, angled insert, etc.)</a:t>
            </a:r>
          </a:p>
          <a:p>
            <a:pPr marL="539353" lvl="1" indent="-285750">
              <a:buFont typeface="Arial" panose="020B0604020202020204" pitchFamily="34" charset="0"/>
              <a:buChar char="•"/>
            </a:pPr>
            <a:r>
              <a:rPr lang="en-US" dirty="0"/>
              <a:t>Issues often require changes outside the component under test (OS, switch,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SHPC and HPS aren’t robust enough for complex use cases</a:t>
            </a:r>
          </a:p>
          <a:p>
            <a:pPr marL="539353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264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Solutions to NVMe™ Hot-Plug and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Error Handling Challenges</a:t>
            </a:r>
          </a:p>
        </p:txBody>
      </p:sp>
    </p:spTree>
    <p:extLst>
      <p:ext uri="{BB962C8B-B14F-4D97-AF65-F5344CB8AC3E}">
        <p14:creationId xmlns:p14="http://schemas.microsoft.com/office/powerpoint/2010/main" val="2597643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6C8A-CB88-45FC-941F-3B52AFCBC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Design Tenets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CA85D-8479-450F-92DF-A42188BCFCF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5612" y="955817"/>
            <a:ext cx="6877447" cy="3726186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Create a hot-plug and error handling/recovery “toolbox”</a:t>
            </a:r>
          </a:p>
          <a:p>
            <a:pPr marL="539353" lvl="1" indent="-285750">
              <a:spcBef>
                <a:spcPts val="0"/>
              </a:spcBef>
              <a:buFont typeface="Arial" panose="020B0604020202020204" pitchFamily="34" charset="0"/>
              <a:buChar char="-"/>
            </a:pPr>
            <a:r>
              <a:rPr lang="en-US" dirty="0"/>
              <a:t>Allow for flexibility in solution</a:t>
            </a:r>
          </a:p>
          <a:p>
            <a:pPr marL="922564" lvl="2" indent="-285750">
              <a:spcBef>
                <a:spcPts val="0"/>
              </a:spcBef>
              <a:buFont typeface="Arial" panose="020B0604020202020204" pitchFamily="34" charset="0"/>
              <a:buChar char="-"/>
            </a:pPr>
            <a:r>
              <a:rPr lang="en-US" dirty="0"/>
              <a:t>Systems, Form Factors, OSes all have different needs</a:t>
            </a:r>
          </a:p>
          <a:p>
            <a:pPr marL="922564" lvl="2" indent="-285750">
              <a:spcBef>
                <a:spcPts val="0"/>
              </a:spcBef>
              <a:buFont typeface="Arial" panose="020B0604020202020204" pitchFamily="34" charset="0"/>
              <a:buChar char="-"/>
            </a:pPr>
            <a:r>
              <a:rPr lang="en-US" dirty="0"/>
              <a:t>Support all PCIe use cases, not just NVMe</a:t>
            </a:r>
          </a:p>
          <a:p>
            <a:pPr marL="539353" lvl="1" indent="-285750">
              <a:spcBef>
                <a:spcPts val="0"/>
              </a:spcBef>
              <a:buFont typeface="Arial" panose="020B0604020202020204" pitchFamily="34" charset="0"/>
              <a:buChar char="-"/>
            </a:pPr>
            <a:r>
              <a:rPr lang="en-US" dirty="0"/>
              <a:t>Tools to handle unforeseen issues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Fix known issues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Leverage and reach parity with existing solutions</a:t>
            </a:r>
          </a:p>
          <a:p>
            <a:pPr marL="539353" lvl="1" indent="-285750">
              <a:spcBef>
                <a:spcPts val="0"/>
              </a:spcBef>
              <a:buFont typeface="Arial" panose="020B0604020202020204" pitchFamily="34" charset="0"/>
              <a:buChar char="-"/>
            </a:pPr>
            <a:r>
              <a:rPr lang="en-US" dirty="0"/>
              <a:t>SAS/SATA model</a:t>
            </a:r>
          </a:p>
          <a:p>
            <a:pPr marL="922564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Eliminate need for orderly insertion/removal</a:t>
            </a:r>
          </a:p>
          <a:p>
            <a:pPr marL="539353" lvl="1" indent="-285750">
              <a:spcBef>
                <a:spcPts val="0"/>
              </a:spcBef>
              <a:buFont typeface="Arial" panose="020B0604020202020204" pitchFamily="34" charset="0"/>
              <a:buChar char="-"/>
            </a:pPr>
            <a:r>
              <a:rPr lang="en-US" dirty="0"/>
              <a:t>Proprietary PCIe error recovery models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Multi-phase approach with incremental improvements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Error recovery mechanisms must be extensible to </a:t>
            </a:r>
            <a:r>
              <a:rPr lang="en-US" u="sng" dirty="0"/>
              <a:t>all</a:t>
            </a:r>
            <a:r>
              <a:rPr lang="en-US" dirty="0"/>
              <a:t> PCIe errors</a:t>
            </a:r>
          </a:p>
          <a:p>
            <a:pPr marL="539353" lvl="1" indent="-285750">
              <a:spcBef>
                <a:spcPts val="0"/>
              </a:spcBef>
              <a:buFont typeface="Arial" panose="020B0604020202020204" pitchFamily="34" charset="0"/>
              <a:buChar char="-"/>
            </a:pPr>
            <a:r>
              <a:rPr lang="en-US" dirty="0"/>
              <a:t>Surprise/async removal errors</a:t>
            </a:r>
          </a:p>
          <a:p>
            <a:pPr marL="539353" lvl="1" indent="-285750">
              <a:spcBef>
                <a:spcPts val="0"/>
              </a:spcBef>
              <a:buFont typeface="Arial" panose="020B0604020202020204" pitchFamily="34" charset="0"/>
              <a:buChar char="-"/>
            </a:pPr>
            <a:r>
              <a:rPr lang="en-US" dirty="0"/>
              <a:t>Minimize the chance of issue due to accidental removal of wrong device</a:t>
            </a:r>
          </a:p>
          <a:p>
            <a:pPr marL="539353" lvl="1" indent="-285750">
              <a:spcBef>
                <a:spcPts val="0"/>
              </a:spcBef>
              <a:buFont typeface="Arial" panose="020B0604020202020204" pitchFamily="34" charset="0"/>
              <a:buChar char="-"/>
            </a:pPr>
            <a:r>
              <a:rPr lang="en-US" dirty="0"/>
              <a:t>Errors unrelated to hot-plug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539353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539353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53935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639A5-B17B-48C4-9D68-B5FB1D6B6705}"/>
              </a:ext>
            </a:extLst>
          </p:cNvPr>
          <p:cNvSpPr txBox="1"/>
          <p:nvPr/>
        </p:nvSpPr>
        <p:spPr>
          <a:xfrm>
            <a:off x="5721241" y="1824498"/>
            <a:ext cx="1730380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Hot-Plug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bg1"/>
                </a:solidFill>
              </a:rPr>
              <a:t>&amp;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Error Handling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ADEF7A2-9695-4437-9A61-3F3A1D6B7AFC}"/>
              </a:ext>
            </a:extLst>
          </p:cNvPr>
          <p:cNvGrpSpPr/>
          <p:nvPr/>
        </p:nvGrpSpPr>
        <p:grpSpPr>
          <a:xfrm>
            <a:off x="5171360" y="897451"/>
            <a:ext cx="4323398" cy="3203972"/>
            <a:chOff x="4969043" y="928687"/>
            <a:chExt cx="4323398" cy="320397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08B5986-4236-4CF6-991D-C24D7E1F6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9043" y="928687"/>
              <a:ext cx="4323398" cy="320397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4E7065-1B83-4354-878A-458D9FEB82A4}"/>
                </a:ext>
              </a:extLst>
            </p:cNvPr>
            <p:cNvSpPr txBox="1"/>
            <p:nvPr/>
          </p:nvSpPr>
          <p:spPr>
            <a:xfrm>
              <a:off x="5926322" y="2818910"/>
              <a:ext cx="2408840" cy="707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Copperplate Gothic Bold" panose="020E0705020206020404" pitchFamily="34" charset="0"/>
                  <a:sym typeface="Arial"/>
                </a:rPr>
                <a:t>Hot-Plug &amp;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Copperplate Gothic Bold" panose="020E0705020206020404" pitchFamily="34" charset="0"/>
                  <a:sym typeface="Arial"/>
                </a:rPr>
                <a:t>Error Handling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60464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6C8A-CB88-45FC-941F-3B52AFCBC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Design Tenets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CA85D-8479-450F-92DF-A42188BCFCF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5610" y="1203324"/>
            <a:ext cx="5814297" cy="3726186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Hooks for time-to-market</a:t>
            </a:r>
          </a:p>
          <a:p>
            <a:pPr marL="539353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System hardware/firmware changes should be sufficient for:</a:t>
            </a:r>
          </a:p>
          <a:p>
            <a:pPr marL="922564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New system designs and form factors</a:t>
            </a:r>
          </a:p>
          <a:p>
            <a:pPr marL="922564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Fixing defects/unforeseen issues</a:t>
            </a:r>
          </a:p>
          <a:p>
            <a:pPr marL="539353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Avoid/minimize need for:</a:t>
            </a:r>
          </a:p>
          <a:p>
            <a:pPr marL="922564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Future OS changes</a:t>
            </a:r>
          </a:p>
          <a:p>
            <a:pPr marL="922564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Future PCIe Root Port/Switch changes</a:t>
            </a:r>
          </a:p>
          <a:p>
            <a:pPr marL="922564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539353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539353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53935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Stopwatch (no shading) by dtjohnnymonkey">
            <a:extLst>
              <a:ext uri="{FF2B5EF4-FFF2-40B4-BE49-F238E27FC236}">
                <a16:creationId xmlns:a16="http://schemas.microsoft.com/office/drawing/2014/main" id="{7CD9503F-828C-4432-A1DE-40E6DA771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424" y="958104"/>
            <a:ext cx="2220685" cy="276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58078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B707-BC96-4508-9E9E-47CCD13E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Alignment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37F3D-5E4B-4A84-8E24-CA995F95F61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5612" y="1203324"/>
            <a:ext cx="4528899" cy="3425826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Alignment/Feedback from OEMs</a:t>
            </a:r>
          </a:p>
          <a:p>
            <a:pPr marL="539353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Dell EMC</a:t>
            </a:r>
          </a:p>
          <a:p>
            <a:pPr marL="539353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HPE</a:t>
            </a:r>
          </a:p>
          <a:p>
            <a:pPr marL="539353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Lenovo</a:t>
            </a:r>
          </a:p>
          <a:p>
            <a:pPr marL="539353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Oracle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Alignment/Feedback from PCIe Root Port and Switch Vendors</a:t>
            </a:r>
          </a:p>
          <a:p>
            <a:pPr marL="539353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AMD</a:t>
            </a:r>
          </a:p>
          <a:p>
            <a:pPr marL="539353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Broadcom</a:t>
            </a:r>
          </a:p>
          <a:p>
            <a:pPr marL="539353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Intel</a:t>
            </a:r>
          </a:p>
          <a:p>
            <a:pPr marL="539353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Microsemi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OSVs</a:t>
            </a:r>
          </a:p>
          <a:p>
            <a:pPr marL="539353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Microsoft</a:t>
            </a:r>
          </a:p>
          <a:p>
            <a:pPr marL="539353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VMWare</a:t>
            </a:r>
          </a:p>
          <a:p>
            <a:pPr marL="539353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Linux distributors/kernel developers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6044D2-4AF7-4C1E-A509-A4E236743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874" y="308848"/>
            <a:ext cx="3796751" cy="43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1947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B7062E-56FE-4D71-8BE4-3EE0F206A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041318"/>
              </p:ext>
            </p:extLst>
          </p:nvPr>
        </p:nvGraphicFramePr>
        <p:xfrm>
          <a:off x="684038" y="709201"/>
          <a:ext cx="8012238" cy="132500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670746">
                  <a:extLst>
                    <a:ext uri="{9D8B030D-6E8A-4147-A177-3AD203B41FA5}">
                      <a16:colId xmlns:a16="http://schemas.microsoft.com/office/drawing/2014/main" val="3073056024"/>
                    </a:ext>
                  </a:extLst>
                </a:gridCol>
                <a:gridCol w="2670746">
                  <a:extLst>
                    <a:ext uri="{9D8B030D-6E8A-4147-A177-3AD203B41FA5}">
                      <a16:colId xmlns:a16="http://schemas.microsoft.com/office/drawing/2014/main" val="419717489"/>
                    </a:ext>
                  </a:extLst>
                </a:gridCol>
                <a:gridCol w="2670746">
                  <a:extLst>
                    <a:ext uri="{9D8B030D-6E8A-4147-A177-3AD203B41FA5}">
                      <a16:colId xmlns:a16="http://schemas.microsoft.com/office/drawing/2014/main" val="1214773700"/>
                    </a:ext>
                  </a:extLst>
                </a:gridCol>
              </a:tblGrid>
              <a:tr h="3030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ECN Sponsors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Standards Bodies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105865"/>
                  </a:ext>
                </a:extLst>
              </a:tr>
              <a:tr h="10219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80059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07B9C27-820F-43CE-B809-42437FF60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Standards-Based Solution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0F3D6D-822E-45A7-B846-566F78864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897" y="1226656"/>
            <a:ext cx="552443" cy="225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DD2731-4E0F-4E1C-BEA2-5067877ED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134" y="1541223"/>
            <a:ext cx="1938967" cy="422216"/>
          </a:xfrm>
          <a:prstGeom prst="rect">
            <a:avLst/>
          </a:prstGeom>
        </p:spPr>
      </p:pic>
      <p:pic>
        <p:nvPicPr>
          <p:cNvPr id="2050" name="Picture 2" descr="Image result for pci-sig">
            <a:extLst>
              <a:ext uri="{FF2B5EF4-FFF2-40B4-BE49-F238E27FC236}">
                <a16:creationId xmlns:a16="http://schemas.microsoft.com/office/drawing/2014/main" id="{0947E843-B037-4CDE-A353-61111AFE8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879" y="1105872"/>
            <a:ext cx="1216555" cy="42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316BC4B5-8DC9-4346-B241-40D7CA9772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4992496"/>
              </p:ext>
            </p:extLst>
          </p:nvPr>
        </p:nvGraphicFramePr>
        <p:xfrm>
          <a:off x="671387" y="2273549"/>
          <a:ext cx="8012999" cy="23698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579338">
                  <a:extLst>
                    <a:ext uri="{9D8B030D-6E8A-4147-A177-3AD203B41FA5}">
                      <a16:colId xmlns:a16="http://schemas.microsoft.com/office/drawing/2014/main" val="3241321453"/>
                    </a:ext>
                  </a:extLst>
                </a:gridCol>
                <a:gridCol w="1126403">
                  <a:extLst>
                    <a:ext uri="{9D8B030D-6E8A-4147-A177-3AD203B41FA5}">
                      <a16:colId xmlns:a16="http://schemas.microsoft.com/office/drawing/2014/main" val="3449094239"/>
                    </a:ext>
                  </a:extLst>
                </a:gridCol>
                <a:gridCol w="1605923">
                  <a:extLst>
                    <a:ext uri="{9D8B030D-6E8A-4147-A177-3AD203B41FA5}">
                      <a16:colId xmlns:a16="http://schemas.microsoft.com/office/drawing/2014/main" val="1720861273"/>
                    </a:ext>
                  </a:extLst>
                </a:gridCol>
                <a:gridCol w="2701335">
                  <a:extLst>
                    <a:ext uri="{9D8B030D-6E8A-4147-A177-3AD203B41FA5}">
                      <a16:colId xmlns:a16="http://schemas.microsoft.com/office/drawing/2014/main" val="732718590"/>
                    </a:ext>
                  </a:extLst>
                </a:gridCol>
              </a:tblGrid>
              <a:tr h="1770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/>
                          <a:sym typeface="Arial"/>
                        </a:defRPr>
                      </a:lvl9pPr>
                    </a:lstStyle>
                    <a:p>
                      <a:pPr algn="l"/>
                      <a:r>
                        <a:rPr lang="en-US" sz="900" dirty="0"/>
                        <a:t>Proposal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/>
                          <a:sym typeface="Arial"/>
                        </a:defRPr>
                      </a:lvl9pPr>
                    </a:lstStyle>
                    <a:p>
                      <a:pPr algn="l"/>
                      <a:r>
                        <a:rPr lang="en-US" sz="900" dirty="0"/>
                        <a:t>Standard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/>
                          <a:sym typeface="Arial"/>
                        </a:defRPr>
                      </a:lvl9pPr>
                    </a:lstStyle>
                    <a:p>
                      <a:pPr algn="l"/>
                      <a:r>
                        <a:rPr lang="en-US" sz="900" dirty="0"/>
                        <a:t>Stage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/>
                          <a:sym typeface="Arial"/>
                        </a:defRPr>
                      </a:lvl9pPr>
                    </a:lstStyle>
                    <a:p>
                      <a:pPr algn="l"/>
                      <a:r>
                        <a:rPr lang="en-US" sz="900" dirty="0"/>
                        <a:t>Description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256527"/>
                  </a:ext>
                </a:extLst>
              </a:tr>
              <a:tr h="371038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900" dirty="0">
                          <a:effectLst/>
                        </a:rPr>
                        <a:t>System Firmware Intermediary (SFI)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900" dirty="0">
                          <a:effectLst/>
                        </a:rPr>
                        <a:t>PCIe Base Spec</a:t>
                      </a:r>
                      <a:endParaRPr lang="en-US" sz="900" b="0" dirty="0">
                        <a:effectLst/>
                      </a:endParaRP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900" dirty="0">
                          <a:effectLst/>
                        </a:rPr>
                        <a:t>Ratified. ECN Published to PCI-SIG Website.</a:t>
                      </a:r>
                      <a:endParaRPr lang="en-US" sz="900" b="0" dirty="0">
                        <a:effectLst/>
                      </a:endParaRP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900" dirty="0">
                          <a:effectLst/>
                        </a:rPr>
                        <a:t>Adds system firmware layer between OS and PCIe devices for hot-plug.</a:t>
                      </a:r>
                      <a:endParaRPr lang="en-US" sz="900" b="0" dirty="0">
                        <a:effectLst/>
                      </a:endParaRP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930131"/>
                  </a:ext>
                </a:extLst>
              </a:tr>
              <a:tr h="371038">
                <a:tc rowSpan="3"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900" dirty="0">
                          <a:effectLst/>
                        </a:rPr>
                        <a:t>Containment Error Recovery (CER)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900" dirty="0">
                          <a:effectLst/>
                        </a:rPr>
                        <a:t>PCIe Base Spec</a:t>
                      </a:r>
                      <a:endParaRPr lang="en-US" sz="900" b="0" dirty="0">
                        <a:effectLst/>
                      </a:endParaRP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900" dirty="0">
                          <a:effectLst/>
                        </a:rPr>
                        <a:t>Ratified. ECN Published to PCI-SIG Website.</a:t>
                      </a:r>
                      <a:endParaRPr lang="en-US" sz="900" b="0" dirty="0">
                        <a:effectLst/>
                      </a:endParaRP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9pPr>
                    </a:lstStyle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r>
                        <a:rPr lang="en-US" sz="900" dirty="0">
                          <a:effectLst/>
                        </a:rPr>
                        <a:t>Defines software/firmware PCIe error recovery model built on top of Downstream Port Containment hardware.</a:t>
                      </a:r>
                    </a:p>
                  </a:txBody>
                  <a:tcPr marL="95250" marR="95250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807177"/>
                  </a:ext>
                </a:extLst>
              </a:tr>
              <a:tr h="177061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9pPr>
                    </a:lstStyle>
                    <a:p>
                      <a:pPr algn="l"/>
                      <a:r>
                        <a:rPr lang="en-US" sz="900" dirty="0"/>
                        <a:t>ACPI Spec</a:t>
                      </a:r>
                      <a:endParaRPr lang="en-US" sz="9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9pPr>
                    </a:lstStyle>
                    <a:p>
                      <a:pPr algn="l"/>
                      <a:r>
                        <a:rPr lang="en-US" sz="900" dirty="0"/>
                        <a:t>Released In ACPI 6.3</a:t>
                      </a:r>
                      <a:endParaRPr lang="en-US" sz="9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73842"/>
                  </a:ext>
                </a:extLst>
              </a:tr>
              <a:tr h="348237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9pPr>
                    </a:lstStyle>
                    <a:p>
                      <a:pPr algn="l"/>
                      <a:r>
                        <a:rPr lang="en-US" sz="900" dirty="0"/>
                        <a:t>PCI Firmware Specification</a:t>
                      </a:r>
                      <a:endParaRPr lang="en-US" sz="9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9pPr>
                    </a:lstStyle>
                    <a:p>
                      <a:pPr algn="l"/>
                      <a:r>
                        <a:rPr lang="en-US" sz="900" dirty="0"/>
                        <a:t>Ratified. ECN Published to PCI-SIG Website.</a:t>
                      </a:r>
                      <a:endParaRPr lang="en-US" sz="9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793709"/>
                  </a:ext>
                </a:extLst>
              </a:tr>
              <a:tr h="177061">
                <a:tc rowSpan="2"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9pPr>
                    </a:lstStyle>
                    <a:p>
                      <a:pPr algn="l"/>
                      <a:r>
                        <a:rPr lang="en-US" sz="900" dirty="0"/>
                        <a:t>Hot-Plug Extensions (_HPX)</a:t>
                      </a:r>
                    </a:p>
                    <a:p>
                      <a:pPr algn="l"/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9pPr>
                    </a:lstStyle>
                    <a:p>
                      <a:pPr algn="l"/>
                      <a:r>
                        <a:rPr lang="en-US" sz="900" dirty="0"/>
                        <a:t>ACPI Spec</a:t>
                      </a:r>
                      <a:endParaRPr lang="en-US" sz="9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Released In ACPI 6.3</a:t>
                      </a:r>
                      <a:endParaRPr lang="en-US" sz="9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Allows system firmware to tell OS how to set PCIe Configuration Space for hot-inserted PCIe devices.</a:t>
                      </a:r>
                    </a:p>
                    <a:p>
                      <a:pPr algn="l"/>
                      <a:endParaRPr lang="en-US" sz="9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420241"/>
                  </a:ext>
                </a:extLst>
              </a:tr>
              <a:tr h="424945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9pPr>
                    </a:lstStyle>
                    <a:p>
                      <a:pPr algn="l"/>
                      <a:r>
                        <a:rPr lang="en-US" sz="900" dirty="0"/>
                        <a:t>PCI Firmware Specification</a:t>
                      </a:r>
                      <a:endParaRPr lang="en-US" sz="9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1pPr>
                      <a:lvl2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2pPr>
                      <a:lvl3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3pPr>
                      <a:lvl4pPr marL="0" marR="0" indent="1371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4pPr>
                      <a:lvl5pPr marL="0" marR="0" indent="1828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5pPr>
                      <a:lvl6pPr marL="0" marR="0" indent="22860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6pPr>
                      <a:lvl7pPr marL="0" marR="0" indent="2743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7pPr>
                      <a:lvl8pPr marL="0" marR="0" indent="3200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8pPr>
                      <a:lvl9pPr marL="0" marR="0" indent="3657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1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Member Review Complete.  Should be ratified shortly.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15702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08B9684-3CF0-4854-ADA3-D80473808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0814" y="1226656"/>
            <a:ext cx="572409" cy="2160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E64CF3-32E1-46F6-9F1C-6283CB3E0B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3846" y="1219475"/>
            <a:ext cx="935462" cy="2402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55AD7F-A152-470B-9871-07B040EA8D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0119" y="1653604"/>
            <a:ext cx="1938967" cy="3098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E6CF25-EA61-46BB-8179-B599C6535C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3823" y="1667185"/>
            <a:ext cx="1170016" cy="2004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C81D0B-26BB-4A52-85CF-D7DE37DD81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428" y="1066310"/>
            <a:ext cx="1024403" cy="4617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66EFB1-72F8-4A0F-BBB9-D5CA0E52AA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75362" y="1121697"/>
            <a:ext cx="653250" cy="4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1643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C8C9-B732-46C3-8DAA-C28DB6939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308848"/>
            <a:ext cx="8228013" cy="868681"/>
          </a:xfrm>
        </p:spPr>
        <p:txBody>
          <a:bodyPr/>
          <a:lstStyle/>
          <a:p>
            <a:r>
              <a:rPr lang="en-US" dirty="0"/>
              <a:t>CER Era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86E489-1635-463F-BB3D-2EE6866EEC8E}"/>
              </a:ext>
            </a:extLst>
          </p:cNvPr>
          <p:cNvSpPr/>
          <p:nvPr/>
        </p:nvSpPr>
        <p:spPr>
          <a:xfrm>
            <a:off x="3912117" y="782118"/>
            <a:ext cx="2637372" cy="444230"/>
          </a:xfrm>
          <a:prstGeom prst="roundRect">
            <a:avLst/>
          </a:prstGeom>
          <a:solidFill>
            <a:srgbClr val="007DB8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lvl="0" algn="ctr" fontAlgn="base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1050" kern="1200" dirty="0">
                <a:solidFill>
                  <a:srgbClr val="FFFFFF"/>
                </a:solidFill>
              </a:rPr>
              <a:t>Host SW/FW </a:t>
            </a:r>
            <a:r>
              <a:rPr lang="en-US" sz="1000" kern="1200" dirty="0">
                <a:solidFill>
                  <a:srgbClr val="FFFFFF"/>
                </a:solidFill>
              </a:rPr>
              <a:t>(Operating System, Drivers, Applications, UEFI/BIOS)</a:t>
            </a:r>
            <a:endParaRPr lang="en-US" sz="1050" kern="1200" dirty="0">
              <a:solidFill>
                <a:srgbClr val="FFFFFF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192AA7-34BE-4222-B81D-ED21CD22D2E5}"/>
              </a:ext>
            </a:extLst>
          </p:cNvPr>
          <p:cNvSpPr/>
          <p:nvPr/>
        </p:nvSpPr>
        <p:spPr>
          <a:xfrm>
            <a:off x="3907022" y="1233958"/>
            <a:ext cx="1133678" cy="316832"/>
          </a:xfrm>
          <a:prstGeom prst="roundRect">
            <a:avLst/>
          </a:prstGeom>
          <a:solidFill>
            <a:srgbClr val="007DB8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PCIe Root Port w/ DPC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F9362F3-5C73-4E1E-A0EA-55AE0EF28177}"/>
              </a:ext>
            </a:extLst>
          </p:cNvPr>
          <p:cNvSpPr/>
          <p:nvPr/>
        </p:nvSpPr>
        <p:spPr>
          <a:xfrm>
            <a:off x="3881974" y="3663000"/>
            <a:ext cx="1058811" cy="316832"/>
          </a:xfrm>
          <a:prstGeom prst="roundRect">
            <a:avLst/>
          </a:prstGeom>
          <a:solidFill>
            <a:srgbClr val="007DB8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NVMe Drive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3BD0669-8CA9-4B6B-9FBF-B94E77D95A68}"/>
              </a:ext>
            </a:extLst>
          </p:cNvPr>
          <p:cNvSpPr/>
          <p:nvPr/>
        </p:nvSpPr>
        <p:spPr>
          <a:xfrm>
            <a:off x="3859489" y="478549"/>
            <a:ext cx="2845905" cy="1159064"/>
          </a:xfrm>
          <a:prstGeom prst="roundRect">
            <a:avLst/>
          </a:prstGeom>
          <a:noFill/>
          <a:ln>
            <a:solidFill>
              <a:srgbClr val="007DB8">
                <a:shade val="95000"/>
                <a:satMod val="105000"/>
              </a:srgbClr>
            </a:solidFill>
            <a:prstDash val="sysDash"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07E8CD-8F04-4013-9AAC-CE2C5339DBE1}"/>
              </a:ext>
            </a:extLst>
          </p:cNvPr>
          <p:cNvSpPr txBox="1"/>
          <p:nvPr/>
        </p:nvSpPr>
        <p:spPr>
          <a:xfrm>
            <a:off x="4818770" y="495017"/>
            <a:ext cx="990977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7DB8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Processor</a:t>
            </a:r>
          </a:p>
        </p:txBody>
      </p:sp>
      <p:sp>
        <p:nvSpPr>
          <p:cNvPr id="27" name="Arrow: Up-Down 26">
            <a:extLst>
              <a:ext uri="{FF2B5EF4-FFF2-40B4-BE49-F238E27FC236}">
                <a16:creationId xmlns:a16="http://schemas.microsoft.com/office/drawing/2014/main" id="{7BB0C0F3-9E79-40C2-BC55-E07019692BC0}"/>
              </a:ext>
            </a:extLst>
          </p:cNvPr>
          <p:cNvSpPr/>
          <p:nvPr/>
        </p:nvSpPr>
        <p:spPr>
          <a:xfrm>
            <a:off x="4274715" y="1537890"/>
            <a:ext cx="273687" cy="2125110"/>
          </a:xfrm>
          <a:prstGeom prst="upDownArrow">
            <a:avLst/>
          </a:prstGeom>
          <a:solidFill>
            <a:srgbClr val="087C34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E094F9-17CB-43CD-BB10-CEBA08983FE3}"/>
              </a:ext>
            </a:extLst>
          </p:cNvPr>
          <p:cNvSpPr txBox="1"/>
          <p:nvPr/>
        </p:nvSpPr>
        <p:spPr>
          <a:xfrm rot="16200000">
            <a:off x="4075390" y="1981991"/>
            <a:ext cx="671979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7DB8"/>
              </a:buClr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PCIe Bus</a:t>
            </a:r>
          </a:p>
        </p:txBody>
      </p:sp>
      <p:sp>
        <p:nvSpPr>
          <p:cNvPr id="35" name="Explosion: 8 Points 34">
            <a:extLst>
              <a:ext uri="{FF2B5EF4-FFF2-40B4-BE49-F238E27FC236}">
                <a16:creationId xmlns:a16="http://schemas.microsoft.com/office/drawing/2014/main" id="{CDC4A702-19C3-4C34-83FF-FF631EE327C5}"/>
              </a:ext>
            </a:extLst>
          </p:cNvPr>
          <p:cNvSpPr/>
          <p:nvPr/>
        </p:nvSpPr>
        <p:spPr>
          <a:xfrm>
            <a:off x="4108917" y="2494850"/>
            <a:ext cx="590533" cy="561850"/>
          </a:xfrm>
          <a:prstGeom prst="irregularSeal1">
            <a:avLst/>
          </a:prstGeom>
          <a:solidFill>
            <a:srgbClr val="FFFFFF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Error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94EC845-E0F4-4A85-9269-1D0A1476F7C9}"/>
              </a:ext>
            </a:extLst>
          </p:cNvPr>
          <p:cNvSpPr/>
          <p:nvPr/>
        </p:nvSpPr>
        <p:spPr>
          <a:xfrm>
            <a:off x="5415812" y="1233958"/>
            <a:ext cx="1133678" cy="316832"/>
          </a:xfrm>
          <a:prstGeom prst="roundRect">
            <a:avLst/>
          </a:prstGeom>
          <a:solidFill>
            <a:srgbClr val="007DB8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PCIe Root Port w/ DPC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C6666B2-ED58-4742-BB4E-15D123A51D8B}"/>
              </a:ext>
            </a:extLst>
          </p:cNvPr>
          <p:cNvSpPr/>
          <p:nvPr/>
        </p:nvSpPr>
        <p:spPr>
          <a:xfrm>
            <a:off x="5181354" y="1781265"/>
            <a:ext cx="1708120" cy="1245421"/>
          </a:xfrm>
          <a:prstGeom prst="roundRect">
            <a:avLst/>
          </a:prstGeom>
          <a:noFill/>
          <a:ln>
            <a:solidFill>
              <a:srgbClr val="007DB8"/>
            </a:solidFill>
            <a:prstDash val="sysDash"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4E0E1C2-50A0-45D2-8187-0B6821C40D6F}"/>
              </a:ext>
            </a:extLst>
          </p:cNvPr>
          <p:cNvSpPr/>
          <p:nvPr/>
        </p:nvSpPr>
        <p:spPr>
          <a:xfrm>
            <a:off x="5758747" y="1948660"/>
            <a:ext cx="515639" cy="408620"/>
          </a:xfrm>
          <a:prstGeom prst="roundRect">
            <a:avLst/>
          </a:prstGeom>
          <a:solidFill>
            <a:srgbClr val="007DB8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Switch Upstream Port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11FF18A-AFD9-440E-B3E2-0EB2208E234B}"/>
              </a:ext>
            </a:extLst>
          </p:cNvPr>
          <p:cNvSpPr/>
          <p:nvPr/>
        </p:nvSpPr>
        <p:spPr>
          <a:xfrm>
            <a:off x="5315788" y="2487673"/>
            <a:ext cx="574276" cy="408620"/>
          </a:xfrm>
          <a:prstGeom prst="roundRect">
            <a:avLst/>
          </a:prstGeom>
          <a:solidFill>
            <a:srgbClr val="007DB8"/>
          </a:solidFill>
          <a:ln w="25400" cap="flat">
            <a:solidFill>
              <a:schemeClr val="tx2">
                <a:lumMod val="20000"/>
                <a:lumOff val="8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Switch Downstream Port w/ DPC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2BCA8D3-980C-4259-9C2B-016589F31002}"/>
              </a:ext>
            </a:extLst>
          </p:cNvPr>
          <p:cNvSpPr/>
          <p:nvPr/>
        </p:nvSpPr>
        <p:spPr>
          <a:xfrm>
            <a:off x="6116726" y="2487673"/>
            <a:ext cx="574276" cy="408620"/>
          </a:xfrm>
          <a:prstGeom prst="roundRect">
            <a:avLst/>
          </a:prstGeom>
          <a:solidFill>
            <a:srgbClr val="007DB8"/>
          </a:solidFill>
          <a:ln w="25400" cap="flat">
            <a:solidFill>
              <a:schemeClr val="tx2">
                <a:lumMod val="20000"/>
                <a:lumOff val="8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Switch Downstream Port w/ DPC</a:t>
            </a:r>
          </a:p>
        </p:txBody>
      </p:sp>
      <p:sp>
        <p:nvSpPr>
          <p:cNvPr id="46" name="Arrow: Up-Down 45">
            <a:extLst>
              <a:ext uri="{FF2B5EF4-FFF2-40B4-BE49-F238E27FC236}">
                <a16:creationId xmlns:a16="http://schemas.microsoft.com/office/drawing/2014/main" id="{7D08EEC8-775D-427E-89BD-63990A87527A}"/>
              </a:ext>
            </a:extLst>
          </p:cNvPr>
          <p:cNvSpPr/>
          <p:nvPr/>
        </p:nvSpPr>
        <p:spPr>
          <a:xfrm>
            <a:off x="5476914" y="2894623"/>
            <a:ext cx="256949" cy="1274005"/>
          </a:xfrm>
          <a:prstGeom prst="upDownArrow">
            <a:avLst/>
          </a:prstGeom>
          <a:solidFill>
            <a:srgbClr val="087C34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72DDFC7-16DA-49D2-9CA3-62D1991A8E43}"/>
              </a:ext>
            </a:extLst>
          </p:cNvPr>
          <p:cNvSpPr/>
          <p:nvPr/>
        </p:nvSpPr>
        <p:spPr>
          <a:xfrm>
            <a:off x="5147835" y="4168629"/>
            <a:ext cx="764740" cy="316832"/>
          </a:xfrm>
          <a:prstGeom prst="roundRect">
            <a:avLst/>
          </a:prstGeom>
          <a:solidFill>
            <a:srgbClr val="007DB8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NVMe Drive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748FE35-B824-454C-9309-224368076C01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5744551" y="2215656"/>
            <a:ext cx="130393" cy="413641"/>
          </a:xfrm>
          <a:prstGeom prst="bentConnector3">
            <a:avLst/>
          </a:prstGeom>
          <a:noFill/>
          <a:ln w="25400" cap="flat">
            <a:solidFill>
              <a:srgbClr val="087C34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Arrow: Up-Down 36">
            <a:extLst>
              <a:ext uri="{FF2B5EF4-FFF2-40B4-BE49-F238E27FC236}">
                <a16:creationId xmlns:a16="http://schemas.microsoft.com/office/drawing/2014/main" id="{BBBE0231-0A26-453B-95DC-D420AEA9C92A}"/>
              </a:ext>
            </a:extLst>
          </p:cNvPr>
          <p:cNvSpPr/>
          <p:nvPr/>
        </p:nvSpPr>
        <p:spPr>
          <a:xfrm>
            <a:off x="5931391" y="1550790"/>
            <a:ext cx="200667" cy="390392"/>
          </a:xfrm>
          <a:prstGeom prst="upDownArrow">
            <a:avLst/>
          </a:prstGeom>
          <a:solidFill>
            <a:srgbClr val="087C34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EC34629-A56C-4CCC-B96F-496753565A7C}"/>
              </a:ext>
            </a:extLst>
          </p:cNvPr>
          <p:cNvCxnSpPr>
            <a:stCxn id="42" idx="2"/>
            <a:endCxn id="45" idx="0"/>
          </p:cNvCxnSpPr>
          <p:nvPr/>
        </p:nvCxnSpPr>
        <p:spPr>
          <a:xfrm rot="16200000" flipH="1">
            <a:off x="6145019" y="2228827"/>
            <a:ext cx="130393" cy="387297"/>
          </a:xfrm>
          <a:prstGeom prst="bentConnector3">
            <a:avLst/>
          </a:prstGeom>
          <a:noFill/>
          <a:ln w="25400" cap="flat">
            <a:solidFill>
              <a:srgbClr val="087C34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Arrow: Up-Down 54">
            <a:extLst>
              <a:ext uri="{FF2B5EF4-FFF2-40B4-BE49-F238E27FC236}">
                <a16:creationId xmlns:a16="http://schemas.microsoft.com/office/drawing/2014/main" id="{22D9035C-8C8C-483D-B516-9F5A626D8CDD}"/>
              </a:ext>
            </a:extLst>
          </p:cNvPr>
          <p:cNvSpPr/>
          <p:nvPr/>
        </p:nvSpPr>
        <p:spPr>
          <a:xfrm>
            <a:off x="6305689" y="2894622"/>
            <a:ext cx="266463" cy="1274006"/>
          </a:xfrm>
          <a:prstGeom prst="upDownArrow">
            <a:avLst/>
          </a:prstGeom>
          <a:solidFill>
            <a:srgbClr val="087C34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D2AC7D4-0740-4492-B1A6-5F49807DD49A}"/>
              </a:ext>
            </a:extLst>
          </p:cNvPr>
          <p:cNvSpPr/>
          <p:nvPr/>
        </p:nvSpPr>
        <p:spPr>
          <a:xfrm>
            <a:off x="6031424" y="4168629"/>
            <a:ext cx="764740" cy="316832"/>
          </a:xfrm>
          <a:prstGeom prst="roundRect">
            <a:avLst/>
          </a:prstGeom>
          <a:solidFill>
            <a:srgbClr val="007DB8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NVMe Drive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2A0DF78-A93D-4069-9C16-AAC82A35CBBC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4621367" y="2899649"/>
            <a:ext cx="2748634" cy="12296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B547562-ACE5-4DCA-87DB-FE3EDF04CBFE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6572153" y="3931389"/>
            <a:ext cx="797848" cy="1978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E371ECE4-9342-4F35-B07C-C8F42EA113CC}"/>
              </a:ext>
            </a:extLst>
          </p:cNvPr>
          <p:cNvSpPr/>
          <p:nvPr/>
        </p:nvSpPr>
        <p:spPr>
          <a:xfrm>
            <a:off x="7370001" y="3669574"/>
            <a:ext cx="1673674" cy="919398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Asyn</a:t>
            </a:r>
            <a:r>
              <a:rPr lang="en-US" sz="1200" dirty="0"/>
              <a:t>c Removal or other errors d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etected by the Root Port or Switch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6C8F030-30A5-4B3A-B1D2-3E42D1A7D092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4958605" y="1535073"/>
            <a:ext cx="2395558" cy="16255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17006F9-6D79-4526-9593-DD0642DA3CBE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6647769" y="2869287"/>
            <a:ext cx="706394" cy="2913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A03E2742-B8D6-4065-9C02-984AD2FDFE7F}"/>
              </a:ext>
            </a:extLst>
          </p:cNvPr>
          <p:cNvSpPr/>
          <p:nvPr/>
        </p:nvSpPr>
        <p:spPr>
          <a:xfrm>
            <a:off x="7354163" y="2700960"/>
            <a:ext cx="1689511" cy="919398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200" dirty="0"/>
              <a:t>DPC in Root Port or Switch contains errors by forcing/keeping PCIe link down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770CBE-0577-47E9-A3E4-9EB0C57529F9}"/>
              </a:ext>
            </a:extLst>
          </p:cNvPr>
          <p:cNvGrpSpPr/>
          <p:nvPr/>
        </p:nvGrpSpPr>
        <p:grpSpPr>
          <a:xfrm>
            <a:off x="7169489" y="3813572"/>
            <a:ext cx="142025" cy="200053"/>
            <a:chOff x="4690997" y="1582193"/>
            <a:chExt cx="142025" cy="20005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7F41F61-62D6-4423-82F6-8A6BE612C3FB}"/>
                </a:ext>
              </a:extLst>
            </p:cNvPr>
            <p:cNvSpPr/>
            <p:nvPr/>
          </p:nvSpPr>
          <p:spPr>
            <a:xfrm>
              <a:off x="4690997" y="1618989"/>
              <a:ext cx="140918" cy="131523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1C612B-F88A-456C-AA46-B73A5122FE5D}"/>
                </a:ext>
              </a:extLst>
            </p:cNvPr>
            <p:cNvSpPr txBox="1"/>
            <p:nvPr/>
          </p:nvSpPr>
          <p:spPr>
            <a:xfrm>
              <a:off x="4690997" y="1582193"/>
              <a:ext cx="142025" cy="200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834CAA1-569E-423C-A3D7-3A5FC34913CC}"/>
              </a:ext>
            </a:extLst>
          </p:cNvPr>
          <p:cNvGrpSpPr/>
          <p:nvPr/>
        </p:nvGrpSpPr>
        <p:grpSpPr>
          <a:xfrm>
            <a:off x="7162987" y="2786400"/>
            <a:ext cx="142025" cy="200053"/>
            <a:chOff x="4843397" y="1734593"/>
            <a:chExt cx="142025" cy="200053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E9A6538-A33C-4D14-9972-42B55FE15BCB}"/>
                </a:ext>
              </a:extLst>
            </p:cNvPr>
            <p:cNvSpPr/>
            <p:nvPr/>
          </p:nvSpPr>
          <p:spPr>
            <a:xfrm>
              <a:off x="4843397" y="1771389"/>
              <a:ext cx="140918" cy="131523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16A48B2-BB3F-4ECC-8799-18759F3F9756}"/>
                </a:ext>
              </a:extLst>
            </p:cNvPr>
            <p:cNvSpPr txBox="1"/>
            <p:nvPr/>
          </p:nvSpPr>
          <p:spPr>
            <a:xfrm>
              <a:off x="4843397" y="1734593"/>
              <a:ext cx="142025" cy="200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67C565-CD0E-481B-AD53-8ACEE4287326}"/>
              </a:ext>
            </a:extLst>
          </p:cNvPr>
          <p:cNvGrpSpPr/>
          <p:nvPr/>
        </p:nvGrpSpPr>
        <p:grpSpPr>
          <a:xfrm>
            <a:off x="7155849" y="1936377"/>
            <a:ext cx="142025" cy="200053"/>
            <a:chOff x="4995797" y="1886993"/>
            <a:chExt cx="142025" cy="20005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4D9617F-664E-400C-9EFE-73F69E31D768}"/>
                </a:ext>
              </a:extLst>
            </p:cNvPr>
            <p:cNvSpPr/>
            <p:nvPr/>
          </p:nvSpPr>
          <p:spPr>
            <a:xfrm>
              <a:off x="4995797" y="1923789"/>
              <a:ext cx="140918" cy="131523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FCDD98-195D-4E86-82B6-3A960CC03E50}"/>
                </a:ext>
              </a:extLst>
            </p:cNvPr>
            <p:cNvSpPr txBox="1"/>
            <p:nvPr/>
          </p:nvSpPr>
          <p:spPr>
            <a:xfrm>
              <a:off x="4995797" y="1886993"/>
              <a:ext cx="142025" cy="200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5FA51A-00C3-4803-A88D-989ABDC32AD8}"/>
              </a:ext>
            </a:extLst>
          </p:cNvPr>
          <p:cNvGrpSpPr/>
          <p:nvPr/>
        </p:nvGrpSpPr>
        <p:grpSpPr>
          <a:xfrm>
            <a:off x="7152910" y="1217298"/>
            <a:ext cx="142025" cy="200053"/>
            <a:chOff x="5148197" y="2039393"/>
            <a:chExt cx="142025" cy="200053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4724A96-BDC3-4B99-901E-45F391019AED}"/>
                </a:ext>
              </a:extLst>
            </p:cNvPr>
            <p:cNvSpPr/>
            <p:nvPr/>
          </p:nvSpPr>
          <p:spPr>
            <a:xfrm>
              <a:off x="5148197" y="2076189"/>
              <a:ext cx="140918" cy="131523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806CA80-31AE-4CE7-BF1F-DDED08E72D1A}"/>
                </a:ext>
              </a:extLst>
            </p:cNvPr>
            <p:cNvSpPr txBox="1"/>
            <p:nvPr/>
          </p:nvSpPr>
          <p:spPr>
            <a:xfrm>
              <a:off x="5148197" y="2039393"/>
              <a:ext cx="142025" cy="200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9D0EC48-B529-4C2C-973C-ECFF73AB80FE}"/>
              </a:ext>
            </a:extLst>
          </p:cNvPr>
          <p:cNvGrpSpPr/>
          <p:nvPr/>
        </p:nvGrpSpPr>
        <p:grpSpPr>
          <a:xfrm>
            <a:off x="7155208" y="254235"/>
            <a:ext cx="142025" cy="200053"/>
            <a:chOff x="5300597" y="2191793"/>
            <a:chExt cx="142025" cy="200053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889EDC3-0A85-4388-9C55-A64A1919F313}"/>
                </a:ext>
              </a:extLst>
            </p:cNvPr>
            <p:cNvSpPr/>
            <p:nvPr/>
          </p:nvSpPr>
          <p:spPr>
            <a:xfrm>
              <a:off x="5300597" y="2228589"/>
              <a:ext cx="140918" cy="131523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C5606E2-70D2-4E06-A67A-70E9D7C1BBC6}"/>
                </a:ext>
              </a:extLst>
            </p:cNvPr>
            <p:cNvSpPr txBox="1"/>
            <p:nvPr/>
          </p:nvSpPr>
          <p:spPr>
            <a:xfrm>
              <a:off x="5300597" y="2191793"/>
              <a:ext cx="142025" cy="200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</p:grp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5B10E79-7C06-494B-99B4-44599997C99F}"/>
              </a:ext>
            </a:extLst>
          </p:cNvPr>
          <p:cNvSpPr/>
          <p:nvPr/>
        </p:nvSpPr>
        <p:spPr>
          <a:xfrm>
            <a:off x="7347367" y="1936657"/>
            <a:ext cx="1708120" cy="715087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sz="1200" dirty="0"/>
              <a:t>The Root Port or Switch notifies FW or host OS     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E0069C5-4CC0-43C1-9A9B-ADF387F5B267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 flipV="1">
            <a:off x="5040700" y="1226348"/>
            <a:ext cx="190103" cy="1660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EB09F97-4390-4C5F-BA72-A75DF8FEE8B9}"/>
              </a:ext>
            </a:extLst>
          </p:cNvPr>
          <p:cNvCxnSpPr>
            <a:cxnSpLocks/>
            <a:stCxn id="45" idx="3"/>
            <a:endCxn id="6" idx="3"/>
          </p:cNvCxnSpPr>
          <p:nvPr/>
        </p:nvCxnSpPr>
        <p:spPr>
          <a:xfrm flipH="1" flipV="1">
            <a:off x="6549489" y="1004233"/>
            <a:ext cx="141513" cy="1687750"/>
          </a:xfrm>
          <a:prstGeom prst="bentConnector3">
            <a:avLst>
              <a:gd name="adj1" fmla="val -25050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63">
            <a:extLst>
              <a:ext uri="{FF2B5EF4-FFF2-40B4-BE49-F238E27FC236}">
                <a16:creationId xmlns:a16="http://schemas.microsoft.com/office/drawing/2014/main" id="{3BE284F5-1D61-4616-BB79-3E23BC4E77B5}"/>
              </a:ext>
            </a:extLst>
          </p:cNvPr>
          <p:cNvCxnSpPr>
            <a:cxnSpLocks/>
            <a:stCxn id="69" idx="1"/>
            <a:endCxn id="6" idx="3"/>
          </p:cNvCxnSpPr>
          <p:nvPr/>
        </p:nvCxnSpPr>
        <p:spPr>
          <a:xfrm rot="10800000">
            <a:off x="6549489" y="1004233"/>
            <a:ext cx="797878" cy="53584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956A990-623C-437F-9B4C-0617653670EB}"/>
              </a:ext>
            </a:extLst>
          </p:cNvPr>
          <p:cNvSpPr/>
          <p:nvPr/>
        </p:nvSpPr>
        <p:spPr>
          <a:xfrm>
            <a:off x="7347367" y="1182529"/>
            <a:ext cx="1696310" cy="715087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sz="1200" dirty="0"/>
              <a:t>FW and/or host OS entities attempt to recover from the error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A8021E-FBCF-490B-AEE6-EBE7B17E0FCF}"/>
              </a:ext>
            </a:extLst>
          </p:cNvPr>
          <p:cNvSpPr txBox="1"/>
          <p:nvPr/>
        </p:nvSpPr>
        <p:spPr>
          <a:xfrm rot="16200000">
            <a:off x="5269399" y="3394109"/>
            <a:ext cx="671979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7DB8"/>
              </a:buClr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PCIe Bus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CD9C2C5-6CAE-49C3-90E3-39074FCD1DA4}"/>
              </a:ext>
            </a:extLst>
          </p:cNvPr>
          <p:cNvSpPr txBox="1"/>
          <p:nvPr/>
        </p:nvSpPr>
        <p:spPr>
          <a:xfrm rot="16200000">
            <a:off x="6105009" y="3336099"/>
            <a:ext cx="671979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7DB8"/>
              </a:buClr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PCIe Bus</a:t>
            </a:r>
          </a:p>
        </p:txBody>
      </p:sp>
      <p:sp>
        <p:nvSpPr>
          <p:cNvPr id="56" name="Explosion: 8 Points 55">
            <a:extLst>
              <a:ext uri="{FF2B5EF4-FFF2-40B4-BE49-F238E27FC236}">
                <a16:creationId xmlns:a16="http://schemas.microsoft.com/office/drawing/2014/main" id="{1C524975-9ABD-4BCF-A2E7-3BC7B3FC030E}"/>
              </a:ext>
            </a:extLst>
          </p:cNvPr>
          <p:cNvSpPr/>
          <p:nvPr/>
        </p:nvSpPr>
        <p:spPr>
          <a:xfrm>
            <a:off x="6041852" y="3156809"/>
            <a:ext cx="797848" cy="864388"/>
          </a:xfrm>
          <a:prstGeom prst="irregularSeal1">
            <a:avLst/>
          </a:prstGeom>
          <a:solidFill>
            <a:srgbClr val="FFFFFF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b="1" dirty="0">
                <a:solidFill>
                  <a:srgbClr val="C00000"/>
                </a:solidFill>
              </a:rPr>
              <a:t> </a:t>
            </a:r>
            <a:r>
              <a:rPr kumimoji="0" lang="en-US" sz="7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kumimoji="0" lang="en-US" sz="700" b="1" i="0" u="none" strike="noStrike" cap="none" spc="0" normalizeH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Remove</a:t>
            </a:r>
            <a:endParaRPr kumimoji="0" lang="en-US" sz="700" b="1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998D04D7-4A1A-4F0E-9BE9-B19ACEBE1D35}"/>
              </a:ext>
            </a:extLst>
          </p:cNvPr>
          <p:cNvSpPr/>
          <p:nvPr/>
        </p:nvSpPr>
        <p:spPr>
          <a:xfrm>
            <a:off x="7347365" y="223775"/>
            <a:ext cx="1696309" cy="919398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sz="1200" dirty="0"/>
              <a:t>Host OS releases DPC and restarts device if present and recovered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04E55CA-18B5-4250-89FB-1724D8D87F9E}"/>
              </a:ext>
            </a:extLst>
          </p:cNvPr>
          <p:cNvSpPr txBox="1"/>
          <p:nvPr/>
        </p:nvSpPr>
        <p:spPr>
          <a:xfrm>
            <a:off x="6323306" y="1797577"/>
            <a:ext cx="56137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7DB8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PCIe</a:t>
            </a: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7DB8"/>
              </a:buClr>
              <a:buSzTx/>
              <a:buFontTx/>
              <a:buNone/>
              <a:tabLst/>
              <a:defRPr/>
            </a:pPr>
            <a:r>
              <a:rPr lang="en-US" sz="1000" kern="1200" dirty="0">
                <a:solidFill>
                  <a:sysClr val="windowText" lastClr="000000"/>
                </a:solidFill>
                <a:ea typeface="+mn-ea"/>
                <a:cs typeface="+mn-cs"/>
              </a:rPr>
              <a:t>Switch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A2052DDA-AF3D-4DCD-9312-A33BD9E8653A}"/>
              </a:ext>
            </a:extLst>
          </p:cNvPr>
          <p:cNvSpPr/>
          <p:nvPr/>
        </p:nvSpPr>
        <p:spPr>
          <a:xfrm>
            <a:off x="4197086" y="1432306"/>
            <a:ext cx="424281" cy="452709"/>
          </a:xfrm>
          <a:prstGeom prst="mathMultiply">
            <a:avLst/>
          </a:prstGeom>
          <a:solidFill>
            <a:srgbClr val="C00000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Multiplication Sign 59">
            <a:extLst>
              <a:ext uri="{FF2B5EF4-FFF2-40B4-BE49-F238E27FC236}">
                <a16:creationId xmlns:a16="http://schemas.microsoft.com/office/drawing/2014/main" id="{33E19A3C-671C-4953-B2B8-D24A50EFBF10}"/>
              </a:ext>
            </a:extLst>
          </p:cNvPr>
          <p:cNvSpPr/>
          <p:nvPr/>
        </p:nvSpPr>
        <p:spPr>
          <a:xfrm>
            <a:off x="6223487" y="2775775"/>
            <a:ext cx="424281" cy="452709"/>
          </a:xfrm>
          <a:prstGeom prst="mathMultiply">
            <a:avLst/>
          </a:prstGeom>
          <a:solidFill>
            <a:srgbClr val="C00000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Text Placeholder 2">
            <a:extLst>
              <a:ext uri="{FF2B5EF4-FFF2-40B4-BE49-F238E27FC236}">
                <a16:creationId xmlns:a16="http://schemas.microsoft.com/office/drawing/2014/main" id="{B95F8584-91F0-4950-95D8-1348EA12983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72052" y="954162"/>
            <a:ext cx="3483417" cy="3664476"/>
          </a:xfrm>
        </p:spPr>
        <p:txBody>
          <a:bodyPr>
            <a:normAutofit lnSpcReduction="10000"/>
          </a:bodyPr>
          <a:lstStyle/>
          <a:p>
            <a:pPr marL="228600" lvl="0" indent="-228600" defTabSz="914400" fontAlgn="base">
              <a:buClr>
                <a:srgbClr val="AAAAAA"/>
              </a:buClr>
              <a:buFont typeface="Arial" pitchFamily="34" charset="0"/>
              <a:buChar char="•"/>
              <a:defRPr/>
            </a:pPr>
            <a:r>
              <a:rPr lang="en-US" sz="1400" b="1" dirty="0"/>
              <a:t>The Containment Error Recovery (CER) Era</a:t>
            </a:r>
          </a:p>
          <a:p>
            <a:pPr marL="574675" lvl="1" indent="-233363" defTabSz="914400" fontAlgn="base">
              <a:spcBef>
                <a:spcPts val="300"/>
              </a:spcBef>
              <a:buClr>
                <a:srgbClr val="AAAAAA"/>
              </a:buClr>
              <a:buSzTx/>
              <a:buFont typeface="Museo Sans For Dell" pitchFamily="2" charset="0"/>
              <a:buChar char="–"/>
              <a:defRPr/>
            </a:pPr>
            <a:r>
              <a:rPr lang="en-US" sz="1200" dirty="0"/>
              <a:t>Timeframe: Transitioning now</a:t>
            </a:r>
          </a:p>
          <a:p>
            <a:pPr marL="574675" lvl="1" indent="-233363" defTabSz="914400" fontAlgn="base">
              <a:spcBef>
                <a:spcPts val="300"/>
              </a:spcBef>
              <a:buClr>
                <a:srgbClr val="AAAAAA"/>
              </a:buClr>
              <a:buSzTx/>
              <a:buFont typeface="Museo Sans For Dell" pitchFamily="2" charset="0"/>
              <a:buChar char="–"/>
              <a:defRPr/>
            </a:pPr>
            <a:r>
              <a:rPr lang="en-US" sz="1200" dirty="0"/>
              <a:t>Replaces HPS</a:t>
            </a:r>
          </a:p>
          <a:p>
            <a:pPr marL="574675" lvl="1" indent="-233363" defTabSz="914400" fontAlgn="base">
              <a:spcBef>
                <a:spcPts val="300"/>
              </a:spcBef>
              <a:buClr>
                <a:srgbClr val="AAAAAA"/>
              </a:buClr>
              <a:buSzTx/>
              <a:buFont typeface="Museo Sans For Dell" pitchFamily="2" charset="0"/>
              <a:buChar char="–"/>
              <a:defRPr/>
            </a:pPr>
            <a:r>
              <a:rPr lang="en-US" sz="1200" dirty="0"/>
              <a:t>The term “async” replaces “surprise” (i.e. async removal/insertion instead of surprise insertion/removal) in PCIe specs</a:t>
            </a:r>
          </a:p>
          <a:p>
            <a:pPr marL="574675" lvl="1" indent="-233363" defTabSz="914400" fontAlgn="base">
              <a:spcBef>
                <a:spcPts val="300"/>
              </a:spcBef>
              <a:buClr>
                <a:srgbClr val="AAAAAA"/>
              </a:buClr>
              <a:buSzTx/>
              <a:buFont typeface="Museo Sans For Dell" pitchFamily="2" charset="0"/>
              <a:buChar char="–"/>
              <a:defRPr/>
            </a:pPr>
            <a:r>
              <a:rPr lang="en-US" sz="1200" dirty="0"/>
              <a:t>CER software/firmware model can be used to recover from many PCIe errors – not just errors due to async removal</a:t>
            </a:r>
          </a:p>
          <a:p>
            <a:pPr marL="574675" lvl="1" indent="-233363" defTabSz="914400" fontAlgn="base">
              <a:spcBef>
                <a:spcPts val="300"/>
              </a:spcBef>
              <a:buClr>
                <a:srgbClr val="AAAAAA"/>
              </a:buClr>
              <a:buSzTx/>
              <a:buFont typeface="Museo Sans For Dell" pitchFamily="2" charset="0"/>
              <a:buChar char="–"/>
              <a:defRPr/>
            </a:pPr>
            <a:r>
              <a:rPr lang="en-US" sz="1200" dirty="0"/>
              <a:t>Utilizes Downstream Port Containment (DPC) hardware in PCIe root ports and switch downstream ports to contain errors including async remove related errors</a:t>
            </a:r>
          </a:p>
          <a:p>
            <a:pPr marL="574675" lvl="1" indent="-233363" defTabSz="914400" fontAlgn="base">
              <a:spcBef>
                <a:spcPts val="300"/>
              </a:spcBef>
              <a:buClr>
                <a:srgbClr val="AAAAAA"/>
              </a:buClr>
              <a:buSzTx/>
              <a:buFont typeface="Museo Sans For Dell" pitchFamily="2" charset="0"/>
              <a:buChar char="–"/>
              <a:defRPr/>
            </a:pPr>
            <a:r>
              <a:rPr lang="en-US" sz="1200" dirty="0"/>
              <a:t>Two CER modes:  Native OS Controlled and Firmware First</a:t>
            </a:r>
          </a:p>
          <a:p>
            <a:pPr marL="909638" lvl="2" indent="-220663" defTabSz="914400" fontAlgn="base">
              <a:spcBef>
                <a:spcPts val="300"/>
              </a:spcBef>
              <a:buClr>
                <a:srgbClr val="AAAAAA"/>
              </a:buClr>
              <a:buSzTx/>
              <a:buFont typeface="Museo Sans For Dell" pitchFamily="2" charset="0"/>
              <a:buChar char="›"/>
              <a:defRPr/>
            </a:pPr>
            <a:r>
              <a:rPr lang="en-US" sz="1000" dirty="0"/>
              <a:t>Firmware First mode requires ACPI changes in OS and BIOS/UEFI</a:t>
            </a:r>
          </a:p>
          <a:p>
            <a:pPr marL="574675" lvl="1" indent="-233363" defTabSz="914400" fontAlgn="base">
              <a:spcBef>
                <a:spcPts val="300"/>
              </a:spcBef>
              <a:buClr>
                <a:srgbClr val="AAAAAA"/>
              </a:buClr>
              <a:buSzTx/>
              <a:buFont typeface="Museo Sans For Dell" pitchFamily="2" charset="0"/>
              <a:buChar char="–"/>
              <a:defRPr/>
            </a:pPr>
            <a:r>
              <a:rPr lang="en-US" sz="1200" dirty="0"/>
              <a:t>Based on tried-and-true proprietary models</a:t>
            </a:r>
          </a:p>
          <a:p>
            <a:pPr marL="272824" indent="-220663" defTabSz="914400" fontAlgn="base">
              <a:spcBef>
                <a:spcPts val="300"/>
              </a:spcBef>
              <a:buClr>
                <a:srgbClr val="AAAAAA"/>
              </a:buClr>
              <a:buFont typeface="Museo Sans For Dell" pitchFamily="2" charset="0"/>
              <a:buChar char="›"/>
              <a:defRPr/>
            </a:pPr>
            <a:endParaRPr lang="en-US" sz="1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3187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87C34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87C34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5" grpId="0" animBg="1"/>
      <p:bldP spid="35" grpId="1" animBg="1"/>
      <p:bldP spid="55" grpId="0" animBg="1"/>
      <p:bldP spid="57" grpId="0" animBg="1"/>
      <p:bldP spid="87" grpId="0" animBg="1"/>
      <p:bldP spid="96" grpId="0" animBg="1"/>
      <p:bldP spid="58" grpId="0" animBg="1"/>
      <p:bldP spid="69" grpId="0" animBg="1"/>
      <p:bldP spid="56" grpId="0" animBg="1"/>
      <p:bldP spid="56" grpId="1" animBg="1"/>
      <p:bldP spid="97" grpId="0" animBg="1"/>
      <p:bldP spid="19" grpId="0" animBg="1"/>
      <p:bldP spid="19" grpId="1" animBg="1"/>
      <p:bldP spid="60" grpId="0" animBg="1"/>
      <p:bldP spid="6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612" y="1203324"/>
            <a:ext cx="8228013" cy="342582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Importance of Hot-Plug and Error Handling for NVMe™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Challenges with NVMe Hot-Plug and Error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Solutions to NVMe Hot-Plug and Error Handling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Questions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3757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A3E785E-BE71-493A-B24F-3024416AD932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4886407" y="1601919"/>
            <a:ext cx="1824489" cy="1472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CEA7BE-8A5A-46A9-A582-0B43596C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308848"/>
            <a:ext cx="8228013" cy="868681"/>
          </a:xfrm>
        </p:spPr>
        <p:txBody>
          <a:bodyPr/>
          <a:lstStyle/>
          <a:p>
            <a:r>
              <a:rPr lang="en-US" dirty="0"/>
              <a:t>System Firmware Intermediary Era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AF9A873-41B3-4C4A-9605-C08BB042422A}"/>
              </a:ext>
            </a:extLst>
          </p:cNvPr>
          <p:cNvSpPr/>
          <p:nvPr/>
        </p:nvSpPr>
        <p:spPr>
          <a:xfrm>
            <a:off x="5203951" y="3887277"/>
            <a:ext cx="1384929" cy="366819"/>
          </a:xfrm>
          <a:prstGeom prst="round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DB66BEA-374B-49B2-8682-1F665DB3D4D5}"/>
              </a:ext>
            </a:extLst>
          </p:cNvPr>
          <p:cNvSpPr/>
          <p:nvPr/>
        </p:nvSpPr>
        <p:spPr>
          <a:xfrm>
            <a:off x="5187048" y="2820666"/>
            <a:ext cx="1384929" cy="366819"/>
          </a:xfrm>
          <a:prstGeom prst="round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4AB976F-CFE4-4598-8E27-06A4BFC9140F}"/>
              </a:ext>
            </a:extLst>
          </p:cNvPr>
          <p:cNvSpPr/>
          <p:nvPr/>
        </p:nvSpPr>
        <p:spPr>
          <a:xfrm>
            <a:off x="592070" y="2256059"/>
            <a:ext cx="4353814" cy="444230"/>
          </a:xfrm>
          <a:prstGeom prst="roundRect">
            <a:avLst/>
          </a:prstGeom>
          <a:solidFill>
            <a:srgbClr val="007DB8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lvl="0" algn="ctr" fontAlgn="base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kern="1200" dirty="0">
                <a:solidFill>
                  <a:srgbClr val="FFFFFF"/>
                </a:solidFill>
              </a:rPr>
              <a:t>Host Software </a:t>
            </a:r>
            <a:r>
              <a:rPr lang="en-US" sz="1600" kern="1200" dirty="0">
                <a:solidFill>
                  <a:srgbClr val="FFFFFF"/>
                </a:solidFill>
              </a:rPr>
              <a:t>(Operating System, Drivers, Applications, UEFI/BIOS)</a:t>
            </a:r>
            <a:endParaRPr lang="en-US" kern="1200" dirty="0">
              <a:solidFill>
                <a:srgbClr val="FFFFFF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A0C187E-0160-412D-9AF0-B16097D0DE75}"/>
              </a:ext>
            </a:extLst>
          </p:cNvPr>
          <p:cNvSpPr/>
          <p:nvPr/>
        </p:nvSpPr>
        <p:spPr>
          <a:xfrm>
            <a:off x="737845" y="2916452"/>
            <a:ext cx="1058811" cy="316832"/>
          </a:xfrm>
          <a:prstGeom prst="roundRect">
            <a:avLst/>
          </a:prstGeom>
          <a:solidFill>
            <a:srgbClr val="007DB8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SAS Controller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17C0BA3-36E5-415A-BBC3-795B1FAF8005}"/>
              </a:ext>
            </a:extLst>
          </p:cNvPr>
          <p:cNvSpPr/>
          <p:nvPr/>
        </p:nvSpPr>
        <p:spPr>
          <a:xfrm>
            <a:off x="2172335" y="2923432"/>
            <a:ext cx="1058811" cy="316832"/>
          </a:xfrm>
          <a:prstGeom prst="roundRect">
            <a:avLst/>
          </a:prstGeom>
          <a:solidFill>
            <a:srgbClr val="007DB8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SATA Controller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6369DCE-0CF4-4237-B220-3EEA133DED87}"/>
              </a:ext>
            </a:extLst>
          </p:cNvPr>
          <p:cNvSpPr/>
          <p:nvPr/>
        </p:nvSpPr>
        <p:spPr>
          <a:xfrm>
            <a:off x="3634748" y="4160676"/>
            <a:ext cx="1058811" cy="316832"/>
          </a:xfrm>
          <a:prstGeom prst="roundRect">
            <a:avLst/>
          </a:prstGeom>
          <a:solidFill>
            <a:srgbClr val="007DB8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NVMe Controller</a:t>
            </a:r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89D38C0D-6F56-4D24-B705-30C295636DEB}"/>
              </a:ext>
            </a:extLst>
          </p:cNvPr>
          <p:cNvSpPr/>
          <p:nvPr/>
        </p:nvSpPr>
        <p:spPr>
          <a:xfrm>
            <a:off x="861722" y="4165648"/>
            <a:ext cx="822159" cy="417094"/>
          </a:xfrm>
          <a:prstGeom prst="flowChartMagneticDisk">
            <a:avLst/>
          </a:prstGeom>
          <a:solidFill>
            <a:srgbClr val="007DB8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SAS Drive</a:t>
            </a:r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6CF5B044-BA9C-4206-AE14-36AFCE5EA4AD}"/>
              </a:ext>
            </a:extLst>
          </p:cNvPr>
          <p:cNvSpPr/>
          <p:nvPr/>
        </p:nvSpPr>
        <p:spPr>
          <a:xfrm>
            <a:off x="2296212" y="4172628"/>
            <a:ext cx="822159" cy="417094"/>
          </a:xfrm>
          <a:prstGeom prst="flowChartMagneticDisk">
            <a:avLst/>
          </a:prstGeom>
          <a:solidFill>
            <a:srgbClr val="007DB8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SATA Drive</a:t>
            </a:r>
          </a:p>
        </p:txBody>
      </p:sp>
      <p:sp>
        <p:nvSpPr>
          <p:cNvPr id="47" name="Flowchart: Magnetic Disk 46">
            <a:extLst>
              <a:ext uri="{FF2B5EF4-FFF2-40B4-BE49-F238E27FC236}">
                <a16:creationId xmlns:a16="http://schemas.microsoft.com/office/drawing/2014/main" id="{EBA70398-4D81-4125-A096-31C8032CE22A}"/>
              </a:ext>
            </a:extLst>
          </p:cNvPr>
          <p:cNvSpPr/>
          <p:nvPr/>
        </p:nvSpPr>
        <p:spPr>
          <a:xfrm>
            <a:off x="3634748" y="4477508"/>
            <a:ext cx="1058805" cy="417094"/>
          </a:xfrm>
          <a:prstGeom prst="flowChartMagneticDisk">
            <a:avLst/>
          </a:prstGeom>
          <a:solidFill>
            <a:srgbClr val="007DB8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NVMe Drive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1FEA9B-2574-4AD6-B82D-7BB3A98B8AB2}"/>
              </a:ext>
            </a:extLst>
          </p:cNvPr>
          <p:cNvSpPr/>
          <p:nvPr/>
        </p:nvSpPr>
        <p:spPr>
          <a:xfrm>
            <a:off x="413021" y="3425788"/>
            <a:ext cx="5907902" cy="238627"/>
          </a:xfrm>
          <a:prstGeom prst="rect">
            <a:avLst/>
          </a:prstGeom>
          <a:solidFill>
            <a:srgbClr val="DC5034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0" marR="0" lvl="0" indent="0" algn="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Hot-Plug Barrier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DDC0772-9137-406B-A388-E7A6896E0398}"/>
              </a:ext>
            </a:extLst>
          </p:cNvPr>
          <p:cNvSpPr/>
          <p:nvPr/>
        </p:nvSpPr>
        <p:spPr>
          <a:xfrm>
            <a:off x="3574606" y="4117562"/>
            <a:ext cx="1195128" cy="829176"/>
          </a:xfrm>
          <a:prstGeom prst="roundRect">
            <a:avLst/>
          </a:prstGeom>
          <a:noFill/>
          <a:ln>
            <a:solidFill>
              <a:srgbClr val="007DB8">
                <a:shade val="95000"/>
                <a:satMod val="105000"/>
              </a:srgbClr>
            </a:solidFill>
            <a:prstDash val="sysDash"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5BD16B2-2CD0-4FCC-A7DE-AC7320E8409F}"/>
              </a:ext>
            </a:extLst>
          </p:cNvPr>
          <p:cNvSpPr/>
          <p:nvPr/>
        </p:nvSpPr>
        <p:spPr>
          <a:xfrm>
            <a:off x="539442" y="1952490"/>
            <a:ext cx="4585197" cy="853054"/>
          </a:xfrm>
          <a:prstGeom prst="roundRect">
            <a:avLst/>
          </a:prstGeom>
          <a:noFill/>
          <a:ln>
            <a:solidFill>
              <a:srgbClr val="007DB8">
                <a:shade val="95000"/>
                <a:satMod val="105000"/>
              </a:srgbClr>
            </a:solidFill>
            <a:prstDash val="sysDash"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1893A5E-32CE-41C8-B0D2-A77324C2480C}"/>
              </a:ext>
            </a:extLst>
          </p:cNvPr>
          <p:cNvSpPr/>
          <p:nvPr/>
        </p:nvSpPr>
        <p:spPr>
          <a:xfrm>
            <a:off x="2071633" y="4129514"/>
            <a:ext cx="1195128" cy="496380"/>
          </a:xfrm>
          <a:prstGeom prst="roundRect">
            <a:avLst/>
          </a:prstGeom>
          <a:noFill/>
          <a:ln>
            <a:solidFill>
              <a:srgbClr val="007DB8">
                <a:shade val="95000"/>
                <a:satMod val="105000"/>
              </a:srgbClr>
            </a:solidFill>
            <a:prstDash val="sysDash"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447665A-F7A6-48A2-868B-546389F143CD}"/>
              </a:ext>
            </a:extLst>
          </p:cNvPr>
          <p:cNvSpPr/>
          <p:nvPr/>
        </p:nvSpPr>
        <p:spPr>
          <a:xfrm>
            <a:off x="686570" y="4104976"/>
            <a:ext cx="1195128" cy="513938"/>
          </a:xfrm>
          <a:prstGeom prst="roundRect">
            <a:avLst/>
          </a:prstGeom>
          <a:noFill/>
          <a:ln>
            <a:solidFill>
              <a:srgbClr val="007DB8">
                <a:shade val="95000"/>
                <a:satMod val="105000"/>
              </a:srgbClr>
            </a:solidFill>
            <a:prstDash val="sysDash"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CEBAEA-9AF6-4D77-AA92-A9B56E94C0E2}"/>
              </a:ext>
            </a:extLst>
          </p:cNvPr>
          <p:cNvSpPr txBox="1"/>
          <p:nvPr/>
        </p:nvSpPr>
        <p:spPr>
          <a:xfrm>
            <a:off x="2394370" y="1960235"/>
            <a:ext cx="990977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7DB8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Processor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91C49D2-F7C2-4C61-B901-78809B3CF9EB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5889844" y="3172803"/>
            <a:ext cx="0" cy="252985"/>
          </a:xfrm>
          <a:prstGeom prst="straightConnector1">
            <a:avLst/>
          </a:prstGeom>
          <a:noFill/>
          <a:ln w="9525" cap="flat" cmpd="sng" algn="ctr">
            <a:solidFill>
              <a:srgbClr val="007DB8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9D88A6B-E778-4F03-A561-0CC44CD97C21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5889844" y="3664415"/>
            <a:ext cx="0" cy="230079"/>
          </a:xfrm>
          <a:prstGeom prst="straightConnector1">
            <a:avLst/>
          </a:prstGeom>
          <a:noFill/>
          <a:ln w="9525" cap="flat" cmpd="sng" algn="ctr">
            <a:solidFill>
              <a:srgbClr val="007DB8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584F0C1-ADE2-42D1-BE01-48E5093B172E}"/>
              </a:ext>
            </a:extLst>
          </p:cNvPr>
          <p:cNvSpPr txBox="1"/>
          <p:nvPr/>
        </p:nvSpPr>
        <p:spPr>
          <a:xfrm>
            <a:off x="5120255" y="2831171"/>
            <a:ext cx="153917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7DB8"/>
              </a:buClr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Hardware above the barrier </a:t>
            </a:r>
            <a:r>
              <a:rPr kumimoji="0" lang="en-US" sz="9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is not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 hot pluggable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7F5FEA8-ABD8-4921-A81E-B05A71D87112}"/>
              </a:ext>
            </a:extLst>
          </p:cNvPr>
          <p:cNvSpPr txBox="1"/>
          <p:nvPr/>
        </p:nvSpPr>
        <p:spPr>
          <a:xfrm>
            <a:off x="5216787" y="3894494"/>
            <a:ext cx="134611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7DB8"/>
              </a:buClr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Hardware below the barrier </a:t>
            </a:r>
            <a:r>
              <a:rPr kumimoji="0" lang="en-US" sz="9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is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 hot pluggable</a:t>
            </a:r>
          </a:p>
        </p:txBody>
      </p:sp>
      <p:sp>
        <p:nvSpPr>
          <p:cNvPr id="59" name="Arrow: Up-Down 58">
            <a:extLst>
              <a:ext uri="{FF2B5EF4-FFF2-40B4-BE49-F238E27FC236}">
                <a16:creationId xmlns:a16="http://schemas.microsoft.com/office/drawing/2014/main" id="{73A980DE-630F-471B-953B-3F9FF4711867}"/>
              </a:ext>
            </a:extLst>
          </p:cNvPr>
          <p:cNvSpPr/>
          <p:nvPr/>
        </p:nvSpPr>
        <p:spPr>
          <a:xfrm>
            <a:off x="1152359" y="3233284"/>
            <a:ext cx="273687" cy="932369"/>
          </a:xfrm>
          <a:prstGeom prst="upDownArrow">
            <a:avLst/>
          </a:prstGeom>
          <a:solidFill>
            <a:srgbClr val="007DB8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34593FC-A33D-4929-8EC1-EB0DC3F568A5}"/>
              </a:ext>
            </a:extLst>
          </p:cNvPr>
          <p:cNvSpPr txBox="1"/>
          <p:nvPr/>
        </p:nvSpPr>
        <p:spPr>
          <a:xfrm rot="16200000">
            <a:off x="966037" y="3608026"/>
            <a:ext cx="646331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7DB8"/>
              </a:buClr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SAS Bus</a:t>
            </a:r>
          </a:p>
        </p:txBody>
      </p:sp>
      <p:sp>
        <p:nvSpPr>
          <p:cNvPr id="61" name="Arrow: Up-Down 60">
            <a:extLst>
              <a:ext uri="{FF2B5EF4-FFF2-40B4-BE49-F238E27FC236}">
                <a16:creationId xmlns:a16="http://schemas.microsoft.com/office/drawing/2014/main" id="{201CAFAB-40A5-441A-99AB-0DCEDE77AB89}"/>
              </a:ext>
            </a:extLst>
          </p:cNvPr>
          <p:cNvSpPr/>
          <p:nvPr/>
        </p:nvSpPr>
        <p:spPr>
          <a:xfrm>
            <a:off x="2562308" y="3240264"/>
            <a:ext cx="273687" cy="935818"/>
          </a:xfrm>
          <a:prstGeom prst="upDownArrow">
            <a:avLst/>
          </a:prstGeom>
          <a:solidFill>
            <a:srgbClr val="007DB8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6EF2E9-0953-4EA9-9033-75ED471CEF38}"/>
              </a:ext>
            </a:extLst>
          </p:cNvPr>
          <p:cNvSpPr txBox="1"/>
          <p:nvPr/>
        </p:nvSpPr>
        <p:spPr>
          <a:xfrm rot="16200000">
            <a:off x="2340720" y="3607938"/>
            <a:ext cx="716863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7DB8"/>
              </a:buClr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SATA Bus</a:t>
            </a:r>
          </a:p>
        </p:txBody>
      </p:sp>
      <p:sp>
        <p:nvSpPr>
          <p:cNvPr id="65" name="Arrow: Up-Down 64">
            <a:extLst>
              <a:ext uri="{FF2B5EF4-FFF2-40B4-BE49-F238E27FC236}">
                <a16:creationId xmlns:a16="http://schemas.microsoft.com/office/drawing/2014/main" id="{1AAF31DC-51FE-4C43-A20E-4E6900F04880}"/>
              </a:ext>
            </a:extLst>
          </p:cNvPr>
          <p:cNvSpPr/>
          <p:nvPr/>
        </p:nvSpPr>
        <p:spPr>
          <a:xfrm>
            <a:off x="4042664" y="3224856"/>
            <a:ext cx="273687" cy="935819"/>
          </a:xfrm>
          <a:prstGeom prst="upDownArrow">
            <a:avLst/>
          </a:prstGeom>
          <a:solidFill>
            <a:srgbClr val="007DB8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A68280-7E5A-4F20-A4F3-DDD6362D23D8}"/>
              </a:ext>
            </a:extLst>
          </p:cNvPr>
          <p:cNvSpPr txBox="1"/>
          <p:nvPr/>
        </p:nvSpPr>
        <p:spPr>
          <a:xfrm rot="16200000">
            <a:off x="3843340" y="3479330"/>
            <a:ext cx="671979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7DB8"/>
              </a:buClr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PCIe Bus</a:t>
            </a:r>
          </a:p>
        </p:txBody>
      </p:sp>
      <p:sp>
        <p:nvSpPr>
          <p:cNvPr id="67" name="Arrow: Up-Down 66">
            <a:extLst>
              <a:ext uri="{FF2B5EF4-FFF2-40B4-BE49-F238E27FC236}">
                <a16:creationId xmlns:a16="http://schemas.microsoft.com/office/drawing/2014/main" id="{DB1905C4-172D-47E3-9714-C1385ECB2E60}"/>
              </a:ext>
            </a:extLst>
          </p:cNvPr>
          <p:cNvSpPr/>
          <p:nvPr/>
        </p:nvSpPr>
        <p:spPr>
          <a:xfrm>
            <a:off x="1214056" y="2700024"/>
            <a:ext cx="140155" cy="223408"/>
          </a:xfrm>
          <a:prstGeom prst="upDownArrow">
            <a:avLst/>
          </a:prstGeom>
          <a:solidFill>
            <a:srgbClr val="007DB8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8" name="Arrow: Up-Down 67">
            <a:extLst>
              <a:ext uri="{FF2B5EF4-FFF2-40B4-BE49-F238E27FC236}">
                <a16:creationId xmlns:a16="http://schemas.microsoft.com/office/drawing/2014/main" id="{72F3E0AE-9F59-45DF-9C83-609CA11D53F5}"/>
              </a:ext>
            </a:extLst>
          </p:cNvPr>
          <p:cNvSpPr/>
          <p:nvPr/>
        </p:nvSpPr>
        <p:spPr>
          <a:xfrm>
            <a:off x="2637213" y="2700555"/>
            <a:ext cx="140155" cy="223408"/>
          </a:xfrm>
          <a:prstGeom prst="upDownArrow">
            <a:avLst/>
          </a:prstGeom>
          <a:solidFill>
            <a:srgbClr val="007DB8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71F0959-6F83-40CE-9A51-E8A22EAB3393}"/>
              </a:ext>
            </a:extLst>
          </p:cNvPr>
          <p:cNvSpPr/>
          <p:nvPr/>
        </p:nvSpPr>
        <p:spPr>
          <a:xfrm>
            <a:off x="3501478" y="2916270"/>
            <a:ext cx="1384929" cy="3168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System Firmware Intermediary (SFI)</a:t>
            </a:r>
          </a:p>
        </p:txBody>
      </p:sp>
      <p:sp>
        <p:nvSpPr>
          <p:cNvPr id="70" name="Arrow: Up-Down 69">
            <a:extLst>
              <a:ext uri="{FF2B5EF4-FFF2-40B4-BE49-F238E27FC236}">
                <a16:creationId xmlns:a16="http://schemas.microsoft.com/office/drawing/2014/main" id="{325E04B5-EEE1-45A3-944F-58F709282BE9}"/>
              </a:ext>
            </a:extLst>
          </p:cNvPr>
          <p:cNvSpPr/>
          <p:nvPr/>
        </p:nvSpPr>
        <p:spPr>
          <a:xfrm>
            <a:off x="4102092" y="2695044"/>
            <a:ext cx="140155" cy="223408"/>
          </a:xfrm>
          <a:prstGeom prst="upDownArrow">
            <a:avLst/>
          </a:prstGeom>
          <a:solidFill>
            <a:srgbClr val="007DB8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A2B79-5728-4722-8249-56D443501A8E}"/>
              </a:ext>
            </a:extLst>
          </p:cNvPr>
          <p:cNvSpPr txBox="1"/>
          <p:nvPr/>
        </p:nvSpPr>
        <p:spPr>
          <a:xfrm>
            <a:off x="6710896" y="859220"/>
            <a:ext cx="2365578" cy="3600984"/>
          </a:xfrm>
          <a:prstGeom prst="rect">
            <a:avLst/>
          </a:prstGeom>
          <a:solidFill>
            <a:srgbClr val="7E9E27"/>
          </a:solidFill>
          <a:ln w="12700" cap="flat">
            <a:solidFill>
              <a:schemeClr val="accent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dirty="0">
                <a:solidFill>
                  <a:schemeClr val="bg1"/>
                </a:solidFill>
              </a:rPr>
              <a:t>SFI isolates PCIe hot-plug events from the OS, drivers, and applications </a:t>
            </a:r>
            <a:r>
              <a:rPr lang="en-US" sz="1200" u="sng" dirty="0">
                <a:solidFill>
                  <a:schemeClr val="bg1"/>
                </a:solidFill>
              </a:rPr>
              <a:t>for hot-plug</a:t>
            </a:r>
            <a:r>
              <a:rPr lang="en-US" sz="1200" dirty="0">
                <a:solidFill>
                  <a:schemeClr val="bg1"/>
                </a:solidFill>
              </a:rPr>
              <a:t> - does not alter data path.</a:t>
            </a:r>
            <a:endParaRPr lang="en-US" sz="1200" u="sng" dirty="0">
              <a:solidFill>
                <a:schemeClr val="bg1"/>
              </a:solidFill>
            </a:endParaRP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Hardware isolation in PCIe </a:t>
            </a:r>
            <a:r>
              <a:rPr lang="en-US" sz="1200" dirty="0">
                <a:solidFill>
                  <a:schemeClr val="bg1"/>
                </a:solidFill>
              </a:rPr>
              <a:t>Root Ports and Switch Downstream Ports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Provides options to invo</a:t>
            </a:r>
            <a:r>
              <a:rPr lang="en-US" sz="1200" dirty="0">
                <a:solidFill>
                  <a:schemeClr val="bg1"/>
                </a:solidFill>
              </a:rPr>
              <a:t>ke system firmware (BIOS, UEFI, BMC, etc.) for hot-plug events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200" dirty="0">
              <a:solidFill>
                <a:schemeClr val="bg1"/>
              </a:solidFill>
            </a:endParaRP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dirty="0">
                <a:solidFill>
                  <a:schemeClr val="bg1"/>
                </a:solidFill>
              </a:rPr>
              <a:t>Particularly useful for complex out-of-band (independent of host OS) platform config of hot-inserted devices (e.g., unlocking TCG drives or device authentication)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394F99-8858-4D70-A57E-2AAFDF5F4632}"/>
              </a:ext>
            </a:extLst>
          </p:cNvPr>
          <p:cNvSpPr/>
          <p:nvPr/>
        </p:nvSpPr>
        <p:spPr>
          <a:xfrm>
            <a:off x="271103" y="862890"/>
            <a:ext cx="5469212" cy="97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fontAlgn="base">
              <a:buClr>
                <a:srgbClr val="AAAAAA"/>
              </a:buClr>
              <a:buFont typeface="Arial" pitchFamily="34" charset="0"/>
              <a:buChar char="•"/>
              <a:defRPr/>
            </a:pPr>
            <a:r>
              <a:rPr lang="en-US" sz="1400" b="1" dirty="0"/>
              <a:t>The System Firmware Intermediary (SFI) Era</a:t>
            </a:r>
          </a:p>
          <a:p>
            <a:pPr marL="574675" lvl="1" indent="-233363" fontAlgn="base">
              <a:spcBef>
                <a:spcPts val="300"/>
              </a:spcBef>
              <a:buClr>
                <a:srgbClr val="AAAAAA"/>
              </a:buClr>
              <a:buFont typeface="Museo Sans For Dell" pitchFamily="2" charset="0"/>
              <a:buChar char="–"/>
              <a:defRPr/>
            </a:pPr>
            <a:r>
              <a:rPr lang="en-US" sz="1200" dirty="0"/>
              <a:t>Timeframe: Silicon support will arrive over next several years</a:t>
            </a:r>
          </a:p>
          <a:p>
            <a:pPr marL="574675" lvl="1" indent="-233363" fontAlgn="base">
              <a:spcBef>
                <a:spcPts val="300"/>
              </a:spcBef>
              <a:buClr>
                <a:srgbClr val="AAAAAA"/>
              </a:buClr>
              <a:buFont typeface="Museo Sans For Dell" pitchFamily="2" charset="0"/>
              <a:buChar char="–"/>
              <a:defRPr/>
            </a:pPr>
            <a:r>
              <a:rPr lang="en-US" sz="1200" dirty="0"/>
              <a:t>Does not replace DPC/CER - works alongside DPC/CER</a:t>
            </a:r>
          </a:p>
          <a:p>
            <a:pPr marL="574675" lvl="1" indent="-233363" fontAlgn="base">
              <a:spcBef>
                <a:spcPts val="300"/>
              </a:spcBef>
              <a:buClr>
                <a:srgbClr val="AAAAAA"/>
              </a:buClr>
              <a:buFont typeface="Museo Sans For Dell" pitchFamily="2" charset="0"/>
              <a:buChar char="–"/>
              <a:defRPr/>
            </a:pPr>
            <a:r>
              <a:rPr lang="en-US" sz="1200" dirty="0"/>
              <a:t>Adds hardware/firmware layer between OS and devices for hot-plug</a:t>
            </a:r>
          </a:p>
        </p:txBody>
      </p:sp>
    </p:spTree>
    <p:extLst>
      <p:ext uri="{BB962C8B-B14F-4D97-AF65-F5344CB8AC3E}">
        <p14:creationId xmlns:p14="http://schemas.microsoft.com/office/powerpoint/2010/main" val="114031591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D490-7F99-485E-8C8C-98AF6E5A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Hot-Plug Parameter Extensions (_HPX)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9C199-2E96-4D20-AF38-405E78D44D0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62075" y="832469"/>
            <a:ext cx="4946780" cy="3835477"/>
          </a:xfrm>
        </p:spPr>
        <p:txBody>
          <a:bodyPr>
            <a:normAutofit lnSpcReduction="10000"/>
          </a:bodyPr>
          <a:lstStyle/>
          <a:p>
            <a:pPr marL="228600" indent="-228600" defTabSz="914400" fontAlgn="base">
              <a:buClr>
                <a:srgbClr val="AAAAAA"/>
              </a:buClr>
              <a:buFont typeface="Arial" pitchFamily="34" charset="0"/>
              <a:buChar char="•"/>
              <a:defRPr/>
            </a:pPr>
            <a:r>
              <a:rPr lang="en-US" sz="1050" b="1" dirty="0"/>
              <a:t>_HPX exists across all hot-plug eras</a:t>
            </a:r>
          </a:p>
          <a:p>
            <a:pPr marL="228600" lvl="0" indent="-228600" defTabSz="914400" fontAlgn="base">
              <a:buClr>
                <a:srgbClr val="AAAAAA"/>
              </a:buClr>
              <a:buFont typeface="Arial" pitchFamily="34" charset="0"/>
              <a:buChar char="•"/>
              <a:defRPr/>
            </a:pPr>
            <a:r>
              <a:rPr lang="en-US" sz="1050" b="1" dirty="0"/>
              <a:t>_HPX allows system firmware to provide system-specific PCIe config space settings to OS</a:t>
            </a:r>
          </a:p>
          <a:p>
            <a:pPr marL="574675" lvl="1" indent="-233363" defTabSz="914400" fontAlgn="base">
              <a:spcBef>
                <a:spcPts val="0"/>
              </a:spcBef>
              <a:buClr>
                <a:srgbClr val="AAAAAA"/>
              </a:buClr>
              <a:buSzTx/>
              <a:buFont typeface="Museo Sans For Dell" pitchFamily="2" charset="0"/>
              <a:buChar char="–"/>
              <a:defRPr/>
            </a:pPr>
            <a:r>
              <a:rPr lang="en-US" sz="1000" dirty="0"/>
              <a:t>Not just for hot-inserted device; also used if device is reset at runtime</a:t>
            </a:r>
          </a:p>
          <a:p>
            <a:pPr marL="228600" lvl="0" indent="-228600" defTabSz="914400" fontAlgn="base">
              <a:buClr>
                <a:srgbClr val="AAAAAA"/>
              </a:buClr>
              <a:buFont typeface="Arial" pitchFamily="34" charset="0"/>
              <a:buChar char="•"/>
              <a:defRPr/>
            </a:pPr>
            <a:r>
              <a:rPr lang="en-US" sz="1050" b="1" dirty="0"/>
              <a:t>New _HPX Setting Record (Type 3) defined in ACPI specification</a:t>
            </a:r>
          </a:p>
          <a:p>
            <a:pPr marL="574675" lvl="1" indent="-233363" defTabSz="914400" fontAlgn="base">
              <a:spcBef>
                <a:spcPts val="0"/>
              </a:spcBef>
              <a:buClr>
                <a:srgbClr val="AAAAAA"/>
              </a:buClr>
              <a:buSzTx/>
              <a:buFont typeface="Museo Sans For Dell" pitchFamily="2" charset="0"/>
              <a:buChar char="–"/>
              <a:defRPr/>
            </a:pPr>
            <a:r>
              <a:rPr lang="en-US" sz="1000" dirty="0"/>
              <a:t>Previous setting records only worked for pre-defined registers</a:t>
            </a:r>
          </a:p>
          <a:p>
            <a:pPr marL="574675" lvl="1" indent="-233363" defTabSz="914400" fontAlgn="base">
              <a:spcBef>
                <a:spcPts val="0"/>
              </a:spcBef>
              <a:buClr>
                <a:srgbClr val="AAAAAA"/>
              </a:buClr>
              <a:buSzTx/>
              <a:buFont typeface="Museo Sans For Dell" pitchFamily="2" charset="0"/>
              <a:buChar char="–"/>
              <a:defRPr/>
            </a:pPr>
            <a:r>
              <a:rPr lang="en-US" sz="1000" dirty="0"/>
              <a:t>New registers required spec update an OS change</a:t>
            </a:r>
          </a:p>
          <a:p>
            <a:pPr marL="574675" lvl="1" indent="-233363" defTabSz="914400" fontAlgn="base">
              <a:spcBef>
                <a:spcPts val="0"/>
              </a:spcBef>
              <a:buClr>
                <a:srgbClr val="AAAAAA"/>
              </a:buClr>
              <a:buSzTx/>
              <a:buFont typeface="Museo Sans For Dell" pitchFamily="2" charset="0"/>
              <a:buChar char="–"/>
              <a:defRPr/>
            </a:pPr>
            <a:r>
              <a:rPr lang="en-US" sz="1000" dirty="0"/>
              <a:t>New Type 3 record can specify </a:t>
            </a:r>
            <a:r>
              <a:rPr lang="en-US" sz="1000" u="sng" dirty="0"/>
              <a:t>any</a:t>
            </a:r>
            <a:r>
              <a:rPr lang="en-US" sz="1000" dirty="0"/>
              <a:t> register with offset relative to offset 0h of:</a:t>
            </a:r>
          </a:p>
          <a:p>
            <a:pPr marL="957886" lvl="2" indent="-233363" defTabSz="914400" fontAlgn="base">
              <a:spcBef>
                <a:spcPts val="0"/>
              </a:spcBef>
              <a:buClr>
                <a:srgbClr val="AAAAAA"/>
              </a:buClr>
              <a:buSzTx/>
              <a:buFont typeface="Museo Sans For Dell" pitchFamily="2" charset="0"/>
              <a:buChar char="–"/>
              <a:defRPr/>
            </a:pPr>
            <a:r>
              <a:rPr lang="en-US" sz="1000" dirty="0"/>
              <a:t>The start of configuration space</a:t>
            </a:r>
          </a:p>
          <a:p>
            <a:pPr marL="957886" lvl="2" indent="-233363" defTabSz="914400" fontAlgn="base">
              <a:spcBef>
                <a:spcPts val="0"/>
              </a:spcBef>
              <a:buClr>
                <a:srgbClr val="AAAAAA"/>
              </a:buClr>
              <a:buSzTx/>
              <a:buFont typeface="Museo Sans For Dell" pitchFamily="2" charset="0"/>
              <a:buChar char="–"/>
              <a:defRPr/>
            </a:pPr>
            <a:r>
              <a:rPr lang="en-US" sz="1000" dirty="0"/>
              <a:t>A Capability Structure</a:t>
            </a:r>
          </a:p>
          <a:p>
            <a:pPr marL="957886" lvl="2" indent="-233363" defTabSz="914400" fontAlgn="base">
              <a:spcBef>
                <a:spcPts val="0"/>
              </a:spcBef>
              <a:buClr>
                <a:srgbClr val="AAAAAA"/>
              </a:buClr>
              <a:buSzTx/>
              <a:buFont typeface="Museo Sans For Dell" pitchFamily="2" charset="0"/>
              <a:buChar char="–"/>
              <a:defRPr/>
            </a:pPr>
            <a:r>
              <a:rPr lang="en-US" sz="1000" dirty="0"/>
              <a:t>An Extended Capability Structure</a:t>
            </a:r>
          </a:p>
          <a:p>
            <a:pPr marL="957886" lvl="2" indent="-233363" defTabSz="914400" fontAlgn="base">
              <a:spcBef>
                <a:spcPts val="0"/>
              </a:spcBef>
              <a:buClr>
                <a:srgbClr val="AAAAAA"/>
              </a:buClr>
              <a:buSzTx/>
              <a:buFont typeface="Museo Sans For Dell" pitchFamily="2" charset="0"/>
              <a:buChar char="–"/>
              <a:defRPr/>
            </a:pPr>
            <a:r>
              <a:rPr lang="en-US" sz="1000" dirty="0"/>
              <a:t>A Vendor-Specific Extended Capability</a:t>
            </a:r>
          </a:p>
          <a:p>
            <a:pPr marL="957886" lvl="2" indent="-233363" defTabSz="914400" fontAlgn="base">
              <a:spcBef>
                <a:spcPts val="0"/>
              </a:spcBef>
              <a:buClr>
                <a:srgbClr val="AAAAAA"/>
              </a:buClr>
              <a:buSzTx/>
              <a:buFont typeface="Museo Sans For Dell" pitchFamily="2" charset="0"/>
              <a:buChar char="–"/>
              <a:defRPr/>
            </a:pPr>
            <a:r>
              <a:rPr lang="en-US" sz="1000" dirty="0"/>
              <a:t>A Designated Vendor-Specific Extended Capability</a:t>
            </a:r>
          </a:p>
          <a:p>
            <a:pPr marL="228600" lvl="0" indent="-228600" defTabSz="914400" fontAlgn="base">
              <a:buClr>
                <a:srgbClr val="AAAAAA"/>
              </a:buClr>
              <a:buFont typeface="Arial" pitchFamily="34" charset="0"/>
              <a:buChar char="•"/>
              <a:defRPr/>
            </a:pPr>
            <a:r>
              <a:rPr lang="en-US" sz="1050" b="1" dirty="0"/>
              <a:t>Handle different revisions of capability structures</a:t>
            </a:r>
          </a:p>
          <a:p>
            <a:pPr marL="574675" lvl="1" indent="-233363" defTabSz="914400" fontAlgn="base">
              <a:spcBef>
                <a:spcPts val="0"/>
              </a:spcBef>
              <a:buClr>
                <a:srgbClr val="AAAAAA"/>
              </a:buClr>
              <a:buSzTx/>
              <a:buFont typeface="Museo Sans For Dell" pitchFamily="2" charset="0"/>
              <a:buChar char="–"/>
              <a:defRPr/>
            </a:pPr>
            <a:r>
              <a:rPr lang="en-US" sz="1000" dirty="0"/>
              <a:t>Apply changes to any revision of the capability structure</a:t>
            </a:r>
          </a:p>
          <a:p>
            <a:pPr marL="574675" lvl="1" indent="-233363" defTabSz="914400" fontAlgn="base">
              <a:spcBef>
                <a:spcPts val="0"/>
              </a:spcBef>
              <a:buClr>
                <a:srgbClr val="AAAAAA"/>
              </a:buClr>
              <a:buSzTx/>
              <a:buFont typeface="Museo Sans For Dell" pitchFamily="2" charset="0"/>
              <a:buChar char="–"/>
              <a:defRPr/>
            </a:pPr>
            <a:r>
              <a:rPr lang="en-US" sz="1000" dirty="0"/>
              <a:t>Apply changes to a specific revision of the capability structure</a:t>
            </a:r>
          </a:p>
          <a:p>
            <a:pPr marL="574675" lvl="1" indent="-233363" defTabSz="914400" fontAlgn="base">
              <a:spcBef>
                <a:spcPts val="0"/>
              </a:spcBef>
              <a:buClr>
                <a:srgbClr val="AAAAAA"/>
              </a:buClr>
              <a:buSzTx/>
              <a:buFont typeface="Museo Sans For Dell" pitchFamily="2" charset="0"/>
              <a:buChar char="–"/>
              <a:defRPr/>
            </a:pPr>
            <a:r>
              <a:rPr lang="en-US" sz="1000" dirty="0"/>
              <a:t>Apply changes to capability structures with revision greater than or equal to the specified revision</a:t>
            </a:r>
            <a:endParaRPr lang="en-US" sz="1050" dirty="0"/>
          </a:p>
          <a:p>
            <a:pPr marL="228600" lvl="0" indent="-228600" defTabSz="914400" fontAlgn="base">
              <a:buClr>
                <a:srgbClr val="AAAAAA"/>
              </a:buClr>
              <a:buFont typeface="Arial" pitchFamily="34" charset="0"/>
              <a:buChar char="•"/>
              <a:defRPr/>
            </a:pPr>
            <a:r>
              <a:rPr lang="en-US" sz="1050" b="1" dirty="0"/>
              <a:t>Supports simple if-then-else conditional grammar</a:t>
            </a:r>
          </a:p>
          <a:p>
            <a:pPr marL="574675" lvl="1" indent="-233363" defTabSz="914400" fontAlgn="base">
              <a:spcBef>
                <a:spcPts val="0"/>
              </a:spcBef>
              <a:buClr>
                <a:srgbClr val="AAAAAA"/>
              </a:buClr>
              <a:buSzTx/>
              <a:buFont typeface="Museo Sans For Dell" pitchFamily="2" charset="0"/>
              <a:buChar char="–"/>
              <a:defRPr/>
            </a:pPr>
            <a:r>
              <a:rPr lang="en-US" sz="1000" dirty="0"/>
              <a:t>E.g., to set PCIe configuration space registers to preferred value based on device capability</a:t>
            </a:r>
            <a:endParaRPr lang="en-US" sz="1050" b="1" dirty="0"/>
          </a:p>
          <a:p>
            <a:pPr marL="228600" lvl="0" indent="-228600" defTabSz="914400" fontAlgn="base">
              <a:buClr>
                <a:srgbClr val="AAAAAA"/>
              </a:buClr>
              <a:buFont typeface="Arial" pitchFamily="34" charset="0"/>
              <a:buChar char="•"/>
              <a:defRPr/>
            </a:pPr>
            <a:r>
              <a:rPr lang="en-US" sz="1050" b="1" dirty="0"/>
              <a:t>Lightweight alternative to SFI for simple config space settings</a:t>
            </a:r>
          </a:p>
          <a:p>
            <a:pPr marL="957886" lvl="2" indent="-233363" defTabSz="914400" fontAlgn="base">
              <a:spcBef>
                <a:spcPts val="0"/>
              </a:spcBef>
              <a:buClr>
                <a:srgbClr val="AAAAAA"/>
              </a:buClr>
              <a:buSzTx/>
              <a:buFont typeface="Museo Sans For Dell" pitchFamily="2" charset="0"/>
              <a:buChar char="–"/>
              <a:defRPr/>
            </a:pPr>
            <a:endParaRPr 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A47338-CFC9-4DB3-BB14-F8316F640B2D}"/>
              </a:ext>
            </a:extLst>
          </p:cNvPr>
          <p:cNvSpPr txBox="1"/>
          <p:nvPr/>
        </p:nvSpPr>
        <p:spPr>
          <a:xfrm>
            <a:off x="5434702" y="832469"/>
            <a:ext cx="3338038" cy="2231378"/>
          </a:xfrm>
          <a:prstGeom prst="rect">
            <a:avLst/>
          </a:prstGeom>
          <a:noFill/>
          <a:ln w="63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050" b="1" u="sng" dirty="0"/>
              <a:t>Example Pseudocode</a:t>
            </a:r>
            <a:r>
              <a:rPr lang="en-US" sz="1050" dirty="0"/>
              <a:t> – Set Completion Timeout (CTO) Value based on device’s Completion Timeout Ranges Supported:</a:t>
            </a:r>
            <a:endParaRPr kumimoji="0" 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If CTO Range B supported then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 Set CTO </a:t>
            </a:r>
            <a:r>
              <a:rPr lang="en-US" sz="1000" dirty="0"/>
              <a:t>Value 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to 65 ms to 210 ms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Else if CTO Range C supported then</a:t>
            </a:r>
          </a:p>
          <a:p>
            <a:r>
              <a:rPr lang="en-US" sz="1000" dirty="0"/>
              <a:t>    Set CTO Value to 260 ms to 900 ms</a:t>
            </a:r>
          </a:p>
          <a:p>
            <a:pPr>
              <a:spcBef>
                <a:spcPts val="300"/>
              </a:spcBef>
            </a:pPr>
            <a:r>
              <a:rPr lang="en-US" sz="1000" dirty="0"/>
              <a:t>Else if CTO Range D supported then</a:t>
            </a:r>
          </a:p>
          <a:p>
            <a:r>
              <a:rPr lang="en-US" sz="1000" dirty="0"/>
              <a:t>    Set CTO Value to 4 s to 13 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Else</a:t>
            </a:r>
          </a:p>
          <a:p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 Set CTO Disable</a:t>
            </a:r>
          </a:p>
        </p:txBody>
      </p:sp>
    </p:spTree>
    <p:extLst>
      <p:ext uri="{BB962C8B-B14F-4D97-AF65-F5344CB8AC3E}">
        <p14:creationId xmlns:p14="http://schemas.microsoft.com/office/powerpoint/2010/main" val="260073730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CDA08-416A-46B5-9D89-20F89430D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DC77A-7AE0-4E3D-97C4-8006D585A39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5612" y="878858"/>
            <a:ext cx="8339430" cy="3750292"/>
          </a:xfrm>
        </p:spPr>
        <p:txBody>
          <a:bodyPr>
            <a:normAutofit lnSpcReduction="10000"/>
          </a:bodyPr>
          <a:lstStyle/>
          <a:p>
            <a:pPr marL="228600" lvl="0" indent="-228600" defTabSz="914400" fontAlgn="base">
              <a:spcBef>
                <a:spcPts val="0"/>
              </a:spcBef>
              <a:buClr>
                <a:srgbClr val="AAAAAA"/>
              </a:buClr>
              <a:buFont typeface="Arial" pitchFamily="34" charset="0"/>
              <a:buChar char="•"/>
              <a:defRPr/>
            </a:pPr>
            <a:r>
              <a:rPr lang="en-US" sz="1050" b="1" dirty="0"/>
              <a:t>PCIe Root Ports and Switches</a:t>
            </a:r>
          </a:p>
          <a:p>
            <a:pPr marL="574675" lvl="1" indent="-233363" defTabSz="914400" fontAlgn="base">
              <a:spcBef>
                <a:spcPts val="0"/>
              </a:spcBef>
              <a:buClr>
                <a:srgbClr val="AAAAAA"/>
              </a:buClr>
              <a:buSzTx/>
              <a:buFont typeface="Arial" panose="020B0604020202020204" pitchFamily="34" charset="0"/>
              <a:buChar char="-"/>
              <a:defRPr/>
            </a:pPr>
            <a:r>
              <a:rPr lang="en-US" sz="1000" dirty="0"/>
              <a:t>Add support for DPC/eDPC</a:t>
            </a:r>
          </a:p>
          <a:p>
            <a:pPr marL="574675" lvl="1" indent="-233363" defTabSz="914400" fontAlgn="base">
              <a:spcBef>
                <a:spcPts val="0"/>
              </a:spcBef>
              <a:buClr>
                <a:srgbClr val="AAAAAA"/>
              </a:buClr>
              <a:buSzTx/>
              <a:buFont typeface="Arial" panose="020B0604020202020204" pitchFamily="34" charset="0"/>
              <a:buChar char="-"/>
              <a:defRPr/>
            </a:pPr>
            <a:r>
              <a:rPr lang="en-US" sz="1000" dirty="0"/>
              <a:t>Add support for SFI</a:t>
            </a:r>
          </a:p>
          <a:p>
            <a:pPr marL="228600" lvl="0" indent="-228600" defTabSz="914400" fontAlgn="base">
              <a:buClr>
                <a:srgbClr val="AAAAAA"/>
              </a:buClr>
              <a:buFont typeface="Arial" pitchFamily="34" charset="0"/>
              <a:buChar char="•"/>
              <a:defRPr/>
            </a:pPr>
            <a:r>
              <a:rPr lang="en-US" sz="1050" b="1" dirty="0"/>
              <a:t>Operating Systems and OEMs</a:t>
            </a:r>
          </a:p>
          <a:p>
            <a:pPr marL="482203" lvl="1" indent="-228600" defTabSz="914400" fontAlgn="base">
              <a:spcBef>
                <a:spcPts val="0"/>
              </a:spcBef>
              <a:buClr>
                <a:srgbClr val="AAAAAA"/>
              </a:buClr>
              <a:buFont typeface="Arial" panose="020B0604020202020204" pitchFamily="34" charset="0"/>
              <a:buChar char="-"/>
              <a:defRPr/>
            </a:pPr>
            <a:r>
              <a:rPr lang="en-US" sz="1050" dirty="0"/>
              <a:t>Add support for async removal in HPS mode as a stop-gap until CER can be fully implemented</a:t>
            </a:r>
          </a:p>
          <a:p>
            <a:pPr marL="482203" lvl="1" indent="-228600" defTabSz="914400" fontAlgn="base">
              <a:spcBef>
                <a:spcPts val="0"/>
              </a:spcBef>
              <a:buClr>
                <a:srgbClr val="AAAAAA"/>
              </a:buClr>
              <a:buFont typeface="Arial" panose="020B0604020202020204" pitchFamily="34" charset="0"/>
              <a:buChar char="-"/>
              <a:defRPr/>
            </a:pPr>
            <a:r>
              <a:rPr lang="en-US" sz="1050" dirty="0"/>
              <a:t>Add support for Containment Error Recovery Model defined by PCI-SIG</a:t>
            </a:r>
          </a:p>
          <a:p>
            <a:pPr marL="865414" lvl="2" indent="-228600" defTabSz="914400" fontAlgn="base">
              <a:spcBef>
                <a:spcPts val="0"/>
              </a:spcBef>
              <a:buClr>
                <a:srgbClr val="AAAAAA"/>
              </a:buClr>
              <a:buFont typeface="Wingdings" panose="05000000000000000000" pitchFamily="2" charset="2"/>
              <a:buChar char="§"/>
              <a:defRPr/>
            </a:pPr>
            <a:r>
              <a:rPr lang="en-US" sz="1050" dirty="0"/>
              <a:t>Native OS controlled and Firmware First models</a:t>
            </a:r>
          </a:p>
          <a:p>
            <a:pPr marL="482203" lvl="1" indent="-228600" defTabSz="914400" fontAlgn="base">
              <a:spcBef>
                <a:spcPts val="0"/>
              </a:spcBef>
              <a:buClr>
                <a:srgbClr val="AAAAAA"/>
              </a:buClr>
              <a:buFont typeface="Arial" panose="020B0604020202020204" pitchFamily="34" charset="0"/>
              <a:buChar char="-"/>
              <a:defRPr/>
            </a:pPr>
            <a:r>
              <a:rPr lang="en-US" sz="1050" dirty="0"/>
              <a:t>Review/contribute to open source effort</a:t>
            </a:r>
          </a:p>
          <a:p>
            <a:pPr marL="865414" lvl="2" indent="-228600" defTabSz="914400" fontAlgn="base">
              <a:spcBef>
                <a:spcPts val="0"/>
              </a:spcBef>
              <a:buClr>
                <a:srgbClr val="AAAAAA"/>
              </a:buClr>
              <a:buFont typeface="Wingdings" panose="05000000000000000000" pitchFamily="2" charset="2"/>
              <a:buChar char="§"/>
              <a:defRPr/>
            </a:pPr>
            <a:r>
              <a:rPr lang="en-US" sz="1050" dirty="0"/>
              <a:t>DPC Containment Error Recovery patches submitted to Linux kernel</a:t>
            </a:r>
          </a:p>
          <a:p>
            <a:pPr marL="1405334" lvl="3" indent="-233363" defTabSz="914400" fontAlgn="base">
              <a:spcBef>
                <a:spcPts val="0"/>
              </a:spcBef>
              <a:buClr>
                <a:srgbClr val="AAAAAA"/>
              </a:buClr>
              <a:buSzTx/>
              <a:buFont typeface="Courier New" panose="02070309020205020404" pitchFamily="49" charset="0"/>
              <a:buChar char="o"/>
              <a:defRPr/>
            </a:pPr>
            <a:r>
              <a:rPr lang="en-US" sz="1000" dirty="0"/>
              <a:t>Also called Error Disconnect Recover (EDR) after the ACPI method used in DPC CER model</a:t>
            </a:r>
            <a:endParaRPr lang="en-US" sz="1000" dirty="0">
              <a:hlinkClick r:id="rId2"/>
            </a:endParaRPr>
          </a:p>
          <a:p>
            <a:pPr marL="865414" lvl="2" indent="-228600" defTabSz="914400" fontAlgn="base">
              <a:spcBef>
                <a:spcPts val="0"/>
              </a:spcBef>
              <a:buClr>
                <a:srgbClr val="AAAAAA"/>
              </a:buClr>
              <a:buFont typeface="Wingdings" panose="05000000000000000000" pitchFamily="2" charset="2"/>
              <a:buChar char="§"/>
              <a:defRPr/>
            </a:pPr>
            <a:r>
              <a:rPr lang="en-US" sz="1050" dirty="0"/>
              <a:t>_HPX patches submitted to Linux kernel</a:t>
            </a:r>
            <a:r>
              <a:rPr lang="fr-FR" sz="1000" dirty="0"/>
              <a:t>	</a:t>
            </a:r>
            <a:endParaRPr lang="en-US" sz="1000" dirty="0"/>
          </a:p>
          <a:p>
            <a:pPr marL="341312" lvl="1" indent="0" defTabSz="914400" fontAlgn="base">
              <a:spcBef>
                <a:spcPts val="0"/>
              </a:spcBef>
              <a:buClr>
                <a:srgbClr val="AAAAAA"/>
              </a:buClr>
              <a:buSzTx/>
              <a:buNone/>
              <a:defRPr/>
            </a:pPr>
            <a:endParaRPr lang="en-US" sz="1000" dirty="0"/>
          </a:p>
          <a:p>
            <a:pPr marL="228600" indent="-228600" defTabSz="914400" fontAlgn="base">
              <a:spcBef>
                <a:spcPts val="0"/>
              </a:spcBef>
              <a:buClr>
                <a:srgbClr val="AAAAAA"/>
              </a:buClr>
              <a:buFont typeface="Arial" pitchFamily="34" charset="0"/>
              <a:buChar char="•"/>
              <a:defRPr/>
            </a:pPr>
            <a:r>
              <a:rPr lang="en-US" sz="1050" b="1" dirty="0"/>
              <a:t>Connectors/Form Factors - </a:t>
            </a:r>
            <a:r>
              <a:rPr lang="en-US" sz="1000" b="1" dirty="0"/>
              <a:t>Design for async hot-plug</a:t>
            </a:r>
          </a:p>
          <a:p>
            <a:pPr marL="574675" lvl="1" indent="-233363" defTabSz="914400" fontAlgn="base">
              <a:spcBef>
                <a:spcPts val="0"/>
              </a:spcBef>
              <a:buClr>
                <a:srgbClr val="AAAAAA"/>
              </a:buClr>
              <a:buSzTx/>
              <a:buFont typeface="Arial" panose="020B0604020202020204" pitchFamily="34" charset="0"/>
              <a:buChar char="-"/>
              <a:defRPr/>
            </a:pPr>
            <a:r>
              <a:rPr lang="en-US" sz="1000" dirty="0"/>
              <a:t>Prevent damage to I/O pins on hot-insert typically by making ground pins longer than other pins</a:t>
            </a:r>
          </a:p>
          <a:p>
            <a:pPr marL="574675" lvl="1" indent="-233363" defTabSz="914400" fontAlgn="base">
              <a:spcBef>
                <a:spcPts val="0"/>
              </a:spcBef>
              <a:buClr>
                <a:srgbClr val="AAAAAA"/>
              </a:buClr>
              <a:buSzTx/>
              <a:buFont typeface="Arial" panose="020B0604020202020204" pitchFamily="34" charset="0"/>
              <a:buChar char="-"/>
              <a:defRPr/>
            </a:pPr>
            <a:r>
              <a:rPr lang="en-US" sz="1000" dirty="0"/>
              <a:t>Limit current surge on hot-insert</a:t>
            </a:r>
          </a:p>
          <a:p>
            <a:pPr marL="957886" lvl="2" indent="-233363" defTabSz="914400" fontAlgn="base">
              <a:spcBef>
                <a:spcPts val="0"/>
              </a:spcBef>
              <a:buClr>
                <a:srgbClr val="AAAAAA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en-US" sz="1000" dirty="0"/>
              <a:t>Pre-charge pin for each voltage rail which is second to mate or</a:t>
            </a:r>
          </a:p>
          <a:p>
            <a:pPr marL="957886" lvl="2" indent="-233363" defTabSz="914400" fontAlgn="base">
              <a:spcBef>
                <a:spcPts val="0"/>
              </a:spcBef>
              <a:buClr>
                <a:srgbClr val="AAAAAA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en-US" sz="1000" dirty="0"/>
              <a:t>Soft start/hot-plug circuits for each rail</a:t>
            </a:r>
          </a:p>
          <a:p>
            <a:pPr marL="574675" lvl="1" indent="-233363" defTabSz="914400" fontAlgn="base">
              <a:spcBef>
                <a:spcPts val="0"/>
              </a:spcBef>
              <a:buClr>
                <a:srgbClr val="AAAAAA"/>
              </a:buClr>
              <a:buSzTx/>
              <a:buFont typeface="Arial" panose="020B0604020202020204" pitchFamily="34" charset="0"/>
              <a:buChar char="-"/>
              <a:defRPr/>
            </a:pPr>
            <a:r>
              <a:rPr lang="en-US" sz="1000" dirty="0"/>
              <a:t>Physical presence mandatory</a:t>
            </a:r>
          </a:p>
          <a:p>
            <a:pPr marL="957886" lvl="2" indent="-233363" defTabSz="914400" fontAlgn="base">
              <a:spcBef>
                <a:spcPts val="0"/>
              </a:spcBef>
              <a:buClr>
                <a:srgbClr val="AAAAAA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en-US" sz="1000" dirty="0"/>
              <a:t>Should be shortest pin so platform knows when device is fully inserted</a:t>
            </a:r>
          </a:p>
          <a:p>
            <a:pPr marL="957886" lvl="2" indent="-233363" defTabSz="914400" fontAlgn="base">
              <a:spcBef>
                <a:spcPts val="0"/>
              </a:spcBef>
              <a:buClr>
                <a:srgbClr val="AAAAAA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en-US" sz="1000" dirty="0"/>
              <a:t>May need a presence pin on each end of connector unless you can guarantee connector cannot mate at an angle</a:t>
            </a:r>
          </a:p>
          <a:p>
            <a:pPr marL="574675" lvl="1" indent="-233363" defTabSz="914400" fontAlgn="base">
              <a:spcBef>
                <a:spcPts val="0"/>
              </a:spcBef>
              <a:buClr>
                <a:srgbClr val="AAAAAA"/>
              </a:buClr>
              <a:buSzTx/>
              <a:buFont typeface="Arial" panose="020B0604020202020204" pitchFamily="34" charset="0"/>
              <a:buChar char="-"/>
              <a:defRPr/>
            </a:pPr>
            <a:r>
              <a:rPr lang="en-US" sz="1000" dirty="0"/>
              <a:t>Make sure pins can’t cross-connect on insert</a:t>
            </a:r>
          </a:p>
          <a:p>
            <a:pPr marL="574675" lvl="1" indent="-233363" defTabSz="914400" fontAlgn="base">
              <a:spcBef>
                <a:spcPts val="0"/>
              </a:spcBef>
              <a:buClr>
                <a:srgbClr val="AAAAAA"/>
              </a:buClr>
              <a:buSzTx/>
              <a:buFont typeface="Arial" panose="020B0604020202020204" pitchFamily="34" charset="0"/>
              <a:buChar char="-"/>
              <a:defRPr/>
            </a:pPr>
            <a:r>
              <a:rPr lang="en-US" sz="1000" dirty="0"/>
              <a:t>Consider issues with pin wipe b/c higher frequencies demand shorter pin lengths making it difficult to support pins of different length</a:t>
            </a:r>
          </a:p>
          <a:p>
            <a:pPr marL="574675" lvl="1" indent="-233363" defTabSz="914400" fontAlgn="base">
              <a:spcBef>
                <a:spcPts val="0"/>
              </a:spcBef>
              <a:buClr>
                <a:srgbClr val="AAAAAA"/>
              </a:buClr>
              <a:buSzTx/>
              <a:buFont typeface="Arial" panose="020B0604020202020204" pitchFamily="34" charset="0"/>
              <a:buChar char="-"/>
              <a:defRPr/>
            </a:pPr>
            <a:r>
              <a:rPr lang="en-US" sz="1000" dirty="0"/>
              <a:t>Form factors should allow for stable insert/removal</a:t>
            </a:r>
          </a:p>
          <a:p>
            <a:pPr marL="574675" lvl="1" indent="-233363" defTabSz="914400" fontAlgn="base">
              <a:spcBef>
                <a:spcPts val="0"/>
              </a:spcBef>
              <a:buClr>
                <a:srgbClr val="AAAAAA"/>
              </a:buClr>
              <a:buSzTx/>
              <a:buFont typeface="Arial" panose="020B0604020202020204" pitchFamily="34" charset="0"/>
              <a:buChar char="-"/>
              <a:defRPr/>
            </a:pPr>
            <a:r>
              <a:rPr lang="en-US" sz="1000" dirty="0"/>
              <a:t>Form factors should allow adequate mount points</a:t>
            </a:r>
          </a:p>
          <a:p>
            <a:pPr marL="87709" defTabSz="914400" fontAlgn="base">
              <a:spcBef>
                <a:spcPts val="0"/>
              </a:spcBef>
              <a:buClr>
                <a:srgbClr val="AAAAAA"/>
              </a:buClr>
              <a:defRPr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6254189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5AA6-BFF2-435A-933E-C6BC9264B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7230B3-5E85-4AB2-8FB5-CF9162400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114346"/>
              </p:ext>
            </p:extLst>
          </p:nvPr>
        </p:nvGraphicFramePr>
        <p:xfrm>
          <a:off x="626480" y="825967"/>
          <a:ext cx="7886275" cy="34696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808870">
                  <a:extLst>
                    <a:ext uri="{9D8B030D-6E8A-4147-A177-3AD203B41FA5}">
                      <a16:colId xmlns:a16="http://schemas.microsoft.com/office/drawing/2014/main" val="4028574320"/>
                    </a:ext>
                  </a:extLst>
                </a:gridCol>
                <a:gridCol w="5077405">
                  <a:extLst>
                    <a:ext uri="{9D8B030D-6E8A-4147-A177-3AD203B41FA5}">
                      <a16:colId xmlns:a16="http://schemas.microsoft.com/office/drawing/2014/main" val="1585541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84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ACPI 6.3: Add “Error Disconnect Recover” mechanism for DPC and new Hot-Plug Parameter Extensions (_HPX) Setting Record (Type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i="0" u="sng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  <a:cs typeface="Arial"/>
                          <a:sym typeface="Arial"/>
                          <a:hlinkClick r:id="rId2"/>
                        </a:rPr>
                        <a:t>https://uefi.org/sites/default/files/resources/ACPI_6_3_final_Jan30.pdf</a:t>
                      </a:r>
                      <a:endParaRPr lang="en-US" sz="900" b="0" i="0" u="sng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/>
                      <a:r>
                        <a:rPr lang="en-US" sz="900" dirty="0"/>
                        <a:t>(DPC EDR) </a:t>
                      </a:r>
                      <a:r>
                        <a:rPr lang="en-US" sz="900" dirty="0">
                          <a:hlinkClick r:id="rId3"/>
                        </a:rPr>
                        <a:t>https://mantis.uefi.org/mantis/view.php?id=1939</a:t>
                      </a:r>
                      <a:r>
                        <a:rPr lang="en-US" sz="900" dirty="0"/>
                        <a:t>*</a:t>
                      </a:r>
                    </a:p>
                    <a:p>
                      <a:pPr algn="l"/>
                      <a:r>
                        <a:rPr lang="en-US" sz="900" dirty="0"/>
                        <a:t>(_HPX) </a:t>
                      </a:r>
                      <a:r>
                        <a:rPr lang="en-US" sz="900" dirty="0">
                          <a:hlinkClick r:id="rId4"/>
                        </a:rPr>
                        <a:t>https://mantis.uefi.org/mantis/view.php?id=1922</a:t>
                      </a:r>
                      <a:r>
                        <a:rPr lang="en-US" sz="9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8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PCI Express Base Specification Revision 4.0 Version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hlinkClick r:id="rId5"/>
                        </a:rPr>
                        <a:t>https://members.pcisig.com/wg/PCI-SIG/document/10912?downloadRevision=active</a:t>
                      </a:r>
                      <a:r>
                        <a:rPr lang="en-US" sz="9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36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PCIe Base Spec. ECN: Async Hot-Plug Updates (DPC/CER, SFI)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hlinkClick r:id="rId6"/>
                        </a:rPr>
                        <a:t>https://members.pcisig.com/wg/PCI-SIG/document/12400</a:t>
                      </a:r>
                      <a:r>
                        <a:rPr lang="en-US" sz="9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61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PCI Firmware Spec. ECN: Downstream Port Containment related Enhancements</a:t>
                      </a:r>
                      <a:endParaRPr lang="en-US" sz="9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hlinkClick r:id="rId7"/>
                        </a:rPr>
                        <a:t>https://members.pcisig.com/wg/PCI-SIG/document/12614</a:t>
                      </a:r>
                      <a:r>
                        <a:rPr lang="en-US" sz="900" dirty="0"/>
                        <a:t>*</a:t>
                      </a:r>
                      <a:endParaRPr lang="en-US" sz="9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6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PCI Firmware Spec. ECN: _HPX and PCIe Completion Timeout related _OSC Enhancements</a:t>
                      </a:r>
                      <a:endParaRPr lang="en-US" sz="9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hlinkClick r:id="rId8"/>
                        </a:rPr>
                        <a:t>https://members.pcisig.com/wg/PCI-SIG/document/12712</a:t>
                      </a:r>
                      <a:r>
                        <a:rPr lang="en-US" sz="900"/>
                        <a:t>*</a:t>
                      </a:r>
                      <a:endParaRPr lang="en-US" sz="900" dirty="0"/>
                    </a:p>
                    <a:p>
                      <a:pPr algn="l"/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949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/>
                        <a:t>Dell EMC Tech Note: </a:t>
                      </a:r>
                      <a:r>
                        <a:rPr lang="en-US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NVMe Hot-Plug Challenges and Industry Adoption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i="0" u="sng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  <a:cs typeface="Arial"/>
                          <a:sym typeface="Arial"/>
                          <a:hlinkClick r:id="rId9"/>
                        </a:rPr>
                        <a:t>https://downloads.dell.com/manuals/common/dfd_-_nvme_hot-plug_challenges_and_industry_adoption.pdf</a:t>
                      </a:r>
                      <a:r>
                        <a:rPr lang="en-US" sz="900" b="0" i="0" u="sng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266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Implementing Hot-Plug in NVMe Storage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hlinkClick r:id="rId10"/>
                        </a:rPr>
                        <a:t>https://www.flashmemorysummit.com/English/Collaterals/Proceedings/2018/20180808_NVME-201-2_Yung.pdf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619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The Modernization of PCIe Hot-Plug in 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hlinkClick r:id="rId11"/>
                        </a:rPr>
                        <a:t>https://lwn.net/Articles/767885/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1919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37B73A9-3749-4B27-8C46-94CF5D25F2AE}"/>
              </a:ext>
            </a:extLst>
          </p:cNvPr>
          <p:cNvSpPr txBox="1"/>
          <p:nvPr/>
        </p:nvSpPr>
        <p:spPr>
          <a:xfrm>
            <a:off x="626480" y="4424082"/>
            <a:ext cx="3841755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* Requires member access to the relevant standards body website</a:t>
            </a:r>
          </a:p>
        </p:txBody>
      </p:sp>
    </p:spTree>
    <p:extLst>
      <p:ext uri="{BB962C8B-B14F-4D97-AF65-F5344CB8AC3E}">
        <p14:creationId xmlns:p14="http://schemas.microsoft.com/office/powerpoint/2010/main" val="63788050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7C876-B20A-4C29-888D-FB71E5DA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Enablement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C15C7E-29EB-4C27-933E-DC500D283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27324"/>
              </p:ext>
            </p:extLst>
          </p:nvPr>
        </p:nvGraphicFramePr>
        <p:xfrm>
          <a:off x="455612" y="939754"/>
          <a:ext cx="7886277" cy="371246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121179">
                  <a:extLst>
                    <a:ext uri="{9D8B030D-6E8A-4147-A177-3AD203B41FA5}">
                      <a16:colId xmlns:a16="http://schemas.microsoft.com/office/drawing/2014/main" val="2981245521"/>
                    </a:ext>
                  </a:extLst>
                </a:gridCol>
                <a:gridCol w="3560855">
                  <a:extLst>
                    <a:ext uri="{9D8B030D-6E8A-4147-A177-3AD203B41FA5}">
                      <a16:colId xmlns:a16="http://schemas.microsoft.com/office/drawing/2014/main" val="4028574320"/>
                    </a:ext>
                  </a:extLst>
                </a:gridCol>
                <a:gridCol w="3204243">
                  <a:extLst>
                    <a:ext uri="{9D8B030D-6E8A-4147-A177-3AD203B41FA5}">
                      <a16:colId xmlns:a16="http://schemas.microsoft.com/office/drawing/2014/main" val="1585541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Link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4847437"/>
                  </a:ext>
                </a:extLst>
              </a:tr>
              <a:tr h="374904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DPC Containment Error Recovery</a:t>
                      </a:r>
                    </a:p>
                    <a:p>
                      <a:pPr algn="ctr"/>
                      <a:r>
                        <a:rPr lang="en-US" dirty="0"/>
                        <a:t>(CER)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Add Error Disconnect Recover (EDR) support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linkClick r:id="rId2"/>
                        </a:rPr>
                        <a:t>https://patchwork.kernel.org/cover/10833723/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6807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Add _OSC based negotiation support for DPC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linkClick r:id="rId3"/>
                        </a:rPr>
                        <a:t>https://patchwork.kernel.org/patch/10833717/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363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Add Error Disconnect Recover (EDR) ACPI notifier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linkClick r:id="rId4"/>
                        </a:rPr>
                        <a:t>https://patchwork.kernel.org/patch/10833725/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6102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Add Error Disconnect Recover (EDR) support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5"/>
                        </a:rPr>
                        <a:t>https://patchwork.kernel.org/patch/10833721/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569699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Hot-Plug Parameter Extensions</a:t>
                      </a:r>
                    </a:p>
                    <a:p>
                      <a:pPr algn="ctr"/>
                      <a:r>
                        <a:rPr lang="en-US" dirty="0">
                          <a:effectLst/>
                        </a:rPr>
                        <a:t>(HPX)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/>
                        <a:t>Implement support for _HPX Type 3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hlinkClick r:id="rId6"/>
                        </a:rPr>
                        <a:t>https://patchwork.kernel.org/cover/10843875/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9491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Do not export pci_get_hp_params()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hlinkClick r:id="rId7"/>
                        </a:rPr>
                        <a:t>https://patchwork.kernel.org/patch/10843877/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2667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Remove the need for 'struct hotplug_params’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hlinkClick r:id="rId8"/>
                        </a:rPr>
                        <a:t>https://patchwork.kernel.org/patch/10843887/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6197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/>
                        <a:t>Implement Type 3 _HPX record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>
                          <a:hlinkClick r:id="rId9"/>
                        </a:rPr>
                        <a:t>https://patchwork.kernel.org/patch/10843883/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4191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Advertise HPX type 3 support via _OSC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linkClick r:id="rId10"/>
                        </a:rPr>
                        <a:t>https://patchwork.kernel.org/patch/10855469/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012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92170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557" y="2145586"/>
            <a:ext cx="8212886" cy="852328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r>
              <a:rPr lang="en-US" sz="5300" b="1" dirty="0"/>
              <a:t>Questions?</a:t>
            </a:r>
            <a:endParaRPr lang="en-US" sz="5300" dirty="0"/>
          </a:p>
        </p:txBody>
      </p:sp>
    </p:spTree>
    <p:extLst>
      <p:ext uri="{BB962C8B-B14F-4D97-AF65-F5344CB8AC3E}">
        <p14:creationId xmlns:p14="http://schemas.microsoft.com/office/powerpoint/2010/main" val="30104006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Importance of Hot-Plug and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Error Handling for NVMe™</a:t>
            </a:r>
          </a:p>
        </p:txBody>
      </p:sp>
    </p:spTree>
    <p:extLst>
      <p:ext uri="{BB962C8B-B14F-4D97-AF65-F5344CB8AC3E}">
        <p14:creationId xmlns:p14="http://schemas.microsoft.com/office/powerpoint/2010/main" val="1369800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B8CBB-F425-492D-A6A1-106DCDC0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Hot-Plug (RASM)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E9EE6-7D1A-4BC7-A98B-A80DF12FEA89}"/>
              </a:ext>
            </a:extLst>
          </p:cNvPr>
          <p:cNvSpPr txBox="1"/>
          <p:nvPr/>
        </p:nvSpPr>
        <p:spPr>
          <a:xfrm>
            <a:off x="455612" y="4617670"/>
            <a:ext cx="4557658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900" dirty="0">
                <a:solidFill>
                  <a:schemeClr val="bg2"/>
                </a:solidFill>
                <a:latin typeface="+mn-lt"/>
              </a:rPr>
              <a:t>* </a:t>
            </a:r>
            <a:r>
              <a:rPr lang="en-US" sz="900" dirty="0">
                <a:hlinkClick r:id="rId2"/>
              </a:rPr>
              <a:t>https://software.intel.com/en-us/articles/rasm-a-primer-for-isv-applications-engineers</a:t>
            </a:r>
            <a:endParaRPr lang="en-US" sz="9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7" name="Rounded Rectangle 21">
            <a:extLst>
              <a:ext uri="{FF2B5EF4-FFF2-40B4-BE49-F238E27FC236}">
                <a16:creationId xmlns:a16="http://schemas.microsoft.com/office/drawing/2014/main" id="{03054008-8941-4E97-B056-46DB7D1D34B3}"/>
              </a:ext>
            </a:extLst>
          </p:cNvPr>
          <p:cNvSpPr/>
          <p:nvPr/>
        </p:nvSpPr>
        <p:spPr>
          <a:xfrm>
            <a:off x="1026184" y="3909107"/>
            <a:ext cx="3810000" cy="351317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RASM = Reduced TCO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4" y="1388534"/>
            <a:ext cx="5844901" cy="2181830"/>
          </a:xfrm>
          <a:prstGeom prst="rect">
            <a:avLst/>
          </a:prstGeom>
        </p:spPr>
      </p:pic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B8CD5656-C53A-4447-9008-B621D4CBBA70}"/>
              </a:ext>
            </a:extLst>
          </p:cNvPr>
          <p:cNvSpPr/>
          <p:nvPr/>
        </p:nvSpPr>
        <p:spPr>
          <a:xfrm>
            <a:off x="5869626" y="1086319"/>
            <a:ext cx="2920427" cy="25538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Customer Requirements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Surprise/Async hot-plug</a:t>
            </a:r>
          </a:p>
          <a:p>
            <a:pPr lvl="1" indent="0"/>
            <a:r>
              <a:rPr lang="en-US" sz="1200" dirty="0">
                <a:solidFill>
                  <a:schemeClr val="bg1"/>
                </a:solidFill>
              </a:rPr>
              <a:t>     -   No prepare-to-remove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Parity with SAS/SATA or better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Handle all PCIe errors, not just errors due to surprise/async removal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024783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B8CBB-F425-492D-A6A1-106DCDC0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Hot-Plug (Reliability)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E9EE6-7D1A-4BC7-A98B-A80DF12FEA89}"/>
              </a:ext>
            </a:extLst>
          </p:cNvPr>
          <p:cNvSpPr txBox="1"/>
          <p:nvPr/>
        </p:nvSpPr>
        <p:spPr>
          <a:xfrm>
            <a:off x="455612" y="4617670"/>
            <a:ext cx="4557658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900" dirty="0">
                <a:solidFill>
                  <a:schemeClr val="bg2"/>
                </a:solidFill>
                <a:latin typeface="+mn-lt"/>
              </a:rPr>
              <a:t>* </a:t>
            </a:r>
            <a:r>
              <a:rPr lang="en-US" sz="900" dirty="0">
                <a:hlinkClick r:id="rId2"/>
              </a:rPr>
              <a:t>https://software.intel.com/en-us/articles/rasm-a-primer-for-isv-applications-engineers</a:t>
            </a:r>
            <a:endParaRPr lang="en-US" sz="900" dirty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F4DEF2-47CD-49B4-A689-29EB12607E68}"/>
              </a:ext>
            </a:extLst>
          </p:cNvPr>
          <p:cNvCxnSpPr>
            <a:cxnSpLocks/>
          </p:cNvCxnSpPr>
          <p:nvPr/>
        </p:nvCxnSpPr>
        <p:spPr>
          <a:xfrm flipH="1">
            <a:off x="1265035" y="1280792"/>
            <a:ext cx="4716379" cy="891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4" y="1388534"/>
            <a:ext cx="5844901" cy="2181830"/>
          </a:xfrm>
          <a:prstGeom prst="rect">
            <a:avLst/>
          </a:prstGeom>
        </p:spPr>
      </p:pic>
      <p:sp>
        <p:nvSpPr>
          <p:cNvPr id="10" name="Rectangle: Rounded Corners 6">
            <a:extLst>
              <a:ext uri="{FF2B5EF4-FFF2-40B4-BE49-F238E27FC236}">
                <a16:creationId xmlns:a16="http://schemas.microsoft.com/office/drawing/2014/main" id="{3B10A1A5-2840-44A2-B1C3-6E762A33B6C4}"/>
              </a:ext>
            </a:extLst>
          </p:cNvPr>
          <p:cNvSpPr/>
          <p:nvPr/>
        </p:nvSpPr>
        <p:spPr>
          <a:xfrm>
            <a:off x="5919635" y="963965"/>
            <a:ext cx="2920427" cy="31842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Reliability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Device reliability is key, however: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Small failure rates exacerbated at scale</a:t>
            </a:r>
          </a:p>
          <a:p>
            <a:pPr marL="554661" lvl="2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Hundreds or thousands of systems per datacenter</a:t>
            </a:r>
          </a:p>
          <a:p>
            <a:pPr marL="554661" lvl="2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Many drives per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NAND wears 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Failures will occur HA solutions will require Hot-Plug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177402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B8CBB-F425-492D-A6A1-106DCDC0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Hot-Plug (Manageability)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E9EE6-7D1A-4BC7-A98B-A80DF12FEA89}"/>
              </a:ext>
            </a:extLst>
          </p:cNvPr>
          <p:cNvSpPr txBox="1"/>
          <p:nvPr/>
        </p:nvSpPr>
        <p:spPr>
          <a:xfrm>
            <a:off x="455612" y="4617670"/>
            <a:ext cx="4557658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900" dirty="0">
                <a:solidFill>
                  <a:schemeClr val="bg2"/>
                </a:solidFill>
                <a:latin typeface="+mn-lt"/>
              </a:rPr>
              <a:t>* </a:t>
            </a:r>
            <a:r>
              <a:rPr lang="en-US" sz="900" dirty="0">
                <a:hlinkClick r:id="rId2"/>
              </a:rPr>
              <a:t>https://software.intel.com/en-us/articles/rasm-a-primer-for-isv-applications-engineers</a:t>
            </a:r>
            <a:endParaRPr lang="en-US" sz="900" dirty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F4DEF2-47CD-49B4-A689-29EB12607E68}"/>
              </a:ext>
            </a:extLst>
          </p:cNvPr>
          <p:cNvCxnSpPr>
            <a:cxnSpLocks/>
          </p:cNvCxnSpPr>
          <p:nvPr/>
        </p:nvCxnSpPr>
        <p:spPr>
          <a:xfrm flipH="1">
            <a:off x="2261938" y="1280792"/>
            <a:ext cx="3643130" cy="178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20902B0-BC89-4B53-A195-A0A560AEC444}"/>
              </a:ext>
            </a:extLst>
          </p:cNvPr>
          <p:cNvSpPr/>
          <p:nvPr/>
        </p:nvSpPr>
        <p:spPr>
          <a:xfrm>
            <a:off x="5905068" y="1002923"/>
            <a:ext cx="2709543" cy="194095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Manageability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Monitoring and reporting of device failure or predicted failure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Inventorying for re-provisioning of storage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4" y="1388534"/>
            <a:ext cx="5844901" cy="218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590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B8CBB-F425-492D-A6A1-106DCDC0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Hot-Plug (Serviceability)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E9EE6-7D1A-4BC7-A98B-A80DF12FEA89}"/>
              </a:ext>
            </a:extLst>
          </p:cNvPr>
          <p:cNvSpPr txBox="1"/>
          <p:nvPr/>
        </p:nvSpPr>
        <p:spPr>
          <a:xfrm>
            <a:off x="455612" y="4617670"/>
            <a:ext cx="4557658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900" dirty="0">
                <a:solidFill>
                  <a:schemeClr val="bg2"/>
                </a:solidFill>
                <a:latin typeface="+mn-lt"/>
              </a:rPr>
              <a:t>* </a:t>
            </a:r>
            <a:r>
              <a:rPr lang="en-US" sz="900" dirty="0">
                <a:hlinkClick r:id="rId2"/>
              </a:rPr>
              <a:t>https://software.intel.com/en-us/articles/rasm-a-primer-for-isv-applications-engineers</a:t>
            </a:r>
            <a:endParaRPr lang="en-US" sz="900" dirty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F4DEF2-47CD-49B4-A689-29EB12607E68}"/>
              </a:ext>
            </a:extLst>
          </p:cNvPr>
          <p:cNvCxnSpPr>
            <a:cxnSpLocks/>
          </p:cNvCxnSpPr>
          <p:nvPr/>
        </p:nvCxnSpPr>
        <p:spPr>
          <a:xfrm flipH="1">
            <a:off x="3186782" y="1485041"/>
            <a:ext cx="2718286" cy="709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4" y="1388534"/>
            <a:ext cx="5844901" cy="2181830"/>
          </a:xfrm>
          <a:prstGeom prst="rect">
            <a:avLst/>
          </a:prstGeom>
        </p:spPr>
      </p:pic>
      <p:sp>
        <p:nvSpPr>
          <p:cNvPr id="10" name="Rectangle: Rounded Corners 6">
            <a:extLst>
              <a:ext uri="{FF2B5EF4-FFF2-40B4-BE49-F238E27FC236}">
                <a16:creationId xmlns:a16="http://schemas.microsoft.com/office/drawing/2014/main" id="{CF502586-E7AF-44C7-873F-82D064E757A0}"/>
              </a:ext>
            </a:extLst>
          </p:cNvPr>
          <p:cNvSpPr/>
          <p:nvPr/>
        </p:nvSpPr>
        <p:spPr>
          <a:xfrm>
            <a:off x="5905068" y="901049"/>
            <a:ext cx="3115179" cy="36467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Serviceability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Async hot-plug is required for SAS/SATA equivalent serviceability for NVMe drives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Async/surprise removal eliminates the need for:</a:t>
            </a:r>
          </a:p>
          <a:p>
            <a:pPr marL="425053" lvl="1" indent="-171450">
              <a:buSzPct val="100000"/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/>
              </a:solidFill>
            </a:endParaRPr>
          </a:p>
          <a:p>
            <a:pPr marL="425053" lvl="1" indent="-171450">
              <a:buSzPct val="10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Orderly removal software</a:t>
            </a:r>
          </a:p>
          <a:p>
            <a:pPr marL="808264" lvl="2" indent="-171450">
              <a:buSzPct val="10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A technician with physical access to replace drives may not have access to these software interfaces</a:t>
            </a:r>
          </a:p>
          <a:p>
            <a:pPr marL="425053" lvl="1" indent="-171450">
              <a:buSzPct val="100000"/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/>
              </a:solidFill>
            </a:endParaRPr>
          </a:p>
          <a:p>
            <a:pPr marL="425053" lvl="1" indent="-171450">
              <a:buSzPct val="10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Costly orderly removal hardware (attention buttons, power controllers, etc.)</a:t>
            </a:r>
          </a:p>
        </p:txBody>
      </p:sp>
    </p:spTree>
    <p:extLst>
      <p:ext uri="{BB962C8B-B14F-4D97-AF65-F5344CB8AC3E}">
        <p14:creationId xmlns:p14="http://schemas.microsoft.com/office/powerpoint/2010/main" val="162089210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B8CBB-F425-492D-A6A1-106DCDC0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Hot-Plug (Availability)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E9EE6-7D1A-4BC7-A98B-A80DF12FEA89}"/>
              </a:ext>
            </a:extLst>
          </p:cNvPr>
          <p:cNvSpPr txBox="1"/>
          <p:nvPr/>
        </p:nvSpPr>
        <p:spPr>
          <a:xfrm>
            <a:off x="455612" y="4617670"/>
            <a:ext cx="4557658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900" dirty="0">
                <a:solidFill>
                  <a:schemeClr val="bg2"/>
                </a:solidFill>
                <a:latin typeface="+mn-lt"/>
              </a:rPr>
              <a:t>* </a:t>
            </a:r>
            <a:r>
              <a:rPr lang="en-US" sz="900" dirty="0">
                <a:hlinkClick r:id="rId2"/>
              </a:rPr>
              <a:t>https://software.intel.com/en-us/articles/rasm-a-primer-for-isv-applications-engineers</a:t>
            </a:r>
            <a:endParaRPr lang="en-US" sz="900" dirty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F4DEF2-47CD-49B4-A689-29EB12607E68}"/>
              </a:ext>
            </a:extLst>
          </p:cNvPr>
          <p:cNvCxnSpPr>
            <a:cxnSpLocks/>
          </p:cNvCxnSpPr>
          <p:nvPr/>
        </p:nvCxnSpPr>
        <p:spPr>
          <a:xfrm flipH="1">
            <a:off x="2096933" y="1177529"/>
            <a:ext cx="3863855" cy="438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8FE5EA4-1EAC-4BF9-BEA1-6CE16CE6DCD5}"/>
              </a:ext>
            </a:extLst>
          </p:cNvPr>
          <p:cNvSpPr/>
          <p:nvPr/>
        </p:nvSpPr>
        <p:spPr>
          <a:xfrm>
            <a:off x="5905068" y="900769"/>
            <a:ext cx="2688917" cy="21452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Availability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Hot-plug increases availability by avoiding costly downtime due to:</a:t>
            </a:r>
          </a:p>
          <a:p>
            <a:pPr marL="425053" lvl="1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425053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Replacing failed drives</a:t>
            </a:r>
          </a:p>
          <a:p>
            <a:pPr marL="425053" lvl="1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425053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Re-provisioning storage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4" y="1388534"/>
            <a:ext cx="5844901" cy="218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0215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Challenges with NVMe™ Hot-Plug and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1144964474"/>
      </p:ext>
    </p:extLst>
  </p:cSld>
  <p:clrMapOvr>
    <a:masterClrMapping/>
  </p:clrMapOvr>
</p:sld>
</file>

<file path=ppt/theme/theme1.xml><?xml version="1.0" encoding="utf-8"?>
<a:theme xmlns:a="http://schemas.openxmlformats.org/drawingml/2006/main" name="NVMe">
  <a:themeElements>
    <a:clrScheme name="NV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1C5"/>
      </a:accent1>
      <a:accent2>
        <a:srgbClr val="00AEEF"/>
      </a:accent2>
      <a:accent3>
        <a:srgbClr val="7ED3F7"/>
      </a:accent3>
      <a:accent4>
        <a:srgbClr val="FFDA00"/>
      </a:accent4>
      <a:accent5>
        <a:srgbClr val="FDB813"/>
      </a:accent5>
      <a:accent6>
        <a:srgbClr val="A6CE39"/>
      </a:accent6>
      <a:hlink>
        <a:srgbClr val="0000FF"/>
      </a:hlink>
      <a:folHlink>
        <a:srgbClr val="FF00FF"/>
      </a:folHlink>
    </a:clrScheme>
    <a:fontScheme name="NV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NV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VMe">
  <a:themeElements>
    <a:clrScheme name="NV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1C5"/>
      </a:accent1>
      <a:accent2>
        <a:srgbClr val="00AEEF"/>
      </a:accent2>
      <a:accent3>
        <a:srgbClr val="7ED3F7"/>
      </a:accent3>
      <a:accent4>
        <a:srgbClr val="FFDA00"/>
      </a:accent4>
      <a:accent5>
        <a:srgbClr val="FDB813"/>
      </a:accent5>
      <a:accent6>
        <a:srgbClr val="A6CE39"/>
      </a:accent6>
      <a:hlink>
        <a:srgbClr val="0000FF"/>
      </a:hlink>
      <a:folHlink>
        <a:srgbClr val="FF00FF"/>
      </a:folHlink>
    </a:clrScheme>
    <a:fontScheme name="NV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NV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41619</TotalTime>
  <Words>2362</Words>
  <Application>Microsoft Office PowerPoint</Application>
  <PresentationFormat>On-screen Show (16:9)</PresentationFormat>
  <Paragraphs>389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Arial</vt:lpstr>
      <vt:lpstr>ArialMT</vt:lpstr>
      <vt:lpstr>Calibri</vt:lpstr>
      <vt:lpstr>Copperplate Gothic Bold</vt:lpstr>
      <vt:lpstr>Courier New</vt:lpstr>
      <vt:lpstr>Helvetica</vt:lpstr>
      <vt:lpstr>Intel Clear</vt:lpstr>
      <vt:lpstr>Intel Clear Light</vt:lpstr>
      <vt:lpstr>Lucida Grande</vt:lpstr>
      <vt:lpstr>Merriweather Sans</vt:lpstr>
      <vt:lpstr>Museo Sans For Dell</vt:lpstr>
      <vt:lpstr>Noto Sans Symbols</vt:lpstr>
      <vt:lpstr>Wingdings</vt:lpstr>
      <vt:lpstr>NVMe</vt:lpstr>
      <vt:lpstr>      PCIe Hot-Plug and Error Handling for NVMe 2019 NVMe™ Annual Members Meeting and Developer Day  March 19, 2019   Prepared by: Austin Bolen, Server Storage Technologist, Dell EMC Curtis Ballard, Storage Technologist, HPE Joe Cowan, Senior Systems Architect, HPE</vt:lpstr>
      <vt:lpstr>Agenda</vt:lpstr>
      <vt:lpstr>The Importance of Hot-Plug and Error Handling for NVMe™</vt:lpstr>
      <vt:lpstr>The Importance of Hot-Plug (RASM)</vt:lpstr>
      <vt:lpstr>The Importance of Hot-Plug (Reliability)</vt:lpstr>
      <vt:lpstr>The Importance of Hot-Plug (Manageability)</vt:lpstr>
      <vt:lpstr>The Importance of Hot-Plug (Serviceability)</vt:lpstr>
      <vt:lpstr>The Importance of Hot-Plug (Availability)</vt:lpstr>
      <vt:lpstr>Challenges with NVMe™ Hot-Plug and Error Handling</vt:lpstr>
      <vt:lpstr>NVMe™ Hot-Plug/Error Handling – Why is it such a heavy lift? </vt:lpstr>
      <vt:lpstr>Hot-Plug Storage – A High-Level Comparison</vt:lpstr>
      <vt:lpstr>The PCIe Hot-Plug Eras (Where we’ve been, Where we are)</vt:lpstr>
      <vt:lpstr>Hot-Plug Issues Persist After SHPC and HPS</vt:lpstr>
      <vt:lpstr>Solutions to NVMe™ Hot-Plug and Error Handling Challenges</vt:lpstr>
      <vt:lpstr>Key Design Tenets</vt:lpstr>
      <vt:lpstr>Key Design Tenets</vt:lpstr>
      <vt:lpstr>Industry Alignment</vt:lpstr>
      <vt:lpstr>Standards-Based Solution</vt:lpstr>
      <vt:lpstr>CER Era</vt:lpstr>
      <vt:lpstr>System Firmware Intermediary Era</vt:lpstr>
      <vt:lpstr>Hot-Plug Parameter Extensions (_HPX)</vt:lpstr>
      <vt:lpstr>Next Steps</vt:lpstr>
      <vt:lpstr>Resources</vt:lpstr>
      <vt:lpstr>Linux Enablement</vt:lpstr>
      <vt:lpstr>  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Evolution and Future of NVMe</dc:title>
  <dc:creator>Cayla McGinnis</dc:creator>
  <cp:lastModifiedBy>Bolen, Austin</cp:lastModifiedBy>
  <cp:revision>586</cp:revision>
  <cp:lastPrinted>2018-01-05T21:47:59Z</cp:lastPrinted>
  <dcterms:modified xsi:type="dcterms:W3CDTF">2019-03-19T18:43:09Z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Austin_Bolen@Dell.com</vt:lpwstr>
  </property>
  <property fmtid="{D5CDD505-2E9C-101B-9397-08002B2CF9AE}" pid="5" name="MSIP_Label_17cb76b2-10b8-4fe1-93d4-2202842406cd_SetDate">
    <vt:lpwstr>2019-02-09T19:48:18.1331569Z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Extended_MSFT_Method">
    <vt:lpwstr>Manual</vt:lpwstr>
  </property>
  <property fmtid="{D5CDD505-2E9C-101B-9397-08002B2CF9AE}" pid="9" name="Sensitivity">
    <vt:lpwstr>External Public</vt:lpwstr>
  </property>
</Properties>
</file>